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335" r:id="rId2"/>
    <p:sldId id="304" r:id="rId3"/>
    <p:sldId id="305" r:id="rId4"/>
    <p:sldId id="306" r:id="rId5"/>
    <p:sldId id="348" r:id="rId6"/>
    <p:sldId id="307" r:id="rId7"/>
    <p:sldId id="308" r:id="rId8"/>
    <p:sldId id="311" r:id="rId9"/>
    <p:sldId id="297" r:id="rId10"/>
    <p:sldId id="358" r:id="rId11"/>
    <p:sldId id="365" r:id="rId12"/>
    <p:sldId id="359" r:id="rId13"/>
    <p:sldId id="366" r:id="rId14"/>
    <p:sldId id="355" r:id="rId15"/>
    <p:sldId id="356" r:id="rId16"/>
    <p:sldId id="373" r:id="rId17"/>
    <p:sldId id="363" r:id="rId18"/>
    <p:sldId id="364" r:id="rId19"/>
    <p:sldId id="309" r:id="rId20"/>
    <p:sldId id="368" r:id="rId21"/>
    <p:sldId id="369" r:id="rId22"/>
    <p:sldId id="370" r:id="rId23"/>
    <p:sldId id="371" r:id="rId24"/>
    <p:sldId id="372" r:id="rId25"/>
    <p:sldId id="376" r:id="rId26"/>
    <p:sldId id="349" r:id="rId27"/>
    <p:sldId id="350" r:id="rId28"/>
    <p:sldId id="357" r:id="rId29"/>
    <p:sldId id="374" r:id="rId30"/>
    <p:sldId id="375" r:id="rId31"/>
    <p:sldId id="351" r:id="rId32"/>
    <p:sldId id="353" r:id="rId33"/>
    <p:sldId id="367" r:id="rId34"/>
    <p:sldId id="352" r:id="rId35"/>
    <p:sldId id="354" r:id="rId36"/>
    <p:sldId id="322" r:id="rId37"/>
    <p:sldId id="336" r:id="rId38"/>
    <p:sldId id="337" r:id="rId39"/>
    <p:sldId id="338" r:id="rId40"/>
    <p:sldId id="339" r:id="rId41"/>
    <p:sldId id="340" r:id="rId42"/>
    <p:sldId id="342" r:id="rId43"/>
    <p:sldId id="263" r:id="rId44"/>
    <p:sldId id="361" r:id="rId45"/>
    <p:sldId id="341" r:id="rId46"/>
    <p:sldId id="315" r:id="rId47"/>
    <p:sldId id="316" r:id="rId48"/>
    <p:sldId id="264" r:id="rId49"/>
    <p:sldId id="360" r:id="rId50"/>
    <p:sldId id="284" r:id="rId51"/>
    <p:sldId id="257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43" autoAdjust="0"/>
    <p:restoredTop sz="94660"/>
  </p:normalViewPr>
  <p:slideViewPr>
    <p:cSldViewPr>
      <p:cViewPr varScale="1">
        <p:scale>
          <a:sx n="65" d="100"/>
          <a:sy n="65" d="100"/>
        </p:scale>
        <p:origin x="1224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658D0-D83B-4918-9EB7-B8EDB989E923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F6D2F-5D47-474E-B182-C89E6F8A9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32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F6D2F-5D47-474E-B182-C89E6F8A9A3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467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203D20-7DD9-4517-A8B2-7C8EF28D42CA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F6D2F-5D47-474E-B182-C89E6F8A9A32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810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F6D2F-5D47-474E-B182-C89E6F8A9A3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375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F6D2F-5D47-474E-B182-C89E6F8A9A3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710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F6D2F-5D47-474E-B182-C89E6F8A9A3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661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F6D2F-5D47-474E-B182-C89E6F8A9A3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420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Электронный пучок высокой энергии может генерироваться только тогда, когда плазма еще не перекрыла промежуток. В таком случае сопротивление диода резко падает, т.е. выход генератора закорочен — ускоряющее напряжение перестает действовать и ускоренный электронный пучок прекращается</a:t>
            </a: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F6D2F-5D47-474E-B182-C89E6F8A9A3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241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F6D2F-5D47-474E-B182-C89E6F8A9A3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702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7A1ABD7-1EB2-41F5-AAA7-7FCDC30F3414}" type="slidenum">
              <a:rPr lang="ru-RU" altLang="ru-RU" sz="1200" smtClean="0"/>
              <a:pPr/>
              <a:t>30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728704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26DA292-AFB3-4FD9-9267-B9F938E9B408}" type="slidenum">
              <a:rPr lang="ru-RU" altLang="ru-RU" sz="1200"/>
              <a:pPr/>
              <a:t>32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022892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099938" y="2204864"/>
            <a:ext cx="5612395" cy="1470025"/>
          </a:xfrm>
        </p:spPr>
        <p:txBody>
          <a:bodyPr>
            <a:normAutofit/>
          </a:bodyPr>
          <a:lstStyle>
            <a:lvl1pPr algn="r">
              <a:defRPr sz="1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НАУЧНО-ПРОИЗВОДСТВЕННАЯ ЛАБОРАТОРИЯ</a:t>
            </a:r>
            <a:br>
              <a:rPr lang="ru-RU" dirty="0" smtClean="0"/>
            </a:br>
            <a:r>
              <a:rPr lang="ru-RU" dirty="0" smtClean="0"/>
              <a:t>«ИМПУЛЬСНО-ПУЧКОВЫХ, ЭЛЕКТРОРАЗРЯДНЫХ И </a:t>
            </a:r>
            <a:br>
              <a:rPr lang="ru-RU" dirty="0" smtClean="0"/>
            </a:br>
            <a:r>
              <a:rPr lang="ru-RU" dirty="0" smtClean="0"/>
              <a:t>ПЛАЗМЕННЫХ ТЕХНОЛОГИЙ»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96381" y="103909"/>
            <a:ext cx="4763651" cy="6673610"/>
            <a:chOff x="96381" y="103909"/>
            <a:chExt cx="4763651" cy="6673610"/>
          </a:xfrm>
        </p:grpSpPr>
        <p:sp>
          <p:nvSpPr>
            <p:cNvPr id="9" name="Прямоугольный треугольник 8"/>
            <p:cNvSpPr/>
            <p:nvPr userDrawn="1"/>
          </p:nvSpPr>
          <p:spPr>
            <a:xfrm>
              <a:off x="107502" y="1948009"/>
              <a:ext cx="4752530" cy="4829510"/>
            </a:xfrm>
            <a:prstGeom prst="rtTriangl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ый треугольник 9"/>
            <p:cNvSpPr/>
            <p:nvPr userDrawn="1"/>
          </p:nvSpPr>
          <p:spPr>
            <a:xfrm flipV="1">
              <a:off x="120023" y="116632"/>
              <a:ext cx="4668001" cy="4829517"/>
            </a:xfrm>
            <a:prstGeom prst="rtTriangl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 userDrawn="1"/>
          </p:nvSpPr>
          <p:spPr>
            <a:xfrm rot="5400000">
              <a:off x="-660398" y="2679063"/>
              <a:ext cx="3060488" cy="1499643"/>
            </a:xfrm>
            <a:custGeom>
              <a:avLst/>
              <a:gdLst>
                <a:gd name="connsiteX0" fmla="*/ 0 w 2160240"/>
                <a:gd name="connsiteY0" fmla="*/ 1980220 h 1980220"/>
                <a:gd name="connsiteX1" fmla="*/ 1080120 w 2160240"/>
                <a:gd name="connsiteY1" fmla="*/ 0 h 1980220"/>
                <a:gd name="connsiteX2" fmla="*/ 2160240 w 2160240"/>
                <a:gd name="connsiteY2" fmla="*/ 1980220 h 1980220"/>
                <a:gd name="connsiteX3" fmla="*/ 0 w 2160240"/>
                <a:gd name="connsiteY3" fmla="*/ 1980220 h 1980220"/>
                <a:gd name="connsiteX0" fmla="*/ 0 w 2443462"/>
                <a:gd name="connsiteY0" fmla="*/ 2061141 h 2061141"/>
                <a:gd name="connsiteX1" fmla="*/ 1363342 w 2443462"/>
                <a:gd name="connsiteY1" fmla="*/ 0 h 2061141"/>
                <a:gd name="connsiteX2" fmla="*/ 2443462 w 2443462"/>
                <a:gd name="connsiteY2" fmla="*/ 1980220 h 2061141"/>
                <a:gd name="connsiteX3" fmla="*/ 0 w 2443462"/>
                <a:gd name="connsiteY3" fmla="*/ 2061141 h 2061141"/>
                <a:gd name="connsiteX0" fmla="*/ 0 w 2451557"/>
                <a:gd name="connsiteY0" fmla="*/ 2061141 h 2061141"/>
                <a:gd name="connsiteX1" fmla="*/ 1363342 w 2451557"/>
                <a:gd name="connsiteY1" fmla="*/ 0 h 2061141"/>
                <a:gd name="connsiteX2" fmla="*/ 2451557 w 2451557"/>
                <a:gd name="connsiteY2" fmla="*/ 2053048 h 2061141"/>
                <a:gd name="connsiteX3" fmla="*/ 0 w 2451557"/>
                <a:gd name="connsiteY3" fmla="*/ 2061141 h 2061141"/>
                <a:gd name="connsiteX0" fmla="*/ 0 w 2451557"/>
                <a:gd name="connsiteY0" fmla="*/ 2077326 h 2077326"/>
                <a:gd name="connsiteX1" fmla="*/ 1484723 w 2451557"/>
                <a:gd name="connsiteY1" fmla="*/ 0 h 2077326"/>
                <a:gd name="connsiteX2" fmla="*/ 2451557 w 2451557"/>
                <a:gd name="connsiteY2" fmla="*/ 2069233 h 2077326"/>
                <a:gd name="connsiteX3" fmla="*/ 0 w 2451557"/>
                <a:gd name="connsiteY3" fmla="*/ 2077326 h 2077326"/>
                <a:gd name="connsiteX0" fmla="*/ 0 w 2475833"/>
                <a:gd name="connsiteY0" fmla="*/ 1834567 h 2069233"/>
                <a:gd name="connsiteX1" fmla="*/ 1508999 w 2475833"/>
                <a:gd name="connsiteY1" fmla="*/ 0 h 2069233"/>
                <a:gd name="connsiteX2" fmla="*/ 2475833 w 2475833"/>
                <a:gd name="connsiteY2" fmla="*/ 2069233 h 2069233"/>
                <a:gd name="connsiteX3" fmla="*/ 0 w 2475833"/>
                <a:gd name="connsiteY3" fmla="*/ 1834567 h 2069233"/>
                <a:gd name="connsiteX0" fmla="*/ 0 w 2807607"/>
                <a:gd name="connsiteY0" fmla="*/ 1834567 h 1834567"/>
                <a:gd name="connsiteX1" fmla="*/ 1508999 w 2807607"/>
                <a:gd name="connsiteY1" fmla="*/ 0 h 1834567"/>
                <a:gd name="connsiteX2" fmla="*/ 2807607 w 2807607"/>
                <a:gd name="connsiteY2" fmla="*/ 1810288 h 1834567"/>
                <a:gd name="connsiteX3" fmla="*/ 0 w 2807607"/>
                <a:gd name="connsiteY3" fmla="*/ 1834567 h 1834567"/>
                <a:gd name="connsiteX0" fmla="*/ 0 w 2799515"/>
                <a:gd name="connsiteY0" fmla="*/ 1834567 h 1834567"/>
                <a:gd name="connsiteX1" fmla="*/ 1508999 w 2799515"/>
                <a:gd name="connsiteY1" fmla="*/ 0 h 1834567"/>
                <a:gd name="connsiteX2" fmla="*/ 2799515 w 2799515"/>
                <a:gd name="connsiteY2" fmla="*/ 1826472 h 1834567"/>
                <a:gd name="connsiteX3" fmla="*/ 0 w 2799515"/>
                <a:gd name="connsiteY3" fmla="*/ 1834567 h 1834567"/>
                <a:gd name="connsiteX0" fmla="*/ 0 w 2807607"/>
                <a:gd name="connsiteY0" fmla="*/ 1834567 h 1858841"/>
                <a:gd name="connsiteX1" fmla="*/ 1508999 w 2807607"/>
                <a:gd name="connsiteY1" fmla="*/ 0 h 1858841"/>
                <a:gd name="connsiteX2" fmla="*/ 2807607 w 2807607"/>
                <a:gd name="connsiteY2" fmla="*/ 1858841 h 1858841"/>
                <a:gd name="connsiteX3" fmla="*/ 0 w 2807607"/>
                <a:gd name="connsiteY3" fmla="*/ 1834567 h 1858841"/>
                <a:gd name="connsiteX0" fmla="*/ 0 w 2807607"/>
                <a:gd name="connsiteY0" fmla="*/ 1834567 h 1834567"/>
                <a:gd name="connsiteX1" fmla="*/ 1508999 w 2807607"/>
                <a:gd name="connsiteY1" fmla="*/ 0 h 1834567"/>
                <a:gd name="connsiteX2" fmla="*/ 2807607 w 2807607"/>
                <a:gd name="connsiteY2" fmla="*/ 1826472 h 1834567"/>
                <a:gd name="connsiteX3" fmla="*/ 0 w 2807607"/>
                <a:gd name="connsiteY3" fmla="*/ 1834567 h 1834567"/>
                <a:gd name="connsiteX0" fmla="*/ 0 w 2831883"/>
                <a:gd name="connsiteY0" fmla="*/ 1834567 h 1834567"/>
                <a:gd name="connsiteX1" fmla="*/ 1533275 w 2831883"/>
                <a:gd name="connsiteY1" fmla="*/ 0 h 1834567"/>
                <a:gd name="connsiteX2" fmla="*/ 2831883 w 2831883"/>
                <a:gd name="connsiteY2" fmla="*/ 1826472 h 1834567"/>
                <a:gd name="connsiteX3" fmla="*/ 0 w 2831883"/>
                <a:gd name="connsiteY3" fmla="*/ 1834567 h 1834567"/>
                <a:gd name="connsiteX0" fmla="*/ 0 w 3050095"/>
                <a:gd name="connsiteY0" fmla="*/ 1834567 h 1834567"/>
                <a:gd name="connsiteX1" fmla="*/ 1533275 w 3050095"/>
                <a:gd name="connsiteY1" fmla="*/ 0 h 1834567"/>
                <a:gd name="connsiteX2" fmla="*/ 3050095 w 3050095"/>
                <a:gd name="connsiteY2" fmla="*/ 1826475 h 1834567"/>
                <a:gd name="connsiteX3" fmla="*/ 0 w 3050095"/>
                <a:gd name="connsiteY3" fmla="*/ 1834567 h 1834567"/>
                <a:gd name="connsiteX0" fmla="*/ 0 w 3060488"/>
                <a:gd name="connsiteY0" fmla="*/ 1834567 h 1835742"/>
                <a:gd name="connsiteX1" fmla="*/ 1533275 w 3060488"/>
                <a:gd name="connsiteY1" fmla="*/ 0 h 1835742"/>
                <a:gd name="connsiteX2" fmla="*/ 3060488 w 3060488"/>
                <a:gd name="connsiteY2" fmla="*/ 1835742 h 1835742"/>
                <a:gd name="connsiteX3" fmla="*/ 0 w 3060488"/>
                <a:gd name="connsiteY3" fmla="*/ 1834567 h 1835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0488" h="1835742">
                  <a:moveTo>
                    <a:pt x="0" y="1834567"/>
                  </a:moveTo>
                  <a:lnTo>
                    <a:pt x="1533275" y="0"/>
                  </a:lnTo>
                  <a:lnTo>
                    <a:pt x="3060488" y="1835742"/>
                  </a:lnTo>
                  <a:lnTo>
                    <a:pt x="0" y="1834567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авильный пятиугольник 13"/>
            <p:cNvSpPr/>
            <p:nvPr userDrawn="1"/>
          </p:nvSpPr>
          <p:spPr>
            <a:xfrm>
              <a:off x="96381" y="103909"/>
              <a:ext cx="2961986" cy="3348633"/>
            </a:xfrm>
            <a:custGeom>
              <a:avLst/>
              <a:gdLst>
                <a:gd name="connsiteX0" fmla="*/ 3 w 3024336"/>
                <a:gd name="connsiteY0" fmla="*/ 1072677 h 2808312"/>
                <a:gd name="connsiteX1" fmla="*/ 1512168 w 3024336"/>
                <a:gd name="connsiteY1" fmla="*/ 0 h 2808312"/>
                <a:gd name="connsiteX2" fmla="*/ 3024333 w 3024336"/>
                <a:gd name="connsiteY2" fmla="*/ 1072677 h 2808312"/>
                <a:gd name="connsiteX3" fmla="*/ 2446737 w 3024336"/>
                <a:gd name="connsiteY3" fmla="*/ 2808305 h 2808312"/>
                <a:gd name="connsiteX4" fmla="*/ 577599 w 3024336"/>
                <a:gd name="connsiteY4" fmla="*/ 2808305 h 2808312"/>
                <a:gd name="connsiteX5" fmla="*/ 3 w 3024336"/>
                <a:gd name="connsiteY5" fmla="*/ 1072677 h 2808312"/>
                <a:gd name="connsiteX0" fmla="*/ 118595 w 3142925"/>
                <a:gd name="connsiteY0" fmla="*/ 1072677 h 2808305"/>
                <a:gd name="connsiteX1" fmla="*/ 1630760 w 3142925"/>
                <a:gd name="connsiteY1" fmla="*/ 0 h 2808305"/>
                <a:gd name="connsiteX2" fmla="*/ 3142925 w 3142925"/>
                <a:gd name="connsiteY2" fmla="*/ 1072677 h 2808305"/>
                <a:gd name="connsiteX3" fmla="*/ 2565329 w 3142925"/>
                <a:gd name="connsiteY3" fmla="*/ 2808305 h 2808305"/>
                <a:gd name="connsiteX4" fmla="*/ 0 w 3142925"/>
                <a:gd name="connsiteY4" fmla="*/ 1925077 h 2808305"/>
                <a:gd name="connsiteX5" fmla="*/ 118595 w 3142925"/>
                <a:gd name="connsiteY5" fmla="*/ 1072677 h 2808305"/>
                <a:gd name="connsiteX0" fmla="*/ 118595 w 3142925"/>
                <a:gd name="connsiteY0" fmla="*/ 1072677 h 3452542"/>
                <a:gd name="connsiteX1" fmla="*/ 1630760 w 3142925"/>
                <a:gd name="connsiteY1" fmla="*/ 0 h 3452542"/>
                <a:gd name="connsiteX2" fmla="*/ 3142925 w 3142925"/>
                <a:gd name="connsiteY2" fmla="*/ 1072677 h 3452542"/>
                <a:gd name="connsiteX3" fmla="*/ 1495066 w 3142925"/>
                <a:gd name="connsiteY3" fmla="*/ 3452542 h 3452542"/>
                <a:gd name="connsiteX4" fmla="*/ 0 w 3142925"/>
                <a:gd name="connsiteY4" fmla="*/ 1925077 h 3452542"/>
                <a:gd name="connsiteX5" fmla="*/ 118595 w 3142925"/>
                <a:gd name="connsiteY5" fmla="*/ 1072677 h 3452542"/>
                <a:gd name="connsiteX0" fmla="*/ 118595 w 2976671"/>
                <a:gd name="connsiteY0" fmla="*/ 1072677 h 3452542"/>
                <a:gd name="connsiteX1" fmla="*/ 1630760 w 2976671"/>
                <a:gd name="connsiteY1" fmla="*/ 0 h 3452542"/>
                <a:gd name="connsiteX2" fmla="*/ 2976671 w 2976671"/>
                <a:gd name="connsiteY2" fmla="*/ 1924731 h 3452542"/>
                <a:gd name="connsiteX3" fmla="*/ 1495066 w 2976671"/>
                <a:gd name="connsiteY3" fmla="*/ 3452542 h 3452542"/>
                <a:gd name="connsiteX4" fmla="*/ 0 w 2976671"/>
                <a:gd name="connsiteY4" fmla="*/ 1925077 h 3452542"/>
                <a:gd name="connsiteX5" fmla="*/ 118595 w 2976671"/>
                <a:gd name="connsiteY5" fmla="*/ 1072677 h 3452542"/>
                <a:gd name="connsiteX0" fmla="*/ 118595 w 2976671"/>
                <a:gd name="connsiteY0" fmla="*/ 979159 h 3359024"/>
                <a:gd name="connsiteX1" fmla="*/ 1641151 w 2976671"/>
                <a:gd name="connsiteY1" fmla="*/ 0 h 3359024"/>
                <a:gd name="connsiteX2" fmla="*/ 2976671 w 2976671"/>
                <a:gd name="connsiteY2" fmla="*/ 1831213 h 3359024"/>
                <a:gd name="connsiteX3" fmla="*/ 1495066 w 2976671"/>
                <a:gd name="connsiteY3" fmla="*/ 3359024 h 3359024"/>
                <a:gd name="connsiteX4" fmla="*/ 0 w 2976671"/>
                <a:gd name="connsiteY4" fmla="*/ 1831559 h 3359024"/>
                <a:gd name="connsiteX5" fmla="*/ 118595 w 2976671"/>
                <a:gd name="connsiteY5" fmla="*/ 979159 h 3359024"/>
                <a:gd name="connsiteX0" fmla="*/ 118595 w 2976671"/>
                <a:gd name="connsiteY0" fmla="*/ 979159 h 3359024"/>
                <a:gd name="connsiteX1" fmla="*/ 1641151 w 2976671"/>
                <a:gd name="connsiteY1" fmla="*/ 0 h 3359024"/>
                <a:gd name="connsiteX2" fmla="*/ 2976671 w 2976671"/>
                <a:gd name="connsiteY2" fmla="*/ 1831213 h 3359024"/>
                <a:gd name="connsiteX3" fmla="*/ 1495066 w 2976671"/>
                <a:gd name="connsiteY3" fmla="*/ 3359024 h 3359024"/>
                <a:gd name="connsiteX4" fmla="*/ 0 w 2976671"/>
                <a:gd name="connsiteY4" fmla="*/ 1831559 h 3359024"/>
                <a:gd name="connsiteX5" fmla="*/ 118595 w 2976671"/>
                <a:gd name="connsiteY5" fmla="*/ 979159 h 3359024"/>
                <a:gd name="connsiteX0" fmla="*/ 25076 w 2976671"/>
                <a:gd name="connsiteY0" fmla="*/ 23195 h 3359024"/>
                <a:gd name="connsiteX1" fmla="*/ 1641151 w 2976671"/>
                <a:gd name="connsiteY1" fmla="*/ 0 h 3359024"/>
                <a:gd name="connsiteX2" fmla="*/ 2976671 w 2976671"/>
                <a:gd name="connsiteY2" fmla="*/ 1831213 h 3359024"/>
                <a:gd name="connsiteX3" fmla="*/ 1495066 w 2976671"/>
                <a:gd name="connsiteY3" fmla="*/ 3359024 h 3359024"/>
                <a:gd name="connsiteX4" fmla="*/ 0 w 2976671"/>
                <a:gd name="connsiteY4" fmla="*/ 1831559 h 3359024"/>
                <a:gd name="connsiteX5" fmla="*/ 25076 w 2976671"/>
                <a:gd name="connsiteY5" fmla="*/ 23195 h 3359024"/>
                <a:gd name="connsiteX0" fmla="*/ 25076 w 2976671"/>
                <a:gd name="connsiteY0" fmla="*/ 12804 h 3348633"/>
                <a:gd name="connsiteX1" fmla="*/ 1641151 w 2976671"/>
                <a:gd name="connsiteY1" fmla="*/ 0 h 3348633"/>
                <a:gd name="connsiteX2" fmla="*/ 2976671 w 2976671"/>
                <a:gd name="connsiteY2" fmla="*/ 1820822 h 3348633"/>
                <a:gd name="connsiteX3" fmla="*/ 1495066 w 2976671"/>
                <a:gd name="connsiteY3" fmla="*/ 3348633 h 3348633"/>
                <a:gd name="connsiteX4" fmla="*/ 0 w 2976671"/>
                <a:gd name="connsiteY4" fmla="*/ 1821168 h 3348633"/>
                <a:gd name="connsiteX5" fmla="*/ 25076 w 2976671"/>
                <a:gd name="connsiteY5" fmla="*/ 12804 h 3348633"/>
                <a:gd name="connsiteX0" fmla="*/ 35467 w 2987062"/>
                <a:gd name="connsiteY0" fmla="*/ 12804 h 3348633"/>
                <a:gd name="connsiteX1" fmla="*/ 1651542 w 2987062"/>
                <a:gd name="connsiteY1" fmla="*/ 0 h 3348633"/>
                <a:gd name="connsiteX2" fmla="*/ 2987062 w 2987062"/>
                <a:gd name="connsiteY2" fmla="*/ 1820822 h 3348633"/>
                <a:gd name="connsiteX3" fmla="*/ 1505457 w 2987062"/>
                <a:gd name="connsiteY3" fmla="*/ 3348633 h 3348633"/>
                <a:gd name="connsiteX4" fmla="*/ 0 w 2987062"/>
                <a:gd name="connsiteY4" fmla="*/ 1810777 h 3348633"/>
                <a:gd name="connsiteX5" fmla="*/ 35467 w 2987062"/>
                <a:gd name="connsiteY5" fmla="*/ 12804 h 3348633"/>
                <a:gd name="connsiteX0" fmla="*/ 0 w 2993159"/>
                <a:gd name="connsiteY0" fmla="*/ 12804 h 3348633"/>
                <a:gd name="connsiteX1" fmla="*/ 1657639 w 2993159"/>
                <a:gd name="connsiteY1" fmla="*/ 0 h 3348633"/>
                <a:gd name="connsiteX2" fmla="*/ 2993159 w 2993159"/>
                <a:gd name="connsiteY2" fmla="*/ 1820822 h 3348633"/>
                <a:gd name="connsiteX3" fmla="*/ 1511554 w 2993159"/>
                <a:gd name="connsiteY3" fmla="*/ 3348633 h 3348633"/>
                <a:gd name="connsiteX4" fmla="*/ 6097 w 2993159"/>
                <a:gd name="connsiteY4" fmla="*/ 1810777 h 3348633"/>
                <a:gd name="connsiteX5" fmla="*/ 0 w 2993159"/>
                <a:gd name="connsiteY5" fmla="*/ 12804 h 3348633"/>
                <a:gd name="connsiteX0" fmla="*/ 0 w 2993159"/>
                <a:gd name="connsiteY0" fmla="*/ 12804 h 3348633"/>
                <a:gd name="connsiteX1" fmla="*/ 1065357 w 2993159"/>
                <a:gd name="connsiteY1" fmla="*/ 0 h 3348633"/>
                <a:gd name="connsiteX2" fmla="*/ 2993159 w 2993159"/>
                <a:gd name="connsiteY2" fmla="*/ 1820822 h 3348633"/>
                <a:gd name="connsiteX3" fmla="*/ 1511554 w 2993159"/>
                <a:gd name="connsiteY3" fmla="*/ 3348633 h 3348633"/>
                <a:gd name="connsiteX4" fmla="*/ 6097 w 2993159"/>
                <a:gd name="connsiteY4" fmla="*/ 1810777 h 3348633"/>
                <a:gd name="connsiteX5" fmla="*/ 0 w 2993159"/>
                <a:gd name="connsiteY5" fmla="*/ 12804 h 3348633"/>
                <a:gd name="connsiteX0" fmla="*/ 0 w 2961986"/>
                <a:gd name="connsiteY0" fmla="*/ 12804 h 3348633"/>
                <a:gd name="connsiteX1" fmla="*/ 1065357 w 2961986"/>
                <a:gd name="connsiteY1" fmla="*/ 0 h 3348633"/>
                <a:gd name="connsiteX2" fmla="*/ 2961986 w 2961986"/>
                <a:gd name="connsiteY2" fmla="*/ 1841604 h 3348633"/>
                <a:gd name="connsiteX3" fmla="*/ 1511554 w 2961986"/>
                <a:gd name="connsiteY3" fmla="*/ 3348633 h 3348633"/>
                <a:gd name="connsiteX4" fmla="*/ 6097 w 2961986"/>
                <a:gd name="connsiteY4" fmla="*/ 1810777 h 3348633"/>
                <a:gd name="connsiteX5" fmla="*/ 0 w 2961986"/>
                <a:gd name="connsiteY5" fmla="*/ 12804 h 334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1986" h="3348633">
                  <a:moveTo>
                    <a:pt x="0" y="12804"/>
                  </a:moveTo>
                  <a:lnTo>
                    <a:pt x="1065357" y="0"/>
                  </a:lnTo>
                  <a:lnTo>
                    <a:pt x="2961986" y="1841604"/>
                  </a:lnTo>
                  <a:lnTo>
                    <a:pt x="1511554" y="3348633"/>
                  </a:lnTo>
                  <a:lnTo>
                    <a:pt x="6097" y="1810777"/>
                  </a:lnTo>
                  <a:cubicBezTo>
                    <a:pt x="4065" y="1211453"/>
                    <a:pt x="2032" y="612128"/>
                    <a:pt x="0" y="12804"/>
                  </a:cubicBezTo>
                  <a:close/>
                </a:path>
              </a:pathLst>
            </a:custGeom>
            <a:pattFill prst="smCheck">
              <a:fgClr>
                <a:schemeClr val="accent3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авильный пятиугольник 13"/>
            <p:cNvSpPr/>
            <p:nvPr userDrawn="1"/>
          </p:nvSpPr>
          <p:spPr>
            <a:xfrm flipV="1">
              <a:off x="107501" y="3428886"/>
              <a:ext cx="2951595" cy="3348633"/>
            </a:xfrm>
            <a:custGeom>
              <a:avLst/>
              <a:gdLst>
                <a:gd name="connsiteX0" fmla="*/ 3 w 3024336"/>
                <a:gd name="connsiteY0" fmla="*/ 1072677 h 2808312"/>
                <a:gd name="connsiteX1" fmla="*/ 1512168 w 3024336"/>
                <a:gd name="connsiteY1" fmla="*/ 0 h 2808312"/>
                <a:gd name="connsiteX2" fmla="*/ 3024333 w 3024336"/>
                <a:gd name="connsiteY2" fmla="*/ 1072677 h 2808312"/>
                <a:gd name="connsiteX3" fmla="*/ 2446737 w 3024336"/>
                <a:gd name="connsiteY3" fmla="*/ 2808305 h 2808312"/>
                <a:gd name="connsiteX4" fmla="*/ 577599 w 3024336"/>
                <a:gd name="connsiteY4" fmla="*/ 2808305 h 2808312"/>
                <a:gd name="connsiteX5" fmla="*/ 3 w 3024336"/>
                <a:gd name="connsiteY5" fmla="*/ 1072677 h 2808312"/>
                <a:gd name="connsiteX0" fmla="*/ 118595 w 3142925"/>
                <a:gd name="connsiteY0" fmla="*/ 1072677 h 2808305"/>
                <a:gd name="connsiteX1" fmla="*/ 1630760 w 3142925"/>
                <a:gd name="connsiteY1" fmla="*/ 0 h 2808305"/>
                <a:gd name="connsiteX2" fmla="*/ 3142925 w 3142925"/>
                <a:gd name="connsiteY2" fmla="*/ 1072677 h 2808305"/>
                <a:gd name="connsiteX3" fmla="*/ 2565329 w 3142925"/>
                <a:gd name="connsiteY3" fmla="*/ 2808305 h 2808305"/>
                <a:gd name="connsiteX4" fmla="*/ 0 w 3142925"/>
                <a:gd name="connsiteY4" fmla="*/ 1925077 h 2808305"/>
                <a:gd name="connsiteX5" fmla="*/ 118595 w 3142925"/>
                <a:gd name="connsiteY5" fmla="*/ 1072677 h 2808305"/>
                <a:gd name="connsiteX0" fmla="*/ 118595 w 3142925"/>
                <a:gd name="connsiteY0" fmla="*/ 1072677 h 3452542"/>
                <a:gd name="connsiteX1" fmla="*/ 1630760 w 3142925"/>
                <a:gd name="connsiteY1" fmla="*/ 0 h 3452542"/>
                <a:gd name="connsiteX2" fmla="*/ 3142925 w 3142925"/>
                <a:gd name="connsiteY2" fmla="*/ 1072677 h 3452542"/>
                <a:gd name="connsiteX3" fmla="*/ 1495066 w 3142925"/>
                <a:gd name="connsiteY3" fmla="*/ 3452542 h 3452542"/>
                <a:gd name="connsiteX4" fmla="*/ 0 w 3142925"/>
                <a:gd name="connsiteY4" fmla="*/ 1925077 h 3452542"/>
                <a:gd name="connsiteX5" fmla="*/ 118595 w 3142925"/>
                <a:gd name="connsiteY5" fmla="*/ 1072677 h 3452542"/>
                <a:gd name="connsiteX0" fmla="*/ 118595 w 2976671"/>
                <a:gd name="connsiteY0" fmla="*/ 1072677 h 3452542"/>
                <a:gd name="connsiteX1" fmla="*/ 1630760 w 2976671"/>
                <a:gd name="connsiteY1" fmla="*/ 0 h 3452542"/>
                <a:gd name="connsiteX2" fmla="*/ 2976671 w 2976671"/>
                <a:gd name="connsiteY2" fmla="*/ 1924731 h 3452542"/>
                <a:gd name="connsiteX3" fmla="*/ 1495066 w 2976671"/>
                <a:gd name="connsiteY3" fmla="*/ 3452542 h 3452542"/>
                <a:gd name="connsiteX4" fmla="*/ 0 w 2976671"/>
                <a:gd name="connsiteY4" fmla="*/ 1925077 h 3452542"/>
                <a:gd name="connsiteX5" fmla="*/ 118595 w 2976671"/>
                <a:gd name="connsiteY5" fmla="*/ 1072677 h 3452542"/>
                <a:gd name="connsiteX0" fmla="*/ 118595 w 2976671"/>
                <a:gd name="connsiteY0" fmla="*/ 979159 h 3359024"/>
                <a:gd name="connsiteX1" fmla="*/ 1641151 w 2976671"/>
                <a:gd name="connsiteY1" fmla="*/ 0 h 3359024"/>
                <a:gd name="connsiteX2" fmla="*/ 2976671 w 2976671"/>
                <a:gd name="connsiteY2" fmla="*/ 1831213 h 3359024"/>
                <a:gd name="connsiteX3" fmla="*/ 1495066 w 2976671"/>
                <a:gd name="connsiteY3" fmla="*/ 3359024 h 3359024"/>
                <a:gd name="connsiteX4" fmla="*/ 0 w 2976671"/>
                <a:gd name="connsiteY4" fmla="*/ 1831559 h 3359024"/>
                <a:gd name="connsiteX5" fmla="*/ 118595 w 2976671"/>
                <a:gd name="connsiteY5" fmla="*/ 979159 h 3359024"/>
                <a:gd name="connsiteX0" fmla="*/ 118595 w 2976671"/>
                <a:gd name="connsiteY0" fmla="*/ 979159 h 3359024"/>
                <a:gd name="connsiteX1" fmla="*/ 1641151 w 2976671"/>
                <a:gd name="connsiteY1" fmla="*/ 0 h 3359024"/>
                <a:gd name="connsiteX2" fmla="*/ 2976671 w 2976671"/>
                <a:gd name="connsiteY2" fmla="*/ 1831213 h 3359024"/>
                <a:gd name="connsiteX3" fmla="*/ 1495066 w 2976671"/>
                <a:gd name="connsiteY3" fmla="*/ 3359024 h 3359024"/>
                <a:gd name="connsiteX4" fmla="*/ 0 w 2976671"/>
                <a:gd name="connsiteY4" fmla="*/ 1831559 h 3359024"/>
                <a:gd name="connsiteX5" fmla="*/ 118595 w 2976671"/>
                <a:gd name="connsiteY5" fmla="*/ 979159 h 3359024"/>
                <a:gd name="connsiteX0" fmla="*/ 25076 w 2976671"/>
                <a:gd name="connsiteY0" fmla="*/ 23195 h 3359024"/>
                <a:gd name="connsiteX1" fmla="*/ 1641151 w 2976671"/>
                <a:gd name="connsiteY1" fmla="*/ 0 h 3359024"/>
                <a:gd name="connsiteX2" fmla="*/ 2976671 w 2976671"/>
                <a:gd name="connsiteY2" fmla="*/ 1831213 h 3359024"/>
                <a:gd name="connsiteX3" fmla="*/ 1495066 w 2976671"/>
                <a:gd name="connsiteY3" fmla="*/ 3359024 h 3359024"/>
                <a:gd name="connsiteX4" fmla="*/ 0 w 2976671"/>
                <a:gd name="connsiteY4" fmla="*/ 1831559 h 3359024"/>
                <a:gd name="connsiteX5" fmla="*/ 25076 w 2976671"/>
                <a:gd name="connsiteY5" fmla="*/ 23195 h 3359024"/>
                <a:gd name="connsiteX0" fmla="*/ 25076 w 2976671"/>
                <a:gd name="connsiteY0" fmla="*/ 12804 h 3348633"/>
                <a:gd name="connsiteX1" fmla="*/ 1641151 w 2976671"/>
                <a:gd name="connsiteY1" fmla="*/ 0 h 3348633"/>
                <a:gd name="connsiteX2" fmla="*/ 2976671 w 2976671"/>
                <a:gd name="connsiteY2" fmla="*/ 1820822 h 3348633"/>
                <a:gd name="connsiteX3" fmla="*/ 1495066 w 2976671"/>
                <a:gd name="connsiteY3" fmla="*/ 3348633 h 3348633"/>
                <a:gd name="connsiteX4" fmla="*/ 0 w 2976671"/>
                <a:gd name="connsiteY4" fmla="*/ 1821168 h 3348633"/>
                <a:gd name="connsiteX5" fmla="*/ 25076 w 2976671"/>
                <a:gd name="connsiteY5" fmla="*/ 12804 h 3348633"/>
                <a:gd name="connsiteX0" fmla="*/ 35467 w 2987062"/>
                <a:gd name="connsiteY0" fmla="*/ 12804 h 3348633"/>
                <a:gd name="connsiteX1" fmla="*/ 1651542 w 2987062"/>
                <a:gd name="connsiteY1" fmla="*/ 0 h 3348633"/>
                <a:gd name="connsiteX2" fmla="*/ 2987062 w 2987062"/>
                <a:gd name="connsiteY2" fmla="*/ 1820822 h 3348633"/>
                <a:gd name="connsiteX3" fmla="*/ 1505457 w 2987062"/>
                <a:gd name="connsiteY3" fmla="*/ 3348633 h 3348633"/>
                <a:gd name="connsiteX4" fmla="*/ 0 w 2987062"/>
                <a:gd name="connsiteY4" fmla="*/ 1810777 h 3348633"/>
                <a:gd name="connsiteX5" fmla="*/ 35467 w 2987062"/>
                <a:gd name="connsiteY5" fmla="*/ 12804 h 3348633"/>
                <a:gd name="connsiteX0" fmla="*/ 0 w 2993159"/>
                <a:gd name="connsiteY0" fmla="*/ 12804 h 3348633"/>
                <a:gd name="connsiteX1" fmla="*/ 1657639 w 2993159"/>
                <a:gd name="connsiteY1" fmla="*/ 0 h 3348633"/>
                <a:gd name="connsiteX2" fmla="*/ 2993159 w 2993159"/>
                <a:gd name="connsiteY2" fmla="*/ 1820822 h 3348633"/>
                <a:gd name="connsiteX3" fmla="*/ 1511554 w 2993159"/>
                <a:gd name="connsiteY3" fmla="*/ 3348633 h 3348633"/>
                <a:gd name="connsiteX4" fmla="*/ 6097 w 2993159"/>
                <a:gd name="connsiteY4" fmla="*/ 1810777 h 3348633"/>
                <a:gd name="connsiteX5" fmla="*/ 0 w 2993159"/>
                <a:gd name="connsiteY5" fmla="*/ 12804 h 3348633"/>
                <a:gd name="connsiteX0" fmla="*/ 0 w 2993159"/>
                <a:gd name="connsiteY0" fmla="*/ 12804 h 3348633"/>
                <a:gd name="connsiteX1" fmla="*/ 1065357 w 2993159"/>
                <a:gd name="connsiteY1" fmla="*/ 0 h 3348633"/>
                <a:gd name="connsiteX2" fmla="*/ 2993159 w 2993159"/>
                <a:gd name="connsiteY2" fmla="*/ 1820822 h 3348633"/>
                <a:gd name="connsiteX3" fmla="*/ 1511554 w 2993159"/>
                <a:gd name="connsiteY3" fmla="*/ 3348633 h 3348633"/>
                <a:gd name="connsiteX4" fmla="*/ 6097 w 2993159"/>
                <a:gd name="connsiteY4" fmla="*/ 1810777 h 3348633"/>
                <a:gd name="connsiteX5" fmla="*/ 0 w 2993159"/>
                <a:gd name="connsiteY5" fmla="*/ 12804 h 3348633"/>
                <a:gd name="connsiteX0" fmla="*/ 0 w 3024332"/>
                <a:gd name="connsiteY0" fmla="*/ 12804 h 3348633"/>
                <a:gd name="connsiteX1" fmla="*/ 1065357 w 3024332"/>
                <a:gd name="connsiteY1" fmla="*/ 0 h 3348633"/>
                <a:gd name="connsiteX2" fmla="*/ 3024332 w 3024332"/>
                <a:gd name="connsiteY2" fmla="*/ 1810432 h 3348633"/>
                <a:gd name="connsiteX3" fmla="*/ 1511554 w 3024332"/>
                <a:gd name="connsiteY3" fmla="*/ 3348633 h 3348633"/>
                <a:gd name="connsiteX4" fmla="*/ 6097 w 3024332"/>
                <a:gd name="connsiteY4" fmla="*/ 1810777 h 3348633"/>
                <a:gd name="connsiteX5" fmla="*/ 0 w 3024332"/>
                <a:gd name="connsiteY5" fmla="*/ 12804 h 3348633"/>
                <a:gd name="connsiteX0" fmla="*/ 0 w 2972377"/>
                <a:gd name="connsiteY0" fmla="*/ 12804 h 3348633"/>
                <a:gd name="connsiteX1" fmla="*/ 1065357 w 2972377"/>
                <a:gd name="connsiteY1" fmla="*/ 0 h 3348633"/>
                <a:gd name="connsiteX2" fmla="*/ 2972377 w 2972377"/>
                <a:gd name="connsiteY2" fmla="*/ 1810432 h 3348633"/>
                <a:gd name="connsiteX3" fmla="*/ 1511554 w 2972377"/>
                <a:gd name="connsiteY3" fmla="*/ 3348633 h 3348633"/>
                <a:gd name="connsiteX4" fmla="*/ 6097 w 2972377"/>
                <a:gd name="connsiteY4" fmla="*/ 1810777 h 3348633"/>
                <a:gd name="connsiteX5" fmla="*/ 0 w 2972377"/>
                <a:gd name="connsiteY5" fmla="*/ 12804 h 3348633"/>
                <a:gd name="connsiteX0" fmla="*/ 0 w 2951595"/>
                <a:gd name="connsiteY0" fmla="*/ 12804 h 3348633"/>
                <a:gd name="connsiteX1" fmla="*/ 1065357 w 2951595"/>
                <a:gd name="connsiteY1" fmla="*/ 0 h 3348633"/>
                <a:gd name="connsiteX2" fmla="*/ 2951595 w 2951595"/>
                <a:gd name="connsiteY2" fmla="*/ 1841605 h 3348633"/>
                <a:gd name="connsiteX3" fmla="*/ 1511554 w 2951595"/>
                <a:gd name="connsiteY3" fmla="*/ 3348633 h 3348633"/>
                <a:gd name="connsiteX4" fmla="*/ 6097 w 2951595"/>
                <a:gd name="connsiteY4" fmla="*/ 1810777 h 3348633"/>
                <a:gd name="connsiteX5" fmla="*/ 0 w 2951595"/>
                <a:gd name="connsiteY5" fmla="*/ 12804 h 334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1595" h="3348633">
                  <a:moveTo>
                    <a:pt x="0" y="12804"/>
                  </a:moveTo>
                  <a:lnTo>
                    <a:pt x="1065357" y="0"/>
                  </a:lnTo>
                  <a:lnTo>
                    <a:pt x="2951595" y="1841605"/>
                  </a:lnTo>
                  <a:lnTo>
                    <a:pt x="1511554" y="3348633"/>
                  </a:lnTo>
                  <a:lnTo>
                    <a:pt x="6097" y="1810777"/>
                  </a:lnTo>
                  <a:cubicBezTo>
                    <a:pt x="4065" y="1211453"/>
                    <a:pt x="2032" y="612128"/>
                    <a:pt x="0" y="12804"/>
                  </a:cubicBezTo>
                  <a:close/>
                </a:path>
              </a:pathLst>
            </a:custGeom>
            <a:pattFill prst="pct80">
              <a:fgClr>
                <a:schemeClr val="tx1">
                  <a:lumMod val="75000"/>
                  <a:lumOff val="2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Равнобедренный треугольник 10"/>
            <p:cNvSpPr/>
            <p:nvPr userDrawn="1"/>
          </p:nvSpPr>
          <p:spPr>
            <a:xfrm rot="16200000" flipH="1">
              <a:off x="830066" y="2717119"/>
              <a:ext cx="2998139" cy="1459921"/>
            </a:xfrm>
            <a:custGeom>
              <a:avLst/>
              <a:gdLst>
                <a:gd name="connsiteX0" fmla="*/ 0 w 2160240"/>
                <a:gd name="connsiteY0" fmla="*/ 1980220 h 1980220"/>
                <a:gd name="connsiteX1" fmla="*/ 1080120 w 2160240"/>
                <a:gd name="connsiteY1" fmla="*/ 0 h 1980220"/>
                <a:gd name="connsiteX2" fmla="*/ 2160240 w 2160240"/>
                <a:gd name="connsiteY2" fmla="*/ 1980220 h 1980220"/>
                <a:gd name="connsiteX3" fmla="*/ 0 w 2160240"/>
                <a:gd name="connsiteY3" fmla="*/ 1980220 h 1980220"/>
                <a:gd name="connsiteX0" fmla="*/ 0 w 2443462"/>
                <a:gd name="connsiteY0" fmla="*/ 2061141 h 2061141"/>
                <a:gd name="connsiteX1" fmla="*/ 1363342 w 2443462"/>
                <a:gd name="connsiteY1" fmla="*/ 0 h 2061141"/>
                <a:gd name="connsiteX2" fmla="*/ 2443462 w 2443462"/>
                <a:gd name="connsiteY2" fmla="*/ 1980220 h 2061141"/>
                <a:gd name="connsiteX3" fmla="*/ 0 w 2443462"/>
                <a:gd name="connsiteY3" fmla="*/ 2061141 h 2061141"/>
                <a:gd name="connsiteX0" fmla="*/ 0 w 2451557"/>
                <a:gd name="connsiteY0" fmla="*/ 2061141 h 2061141"/>
                <a:gd name="connsiteX1" fmla="*/ 1363342 w 2451557"/>
                <a:gd name="connsiteY1" fmla="*/ 0 h 2061141"/>
                <a:gd name="connsiteX2" fmla="*/ 2451557 w 2451557"/>
                <a:gd name="connsiteY2" fmla="*/ 2053048 h 2061141"/>
                <a:gd name="connsiteX3" fmla="*/ 0 w 2451557"/>
                <a:gd name="connsiteY3" fmla="*/ 2061141 h 2061141"/>
                <a:gd name="connsiteX0" fmla="*/ 0 w 2451557"/>
                <a:gd name="connsiteY0" fmla="*/ 2077326 h 2077326"/>
                <a:gd name="connsiteX1" fmla="*/ 1484723 w 2451557"/>
                <a:gd name="connsiteY1" fmla="*/ 0 h 2077326"/>
                <a:gd name="connsiteX2" fmla="*/ 2451557 w 2451557"/>
                <a:gd name="connsiteY2" fmla="*/ 2069233 h 2077326"/>
                <a:gd name="connsiteX3" fmla="*/ 0 w 2451557"/>
                <a:gd name="connsiteY3" fmla="*/ 2077326 h 2077326"/>
                <a:gd name="connsiteX0" fmla="*/ 0 w 2475833"/>
                <a:gd name="connsiteY0" fmla="*/ 1834567 h 2069233"/>
                <a:gd name="connsiteX1" fmla="*/ 1508999 w 2475833"/>
                <a:gd name="connsiteY1" fmla="*/ 0 h 2069233"/>
                <a:gd name="connsiteX2" fmla="*/ 2475833 w 2475833"/>
                <a:gd name="connsiteY2" fmla="*/ 2069233 h 2069233"/>
                <a:gd name="connsiteX3" fmla="*/ 0 w 2475833"/>
                <a:gd name="connsiteY3" fmla="*/ 1834567 h 2069233"/>
                <a:gd name="connsiteX0" fmla="*/ 0 w 2807607"/>
                <a:gd name="connsiteY0" fmla="*/ 1834567 h 1834567"/>
                <a:gd name="connsiteX1" fmla="*/ 1508999 w 2807607"/>
                <a:gd name="connsiteY1" fmla="*/ 0 h 1834567"/>
                <a:gd name="connsiteX2" fmla="*/ 2807607 w 2807607"/>
                <a:gd name="connsiteY2" fmla="*/ 1810288 h 1834567"/>
                <a:gd name="connsiteX3" fmla="*/ 0 w 2807607"/>
                <a:gd name="connsiteY3" fmla="*/ 1834567 h 1834567"/>
                <a:gd name="connsiteX0" fmla="*/ 0 w 2799515"/>
                <a:gd name="connsiteY0" fmla="*/ 1834567 h 1834567"/>
                <a:gd name="connsiteX1" fmla="*/ 1508999 w 2799515"/>
                <a:gd name="connsiteY1" fmla="*/ 0 h 1834567"/>
                <a:gd name="connsiteX2" fmla="*/ 2799515 w 2799515"/>
                <a:gd name="connsiteY2" fmla="*/ 1826472 h 1834567"/>
                <a:gd name="connsiteX3" fmla="*/ 0 w 2799515"/>
                <a:gd name="connsiteY3" fmla="*/ 1834567 h 1834567"/>
                <a:gd name="connsiteX0" fmla="*/ 0 w 2807607"/>
                <a:gd name="connsiteY0" fmla="*/ 1834567 h 1858841"/>
                <a:gd name="connsiteX1" fmla="*/ 1508999 w 2807607"/>
                <a:gd name="connsiteY1" fmla="*/ 0 h 1858841"/>
                <a:gd name="connsiteX2" fmla="*/ 2807607 w 2807607"/>
                <a:gd name="connsiteY2" fmla="*/ 1858841 h 1858841"/>
                <a:gd name="connsiteX3" fmla="*/ 0 w 2807607"/>
                <a:gd name="connsiteY3" fmla="*/ 1834567 h 1858841"/>
                <a:gd name="connsiteX0" fmla="*/ 0 w 2807607"/>
                <a:gd name="connsiteY0" fmla="*/ 1834567 h 1834567"/>
                <a:gd name="connsiteX1" fmla="*/ 1508999 w 2807607"/>
                <a:gd name="connsiteY1" fmla="*/ 0 h 1834567"/>
                <a:gd name="connsiteX2" fmla="*/ 2807607 w 2807607"/>
                <a:gd name="connsiteY2" fmla="*/ 1826472 h 1834567"/>
                <a:gd name="connsiteX3" fmla="*/ 0 w 2807607"/>
                <a:gd name="connsiteY3" fmla="*/ 1834567 h 1834567"/>
                <a:gd name="connsiteX0" fmla="*/ 0 w 2831883"/>
                <a:gd name="connsiteY0" fmla="*/ 1834567 h 1834567"/>
                <a:gd name="connsiteX1" fmla="*/ 1533275 w 2831883"/>
                <a:gd name="connsiteY1" fmla="*/ 0 h 1834567"/>
                <a:gd name="connsiteX2" fmla="*/ 2831883 w 2831883"/>
                <a:gd name="connsiteY2" fmla="*/ 1826472 h 1834567"/>
                <a:gd name="connsiteX3" fmla="*/ 0 w 2831883"/>
                <a:gd name="connsiteY3" fmla="*/ 1834567 h 1834567"/>
                <a:gd name="connsiteX0" fmla="*/ 0 w 3050095"/>
                <a:gd name="connsiteY0" fmla="*/ 1834567 h 1834567"/>
                <a:gd name="connsiteX1" fmla="*/ 1533275 w 3050095"/>
                <a:gd name="connsiteY1" fmla="*/ 0 h 1834567"/>
                <a:gd name="connsiteX2" fmla="*/ 3050095 w 3050095"/>
                <a:gd name="connsiteY2" fmla="*/ 1826475 h 1834567"/>
                <a:gd name="connsiteX3" fmla="*/ 0 w 3050095"/>
                <a:gd name="connsiteY3" fmla="*/ 1834567 h 1834567"/>
                <a:gd name="connsiteX0" fmla="*/ 0 w 3060488"/>
                <a:gd name="connsiteY0" fmla="*/ 1834567 h 1835742"/>
                <a:gd name="connsiteX1" fmla="*/ 1533275 w 3060488"/>
                <a:gd name="connsiteY1" fmla="*/ 0 h 1835742"/>
                <a:gd name="connsiteX2" fmla="*/ 3060488 w 3060488"/>
                <a:gd name="connsiteY2" fmla="*/ 1835742 h 1835742"/>
                <a:gd name="connsiteX3" fmla="*/ 0 w 3060488"/>
                <a:gd name="connsiteY3" fmla="*/ 1834567 h 1835742"/>
                <a:gd name="connsiteX0" fmla="*/ 0 w 3060485"/>
                <a:gd name="connsiteY0" fmla="*/ 1784788 h 1835742"/>
                <a:gd name="connsiteX1" fmla="*/ 1533272 w 3060485"/>
                <a:gd name="connsiteY1" fmla="*/ 0 h 1835742"/>
                <a:gd name="connsiteX2" fmla="*/ 3060485 w 3060485"/>
                <a:gd name="connsiteY2" fmla="*/ 1835742 h 1835742"/>
                <a:gd name="connsiteX3" fmla="*/ 0 w 3060485"/>
                <a:gd name="connsiteY3" fmla="*/ 1784788 h 1835742"/>
                <a:gd name="connsiteX0" fmla="*/ 0 w 3060485"/>
                <a:gd name="connsiteY0" fmla="*/ 1784788 h 1810852"/>
                <a:gd name="connsiteX1" fmla="*/ 1533272 w 3060485"/>
                <a:gd name="connsiteY1" fmla="*/ 0 h 1810852"/>
                <a:gd name="connsiteX2" fmla="*/ 3060485 w 3060485"/>
                <a:gd name="connsiteY2" fmla="*/ 1810852 h 1810852"/>
                <a:gd name="connsiteX3" fmla="*/ 0 w 3060485"/>
                <a:gd name="connsiteY3" fmla="*/ 1784788 h 1810852"/>
                <a:gd name="connsiteX0" fmla="*/ 0 w 3029309"/>
                <a:gd name="connsiteY0" fmla="*/ 1759899 h 1810852"/>
                <a:gd name="connsiteX1" fmla="*/ 1502096 w 3029309"/>
                <a:gd name="connsiteY1" fmla="*/ 0 h 1810852"/>
                <a:gd name="connsiteX2" fmla="*/ 3029309 w 3029309"/>
                <a:gd name="connsiteY2" fmla="*/ 1810852 h 1810852"/>
                <a:gd name="connsiteX3" fmla="*/ 0 w 3029309"/>
                <a:gd name="connsiteY3" fmla="*/ 1759899 h 1810852"/>
                <a:gd name="connsiteX0" fmla="*/ 0 w 2998139"/>
                <a:gd name="connsiteY0" fmla="*/ 1759899 h 1773517"/>
                <a:gd name="connsiteX1" fmla="*/ 1502096 w 2998139"/>
                <a:gd name="connsiteY1" fmla="*/ 0 h 1773517"/>
                <a:gd name="connsiteX2" fmla="*/ 2998139 w 2998139"/>
                <a:gd name="connsiteY2" fmla="*/ 1773517 h 1773517"/>
                <a:gd name="connsiteX3" fmla="*/ 0 w 2998139"/>
                <a:gd name="connsiteY3" fmla="*/ 1759899 h 177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8139" h="1773517">
                  <a:moveTo>
                    <a:pt x="0" y="1759899"/>
                  </a:moveTo>
                  <a:lnTo>
                    <a:pt x="1502096" y="0"/>
                  </a:lnTo>
                  <a:lnTo>
                    <a:pt x="2998139" y="1773517"/>
                  </a:lnTo>
                  <a:lnTo>
                    <a:pt x="0" y="1759899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6154177" y="3717032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dirty="0" smtClean="0">
                <a:latin typeface="Arial Narrow" panose="020B0606020202030204" pitchFamily="34" charset="0"/>
              </a:rPr>
              <a:t>технологии, оборудование</a:t>
            </a:r>
            <a:endParaRPr lang="ru-RU" sz="1800" dirty="0">
              <a:latin typeface="Arial Narrow" panose="020B0606020202030204" pitchFamily="34" charset="0"/>
            </a:endParaRPr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796136" y="5933316"/>
            <a:ext cx="3034680" cy="84420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2ED3DA5C-8AE2-4BAB-869E-481A5E1CB4C7}" type="slidenum">
              <a:rPr lang="ru-RU" smtClean="0"/>
              <a:t>‹#›</a:t>
            </a:fld>
            <a:endParaRPr lang="ru-RU"/>
          </a:p>
        </p:txBody>
      </p:sp>
      <p:pic>
        <p:nvPicPr>
          <p:cNvPr id="17" name="Picture 6" descr="C:\Users\martynenkoaa\Desktop\сайт\лого тпу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24521"/>
            <a:ext cx="7747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207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93FF01-15DA-403B-BEF0-556EC8ABBE5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DA5C-8AE2-4BAB-869E-481A5E1CB4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330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93FF01-15DA-403B-BEF0-556EC8ABBE5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DA5C-8AE2-4BAB-869E-481A5E1CB4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020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 че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28650" y="1825625"/>
            <a:ext cx="7887891" cy="4351337"/>
          </a:xfrm>
        </p:spPr>
        <p:txBody>
          <a:bodyPr anchor="t">
            <a:normAutofit/>
          </a:bodyPr>
          <a:lstStyle>
            <a:lvl1pPr marL="0" indent="0">
              <a:buNone/>
              <a:defRPr sz="1500" b="0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74923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93FF01-15DA-403B-BEF0-556EC8ABBE5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DA5C-8AE2-4BAB-869E-481A5E1CB4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103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93FF01-15DA-403B-BEF0-556EC8ABBE5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DA5C-8AE2-4BAB-869E-481A5E1CB4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69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93FF01-15DA-403B-BEF0-556EC8ABBE5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DA5C-8AE2-4BAB-869E-481A5E1CB4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444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93FF01-15DA-403B-BEF0-556EC8ABBE5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DA5C-8AE2-4BAB-869E-481A5E1CB4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588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93FF01-15DA-403B-BEF0-556EC8ABBE5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DA5C-8AE2-4BAB-869E-481A5E1CB4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080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93FF01-15DA-403B-BEF0-556EC8ABBE5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DA5C-8AE2-4BAB-869E-481A5E1CB4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01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93FF01-15DA-403B-BEF0-556EC8ABBE5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DA5C-8AE2-4BAB-869E-481A5E1CB4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897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93FF01-15DA-403B-BEF0-556EC8ABBE52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DA5C-8AE2-4BAB-869E-481A5E1CB4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93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6563072" cy="299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3DA5C-8AE2-4BAB-869E-481A5E1CB4C7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C:\Users\martynenkoaa\Desktop\сайт\лого тпу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747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241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defTabSz="914400" rtl="0" eaLnBrk="1" latinLnBrk="0" hangingPunct="1">
        <a:spcBef>
          <a:spcPct val="0"/>
        </a:spcBef>
        <a:buNone/>
        <a:defRPr lang="ru-RU" sz="1800" b="1" kern="1200" baseline="0" dirty="0">
          <a:solidFill>
            <a:schemeClr val="tx1">
              <a:lumMod val="75000"/>
              <a:lumOff val="25000"/>
            </a:schemeClr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ru-RU" sz="2400" b="1" kern="1200" baseline="0" dirty="0" smtClean="0">
          <a:solidFill>
            <a:schemeClr val="tx1">
              <a:lumMod val="75000"/>
              <a:lumOff val="25000"/>
            </a:schemeClr>
          </a:solidFill>
          <a:latin typeface="Arial Narrow" panose="020B0606020202030204" pitchFamily="34" charset="0"/>
          <a:ea typeface="+mj-ea"/>
          <a:cs typeface="+mj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0.wmf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.wmf"/><Relationship Id="rId5" Type="http://schemas.openxmlformats.org/officeDocument/2006/relationships/image" Target="../media/image6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image" Target="../media/image12.jpeg"/><Relationship Id="rId9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7.png"/><Relationship Id="rId3" Type="http://schemas.openxmlformats.org/officeDocument/2006/relationships/image" Target="../media/image19.jpeg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image" Target="../media/image21.jpeg"/><Relationship Id="rId10" Type="http://schemas.openxmlformats.org/officeDocument/2006/relationships/image" Target="../media/image24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oleObject" Target="../embeddings/oleObject12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33.wmf"/><Relationship Id="rId1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4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3.bin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30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34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wmf"/><Relationship Id="rId7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http://bingoimage.naver.com/data/bingo_10/imgbingo_10/oominuoo/3219/oominuoo_4.jp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82.png"/><Relationship Id="rId2" Type="http://schemas.openxmlformats.org/officeDocument/2006/relationships/image" Target="../media/image77.png"/><Relationship Id="rId16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openxmlformats.org/officeDocument/2006/relationships/image" Target="../media/image85.jpeg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microsoft.com/office/2007/relationships/hdphoto" Target="../media/hdphoto8.wdp"/><Relationship Id="rId1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microsoft.com/office/2007/relationships/hdphoto" Target="../media/hdphoto10.wdp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wmf"/><Relationship Id="rId7" Type="http://schemas.openxmlformats.org/officeDocument/2006/relationships/image" Target="../media/image94.w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1.wdp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406049" y="1916832"/>
            <a:ext cx="6696744" cy="1728192"/>
          </a:xfrm>
        </p:spPr>
        <p:txBody>
          <a:bodyPr>
            <a:normAutofit/>
          </a:bodyPr>
          <a:lstStyle/>
          <a:p>
            <a:r>
              <a:rPr lang="ru-RU" sz="1900" dirty="0" smtClean="0"/>
              <a:t>ПОЛУЧЕНИЕ И ПРИМЕНЕНИЕ ИМПУЛЬСНЫХ  ПУЧКОВ ЗАРЯЖЕННЫХ ЧАСТИЦ НАНОСЕКУНДНОЙ ДЛИТЕЛЬНОСТИ                </a:t>
            </a:r>
            <a:endParaRPr lang="ru-RU" sz="19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774583" y="5733255"/>
            <a:ext cx="29722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ЗАВЕДУЮЩИЙ ЛАБОРАТОРИЕЙ НПЛ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ИПЭПТ</a:t>
            </a:r>
          </a:p>
          <a:p>
            <a:pPr algn="r"/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РЕМНЕВ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ГЕННАДИЙ ЕФИМОВИЧ</a:t>
            </a:r>
          </a:p>
          <a:p>
            <a:pPr algn="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(3822) 60-64-05</a:t>
            </a:r>
          </a:p>
          <a:p>
            <a:pPr algn="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remnev@tpu.ru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4201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011344" cy="792088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FF"/>
                </a:solidFill>
              </a:rPr>
              <a:t>ИМПУЛЬСНЫЕ УСКОРИТЕЛИ ЭЛЕКТРОНОВ В РОССИИ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27292" y="642876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32" y="1124744"/>
            <a:ext cx="7666759" cy="4608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84368" y="5277023"/>
            <a:ext cx="3600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s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25372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011344" cy="792088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FF"/>
                </a:solidFill>
              </a:rPr>
              <a:t>ИМПУЛЬСНЫЕ УСКОРИТЕЛИ ЭЛЕКТРОНОВ В РОССИИ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27292" y="642876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32" y="1124744"/>
            <a:ext cx="7666759" cy="4608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84368" y="5277023"/>
            <a:ext cx="3600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s</a:t>
            </a:r>
            <a:endParaRPr lang="ru-RU" sz="2400" b="1" dirty="0"/>
          </a:p>
        </p:txBody>
      </p:sp>
      <p:sp>
        <p:nvSpPr>
          <p:cNvPr id="3" name="Овал 2"/>
          <p:cNvSpPr/>
          <p:nvPr/>
        </p:nvSpPr>
        <p:spPr>
          <a:xfrm>
            <a:off x="2627784" y="1700808"/>
            <a:ext cx="2376264" cy="4176464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18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45" y="844302"/>
            <a:ext cx="6408712" cy="56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57830" y="188640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00FF"/>
                </a:solidFill>
                <a:latin typeface="Arial Narrow" panose="020B0606020202030204" pitchFamily="34" charset="0"/>
                <a:ea typeface="+mj-ea"/>
                <a:cs typeface="+mj-cs"/>
              </a:rPr>
              <a:t>УСКОРИТЕЛЬ</a:t>
            </a:r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Arial Narrow" panose="020B0606020202030204" pitchFamily="34" charset="0"/>
                <a:ea typeface="+mj-ea"/>
                <a:cs typeface="+mj-cs"/>
              </a:rPr>
              <a:t>ТЭУ  -</a:t>
            </a:r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ea typeface="+mj-ea"/>
                <a:cs typeface="+mj-cs"/>
              </a:rPr>
              <a:t> 500 </a:t>
            </a:r>
            <a:endParaRPr lang="ru-RU" sz="2000" b="1" dirty="0">
              <a:solidFill>
                <a:srgbClr val="0000FF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992893" y="2708920"/>
            <a:ext cx="3744416" cy="37968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63313" y="5589240"/>
            <a:ext cx="2189125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Генератор микросекундных </a:t>
            </a:r>
          </a:p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импульсов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481265" y="1844824"/>
            <a:ext cx="447732" cy="1008112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238021" y="1424488"/>
            <a:ext cx="246009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Делитель высокого напряжения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203201" y="1412776"/>
            <a:ext cx="1102060" cy="1872208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632180" y="792149"/>
            <a:ext cx="2568908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Импульсный </a:t>
            </a:r>
            <a:r>
              <a:rPr lang="ru-RU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автотрансформатор</a:t>
            </a:r>
            <a:endParaRPr lang="ru-RU" sz="1200" dirty="0">
              <a:solidFill>
                <a:srgbClr val="00B05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28797" y="2708920"/>
            <a:ext cx="792088" cy="1224136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27048" y="2406526"/>
            <a:ext cx="931089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algn="r"/>
            <a:r>
              <a:rPr lang="ru-RU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Разрядник</a:t>
            </a:r>
            <a:endParaRPr lang="ru-RU" sz="1200" dirty="0">
              <a:solidFill>
                <a:srgbClr val="00B0F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449277" y="908720"/>
            <a:ext cx="1728192" cy="1944216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645186" y="2478087"/>
            <a:ext cx="1428276" cy="27699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Диодная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</a:t>
            </a:r>
            <a:endParaRPr lang="ru-RU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 rot="-900000">
            <a:off x="847128" y="2103623"/>
            <a:ext cx="3832736" cy="18002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-123867" y="3941812"/>
            <a:ext cx="2370906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Двойная формирующая линия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225411" y="1047701"/>
            <a:ext cx="447732" cy="1008112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631832" y="1228109"/>
            <a:ext cx="15841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Система генерации тормозного рентгеновского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излучения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 rot="5400000">
            <a:off x="7336021" y="1522895"/>
            <a:ext cx="288032" cy="241427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2">
                    <a:lumMod val="5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1442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87208" cy="108012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33CC"/>
                </a:solidFill>
              </a:rPr>
              <a:t>ОСНОВНАЯ ОСОБЕННОСТЬ ИМПУЛЬСНЫХ УСКОРИТЕЛЕЙ НАНОСЕКУНДНОЙ ДЛИТЕЛ</a:t>
            </a:r>
            <a:r>
              <a:rPr lang="ru-RU" dirty="0" smtClean="0">
                <a:solidFill>
                  <a:srgbClr val="0033CC"/>
                </a:solidFill>
              </a:rPr>
              <a:t>ЬНОСТИ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564904"/>
            <a:ext cx="8229600" cy="4525963"/>
          </a:xfrm>
        </p:spPr>
        <p:txBody>
          <a:bodyPr/>
          <a:lstStyle/>
          <a:p>
            <a:r>
              <a:rPr lang="ru-RU" dirty="0" smtClean="0"/>
              <a:t>Высокий темп ускорения заряженных частиц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0.5-1 МэВ/см  - ускорители прямого действия</a:t>
            </a:r>
            <a:br>
              <a:rPr lang="ru-RU" dirty="0" smtClean="0"/>
            </a:b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     &gt; 2-3</a:t>
            </a:r>
            <a:r>
              <a:rPr lang="ru-RU" dirty="0" smtClean="0"/>
              <a:t>МэВ/см  коллективное ускорение ионов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22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571184" cy="936104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00FF"/>
                </a:solidFill>
              </a:rPr>
              <a:t>Основные научные закономерности (принципы), </a:t>
            </a:r>
            <a:r>
              <a:rPr lang="ru-RU" sz="2000" dirty="0" smtClean="0">
                <a:solidFill>
                  <a:srgbClr val="0000FF"/>
                </a:solidFill>
              </a:rPr>
              <a:t/>
            </a:r>
            <a:br>
              <a:rPr lang="ru-RU" sz="2000" dirty="0" smtClean="0">
                <a:solidFill>
                  <a:srgbClr val="0000FF"/>
                </a:solidFill>
              </a:rPr>
            </a:br>
            <a:r>
              <a:rPr lang="ru-RU" sz="2000" dirty="0" smtClean="0">
                <a:solidFill>
                  <a:srgbClr val="0000FF"/>
                </a:solidFill>
              </a:rPr>
              <a:t>лежащие </a:t>
            </a:r>
            <a:r>
              <a:rPr lang="ru-RU" sz="2000" dirty="0">
                <a:solidFill>
                  <a:srgbClr val="0000FF"/>
                </a:solidFill>
              </a:rPr>
              <a:t>в основе генерации мощных импульсных </a:t>
            </a:r>
            <a:r>
              <a:rPr lang="ru-RU" sz="2000" dirty="0" smtClean="0">
                <a:solidFill>
                  <a:srgbClr val="0000FF"/>
                </a:solidFill>
              </a:rPr>
              <a:t/>
            </a:r>
            <a:br>
              <a:rPr lang="ru-RU" sz="2000" dirty="0" smtClean="0">
                <a:solidFill>
                  <a:srgbClr val="0000FF"/>
                </a:solidFill>
              </a:rPr>
            </a:br>
            <a:r>
              <a:rPr lang="ru-RU" sz="2000" dirty="0" smtClean="0">
                <a:solidFill>
                  <a:srgbClr val="0000FF"/>
                </a:solidFill>
              </a:rPr>
              <a:t>электронных </a:t>
            </a:r>
            <a:r>
              <a:rPr lang="ru-RU" sz="2000" dirty="0">
                <a:solidFill>
                  <a:srgbClr val="0000FF"/>
                </a:solidFill>
              </a:rPr>
              <a:t>и ионных пучков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Принцип повышения диэлектрической прочности изоляции при уменьшении длительности высоковольтного </a:t>
            </a:r>
            <a:r>
              <a:rPr lang="ru-RU" sz="2000" dirty="0" smtClean="0"/>
              <a:t>импульса</a:t>
            </a:r>
          </a:p>
          <a:p>
            <a:r>
              <a:rPr lang="ru-RU" sz="2000" dirty="0" smtClean="0"/>
              <a:t>Необходимость использования </a:t>
            </a:r>
            <a:r>
              <a:rPr lang="ru-RU" sz="2000" dirty="0"/>
              <a:t>плотной плазмы</a:t>
            </a:r>
            <a:r>
              <a:rPr lang="en-US" sz="2000" dirty="0" smtClean="0"/>
              <a:t>(n</a:t>
            </a:r>
            <a:r>
              <a:rPr lang="en-US" sz="2000" baseline="-25000" dirty="0" smtClean="0"/>
              <a:t>e </a:t>
            </a:r>
            <a:r>
              <a:rPr lang="en-US" sz="2000" dirty="0"/>
              <a:t>&gt; 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 </a:t>
            </a:r>
            <a:r>
              <a:rPr lang="ru-RU" sz="2000" dirty="0" smtClean="0"/>
              <a:t>см</a:t>
            </a:r>
            <a:r>
              <a:rPr lang="en-US" sz="2000" baseline="30000" dirty="0" smtClean="0"/>
              <a:t>-3</a:t>
            </a:r>
            <a:r>
              <a:rPr lang="en-US" sz="2000" dirty="0"/>
              <a:t>) </a:t>
            </a:r>
            <a:r>
              <a:rPr lang="ru-RU" sz="2000" dirty="0" smtClean="0"/>
              <a:t>на </a:t>
            </a:r>
            <a:r>
              <a:rPr lang="ru-RU" sz="2000" dirty="0"/>
              <a:t>аноде или </a:t>
            </a:r>
            <a:r>
              <a:rPr lang="ru-RU" sz="2000" dirty="0" smtClean="0"/>
              <a:t>катоде</a:t>
            </a:r>
            <a:r>
              <a:rPr lang="ru-RU" sz="2000" dirty="0"/>
              <a:t>. Взрывная эмиссия электронов. </a:t>
            </a:r>
            <a:endParaRPr lang="ru-RU" sz="2000" dirty="0" smtClean="0"/>
          </a:p>
          <a:p>
            <a:r>
              <a:rPr lang="ru-RU" sz="2000" dirty="0"/>
              <a:t>Конечная скорость расширения плазмы в вакууме с анода или катода</a:t>
            </a:r>
            <a:r>
              <a:rPr lang="en-US" sz="2000" dirty="0" smtClean="0"/>
              <a:t> </a:t>
            </a:r>
            <a:r>
              <a:rPr lang="en-US" sz="2000" dirty="0" err="1"/>
              <a:t>V</a:t>
            </a:r>
            <a:r>
              <a:rPr lang="en-US" sz="2000" baseline="-25000" dirty="0" err="1"/>
              <a:t>pl</a:t>
            </a:r>
            <a:r>
              <a:rPr lang="en-US" sz="2000" dirty="0"/>
              <a:t> ≤ (2-3)∙10</a:t>
            </a:r>
            <a:r>
              <a:rPr lang="en-US" sz="2000" baseline="30000" dirty="0"/>
              <a:t>6</a:t>
            </a:r>
            <a:r>
              <a:rPr lang="en-US" sz="2000" dirty="0"/>
              <a:t> </a:t>
            </a:r>
            <a:r>
              <a:rPr lang="ru-RU" sz="2000" dirty="0" smtClean="0"/>
              <a:t>см</a:t>
            </a:r>
            <a:r>
              <a:rPr lang="en-US" sz="2000" dirty="0" smtClean="0"/>
              <a:t>/</a:t>
            </a:r>
            <a:r>
              <a:rPr lang="ru-RU" sz="2000" dirty="0" smtClean="0"/>
              <a:t>с</a:t>
            </a:r>
            <a:endParaRPr lang="en-US" sz="2000" dirty="0"/>
          </a:p>
          <a:p>
            <a:r>
              <a:rPr lang="ru-RU" sz="2000" dirty="0"/>
              <a:t>Закон </a:t>
            </a:r>
            <a:r>
              <a:rPr lang="ru-RU" sz="2000" dirty="0" err="1" smtClean="0"/>
              <a:t>Чайлда</a:t>
            </a:r>
            <a:r>
              <a:rPr lang="ru-RU" sz="2000" dirty="0" smtClean="0"/>
              <a:t>-</a:t>
            </a:r>
            <a:r>
              <a:rPr lang="ru-RU" sz="2000" dirty="0" err="1" smtClean="0"/>
              <a:t>Ленгмюра</a:t>
            </a:r>
            <a:r>
              <a:rPr lang="ru-RU" sz="2000" dirty="0" smtClean="0"/>
              <a:t>-Богуславского (закон 3/2) </a:t>
            </a:r>
            <a:r>
              <a:rPr lang="ru-RU" sz="2000" dirty="0"/>
              <a:t>в ускоряющем промежутке диодной </a:t>
            </a:r>
            <a:r>
              <a:rPr lang="ru-RU" sz="2000" dirty="0" smtClean="0"/>
              <a:t>системы</a:t>
            </a:r>
          </a:p>
          <a:p>
            <a:r>
              <a:rPr lang="ru-RU" sz="2000" dirty="0" smtClean="0"/>
              <a:t>Предельный </a:t>
            </a:r>
            <a:r>
              <a:rPr lang="ru-RU" sz="2000" dirty="0"/>
              <a:t>ток электронного пучка при распространении в вакууме и газах. </a:t>
            </a:r>
            <a:endParaRPr lang="ru-RU" sz="2000" dirty="0" smtClean="0"/>
          </a:p>
          <a:p>
            <a:r>
              <a:rPr lang="ru-RU" sz="2000" dirty="0" smtClean="0"/>
              <a:t>Формирование </a:t>
            </a:r>
            <a:r>
              <a:rPr lang="ru-RU" sz="2000" dirty="0"/>
              <a:t>виртуального катода</a:t>
            </a:r>
            <a:endParaRPr lang="ru-RU" sz="2000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DA5C-8AE2-4BAB-869E-481A5E1CB4C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04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3324"/>
            <a:ext cx="6563072" cy="299764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СХЕМА </a:t>
            </a:r>
            <a:r>
              <a:rPr lang="ru-RU" dirty="0">
                <a:solidFill>
                  <a:srgbClr val="0000FF"/>
                </a:solidFill>
              </a:rPr>
              <a:t>ГЕНЕРАЦИИ ЭЛЕКТРОННЫХ И ИОННЫХ ПУЧКОВ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DA5C-8AE2-4BAB-869E-481A5E1CB4C7}" type="slidenum">
              <a:rPr lang="ru-RU" smtClean="0"/>
              <a:t>15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031061" y="2191476"/>
            <a:ext cx="1008112" cy="1296144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43000">
                <a:srgbClr val="F7E0DE"/>
              </a:gs>
              <a:gs pos="2000">
                <a:schemeClr val="accent2">
                  <a:lumMod val="20000"/>
                  <a:lumOff val="80000"/>
                </a:schemeClr>
              </a:gs>
              <a:gs pos="85000">
                <a:srgbClr val="F78B75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31062" y="2191476"/>
            <a:ext cx="1008112" cy="1296144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7E0DE"/>
              </a:gs>
              <a:gs pos="100000">
                <a:schemeClr val="accent2">
                  <a:lumMod val="20000"/>
                  <a:lumOff val="80000"/>
                </a:schemeClr>
              </a:gs>
              <a:gs pos="100000">
                <a:srgbClr val="F78B75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743029" y="1975452"/>
            <a:ext cx="288032" cy="2160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3743029" y="3487620"/>
            <a:ext cx="288032" cy="2160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031061" y="2191476"/>
            <a:ext cx="1" cy="12961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039173" y="1687420"/>
            <a:ext cx="0" cy="2376264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043637" y="1488637"/>
            <a:ext cx="0" cy="54006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046343" y="3703644"/>
            <a:ext cx="0" cy="54006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2331525" y="2668528"/>
            <a:ext cx="1130642" cy="414047"/>
            <a:chOff x="3313244" y="3050957"/>
            <a:chExt cx="1545401" cy="414047"/>
          </a:xfrm>
        </p:grpSpPr>
        <p:grpSp>
          <p:nvGrpSpPr>
            <p:cNvPr id="14" name="Группа 13"/>
            <p:cNvGrpSpPr/>
            <p:nvPr/>
          </p:nvGrpSpPr>
          <p:grpSpPr>
            <a:xfrm rot="5400000">
              <a:off x="3878924" y="2879940"/>
              <a:ext cx="414046" cy="756082"/>
              <a:chOff x="4427984" y="2330878"/>
              <a:chExt cx="288033" cy="1728192"/>
            </a:xfrm>
          </p:grpSpPr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4427984" y="2330878"/>
                <a:ext cx="288032" cy="21602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 flipH="1">
                <a:off x="4427984" y="3843046"/>
                <a:ext cx="288032" cy="21602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>
                <a:off x="4716016" y="2546902"/>
                <a:ext cx="1" cy="129614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Прямая соединительная линия 14"/>
            <p:cNvCxnSpPr/>
            <p:nvPr/>
          </p:nvCxnSpPr>
          <p:spPr>
            <a:xfrm>
              <a:off x="4463989" y="3050957"/>
              <a:ext cx="394656" cy="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3313244" y="3050957"/>
              <a:ext cx="394662" cy="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Прямоугольник 35"/>
          <p:cNvSpPr/>
          <p:nvPr/>
        </p:nvSpPr>
        <p:spPr>
          <a:xfrm>
            <a:off x="2740231" y="2497801"/>
            <a:ext cx="43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886684" y="960691"/>
            <a:ext cx="356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488333" y="1488637"/>
            <a:ext cx="3353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374656" y="3611599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baseline="-250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ru-RU" baseline="-250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033699" y="2191476"/>
            <a:ext cx="16962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анодная 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фольга </a:t>
            </a:r>
          </a:p>
          <a:p>
            <a:pPr algn="ctr"/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или 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анодная сетка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5039174" y="2135468"/>
            <a:ext cx="203698" cy="19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981543" y="5009540"/>
                <a:ext cx="2183226" cy="1227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𝒕</m:t>
                      </m:r>
                      <m:r>
                        <a:rPr lang="en-US" sz="4000" b="1" i="1" baseline="-25000" smtClean="0">
                          <a:solidFill>
                            <a:srgbClr val="C00000"/>
                          </a:solidFill>
                          <a:latin typeface="Cambria Math"/>
                        </a:rPr>
                        <m:t>𝒑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/>
                        </a:rPr>
                        <m:t>≤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1" dirty="0" smtClean="0">
                              <a:solidFill>
                                <a:srgbClr val="C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d</m:t>
                          </m:r>
                          <m:r>
                            <m:rPr>
                              <m:nor/>
                            </m:rPr>
                            <a:rPr lang="en-US" sz="2800" b="1" i="1" baseline="-25000" dirty="0" smtClean="0">
                              <a:solidFill>
                                <a:srgbClr val="C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sz="2800" b="1" i="1" baseline="-25000" dirty="0" smtClean="0">
                              <a:solidFill>
                                <a:srgbClr val="C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ru-RU" sz="2800" b="1" i="1" baseline="-25000" dirty="0" smtClean="0">
                              <a:solidFill>
                                <a:srgbClr val="C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С</m:t>
                          </m:r>
                          <m:r>
                            <m:rPr>
                              <m:nor/>
                            </m:rPr>
                            <a:rPr lang="ru-RU" sz="2800" b="1" i="1" dirty="0">
                              <a:solidFill>
                                <a:srgbClr val="C00000"/>
                              </a:solidFill>
                            </a:rPr>
                            <m:t> </m:t>
                          </m:r>
                        </m:num>
                        <m:den>
                          <m:r>
                            <a:rPr lang="ru-RU" sz="40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Ѵ</m:t>
                          </m:r>
                          <m:r>
                            <a:rPr lang="en-US" sz="4000" b="1" i="1" baseline="-2500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𝒑𝒍</m:t>
                          </m:r>
                        </m:den>
                      </m:f>
                    </m:oMath>
                  </m:oMathPara>
                </a14:m>
                <a:endParaRPr lang="ru-RU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543" y="5009540"/>
                <a:ext cx="2183226" cy="1227772"/>
              </a:xfrm>
              <a:prstGeom prst="rect">
                <a:avLst/>
              </a:prstGeom>
              <a:blipFill>
                <a:blip r:embed="rId3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Прямоугольник 50"/>
          <p:cNvSpPr/>
          <p:nvPr/>
        </p:nvSpPr>
        <p:spPr>
          <a:xfrm>
            <a:off x="3266790" y="525406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>
                <a:latin typeface="Arial Narrow" panose="020B0606020202030204" pitchFamily="34" charset="0"/>
              </a:rPr>
              <a:t>Расстояние </a:t>
            </a:r>
            <a:r>
              <a:rPr lang="ru-RU" sz="1400" i="1" dirty="0" smtClean="0">
                <a:latin typeface="Arial Narrow" panose="020B0606020202030204" pitchFamily="34" charset="0"/>
              </a:rPr>
              <a:t>АНОД-КАТОД</a:t>
            </a:r>
          </a:p>
          <a:p>
            <a:endParaRPr lang="ru-RU" sz="1400" i="1" dirty="0">
              <a:latin typeface="Arial Narrow" panose="020B0606020202030204" pitchFamily="34" charset="0"/>
            </a:endParaRPr>
          </a:p>
          <a:p>
            <a:endParaRPr lang="ru-RU" sz="1400" i="1" dirty="0" smtClean="0">
              <a:latin typeface="Arial Narrow" panose="020B0606020202030204" pitchFamily="34" charset="0"/>
            </a:endParaRPr>
          </a:p>
          <a:p>
            <a:r>
              <a:rPr lang="ru-RU" sz="1400" i="1" dirty="0" smtClean="0">
                <a:latin typeface="Arial Narrow" panose="020B0606020202030204" pitchFamily="34" charset="0"/>
              </a:rPr>
              <a:t>скорость </a:t>
            </a:r>
            <a:r>
              <a:rPr lang="ru-RU" sz="1400" i="1" dirty="0">
                <a:latin typeface="Arial Narrow" panose="020B0606020202030204" pitchFamily="34" charset="0"/>
              </a:rPr>
              <a:t>расширения плазмы </a:t>
            </a:r>
            <a:r>
              <a:rPr lang="ru-RU" sz="1400" i="1" dirty="0" smtClean="0">
                <a:latin typeface="Arial Narrow" panose="020B0606020202030204" pitchFamily="34" charset="0"/>
              </a:rPr>
              <a:t>с  </a:t>
            </a:r>
            <a:r>
              <a:rPr lang="ru-RU" sz="1400" i="1" dirty="0">
                <a:latin typeface="Arial Narrow" panose="020B0606020202030204" pitchFamily="34" charset="0"/>
              </a:rPr>
              <a:t>анода </a:t>
            </a:r>
            <a:r>
              <a:rPr lang="ru-RU" sz="1400" i="1" dirty="0" smtClean="0">
                <a:latin typeface="Arial Narrow" panose="020B0606020202030204" pitchFamily="34" charset="0"/>
              </a:rPr>
              <a:t>и/или </a:t>
            </a:r>
            <a:r>
              <a:rPr lang="ru-RU" sz="1400" i="1" dirty="0">
                <a:latin typeface="Arial Narrow" panose="020B0606020202030204" pitchFamily="34" charset="0"/>
              </a:rPr>
              <a:t>катода</a:t>
            </a:r>
          </a:p>
        </p:txBody>
      </p:sp>
      <p:cxnSp>
        <p:nvCxnSpPr>
          <p:cNvPr id="54" name="Прямая со стрелкой 53"/>
          <p:cNvCxnSpPr/>
          <p:nvPr/>
        </p:nvCxnSpPr>
        <p:spPr>
          <a:xfrm>
            <a:off x="4031062" y="1752779"/>
            <a:ext cx="98140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4258467" y="1303971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i="1" baseline="-25000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i="1" baseline="-25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i="1" baseline="-25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ru-RU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Прямоугольник 57"/>
              <p:cNvSpPr/>
              <p:nvPr/>
            </p:nvSpPr>
            <p:spPr>
              <a:xfrm>
                <a:off x="4269211" y="2605522"/>
                <a:ext cx="5318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Ѵ</m:t>
                      </m:r>
                      <m:r>
                        <a:rPr lang="en-US" i="1" baseline="-25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𝑝𝑙</m:t>
                      </m:r>
                    </m:oMath>
                  </m:oMathPara>
                </a14:m>
                <a:endParaRPr lang="ru-RU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Прямоугольник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211" y="2605522"/>
                <a:ext cx="531812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Прямая соединительная линия 59"/>
          <p:cNvCxnSpPr/>
          <p:nvPr/>
        </p:nvCxnSpPr>
        <p:spPr>
          <a:xfrm flipV="1">
            <a:off x="4031062" y="1540640"/>
            <a:ext cx="0" cy="650836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0" y="486552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Прямоугольник 64"/>
          <p:cNvSpPr/>
          <p:nvPr/>
        </p:nvSpPr>
        <p:spPr>
          <a:xfrm>
            <a:off x="261228" y="4365104"/>
            <a:ext cx="2964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ДЛИТЕЛЬНОСТЬ  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ИМПУЛЬСА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7296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соседними углами 3"/>
          <p:cNvSpPr/>
          <p:nvPr/>
        </p:nvSpPr>
        <p:spPr>
          <a:xfrm rot="10800000">
            <a:off x="5652120" y="1772816"/>
            <a:ext cx="2009506" cy="1008112"/>
          </a:xfrm>
          <a:prstGeom prst="round2Same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6517356" y="2203724"/>
            <a:ext cx="285752" cy="37444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cxnSp>
        <p:nvCxnSpPr>
          <p:cNvPr id="10" name="Прямая со стрелкой 9"/>
          <p:cNvCxnSpPr>
            <a:stCxn id="8" idx="3"/>
          </p:cNvCxnSpPr>
          <p:nvPr/>
        </p:nvCxnSpPr>
        <p:spPr>
          <a:xfrm flipH="1" flipV="1">
            <a:off x="4716016" y="2132856"/>
            <a:ext cx="1266317" cy="5459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Группа 66"/>
          <p:cNvGrpSpPr/>
          <p:nvPr/>
        </p:nvGrpSpPr>
        <p:grpSpPr>
          <a:xfrm>
            <a:off x="3131840" y="1340768"/>
            <a:ext cx="1500198" cy="1500198"/>
            <a:chOff x="1907704" y="2564904"/>
            <a:chExt cx="1500198" cy="1500198"/>
          </a:xfrm>
        </p:grpSpPr>
        <p:sp>
          <p:nvSpPr>
            <p:cNvPr id="77" name="Овал 76"/>
            <p:cNvSpPr/>
            <p:nvPr/>
          </p:nvSpPr>
          <p:spPr>
            <a:xfrm rot="5400000">
              <a:off x="1907704" y="2564904"/>
              <a:ext cx="1500198" cy="150019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 Narrow" panose="020B0606020202030204" pitchFamily="34" charset="0"/>
              </a:endParaRPr>
            </a:p>
          </p:txBody>
        </p:sp>
        <p:sp>
          <p:nvSpPr>
            <p:cNvPr id="79" name="Полилиния 78"/>
            <p:cNvSpPr/>
            <p:nvPr/>
          </p:nvSpPr>
          <p:spPr>
            <a:xfrm rot="5400000">
              <a:off x="2074352" y="2416419"/>
              <a:ext cx="1123950" cy="1420928"/>
            </a:xfrm>
            <a:custGeom>
              <a:avLst/>
              <a:gdLst>
                <a:gd name="connsiteX0" fmla="*/ 504825 w 1123950"/>
                <a:gd name="connsiteY0" fmla="*/ 794 h 1420928"/>
                <a:gd name="connsiteX1" fmla="*/ 519113 w 1123950"/>
                <a:gd name="connsiteY1" fmla="*/ 10319 h 1420928"/>
                <a:gd name="connsiteX2" fmla="*/ 585788 w 1123950"/>
                <a:gd name="connsiteY2" fmla="*/ 24606 h 1420928"/>
                <a:gd name="connsiteX3" fmla="*/ 619125 w 1123950"/>
                <a:gd name="connsiteY3" fmla="*/ 43656 h 1420928"/>
                <a:gd name="connsiteX4" fmla="*/ 633413 w 1123950"/>
                <a:gd name="connsiteY4" fmla="*/ 48419 h 1420928"/>
                <a:gd name="connsiteX5" fmla="*/ 652463 w 1123950"/>
                <a:gd name="connsiteY5" fmla="*/ 57944 h 1420928"/>
                <a:gd name="connsiteX6" fmla="*/ 666750 w 1123950"/>
                <a:gd name="connsiteY6" fmla="*/ 62706 h 1420928"/>
                <a:gd name="connsiteX7" fmla="*/ 685800 w 1123950"/>
                <a:gd name="connsiteY7" fmla="*/ 72231 h 1420928"/>
                <a:gd name="connsiteX8" fmla="*/ 704850 w 1123950"/>
                <a:gd name="connsiteY8" fmla="*/ 76994 h 1420928"/>
                <a:gd name="connsiteX9" fmla="*/ 733425 w 1123950"/>
                <a:gd name="connsiteY9" fmla="*/ 86519 h 1420928"/>
                <a:gd name="connsiteX10" fmla="*/ 747713 w 1123950"/>
                <a:gd name="connsiteY10" fmla="*/ 105569 h 1420928"/>
                <a:gd name="connsiteX11" fmla="*/ 785813 w 1123950"/>
                <a:gd name="connsiteY11" fmla="*/ 110331 h 1420928"/>
                <a:gd name="connsiteX12" fmla="*/ 809625 w 1123950"/>
                <a:gd name="connsiteY12" fmla="*/ 115094 h 1420928"/>
                <a:gd name="connsiteX13" fmla="*/ 842963 w 1123950"/>
                <a:gd name="connsiteY13" fmla="*/ 129381 h 1420928"/>
                <a:gd name="connsiteX14" fmla="*/ 857250 w 1123950"/>
                <a:gd name="connsiteY14" fmla="*/ 138906 h 1420928"/>
                <a:gd name="connsiteX15" fmla="*/ 890588 w 1123950"/>
                <a:gd name="connsiteY15" fmla="*/ 148431 h 1420928"/>
                <a:gd name="connsiteX16" fmla="*/ 919163 w 1123950"/>
                <a:gd name="connsiteY16" fmla="*/ 157956 h 1420928"/>
                <a:gd name="connsiteX17" fmla="*/ 933450 w 1123950"/>
                <a:gd name="connsiteY17" fmla="*/ 167481 h 1420928"/>
                <a:gd name="connsiteX18" fmla="*/ 962025 w 1123950"/>
                <a:gd name="connsiteY18" fmla="*/ 177006 h 1420928"/>
                <a:gd name="connsiteX19" fmla="*/ 976313 w 1123950"/>
                <a:gd name="connsiteY19" fmla="*/ 181769 h 1420928"/>
                <a:gd name="connsiteX20" fmla="*/ 990600 w 1123950"/>
                <a:gd name="connsiteY20" fmla="*/ 186531 h 1420928"/>
                <a:gd name="connsiteX21" fmla="*/ 1004888 w 1123950"/>
                <a:gd name="connsiteY21" fmla="*/ 191294 h 1420928"/>
                <a:gd name="connsiteX22" fmla="*/ 990600 w 1123950"/>
                <a:gd name="connsiteY22" fmla="*/ 196056 h 1420928"/>
                <a:gd name="connsiteX23" fmla="*/ 976313 w 1123950"/>
                <a:gd name="connsiteY23" fmla="*/ 205581 h 1420928"/>
                <a:gd name="connsiteX24" fmla="*/ 952500 w 1123950"/>
                <a:gd name="connsiteY24" fmla="*/ 210344 h 1420928"/>
                <a:gd name="connsiteX25" fmla="*/ 938213 w 1123950"/>
                <a:gd name="connsiteY25" fmla="*/ 215106 h 1420928"/>
                <a:gd name="connsiteX26" fmla="*/ 919163 w 1123950"/>
                <a:gd name="connsiteY26" fmla="*/ 219869 h 1420928"/>
                <a:gd name="connsiteX27" fmla="*/ 904875 w 1123950"/>
                <a:gd name="connsiteY27" fmla="*/ 224631 h 1420928"/>
                <a:gd name="connsiteX28" fmla="*/ 871538 w 1123950"/>
                <a:gd name="connsiteY28" fmla="*/ 229394 h 1420928"/>
                <a:gd name="connsiteX29" fmla="*/ 700088 w 1123950"/>
                <a:gd name="connsiteY29" fmla="*/ 248444 h 1420928"/>
                <a:gd name="connsiteX30" fmla="*/ 666750 w 1123950"/>
                <a:gd name="connsiteY30" fmla="*/ 257969 h 1420928"/>
                <a:gd name="connsiteX31" fmla="*/ 604838 w 1123950"/>
                <a:gd name="connsiteY31" fmla="*/ 262731 h 1420928"/>
                <a:gd name="connsiteX32" fmla="*/ 557213 w 1123950"/>
                <a:gd name="connsiteY32" fmla="*/ 277019 h 1420928"/>
                <a:gd name="connsiteX33" fmla="*/ 504825 w 1123950"/>
                <a:gd name="connsiteY33" fmla="*/ 310356 h 1420928"/>
                <a:gd name="connsiteX34" fmla="*/ 476250 w 1123950"/>
                <a:gd name="connsiteY34" fmla="*/ 319881 h 1420928"/>
                <a:gd name="connsiteX35" fmla="*/ 452438 w 1123950"/>
                <a:gd name="connsiteY35" fmla="*/ 315119 h 1420928"/>
                <a:gd name="connsiteX36" fmla="*/ 509588 w 1123950"/>
                <a:gd name="connsiteY36" fmla="*/ 324644 h 1420928"/>
                <a:gd name="connsiteX37" fmla="*/ 547688 w 1123950"/>
                <a:gd name="connsiteY37" fmla="*/ 334169 h 1420928"/>
                <a:gd name="connsiteX38" fmla="*/ 642938 w 1123950"/>
                <a:gd name="connsiteY38" fmla="*/ 338931 h 1420928"/>
                <a:gd name="connsiteX39" fmla="*/ 685800 w 1123950"/>
                <a:gd name="connsiteY39" fmla="*/ 348456 h 1420928"/>
                <a:gd name="connsiteX40" fmla="*/ 700088 w 1123950"/>
                <a:gd name="connsiteY40" fmla="*/ 353219 h 1420928"/>
                <a:gd name="connsiteX41" fmla="*/ 752475 w 1123950"/>
                <a:gd name="connsiteY41" fmla="*/ 367506 h 1420928"/>
                <a:gd name="connsiteX42" fmla="*/ 771525 w 1123950"/>
                <a:gd name="connsiteY42" fmla="*/ 377031 h 1420928"/>
                <a:gd name="connsiteX43" fmla="*/ 790575 w 1123950"/>
                <a:gd name="connsiteY43" fmla="*/ 381794 h 1420928"/>
                <a:gd name="connsiteX44" fmla="*/ 823913 w 1123950"/>
                <a:gd name="connsiteY44" fmla="*/ 391319 h 1420928"/>
                <a:gd name="connsiteX45" fmla="*/ 871538 w 1123950"/>
                <a:gd name="connsiteY45" fmla="*/ 405606 h 1420928"/>
                <a:gd name="connsiteX46" fmla="*/ 914400 w 1123950"/>
                <a:gd name="connsiteY46" fmla="*/ 419894 h 1420928"/>
                <a:gd name="connsiteX47" fmla="*/ 1004888 w 1123950"/>
                <a:gd name="connsiteY47" fmla="*/ 434181 h 1420928"/>
                <a:gd name="connsiteX48" fmla="*/ 1038225 w 1123950"/>
                <a:gd name="connsiteY48" fmla="*/ 443706 h 1420928"/>
                <a:gd name="connsiteX49" fmla="*/ 1062038 w 1123950"/>
                <a:gd name="connsiteY49" fmla="*/ 448469 h 1420928"/>
                <a:gd name="connsiteX50" fmla="*/ 1042988 w 1123950"/>
                <a:gd name="connsiteY50" fmla="*/ 438944 h 1420928"/>
                <a:gd name="connsiteX51" fmla="*/ 1028700 w 1123950"/>
                <a:gd name="connsiteY51" fmla="*/ 443706 h 1420928"/>
                <a:gd name="connsiteX52" fmla="*/ 990600 w 1123950"/>
                <a:gd name="connsiteY52" fmla="*/ 448469 h 1420928"/>
                <a:gd name="connsiteX53" fmla="*/ 966788 w 1123950"/>
                <a:gd name="connsiteY53" fmla="*/ 462756 h 1420928"/>
                <a:gd name="connsiteX54" fmla="*/ 895350 w 1123950"/>
                <a:gd name="connsiteY54" fmla="*/ 472281 h 1420928"/>
                <a:gd name="connsiteX55" fmla="*/ 871538 w 1123950"/>
                <a:gd name="connsiteY55" fmla="*/ 477044 h 1420928"/>
                <a:gd name="connsiteX56" fmla="*/ 823913 w 1123950"/>
                <a:gd name="connsiteY56" fmla="*/ 496094 h 1420928"/>
                <a:gd name="connsiteX57" fmla="*/ 762000 w 1123950"/>
                <a:gd name="connsiteY57" fmla="*/ 510381 h 1420928"/>
                <a:gd name="connsiteX58" fmla="*/ 714375 w 1123950"/>
                <a:gd name="connsiteY58" fmla="*/ 515144 h 1420928"/>
                <a:gd name="connsiteX59" fmla="*/ 685800 w 1123950"/>
                <a:gd name="connsiteY59" fmla="*/ 524669 h 1420928"/>
                <a:gd name="connsiteX60" fmla="*/ 638175 w 1123950"/>
                <a:gd name="connsiteY60" fmla="*/ 538956 h 1420928"/>
                <a:gd name="connsiteX61" fmla="*/ 623888 w 1123950"/>
                <a:gd name="connsiteY61" fmla="*/ 548481 h 1420928"/>
                <a:gd name="connsiteX62" fmla="*/ 542925 w 1123950"/>
                <a:gd name="connsiteY62" fmla="*/ 558006 h 1420928"/>
                <a:gd name="connsiteX63" fmla="*/ 523875 w 1123950"/>
                <a:gd name="connsiteY63" fmla="*/ 562769 h 1420928"/>
                <a:gd name="connsiteX64" fmla="*/ 490538 w 1123950"/>
                <a:gd name="connsiteY64" fmla="*/ 586581 h 1420928"/>
                <a:gd name="connsiteX65" fmla="*/ 476250 w 1123950"/>
                <a:gd name="connsiteY65" fmla="*/ 600869 h 1420928"/>
                <a:gd name="connsiteX66" fmla="*/ 457200 w 1123950"/>
                <a:gd name="connsiteY66" fmla="*/ 605631 h 1420928"/>
                <a:gd name="connsiteX67" fmla="*/ 442913 w 1123950"/>
                <a:gd name="connsiteY67" fmla="*/ 615156 h 1420928"/>
                <a:gd name="connsiteX68" fmla="*/ 566738 w 1123950"/>
                <a:gd name="connsiteY68" fmla="*/ 619919 h 1420928"/>
                <a:gd name="connsiteX69" fmla="*/ 590550 w 1123950"/>
                <a:gd name="connsiteY69" fmla="*/ 629444 h 1420928"/>
                <a:gd name="connsiteX70" fmla="*/ 728663 w 1123950"/>
                <a:gd name="connsiteY70" fmla="*/ 638969 h 1420928"/>
                <a:gd name="connsiteX71" fmla="*/ 776288 w 1123950"/>
                <a:gd name="connsiteY71" fmla="*/ 653256 h 1420928"/>
                <a:gd name="connsiteX72" fmla="*/ 876300 w 1123950"/>
                <a:gd name="connsiteY72" fmla="*/ 667544 h 1420928"/>
                <a:gd name="connsiteX73" fmla="*/ 895350 w 1123950"/>
                <a:gd name="connsiteY73" fmla="*/ 677069 h 1420928"/>
                <a:gd name="connsiteX74" fmla="*/ 933450 w 1123950"/>
                <a:gd name="connsiteY74" fmla="*/ 686594 h 1420928"/>
                <a:gd name="connsiteX75" fmla="*/ 952500 w 1123950"/>
                <a:gd name="connsiteY75" fmla="*/ 696119 h 1420928"/>
                <a:gd name="connsiteX76" fmla="*/ 995363 w 1123950"/>
                <a:gd name="connsiteY76" fmla="*/ 705644 h 1420928"/>
                <a:gd name="connsiteX77" fmla="*/ 1033463 w 1123950"/>
                <a:gd name="connsiteY77" fmla="*/ 715169 h 1420928"/>
                <a:gd name="connsiteX78" fmla="*/ 1052513 w 1123950"/>
                <a:gd name="connsiteY78" fmla="*/ 719931 h 1420928"/>
                <a:gd name="connsiteX79" fmla="*/ 1123950 w 1123950"/>
                <a:gd name="connsiteY79" fmla="*/ 724694 h 1420928"/>
                <a:gd name="connsiteX80" fmla="*/ 1109663 w 1123950"/>
                <a:gd name="connsiteY80" fmla="*/ 734219 h 1420928"/>
                <a:gd name="connsiteX81" fmla="*/ 1057275 w 1123950"/>
                <a:gd name="connsiteY81" fmla="*/ 743744 h 1420928"/>
                <a:gd name="connsiteX82" fmla="*/ 1004888 w 1123950"/>
                <a:gd name="connsiteY82" fmla="*/ 767556 h 1420928"/>
                <a:gd name="connsiteX83" fmla="*/ 985838 w 1123950"/>
                <a:gd name="connsiteY83" fmla="*/ 772319 h 1420928"/>
                <a:gd name="connsiteX84" fmla="*/ 757238 w 1123950"/>
                <a:gd name="connsiteY84" fmla="*/ 777081 h 1420928"/>
                <a:gd name="connsiteX85" fmla="*/ 733425 w 1123950"/>
                <a:gd name="connsiteY85" fmla="*/ 786606 h 1420928"/>
                <a:gd name="connsiteX86" fmla="*/ 714375 w 1123950"/>
                <a:gd name="connsiteY86" fmla="*/ 800894 h 1420928"/>
                <a:gd name="connsiteX87" fmla="*/ 671513 w 1123950"/>
                <a:gd name="connsiteY87" fmla="*/ 824706 h 1420928"/>
                <a:gd name="connsiteX88" fmla="*/ 657225 w 1123950"/>
                <a:gd name="connsiteY88" fmla="*/ 834231 h 1420928"/>
                <a:gd name="connsiteX89" fmla="*/ 642938 w 1123950"/>
                <a:gd name="connsiteY89" fmla="*/ 848519 h 1420928"/>
                <a:gd name="connsiteX90" fmla="*/ 628650 w 1123950"/>
                <a:gd name="connsiteY90" fmla="*/ 853281 h 1420928"/>
                <a:gd name="connsiteX91" fmla="*/ 600075 w 1123950"/>
                <a:gd name="connsiteY91" fmla="*/ 872331 h 1420928"/>
                <a:gd name="connsiteX92" fmla="*/ 500063 w 1123950"/>
                <a:gd name="connsiteY92" fmla="*/ 881856 h 1420928"/>
                <a:gd name="connsiteX93" fmla="*/ 600075 w 1123950"/>
                <a:gd name="connsiteY93" fmla="*/ 891381 h 1420928"/>
                <a:gd name="connsiteX94" fmla="*/ 614363 w 1123950"/>
                <a:gd name="connsiteY94" fmla="*/ 896144 h 1420928"/>
                <a:gd name="connsiteX95" fmla="*/ 638175 w 1123950"/>
                <a:gd name="connsiteY95" fmla="*/ 905669 h 1420928"/>
                <a:gd name="connsiteX96" fmla="*/ 685800 w 1123950"/>
                <a:gd name="connsiteY96" fmla="*/ 915194 h 1420928"/>
                <a:gd name="connsiteX97" fmla="*/ 723900 w 1123950"/>
                <a:gd name="connsiteY97" fmla="*/ 929481 h 1420928"/>
                <a:gd name="connsiteX98" fmla="*/ 747713 w 1123950"/>
                <a:gd name="connsiteY98" fmla="*/ 934244 h 1420928"/>
                <a:gd name="connsiteX99" fmla="*/ 766763 w 1123950"/>
                <a:gd name="connsiteY99" fmla="*/ 943769 h 1420928"/>
                <a:gd name="connsiteX100" fmla="*/ 809625 w 1123950"/>
                <a:gd name="connsiteY100" fmla="*/ 953294 h 1420928"/>
                <a:gd name="connsiteX101" fmla="*/ 823913 w 1123950"/>
                <a:gd name="connsiteY101" fmla="*/ 958056 h 1420928"/>
                <a:gd name="connsiteX102" fmla="*/ 928688 w 1123950"/>
                <a:gd name="connsiteY102" fmla="*/ 977106 h 1420928"/>
                <a:gd name="connsiteX103" fmla="*/ 1028700 w 1123950"/>
                <a:gd name="connsiteY103" fmla="*/ 991394 h 1420928"/>
                <a:gd name="connsiteX104" fmla="*/ 1047750 w 1123950"/>
                <a:gd name="connsiteY104" fmla="*/ 996156 h 1420928"/>
                <a:gd name="connsiteX105" fmla="*/ 1100138 w 1123950"/>
                <a:gd name="connsiteY105" fmla="*/ 1005681 h 1420928"/>
                <a:gd name="connsiteX106" fmla="*/ 1071563 w 1123950"/>
                <a:gd name="connsiteY106" fmla="*/ 1015206 h 1420928"/>
                <a:gd name="connsiteX107" fmla="*/ 1028700 w 1123950"/>
                <a:gd name="connsiteY107" fmla="*/ 1034256 h 1420928"/>
                <a:gd name="connsiteX108" fmla="*/ 985838 w 1123950"/>
                <a:gd name="connsiteY108" fmla="*/ 1053306 h 1420928"/>
                <a:gd name="connsiteX109" fmla="*/ 962025 w 1123950"/>
                <a:gd name="connsiteY109" fmla="*/ 1062831 h 1420928"/>
                <a:gd name="connsiteX110" fmla="*/ 923925 w 1123950"/>
                <a:gd name="connsiteY110" fmla="*/ 1067594 h 1420928"/>
                <a:gd name="connsiteX111" fmla="*/ 904875 w 1123950"/>
                <a:gd name="connsiteY111" fmla="*/ 1072356 h 1420928"/>
                <a:gd name="connsiteX112" fmla="*/ 890588 w 1123950"/>
                <a:gd name="connsiteY112" fmla="*/ 1077119 h 1420928"/>
                <a:gd name="connsiteX113" fmla="*/ 704850 w 1123950"/>
                <a:gd name="connsiteY113" fmla="*/ 1086644 h 1420928"/>
                <a:gd name="connsiteX114" fmla="*/ 623888 w 1123950"/>
                <a:gd name="connsiteY114" fmla="*/ 1091406 h 1420928"/>
                <a:gd name="connsiteX115" fmla="*/ 609600 w 1123950"/>
                <a:gd name="connsiteY115" fmla="*/ 1086644 h 1420928"/>
                <a:gd name="connsiteX116" fmla="*/ 623888 w 1123950"/>
                <a:gd name="connsiteY116" fmla="*/ 1119981 h 1420928"/>
                <a:gd name="connsiteX117" fmla="*/ 652463 w 1123950"/>
                <a:gd name="connsiteY117" fmla="*/ 1124744 h 1420928"/>
                <a:gd name="connsiteX118" fmla="*/ 695325 w 1123950"/>
                <a:gd name="connsiteY118" fmla="*/ 1129506 h 1420928"/>
                <a:gd name="connsiteX119" fmla="*/ 762000 w 1123950"/>
                <a:gd name="connsiteY119" fmla="*/ 1148556 h 1420928"/>
                <a:gd name="connsiteX120" fmla="*/ 781050 w 1123950"/>
                <a:gd name="connsiteY120" fmla="*/ 1153319 h 1420928"/>
                <a:gd name="connsiteX121" fmla="*/ 800100 w 1123950"/>
                <a:gd name="connsiteY121" fmla="*/ 1158081 h 1420928"/>
                <a:gd name="connsiteX122" fmla="*/ 819150 w 1123950"/>
                <a:gd name="connsiteY122" fmla="*/ 1177131 h 1420928"/>
                <a:gd name="connsiteX123" fmla="*/ 847725 w 1123950"/>
                <a:gd name="connsiteY123" fmla="*/ 1181894 h 1420928"/>
                <a:gd name="connsiteX124" fmla="*/ 866775 w 1123950"/>
                <a:gd name="connsiteY124" fmla="*/ 1186656 h 1420928"/>
                <a:gd name="connsiteX125" fmla="*/ 914400 w 1123950"/>
                <a:gd name="connsiteY125" fmla="*/ 1210469 h 1420928"/>
                <a:gd name="connsiteX126" fmla="*/ 942975 w 1123950"/>
                <a:gd name="connsiteY126" fmla="*/ 1229519 h 1420928"/>
                <a:gd name="connsiteX127" fmla="*/ 971550 w 1123950"/>
                <a:gd name="connsiteY127" fmla="*/ 1258094 h 1420928"/>
                <a:gd name="connsiteX128" fmla="*/ 1004888 w 1123950"/>
                <a:gd name="connsiteY128" fmla="*/ 1262856 h 1420928"/>
                <a:gd name="connsiteX129" fmla="*/ 1019175 w 1123950"/>
                <a:gd name="connsiteY129" fmla="*/ 1272381 h 1420928"/>
                <a:gd name="connsiteX130" fmla="*/ 1052513 w 1123950"/>
                <a:gd name="connsiteY130" fmla="*/ 1281906 h 1420928"/>
                <a:gd name="connsiteX131" fmla="*/ 1047750 w 1123950"/>
                <a:gd name="connsiteY131" fmla="*/ 1320006 h 1420928"/>
                <a:gd name="connsiteX132" fmla="*/ 1019175 w 1123950"/>
                <a:gd name="connsiteY132" fmla="*/ 1329531 h 1420928"/>
                <a:gd name="connsiteX133" fmla="*/ 995363 w 1123950"/>
                <a:gd name="connsiteY133" fmla="*/ 1353344 h 1420928"/>
                <a:gd name="connsiteX134" fmla="*/ 981075 w 1123950"/>
                <a:gd name="connsiteY134" fmla="*/ 1348581 h 1420928"/>
                <a:gd name="connsiteX135" fmla="*/ 919163 w 1123950"/>
                <a:gd name="connsiteY135" fmla="*/ 1358106 h 1420928"/>
                <a:gd name="connsiteX136" fmla="*/ 885825 w 1123950"/>
                <a:gd name="connsiteY136" fmla="*/ 1377156 h 1420928"/>
                <a:gd name="connsiteX137" fmla="*/ 833438 w 1123950"/>
                <a:gd name="connsiteY137" fmla="*/ 1372394 h 1420928"/>
                <a:gd name="connsiteX138" fmla="*/ 800100 w 1123950"/>
                <a:gd name="connsiteY138" fmla="*/ 1381919 h 1420928"/>
                <a:gd name="connsiteX139" fmla="*/ 771525 w 1123950"/>
                <a:gd name="connsiteY139" fmla="*/ 1386681 h 1420928"/>
                <a:gd name="connsiteX140" fmla="*/ 690563 w 1123950"/>
                <a:gd name="connsiteY140" fmla="*/ 1400969 h 1420928"/>
                <a:gd name="connsiteX141" fmla="*/ 676275 w 1123950"/>
                <a:gd name="connsiteY141" fmla="*/ 1410494 h 1420928"/>
                <a:gd name="connsiteX142" fmla="*/ 623888 w 1123950"/>
                <a:gd name="connsiteY142" fmla="*/ 1420019 h 1420928"/>
                <a:gd name="connsiteX143" fmla="*/ 557213 w 1123950"/>
                <a:gd name="connsiteY143" fmla="*/ 1410494 h 1420928"/>
                <a:gd name="connsiteX144" fmla="*/ 542925 w 1123950"/>
                <a:gd name="connsiteY144" fmla="*/ 1405731 h 1420928"/>
                <a:gd name="connsiteX145" fmla="*/ 509588 w 1123950"/>
                <a:gd name="connsiteY145" fmla="*/ 1386681 h 1420928"/>
                <a:gd name="connsiteX146" fmla="*/ 495300 w 1123950"/>
                <a:gd name="connsiteY146" fmla="*/ 1377156 h 1420928"/>
                <a:gd name="connsiteX147" fmla="*/ 481013 w 1123950"/>
                <a:gd name="connsiteY147" fmla="*/ 1372394 h 1420928"/>
                <a:gd name="connsiteX148" fmla="*/ 452438 w 1123950"/>
                <a:gd name="connsiteY148" fmla="*/ 1353344 h 1420928"/>
                <a:gd name="connsiteX149" fmla="*/ 423863 w 1123950"/>
                <a:gd name="connsiteY149" fmla="*/ 1343819 h 1420928"/>
                <a:gd name="connsiteX150" fmla="*/ 385763 w 1123950"/>
                <a:gd name="connsiteY150" fmla="*/ 1334294 h 1420928"/>
                <a:gd name="connsiteX151" fmla="*/ 357188 w 1123950"/>
                <a:gd name="connsiteY151" fmla="*/ 1324769 h 1420928"/>
                <a:gd name="connsiteX152" fmla="*/ 328613 w 1123950"/>
                <a:gd name="connsiteY152" fmla="*/ 1305719 h 1420928"/>
                <a:gd name="connsiteX153" fmla="*/ 300038 w 1123950"/>
                <a:gd name="connsiteY153" fmla="*/ 1281906 h 1420928"/>
                <a:gd name="connsiteX154" fmla="*/ 276225 w 1123950"/>
                <a:gd name="connsiteY154" fmla="*/ 1258094 h 1420928"/>
                <a:gd name="connsiteX155" fmla="*/ 247650 w 1123950"/>
                <a:gd name="connsiteY155" fmla="*/ 1234281 h 1420928"/>
                <a:gd name="connsiteX156" fmla="*/ 223838 w 1123950"/>
                <a:gd name="connsiteY156" fmla="*/ 1210469 h 1420928"/>
                <a:gd name="connsiteX157" fmla="*/ 214313 w 1123950"/>
                <a:gd name="connsiteY157" fmla="*/ 1196181 h 1420928"/>
                <a:gd name="connsiteX158" fmla="*/ 185738 w 1123950"/>
                <a:gd name="connsiteY158" fmla="*/ 1172369 h 1420928"/>
                <a:gd name="connsiteX159" fmla="*/ 176213 w 1123950"/>
                <a:gd name="connsiteY159" fmla="*/ 1158081 h 1420928"/>
                <a:gd name="connsiteX160" fmla="*/ 142875 w 1123950"/>
                <a:gd name="connsiteY160" fmla="*/ 1139031 h 1420928"/>
                <a:gd name="connsiteX161" fmla="*/ 133350 w 1123950"/>
                <a:gd name="connsiteY161" fmla="*/ 1124744 h 1420928"/>
                <a:gd name="connsiteX162" fmla="*/ 119063 w 1123950"/>
                <a:gd name="connsiteY162" fmla="*/ 1110456 h 1420928"/>
                <a:gd name="connsiteX163" fmla="*/ 100013 w 1123950"/>
                <a:gd name="connsiteY163" fmla="*/ 1086644 h 1420928"/>
                <a:gd name="connsiteX164" fmla="*/ 90488 w 1123950"/>
                <a:gd name="connsiteY164" fmla="*/ 1058069 h 1420928"/>
                <a:gd name="connsiteX165" fmla="*/ 71438 w 1123950"/>
                <a:gd name="connsiteY165" fmla="*/ 1029494 h 1420928"/>
                <a:gd name="connsiteX166" fmla="*/ 57150 w 1123950"/>
                <a:gd name="connsiteY166" fmla="*/ 996156 h 1420928"/>
                <a:gd name="connsiteX167" fmla="*/ 52388 w 1123950"/>
                <a:gd name="connsiteY167" fmla="*/ 977106 h 1420928"/>
                <a:gd name="connsiteX168" fmla="*/ 47625 w 1123950"/>
                <a:gd name="connsiteY168" fmla="*/ 939006 h 1420928"/>
                <a:gd name="connsiteX169" fmla="*/ 38100 w 1123950"/>
                <a:gd name="connsiteY169" fmla="*/ 924719 h 1420928"/>
                <a:gd name="connsiteX170" fmla="*/ 33338 w 1123950"/>
                <a:gd name="connsiteY170" fmla="*/ 858044 h 1420928"/>
                <a:gd name="connsiteX171" fmla="*/ 23813 w 1123950"/>
                <a:gd name="connsiteY171" fmla="*/ 805656 h 1420928"/>
                <a:gd name="connsiteX172" fmla="*/ 14288 w 1123950"/>
                <a:gd name="connsiteY172" fmla="*/ 791369 h 1420928"/>
                <a:gd name="connsiteX173" fmla="*/ 4763 w 1123950"/>
                <a:gd name="connsiteY173" fmla="*/ 715169 h 1420928"/>
                <a:gd name="connsiteX174" fmla="*/ 0 w 1123950"/>
                <a:gd name="connsiteY174" fmla="*/ 667544 h 1420928"/>
                <a:gd name="connsiteX175" fmla="*/ 9525 w 1123950"/>
                <a:gd name="connsiteY175" fmla="*/ 543719 h 1420928"/>
                <a:gd name="connsiteX176" fmla="*/ 19050 w 1123950"/>
                <a:gd name="connsiteY176" fmla="*/ 510381 h 1420928"/>
                <a:gd name="connsiteX177" fmla="*/ 23813 w 1123950"/>
                <a:gd name="connsiteY177" fmla="*/ 491331 h 1420928"/>
                <a:gd name="connsiteX178" fmla="*/ 33338 w 1123950"/>
                <a:gd name="connsiteY178" fmla="*/ 419894 h 1420928"/>
                <a:gd name="connsiteX179" fmla="*/ 42863 w 1123950"/>
                <a:gd name="connsiteY179" fmla="*/ 405606 h 1420928"/>
                <a:gd name="connsiteX180" fmla="*/ 47625 w 1123950"/>
                <a:gd name="connsiteY180" fmla="*/ 391319 h 1420928"/>
                <a:gd name="connsiteX181" fmla="*/ 61913 w 1123950"/>
                <a:gd name="connsiteY181" fmla="*/ 381794 h 1420928"/>
                <a:gd name="connsiteX182" fmla="*/ 71438 w 1123950"/>
                <a:gd name="connsiteY182" fmla="*/ 367506 h 1420928"/>
                <a:gd name="connsiteX183" fmla="*/ 90488 w 1123950"/>
                <a:gd name="connsiteY183" fmla="*/ 343694 h 1420928"/>
                <a:gd name="connsiteX184" fmla="*/ 100013 w 1123950"/>
                <a:gd name="connsiteY184" fmla="*/ 329406 h 1420928"/>
                <a:gd name="connsiteX185" fmla="*/ 133350 w 1123950"/>
                <a:gd name="connsiteY185" fmla="*/ 300831 h 1420928"/>
                <a:gd name="connsiteX186" fmla="*/ 152400 w 1123950"/>
                <a:gd name="connsiteY186" fmla="*/ 272256 h 1420928"/>
                <a:gd name="connsiteX187" fmla="*/ 161925 w 1123950"/>
                <a:gd name="connsiteY187" fmla="*/ 257969 h 1420928"/>
                <a:gd name="connsiteX188" fmla="*/ 166688 w 1123950"/>
                <a:gd name="connsiteY188" fmla="*/ 215106 h 1420928"/>
                <a:gd name="connsiteX189" fmla="*/ 214313 w 1123950"/>
                <a:gd name="connsiteY189" fmla="*/ 177006 h 1420928"/>
                <a:gd name="connsiteX190" fmla="*/ 242888 w 1123950"/>
                <a:gd name="connsiteY190" fmla="*/ 157956 h 1420928"/>
                <a:gd name="connsiteX191" fmla="*/ 257175 w 1123950"/>
                <a:gd name="connsiteY191" fmla="*/ 153194 h 1420928"/>
                <a:gd name="connsiteX192" fmla="*/ 290513 w 1123950"/>
                <a:gd name="connsiteY192" fmla="*/ 138906 h 1420928"/>
                <a:gd name="connsiteX193" fmla="*/ 333375 w 1123950"/>
                <a:gd name="connsiteY193" fmla="*/ 105569 h 1420928"/>
                <a:gd name="connsiteX194" fmla="*/ 357188 w 1123950"/>
                <a:gd name="connsiteY194" fmla="*/ 81756 h 1420928"/>
                <a:gd name="connsiteX195" fmla="*/ 371475 w 1123950"/>
                <a:gd name="connsiteY195" fmla="*/ 72231 h 1420928"/>
                <a:gd name="connsiteX196" fmla="*/ 400050 w 1123950"/>
                <a:gd name="connsiteY196" fmla="*/ 43656 h 1420928"/>
                <a:gd name="connsiteX197" fmla="*/ 442913 w 1123950"/>
                <a:gd name="connsiteY197" fmla="*/ 24606 h 1420928"/>
                <a:gd name="connsiteX198" fmla="*/ 476250 w 1123950"/>
                <a:gd name="connsiteY198" fmla="*/ 15081 h 1420928"/>
                <a:gd name="connsiteX199" fmla="*/ 504825 w 1123950"/>
                <a:gd name="connsiteY199" fmla="*/ 794 h 1420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123950" h="1420928">
                  <a:moveTo>
                    <a:pt x="504825" y="794"/>
                  </a:moveTo>
                  <a:cubicBezTo>
                    <a:pt x="511969" y="0"/>
                    <a:pt x="513882" y="7994"/>
                    <a:pt x="519113" y="10319"/>
                  </a:cubicBezTo>
                  <a:cubicBezTo>
                    <a:pt x="545669" y="22121"/>
                    <a:pt x="555778" y="20855"/>
                    <a:pt x="585788" y="24606"/>
                  </a:cubicBezTo>
                  <a:cubicBezTo>
                    <a:pt x="626079" y="34680"/>
                    <a:pt x="585076" y="20957"/>
                    <a:pt x="619125" y="43656"/>
                  </a:cubicBezTo>
                  <a:cubicBezTo>
                    <a:pt x="623302" y="46441"/>
                    <a:pt x="628799" y="46441"/>
                    <a:pt x="633413" y="48419"/>
                  </a:cubicBezTo>
                  <a:cubicBezTo>
                    <a:pt x="639938" y="51216"/>
                    <a:pt x="645937" y="55147"/>
                    <a:pt x="652463" y="57944"/>
                  </a:cubicBezTo>
                  <a:cubicBezTo>
                    <a:pt x="657077" y="59921"/>
                    <a:pt x="662136" y="60729"/>
                    <a:pt x="666750" y="62706"/>
                  </a:cubicBezTo>
                  <a:cubicBezTo>
                    <a:pt x="673276" y="65503"/>
                    <a:pt x="679153" y="69738"/>
                    <a:pt x="685800" y="72231"/>
                  </a:cubicBezTo>
                  <a:cubicBezTo>
                    <a:pt x="691929" y="74529"/>
                    <a:pt x="698581" y="75113"/>
                    <a:pt x="704850" y="76994"/>
                  </a:cubicBezTo>
                  <a:cubicBezTo>
                    <a:pt x="714467" y="79879"/>
                    <a:pt x="733425" y="86519"/>
                    <a:pt x="733425" y="86519"/>
                  </a:cubicBezTo>
                  <a:cubicBezTo>
                    <a:pt x="738188" y="92869"/>
                    <a:pt x="740487" y="102284"/>
                    <a:pt x="747713" y="105569"/>
                  </a:cubicBezTo>
                  <a:cubicBezTo>
                    <a:pt x="759365" y="110865"/>
                    <a:pt x="773163" y="108385"/>
                    <a:pt x="785813" y="110331"/>
                  </a:cubicBezTo>
                  <a:cubicBezTo>
                    <a:pt x="793813" y="111562"/>
                    <a:pt x="801688" y="113506"/>
                    <a:pt x="809625" y="115094"/>
                  </a:cubicBezTo>
                  <a:cubicBezTo>
                    <a:pt x="845498" y="139009"/>
                    <a:pt x="799905" y="110928"/>
                    <a:pt x="842963" y="129381"/>
                  </a:cubicBezTo>
                  <a:cubicBezTo>
                    <a:pt x="848224" y="131636"/>
                    <a:pt x="852131" y="136346"/>
                    <a:pt x="857250" y="138906"/>
                  </a:cubicBezTo>
                  <a:cubicBezTo>
                    <a:pt x="865257" y="142910"/>
                    <a:pt x="882953" y="146140"/>
                    <a:pt x="890588" y="148431"/>
                  </a:cubicBezTo>
                  <a:cubicBezTo>
                    <a:pt x="900205" y="151316"/>
                    <a:pt x="909638" y="154781"/>
                    <a:pt x="919163" y="157956"/>
                  </a:cubicBezTo>
                  <a:cubicBezTo>
                    <a:pt x="923925" y="161131"/>
                    <a:pt x="928220" y="165156"/>
                    <a:pt x="933450" y="167481"/>
                  </a:cubicBezTo>
                  <a:cubicBezTo>
                    <a:pt x="942625" y="171559"/>
                    <a:pt x="952500" y="173831"/>
                    <a:pt x="962025" y="177006"/>
                  </a:cubicBezTo>
                  <a:lnTo>
                    <a:pt x="976313" y="181769"/>
                  </a:lnTo>
                  <a:lnTo>
                    <a:pt x="990600" y="186531"/>
                  </a:lnTo>
                  <a:lnTo>
                    <a:pt x="1004888" y="191294"/>
                  </a:lnTo>
                  <a:cubicBezTo>
                    <a:pt x="1000125" y="192881"/>
                    <a:pt x="995090" y="193811"/>
                    <a:pt x="990600" y="196056"/>
                  </a:cubicBezTo>
                  <a:cubicBezTo>
                    <a:pt x="985481" y="198616"/>
                    <a:pt x="981672" y="203571"/>
                    <a:pt x="976313" y="205581"/>
                  </a:cubicBezTo>
                  <a:cubicBezTo>
                    <a:pt x="968734" y="208423"/>
                    <a:pt x="960353" y="208381"/>
                    <a:pt x="952500" y="210344"/>
                  </a:cubicBezTo>
                  <a:cubicBezTo>
                    <a:pt x="947630" y="211562"/>
                    <a:pt x="943040" y="213727"/>
                    <a:pt x="938213" y="215106"/>
                  </a:cubicBezTo>
                  <a:cubicBezTo>
                    <a:pt x="931919" y="216904"/>
                    <a:pt x="925457" y="218071"/>
                    <a:pt x="919163" y="219869"/>
                  </a:cubicBezTo>
                  <a:cubicBezTo>
                    <a:pt x="914336" y="221248"/>
                    <a:pt x="909798" y="223646"/>
                    <a:pt x="904875" y="224631"/>
                  </a:cubicBezTo>
                  <a:cubicBezTo>
                    <a:pt x="893868" y="226832"/>
                    <a:pt x="882695" y="228154"/>
                    <a:pt x="871538" y="229394"/>
                  </a:cubicBezTo>
                  <a:cubicBezTo>
                    <a:pt x="686227" y="249984"/>
                    <a:pt x="787982" y="235886"/>
                    <a:pt x="700088" y="248444"/>
                  </a:cubicBezTo>
                  <a:cubicBezTo>
                    <a:pt x="690853" y="251522"/>
                    <a:pt x="675986" y="256882"/>
                    <a:pt x="666750" y="257969"/>
                  </a:cubicBezTo>
                  <a:cubicBezTo>
                    <a:pt x="646193" y="260387"/>
                    <a:pt x="625475" y="261144"/>
                    <a:pt x="604838" y="262731"/>
                  </a:cubicBezTo>
                  <a:cubicBezTo>
                    <a:pt x="570053" y="274326"/>
                    <a:pt x="586003" y="269821"/>
                    <a:pt x="557213" y="277019"/>
                  </a:cubicBezTo>
                  <a:cubicBezTo>
                    <a:pt x="540525" y="289534"/>
                    <a:pt x="524418" y="302519"/>
                    <a:pt x="504825" y="310356"/>
                  </a:cubicBezTo>
                  <a:cubicBezTo>
                    <a:pt x="495503" y="314085"/>
                    <a:pt x="476250" y="319881"/>
                    <a:pt x="476250" y="319881"/>
                  </a:cubicBezTo>
                  <a:cubicBezTo>
                    <a:pt x="468313" y="318294"/>
                    <a:pt x="444344" y="315119"/>
                    <a:pt x="452438" y="315119"/>
                  </a:cubicBezTo>
                  <a:cubicBezTo>
                    <a:pt x="460508" y="315119"/>
                    <a:pt x="498768" y="321939"/>
                    <a:pt x="509588" y="324644"/>
                  </a:cubicBezTo>
                  <a:cubicBezTo>
                    <a:pt x="529739" y="329682"/>
                    <a:pt x="521880" y="332104"/>
                    <a:pt x="547688" y="334169"/>
                  </a:cubicBezTo>
                  <a:cubicBezTo>
                    <a:pt x="579376" y="336704"/>
                    <a:pt x="611188" y="337344"/>
                    <a:pt x="642938" y="338931"/>
                  </a:cubicBezTo>
                  <a:cubicBezTo>
                    <a:pt x="657225" y="342106"/>
                    <a:pt x="671601" y="344906"/>
                    <a:pt x="685800" y="348456"/>
                  </a:cubicBezTo>
                  <a:cubicBezTo>
                    <a:pt x="690670" y="349674"/>
                    <a:pt x="695245" y="351898"/>
                    <a:pt x="700088" y="353219"/>
                  </a:cubicBezTo>
                  <a:cubicBezTo>
                    <a:pt x="706756" y="355038"/>
                    <a:pt x="739689" y="362027"/>
                    <a:pt x="752475" y="367506"/>
                  </a:cubicBezTo>
                  <a:cubicBezTo>
                    <a:pt x="759001" y="370303"/>
                    <a:pt x="764878" y="374538"/>
                    <a:pt x="771525" y="377031"/>
                  </a:cubicBezTo>
                  <a:cubicBezTo>
                    <a:pt x="777654" y="379329"/>
                    <a:pt x="784260" y="380072"/>
                    <a:pt x="790575" y="381794"/>
                  </a:cubicBezTo>
                  <a:cubicBezTo>
                    <a:pt x="801725" y="384835"/>
                    <a:pt x="813051" y="387369"/>
                    <a:pt x="823913" y="391319"/>
                  </a:cubicBezTo>
                  <a:cubicBezTo>
                    <a:pt x="870767" y="408357"/>
                    <a:pt x="809890" y="395332"/>
                    <a:pt x="871538" y="405606"/>
                  </a:cubicBezTo>
                  <a:cubicBezTo>
                    <a:pt x="885825" y="410369"/>
                    <a:pt x="899632" y="416941"/>
                    <a:pt x="914400" y="419894"/>
                  </a:cubicBezTo>
                  <a:cubicBezTo>
                    <a:pt x="979486" y="432910"/>
                    <a:pt x="876788" y="412830"/>
                    <a:pt x="1004888" y="434181"/>
                  </a:cubicBezTo>
                  <a:cubicBezTo>
                    <a:pt x="1031600" y="438633"/>
                    <a:pt x="1015587" y="438046"/>
                    <a:pt x="1038225" y="443706"/>
                  </a:cubicBezTo>
                  <a:cubicBezTo>
                    <a:pt x="1046078" y="445669"/>
                    <a:pt x="1054100" y="446881"/>
                    <a:pt x="1062038" y="448469"/>
                  </a:cubicBezTo>
                  <a:cubicBezTo>
                    <a:pt x="1055688" y="445294"/>
                    <a:pt x="1050016" y="439948"/>
                    <a:pt x="1042988" y="438944"/>
                  </a:cubicBezTo>
                  <a:cubicBezTo>
                    <a:pt x="1038018" y="438234"/>
                    <a:pt x="1033639" y="442808"/>
                    <a:pt x="1028700" y="443706"/>
                  </a:cubicBezTo>
                  <a:cubicBezTo>
                    <a:pt x="1016108" y="445996"/>
                    <a:pt x="1003300" y="446881"/>
                    <a:pt x="990600" y="448469"/>
                  </a:cubicBezTo>
                  <a:cubicBezTo>
                    <a:pt x="982663" y="453231"/>
                    <a:pt x="975768" y="460511"/>
                    <a:pt x="966788" y="462756"/>
                  </a:cubicBezTo>
                  <a:cubicBezTo>
                    <a:pt x="943482" y="468582"/>
                    <a:pt x="919108" y="468717"/>
                    <a:pt x="895350" y="472281"/>
                  </a:cubicBezTo>
                  <a:cubicBezTo>
                    <a:pt x="887345" y="473482"/>
                    <a:pt x="879217" y="474484"/>
                    <a:pt x="871538" y="477044"/>
                  </a:cubicBezTo>
                  <a:cubicBezTo>
                    <a:pt x="855318" y="482451"/>
                    <a:pt x="840500" y="491947"/>
                    <a:pt x="823913" y="496094"/>
                  </a:cubicBezTo>
                  <a:cubicBezTo>
                    <a:pt x="811816" y="499118"/>
                    <a:pt x="777715" y="508286"/>
                    <a:pt x="762000" y="510381"/>
                  </a:cubicBezTo>
                  <a:cubicBezTo>
                    <a:pt x="746186" y="512490"/>
                    <a:pt x="730250" y="513556"/>
                    <a:pt x="714375" y="515144"/>
                  </a:cubicBezTo>
                  <a:cubicBezTo>
                    <a:pt x="704850" y="518319"/>
                    <a:pt x="695454" y="521911"/>
                    <a:pt x="685800" y="524669"/>
                  </a:cubicBezTo>
                  <a:cubicBezTo>
                    <a:pt x="647636" y="535573"/>
                    <a:pt x="663427" y="530540"/>
                    <a:pt x="638175" y="538956"/>
                  </a:cubicBezTo>
                  <a:cubicBezTo>
                    <a:pt x="633413" y="542131"/>
                    <a:pt x="629370" y="546836"/>
                    <a:pt x="623888" y="548481"/>
                  </a:cubicBezTo>
                  <a:cubicBezTo>
                    <a:pt x="613355" y="551641"/>
                    <a:pt x="546861" y="557612"/>
                    <a:pt x="542925" y="558006"/>
                  </a:cubicBezTo>
                  <a:cubicBezTo>
                    <a:pt x="536575" y="559594"/>
                    <a:pt x="529891" y="560191"/>
                    <a:pt x="523875" y="562769"/>
                  </a:cubicBezTo>
                  <a:cubicBezTo>
                    <a:pt x="518852" y="564922"/>
                    <a:pt x="492162" y="585189"/>
                    <a:pt x="490538" y="586581"/>
                  </a:cubicBezTo>
                  <a:cubicBezTo>
                    <a:pt x="485424" y="590964"/>
                    <a:pt x="482098" y="597527"/>
                    <a:pt x="476250" y="600869"/>
                  </a:cubicBezTo>
                  <a:cubicBezTo>
                    <a:pt x="470567" y="604116"/>
                    <a:pt x="463550" y="604044"/>
                    <a:pt x="457200" y="605631"/>
                  </a:cubicBezTo>
                  <a:cubicBezTo>
                    <a:pt x="452438" y="608806"/>
                    <a:pt x="437237" y="614416"/>
                    <a:pt x="442913" y="615156"/>
                  </a:cubicBezTo>
                  <a:cubicBezTo>
                    <a:pt x="483872" y="620499"/>
                    <a:pt x="525625" y="615940"/>
                    <a:pt x="566738" y="619919"/>
                  </a:cubicBezTo>
                  <a:cubicBezTo>
                    <a:pt x="575247" y="620742"/>
                    <a:pt x="582148" y="627869"/>
                    <a:pt x="590550" y="629444"/>
                  </a:cubicBezTo>
                  <a:cubicBezTo>
                    <a:pt x="612216" y="633506"/>
                    <a:pt x="722092" y="638604"/>
                    <a:pt x="728663" y="638969"/>
                  </a:cubicBezTo>
                  <a:cubicBezTo>
                    <a:pt x="744441" y="644228"/>
                    <a:pt x="759935" y="649622"/>
                    <a:pt x="776288" y="653256"/>
                  </a:cubicBezTo>
                  <a:cubicBezTo>
                    <a:pt x="821864" y="663384"/>
                    <a:pt x="831247" y="663038"/>
                    <a:pt x="876300" y="667544"/>
                  </a:cubicBezTo>
                  <a:cubicBezTo>
                    <a:pt x="882650" y="670719"/>
                    <a:pt x="888824" y="674272"/>
                    <a:pt x="895350" y="677069"/>
                  </a:cubicBezTo>
                  <a:cubicBezTo>
                    <a:pt x="908160" y="682559"/>
                    <a:pt x="919480" y="683800"/>
                    <a:pt x="933450" y="686594"/>
                  </a:cubicBezTo>
                  <a:cubicBezTo>
                    <a:pt x="939800" y="689769"/>
                    <a:pt x="945852" y="693626"/>
                    <a:pt x="952500" y="696119"/>
                  </a:cubicBezTo>
                  <a:cubicBezTo>
                    <a:pt x="961295" y="699417"/>
                    <a:pt x="987526" y="703836"/>
                    <a:pt x="995363" y="705644"/>
                  </a:cubicBezTo>
                  <a:cubicBezTo>
                    <a:pt x="1008119" y="708588"/>
                    <a:pt x="1020763" y="711994"/>
                    <a:pt x="1033463" y="715169"/>
                  </a:cubicBezTo>
                  <a:cubicBezTo>
                    <a:pt x="1039813" y="716756"/>
                    <a:pt x="1045982" y="719496"/>
                    <a:pt x="1052513" y="719931"/>
                  </a:cubicBezTo>
                  <a:lnTo>
                    <a:pt x="1123950" y="724694"/>
                  </a:lnTo>
                  <a:cubicBezTo>
                    <a:pt x="1119188" y="727869"/>
                    <a:pt x="1115145" y="732574"/>
                    <a:pt x="1109663" y="734219"/>
                  </a:cubicBezTo>
                  <a:cubicBezTo>
                    <a:pt x="1089554" y="740252"/>
                    <a:pt x="1075724" y="736057"/>
                    <a:pt x="1057275" y="743744"/>
                  </a:cubicBezTo>
                  <a:cubicBezTo>
                    <a:pt x="1016119" y="760893"/>
                    <a:pt x="1032139" y="759770"/>
                    <a:pt x="1004888" y="767556"/>
                  </a:cubicBezTo>
                  <a:cubicBezTo>
                    <a:pt x="998594" y="769354"/>
                    <a:pt x="992379" y="772067"/>
                    <a:pt x="985838" y="772319"/>
                  </a:cubicBezTo>
                  <a:cubicBezTo>
                    <a:pt x="909678" y="775248"/>
                    <a:pt x="833438" y="775494"/>
                    <a:pt x="757238" y="777081"/>
                  </a:cubicBezTo>
                  <a:cubicBezTo>
                    <a:pt x="749300" y="780256"/>
                    <a:pt x="740898" y="782454"/>
                    <a:pt x="733425" y="786606"/>
                  </a:cubicBezTo>
                  <a:cubicBezTo>
                    <a:pt x="726486" y="790461"/>
                    <a:pt x="720878" y="796342"/>
                    <a:pt x="714375" y="800894"/>
                  </a:cubicBezTo>
                  <a:cubicBezTo>
                    <a:pt x="684601" y="821736"/>
                    <a:pt x="695354" y="816759"/>
                    <a:pt x="671513" y="824706"/>
                  </a:cubicBezTo>
                  <a:cubicBezTo>
                    <a:pt x="666750" y="827881"/>
                    <a:pt x="661622" y="830567"/>
                    <a:pt x="657225" y="834231"/>
                  </a:cubicBezTo>
                  <a:cubicBezTo>
                    <a:pt x="652051" y="838543"/>
                    <a:pt x="648542" y="844783"/>
                    <a:pt x="642938" y="848519"/>
                  </a:cubicBezTo>
                  <a:cubicBezTo>
                    <a:pt x="638761" y="851304"/>
                    <a:pt x="633413" y="851694"/>
                    <a:pt x="628650" y="853281"/>
                  </a:cubicBezTo>
                  <a:cubicBezTo>
                    <a:pt x="619125" y="859631"/>
                    <a:pt x="611489" y="871453"/>
                    <a:pt x="600075" y="872331"/>
                  </a:cubicBezTo>
                  <a:cubicBezTo>
                    <a:pt x="525402" y="878076"/>
                    <a:pt x="558702" y="874527"/>
                    <a:pt x="500063" y="881856"/>
                  </a:cubicBezTo>
                  <a:cubicBezTo>
                    <a:pt x="533400" y="885031"/>
                    <a:pt x="566845" y="887227"/>
                    <a:pt x="600075" y="891381"/>
                  </a:cubicBezTo>
                  <a:cubicBezTo>
                    <a:pt x="605057" y="892004"/>
                    <a:pt x="609662" y="894381"/>
                    <a:pt x="614363" y="896144"/>
                  </a:cubicBezTo>
                  <a:cubicBezTo>
                    <a:pt x="622367" y="899146"/>
                    <a:pt x="630065" y="902966"/>
                    <a:pt x="638175" y="905669"/>
                  </a:cubicBezTo>
                  <a:cubicBezTo>
                    <a:pt x="652379" y="910403"/>
                    <a:pt x="671739" y="912850"/>
                    <a:pt x="685800" y="915194"/>
                  </a:cubicBezTo>
                  <a:cubicBezTo>
                    <a:pt x="693088" y="918109"/>
                    <a:pt x="713943" y="926992"/>
                    <a:pt x="723900" y="929481"/>
                  </a:cubicBezTo>
                  <a:cubicBezTo>
                    <a:pt x="731753" y="931444"/>
                    <a:pt x="739775" y="932656"/>
                    <a:pt x="747713" y="934244"/>
                  </a:cubicBezTo>
                  <a:cubicBezTo>
                    <a:pt x="754063" y="937419"/>
                    <a:pt x="760115" y="941276"/>
                    <a:pt x="766763" y="943769"/>
                  </a:cubicBezTo>
                  <a:cubicBezTo>
                    <a:pt x="776531" y="947432"/>
                    <a:pt x="800585" y="951034"/>
                    <a:pt x="809625" y="953294"/>
                  </a:cubicBezTo>
                  <a:cubicBezTo>
                    <a:pt x="814495" y="954512"/>
                    <a:pt x="819012" y="956967"/>
                    <a:pt x="823913" y="958056"/>
                  </a:cubicBezTo>
                  <a:cubicBezTo>
                    <a:pt x="883287" y="971250"/>
                    <a:pt x="881975" y="970433"/>
                    <a:pt x="928688" y="977106"/>
                  </a:cubicBezTo>
                  <a:cubicBezTo>
                    <a:pt x="973998" y="999761"/>
                    <a:pt x="932731" y="982254"/>
                    <a:pt x="1028700" y="991394"/>
                  </a:cubicBezTo>
                  <a:cubicBezTo>
                    <a:pt x="1035216" y="992015"/>
                    <a:pt x="1041332" y="994872"/>
                    <a:pt x="1047750" y="996156"/>
                  </a:cubicBezTo>
                  <a:cubicBezTo>
                    <a:pt x="1065154" y="999637"/>
                    <a:pt x="1082675" y="1002506"/>
                    <a:pt x="1100138" y="1005681"/>
                  </a:cubicBezTo>
                  <a:cubicBezTo>
                    <a:pt x="1090613" y="1008856"/>
                    <a:pt x="1080172" y="1010040"/>
                    <a:pt x="1071563" y="1015206"/>
                  </a:cubicBezTo>
                  <a:cubicBezTo>
                    <a:pt x="1042137" y="1032862"/>
                    <a:pt x="1056731" y="1027249"/>
                    <a:pt x="1028700" y="1034256"/>
                  </a:cubicBezTo>
                  <a:cubicBezTo>
                    <a:pt x="986888" y="1059344"/>
                    <a:pt x="1022627" y="1041043"/>
                    <a:pt x="985838" y="1053306"/>
                  </a:cubicBezTo>
                  <a:cubicBezTo>
                    <a:pt x="977728" y="1056009"/>
                    <a:pt x="970355" y="1060909"/>
                    <a:pt x="962025" y="1062831"/>
                  </a:cubicBezTo>
                  <a:cubicBezTo>
                    <a:pt x="949554" y="1065709"/>
                    <a:pt x="936550" y="1065490"/>
                    <a:pt x="923925" y="1067594"/>
                  </a:cubicBezTo>
                  <a:cubicBezTo>
                    <a:pt x="917469" y="1068670"/>
                    <a:pt x="911169" y="1070558"/>
                    <a:pt x="904875" y="1072356"/>
                  </a:cubicBezTo>
                  <a:cubicBezTo>
                    <a:pt x="900048" y="1073735"/>
                    <a:pt x="895569" y="1076496"/>
                    <a:pt x="890588" y="1077119"/>
                  </a:cubicBezTo>
                  <a:cubicBezTo>
                    <a:pt x="844780" y="1082845"/>
                    <a:pt x="735034" y="1085483"/>
                    <a:pt x="704850" y="1086644"/>
                  </a:cubicBezTo>
                  <a:cubicBezTo>
                    <a:pt x="652804" y="1099656"/>
                    <a:pt x="679761" y="1097615"/>
                    <a:pt x="623888" y="1091406"/>
                  </a:cubicBezTo>
                  <a:cubicBezTo>
                    <a:pt x="619125" y="1089819"/>
                    <a:pt x="612385" y="1082467"/>
                    <a:pt x="609600" y="1086644"/>
                  </a:cubicBezTo>
                  <a:cubicBezTo>
                    <a:pt x="606359" y="1091506"/>
                    <a:pt x="618946" y="1117510"/>
                    <a:pt x="623888" y="1119981"/>
                  </a:cubicBezTo>
                  <a:cubicBezTo>
                    <a:pt x="632525" y="1124299"/>
                    <a:pt x="642891" y="1123468"/>
                    <a:pt x="652463" y="1124744"/>
                  </a:cubicBezTo>
                  <a:cubicBezTo>
                    <a:pt x="666712" y="1126644"/>
                    <a:pt x="681038" y="1127919"/>
                    <a:pt x="695325" y="1129506"/>
                  </a:cubicBezTo>
                  <a:cubicBezTo>
                    <a:pt x="736323" y="1143172"/>
                    <a:pt x="714155" y="1136594"/>
                    <a:pt x="762000" y="1148556"/>
                  </a:cubicBezTo>
                  <a:lnTo>
                    <a:pt x="781050" y="1153319"/>
                  </a:lnTo>
                  <a:lnTo>
                    <a:pt x="800100" y="1158081"/>
                  </a:lnTo>
                  <a:cubicBezTo>
                    <a:pt x="806450" y="1164431"/>
                    <a:pt x="811118" y="1173115"/>
                    <a:pt x="819150" y="1177131"/>
                  </a:cubicBezTo>
                  <a:cubicBezTo>
                    <a:pt x="827787" y="1181450"/>
                    <a:pt x="838256" y="1180000"/>
                    <a:pt x="847725" y="1181894"/>
                  </a:cubicBezTo>
                  <a:cubicBezTo>
                    <a:pt x="854143" y="1183178"/>
                    <a:pt x="860425" y="1185069"/>
                    <a:pt x="866775" y="1186656"/>
                  </a:cubicBezTo>
                  <a:cubicBezTo>
                    <a:pt x="900796" y="1209337"/>
                    <a:pt x="884244" y="1202929"/>
                    <a:pt x="914400" y="1210469"/>
                  </a:cubicBezTo>
                  <a:cubicBezTo>
                    <a:pt x="923925" y="1216819"/>
                    <a:pt x="934360" y="1221981"/>
                    <a:pt x="942975" y="1229519"/>
                  </a:cubicBezTo>
                  <a:cubicBezTo>
                    <a:pt x="961051" y="1245335"/>
                    <a:pt x="942169" y="1247410"/>
                    <a:pt x="971550" y="1258094"/>
                  </a:cubicBezTo>
                  <a:cubicBezTo>
                    <a:pt x="982100" y="1261930"/>
                    <a:pt x="993775" y="1261269"/>
                    <a:pt x="1004888" y="1262856"/>
                  </a:cubicBezTo>
                  <a:cubicBezTo>
                    <a:pt x="1009650" y="1266031"/>
                    <a:pt x="1013861" y="1270255"/>
                    <a:pt x="1019175" y="1272381"/>
                  </a:cubicBezTo>
                  <a:cubicBezTo>
                    <a:pt x="1029906" y="1276673"/>
                    <a:pt x="1046567" y="1271996"/>
                    <a:pt x="1052513" y="1281906"/>
                  </a:cubicBezTo>
                  <a:cubicBezTo>
                    <a:pt x="1059098" y="1292881"/>
                    <a:pt x="1055090" y="1309521"/>
                    <a:pt x="1047750" y="1320006"/>
                  </a:cubicBezTo>
                  <a:cubicBezTo>
                    <a:pt x="1041992" y="1328231"/>
                    <a:pt x="1019175" y="1329531"/>
                    <a:pt x="1019175" y="1329531"/>
                  </a:cubicBezTo>
                  <a:cubicBezTo>
                    <a:pt x="1013619" y="1337865"/>
                    <a:pt x="1007269" y="1351360"/>
                    <a:pt x="995363" y="1353344"/>
                  </a:cubicBezTo>
                  <a:cubicBezTo>
                    <a:pt x="990411" y="1354169"/>
                    <a:pt x="985838" y="1350169"/>
                    <a:pt x="981075" y="1348581"/>
                  </a:cubicBezTo>
                  <a:cubicBezTo>
                    <a:pt x="966041" y="1350252"/>
                    <a:pt x="936526" y="1351595"/>
                    <a:pt x="919163" y="1358106"/>
                  </a:cubicBezTo>
                  <a:cubicBezTo>
                    <a:pt x="905353" y="1363284"/>
                    <a:pt x="897668" y="1369261"/>
                    <a:pt x="885825" y="1377156"/>
                  </a:cubicBezTo>
                  <a:cubicBezTo>
                    <a:pt x="868363" y="1375569"/>
                    <a:pt x="850972" y="1372394"/>
                    <a:pt x="833438" y="1372394"/>
                  </a:cubicBezTo>
                  <a:cubicBezTo>
                    <a:pt x="827455" y="1372394"/>
                    <a:pt x="806840" y="1379672"/>
                    <a:pt x="800100" y="1381919"/>
                  </a:cubicBezTo>
                  <a:cubicBezTo>
                    <a:pt x="773343" y="1372999"/>
                    <a:pt x="798017" y="1377048"/>
                    <a:pt x="771525" y="1386681"/>
                  </a:cubicBezTo>
                  <a:cubicBezTo>
                    <a:pt x="742900" y="1397090"/>
                    <a:pt x="720716" y="1397618"/>
                    <a:pt x="690563" y="1400969"/>
                  </a:cubicBezTo>
                  <a:cubicBezTo>
                    <a:pt x="685800" y="1404144"/>
                    <a:pt x="681536" y="1408239"/>
                    <a:pt x="676275" y="1410494"/>
                  </a:cubicBezTo>
                  <a:cubicBezTo>
                    <a:pt x="665050" y="1415304"/>
                    <a:pt x="631608" y="1418916"/>
                    <a:pt x="623888" y="1420019"/>
                  </a:cubicBezTo>
                  <a:cubicBezTo>
                    <a:pt x="588484" y="1408217"/>
                    <a:pt x="630251" y="1420928"/>
                    <a:pt x="557213" y="1410494"/>
                  </a:cubicBezTo>
                  <a:cubicBezTo>
                    <a:pt x="552243" y="1409784"/>
                    <a:pt x="547688" y="1407319"/>
                    <a:pt x="542925" y="1405731"/>
                  </a:cubicBezTo>
                  <a:cubicBezTo>
                    <a:pt x="525673" y="1379854"/>
                    <a:pt x="543590" y="1399432"/>
                    <a:pt x="509588" y="1386681"/>
                  </a:cubicBezTo>
                  <a:cubicBezTo>
                    <a:pt x="504229" y="1384671"/>
                    <a:pt x="500420" y="1379716"/>
                    <a:pt x="495300" y="1377156"/>
                  </a:cubicBezTo>
                  <a:cubicBezTo>
                    <a:pt x="490810" y="1374911"/>
                    <a:pt x="485775" y="1373981"/>
                    <a:pt x="481013" y="1372394"/>
                  </a:cubicBezTo>
                  <a:cubicBezTo>
                    <a:pt x="471488" y="1366044"/>
                    <a:pt x="463298" y="1356964"/>
                    <a:pt x="452438" y="1353344"/>
                  </a:cubicBezTo>
                  <a:cubicBezTo>
                    <a:pt x="442913" y="1350169"/>
                    <a:pt x="433603" y="1346254"/>
                    <a:pt x="423863" y="1343819"/>
                  </a:cubicBezTo>
                  <a:cubicBezTo>
                    <a:pt x="411163" y="1340644"/>
                    <a:pt x="398182" y="1338434"/>
                    <a:pt x="385763" y="1334294"/>
                  </a:cubicBezTo>
                  <a:lnTo>
                    <a:pt x="357188" y="1324769"/>
                  </a:lnTo>
                  <a:cubicBezTo>
                    <a:pt x="347663" y="1318419"/>
                    <a:pt x="336708" y="1313814"/>
                    <a:pt x="328613" y="1305719"/>
                  </a:cubicBezTo>
                  <a:cubicBezTo>
                    <a:pt x="310278" y="1287384"/>
                    <a:pt x="319929" y="1295167"/>
                    <a:pt x="300038" y="1281906"/>
                  </a:cubicBezTo>
                  <a:cubicBezTo>
                    <a:pt x="274636" y="1243804"/>
                    <a:pt x="307978" y="1289847"/>
                    <a:pt x="276225" y="1258094"/>
                  </a:cubicBezTo>
                  <a:cubicBezTo>
                    <a:pt x="249298" y="1231167"/>
                    <a:pt x="288520" y="1254716"/>
                    <a:pt x="247650" y="1234281"/>
                  </a:cubicBezTo>
                  <a:cubicBezTo>
                    <a:pt x="222247" y="1196178"/>
                    <a:pt x="255590" y="1242222"/>
                    <a:pt x="223838" y="1210469"/>
                  </a:cubicBezTo>
                  <a:cubicBezTo>
                    <a:pt x="219791" y="1206421"/>
                    <a:pt x="217977" y="1200578"/>
                    <a:pt x="214313" y="1196181"/>
                  </a:cubicBezTo>
                  <a:cubicBezTo>
                    <a:pt x="202856" y="1182432"/>
                    <a:pt x="199784" y="1181733"/>
                    <a:pt x="185738" y="1172369"/>
                  </a:cubicBezTo>
                  <a:cubicBezTo>
                    <a:pt x="182563" y="1167606"/>
                    <a:pt x="180260" y="1162128"/>
                    <a:pt x="176213" y="1158081"/>
                  </a:cubicBezTo>
                  <a:cubicBezTo>
                    <a:pt x="169482" y="1151350"/>
                    <a:pt x="150345" y="1142766"/>
                    <a:pt x="142875" y="1139031"/>
                  </a:cubicBezTo>
                  <a:cubicBezTo>
                    <a:pt x="139700" y="1134269"/>
                    <a:pt x="137014" y="1129141"/>
                    <a:pt x="133350" y="1124744"/>
                  </a:cubicBezTo>
                  <a:cubicBezTo>
                    <a:pt x="129038" y="1119570"/>
                    <a:pt x="122799" y="1116060"/>
                    <a:pt x="119063" y="1110456"/>
                  </a:cubicBezTo>
                  <a:cubicBezTo>
                    <a:pt x="100661" y="1082853"/>
                    <a:pt x="131964" y="1107945"/>
                    <a:pt x="100013" y="1086644"/>
                  </a:cubicBezTo>
                  <a:cubicBezTo>
                    <a:pt x="96838" y="1077119"/>
                    <a:pt x="96057" y="1066423"/>
                    <a:pt x="90488" y="1058069"/>
                  </a:cubicBezTo>
                  <a:cubicBezTo>
                    <a:pt x="84138" y="1048544"/>
                    <a:pt x="75058" y="1040354"/>
                    <a:pt x="71438" y="1029494"/>
                  </a:cubicBezTo>
                  <a:cubicBezTo>
                    <a:pt x="64430" y="1008471"/>
                    <a:pt x="68920" y="1019696"/>
                    <a:pt x="57150" y="996156"/>
                  </a:cubicBezTo>
                  <a:cubicBezTo>
                    <a:pt x="55563" y="989806"/>
                    <a:pt x="53464" y="983562"/>
                    <a:pt x="52388" y="977106"/>
                  </a:cubicBezTo>
                  <a:cubicBezTo>
                    <a:pt x="50284" y="964481"/>
                    <a:pt x="50993" y="951354"/>
                    <a:pt x="47625" y="939006"/>
                  </a:cubicBezTo>
                  <a:cubicBezTo>
                    <a:pt x="46119" y="933484"/>
                    <a:pt x="41275" y="929481"/>
                    <a:pt x="38100" y="924719"/>
                  </a:cubicBezTo>
                  <a:cubicBezTo>
                    <a:pt x="36513" y="902494"/>
                    <a:pt x="35355" y="880234"/>
                    <a:pt x="33338" y="858044"/>
                  </a:cubicBezTo>
                  <a:cubicBezTo>
                    <a:pt x="32244" y="846012"/>
                    <a:pt x="30938" y="819907"/>
                    <a:pt x="23813" y="805656"/>
                  </a:cubicBezTo>
                  <a:cubicBezTo>
                    <a:pt x="21253" y="800537"/>
                    <a:pt x="17463" y="796131"/>
                    <a:pt x="14288" y="791369"/>
                  </a:cubicBezTo>
                  <a:cubicBezTo>
                    <a:pt x="4628" y="752735"/>
                    <a:pt x="10827" y="781877"/>
                    <a:pt x="4763" y="715169"/>
                  </a:cubicBezTo>
                  <a:cubicBezTo>
                    <a:pt x="3319" y="699280"/>
                    <a:pt x="1588" y="683419"/>
                    <a:pt x="0" y="667544"/>
                  </a:cubicBezTo>
                  <a:cubicBezTo>
                    <a:pt x="1878" y="637502"/>
                    <a:pt x="4664" y="577749"/>
                    <a:pt x="9525" y="543719"/>
                  </a:cubicBezTo>
                  <a:cubicBezTo>
                    <a:pt x="11650" y="528843"/>
                    <a:pt x="15176" y="523942"/>
                    <a:pt x="19050" y="510381"/>
                  </a:cubicBezTo>
                  <a:cubicBezTo>
                    <a:pt x="20848" y="504087"/>
                    <a:pt x="22225" y="497681"/>
                    <a:pt x="23813" y="491331"/>
                  </a:cubicBezTo>
                  <a:cubicBezTo>
                    <a:pt x="24081" y="489188"/>
                    <a:pt x="31927" y="424596"/>
                    <a:pt x="33338" y="419894"/>
                  </a:cubicBezTo>
                  <a:cubicBezTo>
                    <a:pt x="34983" y="414411"/>
                    <a:pt x="39688" y="410369"/>
                    <a:pt x="42863" y="405606"/>
                  </a:cubicBezTo>
                  <a:cubicBezTo>
                    <a:pt x="44450" y="400844"/>
                    <a:pt x="44489" y="395239"/>
                    <a:pt x="47625" y="391319"/>
                  </a:cubicBezTo>
                  <a:cubicBezTo>
                    <a:pt x="51201" y="386849"/>
                    <a:pt x="57866" y="385841"/>
                    <a:pt x="61913" y="381794"/>
                  </a:cubicBezTo>
                  <a:cubicBezTo>
                    <a:pt x="65960" y="377747"/>
                    <a:pt x="68263" y="372269"/>
                    <a:pt x="71438" y="367506"/>
                  </a:cubicBezTo>
                  <a:cubicBezTo>
                    <a:pt x="80709" y="339692"/>
                    <a:pt x="68946" y="365236"/>
                    <a:pt x="90488" y="343694"/>
                  </a:cubicBezTo>
                  <a:cubicBezTo>
                    <a:pt x="94535" y="339647"/>
                    <a:pt x="95966" y="333453"/>
                    <a:pt x="100013" y="329406"/>
                  </a:cubicBezTo>
                  <a:cubicBezTo>
                    <a:pt x="122389" y="307030"/>
                    <a:pt x="115201" y="324166"/>
                    <a:pt x="133350" y="300831"/>
                  </a:cubicBezTo>
                  <a:cubicBezTo>
                    <a:pt x="140378" y="291795"/>
                    <a:pt x="146050" y="281781"/>
                    <a:pt x="152400" y="272256"/>
                  </a:cubicBezTo>
                  <a:lnTo>
                    <a:pt x="161925" y="257969"/>
                  </a:lnTo>
                  <a:cubicBezTo>
                    <a:pt x="163513" y="243681"/>
                    <a:pt x="162142" y="228744"/>
                    <a:pt x="166688" y="215106"/>
                  </a:cubicBezTo>
                  <a:cubicBezTo>
                    <a:pt x="181904" y="169458"/>
                    <a:pt x="183125" y="197798"/>
                    <a:pt x="214313" y="177006"/>
                  </a:cubicBezTo>
                  <a:cubicBezTo>
                    <a:pt x="223838" y="170656"/>
                    <a:pt x="232028" y="161576"/>
                    <a:pt x="242888" y="157956"/>
                  </a:cubicBezTo>
                  <a:cubicBezTo>
                    <a:pt x="247650" y="156369"/>
                    <a:pt x="252561" y="155171"/>
                    <a:pt x="257175" y="153194"/>
                  </a:cubicBezTo>
                  <a:cubicBezTo>
                    <a:pt x="298379" y="135536"/>
                    <a:pt x="257000" y="150078"/>
                    <a:pt x="290513" y="138906"/>
                  </a:cubicBezTo>
                  <a:cubicBezTo>
                    <a:pt x="322638" y="106781"/>
                    <a:pt x="306309" y="114590"/>
                    <a:pt x="333375" y="105569"/>
                  </a:cubicBezTo>
                  <a:cubicBezTo>
                    <a:pt x="371472" y="80172"/>
                    <a:pt x="325441" y="113504"/>
                    <a:pt x="357188" y="81756"/>
                  </a:cubicBezTo>
                  <a:cubicBezTo>
                    <a:pt x="361235" y="77709"/>
                    <a:pt x="367197" y="76034"/>
                    <a:pt x="371475" y="72231"/>
                  </a:cubicBezTo>
                  <a:cubicBezTo>
                    <a:pt x="381543" y="63282"/>
                    <a:pt x="387271" y="47916"/>
                    <a:pt x="400050" y="43656"/>
                  </a:cubicBezTo>
                  <a:cubicBezTo>
                    <a:pt x="473774" y="19081"/>
                    <a:pt x="397627" y="47248"/>
                    <a:pt x="442913" y="24606"/>
                  </a:cubicBezTo>
                  <a:cubicBezTo>
                    <a:pt x="448183" y="21971"/>
                    <a:pt x="472184" y="15589"/>
                    <a:pt x="476250" y="15081"/>
                  </a:cubicBezTo>
                  <a:cubicBezTo>
                    <a:pt x="482551" y="14293"/>
                    <a:pt x="497681" y="1588"/>
                    <a:pt x="504825" y="794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Группа 64"/>
          <p:cNvGrpSpPr/>
          <p:nvPr/>
        </p:nvGrpSpPr>
        <p:grpSpPr>
          <a:xfrm>
            <a:off x="3263886" y="1412776"/>
            <a:ext cx="1103933" cy="871154"/>
            <a:chOff x="1763688" y="2564904"/>
            <a:chExt cx="1103933" cy="871154"/>
          </a:xfrm>
        </p:grpSpPr>
        <p:cxnSp>
          <p:nvCxnSpPr>
            <p:cNvPr id="82" name="Прямая со стрелкой 81"/>
            <p:cNvCxnSpPr/>
            <p:nvPr/>
          </p:nvCxnSpPr>
          <p:spPr>
            <a:xfrm>
              <a:off x="2051720" y="2708920"/>
              <a:ext cx="2281" cy="72008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Прямая со стрелкой 83"/>
            <p:cNvCxnSpPr/>
            <p:nvPr/>
          </p:nvCxnSpPr>
          <p:spPr>
            <a:xfrm>
              <a:off x="2339752" y="2564904"/>
              <a:ext cx="4560" cy="86409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Прямая со стрелкой 85"/>
            <p:cNvCxnSpPr/>
            <p:nvPr/>
          </p:nvCxnSpPr>
          <p:spPr>
            <a:xfrm>
              <a:off x="2627784" y="2564904"/>
              <a:ext cx="6840" cy="79322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Прямая со стрелкой 88"/>
            <p:cNvCxnSpPr/>
            <p:nvPr/>
          </p:nvCxnSpPr>
          <p:spPr>
            <a:xfrm flipH="1">
              <a:off x="1763688" y="2852936"/>
              <a:ext cx="19452" cy="58312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Прямая со стрелкой 90"/>
            <p:cNvCxnSpPr/>
            <p:nvPr/>
          </p:nvCxnSpPr>
          <p:spPr>
            <a:xfrm rot="5400000" flipV="1">
              <a:off x="2572346" y="3052390"/>
              <a:ext cx="566737" cy="2381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2" name="Прямоугольник 71"/>
          <p:cNvSpPr/>
          <p:nvPr/>
        </p:nvSpPr>
        <p:spPr>
          <a:xfrm>
            <a:off x="3695934" y="2132856"/>
            <a:ext cx="28803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grpSp>
        <p:nvGrpSpPr>
          <p:cNvPr id="6" name="Группа 70"/>
          <p:cNvGrpSpPr/>
          <p:nvPr/>
        </p:nvGrpSpPr>
        <p:grpSpPr>
          <a:xfrm>
            <a:off x="3119870" y="1916832"/>
            <a:ext cx="1428760" cy="504056"/>
            <a:chOff x="2195736" y="3140968"/>
            <a:chExt cx="1428760" cy="504056"/>
          </a:xfrm>
        </p:grpSpPr>
        <p:sp>
          <p:nvSpPr>
            <p:cNvPr id="99" name="Пятно 1 98"/>
            <p:cNvSpPr/>
            <p:nvPr/>
          </p:nvSpPr>
          <p:spPr>
            <a:xfrm rot="5400000">
              <a:off x="2481488" y="3359272"/>
              <a:ext cx="285752" cy="285752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 Narrow" panose="020B0606020202030204" pitchFamily="34" charset="0"/>
              </a:endParaRPr>
            </a:p>
          </p:txBody>
        </p:sp>
        <p:sp>
          <p:nvSpPr>
            <p:cNvPr id="96" name="Пятно 1 95"/>
            <p:cNvSpPr/>
            <p:nvPr/>
          </p:nvSpPr>
          <p:spPr>
            <a:xfrm rot="5400000">
              <a:off x="3338744" y="3140968"/>
              <a:ext cx="285752" cy="285752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 Narrow" panose="020B0606020202030204" pitchFamily="34" charset="0"/>
              </a:endParaRPr>
            </a:p>
          </p:txBody>
        </p:sp>
        <p:sp>
          <p:nvSpPr>
            <p:cNvPr id="97" name="Пятно 1 96"/>
            <p:cNvSpPr/>
            <p:nvPr/>
          </p:nvSpPr>
          <p:spPr>
            <a:xfrm rot="5400000">
              <a:off x="3052992" y="3287264"/>
              <a:ext cx="285752" cy="285752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 Narrow" panose="020B0606020202030204" pitchFamily="34" charset="0"/>
              </a:endParaRPr>
            </a:p>
          </p:txBody>
        </p:sp>
        <p:sp>
          <p:nvSpPr>
            <p:cNvPr id="100" name="Пятно 1 99"/>
            <p:cNvSpPr/>
            <p:nvPr/>
          </p:nvSpPr>
          <p:spPr>
            <a:xfrm rot="5400000">
              <a:off x="2195736" y="3287264"/>
              <a:ext cx="285752" cy="285752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 Narrow" panose="020B0606020202030204" pitchFamily="34" charset="0"/>
              </a:endParaRPr>
            </a:p>
          </p:txBody>
        </p:sp>
        <p:sp>
          <p:nvSpPr>
            <p:cNvPr id="98" name="Пятно 1 97"/>
            <p:cNvSpPr/>
            <p:nvPr/>
          </p:nvSpPr>
          <p:spPr>
            <a:xfrm rot="5400000">
              <a:off x="2767240" y="3140968"/>
              <a:ext cx="285752" cy="285752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 Narrow" panose="020B0606020202030204" pitchFamily="34" charset="0"/>
              </a:endParaRPr>
            </a:p>
          </p:txBody>
        </p:sp>
      </p:grpSp>
      <p:sp>
        <p:nvSpPr>
          <p:cNvPr id="49" name="Заголовок 1"/>
          <p:cNvSpPr txBox="1">
            <a:spLocks/>
          </p:cNvSpPr>
          <p:nvPr/>
        </p:nvSpPr>
        <p:spPr>
          <a:xfrm>
            <a:off x="467544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2000" b="1" dirty="0">
                <a:solidFill>
                  <a:srgbClr val="0000FF"/>
                </a:solidFill>
                <a:latin typeface="Arial Narrow" panose="020B0606020202030204" pitchFamily="34" charset="0"/>
                <a:ea typeface="+mj-ea"/>
                <a:cs typeface="+mj-cs"/>
              </a:rPr>
              <a:t>ГЕНЕРАЦИЯ ЭЛЕКТРОННОГО ПУЧКА В ВАКУУМНОМ ДИОДЕ</a:t>
            </a:r>
          </a:p>
        </p:txBody>
      </p:sp>
      <p:grpSp>
        <p:nvGrpSpPr>
          <p:cNvPr id="7" name="Группа 79"/>
          <p:cNvGrpSpPr/>
          <p:nvPr/>
        </p:nvGrpSpPr>
        <p:grpSpPr>
          <a:xfrm>
            <a:off x="5364088" y="3104964"/>
            <a:ext cx="2520280" cy="642372"/>
            <a:chOff x="4860033" y="2996954"/>
            <a:chExt cx="3600400" cy="642372"/>
          </a:xfrm>
        </p:grpSpPr>
        <p:grpSp>
          <p:nvGrpSpPr>
            <p:cNvPr id="9" name="Группа 110"/>
            <p:cNvGrpSpPr/>
            <p:nvPr/>
          </p:nvGrpSpPr>
          <p:grpSpPr>
            <a:xfrm rot="5400000">
              <a:off x="6339047" y="1517940"/>
              <a:ext cx="642372" cy="3600400"/>
              <a:chOff x="5214942" y="1823497"/>
              <a:chExt cx="714380" cy="2500330"/>
            </a:xfrm>
          </p:grpSpPr>
          <p:sp>
            <p:nvSpPr>
              <p:cNvPr id="107" name="Стрелка вправо 106"/>
              <p:cNvSpPr/>
              <p:nvPr/>
            </p:nvSpPr>
            <p:spPr>
              <a:xfrm>
                <a:off x="5214942" y="1823497"/>
                <a:ext cx="714380" cy="2500330"/>
              </a:xfrm>
              <a:prstGeom prst="rightArrow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 Narrow" panose="020B0606020202030204" pitchFamily="34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 rot="16200000">
                <a:off x="5474167" y="2922733"/>
                <a:ext cx="180312" cy="4107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  <a:scene3d>
                  <a:camera prst="orthographicFront"/>
                  <a:lightRig rig="glow" dir="tl">
                    <a:rot lat="0" lon="0" rev="5400000"/>
                  </a:lightRig>
                </a:scene3d>
                <a:sp3d contourW="12700">
                  <a:bevelT w="25400" h="25400"/>
                  <a:contourClr>
                    <a:schemeClr val="accent6">
                      <a:shade val="73000"/>
                    </a:schemeClr>
                  </a:contourClr>
                </a:sp3d>
              </a:bodyPr>
              <a:lstStyle/>
              <a:p>
                <a:r>
                  <a:rPr lang="en-US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Arial Narrow" panose="020B0606020202030204" pitchFamily="34" charset="0"/>
                  </a:rPr>
                  <a:t>e</a:t>
                </a:r>
                <a:endParaRPr lang="ru-RU" b="1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p:grpSp>
        <p:cxnSp>
          <p:nvCxnSpPr>
            <p:cNvPr id="56" name="Прямая со стрелкой 55"/>
            <p:cNvCxnSpPr/>
            <p:nvPr/>
          </p:nvCxnSpPr>
          <p:spPr>
            <a:xfrm>
              <a:off x="6598512" y="3212978"/>
              <a:ext cx="21602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8" name="Овал 7"/>
          <p:cNvSpPr/>
          <p:nvPr/>
        </p:nvSpPr>
        <p:spPr>
          <a:xfrm rot="5400000">
            <a:off x="5941007" y="2636057"/>
            <a:ext cx="286322" cy="288032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156176" y="198884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катод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228184" y="386104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анод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74" name="Пятно 1 73"/>
          <p:cNvSpPr/>
          <p:nvPr/>
        </p:nvSpPr>
        <p:spPr>
          <a:xfrm>
            <a:off x="3767942" y="2276872"/>
            <a:ext cx="216024" cy="288032"/>
          </a:xfrm>
          <a:prstGeom prst="irregularSeal1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2976"/>
            <a:ext cx="3744416" cy="262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Прямоугольник 84"/>
          <p:cNvSpPr/>
          <p:nvPr/>
        </p:nvSpPr>
        <p:spPr>
          <a:xfrm>
            <a:off x="1583668" y="3320988"/>
            <a:ext cx="45719" cy="20882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1619672" y="3320988"/>
            <a:ext cx="72008" cy="20882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1691680" y="3320988"/>
            <a:ext cx="180020" cy="20882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grpSp>
        <p:nvGrpSpPr>
          <p:cNvPr id="11" name="Группа 110"/>
          <p:cNvGrpSpPr/>
          <p:nvPr/>
        </p:nvGrpSpPr>
        <p:grpSpPr>
          <a:xfrm>
            <a:off x="5904148" y="2852936"/>
            <a:ext cx="1620180" cy="0"/>
            <a:chOff x="5904148" y="2852936"/>
            <a:chExt cx="1620180" cy="0"/>
          </a:xfrm>
        </p:grpSpPr>
        <p:cxnSp>
          <p:nvCxnSpPr>
            <p:cNvPr id="105" name="Прямая соединительная линия 104"/>
            <p:cNvCxnSpPr/>
            <p:nvPr/>
          </p:nvCxnSpPr>
          <p:spPr>
            <a:xfrm flipH="1">
              <a:off x="5904148" y="2852936"/>
              <a:ext cx="396044" cy="0"/>
            </a:xfrm>
            <a:prstGeom prst="line">
              <a:avLst/>
            </a:prstGeom>
            <a:ln w="107950">
              <a:solidFill>
                <a:srgbClr val="FFFF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>
            <a:xfrm flipH="1">
              <a:off x="7272300" y="2852936"/>
              <a:ext cx="252028" cy="0"/>
            </a:xfrm>
            <a:prstGeom prst="line">
              <a:avLst/>
            </a:prstGeom>
            <a:ln w="107950">
              <a:solidFill>
                <a:srgbClr val="FFFF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/>
            <p:cNvCxnSpPr/>
            <p:nvPr/>
          </p:nvCxnSpPr>
          <p:spPr>
            <a:xfrm flipH="1">
              <a:off x="6660232" y="2852936"/>
              <a:ext cx="468052" cy="0"/>
            </a:xfrm>
            <a:prstGeom prst="line">
              <a:avLst/>
            </a:prstGeom>
            <a:ln w="107950">
              <a:solidFill>
                <a:srgbClr val="FFFF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2" name="Группа 125"/>
          <p:cNvGrpSpPr/>
          <p:nvPr/>
        </p:nvGrpSpPr>
        <p:grpSpPr>
          <a:xfrm>
            <a:off x="5832140" y="2924944"/>
            <a:ext cx="1764196" cy="0"/>
            <a:chOff x="5832140" y="2924944"/>
            <a:chExt cx="1764196" cy="0"/>
          </a:xfrm>
        </p:grpSpPr>
        <p:cxnSp>
          <p:nvCxnSpPr>
            <p:cNvPr id="115" name="Прямая соединительная линия 114"/>
            <p:cNvCxnSpPr/>
            <p:nvPr/>
          </p:nvCxnSpPr>
          <p:spPr>
            <a:xfrm flipH="1">
              <a:off x="5832140" y="2924944"/>
              <a:ext cx="576063" cy="0"/>
            </a:xfrm>
            <a:prstGeom prst="line">
              <a:avLst/>
            </a:prstGeom>
            <a:ln w="127000">
              <a:solidFill>
                <a:srgbClr val="FFFF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7" name="Прямая соединительная линия 116"/>
            <p:cNvCxnSpPr/>
            <p:nvPr/>
          </p:nvCxnSpPr>
          <p:spPr>
            <a:xfrm flipH="1">
              <a:off x="6588224" y="2924944"/>
              <a:ext cx="1008112" cy="0"/>
            </a:xfrm>
            <a:prstGeom prst="line">
              <a:avLst/>
            </a:prstGeom>
            <a:ln w="127000">
              <a:solidFill>
                <a:srgbClr val="FFFF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3" name="Группа 150"/>
          <p:cNvGrpSpPr/>
          <p:nvPr/>
        </p:nvGrpSpPr>
        <p:grpSpPr>
          <a:xfrm>
            <a:off x="4247964" y="2312876"/>
            <a:ext cx="4140460" cy="2556284"/>
            <a:chOff x="4247964" y="2312876"/>
            <a:chExt cx="4140460" cy="2556284"/>
          </a:xfrm>
        </p:grpSpPr>
        <p:cxnSp>
          <p:nvCxnSpPr>
            <p:cNvPr id="130" name="Прямая соединительная линия 129"/>
            <p:cNvCxnSpPr/>
            <p:nvPr/>
          </p:nvCxnSpPr>
          <p:spPr>
            <a:xfrm>
              <a:off x="8208404" y="4221088"/>
              <a:ext cx="0" cy="6480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Прямая соединительная линия 131"/>
            <p:cNvCxnSpPr/>
            <p:nvPr/>
          </p:nvCxnSpPr>
          <p:spPr>
            <a:xfrm>
              <a:off x="8028384" y="4869160"/>
              <a:ext cx="3600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Соединительная линия уступом 147"/>
            <p:cNvCxnSpPr/>
            <p:nvPr/>
          </p:nvCxnSpPr>
          <p:spPr>
            <a:xfrm flipV="1">
              <a:off x="4247964" y="2312876"/>
              <a:ext cx="1332148" cy="1152128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2" name="Облако 151"/>
          <p:cNvSpPr/>
          <p:nvPr/>
        </p:nvSpPr>
        <p:spPr>
          <a:xfrm>
            <a:off x="5544108" y="2780928"/>
            <a:ext cx="2304256" cy="288032"/>
          </a:xfrm>
          <a:prstGeom prst="cloud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153" name="Прямоугольник 152"/>
          <p:cNvSpPr/>
          <p:nvPr/>
        </p:nvSpPr>
        <p:spPr>
          <a:xfrm>
            <a:off x="1871700" y="3320988"/>
            <a:ext cx="504056" cy="20882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519057" y="2004993"/>
            <a:ext cx="2556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Скорость расширения </a:t>
            </a:r>
            <a:r>
              <a:rPr lang="ru-RU" dirty="0" smtClean="0">
                <a:latin typeface="Arial Narrow" panose="020B0606020202030204" pitchFamily="34" charset="0"/>
              </a:rPr>
              <a:t>плазмы</a:t>
            </a:r>
            <a:r>
              <a:rPr lang="en-US" dirty="0" smtClean="0">
                <a:latin typeface="Arial Narrow" panose="020B0606020202030204" pitchFamily="34" charset="0"/>
              </a:rPr>
              <a:t>   ~10</a:t>
            </a:r>
            <a:r>
              <a:rPr lang="en-US" baseline="30000" dirty="0" smtClean="0">
                <a:latin typeface="Arial Narrow" panose="020B0606020202030204" pitchFamily="34" charset="0"/>
              </a:rPr>
              <a:t>6</a:t>
            </a:r>
            <a:r>
              <a:rPr lang="en-US" dirty="0" smtClean="0">
                <a:latin typeface="Arial Narrow" panose="020B0606020202030204" pitchFamily="34" charset="0"/>
              </a:rPr>
              <a:t> c</a:t>
            </a:r>
            <a:r>
              <a:rPr lang="ru-RU" dirty="0" smtClean="0">
                <a:latin typeface="Arial Narrow" panose="020B0606020202030204" pitchFamily="34" charset="0"/>
              </a:rPr>
              <a:t>м</a:t>
            </a:r>
            <a:r>
              <a:rPr lang="en-US" dirty="0" smtClean="0">
                <a:latin typeface="Arial Narrow" panose="020B0606020202030204" pitchFamily="34" charset="0"/>
              </a:rPr>
              <a:t>/</a:t>
            </a:r>
            <a:r>
              <a:rPr lang="ru-RU" dirty="0" smtClean="0">
                <a:latin typeface="Arial Narrow" panose="020B0606020202030204" pitchFamily="34" charset="0"/>
              </a:rPr>
              <a:t>с</a:t>
            </a:r>
            <a:r>
              <a:rPr lang="en-US" dirty="0" smtClean="0">
                <a:latin typeface="Arial Narrow" panose="020B0606020202030204" pitchFamily="34" charset="0"/>
              </a:rPr>
              <a:t>. </a:t>
            </a:r>
            <a:endParaRPr lang="ru-RU" dirty="0">
              <a:latin typeface="Arial Narrow" panose="020B0606020202030204" pitchFamily="34" charset="0"/>
            </a:endParaRPr>
          </a:p>
        </p:txBody>
      </p:sp>
      <p:cxnSp>
        <p:nvCxnSpPr>
          <p:cNvPr id="156" name="Прямая со стрелкой 155"/>
          <p:cNvCxnSpPr>
            <a:endCxn id="152" idx="2"/>
          </p:cNvCxnSpPr>
          <p:nvPr/>
        </p:nvCxnSpPr>
        <p:spPr>
          <a:xfrm>
            <a:off x="3131840" y="2528900"/>
            <a:ext cx="2419415" cy="396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Стрелка вниз 49"/>
          <p:cNvSpPr/>
          <p:nvPr/>
        </p:nvSpPr>
        <p:spPr>
          <a:xfrm>
            <a:off x="6192180" y="3284984"/>
            <a:ext cx="180020" cy="252028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56076" y="5085184"/>
            <a:ext cx="3708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Электроны </a:t>
            </a:r>
            <a:r>
              <a:rPr lang="ru-RU" dirty="0" smtClean="0">
                <a:latin typeface="Arial Narrow" panose="020B0606020202030204" pitchFamily="34" charset="0"/>
              </a:rPr>
              <a:t>                  </a:t>
            </a:r>
            <a:r>
              <a:rPr lang="ru-RU" dirty="0" err="1" smtClean="0">
                <a:latin typeface="Arial Narrow" panose="020B0606020202030204" pitchFamily="34" charset="0"/>
              </a:rPr>
              <a:t>Макрочастицы</a:t>
            </a:r>
            <a:endParaRPr lang="ru-RU" dirty="0">
              <a:latin typeface="Arial Narrow" panose="020B0606020202030204" pitchFamily="34" charset="0"/>
            </a:endParaRPr>
          </a:p>
        </p:txBody>
      </p:sp>
      <p:cxnSp>
        <p:nvCxnSpPr>
          <p:cNvPr id="57" name="Прямая со стрелкой 56"/>
          <p:cNvCxnSpPr/>
          <p:nvPr/>
        </p:nvCxnSpPr>
        <p:spPr>
          <a:xfrm flipV="1">
            <a:off x="5652120" y="3501008"/>
            <a:ext cx="504056" cy="14761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 flipV="1">
            <a:off x="7092280" y="3537012"/>
            <a:ext cx="540060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ятно 1 54"/>
          <p:cNvSpPr/>
          <p:nvPr/>
        </p:nvSpPr>
        <p:spPr>
          <a:xfrm>
            <a:off x="6948264" y="3320988"/>
            <a:ext cx="144016" cy="180020"/>
          </a:xfrm>
          <a:prstGeom prst="irregularSeal1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06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000"/>
                            </p:stCondLst>
                            <p:childTnLst>
                              <p:par>
                                <p:cTn id="1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8" grpId="0" animBg="1"/>
      <p:bldP spid="8" grpId="1" animBg="1"/>
      <p:bldP spid="74" grpId="0" animBg="1"/>
      <p:bldP spid="74" grpId="1" animBg="1"/>
      <p:bldP spid="85" grpId="0" animBg="1"/>
      <p:bldP spid="85" grpId="1" animBg="1"/>
      <p:bldP spid="87" grpId="0" animBg="1"/>
      <p:bldP spid="87" grpId="1" animBg="1"/>
      <p:bldP spid="88" grpId="0" animBg="1"/>
      <p:bldP spid="88" grpId="1" animBg="1"/>
      <p:bldP spid="152" grpId="0" animBg="1"/>
      <p:bldP spid="153" grpId="0" animBg="1"/>
      <p:bldP spid="154" grpId="0"/>
      <p:bldP spid="50" grpId="0" animBg="1"/>
      <p:bldP spid="50" grpId="1" animBg="1"/>
      <p:bldP spid="54" grpId="0"/>
      <p:bldP spid="54" grpId="1"/>
      <p:bldP spid="55" grpId="0" animBg="1"/>
      <p:bldP spid="5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5212" y="5156442"/>
            <a:ext cx="8229600" cy="465138"/>
          </a:xfrm>
        </p:spPr>
        <p:txBody>
          <a:bodyPr/>
          <a:lstStyle/>
          <a:p>
            <a:pPr algn="ctr">
              <a:buNone/>
            </a:pPr>
            <a:r>
              <a:rPr lang="ru-RU" altLang="ru-RU" sz="2000" dirty="0">
                <a:latin typeface="Times New Roman" panose="02020603050405020304" pitchFamily="18" charset="0"/>
              </a:rPr>
              <a:t>Ток </a:t>
            </a:r>
            <a:r>
              <a:rPr lang="ru-RU" altLang="ru-RU" sz="2000" dirty="0" err="1" smtClean="0">
                <a:latin typeface="Times New Roman" panose="02020603050405020304" pitchFamily="18" charset="0"/>
              </a:rPr>
              <a:t>Чайльд-Ленгмюра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</a:rPr>
              <a:t>для биполярного потока:</a:t>
            </a:r>
            <a:endParaRPr lang="ru-RU" altLang="ru-RU" sz="2000" dirty="0" smtClean="0">
              <a:latin typeface="Times New Roman" panose="02020603050405020304" pitchFamily="18" charset="0"/>
            </a:endParaRPr>
          </a:p>
        </p:txBody>
      </p:sp>
      <p:pic>
        <p:nvPicPr>
          <p:cNvPr id="7172" name="Picture 10" descr="Small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082" y="1345923"/>
            <a:ext cx="5268912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14381" y="2794765"/>
            <a:ext cx="15737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00" dirty="0">
                <a:latin typeface="Times New Roman" panose="02020603050405020304" pitchFamily="18" charset="0"/>
              </a:rPr>
              <a:t>От </a:t>
            </a:r>
            <a:r>
              <a:rPr lang="ru-RU" altLang="ru-RU" sz="1800" dirty="0" smtClean="0">
                <a:latin typeface="Times New Roman" panose="02020603050405020304" pitchFamily="18" charset="0"/>
              </a:rPr>
              <a:t>генератора</a:t>
            </a:r>
            <a:endParaRPr lang="ru-RU" altLang="ru-RU" sz="1800" dirty="0">
              <a:latin typeface="Times New Roman" panose="02020603050405020304" pitchFamily="18" charset="0"/>
            </a:endParaRPr>
          </a:p>
        </p:txBody>
      </p:sp>
      <p:sp>
        <p:nvSpPr>
          <p:cNvPr id="7174" name="Line 8"/>
          <p:cNvSpPr>
            <a:spLocks noChangeShapeType="1"/>
          </p:cNvSpPr>
          <p:nvPr/>
        </p:nvSpPr>
        <p:spPr bwMode="auto">
          <a:xfrm>
            <a:off x="2627313" y="2133600"/>
            <a:ext cx="433387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1908175" y="1844675"/>
            <a:ext cx="7005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00" dirty="0">
                <a:latin typeface="Times New Roman" panose="02020603050405020304" pitchFamily="18" charset="0"/>
              </a:rPr>
              <a:t>Анод</a:t>
            </a:r>
          </a:p>
        </p:txBody>
      </p:sp>
      <p:sp>
        <p:nvSpPr>
          <p:cNvPr id="7176" name="Line 11"/>
          <p:cNvSpPr>
            <a:spLocks noChangeShapeType="1"/>
          </p:cNvSpPr>
          <p:nvPr/>
        </p:nvSpPr>
        <p:spPr bwMode="auto">
          <a:xfrm>
            <a:off x="3276600" y="2133600"/>
            <a:ext cx="503238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2987675" y="1838325"/>
            <a:ext cx="328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800">
                <a:latin typeface="Times New Roman" panose="02020603050405020304" pitchFamily="18" charset="0"/>
              </a:rPr>
              <a:t>I</a:t>
            </a:r>
            <a:r>
              <a:rPr lang="en-US" altLang="ru-RU" sz="1800" baseline="-25000">
                <a:latin typeface="Times New Roman" panose="02020603050405020304" pitchFamily="18" charset="0"/>
              </a:rPr>
              <a:t>e</a:t>
            </a: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7178" name="Line 13"/>
          <p:cNvSpPr>
            <a:spLocks noChangeShapeType="1"/>
          </p:cNvSpPr>
          <p:nvPr/>
        </p:nvSpPr>
        <p:spPr bwMode="auto">
          <a:xfrm>
            <a:off x="3563938" y="2133600"/>
            <a:ext cx="4318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9" name="Text Box 14"/>
          <p:cNvSpPr txBox="1">
            <a:spLocks noChangeArrowheads="1"/>
          </p:cNvSpPr>
          <p:nvPr/>
        </p:nvSpPr>
        <p:spPr bwMode="auto">
          <a:xfrm>
            <a:off x="3348038" y="1766888"/>
            <a:ext cx="3032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800">
                <a:latin typeface="Times New Roman" panose="02020603050405020304" pitchFamily="18" charset="0"/>
              </a:rPr>
              <a:t>I</a:t>
            </a:r>
            <a:r>
              <a:rPr lang="en-US" altLang="ru-RU" sz="1800" baseline="-25000">
                <a:latin typeface="Times New Roman" panose="02020603050405020304" pitchFamily="18" charset="0"/>
              </a:rPr>
              <a:t>i</a:t>
            </a: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7180" name="Line 16"/>
          <p:cNvSpPr>
            <a:spLocks noChangeShapeType="1"/>
          </p:cNvSpPr>
          <p:nvPr/>
        </p:nvSpPr>
        <p:spPr bwMode="auto">
          <a:xfrm>
            <a:off x="3851275" y="1773238"/>
            <a:ext cx="288925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1" name="Text Box 17"/>
          <p:cNvSpPr txBox="1">
            <a:spLocks noChangeArrowheads="1"/>
          </p:cNvSpPr>
          <p:nvPr/>
        </p:nvSpPr>
        <p:spPr bwMode="auto">
          <a:xfrm>
            <a:off x="3132138" y="1463675"/>
            <a:ext cx="755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00" dirty="0">
                <a:latin typeface="Times New Roman" panose="02020603050405020304" pitchFamily="18" charset="0"/>
              </a:rPr>
              <a:t>Катод</a:t>
            </a:r>
          </a:p>
        </p:txBody>
      </p:sp>
      <p:sp>
        <p:nvSpPr>
          <p:cNvPr id="7182" name="Text Box 18"/>
          <p:cNvSpPr txBox="1">
            <a:spLocks noChangeArrowheads="1"/>
          </p:cNvSpPr>
          <p:nvPr/>
        </p:nvSpPr>
        <p:spPr bwMode="auto">
          <a:xfrm>
            <a:off x="5022911" y="987002"/>
            <a:ext cx="19975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00" dirty="0">
                <a:latin typeface="Times New Roman" panose="02020603050405020304" pitchFamily="18" charset="0"/>
              </a:rPr>
              <a:t>Дрейфовая камера</a:t>
            </a:r>
          </a:p>
        </p:txBody>
      </p:sp>
      <p:sp>
        <p:nvSpPr>
          <p:cNvPr id="7183" name="Line 19"/>
          <p:cNvSpPr>
            <a:spLocks noChangeShapeType="1"/>
          </p:cNvSpPr>
          <p:nvPr/>
        </p:nvSpPr>
        <p:spPr bwMode="auto">
          <a:xfrm flipH="1">
            <a:off x="4456780" y="1304684"/>
            <a:ext cx="878013" cy="10434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4" name="Text Box 20"/>
          <p:cNvSpPr txBox="1">
            <a:spLocks noChangeArrowheads="1"/>
          </p:cNvSpPr>
          <p:nvPr/>
        </p:nvSpPr>
        <p:spPr bwMode="auto">
          <a:xfrm>
            <a:off x="2268538" y="3933825"/>
            <a:ext cx="17665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00" dirty="0">
                <a:latin typeface="Times New Roman" panose="02020603050405020304" pitchFamily="18" charset="0"/>
              </a:rPr>
              <a:t>Анодная плазма</a:t>
            </a:r>
          </a:p>
        </p:txBody>
      </p:sp>
      <p:sp>
        <p:nvSpPr>
          <p:cNvPr id="7185" name="Line 21"/>
          <p:cNvSpPr>
            <a:spLocks noChangeShapeType="1"/>
          </p:cNvSpPr>
          <p:nvPr/>
        </p:nvSpPr>
        <p:spPr bwMode="auto">
          <a:xfrm flipV="1">
            <a:off x="3492500" y="3675063"/>
            <a:ext cx="158750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6" name="Text Box 22"/>
          <p:cNvSpPr txBox="1">
            <a:spLocks noChangeArrowheads="1"/>
          </p:cNvSpPr>
          <p:nvPr/>
        </p:nvSpPr>
        <p:spPr bwMode="auto">
          <a:xfrm>
            <a:off x="3117296" y="4221163"/>
            <a:ext cx="23013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dirty="0">
                <a:latin typeface="Times New Roman" panose="02020603050405020304" pitchFamily="18" charset="0"/>
              </a:rPr>
              <a:t>Катодная </a:t>
            </a:r>
            <a:r>
              <a:rPr lang="ru-RU" altLang="ru-RU" sz="1800" dirty="0" smtClean="0">
                <a:latin typeface="Times New Roman" panose="02020603050405020304" pitchFamily="18" charset="0"/>
              </a:rPr>
              <a:t>плазма</a:t>
            </a:r>
          </a:p>
          <a:p>
            <a:pPr algn="ctr"/>
            <a:r>
              <a:rPr lang="ru-RU" altLang="ru-RU" sz="1800" dirty="0" smtClean="0">
                <a:latin typeface="Times New Roman" panose="02020603050405020304" pitchFamily="18" charset="0"/>
              </a:rPr>
              <a:t>(</a:t>
            </a:r>
            <a:r>
              <a:rPr lang="ru-RU" altLang="ru-RU" sz="1800" dirty="0" err="1" smtClean="0">
                <a:latin typeface="Times New Roman" panose="02020603050405020304" pitchFamily="18" charset="0"/>
              </a:rPr>
              <a:t>взрывоэмиссионная</a:t>
            </a:r>
            <a:r>
              <a:rPr lang="ru-RU" altLang="ru-RU" sz="1800" dirty="0" smtClean="0">
                <a:latin typeface="Times New Roman" panose="02020603050405020304" pitchFamily="18" charset="0"/>
              </a:rPr>
              <a:t>)</a:t>
            </a:r>
            <a:endParaRPr lang="ru-RU" altLang="ru-RU" sz="1800" dirty="0">
              <a:latin typeface="Times New Roman" panose="02020603050405020304" pitchFamily="18" charset="0"/>
            </a:endParaRPr>
          </a:p>
        </p:txBody>
      </p:sp>
      <p:sp>
        <p:nvSpPr>
          <p:cNvPr id="7187" name="Line 23"/>
          <p:cNvSpPr>
            <a:spLocks noChangeShapeType="1"/>
          </p:cNvSpPr>
          <p:nvPr/>
        </p:nvSpPr>
        <p:spPr bwMode="auto">
          <a:xfrm flipH="1" flipV="1">
            <a:off x="4133850" y="3735388"/>
            <a:ext cx="635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8" name="Text Box 24"/>
          <p:cNvSpPr txBox="1">
            <a:spLocks noChangeArrowheads="1"/>
          </p:cNvSpPr>
          <p:nvPr/>
        </p:nvSpPr>
        <p:spPr bwMode="auto">
          <a:xfrm>
            <a:off x="6516688" y="2103312"/>
            <a:ext cx="16305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b="1" dirty="0">
                <a:latin typeface="Times New Roman" panose="02020603050405020304" pitchFamily="18" charset="0"/>
              </a:rPr>
              <a:t>Кулоновский </a:t>
            </a:r>
            <a:endParaRPr lang="ru-RU" altLang="ru-RU" sz="1800" b="1" dirty="0" smtClean="0">
              <a:latin typeface="Times New Roman" panose="02020603050405020304" pitchFamily="18" charset="0"/>
            </a:endParaRPr>
          </a:p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</a:rPr>
              <a:t>Взрыв МИП</a:t>
            </a:r>
            <a:endParaRPr lang="ru-RU" altLang="ru-RU" sz="1800" b="1" dirty="0">
              <a:latin typeface="Times New Roman" panose="02020603050405020304" pitchFamily="18" charset="0"/>
            </a:endParaRPr>
          </a:p>
        </p:txBody>
      </p:sp>
      <p:sp>
        <p:nvSpPr>
          <p:cNvPr id="7189" name="Text Box 25"/>
          <p:cNvSpPr txBox="1">
            <a:spLocks noChangeArrowheads="1"/>
          </p:cNvSpPr>
          <p:nvPr/>
        </p:nvSpPr>
        <p:spPr bwMode="auto">
          <a:xfrm>
            <a:off x="6390017" y="4175801"/>
            <a:ext cx="26224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</a:rPr>
              <a:t>Распространение МИП</a:t>
            </a:r>
            <a:endParaRPr lang="ru-RU" altLang="ru-RU" sz="1800" b="1" dirty="0">
              <a:latin typeface="Times New Roman" panose="02020603050405020304" pitchFamily="18" charset="0"/>
            </a:endParaRPr>
          </a:p>
        </p:txBody>
      </p:sp>
      <p:sp>
        <p:nvSpPr>
          <p:cNvPr id="7190" name="Text Box 26"/>
          <p:cNvSpPr txBox="1">
            <a:spLocks noChangeArrowheads="1"/>
          </p:cNvSpPr>
          <p:nvPr/>
        </p:nvSpPr>
        <p:spPr bwMode="auto">
          <a:xfrm>
            <a:off x="7219950" y="3422650"/>
            <a:ext cx="9043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00" dirty="0">
                <a:latin typeface="Times New Roman" panose="02020603050405020304" pitchFamily="18" charset="0"/>
              </a:rPr>
              <a:t>Плазма</a:t>
            </a:r>
          </a:p>
        </p:txBody>
      </p:sp>
      <p:sp>
        <p:nvSpPr>
          <p:cNvPr id="7191" name="Line 27"/>
          <p:cNvSpPr>
            <a:spLocks noChangeShapeType="1"/>
          </p:cNvSpPr>
          <p:nvPr/>
        </p:nvSpPr>
        <p:spPr bwMode="auto">
          <a:xfrm flipH="1">
            <a:off x="6804025" y="3716338"/>
            <a:ext cx="43180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92" name="Text Box 28"/>
          <p:cNvSpPr txBox="1">
            <a:spLocks noChangeArrowheads="1"/>
          </p:cNvSpPr>
          <p:nvPr/>
        </p:nvSpPr>
        <p:spPr bwMode="auto">
          <a:xfrm>
            <a:off x="7239706" y="1557338"/>
            <a:ext cx="14035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dirty="0" smtClean="0">
                <a:latin typeface="Times New Roman" panose="02020603050405020304" pitchFamily="18" charset="0"/>
              </a:rPr>
              <a:t>Вакуум</a:t>
            </a:r>
          </a:p>
          <a:p>
            <a:pPr algn="ctr"/>
            <a:r>
              <a:rPr lang="en-US" altLang="ru-RU" sz="1800" dirty="0" smtClean="0">
                <a:latin typeface="Times New Roman" panose="02020603050405020304" pitchFamily="18" charset="0"/>
              </a:rPr>
              <a:t>(P&lt;10</a:t>
            </a:r>
            <a:r>
              <a:rPr lang="en-US" altLang="ru-RU" sz="1800" baseline="30000" dirty="0" smtClean="0">
                <a:latin typeface="Times New Roman" panose="02020603050405020304" pitchFamily="18" charset="0"/>
              </a:rPr>
              <a:t>-5</a:t>
            </a:r>
            <a:r>
              <a:rPr lang="en-US" altLang="ru-RU" sz="1800" dirty="0" smtClean="0">
                <a:latin typeface="Times New Roman" panose="02020603050405020304" pitchFamily="18" charset="0"/>
              </a:rPr>
              <a:t> </a:t>
            </a:r>
            <a:r>
              <a:rPr lang="en-US" altLang="ru-RU" sz="1800" dirty="0" err="1">
                <a:latin typeface="Times New Roman" panose="02020603050405020304" pitchFamily="18" charset="0"/>
              </a:rPr>
              <a:t>Torr</a:t>
            </a:r>
            <a:r>
              <a:rPr lang="en-US" altLang="ru-RU" sz="1800" dirty="0">
                <a:latin typeface="Times New Roman" panose="02020603050405020304" pitchFamily="18" charset="0"/>
              </a:rPr>
              <a:t>)</a:t>
            </a:r>
            <a:endParaRPr lang="ru-RU" altLang="ru-RU" sz="1800" dirty="0">
              <a:latin typeface="Times New Roman" panose="02020603050405020304" pitchFamily="18" charset="0"/>
            </a:endParaRPr>
          </a:p>
        </p:txBody>
      </p:sp>
      <p:sp>
        <p:nvSpPr>
          <p:cNvPr id="7193" name="Line 29"/>
          <p:cNvSpPr>
            <a:spLocks noChangeShapeType="1"/>
          </p:cNvSpPr>
          <p:nvPr/>
        </p:nvSpPr>
        <p:spPr bwMode="auto">
          <a:xfrm flipH="1">
            <a:off x="6804025" y="1844675"/>
            <a:ext cx="5762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7196" name="Object 32"/>
          <p:cNvGraphicFramePr>
            <a:graphicFrameLocks noChangeAspect="1"/>
          </p:cNvGraphicFramePr>
          <p:nvPr/>
        </p:nvGraphicFramePr>
        <p:xfrm>
          <a:off x="2227263" y="5467350"/>
          <a:ext cx="26416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Equation" r:id="rId4" imgW="2641600" imgH="698500" progId="Equation.DSMT4">
                  <p:embed/>
                </p:oleObj>
              </mc:Choice>
              <mc:Fallback>
                <p:oleObj name="Equation" r:id="rId4" imgW="2641600" imgH="698500" progId="Equation.DSMT4">
                  <p:embed/>
                  <p:pic>
                    <p:nvPicPr>
                      <p:cNvPr id="7196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7263" y="5467350"/>
                        <a:ext cx="2641600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97" name="Object 33"/>
          <p:cNvGraphicFramePr>
            <a:graphicFrameLocks noChangeAspect="1"/>
          </p:cNvGraphicFramePr>
          <p:nvPr/>
        </p:nvGraphicFramePr>
        <p:xfrm>
          <a:off x="5424488" y="5589588"/>
          <a:ext cx="10922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Equation" r:id="rId6" imgW="1091726" imgH="507780" progId="Equation.DSMT4">
                  <p:embed/>
                </p:oleObj>
              </mc:Choice>
              <mc:Fallback>
                <p:oleObj name="Equation" r:id="rId6" imgW="1091726" imgH="507780" progId="Equation.DSMT4">
                  <p:embed/>
                  <p:pic>
                    <p:nvPicPr>
                      <p:cNvPr id="7197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488" y="5589588"/>
                        <a:ext cx="1092200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98" name="Object 35"/>
          <p:cNvGraphicFramePr>
            <a:graphicFrameLocks noChangeAspect="1"/>
          </p:cNvGraphicFramePr>
          <p:nvPr/>
        </p:nvGraphicFramePr>
        <p:xfrm>
          <a:off x="3635375" y="6165850"/>
          <a:ext cx="7620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Equation" r:id="rId8" imgW="761669" imgH="418918" progId="Equation.DSMT4">
                  <p:embed/>
                </p:oleObj>
              </mc:Choice>
              <mc:Fallback>
                <p:oleObj name="Equation" r:id="rId8" imgW="761669" imgH="418918" progId="Equation.DSMT4">
                  <p:embed/>
                  <p:pic>
                    <p:nvPicPr>
                      <p:cNvPr id="7198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6165850"/>
                        <a:ext cx="7620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9" name="Text Box 36"/>
          <p:cNvSpPr txBox="1">
            <a:spLocks noChangeArrowheads="1"/>
          </p:cNvSpPr>
          <p:nvPr/>
        </p:nvSpPr>
        <p:spPr bwMode="auto">
          <a:xfrm>
            <a:off x="6759575" y="5632450"/>
            <a:ext cx="1238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>
                <a:latin typeface="Times New Roman" panose="02020603050405020304" pitchFamily="18" charset="0"/>
              </a:rPr>
              <a:t>U &lt; 1 MV</a:t>
            </a:r>
            <a:endParaRPr lang="ru-RU" altLang="ru-RU">
              <a:latin typeface="Times New Roman" panose="02020603050405020304" pitchFamily="18" charset="0"/>
            </a:endParaRPr>
          </a:p>
        </p:txBody>
      </p:sp>
      <p:graphicFrame>
        <p:nvGraphicFramePr>
          <p:cNvPr id="7200" name="Object 37"/>
          <p:cNvGraphicFramePr>
            <a:graphicFrameLocks noChangeAspect="1"/>
          </p:cNvGraphicFramePr>
          <p:nvPr/>
        </p:nvGraphicFramePr>
        <p:xfrm>
          <a:off x="4859338" y="6237288"/>
          <a:ext cx="11176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name="Equation" r:id="rId10" imgW="1117600" imgH="330200" progId="Equation.DSMT4">
                  <p:embed/>
                </p:oleObj>
              </mc:Choice>
              <mc:Fallback>
                <p:oleObj name="Equation" r:id="rId10" imgW="1117600" imgH="330200" progId="Equation.DSMT4">
                  <p:embed/>
                  <p:pic>
                    <p:nvPicPr>
                      <p:cNvPr id="720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6237288"/>
                        <a:ext cx="111760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0"/>
            <a:ext cx="8229600" cy="993775"/>
          </a:xfrm>
          <a:noFill/>
        </p:spPr>
        <p:txBody>
          <a:bodyPr>
            <a:normAutofit/>
          </a:bodyPr>
          <a:lstStyle/>
          <a:p>
            <a:r>
              <a:rPr lang="ru-RU" altLang="ru-RU" dirty="0">
                <a:solidFill>
                  <a:srgbClr val="0000FF"/>
                </a:solidFill>
              </a:rPr>
              <a:t>ГЕНЕРАЦИЯ </a:t>
            </a:r>
            <a:r>
              <a:rPr lang="ru-RU" altLang="ru-RU" dirty="0" smtClean="0">
                <a:solidFill>
                  <a:srgbClr val="0000FF"/>
                </a:solidFill>
              </a:rPr>
              <a:t>МИП </a:t>
            </a:r>
            <a:r>
              <a:rPr lang="ru-RU" altLang="ru-RU" dirty="0">
                <a:solidFill>
                  <a:srgbClr val="0000FF"/>
                </a:solidFill>
              </a:rPr>
              <a:t>В ПЛАНАРНОМ ДИОДЕ И ТРАНСПОРТИРОВКА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6372226" y="1282723"/>
            <a:ext cx="287210" cy="257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72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214438" y="214313"/>
            <a:ext cx="6929437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Действие 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МИП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металлические 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материалы, Совокупность процессов</a:t>
            </a: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4781550" y="1087438"/>
            <a:ext cx="3967163" cy="536575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800"/>
          </a:p>
        </p:txBody>
      </p:sp>
      <p:sp>
        <p:nvSpPr>
          <p:cNvPr id="20484" name="Rectangle 8"/>
          <p:cNvSpPr>
            <a:spLocks noChangeArrowheads="1"/>
          </p:cNvSpPr>
          <p:nvPr/>
        </p:nvSpPr>
        <p:spPr bwMode="auto">
          <a:xfrm>
            <a:off x="539750" y="1125538"/>
            <a:ext cx="2792413" cy="5365750"/>
          </a:xfrm>
          <a:prstGeom prst="rect">
            <a:avLst/>
          </a:prstGeom>
          <a:solidFill>
            <a:srgbClr val="C4CFA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A</a:t>
            </a:r>
            <a:endParaRPr lang="ru-RU" altLang="ru-RU" sz="1800"/>
          </a:p>
        </p:txBody>
      </p:sp>
      <p:sp>
        <p:nvSpPr>
          <p:cNvPr id="20485" name="AutoShape 9"/>
          <p:cNvSpPr>
            <a:spLocks noChangeArrowheads="1"/>
          </p:cNvSpPr>
          <p:nvPr/>
        </p:nvSpPr>
        <p:spPr bwMode="auto">
          <a:xfrm>
            <a:off x="666750" y="2922588"/>
            <a:ext cx="2595563" cy="1765300"/>
          </a:xfrm>
          <a:prstGeom prst="rightArrow">
            <a:avLst>
              <a:gd name="adj1" fmla="val 50000"/>
              <a:gd name="adj2" fmla="val 36758"/>
            </a:avLst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800" b="1" dirty="0" smtClean="0"/>
              <a:t>МИП</a:t>
            </a:r>
            <a:endParaRPr lang="en-US" altLang="ru-RU" sz="1800" b="1" dirty="0"/>
          </a:p>
        </p:txBody>
      </p:sp>
      <p:sp>
        <p:nvSpPr>
          <p:cNvPr id="20486" name="AutoShape 10"/>
          <p:cNvSpPr>
            <a:spLocks noChangeArrowheads="1"/>
          </p:cNvSpPr>
          <p:nvPr/>
        </p:nvSpPr>
        <p:spPr bwMode="auto">
          <a:xfrm>
            <a:off x="2062163" y="5888038"/>
            <a:ext cx="1249362" cy="212725"/>
          </a:xfrm>
          <a:prstGeom prst="rightArrow">
            <a:avLst>
              <a:gd name="adj1" fmla="val 50000"/>
              <a:gd name="adj2" fmla="val 146828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  <p:sp>
        <p:nvSpPr>
          <p:cNvPr id="20487" name="Line 11"/>
          <p:cNvSpPr>
            <a:spLocks noChangeShapeType="1"/>
          </p:cNvSpPr>
          <p:nvPr/>
        </p:nvSpPr>
        <p:spPr bwMode="auto">
          <a:xfrm flipV="1">
            <a:off x="2957513" y="1087438"/>
            <a:ext cx="0" cy="5365750"/>
          </a:xfrm>
          <a:prstGeom prst="line">
            <a:avLst/>
          </a:prstGeom>
          <a:noFill/>
          <a:ln w="41275">
            <a:solidFill>
              <a:srgbClr val="8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88" name="Rectangle 12"/>
          <p:cNvSpPr>
            <a:spLocks noChangeArrowheads="1"/>
          </p:cNvSpPr>
          <p:nvPr/>
        </p:nvSpPr>
        <p:spPr bwMode="auto">
          <a:xfrm>
            <a:off x="4211638" y="1125538"/>
            <a:ext cx="2552700" cy="5327650"/>
          </a:xfrm>
          <a:prstGeom prst="rect">
            <a:avLst/>
          </a:prstGeom>
          <a:gradFill rotWithShape="1">
            <a:gsLst>
              <a:gs pos="0">
                <a:srgbClr val="FFFFA7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  <p:sp>
        <p:nvSpPr>
          <p:cNvPr id="20489" name="AutoShape 13"/>
          <p:cNvSpPr>
            <a:spLocks noChangeArrowheads="1"/>
          </p:cNvSpPr>
          <p:nvPr/>
        </p:nvSpPr>
        <p:spPr bwMode="auto">
          <a:xfrm>
            <a:off x="4284663" y="5888038"/>
            <a:ext cx="1395412" cy="212725"/>
          </a:xfrm>
          <a:prstGeom prst="leftArrow">
            <a:avLst>
              <a:gd name="adj1" fmla="val 50000"/>
              <a:gd name="adj2" fmla="val 163992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  <p:sp>
        <p:nvSpPr>
          <p:cNvPr id="20490" name="Text Box 14"/>
          <p:cNvSpPr txBox="1">
            <a:spLocks noChangeArrowheads="1"/>
          </p:cNvSpPr>
          <p:nvPr/>
        </p:nvSpPr>
        <p:spPr bwMode="auto">
          <a:xfrm>
            <a:off x="4375592" y="3125601"/>
            <a:ext cx="42091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600" b="1" dirty="0">
                <a:solidFill>
                  <a:srgbClr val="0000FF"/>
                </a:solidFill>
              </a:rPr>
              <a:t>Охлаждение за счет теплопроводности</a:t>
            </a:r>
            <a:endParaRPr lang="en-US" altLang="ru-RU" sz="1600" b="1" dirty="0">
              <a:solidFill>
                <a:srgbClr val="0000FF"/>
              </a:solidFill>
            </a:endParaRPr>
          </a:p>
        </p:txBody>
      </p:sp>
      <p:sp>
        <p:nvSpPr>
          <p:cNvPr id="20491" name="Line 15"/>
          <p:cNvSpPr>
            <a:spLocks noChangeShapeType="1"/>
          </p:cNvSpPr>
          <p:nvPr/>
        </p:nvSpPr>
        <p:spPr bwMode="auto">
          <a:xfrm>
            <a:off x="519113" y="6453188"/>
            <a:ext cx="8229600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92" name="Line 16"/>
          <p:cNvSpPr>
            <a:spLocks noChangeShapeType="1"/>
          </p:cNvSpPr>
          <p:nvPr/>
        </p:nvSpPr>
        <p:spPr bwMode="auto">
          <a:xfrm flipH="1">
            <a:off x="8748713" y="1087438"/>
            <a:ext cx="0" cy="536575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93" name="Line 17"/>
          <p:cNvSpPr>
            <a:spLocks noChangeShapeType="1"/>
          </p:cNvSpPr>
          <p:nvPr/>
        </p:nvSpPr>
        <p:spPr bwMode="auto">
          <a:xfrm flipV="1">
            <a:off x="519113" y="1087438"/>
            <a:ext cx="0" cy="536575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94" name="Line 18"/>
          <p:cNvSpPr>
            <a:spLocks noChangeShapeType="1"/>
          </p:cNvSpPr>
          <p:nvPr/>
        </p:nvSpPr>
        <p:spPr bwMode="auto">
          <a:xfrm>
            <a:off x="519113" y="1087438"/>
            <a:ext cx="8229600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95" name="Rectangle 19"/>
          <p:cNvSpPr>
            <a:spLocks noChangeArrowheads="1"/>
          </p:cNvSpPr>
          <p:nvPr/>
        </p:nvSpPr>
        <p:spPr bwMode="auto">
          <a:xfrm>
            <a:off x="3311525" y="1052513"/>
            <a:ext cx="900113" cy="5357812"/>
          </a:xfrm>
          <a:prstGeom prst="rect">
            <a:avLst/>
          </a:prstGeom>
          <a:gradFill rotWithShape="1">
            <a:gsLst>
              <a:gs pos="0">
                <a:srgbClr val="F56767"/>
              </a:gs>
              <a:gs pos="100000">
                <a:srgbClr val="FFFFA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 dirty="0"/>
          </a:p>
          <a:p>
            <a:pPr>
              <a:spcBef>
                <a:spcPct val="0"/>
              </a:spcBef>
              <a:buNone/>
            </a:pPr>
            <a:r>
              <a:rPr lang="ru-RU" altLang="ru-RU" sz="1600" b="1" dirty="0" smtClean="0"/>
              <a:t>Пробег ионов</a:t>
            </a:r>
            <a:endParaRPr lang="ru-RU" altLang="ru-RU" sz="1800" b="1" dirty="0"/>
          </a:p>
        </p:txBody>
      </p:sp>
      <p:sp>
        <p:nvSpPr>
          <p:cNvPr id="20496" name="AutoShape 20"/>
          <p:cNvSpPr>
            <a:spLocks noChangeArrowheads="1"/>
          </p:cNvSpPr>
          <p:nvPr/>
        </p:nvSpPr>
        <p:spPr bwMode="auto">
          <a:xfrm>
            <a:off x="4633913" y="3557588"/>
            <a:ext cx="4114800" cy="425450"/>
          </a:xfrm>
          <a:prstGeom prst="rightArrow">
            <a:avLst>
              <a:gd name="adj1" fmla="val 50000"/>
              <a:gd name="adj2" fmla="val 241791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  <p:sp>
        <p:nvSpPr>
          <p:cNvPr id="20497" name="Text Box 21"/>
          <p:cNvSpPr txBox="1">
            <a:spLocks noChangeArrowheads="1"/>
          </p:cNvSpPr>
          <p:nvPr/>
        </p:nvSpPr>
        <p:spPr bwMode="auto">
          <a:xfrm>
            <a:off x="2460709" y="5373688"/>
            <a:ext cx="26430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600" b="1" dirty="0" smtClean="0"/>
              <a:t>Модифицируемый слой</a:t>
            </a:r>
            <a:endParaRPr lang="ru-RU" altLang="ru-RU" sz="1600" b="1" dirty="0"/>
          </a:p>
        </p:txBody>
      </p:sp>
      <p:sp>
        <p:nvSpPr>
          <p:cNvPr id="20498" name="Line 22"/>
          <p:cNvSpPr>
            <a:spLocks noChangeShapeType="1"/>
          </p:cNvSpPr>
          <p:nvPr/>
        </p:nvSpPr>
        <p:spPr bwMode="auto">
          <a:xfrm flipV="1">
            <a:off x="3109913" y="1087438"/>
            <a:ext cx="0" cy="5365750"/>
          </a:xfrm>
          <a:prstGeom prst="line">
            <a:avLst/>
          </a:prstGeom>
          <a:noFill/>
          <a:ln w="41275">
            <a:solidFill>
              <a:srgbClr val="8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99" name="Line 23"/>
          <p:cNvSpPr>
            <a:spLocks noChangeShapeType="1"/>
          </p:cNvSpPr>
          <p:nvPr/>
        </p:nvSpPr>
        <p:spPr bwMode="auto">
          <a:xfrm flipV="1">
            <a:off x="3262313" y="1087438"/>
            <a:ext cx="0" cy="5365750"/>
          </a:xfrm>
          <a:prstGeom prst="line">
            <a:avLst/>
          </a:prstGeom>
          <a:noFill/>
          <a:ln w="41275">
            <a:solidFill>
              <a:srgbClr val="8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00" name="Text Box 24"/>
          <p:cNvSpPr txBox="1">
            <a:spLocks noChangeArrowheads="1"/>
          </p:cNvSpPr>
          <p:nvPr/>
        </p:nvSpPr>
        <p:spPr bwMode="auto">
          <a:xfrm rot="16200000">
            <a:off x="1831383" y="2024162"/>
            <a:ext cx="20774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400" b="1" dirty="0"/>
              <a:t>Абляционная плазма</a:t>
            </a:r>
          </a:p>
        </p:txBody>
      </p:sp>
      <p:sp>
        <p:nvSpPr>
          <p:cNvPr id="20501" name="AutoShape 25"/>
          <p:cNvSpPr>
            <a:spLocks noChangeArrowheads="1"/>
          </p:cNvSpPr>
          <p:nvPr/>
        </p:nvSpPr>
        <p:spPr bwMode="auto">
          <a:xfrm>
            <a:off x="4859338" y="4711409"/>
            <a:ext cx="3886200" cy="67685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600" b="1" dirty="0"/>
              <a:t>Волна напряжения</a:t>
            </a:r>
            <a:endParaRPr lang="en-US" altLang="ru-RU" sz="1600" b="1" dirty="0"/>
          </a:p>
        </p:txBody>
      </p:sp>
      <p:sp>
        <p:nvSpPr>
          <p:cNvPr id="20502" name="AutoShape 26"/>
          <p:cNvSpPr>
            <a:spLocks noChangeArrowheads="1"/>
          </p:cNvSpPr>
          <p:nvPr/>
        </p:nvSpPr>
        <p:spPr bwMode="auto">
          <a:xfrm>
            <a:off x="4786313" y="1903122"/>
            <a:ext cx="3886200" cy="67685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600" b="1" dirty="0"/>
              <a:t>Волна </a:t>
            </a:r>
            <a:r>
              <a:rPr lang="ru-RU" altLang="ru-RU" sz="1600" b="1" dirty="0" smtClean="0"/>
              <a:t>напряжения</a:t>
            </a:r>
            <a:endParaRPr lang="en-US" altLang="ru-RU" sz="1600" b="1" dirty="0"/>
          </a:p>
        </p:txBody>
      </p:sp>
      <p:sp>
        <p:nvSpPr>
          <p:cNvPr id="20503" name="AutoShape 28"/>
          <p:cNvSpPr>
            <a:spLocks noChangeArrowheads="1"/>
          </p:cNvSpPr>
          <p:nvPr/>
        </p:nvSpPr>
        <p:spPr bwMode="auto">
          <a:xfrm>
            <a:off x="1160463" y="5157788"/>
            <a:ext cx="1395412" cy="212725"/>
          </a:xfrm>
          <a:prstGeom prst="leftArrow">
            <a:avLst>
              <a:gd name="adj1" fmla="val 50000"/>
              <a:gd name="adj2" fmla="val 163992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  <p:sp>
        <p:nvSpPr>
          <p:cNvPr id="20504" name="AutoShape 29"/>
          <p:cNvSpPr>
            <a:spLocks noChangeArrowheads="1"/>
          </p:cNvSpPr>
          <p:nvPr/>
        </p:nvSpPr>
        <p:spPr bwMode="auto">
          <a:xfrm>
            <a:off x="1187450" y="1844675"/>
            <a:ext cx="1395413" cy="212725"/>
          </a:xfrm>
          <a:prstGeom prst="leftArrow">
            <a:avLst>
              <a:gd name="adj1" fmla="val 50000"/>
              <a:gd name="adj2" fmla="val 16399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  <p:sp>
        <p:nvSpPr>
          <p:cNvPr id="20505" name="AutoShape 32"/>
          <p:cNvSpPr>
            <a:spLocks noChangeArrowheads="1"/>
          </p:cNvSpPr>
          <p:nvPr/>
        </p:nvSpPr>
        <p:spPr bwMode="auto">
          <a:xfrm>
            <a:off x="3362325" y="2060575"/>
            <a:ext cx="346075" cy="360363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</p:spTree>
    <p:extLst>
      <p:ext uri="{BB962C8B-B14F-4D97-AF65-F5344CB8AC3E}">
        <p14:creationId xmlns:p14="http://schemas.microsoft.com/office/powerpoint/2010/main" val="60937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 smtClean="0"/>
              <a:t>ПРОБЛЕМЫ, СДЕРЖИВАЮЩИЕ РАЗВИТИЕ РПТ</a:t>
            </a:r>
            <a:endParaRPr lang="ru-RU" sz="1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b="0" dirty="0" smtClean="0">
                <a:solidFill>
                  <a:schemeClr val="tx1"/>
                </a:solidFill>
                <a:cs typeface="Times New Roman" pitchFamily="18" charset="0"/>
              </a:rPr>
              <a:t>Радиофобия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000" b="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0" dirty="0" smtClean="0">
                <a:solidFill>
                  <a:schemeClr val="tx1"/>
                </a:solidFill>
                <a:cs typeface="Times New Roman" pitchFamily="18" charset="0"/>
              </a:rPr>
              <a:t>Ограниченная номенклатура технологических (промышленных) источников электронных и ионных пучков, рентгеновского излучения.</a:t>
            </a:r>
            <a:br>
              <a:rPr lang="ru-RU" sz="2000" b="0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cs typeface="Times New Roman" pitchFamily="18" charset="0"/>
              </a:rPr>
              <a:t>Импульсных ускорителей электронов и ионов для РПТ готовых к промышленному использованию фактически нет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000" b="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000" b="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0" dirty="0" smtClean="0">
                <a:solidFill>
                  <a:schemeClr val="tx1"/>
                </a:solidFill>
                <a:cs typeface="Times New Roman" pitchFamily="18" charset="0"/>
              </a:rPr>
              <a:t>Недостаточные финансовые вложения в их разработку.</a:t>
            </a:r>
            <a:endParaRPr lang="ru-RU" sz="2000" b="0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08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240" y="3789040"/>
            <a:ext cx="8712968" cy="20882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Первые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радиационные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процессы, внедренные в народное хозяйство: </a:t>
            </a:r>
          </a:p>
          <a:p>
            <a:r>
              <a:rPr lang="ru-RU" sz="2000" b="0" dirty="0" smtClean="0">
                <a:solidFill>
                  <a:schemeClr val="tx1"/>
                </a:solidFill>
                <a:cs typeface="Times New Roman" pitchFamily="18" charset="0"/>
              </a:rPr>
              <a:t>Радиационная </a:t>
            </a:r>
            <a:r>
              <a:rPr lang="ru-RU" sz="2000" b="0" dirty="0">
                <a:solidFill>
                  <a:schemeClr val="tx1"/>
                </a:solidFill>
                <a:cs typeface="Times New Roman" pitchFamily="18" charset="0"/>
              </a:rPr>
              <a:t>стерилизация </a:t>
            </a:r>
            <a:r>
              <a:rPr lang="ru-RU" sz="2000" b="0" dirty="0" smtClean="0">
                <a:solidFill>
                  <a:schemeClr val="tx1"/>
                </a:solidFill>
                <a:cs typeface="Times New Roman" pitchFamily="18" charset="0"/>
              </a:rPr>
              <a:t>медицинского инструмента</a:t>
            </a:r>
          </a:p>
          <a:p>
            <a:r>
              <a:rPr lang="ru-RU" sz="2000" b="0" dirty="0" smtClean="0">
                <a:solidFill>
                  <a:schemeClr val="tx1"/>
                </a:solidFill>
                <a:cs typeface="Times New Roman" pitchFamily="18" charset="0"/>
              </a:rPr>
              <a:t>Радиационная </a:t>
            </a:r>
            <a:r>
              <a:rPr lang="ru-RU" sz="2000" b="0" dirty="0">
                <a:solidFill>
                  <a:schemeClr val="tx1"/>
                </a:solidFill>
                <a:cs typeface="Times New Roman" pitchFamily="18" charset="0"/>
              </a:rPr>
              <a:t>сшивка полиэтиленовой изоляции </a:t>
            </a:r>
            <a:r>
              <a:rPr lang="ru-RU" sz="2000" b="0" dirty="0" smtClean="0">
                <a:solidFill>
                  <a:schemeClr val="tx1"/>
                </a:solidFill>
                <a:cs typeface="Times New Roman" pitchFamily="18" charset="0"/>
              </a:rPr>
              <a:t>в кабельной промышленности</a:t>
            </a:r>
          </a:p>
          <a:p>
            <a:r>
              <a:rPr lang="ru-RU" sz="2000" b="0" dirty="0" smtClean="0">
                <a:solidFill>
                  <a:schemeClr val="tx1"/>
                </a:solidFill>
                <a:cs typeface="Times New Roman" pitchFamily="18" charset="0"/>
              </a:rPr>
              <a:t>Стерилизация зерновой продукции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353545" y="260648"/>
            <a:ext cx="6563072" cy="299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ru-RU" sz="1800" b="1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РАДИАЦИОННО-ПУЧКОВЫЕ ТЕХНОЛОГИИ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268760"/>
            <a:ext cx="85313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Радиационно-пучковые технологии (РПТ) использует методы, приемы 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и 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устройства, в 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которых используются ионизирующие излучения.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3364" y="2780928"/>
            <a:ext cx="8083624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000" i="1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Становление и развитие радиационной технологии как отдельной области произошло в последние 6</a:t>
            </a:r>
            <a:r>
              <a:rPr lang="ru-RU" sz="2000" i="1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0 лет </a:t>
            </a:r>
            <a:endParaRPr lang="ru-RU" sz="2000" i="1" dirty="0">
              <a:solidFill>
                <a:prstClr val="black"/>
              </a:solidFill>
              <a:latin typeface="Arial Narrow" panose="020B0606020202030204" pitchFamily="34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19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311549"/>
            <a:ext cx="7437512" cy="993775"/>
          </a:xfrm>
          <a:noFill/>
        </p:spPr>
        <p:txBody>
          <a:bodyPr/>
          <a:lstStyle/>
          <a:p>
            <a:pPr algn="ctr" eaLnBrk="1" hangingPunct="1"/>
            <a:r>
              <a:rPr lang="en-US" altLang="ru-RU" sz="2400" b="1" dirty="0" smtClean="0">
                <a:latin typeface="Times New Roman" pitchFamily="18" charset="0"/>
              </a:rPr>
              <a:t>	</a:t>
            </a:r>
            <a:r>
              <a:rPr kumimoji="1" lang="ru-RU" altLang="ru-RU" sz="2400" dirty="0" smtClean="0">
                <a:solidFill>
                  <a:schemeClr val="accent3">
                    <a:lumMod val="50000"/>
                  </a:schemeClr>
                </a:solidFill>
              </a:rPr>
              <a:t>ИМПУЛЬСНЫЕ МОЩНЫЕ ИОННЫЕ ПУЧКИ</a:t>
            </a:r>
            <a:r>
              <a:rPr kumimoji="1" lang="en-US" altLang="ru-RU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ru-RU" altLang="ru-RU" sz="2400" dirty="0" smtClean="0">
                <a:solidFill>
                  <a:schemeClr val="accent3">
                    <a:lumMod val="50000"/>
                  </a:schemeClr>
                </a:solidFill>
              </a:rPr>
              <a:t>(МИП) – </a:t>
            </a:r>
            <a:r>
              <a:rPr kumimoji="1" lang="en-US" altLang="ru-RU" sz="24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kumimoji="1" lang="en-US" altLang="ru-RU" sz="2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kumimoji="1" lang="en-US" altLang="ru-RU" sz="2400" dirty="0" smtClean="0">
                <a:solidFill>
                  <a:schemeClr val="accent3">
                    <a:lumMod val="50000"/>
                  </a:schemeClr>
                </a:solidFill>
              </a:rPr>
              <a:t>        </a:t>
            </a:r>
            <a:r>
              <a:rPr kumimoji="1" lang="ru-RU" altLang="ru-RU" sz="2400" dirty="0" smtClean="0">
                <a:solidFill>
                  <a:schemeClr val="accent3">
                    <a:lumMod val="50000"/>
                  </a:schemeClr>
                </a:solidFill>
              </a:rPr>
              <a:t>КАК </a:t>
            </a:r>
            <a:r>
              <a:rPr kumimoji="1" lang="ru-RU" altLang="ru-RU" sz="2400" dirty="0" smtClean="0">
                <a:solidFill>
                  <a:schemeClr val="accent3">
                    <a:lumMod val="50000"/>
                  </a:schemeClr>
                </a:solidFill>
              </a:rPr>
              <a:t>ИНСТРУМЕНТ НОВЫХ ТЕХНОЛОГИЙ </a:t>
            </a:r>
            <a:endParaRPr kumimoji="1" lang="ru-RU" alt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107504" y="1772817"/>
            <a:ext cx="899998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endParaRPr lang="ru-RU" altLang="ru-RU" sz="200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base">
              <a:spcAft>
                <a:spcPct val="0"/>
              </a:spcAft>
              <a:buFontTx/>
              <a:buNone/>
            </a:pPr>
            <a:endParaRPr lang="en-US" altLang="ru-RU" sz="200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base">
              <a:spcAft>
                <a:spcPct val="0"/>
              </a:spcAft>
              <a:buFontTx/>
              <a:buNone/>
            </a:pPr>
            <a:endParaRPr lang="ru-RU" altLang="ru-RU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2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9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2339752" y="260648"/>
            <a:ext cx="6563072" cy="299764"/>
          </a:xfrm>
        </p:spPr>
        <p:txBody>
          <a:bodyPr>
            <a:noAutofit/>
          </a:bodyPr>
          <a:lstStyle/>
          <a:p>
            <a:r>
              <a:rPr lang="ru-RU" altLang="ru-RU" sz="1600" dirty="0" smtClean="0"/>
              <a:t>ОСНОВНЫЕ ТЕНДЕНЦИИ В СОЗДАНИИ НОВЫХ ТЕХНОЛОГИЙ</a:t>
            </a:r>
            <a:endParaRPr lang="ru-RU" altLang="ru-RU" sz="1600" dirty="0"/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611560" y="1484784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endParaRPr lang="ru-RU" altLang="ru-RU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dirty="0" smtClean="0">
                <a:solidFill>
                  <a:schemeClr val="accent3">
                    <a:lumMod val="50000"/>
                  </a:schemeClr>
                </a:solidFill>
              </a:rPr>
              <a:t>Низкие удельные </a:t>
            </a:r>
            <a:r>
              <a:rPr lang="ru-RU" altLang="ru-RU" dirty="0" err="1" smtClean="0">
                <a:solidFill>
                  <a:schemeClr val="accent3">
                    <a:lumMod val="50000"/>
                  </a:schemeClr>
                </a:solidFill>
              </a:rPr>
              <a:t>энергозатраты</a:t>
            </a:r>
            <a:r>
              <a:rPr lang="ru-RU" altLang="ru-RU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altLang="ru-RU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alt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dirty="0" smtClean="0">
                <a:solidFill>
                  <a:schemeClr val="accent3">
                    <a:lumMod val="50000"/>
                  </a:schemeClr>
                </a:solidFill>
              </a:rPr>
              <a:t>Низкая материалоемкость</a:t>
            </a:r>
            <a:br>
              <a:rPr lang="ru-RU" altLang="ru-RU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alt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dirty="0" smtClean="0">
                <a:solidFill>
                  <a:schemeClr val="accent3">
                    <a:lumMod val="50000"/>
                  </a:schemeClr>
                </a:solidFill>
              </a:rPr>
              <a:t>Снижение нагрузки на экосистему (</a:t>
            </a:r>
            <a:r>
              <a:rPr lang="ru-RU" altLang="ru-RU" dirty="0" err="1">
                <a:solidFill>
                  <a:schemeClr val="accent3">
                    <a:lumMod val="50000"/>
                  </a:schemeClr>
                </a:solidFill>
              </a:rPr>
              <a:t>э</a:t>
            </a:r>
            <a:r>
              <a:rPr lang="ru-RU" altLang="ru-RU" dirty="0" err="1" smtClean="0">
                <a:solidFill>
                  <a:schemeClr val="accent3">
                    <a:lumMod val="50000"/>
                  </a:schemeClr>
                </a:solidFill>
              </a:rPr>
              <a:t>кологичность</a:t>
            </a:r>
            <a:r>
              <a:rPr lang="ru-RU" altLang="ru-RU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1227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287337" y="764704"/>
            <a:ext cx="8569325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	</a:t>
            </a:r>
            <a:r>
              <a:rPr lang="ru-RU" altLang="ru-RU" sz="2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Первые публикации в области источников (ускорителей) мощных ионных пучков появились в </a:t>
            </a:r>
            <a:r>
              <a:rPr lang="ru-RU" altLang="ru-RU" sz="2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1974 году </a:t>
            </a:r>
            <a:r>
              <a:rPr lang="ru-RU" altLang="ru-RU" sz="2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(США), </a:t>
            </a:r>
            <a:r>
              <a:rPr lang="ru-RU" altLang="ru-RU" sz="2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1975 году </a:t>
            </a:r>
            <a:r>
              <a:rPr lang="ru-RU" altLang="ru-RU" sz="2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(Россия, Томск</a:t>
            </a:r>
            <a:r>
              <a:rPr lang="en-US" altLang="ru-RU" sz="2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, </a:t>
            </a:r>
            <a:r>
              <a:rPr lang="ru-RU" altLang="ru-RU" sz="2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под руководством А. Н. Диденко, В.М. Быстрицкого)</a:t>
            </a:r>
            <a:endParaRPr lang="en-US" altLang="ru-RU" sz="22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22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2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	</a:t>
            </a:r>
            <a:r>
              <a:rPr lang="ru-RU" altLang="ru-RU" sz="2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Исследования в области обработки материалов мощными ионными пучками ведутся в: </a:t>
            </a:r>
            <a:r>
              <a:rPr lang="ru-RU" altLang="ru-RU" sz="2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Японии</a:t>
            </a:r>
            <a:r>
              <a:rPr lang="en-US" altLang="ru-RU" sz="2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, </a:t>
            </a:r>
            <a:r>
              <a:rPr lang="ru-RU" altLang="ru-RU" sz="2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США</a:t>
            </a:r>
            <a:r>
              <a:rPr lang="en-US" altLang="ru-RU" sz="2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, </a:t>
            </a:r>
            <a:r>
              <a:rPr lang="ru-RU" altLang="ru-RU" sz="2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России</a:t>
            </a:r>
            <a:r>
              <a:rPr lang="en-US" altLang="ru-RU" sz="2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и</a:t>
            </a:r>
            <a:r>
              <a:rPr lang="en-US" altLang="ru-RU" sz="2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Китае.</a:t>
            </a:r>
          </a:p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                     </a:t>
            </a:r>
            <a:r>
              <a:rPr lang="ru-RU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Определение (понятие) МИП</a:t>
            </a:r>
            <a:endParaRPr lang="en-US" altLang="ru-RU" sz="2200" b="1" dirty="0" smtClean="0">
              <a:solidFill>
                <a:srgbClr val="0000FF"/>
              </a:solidFill>
              <a:latin typeface="Arial Narrow" panose="020B0606020202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2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	</a:t>
            </a:r>
            <a:endParaRPr lang="ru-RU" altLang="ru-RU" sz="22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Основные параметры МИП для обработки материалов: </a:t>
            </a:r>
            <a:br>
              <a:rPr lang="ru-RU" altLang="ru-RU" sz="2200" dirty="0" smtClean="0">
                <a:solidFill>
                  <a:srgbClr val="000000"/>
                </a:solidFill>
                <a:latin typeface="Arial Narrow" panose="020B0606020202030204" pitchFamily="34" charset="0"/>
              </a:rPr>
            </a:br>
            <a:endParaRPr lang="en-US" altLang="ru-RU" sz="22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2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		</a:t>
            </a:r>
            <a:r>
              <a:rPr lang="ru-RU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энергия ионов</a:t>
            </a:r>
            <a:r>
              <a:rPr lang="en-US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		1</a:t>
            </a:r>
            <a:r>
              <a:rPr lang="ru-RU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0</a:t>
            </a:r>
            <a:r>
              <a:rPr lang="ru-RU" altLang="ru-RU" sz="2200" b="1" baseline="30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5</a:t>
            </a:r>
            <a:r>
              <a:rPr lang="ru-RU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– 10</a:t>
            </a:r>
            <a:r>
              <a:rPr lang="en-US" altLang="ru-RU" sz="2200" b="1" baseline="30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6</a:t>
            </a:r>
            <a:r>
              <a:rPr lang="ru-RU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эВ</a:t>
            </a:r>
            <a:br>
              <a:rPr lang="ru-RU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</a:br>
            <a:r>
              <a:rPr lang="en-US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		</a:t>
            </a:r>
            <a:r>
              <a:rPr lang="ru-RU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ток</a:t>
            </a:r>
            <a:r>
              <a:rPr lang="en-US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			</a:t>
            </a:r>
            <a:r>
              <a:rPr lang="ru-RU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10</a:t>
            </a:r>
            <a:r>
              <a:rPr lang="ru-RU" altLang="ru-RU" sz="2200" b="1" baseline="30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3</a:t>
            </a:r>
            <a:r>
              <a:rPr lang="ru-RU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– 10</a:t>
            </a:r>
            <a:r>
              <a:rPr lang="en-US" altLang="ru-RU" sz="2200" b="1" baseline="30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5</a:t>
            </a:r>
            <a:r>
              <a:rPr lang="ru-RU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А</a:t>
            </a:r>
            <a:br>
              <a:rPr lang="ru-RU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</a:br>
            <a:r>
              <a:rPr lang="en-US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		</a:t>
            </a:r>
            <a:r>
              <a:rPr lang="ru-RU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длительность импульса   </a:t>
            </a:r>
            <a:r>
              <a:rPr lang="en-US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5</a:t>
            </a:r>
            <a:r>
              <a:rPr lang="en-US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Times New Roman" pitchFamily="18" charset="0"/>
              </a:rPr>
              <a:t>∙</a:t>
            </a:r>
            <a:r>
              <a:rPr lang="ru-RU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10</a:t>
            </a:r>
            <a:r>
              <a:rPr lang="ru-RU" altLang="ru-RU" sz="2200" b="1" baseline="30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-8</a:t>
            </a:r>
            <a:r>
              <a:rPr lang="ru-RU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– 10</a:t>
            </a:r>
            <a:r>
              <a:rPr lang="ru-RU" altLang="ru-RU" sz="2200" b="1" baseline="30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-6</a:t>
            </a:r>
            <a:r>
              <a:rPr lang="ru-RU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с</a:t>
            </a:r>
            <a:br>
              <a:rPr lang="ru-RU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</a:br>
            <a:r>
              <a:rPr lang="en-US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		</a:t>
            </a:r>
            <a:r>
              <a:rPr lang="ru-RU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состав пучка:      </a:t>
            </a:r>
            <a:r>
              <a:rPr lang="en-US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	H</a:t>
            </a:r>
            <a:r>
              <a:rPr lang="ru-RU" altLang="ru-RU" sz="2200" b="1" baseline="30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+</a:t>
            </a:r>
            <a:r>
              <a:rPr lang="ru-RU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, </a:t>
            </a:r>
            <a:r>
              <a:rPr lang="en-US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C</a:t>
            </a:r>
            <a:r>
              <a:rPr lang="en-US" altLang="ru-RU" sz="2200" b="1" baseline="30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n</a:t>
            </a:r>
            <a:r>
              <a:rPr lang="ru-RU" altLang="ru-RU" sz="2200" b="1" baseline="30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+</a:t>
            </a:r>
            <a:r>
              <a:rPr lang="ru-RU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, </a:t>
            </a:r>
            <a:r>
              <a:rPr lang="en-US" altLang="ru-RU" sz="2200" b="1" dirty="0" err="1" smtClean="0">
                <a:solidFill>
                  <a:srgbClr val="0000FF"/>
                </a:solidFill>
                <a:latin typeface="Arial Narrow" panose="020B0606020202030204" pitchFamily="34" charset="0"/>
              </a:rPr>
              <a:t>N</a:t>
            </a:r>
            <a:r>
              <a:rPr lang="en-US" altLang="ru-RU" sz="2200" b="1" baseline="30000" dirty="0" err="1" smtClean="0">
                <a:solidFill>
                  <a:srgbClr val="0000FF"/>
                </a:solidFill>
                <a:latin typeface="Arial Narrow" panose="020B0606020202030204" pitchFamily="34" charset="0"/>
              </a:rPr>
              <a:t>n</a:t>
            </a:r>
            <a:r>
              <a:rPr lang="ru-RU" altLang="ru-RU" sz="2200" b="1" baseline="30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+</a:t>
            </a:r>
            <a:r>
              <a:rPr lang="ru-RU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,</a:t>
            </a:r>
            <a:r>
              <a:rPr lang="en-US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Li</a:t>
            </a:r>
            <a:r>
              <a:rPr lang="en-US" altLang="ru-RU" sz="2200" b="1" baseline="30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n+</a:t>
            </a:r>
            <a:r>
              <a:rPr lang="ru-RU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…</a:t>
            </a:r>
            <a:r>
              <a:rPr lang="en-US" altLang="ru-RU" sz="2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en-US" altLang="ru-RU" sz="2200" b="1" dirty="0" err="1" smtClean="0">
                <a:solidFill>
                  <a:srgbClr val="0000FF"/>
                </a:solidFill>
                <a:latin typeface="Arial Narrow" panose="020B0606020202030204" pitchFamily="34" charset="0"/>
              </a:rPr>
              <a:t>Ar</a:t>
            </a:r>
            <a:r>
              <a:rPr lang="en-US" altLang="ru-RU" sz="2200" b="1" baseline="30000" dirty="0" err="1" smtClean="0">
                <a:solidFill>
                  <a:srgbClr val="0000FF"/>
                </a:solidFill>
                <a:latin typeface="Arial Narrow" panose="020B0606020202030204" pitchFamily="34" charset="0"/>
              </a:rPr>
              <a:t>n</a:t>
            </a:r>
            <a:r>
              <a:rPr lang="ru-RU" altLang="ru-RU" sz="2200" b="1" baseline="30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+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22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0" y="35877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2800" b="1" smtClean="0">
                <a:solidFill>
                  <a:srgbClr val="000000"/>
                </a:solidFill>
                <a:latin typeface="Times New Roman" pitchFamily="18" charset="0"/>
              </a:rPr>
              <a:t>	</a:t>
            </a:r>
            <a:endParaRPr lang="ru-RU" altLang="ru-RU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44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96657" y="1484784"/>
            <a:ext cx="87852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ru-RU" sz="2000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en-US" altLang="ru-RU" sz="2000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ru-RU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Радиационная физика, ядерная </a:t>
            </a:r>
            <a:r>
              <a:rPr lang="ru-RU" altLang="ru-RU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физика, радиационная и ядерная медицина</a:t>
            </a:r>
            <a:endParaRPr lang="ru-RU" altLang="ru-RU" sz="20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en-US" altLang="ru-RU" sz="2000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ru-RU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Обработка материалов</a:t>
            </a:r>
            <a:r>
              <a:rPr lang="en-US" altLang="ru-RU" sz="20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ru-RU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Прямое воздействие МИП</a:t>
            </a:r>
            <a:endParaRPr lang="en-US" altLang="ru-RU" sz="2000" dirty="0" smtClean="0">
              <a:solidFill>
                <a:srgbClr val="0000FF"/>
              </a:solidFill>
              <a:latin typeface="Arial Narrow" panose="020B0606020202030204" pitchFamily="34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ru-RU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Использование абляции, индуцированной МИП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Плазмохимическое осаждение пленок и </a:t>
            </a:r>
            <a:r>
              <a:rPr lang="ru-RU" altLang="ru-RU" sz="2000" dirty="0" err="1" smtClean="0">
                <a:solidFill>
                  <a:srgbClr val="0000FF"/>
                </a:solidFill>
                <a:latin typeface="Arial Narrow" panose="020B0606020202030204" pitchFamily="34" charset="0"/>
              </a:rPr>
              <a:t>наночастиц</a:t>
            </a:r>
            <a:r>
              <a:rPr lang="ru-RU" altLang="ru-RU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с помощью абляции, индуцированной МИП 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Комбинированная технология на основе МИП</a:t>
            </a:r>
            <a:endParaRPr lang="en-US" altLang="ru-RU" sz="2000" dirty="0" smtClean="0">
              <a:solidFill>
                <a:srgbClr val="0000FF"/>
              </a:solidFill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endParaRPr lang="en-US" altLang="ru-RU" sz="2000" dirty="0" smtClean="0">
              <a:solidFill>
                <a:srgbClr val="0000FF"/>
              </a:solidFill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ь"/>
            </a:pPr>
            <a:endParaRPr lang="ru-RU" altLang="ru-RU" sz="20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-162118" y="134312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2800" b="1" dirty="0" smtClean="0">
                <a:solidFill>
                  <a:srgbClr val="000000"/>
                </a:solidFill>
                <a:latin typeface="Times New Roman" pitchFamily="18" charset="0"/>
              </a:rPr>
              <a:t>	</a:t>
            </a: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ОСНОВНЫЕ ОБЛАСТИ ПРИМЕНЕНИЯ МИП</a:t>
            </a:r>
            <a:endParaRPr lang="ru-RU" alt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436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3317085" y="4102071"/>
            <a:ext cx="2548383" cy="368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5935794" y="5801212"/>
            <a:ext cx="3104908" cy="5629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30" name="Прямоугольник 29"/>
          <p:cNvSpPr/>
          <p:nvPr/>
        </p:nvSpPr>
        <p:spPr>
          <a:xfrm>
            <a:off x="5935794" y="4889981"/>
            <a:ext cx="3019677" cy="31427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9" name="Прямоугольник 28"/>
          <p:cNvSpPr/>
          <p:nvPr/>
        </p:nvSpPr>
        <p:spPr>
          <a:xfrm>
            <a:off x="6098450" y="4542176"/>
            <a:ext cx="2823251" cy="293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8" name="Прямоугольник 27"/>
          <p:cNvSpPr/>
          <p:nvPr/>
        </p:nvSpPr>
        <p:spPr>
          <a:xfrm>
            <a:off x="5935794" y="4146367"/>
            <a:ext cx="3019677" cy="39614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61761" y="243115"/>
            <a:ext cx="7499176" cy="288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МОДИФИЦИРОВАНИЕ МЕТАЛЛИЧЕСКИХ МАТЕРИАЛОВ</a:t>
            </a:r>
            <a:r>
              <a:rPr lang="ru-RU" cap="all" dirty="0">
                <a:solidFill>
                  <a:srgbClr val="006600"/>
                </a:solidFill>
                <a:latin typeface="Verdana"/>
                <a:cs typeface="Verdana"/>
              </a:rPr>
              <a:t/>
            </a:r>
            <a:br>
              <a:rPr lang="ru-RU" cap="all" dirty="0">
                <a:solidFill>
                  <a:srgbClr val="006600"/>
                </a:solidFill>
                <a:latin typeface="Verdana"/>
                <a:cs typeface="Verdana"/>
              </a:rPr>
            </a:b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43608" y="452083"/>
            <a:ext cx="7632848" cy="720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 cap="all">
                <a:solidFill>
                  <a:srgbClr val="006600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ru-RU" altLang="ru-RU" sz="1200" i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КОМБИНИРОВАННАЯ ТЕХНОЛОГИЯ МОДИФИЦИРОВАНИЯ ТВЕРДОСПЛАВНОГО ИНСТРУМЕНТА</a:t>
            </a:r>
            <a:r>
              <a:rPr lang="en-US" altLang="ru-RU" sz="1200" i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нанесение износостойкого покрытия на поверхность инструмента, обработанную мощным импульсным ионным пучком</a:t>
            </a:r>
            <a:endParaRPr lang="ru-RU" sz="1200" b="0" i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3" descr="C:\Users\Легостаев\Desktop\DSC0116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3006588"/>
            <a:ext cx="3101045" cy="180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" y="1203728"/>
            <a:ext cx="3115366" cy="172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 rot="16200000">
            <a:off x="-495865" y="5616546"/>
            <a:ext cx="157607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одновременно</a:t>
            </a:r>
            <a:endParaRPr lang="ru-RU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Левая круглая скобка 8"/>
          <p:cNvSpPr/>
          <p:nvPr/>
        </p:nvSpPr>
        <p:spPr>
          <a:xfrm>
            <a:off x="539552" y="5013176"/>
            <a:ext cx="144016" cy="1576072"/>
          </a:xfrm>
          <a:prstGeom prst="lef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7652" y="5204252"/>
            <a:ext cx="309634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Очистка поверхности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Повышение твердости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Формирование новой фазы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Межфазное перемешивание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Модификация микрорельефа и увеличение площади поверхности </a:t>
            </a:r>
            <a:endParaRPr lang="ru-RU" sz="13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114363" y="1731028"/>
            <a:ext cx="2795412" cy="2282919"/>
            <a:chOff x="141746" y="1311608"/>
            <a:chExt cx="4567639" cy="4621174"/>
          </a:xfrm>
        </p:grpSpPr>
        <p:pic>
          <p:nvPicPr>
            <p:cNvPr id="12" name="Picture 4" descr="1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986" y="2004511"/>
              <a:ext cx="2783135" cy="3098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2980597" y="1311608"/>
              <a:ext cx="1728788" cy="45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200" b="1" dirty="0">
                  <a:latin typeface="Arial Narrow" panose="020B0606020202030204" pitchFamily="34" charset="0"/>
                </a:rPr>
                <a:t>п</a:t>
              </a:r>
              <a:r>
                <a:rPr lang="ru-RU" sz="1200" b="1" dirty="0" smtClean="0">
                  <a:latin typeface="Arial Narrow" panose="020B0606020202030204" pitchFamily="34" charset="0"/>
                </a:rPr>
                <a:t>оверхность</a:t>
              </a:r>
              <a:endParaRPr lang="ru-RU" sz="12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 flipH="1">
              <a:off x="3869196" y="2004511"/>
              <a:ext cx="0" cy="306081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 flipH="1">
              <a:off x="2691672" y="1582966"/>
              <a:ext cx="288925" cy="360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 rot="10800000">
              <a:off x="3944187" y="2933589"/>
              <a:ext cx="490881" cy="1280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200" b="1" dirty="0">
                  <a:latin typeface="Arial Narrow" panose="020B0606020202030204" pitchFamily="34" charset="0"/>
                </a:rPr>
                <a:t>100 </a:t>
              </a:r>
              <a:r>
                <a:rPr lang="ru-RU" sz="1200" b="1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мкм</a:t>
              </a:r>
              <a:endParaRPr lang="ru-RU" sz="12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flipH="1">
              <a:off x="3999370" y="2004511"/>
              <a:ext cx="12849" cy="413709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 rot="10800000">
              <a:off x="3944185" y="1616655"/>
              <a:ext cx="490881" cy="1189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200" b="1" dirty="0">
                  <a:latin typeface="Arial Narrow" panose="020B0606020202030204" pitchFamily="34" charset="0"/>
                </a:rPr>
                <a:t>10 </a:t>
              </a:r>
              <a:r>
                <a:rPr lang="ru-RU" sz="1200" b="1" dirty="0" smtClean="0">
                  <a:latin typeface="Arial Narrow" panose="020B0606020202030204" pitchFamily="34" charset="0"/>
                </a:rPr>
                <a:t>мкм</a:t>
              </a:r>
              <a:endParaRPr lang="ru-RU" sz="1200" b="1" dirty="0">
                <a:latin typeface="Arial Narrow" panose="020B0606020202030204" pitchFamily="34" charset="0"/>
              </a:endParaRPr>
            </a:p>
          </p:txBody>
        </p:sp>
        <p:pic>
          <p:nvPicPr>
            <p:cNvPr id="19" name="Picture 11" descr="11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46" y="2404671"/>
              <a:ext cx="2136775" cy="160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 rot="16200000">
              <a:off x="507471" y="3134128"/>
              <a:ext cx="602053" cy="95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200" b="1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10 </a:t>
              </a:r>
              <a:r>
                <a:rPr lang="ru-RU" sz="1200" b="1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мкм</a:t>
              </a:r>
              <a:endParaRPr lang="ru-RU" sz="1200" b="1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21" name="Picture 13" descr="8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333" y="4144571"/>
              <a:ext cx="2141538" cy="155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 Box 14"/>
            <p:cNvSpPr txBox="1">
              <a:spLocks noChangeArrowheads="1"/>
            </p:cNvSpPr>
            <p:nvPr/>
          </p:nvSpPr>
          <p:spPr bwMode="auto">
            <a:xfrm rot="16200000">
              <a:off x="507472" y="4671395"/>
              <a:ext cx="602053" cy="95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10 </a:t>
              </a:r>
              <a:r>
                <a:rPr lang="ru-RU" sz="12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мкм</a:t>
              </a:r>
              <a:endParaRPr lang="ru-RU" sz="12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 flipH="1" flipV="1">
              <a:off x="2108658" y="5295509"/>
              <a:ext cx="568325" cy="1857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24" name="Text Box 15"/>
            <p:cNvSpPr txBox="1">
              <a:spLocks noChangeArrowheads="1"/>
            </p:cNvSpPr>
            <p:nvPr/>
          </p:nvSpPr>
          <p:spPr bwMode="auto">
            <a:xfrm rot="16200000">
              <a:off x="3104527" y="4666856"/>
              <a:ext cx="903079" cy="1628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200" b="1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исходная поверхность</a:t>
              </a:r>
              <a:endParaRPr lang="ru-RU" sz="1200" b="1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5" name="Заголовок 1"/>
          <p:cNvSpPr txBox="1">
            <a:spLocks/>
          </p:cNvSpPr>
          <p:nvPr/>
        </p:nvSpPr>
        <p:spPr>
          <a:xfrm>
            <a:off x="5754960" y="1063870"/>
            <a:ext cx="3312828" cy="2797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 cap="all">
                <a:solidFill>
                  <a:srgbClr val="006600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ru-RU" sz="1100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Обработка </a:t>
            </a:r>
            <a:r>
              <a:rPr lang="ru-RU" sz="110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твердого сплава </a:t>
            </a:r>
            <a:r>
              <a:rPr lang="ru-RU" sz="1100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сильноточным импульсным  ионным  пучком (МИП</a:t>
            </a:r>
            <a:r>
              <a:rPr lang="ru-RU" sz="1100" i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lang="ru-RU" altLang="ru-RU" sz="1100" i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ru-RU" sz="1100" i="1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935794" y="4093470"/>
            <a:ext cx="31484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изменение </a:t>
            </a: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размера и формы зерен </a:t>
            </a:r>
            <a:r>
              <a:rPr 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WC </a:t>
            </a: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и параметров рельефа </a:t>
            </a:r>
            <a:r>
              <a:rPr lang="ru-RU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поверхности</a:t>
            </a:r>
          </a:p>
          <a:p>
            <a:r>
              <a:rPr lang="ru-RU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эффективная очистка </a:t>
            </a: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поверхности от загрязнений (</a:t>
            </a:r>
            <a:r>
              <a:rPr 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S</a:t>
            </a: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Sb</a:t>
            </a: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As</a:t>
            </a: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Si</a:t>
            </a: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Al </a:t>
            </a: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и др.)</a:t>
            </a:r>
          </a:p>
          <a:p>
            <a:r>
              <a:rPr lang="ru-RU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упрочнение </a:t>
            </a: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поверхностного слоя подложки (рост твердости при росте упругости)</a:t>
            </a:r>
          </a:p>
          <a:p>
            <a:r>
              <a:rPr lang="ru-RU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адгезионной прочности </a:t>
            </a:r>
            <a:r>
              <a:rPr lang="ru-RU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покрытий</a:t>
            </a:r>
            <a:endParaRPr lang="ru-RU" sz="12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 ДЛЯ ИНСТРУМЕНТА:</a:t>
            </a:r>
          </a:p>
          <a:p>
            <a:pPr algn="just"/>
            <a:r>
              <a:rPr lang="ru-RU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увеличение </a:t>
            </a: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периода нормального изнашивания</a:t>
            </a:r>
          </a:p>
          <a:p>
            <a:pPr algn="just"/>
            <a:r>
              <a:rPr lang="ru-RU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-сохранение </a:t>
            </a: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целостности покрытия </a:t>
            </a:r>
            <a:r>
              <a:rPr lang="ru-RU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увеличение </a:t>
            </a: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сопротивления адгезионному и абразивному изнашиванию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895785" y="1379158"/>
            <a:ext cx="29527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о</a:t>
            </a:r>
            <a:r>
              <a:rPr lang="ru-RU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плавление поверхности МИП и последующая высокоскоростная кристаллизация</a:t>
            </a:r>
            <a:endParaRPr lang="ru-RU" sz="1200" dirty="0"/>
          </a:p>
        </p:txBody>
      </p:sp>
      <p:grpSp>
        <p:nvGrpSpPr>
          <p:cNvPr id="35" name="Группа 34"/>
          <p:cNvGrpSpPr/>
          <p:nvPr/>
        </p:nvGrpSpPr>
        <p:grpSpPr>
          <a:xfrm>
            <a:off x="3251817" y="3599542"/>
            <a:ext cx="2611161" cy="2853794"/>
            <a:chOff x="4788190" y="987574"/>
            <a:chExt cx="3816258" cy="3564731"/>
          </a:xfrm>
        </p:grpSpPr>
        <p:pic>
          <p:nvPicPr>
            <p:cNvPr id="36" name="Picture 9" descr="TK_0_Vx200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261" y="987574"/>
              <a:ext cx="3000375" cy="1668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0" descr="TK_100_Vx200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260" y="2878286"/>
              <a:ext cx="3024188" cy="1674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 Box 11"/>
            <p:cNvSpPr txBox="1">
              <a:spLocks noChangeArrowheads="1"/>
            </p:cNvSpPr>
            <p:nvPr/>
          </p:nvSpPr>
          <p:spPr bwMode="auto">
            <a:xfrm>
              <a:off x="4896050" y="1042342"/>
              <a:ext cx="1897333" cy="884902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1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buSzPts val="1400"/>
                <a:buFont typeface="Tahoma" pitchFamily="34" charset="0"/>
                <a:buNone/>
              </a:pPr>
              <a:r>
                <a:rPr lang="ru-RU" altLang="ru-RU" sz="1100" dirty="0">
                  <a:solidFill>
                    <a:srgbClr val="010000"/>
                  </a:solidFill>
                  <a:latin typeface="Arial Narrow" panose="020B0606020202030204" pitchFamily="34" charset="0"/>
                </a:rPr>
                <a:t>T5K10</a:t>
              </a:r>
            </a:p>
            <a:p>
              <a:r>
                <a:rPr lang="ru-RU" altLang="ru-RU" sz="1100" dirty="0" smtClean="0">
                  <a:solidFill>
                    <a:srgbClr val="010000"/>
                  </a:solidFill>
                  <a:latin typeface="Arial Narrow" panose="020B0606020202030204" pitchFamily="34" charset="0"/>
                </a:rPr>
                <a:t>Необработанная подложка</a:t>
              </a:r>
              <a:endParaRPr lang="ru-RU" altLang="ru-RU" sz="1100" dirty="0">
                <a:latin typeface="Arial Narrow" panose="020B0606020202030204" pitchFamily="34" charset="0"/>
              </a:endParaRPr>
            </a:p>
          </p:txBody>
        </p:sp>
        <p:sp>
          <p:nvSpPr>
            <p:cNvPr id="39" name="Text Box 12"/>
            <p:cNvSpPr txBox="1">
              <a:spLocks noChangeArrowheads="1"/>
            </p:cNvSpPr>
            <p:nvPr/>
          </p:nvSpPr>
          <p:spPr bwMode="auto">
            <a:xfrm>
              <a:off x="4896048" y="2959249"/>
              <a:ext cx="1897335" cy="635315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1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buSzPts val="1400"/>
                <a:buFont typeface="Tahoma" pitchFamily="34" charset="0"/>
                <a:buNone/>
              </a:pPr>
              <a:r>
                <a:rPr lang="ru-RU" altLang="ru-RU" sz="1100" dirty="0">
                  <a:solidFill>
                    <a:srgbClr val="010000"/>
                  </a:solidFill>
                  <a:latin typeface="Arial Narrow" panose="020B0606020202030204" pitchFamily="34" charset="0"/>
                </a:rPr>
                <a:t>T5K10</a:t>
              </a:r>
            </a:p>
            <a:p>
              <a:r>
                <a:rPr lang="en-US" altLang="ru-RU" sz="1100" dirty="0">
                  <a:solidFill>
                    <a:srgbClr val="010000"/>
                  </a:solidFill>
                  <a:latin typeface="Arial Narrow" panose="020B0606020202030204" pitchFamily="34" charset="0"/>
                </a:rPr>
                <a:t>HPIB</a:t>
              </a:r>
              <a:r>
                <a:rPr lang="ru-RU" altLang="ru-RU" sz="1100" dirty="0">
                  <a:solidFill>
                    <a:srgbClr val="010000"/>
                  </a:solidFill>
                  <a:latin typeface="Arial Narrow" panose="020B0606020202030204" pitchFamily="34" charset="0"/>
                </a:rPr>
                <a:t> 1</a:t>
              </a:r>
              <a:r>
                <a:rPr lang="en-US" altLang="ru-RU" sz="1100" dirty="0">
                  <a:solidFill>
                    <a:srgbClr val="010000"/>
                  </a:solidFill>
                  <a:latin typeface="Arial Narrow" panose="020B0606020202030204" pitchFamily="34" charset="0"/>
                </a:rPr>
                <a:t>.</a:t>
              </a:r>
              <a:r>
                <a:rPr lang="ru-RU" altLang="ru-RU" sz="1100" dirty="0">
                  <a:solidFill>
                    <a:srgbClr val="010000"/>
                  </a:solidFill>
                  <a:latin typeface="Arial Narrow" panose="020B0606020202030204" pitchFamily="34" charset="0"/>
                </a:rPr>
                <a:t>5 </a:t>
              </a:r>
              <a:r>
                <a:rPr lang="ru-RU" altLang="ru-RU" sz="1100" dirty="0" smtClean="0">
                  <a:solidFill>
                    <a:srgbClr val="010000"/>
                  </a:solidFill>
                  <a:latin typeface="Arial Narrow" panose="020B0606020202030204" pitchFamily="34" charset="0"/>
                </a:rPr>
                <a:t>Дж/см</a:t>
              </a:r>
              <a:r>
                <a:rPr lang="ru-RU" altLang="ru-RU" sz="1100" baseline="30000" dirty="0" smtClean="0">
                  <a:solidFill>
                    <a:srgbClr val="010000"/>
                  </a:solidFill>
                  <a:latin typeface="Arial Narrow" panose="020B0606020202030204" pitchFamily="34" charset="0"/>
                </a:rPr>
                <a:t>2</a:t>
              </a:r>
              <a:endParaRPr lang="ru-RU" altLang="ru-RU" sz="1100" dirty="0">
                <a:latin typeface="Arial Narrow" panose="020B0606020202030204" pitchFamily="34" charset="0"/>
              </a:endParaRPr>
            </a:p>
          </p:txBody>
        </p:sp>
        <p:sp>
          <p:nvSpPr>
            <p:cNvPr id="40" name="Text Box 13"/>
            <p:cNvSpPr txBox="1">
              <a:spLocks noChangeArrowheads="1"/>
            </p:cNvSpPr>
            <p:nvPr/>
          </p:nvSpPr>
          <p:spPr bwMode="auto">
            <a:xfrm>
              <a:off x="4788190" y="2262144"/>
              <a:ext cx="1546224" cy="5382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1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altLang="ru-RU" sz="1100" dirty="0" smtClean="0">
                  <a:solidFill>
                    <a:srgbClr val="FF3300"/>
                  </a:solidFill>
                  <a:latin typeface="Arial Narrow" panose="020B0606020202030204" pitchFamily="34" charset="0"/>
                </a:rPr>
                <a:t>Площадь поверхности</a:t>
              </a:r>
              <a:endParaRPr lang="ru-RU" altLang="ru-RU" sz="1100" dirty="0">
                <a:latin typeface="Arial Narrow" panose="020B0606020202030204" pitchFamily="34" charset="0"/>
              </a:endParaRPr>
            </a:p>
          </p:txBody>
        </p:sp>
        <p:sp>
          <p:nvSpPr>
            <p:cNvPr id="41" name="Text Box 14"/>
            <p:cNvSpPr txBox="1">
              <a:spLocks noChangeArrowheads="1"/>
            </p:cNvSpPr>
            <p:nvPr/>
          </p:nvSpPr>
          <p:spPr bwMode="auto">
            <a:xfrm>
              <a:off x="7714824" y="2261310"/>
              <a:ext cx="889624" cy="3857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1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altLang="ru-RU" sz="11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6 </a:t>
              </a:r>
              <a:r>
                <a:rPr lang="ru-RU" altLang="ru-RU" sz="11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ГПа</a:t>
              </a:r>
              <a:endParaRPr lang="ru-RU" altLang="ru-RU" sz="1100" dirty="0">
                <a:latin typeface="Arial Narrow" panose="020B0606020202030204" pitchFamily="34" charset="0"/>
              </a:endParaRPr>
            </a:p>
          </p:txBody>
        </p:sp>
        <p:sp>
          <p:nvSpPr>
            <p:cNvPr id="42" name="Text Box 15"/>
            <p:cNvSpPr txBox="1">
              <a:spLocks noChangeArrowheads="1"/>
            </p:cNvSpPr>
            <p:nvPr/>
          </p:nvSpPr>
          <p:spPr bwMode="auto">
            <a:xfrm>
              <a:off x="7562954" y="4162726"/>
              <a:ext cx="1041494" cy="3857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1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altLang="ru-RU" sz="1100" dirty="0">
                  <a:solidFill>
                    <a:srgbClr val="009900"/>
                  </a:solidFill>
                  <a:latin typeface="Arial Narrow" panose="020B0606020202030204" pitchFamily="34" charset="0"/>
                </a:rPr>
                <a:t>10 </a:t>
              </a:r>
              <a:r>
                <a:rPr lang="ru-RU" altLang="ru-RU" sz="1100" dirty="0" smtClean="0">
                  <a:solidFill>
                    <a:srgbClr val="009900"/>
                  </a:solidFill>
                  <a:latin typeface="Arial Narrow" panose="020B0606020202030204" pitchFamily="34" charset="0"/>
                </a:rPr>
                <a:t>ГПа</a:t>
              </a:r>
              <a:endParaRPr lang="ru-RU" altLang="ru-RU" sz="1100" dirty="0">
                <a:latin typeface="Arial Narrow" panose="020B0606020202030204" pitchFamily="34" charset="0"/>
              </a:endParaRPr>
            </a:p>
          </p:txBody>
        </p:sp>
        <p:sp>
          <p:nvSpPr>
            <p:cNvPr id="43" name="Line 16"/>
            <p:cNvSpPr>
              <a:spLocks noChangeShapeType="1"/>
            </p:cNvSpPr>
            <p:nvPr/>
          </p:nvSpPr>
          <p:spPr bwMode="auto">
            <a:xfrm flipV="1">
              <a:off x="6083498" y="1824582"/>
              <a:ext cx="576262" cy="567929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900">
                <a:latin typeface="Arial Narrow" panose="020B0606020202030204" pitchFamily="34" charset="0"/>
              </a:endParaRPr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3780797" y="1162560"/>
            <a:ext cx="16209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100" b="1" cap="all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Нанесение покрытия</a:t>
            </a:r>
            <a:endParaRPr lang="ru-RU" sz="1100" b="1" cap="all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3309001" y="1400047"/>
            <a:ext cx="2623067" cy="17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indent="0" algn="just">
              <a:buNone/>
            </a:pPr>
            <a:r>
              <a:rPr lang="ru-RU" sz="1200" b="1" dirty="0"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Характер разрушения покрытия на обработанных МИП образцах изменяется. </a:t>
            </a:r>
            <a:endParaRPr lang="ru-RU" sz="1200" b="1" dirty="0" smtClean="0"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200" dirty="0" smtClean="0"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На </a:t>
            </a:r>
            <a:r>
              <a:rPr lang="ru-RU" sz="1200" dirty="0"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необработанных МИП образцах наблюдаются сколы участков покрытия, в то же время, на </a:t>
            </a:r>
            <a:r>
              <a:rPr lang="ru-RU" sz="1200" dirty="0" smtClean="0"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обработанных </a:t>
            </a:r>
            <a:r>
              <a:rPr lang="ru-RU" sz="1200" dirty="0"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МИП во всех режимах, зарегистрировано не было.</a:t>
            </a:r>
          </a:p>
          <a:p>
            <a:pPr marL="0" indent="0" algn="just">
              <a:buNone/>
            </a:pPr>
            <a:endParaRPr lang="ru-RU" altLang="ru-RU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35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5"/>
          <p:cNvSpPr>
            <a:spLocks noChangeArrowheads="1"/>
          </p:cNvSpPr>
          <p:nvPr/>
        </p:nvSpPr>
        <p:spPr bwMode="auto">
          <a:xfrm>
            <a:off x="395288" y="981075"/>
            <a:ext cx="417671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Высокая производительность</a:t>
            </a:r>
            <a:endParaRPr lang="ru-RU" altLang="ru-RU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3252" name="Rectangle 6"/>
          <p:cNvSpPr>
            <a:spLocks noChangeArrowheads="1"/>
          </p:cNvSpPr>
          <p:nvPr/>
        </p:nvSpPr>
        <p:spPr bwMode="auto">
          <a:xfrm>
            <a:off x="5093234" y="981075"/>
            <a:ext cx="343745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Высокая экономическая выгода</a:t>
            </a:r>
          </a:p>
        </p:txBody>
      </p:sp>
      <p:pic>
        <p:nvPicPr>
          <p:cNvPr id="53253" name="Picture 7" descr="IM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557338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8" descr="IM_003"/>
          <p:cNvPicPr>
            <a:picLocks noChangeAspect="1" noChangeArrowheads="1"/>
          </p:cNvPicPr>
          <p:nvPr/>
        </p:nvPicPr>
        <p:blipFill>
          <a:blip r:embed="rId4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1557338"/>
            <a:ext cx="2057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9" descr="IM_0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1557338"/>
            <a:ext cx="1828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10" descr="PICT0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1557338"/>
            <a:ext cx="2057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Rectangle 12"/>
          <p:cNvSpPr>
            <a:spLocks noChangeArrowheads="1"/>
          </p:cNvSpPr>
          <p:nvPr/>
        </p:nvSpPr>
        <p:spPr bwMode="auto">
          <a:xfrm>
            <a:off x="250825" y="4029910"/>
            <a:ext cx="8629650" cy="203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8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Коэффициент </a:t>
            </a:r>
            <a:r>
              <a:rPr lang="en-US" altLang="ru-RU" sz="18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8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стойкости пластин LNUX 301940 (сплав МС 221) -      </a:t>
            </a:r>
            <a:r>
              <a:rPr lang="ru-RU" altLang="ru-RU" sz="18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К=2</a:t>
            </a:r>
            <a:r>
              <a:rPr lang="en-US" altLang="ru-RU" sz="18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.</a:t>
            </a:r>
            <a:r>
              <a:rPr lang="ru-RU" altLang="ru-RU" sz="18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7</a:t>
            </a:r>
            <a:endParaRPr lang="ru-RU" altLang="ru-RU" sz="18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18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8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Производительность: 480 -1000</a:t>
            </a:r>
            <a:r>
              <a:rPr lang="en-US" altLang="ru-RU" sz="18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8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шт. в день</a:t>
            </a:r>
            <a:endParaRPr lang="en-US" altLang="ru-RU" sz="18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18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8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8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Технический персонал: 2 человека</a:t>
            </a:r>
            <a:endParaRPr lang="en-US" altLang="ru-RU" sz="18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18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8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8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Площадь</a:t>
            </a:r>
            <a:r>
              <a:rPr lang="en-US" altLang="ru-RU" sz="18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8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для</a:t>
            </a:r>
            <a:r>
              <a:rPr lang="en-US" altLang="ru-RU" sz="18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2 </a:t>
            </a:r>
            <a:r>
              <a:rPr lang="ru-RU" altLang="ru-RU" sz="18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–х установок: 60</a:t>
            </a:r>
            <a:r>
              <a:rPr lang="en-US" altLang="ru-RU" sz="18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8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м</a:t>
            </a:r>
            <a:r>
              <a:rPr lang="ru-RU" altLang="ru-RU" sz="1800" baseline="30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53258" name="Text Box 13"/>
          <p:cNvSpPr txBox="1">
            <a:spLocks noChangeArrowheads="1"/>
          </p:cNvSpPr>
          <p:nvPr/>
        </p:nvSpPr>
        <p:spPr bwMode="auto">
          <a:xfrm>
            <a:off x="0" y="3327400"/>
            <a:ext cx="91440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  <a:latin typeface="Arial Narrow" panose="020B0606020202030204" pitchFamily="34" charset="0"/>
              </a:rPr>
              <a:t>Технические параметры</a:t>
            </a:r>
          </a:p>
        </p:txBody>
      </p:sp>
      <p:grpSp>
        <p:nvGrpSpPr>
          <p:cNvPr id="53259" name="Group 15"/>
          <p:cNvGrpSpPr>
            <a:grpSpLocks/>
          </p:cNvGrpSpPr>
          <p:nvPr/>
        </p:nvGrpSpPr>
        <p:grpSpPr bwMode="auto">
          <a:xfrm>
            <a:off x="4643438" y="4941888"/>
            <a:ext cx="4191000" cy="1524000"/>
            <a:chOff x="192" y="1008"/>
            <a:chExt cx="2640" cy="960"/>
          </a:xfrm>
        </p:grpSpPr>
        <p:sp>
          <p:nvSpPr>
            <p:cNvPr id="53262" name="Rectangle 16"/>
            <p:cNvSpPr>
              <a:spLocks noChangeArrowheads="1"/>
            </p:cNvSpPr>
            <p:nvPr/>
          </p:nvSpPr>
          <p:spPr bwMode="auto">
            <a:xfrm>
              <a:off x="192" y="1008"/>
              <a:ext cx="2640" cy="96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2000" smtClean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graphicFrame>
          <p:nvGraphicFramePr>
            <p:cNvPr id="53263" name="Object 17"/>
            <p:cNvGraphicFramePr>
              <a:graphicFrameLocks noChangeAspect="1"/>
            </p:cNvGraphicFramePr>
            <p:nvPr/>
          </p:nvGraphicFramePr>
          <p:xfrm>
            <a:off x="720" y="1536"/>
            <a:ext cx="460" cy="4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0" name="Рисунок" r:id="rId7" imgW="619930" imgH="543579" progId="Word.Picture.8">
                    <p:embed/>
                  </p:oleObj>
                </mc:Choice>
                <mc:Fallback>
                  <p:oleObj name="Рисунок" r:id="rId7" imgW="619930" imgH="543579" progId="Word.Picture.8">
                    <p:embed/>
                    <p:pic>
                      <p:nvPicPr>
                        <p:cNvPr id="53263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clrChange>
                            <a:clrFrom>
                              <a:srgbClr val="FDFDFD"/>
                            </a:clrFrom>
                            <a:clrTo>
                              <a:srgbClr val="FDFDFD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1536"/>
                          <a:ext cx="460" cy="407"/>
                        </a:xfrm>
                        <a:prstGeom prst="rect">
                          <a:avLst/>
                        </a:prstGeom>
                        <a:solidFill>
                          <a:srgbClr val="969696">
                            <a:alpha val="50195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3264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056"/>
              <a:ext cx="461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5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29" y="1275"/>
              <a:ext cx="870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6" name="Picture 2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" y="1277"/>
              <a:ext cx="873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7" name="Picture 2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099" y="1261"/>
              <a:ext cx="873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8" name="Picture 2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056"/>
              <a:ext cx="447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9" name="Picture 2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536"/>
              <a:ext cx="413" cy="40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260" name="Line 24"/>
          <p:cNvSpPr>
            <a:spLocks noChangeShapeType="1"/>
          </p:cNvSpPr>
          <p:nvPr/>
        </p:nvSpPr>
        <p:spPr bwMode="auto">
          <a:xfrm>
            <a:off x="5403851" y="4365104"/>
            <a:ext cx="1255711" cy="648221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smtClean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261761" y="243115"/>
            <a:ext cx="7499176" cy="288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УПРОЧНЕНИЕ ТВЕРДОСПЛАВНОГО</a:t>
            </a:r>
            <a:r>
              <a:rPr lang="en-US" dirty="0" smtClean="0"/>
              <a:t> </a:t>
            </a:r>
            <a:r>
              <a:rPr lang="ru-RU" dirty="0" smtClean="0"/>
              <a:t>ИНСТРУМЕНТА</a:t>
            </a:r>
            <a:r>
              <a:rPr lang="ru-RU" cap="all" dirty="0">
                <a:solidFill>
                  <a:srgbClr val="006600"/>
                </a:solidFill>
                <a:latin typeface="Verdana"/>
                <a:cs typeface="Verdana"/>
              </a:rPr>
              <a:t/>
            </a:r>
            <a:br>
              <a:rPr lang="ru-RU" cap="all" dirty="0">
                <a:solidFill>
                  <a:srgbClr val="006600"/>
                </a:solidFill>
                <a:latin typeface="Verdana"/>
                <a:cs typeface="Verdana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88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КОЛЛЕКТИВНОЕ УСКОРЕНИЕ </a:t>
            </a:r>
            <a:r>
              <a:rPr lang="ru-RU" b="1" dirty="0" smtClean="0"/>
              <a:t>ИОНОВ (КУИ)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3680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447989" y="291458"/>
            <a:ext cx="6447184" cy="447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/>
              <a:t>ПРИНЦИП КУИ</a:t>
            </a:r>
            <a:endParaRPr lang="ru-RU" sz="2000" b="1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478402" y="2132856"/>
            <a:ext cx="7456873" cy="3959558"/>
            <a:chOff x="266810" y="551572"/>
            <a:chExt cx="8784976" cy="576064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66810" y="3132450"/>
              <a:ext cx="3764990" cy="595647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Дуга 6"/>
            <p:cNvSpPr/>
            <p:nvPr/>
          </p:nvSpPr>
          <p:spPr>
            <a:xfrm flipH="1">
              <a:off x="266810" y="2763975"/>
              <a:ext cx="6039671" cy="765832"/>
            </a:xfrm>
            <a:prstGeom prst="arc">
              <a:avLst/>
            </a:prstGeom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Дуга 7"/>
            <p:cNvSpPr/>
            <p:nvPr/>
          </p:nvSpPr>
          <p:spPr>
            <a:xfrm flipH="1" flipV="1">
              <a:off x="266810" y="3317075"/>
              <a:ext cx="6039671" cy="765832"/>
            </a:xfrm>
            <a:prstGeom prst="arc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3122304" y="3997815"/>
              <a:ext cx="196093" cy="850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3122304" y="4082907"/>
              <a:ext cx="196093" cy="850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Овал 10"/>
            <p:cNvSpPr/>
            <p:nvPr/>
          </p:nvSpPr>
          <p:spPr>
            <a:xfrm>
              <a:off x="3329625" y="3934316"/>
              <a:ext cx="156875" cy="595647"/>
            </a:xfrm>
            <a:prstGeom prst="ellips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" name="Прямая соединительная линия 11"/>
            <p:cNvCxnSpPr>
              <a:stCxn id="11" idx="1"/>
              <a:endCxn id="11" idx="6"/>
            </p:cNvCxnSpPr>
            <p:nvPr/>
          </p:nvCxnSpPr>
          <p:spPr>
            <a:xfrm>
              <a:off x="3352600" y="4021546"/>
              <a:ext cx="133900" cy="210593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3341112" y="4126842"/>
              <a:ext cx="133900" cy="210593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>
              <a:endCxn id="11" idx="5"/>
            </p:cNvCxnSpPr>
            <p:nvPr/>
          </p:nvCxnSpPr>
          <p:spPr>
            <a:xfrm>
              <a:off x="3340243" y="4247893"/>
              <a:ext cx="123283" cy="19484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Овал 14"/>
            <p:cNvSpPr/>
            <p:nvPr/>
          </p:nvSpPr>
          <p:spPr>
            <a:xfrm>
              <a:off x="3310975" y="2381059"/>
              <a:ext cx="156875" cy="595647"/>
            </a:xfrm>
            <a:prstGeom prst="ellips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815871" y="806849"/>
              <a:ext cx="1647183" cy="119129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45247" y="806849"/>
              <a:ext cx="25099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345247" y="551572"/>
              <a:ext cx="313749" cy="2552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658996" y="551572"/>
              <a:ext cx="313749" cy="2552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flipV="1">
              <a:off x="972746" y="551572"/>
              <a:ext cx="313749" cy="2552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1286495" y="551572"/>
              <a:ext cx="313749" cy="2552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V="1">
              <a:off x="1600244" y="551572"/>
              <a:ext cx="313749" cy="2552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V="1">
              <a:off x="1913993" y="551572"/>
              <a:ext cx="313749" cy="2552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2227742" y="551572"/>
              <a:ext cx="313749" cy="2552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V="1">
              <a:off x="2541491" y="551572"/>
              <a:ext cx="313749" cy="2552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3090552" y="2678882"/>
              <a:ext cx="196093" cy="850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3090552" y="2763975"/>
              <a:ext cx="196093" cy="850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>
              <a:stCxn id="15" idx="1"/>
              <a:endCxn id="15" idx="6"/>
            </p:cNvCxnSpPr>
            <p:nvPr/>
          </p:nvCxnSpPr>
          <p:spPr>
            <a:xfrm>
              <a:off x="3333949" y="2468289"/>
              <a:ext cx="133900" cy="210593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3322461" y="2573585"/>
              <a:ext cx="133900" cy="210593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>
              <a:endCxn id="15" idx="5"/>
            </p:cNvCxnSpPr>
            <p:nvPr/>
          </p:nvCxnSpPr>
          <p:spPr>
            <a:xfrm>
              <a:off x="3321592" y="2694636"/>
              <a:ext cx="123283" cy="19484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Полилиния 30"/>
            <p:cNvSpPr/>
            <p:nvPr/>
          </p:nvSpPr>
          <p:spPr>
            <a:xfrm>
              <a:off x="426116" y="1619023"/>
              <a:ext cx="2417479" cy="717045"/>
            </a:xfrm>
            <a:custGeom>
              <a:avLst/>
              <a:gdLst>
                <a:gd name="connsiteX0" fmla="*/ 0 w 2219325"/>
                <a:gd name="connsiteY0" fmla="*/ 0 h 606787"/>
                <a:gd name="connsiteX1" fmla="*/ 219075 w 2219325"/>
                <a:gd name="connsiteY1" fmla="*/ 438150 h 606787"/>
                <a:gd name="connsiteX2" fmla="*/ 647700 w 2219325"/>
                <a:gd name="connsiteY2" fmla="*/ 552450 h 606787"/>
                <a:gd name="connsiteX3" fmla="*/ 1714500 w 2219325"/>
                <a:gd name="connsiteY3" fmla="*/ 571500 h 606787"/>
                <a:gd name="connsiteX4" fmla="*/ 2219325 w 2219325"/>
                <a:gd name="connsiteY4" fmla="*/ 76200 h 606787"/>
                <a:gd name="connsiteX5" fmla="*/ 2219325 w 2219325"/>
                <a:gd name="connsiteY5" fmla="*/ 76200 h 60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9325" h="606787">
                  <a:moveTo>
                    <a:pt x="0" y="0"/>
                  </a:moveTo>
                  <a:cubicBezTo>
                    <a:pt x="55562" y="173037"/>
                    <a:pt x="111125" y="346075"/>
                    <a:pt x="219075" y="438150"/>
                  </a:cubicBezTo>
                  <a:cubicBezTo>
                    <a:pt x="327025" y="530225"/>
                    <a:pt x="398463" y="530225"/>
                    <a:pt x="647700" y="552450"/>
                  </a:cubicBezTo>
                  <a:cubicBezTo>
                    <a:pt x="896937" y="574675"/>
                    <a:pt x="1452563" y="650875"/>
                    <a:pt x="1714500" y="571500"/>
                  </a:cubicBezTo>
                  <a:cubicBezTo>
                    <a:pt x="1976437" y="492125"/>
                    <a:pt x="2219325" y="76200"/>
                    <a:pt x="2219325" y="76200"/>
                  </a:cubicBezTo>
                  <a:lnTo>
                    <a:pt x="2219325" y="762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313067" y="1672252"/>
              <a:ext cx="2797095" cy="822341"/>
            </a:xfrm>
            <a:custGeom>
              <a:avLst/>
              <a:gdLst>
                <a:gd name="connsiteX0" fmla="*/ 0 w 2219325"/>
                <a:gd name="connsiteY0" fmla="*/ 0 h 606787"/>
                <a:gd name="connsiteX1" fmla="*/ 219075 w 2219325"/>
                <a:gd name="connsiteY1" fmla="*/ 438150 h 606787"/>
                <a:gd name="connsiteX2" fmla="*/ 647700 w 2219325"/>
                <a:gd name="connsiteY2" fmla="*/ 552450 h 606787"/>
                <a:gd name="connsiteX3" fmla="*/ 1714500 w 2219325"/>
                <a:gd name="connsiteY3" fmla="*/ 571500 h 606787"/>
                <a:gd name="connsiteX4" fmla="*/ 2219325 w 2219325"/>
                <a:gd name="connsiteY4" fmla="*/ 76200 h 606787"/>
                <a:gd name="connsiteX5" fmla="*/ 2219325 w 2219325"/>
                <a:gd name="connsiteY5" fmla="*/ 76200 h 60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9325" h="606787">
                  <a:moveTo>
                    <a:pt x="0" y="0"/>
                  </a:moveTo>
                  <a:cubicBezTo>
                    <a:pt x="55562" y="173037"/>
                    <a:pt x="111125" y="346075"/>
                    <a:pt x="219075" y="438150"/>
                  </a:cubicBezTo>
                  <a:cubicBezTo>
                    <a:pt x="327025" y="530225"/>
                    <a:pt x="398463" y="530225"/>
                    <a:pt x="647700" y="552450"/>
                  </a:cubicBezTo>
                  <a:cubicBezTo>
                    <a:pt x="896937" y="574675"/>
                    <a:pt x="1452563" y="650875"/>
                    <a:pt x="1714500" y="571500"/>
                  </a:cubicBezTo>
                  <a:cubicBezTo>
                    <a:pt x="1976437" y="492125"/>
                    <a:pt x="2219325" y="76200"/>
                    <a:pt x="2219325" y="76200"/>
                  </a:cubicBezTo>
                  <a:lnTo>
                    <a:pt x="2219325" y="762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3" name="Прямая со стрелкой 32"/>
            <p:cNvCxnSpPr/>
            <p:nvPr/>
          </p:nvCxnSpPr>
          <p:spPr>
            <a:xfrm>
              <a:off x="2933678" y="2168328"/>
              <a:ext cx="352968" cy="21273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>
              <a:off x="2843595" y="2336068"/>
              <a:ext cx="376756" cy="2375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>
            <a:xfrm>
              <a:off x="2698366" y="2454826"/>
              <a:ext cx="235312" cy="2398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>
              <a:off x="2463054" y="2494593"/>
              <a:ext cx="156875" cy="22683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>
              <a:off x="2306179" y="2573585"/>
              <a:ext cx="0" cy="1903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>
              <a:off x="1992430" y="2494593"/>
              <a:ext cx="0" cy="2693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/>
            <p:cNvCxnSpPr/>
            <p:nvPr/>
          </p:nvCxnSpPr>
          <p:spPr>
            <a:xfrm>
              <a:off x="1711614" y="2573585"/>
              <a:ext cx="0" cy="21059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/>
            <p:nvPr/>
          </p:nvCxnSpPr>
          <p:spPr>
            <a:xfrm flipH="1">
              <a:off x="1364932" y="2494593"/>
              <a:ext cx="78437" cy="2974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/>
            <p:nvPr/>
          </p:nvCxnSpPr>
          <p:spPr>
            <a:xfrm flipH="1">
              <a:off x="1051183" y="2494593"/>
              <a:ext cx="156875" cy="3544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Равнобедренный треугольник 41"/>
            <p:cNvSpPr/>
            <p:nvPr/>
          </p:nvSpPr>
          <p:spPr>
            <a:xfrm>
              <a:off x="4894610" y="2721429"/>
              <a:ext cx="1490308" cy="1361479"/>
            </a:xfrm>
            <a:prstGeom prst="triangle">
              <a:avLst/>
            </a:prstGeom>
            <a:ln w="28575">
              <a:solidFill>
                <a:srgbClr val="7030A0"/>
              </a:solidFill>
            </a:ln>
            <a:scene3d>
              <a:camera prst="orthographicFront">
                <a:rot lat="0" lon="5400000" rev="0"/>
              </a:camera>
              <a:lightRig rig="threePt" dir="t"/>
            </a:scene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3" name="Прямая соединительная линия 42"/>
            <p:cNvCxnSpPr/>
            <p:nvPr/>
          </p:nvCxnSpPr>
          <p:spPr>
            <a:xfrm>
              <a:off x="5286796" y="2381059"/>
              <a:ext cx="0" cy="208476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5286796" y="2381059"/>
              <a:ext cx="1333434" cy="104238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flipH="1">
              <a:off x="5286796" y="3430274"/>
              <a:ext cx="1333434" cy="103554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H="1">
              <a:off x="3953362" y="2721429"/>
              <a:ext cx="1333434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H="1">
              <a:off x="3953362" y="4183753"/>
              <a:ext cx="1333434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Группа 47"/>
            <p:cNvGrpSpPr/>
            <p:nvPr/>
          </p:nvGrpSpPr>
          <p:grpSpPr>
            <a:xfrm>
              <a:off x="7090854" y="2283639"/>
              <a:ext cx="1960932" cy="1900114"/>
              <a:chOff x="6948264" y="2096852"/>
              <a:chExt cx="1800200" cy="1607939"/>
            </a:xfrm>
          </p:grpSpPr>
          <p:sp>
            <p:nvSpPr>
              <p:cNvPr id="80" name="Прямоугольник 79"/>
              <p:cNvSpPr/>
              <p:nvPr/>
            </p:nvSpPr>
            <p:spPr>
              <a:xfrm>
                <a:off x="6948264" y="2288906"/>
                <a:ext cx="504056" cy="1415885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81" name="Прямая соединительная линия 80"/>
              <p:cNvCxnSpPr>
                <a:stCxn id="80" idx="0"/>
                <a:endCxn id="80" idx="2"/>
              </p:cNvCxnSpPr>
              <p:nvPr/>
            </p:nvCxnSpPr>
            <p:spPr>
              <a:xfrm>
                <a:off x="7200292" y="2288906"/>
                <a:ext cx="0" cy="14158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Прямоугольник 81"/>
              <p:cNvSpPr/>
              <p:nvPr/>
            </p:nvSpPr>
            <p:spPr>
              <a:xfrm>
                <a:off x="7812360" y="2260743"/>
                <a:ext cx="576064" cy="196149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83" name="Прямая соединительная линия 82"/>
              <p:cNvCxnSpPr>
                <a:stCxn id="82" idx="1"/>
              </p:cNvCxnSpPr>
              <p:nvPr/>
            </p:nvCxnSpPr>
            <p:spPr>
              <a:xfrm flipH="1">
                <a:off x="7452320" y="2358818"/>
                <a:ext cx="360040" cy="339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Прямая соединительная линия 83"/>
              <p:cNvCxnSpPr>
                <a:stCxn id="82" idx="3"/>
              </p:cNvCxnSpPr>
              <p:nvPr/>
            </p:nvCxnSpPr>
            <p:spPr>
              <a:xfrm>
                <a:off x="8388424" y="2358818"/>
                <a:ext cx="216024" cy="339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Прямая соединительная линия 84"/>
              <p:cNvCxnSpPr/>
              <p:nvPr/>
            </p:nvCxnSpPr>
            <p:spPr>
              <a:xfrm>
                <a:off x="8604448" y="2096852"/>
                <a:ext cx="0" cy="50405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Прямая соединительная линия 85"/>
              <p:cNvCxnSpPr/>
              <p:nvPr/>
            </p:nvCxnSpPr>
            <p:spPr>
              <a:xfrm flipV="1">
                <a:off x="8604448" y="2096852"/>
                <a:ext cx="144016" cy="7381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Прямая соединительная линия 86"/>
              <p:cNvCxnSpPr/>
              <p:nvPr/>
            </p:nvCxnSpPr>
            <p:spPr>
              <a:xfrm flipV="1">
                <a:off x="8604448" y="2249252"/>
                <a:ext cx="144016" cy="7381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Прямая соединительная линия 87"/>
              <p:cNvCxnSpPr/>
              <p:nvPr/>
            </p:nvCxnSpPr>
            <p:spPr>
              <a:xfrm flipV="1">
                <a:off x="8604448" y="2419079"/>
                <a:ext cx="144016" cy="7381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Прямоугольник 48"/>
            <p:cNvSpPr/>
            <p:nvPr/>
          </p:nvSpPr>
          <p:spPr>
            <a:xfrm flipV="1">
              <a:off x="848052" y="4865641"/>
              <a:ext cx="1647183" cy="119129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0" name="Прямая соединительная линия 49"/>
            <p:cNvCxnSpPr/>
            <p:nvPr/>
          </p:nvCxnSpPr>
          <p:spPr>
            <a:xfrm flipV="1">
              <a:off x="377428" y="6056935"/>
              <a:ext cx="25099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377428" y="6056935"/>
              <a:ext cx="313749" cy="2552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691177" y="6056935"/>
              <a:ext cx="313749" cy="2552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1004926" y="6056935"/>
              <a:ext cx="313749" cy="2552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1318675" y="6056935"/>
              <a:ext cx="313749" cy="2552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>
              <a:off x="1632425" y="6056935"/>
              <a:ext cx="313749" cy="2552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1946174" y="6056935"/>
              <a:ext cx="313749" cy="2552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>
              <a:off x="2259923" y="6056935"/>
              <a:ext cx="313749" cy="2552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>
              <a:off x="2573672" y="6056935"/>
              <a:ext cx="313749" cy="2552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Полилиния 58"/>
            <p:cNvSpPr/>
            <p:nvPr/>
          </p:nvSpPr>
          <p:spPr>
            <a:xfrm flipV="1">
              <a:off x="458297" y="4527716"/>
              <a:ext cx="2417479" cy="717045"/>
            </a:xfrm>
            <a:custGeom>
              <a:avLst/>
              <a:gdLst>
                <a:gd name="connsiteX0" fmla="*/ 0 w 2219325"/>
                <a:gd name="connsiteY0" fmla="*/ 0 h 606787"/>
                <a:gd name="connsiteX1" fmla="*/ 219075 w 2219325"/>
                <a:gd name="connsiteY1" fmla="*/ 438150 h 606787"/>
                <a:gd name="connsiteX2" fmla="*/ 647700 w 2219325"/>
                <a:gd name="connsiteY2" fmla="*/ 552450 h 606787"/>
                <a:gd name="connsiteX3" fmla="*/ 1714500 w 2219325"/>
                <a:gd name="connsiteY3" fmla="*/ 571500 h 606787"/>
                <a:gd name="connsiteX4" fmla="*/ 2219325 w 2219325"/>
                <a:gd name="connsiteY4" fmla="*/ 76200 h 606787"/>
                <a:gd name="connsiteX5" fmla="*/ 2219325 w 2219325"/>
                <a:gd name="connsiteY5" fmla="*/ 76200 h 60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9325" h="606787">
                  <a:moveTo>
                    <a:pt x="0" y="0"/>
                  </a:moveTo>
                  <a:cubicBezTo>
                    <a:pt x="55562" y="173037"/>
                    <a:pt x="111125" y="346075"/>
                    <a:pt x="219075" y="438150"/>
                  </a:cubicBezTo>
                  <a:cubicBezTo>
                    <a:pt x="327025" y="530225"/>
                    <a:pt x="398463" y="530225"/>
                    <a:pt x="647700" y="552450"/>
                  </a:cubicBezTo>
                  <a:cubicBezTo>
                    <a:pt x="896937" y="574675"/>
                    <a:pt x="1452563" y="650875"/>
                    <a:pt x="1714500" y="571500"/>
                  </a:cubicBezTo>
                  <a:cubicBezTo>
                    <a:pt x="1976437" y="492125"/>
                    <a:pt x="2219325" y="76200"/>
                    <a:pt x="2219325" y="76200"/>
                  </a:cubicBezTo>
                  <a:lnTo>
                    <a:pt x="2219325" y="762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олилиния 59"/>
            <p:cNvSpPr/>
            <p:nvPr/>
          </p:nvSpPr>
          <p:spPr>
            <a:xfrm flipV="1">
              <a:off x="345247" y="4369191"/>
              <a:ext cx="2797095" cy="822341"/>
            </a:xfrm>
            <a:custGeom>
              <a:avLst/>
              <a:gdLst>
                <a:gd name="connsiteX0" fmla="*/ 0 w 2219325"/>
                <a:gd name="connsiteY0" fmla="*/ 0 h 606787"/>
                <a:gd name="connsiteX1" fmla="*/ 219075 w 2219325"/>
                <a:gd name="connsiteY1" fmla="*/ 438150 h 606787"/>
                <a:gd name="connsiteX2" fmla="*/ 647700 w 2219325"/>
                <a:gd name="connsiteY2" fmla="*/ 552450 h 606787"/>
                <a:gd name="connsiteX3" fmla="*/ 1714500 w 2219325"/>
                <a:gd name="connsiteY3" fmla="*/ 571500 h 606787"/>
                <a:gd name="connsiteX4" fmla="*/ 2219325 w 2219325"/>
                <a:gd name="connsiteY4" fmla="*/ 76200 h 606787"/>
                <a:gd name="connsiteX5" fmla="*/ 2219325 w 2219325"/>
                <a:gd name="connsiteY5" fmla="*/ 76200 h 60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9325" h="606787">
                  <a:moveTo>
                    <a:pt x="0" y="0"/>
                  </a:moveTo>
                  <a:cubicBezTo>
                    <a:pt x="55562" y="173037"/>
                    <a:pt x="111125" y="346075"/>
                    <a:pt x="219075" y="438150"/>
                  </a:cubicBezTo>
                  <a:cubicBezTo>
                    <a:pt x="327025" y="530225"/>
                    <a:pt x="398463" y="530225"/>
                    <a:pt x="647700" y="552450"/>
                  </a:cubicBezTo>
                  <a:cubicBezTo>
                    <a:pt x="896937" y="574675"/>
                    <a:pt x="1452563" y="650875"/>
                    <a:pt x="1714500" y="571500"/>
                  </a:cubicBezTo>
                  <a:cubicBezTo>
                    <a:pt x="1976437" y="492125"/>
                    <a:pt x="2219325" y="76200"/>
                    <a:pt x="2219325" y="76200"/>
                  </a:cubicBezTo>
                  <a:lnTo>
                    <a:pt x="2219325" y="762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1" name="Прямая со стрелкой 60"/>
            <p:cNvCxnSpPr/>
            <p:nvPr/>
          </p:nvCxnSpPr>
          <p:spPr>
            <a:xfrm flipV="1">
              <a:off x="2965858" y="4482725"/>
              <a:ext cx="352968" cy="21273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/>
            <p:cNvCxnSpPr/>
            <p:nvPr/>
          </p:nvCxnSpPr>
          <p:spPr>
            <a:xfrm flipV="1">
              <a:off x="2875776" y="4290199"/>
              <a:ext cx="376756" cy="2375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 стрелкой 62"/>
            <p:cNvCxnSpPr/>
            <p:nvPr/>
          </p:nvCxnSpPr>
          <p:spPr>
            <a:xfrm flipV="1">
              <a:off x="2730547" y="4169148"/>
              <a:ext cx="235312" cy="2398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/>
            <p:cNvCxnSpPr/>
            <p:nvPr/>
          </p:nvCxnSpPr>
          <p:spPr>
            <a:xfrm flipV="1">
              <a:off x="2495235" y="4142355"/>
              <a:ext cx="156875" cy="22683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64"/>
            <p:cNvCxnSpPr/>
            <p:nvPr/>
          </p:nvCxnSpPr>
          <p:spPr>
            <a:xfrm flipV="1">
              <a:off x="2338360" y="4099809"/>
              <a:ext cx="0" cy="1903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 стрелкой 65"/>
            <p:cNvCxnSpPr/>
            <p:nvPr/>
          </p:nvCxnSpPr>
          <p:spPr>
            <a:xfrm flipV="1">
              <a:off x="2024611" y="4099809"/>
              <a:ext cx="0" cy="2693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 стрелкой 66"/>
            <p:cNvCxnSpPr/>
            <p:nvPr/>
          </p:nvCxnSpPr>
          <p:spPr>
            <a:xfrm flipV="1">
              <a:off x="1743794" y="4079606"/>
              <a:ext cx="0" cy="21059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 стрелкой 67"/>
            <p:cNvCxnSpPr/>
            <p:nvPr/>
          </p:nvCxnSpPr>
          <p:spPr>
            <a:xfrm flipH="1" flipV="1">
              <a:off x="1397113" y="4071728"/>
              <a:ext cx="78437" cy="2974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 стрелкой 68"/>
            <p:cNvCxnSpPr/>
            <p:nvPr/>
          </p:nvCxnSpPr>
          <p:spPr>
            <a:xfrm flipH="1" flipV="1">
              <a:off x="1083364" y="4014717"/>
              <a:ext cx="156875" cy="3544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Прямоугольник 69"/>
            <p:cNvSpPr/>
            <p:nvPr/>
          </p:nvSpPr>
          <p:spPr>
            <a:xfrm>
              <a:off x="4423985" y="3146891"/>
              <a:ext cx="648163" cy="54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e, </a:t>
              </a:r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770392" y="1182580"/>
              <a:ext cx="1606229" cy="436443"/>
            </a:xfrm>
            <a:prstGeom prst="rect">
              <a:avLst/>
            </a:prstGeom>
            <a:ln w="38100">
              <a:noFill/>
            </a:ln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Полиэтилен</a:t>
              </a:r>
              <a:endPara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335306" y="3102003"/>
              <a:ext cx="844148" cy="436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катод</a:t>
              </a:r>
              <a:endParaRPr lang="ru-RU" dirty="0"/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3482739" y="4224511"/>
              <a:ext cx="515457" cy="436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ВК</a:t>
              </a:r>
              <a:endParaRPr lang="ru-RU" dirty="0"/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6638873" y="4290199"/>
              <a:ext cx="1565788" cy="436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C00000"/>
                  </a:solidFill>
                </a:rPr>
                <a:t>Мишень, ЦФ</a:t>
              </a:r>
              <a:endParaRPr lang="ru-RU" dirty="0">
                <a:solidFill>
                  <a:srgbClr val="C00000"/>
                </a:solidFill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8079810" y="1949619"/>
              <a:ext cx="520696" cy="436443"/>
            </a:xfrm>
            <a:prstGeom prst="rect">
              <a:avLst/>
            </a:prstGeom>
            <a:ln w="28575"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R</a:t>
              </a:r>
              <a:r>
                <a:rPr lang="ru-RU" dirty="0" smtClean="0">
                  <a:solidFill>
                    <a:srgbClr val="C00000"/>
                  </a:solidFill>
                </a:rPr>
                <a:t>ш</a:t>
              </a:r>
              <a:endParaRPr lang="ru-RU" dirty="0">
                <a:solidFill>
                  <a:srgbClr val="C00000"/>
                </a:solidFill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2706270" y="2678882"/>
              <a:ext cx="340844" cy="436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ru-RU" dirty="0"/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2698366" y="3625814"/>
              <a:ext cx="340844" cy="436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ru-RU" dirty="0"/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3064153" y="1899625"/>
              <a:ext cx="257030" cy="436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3101935" y="4562141"/>
              <a:ext cx="257030" cy="436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00" t="17327" r="34324" b="55688"/>
          <a:stretch/>
        </p:blipFill>
        <p:spPr bwMode="auto">
          <a:xfrm flipH="1">
            <a:off x="7133052" y="496167"/>
            <a:ext cx="1510457" cy="189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" name="Прямоугольник 88"/>
          <p:cNvSpPr/>
          <p:nvPr/>
        </p:nvSpPr>
        <p:spPr>
          <a:xfrm>
            <a:off x="6948264" y="2420888"/>
            <a:ext cx="194284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ПЛЮТТО </a:t>
            </a:r>
          </a:p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Анатолий Андреевич</a:t>
            </a:r>
          </a:p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1979 г.</a:t>
            </a:r>
            <a:endParaRPr lang="ru-RU" sz="1400" dirty="0"/>
          </a:p>
        </p:txBody>
      </p:sp>
      <p:sp>
        <p:nvSpPr>
          <p:cNvPr id="90" name="Прямоугольник 89"/>
          <p:cNvSpPr/>
          <p:nvPr/>
        </p:nvSpPr>
        <p:spPr>
          <a:xfrm>
            <a:off x="3195511" y="1076772"/>
            <a:ext cx="3855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400" i="1" dirty="0" err="1"/>
              <a:t>Плютто</a:t>
            </a:r>
            <a:r>
              <a:rPr lang="ru-RU" sz="1400" i="1" dirty="0"/>
              <a:t> А.А., </a:t>
            </a:r>
            <a:r>
              <a:rPr lang="ru-RU" sz="1400" i="1" dirty="0" err="1"/>
              <a:t>Суладзе</a:t>
            </a:r>
            <a:r>
              <a:rPr lang="ru-RU" sz="1400" i="1" dirty="0"/>
              <a:t> К.В., Рыжков В.Н</a:t>
            </a:r>
            <a:r>
              <a:rPr lang="ru-RU" sz="1400" dirty="0" smtClean="0"/>
              <a:t>.  </a:t>
            </a:r>
          </a:p>
          <a:p>
            <a:pPr algn="r"/>
            <a:r>
              <a:rPr lang="ru-RU" sz="1400" dirty="0" smtClean="0"/>
              <a:t>Письма </a:t>
            </a:r>
            <a:r>
              <a:rPr lang="ru-RU" sz="1400" dirty="0"/>
              <a:t>ЖЭТФ, т.6, с. 540-541 (1967).</a:t>
            </a:r>
          </a:p>
        </p:txBody>
      </p:sp>
      <p:cxnSp>
        <p:nvCxnSpPr>
          <p:cNvPr id="92" name="Прямая соединительная линия 91"/>
          <p:cNvCxnSpPr/>
          <p:nvPr/>
        </p:nvCxnSpPr>
        <p:spPr>
          <a:xfrm>
            <a:off x="131800" y="6453336"/>
            <a:ext cx="878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Прямоугольник 92"/>
          <p:cNvSpPr/>
          <p:nvPr/>
        </p:nvSpPr>
        <p:spPr>
          <a:xfrm>
            <a:off x="123198" y="6453336"/>
            <a:ext cx="87922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err="1"/>
              <a:t>Плютто</a:t>
            </a:r>
            <a:r>
              <a:rPr lang="ru-RU" sz="1600" i="1" dirty="0"/>
              <a:t> А.А.</a:t>
            </a:r>
            <a:r>
              <a:rPr lang="ru-RU" sz="1600" dirty="0"/>
              <a:t> Ускорение ионов в электронных пучках. </a:t>
            </a:r>
            <a:r>
              <a:rPr lang="en-US" sz="1600" dirty="0" err="1"/>
              <a:t>Саратов</a:t>
            </a:r>
            <a:r>
              <a:rPr lang="en-US" sz="1600" dirty="0"/>
              <a:t>, 2007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387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FC43BC2-8827-428E-AC95-36115D73908E}" type="slidenum">
              <a:rPr lang="ru-RU" altLang="ru-RU"/>
              <a:pPr eaLnBrk="1" hangingPunct="1"/>
              <a:t>28</a:t>
            </a:fld>
            <a:endParaRPr lang="ru-RU" altLang="ru-RU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 smtClean="0"/>
              <a:t>Виртуальный катод</a:t>
            </a:r>
            <a:endParaRPr lang="en-US" altLang="ru-RU" sz="2400" b="1" dirty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6553200" y="4016375"/>
          <a:ext cx="137160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9" name="Equation" r:id="rId3" imgW="812447" imgH="241195" progId="Equation.DSMT4">
                  <p:embed/>
                </p:oleObj>
              </mc:Choice>
              <mc:Fallback>
                <p:oleObj name="Equation" r:id="rId3" imgW="812447" imgH="241195" progId="Equation.DSMT4">
                  <p:embed/>
                  <p:pic>
                    <p:nvPicPr>
                      <p:cNvPr id="717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016375"/>
                        <a:ext cx="1371600" cy="4032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7" name="Rectangle 10"/>
          <p:cNvSpPr>
            <a:spLocks noChangeArrowheads="1"/>
          </p:cNvSpPr>
          <p:nvPr/>
        </p:nvSpPr>
        <p:spPr bwMode="auto">
          <a:xfrm>
            <a:off x="0" y="3352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7178" name="Object 12"/>
          <p:cNvGraphicFramePr>
            <a:graphicFrameLocks noChangeAspect="1"/>
          </p:cNvGraphicFramePr>
          <p:nvPr/>
        </p:nvGraphicFramePr>
        <p:xfrm>
          <a:off x="533400" y="4648200"/>
          <a:ext cx="3048000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0" name="Equation" r:id="rId5" imgW="1916868" imgH="583947" progId="Equation.DSMT4">
                  <p:embed/>
                </p:oleObj>
              </mc:Choice>
              <mc:Fallback>
                <p:oleObj name="Equation" r:id="rId5" imgW="1916868" imgH="583947" progId="Equation.DSMT4">
                  <p:embed/>
                  <p:pic>
                    <p:nvPicPr>
                      <p:cNvPr id="717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648200"/>
                        <a:ext cx="3048000" cy="925513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9" name="Object 13"/>
          <p:cNvGraphicFramePr>
            <a:graphicFrameLocks noChangeAspect="1"/>
          </p:cNvGraphicFramePr>
          <p:nvPr/>
        </p:nvGraphicFramePr>
        <p:xfrm>
          <a:off x="5334000" y="4648200"/>
          <a:ext cx="2593975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1" name="Equation" r:id="rId7" imgW="1714500" imgH="609600" progId="Equation.DSMT4">
                  <p:embed/>
                </p:oleObj>
              </mc:Choice>
              <mc:Fallback>
                <p:oleObj name="Equation" r:id="rId7" imgW="1714500" imgH="609600" progId="Equation.DSMT4">
                  <p:embed/>
                  <p:pic>
                    <p:nvPicPr>
                      <p:cNvPr id="7179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4648200"/>
                        <a:ext cx="2593975" cy="92233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0" name="Text Box 18"/>
          <p:cNvSpPr txBox="1">
            <a:spLocks noChangeArrowheads="1"/>
          </p:cNvSpPr>
          <p:nvPr/>
        </p:nvSpPr>
        <p:spPr bwMode="auto">
          <a:xfrm>
            <a:off x="1619672" y="542925"/>
            <a:ext cx="58224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 smtClean="0"/>
              <a:t>Формирование виртуального катода в вакууме</a:t>
            </a:r>
            <a:r>
              <a:rPr lang="en-US" altLang="ru-RU" sz="2000" dirty="0" smtClean="0"/>
              <a:t>.</a:t>
            </a:r>
            <a:endParaRPr lang="ru-RU" altLang="ru-RU" sz="2000" dirty="0"/>
          </a:p>
        </p:txBody>
      </p:sp>
      <p:sp>
        <p:nvSpPr>
          <p:cNvPr id="7181" name="Text Box 21"/>
          <p:cNvSpPr txBox="1">
            <a:spLocks noChangeArrowheads="1"/>
          </p:cNvSpPr>
          <p:nvPr/>
        </p:nvSpPr>
        <p:spPr bwMode="auto">
          <a:xfrm>
            <a:off x="918654" y="4013668"/>
            <a:ext cx="53837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 smtClean="0"/>
              <a:t>Условие образования виртуального катода:</a:t>
            </a:r>
            <a:endParaRPr lang="ru-RU" altLang="ru-RU" sz="2000" dirty="0"/>
          </a:p>
        </p:txBody>
      </p:sp>
      <p:graphicFrame>
        <p:nvGraphicFramePr>
          <p:cNvPr id="7182" name="Object 24"/>
          <p:cNvGraphicFramePr>
            <a:graphicFrameLocks noChangeAspect="1"/>
          </p:cNvGraphicFramePr>
          <p:nvPr/>
        </p:nvGraphicFramePr>
        <p:xfrm>
          <a:off x="533400" y="4648200"/>
          <a:ext cx="3048000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" name="Equation" r:id="rId9" imgW="1916868" imgH="583947" progId="Equation.DSMT4">
                  <p:embed/>
                </p:oleObj>
              </mc:Choice>
              <mc:Fallback>
                <p:oleObj name="Equation" r:id="rId9" imgW="1916868" imgH="583947" progId="Equation.DSMT4">
                  <p:embed/>
                  <p:pic>
                    <p:nvPicPr>
                      <p:cNvPr id="7182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648200"/>
                        <a:ext cx="3048000" cy="925513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3" name="Object 25"/>
          <p:cNvGraphicFramePr>
            <a:graphicFrameLocks noChangeAspect="1"/>
          </p:cNvGraphicFramePr>
          <p:nvPr/>
        </p:nvGraphicFramePr>
        <p:xfrm>
          <a:off x="5334000" y="4648200"/>
          <a:ext cx="2593975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3" name="Equation" r:id="rId10" imgW="1714500" imgH="609600" progId="Equation.DSMT4">
                  <p:embed/>
                </p:oleObj>
              </mc:Choice>
              <mc:Fallback>
                <p:oleObj name="Equation" r:id="rId10" imgW="1714500" imgH="609600" progId="Equation.DSMT4">
                  <p:embed/>
                  <p:pic>
                    <p:nvPicPr>
                      <p:cNvPr id="7183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4648200"/>
                        <a:ext cx="2593975" cy="922338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4" name="Rectangle 32"/>
          <p:cNvSpPr>
            <a:spLocks noChangeArrowheads="1"/>
          </p:cNvSpPr>
          <p:nvPr/>
        </p:nvSpPr>
        <p:spPr bwMode="auto">
          <a:xfrm>
            <a:off x="2806700" y="5972175"/>
            <a:ext cx="17504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/>
              <a:t>- </a:t>
            </a:r>
            <a:r>
              <a:rPr lang="ru-RU" altLang="ru-RU" dirty="0" smtClean="0"/>
              <a:t>Радиус пучка</a:t>
            </a:r>
            <a:endParaRPr lang="ru-RU" altLang="ru-RU" dirty="0"/>
          </a:p>
        </p:txBody>
      </p:sp>
      <p:sp>
        <p:nvSpPr>
          <p:cNvPr id="7185" name="Rectangle 33"/>
          <p:cNvSpPr>
            <a:spLocks noChangeArrowheads="1"/>
          </p:cNvSpPr>
          <p:nvPr/>
        </p:nvSpPr>
        <p:spPr bwMode="auto">
          <a:xfrm>
            <a:off x="2787650" y="6338888"/>
            <a:ext cx="32103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/>
              <a:t>- </a:t>
            </a:r>
            <a:r>
              <a:rPr lang="ru-RU" altLang="ru-RU" dirty="0" smtClean="0"/>
              <a:t>Анод-катодное расстояние</a:t>
            </a:r>
            <a:endParaRPr lang="ru-RU" altLang="ru-RU" dirty="0"/>
          </a:p>
        </p:txBody>
      </p:sp>
      <p:graphicFrame>
        <p:nvGraphicFramePr>
          <p:cNvPr id="7186" name="Object 34"/>
          <p:cNvGraphicFramePr>
            <a:graphicFrameLocks noChangeAspect="1"/>
          </p:cNvGraphicFramePr>
          <p:nvPr/>
        </p:nvGraphicFramePr>
        <p:xfrm>
          <a:off x="2635250" y="5957888"/>
          <a:ext cx="21748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4" name="Equation" r:id="rId11" imgW="177569" imgH="266353" progId="Equation.DSMT4">
                  <p:embed/>
                </p:oleObj>
              </mc:Choice>
              <mc:Fallback>
                <p:oleObj name="Equation" r:id="rId11" imgW="177569" imgH="266353" progId="Equation.DSMT4">
                  <p:embed/>
                  <p:pic>
                    <p:nvPicPr>
                      <p:cNvPr id="7186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0" y="5957888"/>
                        <a:ext cx="217488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7" name="Object 35"/>
          <p:cNvGraphicFramePr>
            <a:graphicFrameLocks noChangeAspect="1"/>
          </p:cNvGraphicFramePr>
          <p:nvPr/>
        </p:nvGraphicFramePr>
        <p:xfrm>
          <a:off x="2635250" y="6415088"/>
          <a:ext cx="182563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" name="Equation" r:id="rId13" imgW="152334" imgH="190417" progId="Equation.DSMT4">
                  <p:embed/>
                </p:oleObj>
              </mc:Choice>
              <mc:Fallback>
                <p:oleObj name="Equation" r:id="rId13" imgW="152334" imgH="190417" progId="Equation.DSMT4">
                  <p:embed/>
                  <p:pic>
                    <p:nvPicPr>
                      <p:cNvPr id="7187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0" y="6415088"/>
                        <a:ext cx="182563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8" name="Object 36"/>
          <p:cNvGraphicFramePr>
            <a:graphicFrameLocks noChangeAspect="1"/>
          </p:cNvGraphicFramePr>
          <p:nvPr/>
        </p:nvGraphicFramePr>
        <p:xfrm>
          <a:off x="2635250" y="5957888"/>
          <a:ext cx="21748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6" name="Equation" r:id="rId15" imgW="177569" imgH="266353" progId="Equation.DSMT4">
                  <p:embed/>
                </p:oleObj>
              </mc:Choice>
              <mc:Fallback>
                <p:oleObj name="Equation" r:id="rId15" imgW="177569" imgH="266353" progId="Equation.DSMT4">
                  <p:embed/>
                  <p:pic>
                    <p:nvPicPr>
                      <p:cNvPr id="7188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0" y="5957888"/>
                        <a:ext cx="217488" cy="3206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9" name="Object 37"/>
          <p:cNvGraphicFramePr>
            <a:graphicFrameLocks noChangeAspect="1"/>
          </p:cNvGraphicFramePr>
          <p:nvPr/>
        </p:nvGraphicFramePr>
        <p:xfrm>
          <a:off x="2635250" y="6415088"/>
          <a:ext cx="182563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7" name="Equation" r:id="rId16" imgW="152334" imgH="190417" progId="Equation.DSMT4">
                  <p:embed/>
                </p:oleObj>
              </mc:Choice>
              <mc:Fallback>
                <p:oleObj name="Equation" r:id="rId16" imgW="152334" imgH="190417" progId="Equation.DSMT4">
                  <p:embed/>
                  <p:pic>
                    <p:nvPicPr>
                      <p:cNvPr id="7189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0" y="6415088"/>
                        <a:ext cx="182563" cy="2286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90" name="Picture 38" descr="VIRCATO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15811" r="6873" b="8888"/>
          <a:stretch>
            <a:fillRect/>
          </a:stretch>
        </p:blipFill>
        <p:spPr bwMode="auto">
          <a:xfrm>
            <a:off x="1981200" y="990600"/>
            <a:ext cx="5103813" cy="2898775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4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5"/>
          <p:cNvSpPr txBox="1">
            <a:spLocks/>
          </p:cNvSpPr>
          <p:nvPr/>
        </p:nvSpPr>
        <p:spPr>
          <a:xfrm>
            <a:off x="8515350" y="1491258"/>
            <a:ext cx="314325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fld id="{9B37D816-FFEF-4397-B1BC-F39C14AB3BC8}" type="slidenum">
              <a:rPr lang="ru-RU" sz="900">
                <a:solidFill>
                  <a:srgbClr val="E7E6E6">
                    <a:lumMod val="25000"/>
                  </a:srgbClr>
                </a:solidFill>
                <a:latin typeface="Calibri"/>
              </a:rPr>
              <a:pPr defTabSz="685800">
                <a:defRPr/>
              </a:pPr>
              <a:t>29</a:t>
            </a:fld>
            <a:endParaRPr lang="ru-RU" sz="900" dirty="0">
              <a:solidFill>
                <a:srgbClr val="E7E6E6">
                  <a:lumMod val="25000"/>
                </a:srgbClr>
              </a:solidFill>
              <a:latin typeface="Calibri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7848872" cy="36367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26812" y="363792"/>
            <a:ext cx="5755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2000" kern="0" dirty="0" smtClean="0">
                <a:solidFill>
                  <a:schemeClr val="accent5">
                    <a:lumMod val="50000"/>
                  </a:schemeClr>
                </a:solidFill>
              </a:rPr>
              <a:t>КОЛЛЕКТИВНОЕ УСКОРЕНИЕ ИОНОВ </a:t>
            </a:r>
          </a:p>
          <a:p>
            <a:pPr algn="ctr" defTabSz="685800">
              <a:defRPr/>
            </a:pPr>
            <a:r>
              <a:rPr lang="ru-RU" sz="2000" kern="0" dirty="0" smtClean="0">
                <a:solidFill>
                  <a:schemeClr val="accent5">
                    <a:lumMod val="50000"/>
                  </a:schemeClr>
                </a:solidFill>
              </a:rPr>
              <a:t>В ДИОДНОЙ СИСТЕМЕ «ПЛЮТТО-ЛЮСА»</a:t>
            </a:r>
            <a:endParaRPr lang="ru-RU" sz="2000" kern="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5085184"/>
            <a:ext cx="5661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dirty="0">
                <a:solidFill>
                  <a:srgbClr val="000000"/>
                </a:solidFill>
                <a:latin typeface="Calibri" panose="020F0502020204030204" pitchFamily="34" charset="0"/>
              </a:rPr>
              <a:t>50 </a:t>
            </a:r>
            <a:r>
              <a:rPr lang="ru-RU" sz="1350" dirty="0" err="1">
                <a:solidFill>
                  <a:srgbClr val="000000"/>
                </a:solidFill>
                <a:latin typeface="Calibri" panose="020F0502020204030204" pitchFamily="34" charset="0"/>
              </a:rPr>
              <a:t>нс</a:t>
            </a:r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274221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787208" cy="299764"/>
          </a:xfrm>
        </p:spPr>
        <p:txBody>
          <a:bodyPr>
            <a:noAutofit/>
          </a:bodyPr>
          <a:lstStyle/>
          <a:p>
            <a:r>
              <a:rPr lang="ru-RU" sz="1600" dirty="0" smtClean="0"/>
              <a:t>ПРИНЦИПИАЛЬНОЕ ОТЛИЧИЕ РАДИАЦИОННОЙ ТЕХНОЛОГИИ</a:t>
            </a:r>
            <a:br>
              <a:rPr lang="ru-RU" sz="1600" dirty="0" smtClean="0"/>
            </a:br>
            <a:r>
              <a:rPr lang="ru-RU" sz="1600" dirty="0" smtClean="0"/>
              <a:t>ОТ ТЕРМИЧЕСКИХ И ТЕРМОХИМИЧЕСКИХ  ТЕХНОЛОГИЙ</a:t>
            </a:r>
            <a:endParaRPr lang="ru-RU" sz="1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000" b="0" dirty="0" smtClean="0">
                <a:solidFill>
                  <a:schemeClr val="tx1"/>
                </a:solidFill>
                <a:cs typeface="Times New Roman" pitchFamily="18" charset="0"/>
              </a:rPr>
              <a:t>Энергия </a:t>
            </a:r>
            <a:r>
              <a:rPr lang="ru-RU" sz="2000" b="0" dirty="0">
                <a:solidFill>
                  <a:schemeClr val="tx1"/>
                </a:solidFill>
                <a:cs typeface="Times New Roman" pitchFamily="18" charset="0"/>
              </a:rPr>
              <a:t>излучения расходуется, в основном, на создание в веществе заряженных, возбужденных частиц, являющихся непосредственными инициаторами последующих реакций, а не </a:t>
            </a:r>
            <a:r>
              <a:rPr lang="ru-RU" sz="2000" b="0" dirty="0" smtClean="0">
                <a:solidFill>
                  <a:schemeClr val="tx1"/>
                </a:solidFill>
                <a:cs typeface="Times New Roman" pitchFamily="18" charset="0"/>
              </a:rPr>
              <a:t>только  на </a:t>
            </a:r>
            <a:r>
              <a:rPr lang="ru-RU" sz="2000" b="0" dirty="0">
                <a:solidFill>
                  <a:schemeClr val="tx1"/>
                </a:solidFill>
                <a:cs typeface="Times New Roman" pitchFamily="18" charset="0"/>
              </a:rPr>
              <a:t>нагрев </a:t>
            </a:r>
            <a:r>
              <a:rPr lang="ru-RU" sz="2000" b="0" dirty="0" smtClean="0">
                <a:solidFill>
                  <a:schemeClr val="tx1"/>
                </a:solidFill>
                <a:cs typeface="Times New Roman" pitchFamily="18" charset="0"/>
              </a:rPr>
              <a:t>вещества и последующее инициирование или ускорение химических реакций.. </a:t>
            </a:r>
          </a:p>
          <a:p>
            <a:pPr algn="just">
              <a:buNone/>
            </a:pPr>
            <a:endParaRPr lang="ru-RU" sz="2000" b="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buNone/>
            </a:pPr>
            <a:r>
              <a:rPr lang="ru-RU" sz="2000" b="0" dirty="0" smtClean="0">
                <a:solidFill>
                  <a:schemeClr val="tx1"/>
                </a:solidFill>
                <a:cs typeface="Times New Roman" pitchFamily="18" charset="0"/>
              </a:rPr>
              <a:t>Радиационная обработка, как правило, </a:t>
            </a:r>
            <a:r>
              <a:rPr lang="ru-RU" sz="2000" b="0" dirty="0">
                <a:solidFill>
                  <a:schemeClr val="tx1"/>
                </a:solidFill>
                <a:cs typeface="Times New Roman" pitchFamily="18" charset="0"/>
              </a:rPr>
              <a:t>отличается значительно более высокой </a:t>
            </a:r>
            <a:r>
              <a:rPr lang="ru-RU" sz="2000" b="0" dirty="0" smtClean="0">
                <a:solidFill>
                  <a:schemeClr val="tx1"/>
                </a:solidFill>
                <a:cs typeface="Times New Roman" pitchFamily="18" charset="0"/>
              </a:rPr>
              <a:t>экономичностью</a:t>
            </a:r>
            <a:r>
              <a:rPr lang="ru-RU" sz="2000" b="0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ru-RU" sz="2000" b="0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6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143315" y="3347747"/>
            <a:ext cx="6857371" cy="17006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8843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5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defTabSz="108843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5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defTabSz="108843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5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defTabSz="108843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5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defTabSz="108843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5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defTabSz="108843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5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defTabSz="108843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5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defTabSz="108843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5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defTabSz="108843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5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defTabSz="108843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5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defTabSz="108843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5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defTabSz="108843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srgbClr val="0000FF"/>
                </a:solidFill>
                <a:latin typeface="Arial" panose="020B0604020202020204" pitchFamily="34" charset="0"/>
              </a:rPr>
              <a:t>В </a:t>
            </a:r>
            <a:r>
              <a:rPr lang="ru-RU" sz="1500" b="1" dirty="0">
                <a:solidFill>
                  <a:srgbClr val="0000FF"/>
                </a:solidFill>
                <a:latin typeface="Arial" panose="020B0604020202020204" pitchFamily="34" charset="0"/>
              </a:rPr>
              <a:t>совокупности это приводит к: </a:t>
            </a:r>
            <a:br>
              <a:rPr lang="ru-RU" sz="1500" b="1" dirty="0">
                <a:solidFill>
                  <a:srgbClr val="0000FF"/>
                </a:solidFill>
                <a:latin typeface="Arial" panose="020B0604020202020204" pitchFamily="34" charset="0"/>
              </a:rPr>
            </a:br>
            <a:r>
              <a:rPr lang="ru-RU" sz="1500" dirty="0">
                <a:solidFill>
                  <a:srgbClr val="0000FF"/>
                </a:solidFill>
                <a:latin typeface="Arial" panose="020B0604020202020204" pitchFamily="34" charset="0"/>
              </a:rPr>
              <a:t>- снижению требований к вакуумной системе, </a:t>
            </a:r>
            <a:br>
              <a:rPr lang="ru-RU" sz="1500" dirty="0">
                <a:solidFill>
                  <a:srgbClr val="0000FF"/>
                </a:solidFill>
                <a:latin typeface="Arial" panose="020B0604020202020204" pitchFamily="34" charset="0"/>
              </a:rPr>
            </a:br>
            <a:r>
              <a:rPr lang="ru-RU" sz="1500" dirty="0">
                <a:solidFill>
                  <a:srgbClr val="0000FF"/>
                </a:solidFill>
                <a:latin typeface="Arial" panose="020B0604020202020204" pitchFamily="34" charset="0"/>
              </a:rPr>
              <a:t>- меньшим габаритам, </a:t>
            </a:r>
            <a:br>
              <a:rPr lang="ru-RU" sz="1500" dirty="0">
                <a:solidFill>
                  <a:srgbClr val="0000FF"/>
                </a:solidFill>
                <a:latin typeface="Arial" panose="020B0604020202020204" pitchFamily="34" charset="0"/>
              </a:rPr>
            </a:br>
            <a:r>
              <a:rPr lang="ru-RU" sz="1500" dirty="0">
                <a:solidFill>
                  <a:srgbClr val="0000FF"/>
                </a:solidFill>
                <a:latin typeface="Arial" panose="020B0604020202020204" pitchFamily="34" charset="0"/>
              </a:rPr>
              <a:t>- низкой себестоимости ускорителя  </a:t>
            </a:r>
          </a:p>
        </p:txBody>
      </p:sp>
      <p:sp>
        <p:nvSpPr>
          <p:cNvPr id="32771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altLang="ru-RU" smtClean="0"/>
              <a:t>Краткое описание и н</a:t>
            </a:r>
            <a:r>
              <a:rPr altLang="ru-RU" smtClean="0">
                <a:solidFill>
                  <a:schemeClr val="tx2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аучно-техническая новизна </a:t>
            </a:r>
            <a:endParaRPr altLang="ru-RU" smtClean="0"/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337434" y="5692746"/>
            <a:ext cx="470512" cy="2834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 sz="131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4352" indent="-340136">
              <a:defRPr sz="131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60541" indent="-272108">
              <a:defRPr sz="131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04758" indent="-272108">
              <a:defRPr sz="131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8975" indent="-272108">
              <a:defRPr sz="131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93192" indent="-272108" eaLnBrk="0" fontAlgn="base" hangingPunct="0">
              <a:spcBef>
                <a:spcPct val="0"/>
              </a:spcBef>
              <a:spcAft>
                <a:spcPct val="0"/>
              </a:spcAft>
              <a:defRPr sz="131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37408" indent="-272108" eaLnBrk="0" fontAlgn="base" hangingPunct="0">
              <a:spcBef>
                <a:spcPct val="0"/>
              </a:spcBef>
              <a:spcAft>
                <a:spcPct val="0"/>
              </a:spcAft>
              <a:defRPr sz="131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81625" indent="-272108" eaLnBrk="0" fontAlgn="base" hangingPunct="0">
              <a:spcBef>
                <a:spcPct val="0"/>
              </a:spcBef>
              <a:spcAft>
                <a:spcPct val="0"/>
              </a:spcAft>
              <a:defRPr sz="131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625841" indent="-272108" eaLnBrk="0" fontAlgn="base" hangingPunct="0">
              <a:spcBef>
                <a:spcPct val="0"/>
              </a:spcBef>
              <a:spcAft>
                <a:spcPct val="0"/>
              </a:spcAft>
              <a:defRPr sz="131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fld id="{AF982F1C-026B-4310-80F7-4F947380AB26}" type="slidenum">
              <a:rPr lang="ru-RU" altLang="ru-RU" smtClean="0">
                <a:solidFill>
                  <a:srgbClr val="003274"/>
                </a:solidFill>
              </a:rPr>
              <a:pPr algn="l"/>
              <a:t>30</a:t>
            </a:fld>
            <a:endParaRPr lang="ru-RU" altLang="ru-RU" smtClean="0">
              <a:solidFill>
                <a:srgbClr val="003274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85184" y="1631989"/>
            <a:ext cx="6373632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/>
              <a:t>ПРИНЦИПИАЛЬНАЯ ОСОБЕННОСТЬ КОЛЛЕКТИВНОГО УСКОРЕНИЯ ИОНОВ</a:t>
            </a:r>
            <a:endParaRPr lang="ru-RU" sz="1200" u="sng" dirty="0"/>
          </a:p>
        </p:txBody>
      </p:sp>
      <p:sp>
        <p:nvSpPr>
          <p:cNvPr id="7" name="Стрелка вниз 6"/>
          <p:cNvSpPr/>
          <p:nvPr/>
        </p:nvSpPr>
        <p:spPr>
          <a:xfrm>
            <a:off x="4399100" y="2409166"/>
            <a:ext cx="268324" cy="3779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25"/>
          </a:p>
        </p:txBody>
      </p:sp>
      <p:sp>
        <p:nvSpPr>
          <p:cNvPr id="12" name="Прямоугольник 11"/>
          <p:cNvSpPr/>
          <p:nvPr/>
        </p:nvSpPr>
        <p:spPr>
          <a:xfrm>
            <a:off x="1345504" y="3453567"/>
            <a:ext cx="1713869" cy="9002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25" dirty="0">
                <a:solidFill>
                  <a:prstClr val="black"/>
                </a:solidFill>
              </a:rPr>
              <a:t>Высокий темп  ускорения ионов  </a:t>
            </a:r>
          </a:p>
          <a:p>
            <a:pPr algn="ctr">
              <a:defRPr/>
            </a:pPr>
            <a:r>
              <a:rPr lang="ru-RU" sz="825" dirty="0">
                <a:solidFill>
                  <a:prstClr val="black"/>
                </a:solidFill>
              </a:rPr>
              <a:t>(2÷3 МэВ/см)</a:t>
            </a:r>
          </a:p>
          <a:p>
            <a:pPr algn="ctr">
              <a:defRPr/>
            </a:pPr>
            <a:r>
              <a:rPr lang="ru-RU" sz="1200" i="1" dirty="0">
                <a:solidFill>
                  <a:srgbClr val="4BACC6">
                    <a:lumMod val="75000"/>
                  </a:srgbClr>
                </a:solidFill>
              </a:rPr>
              <a:t>*недостижимая величина для других типов ускорителей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675383" y="3463014"/>
            <a:ext cx="1715760" cy="6001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25" dirty="0">
                <a:solidFill>
                  <a:prstClr val="black"/>
                </a:solidFill>
              </a:rPr>
              <a:t>Ускорение любых видов ионов</a:t>
            </a:r>
          </a:p>
          <a:p>
            <a:pPr algn="ctr">
              <a:defRPr/>
            </a:pPr>
            <a:r>
              <a:rPr lang="ru-RU" sz="825" dirty="0">
                <a:solidFill>
                  <a:prstClr val="black"/>
                </a:solidFill>
              </a:rPr>
              <a:t>(С</a:t>
            </a:r>
            <a:r>
              <a:rPr lang="en-US" sz="825" baseline="30000" dirty="0">
                <a:solidFill>
                  <a:prstClr val="black"/>
                </a:solidFill>
              </a:rPr>
              <a:t>+</a:t>
            </a:r>
            <a:r>
              <a:rPr lang="en-US" sz="825" dirty="0">
                <a:solidFill>
                  <a:prstClr val="black"/>
                </a:solidFill>
              </a:rPr>
              <a:t>,</a:t>
            </a:r>
            <a:r>
              <a:rPr lang="ru-RU" sz="825" dirty="0">
                <a:solidFill>
                  <a:prstClr val="black"/>
                </a:solidFill>
              </a:rPr>
              <a:t> </a:t>
            </a:r>
            <a:r>
              <a:rPr lang="en-US" sz="825" dirty="0">
                <a:solidFill>
                  <a:prstClr val="black"/>
                </a:solidFill>
              </a:rPr>
              <a:t>He</a:t>
            </a:r>
            <a:r>
              <a:rPr lang="en-US" sz="825" baseline="30000" dirty="0">
                <a:solidFill>
                  <a:prstClr val="black"/>
                </a:solidFill>
              </a:rPr>
              <a:t>+</a:t>
            </a:r>
            <a:r>
              <a:rPr lang="en-US" sz="825" dirty="0">
                <a:solidFill>
                  <a:prstClr val="black"/>
                </a:solidFill>
              </a:rPr>
              <a:t>,</a:t>
            </a:r>
            <a:r>
              <a:rPr lang="ru-RU" sz="825" dirty="0">
                <a:solidFill>
                  <a:prstClr val="black"/>
                </a:solidFill>
              </a:rPr>
              <a:t> </a:t>
            </a:r>
            <a:r>
              <a:rPr lang="en-US" sz="825" dirty="0">
                <a:solidFill>
                  <a:prstClr val="black"/>
                </a:solidFill>
              </a:rPr>
              <a:t>D</a:t>
            </a:r>
            <a:r>
              <a:rPr lang="en-US" sz="825" baseline="30000" dirty="0">
                <a:solidFill>
                  <a:prstClr val="black"/>
                </a:solidFill>
              </a:rPr>
              <a:t>+</a:t>
            </a:r>
            <a:r>
              <a:rPr lang="en-US" sz="825" dirty="0">
                <a:solidFill>
                  <a:prstClr val="black"/>
                </a:solidFill>
              </a:rPr>
              <a:t>,</a:t>
            </a:r>
            <a:r>
              <a:rPr lang="ru-RU" sz="825" dirty="0">
                <a:solidFill>
                  <a:prstClr val="black"/>
                </a:solidFill>
              </a:rPr>
              <a:t> </a:t>
            </a:r>
            <a:r>
              <a:rPr lang="en-US" sz="825" dirty="0">
                <a:solidFill>
                  <a:prstClr val="black"/>
                </a:solidFill>
              </a:rPr>
              <a:t>H</a:t>
            </a:r>
            <a:r>
              <a:rPr lang="en-US" sz="825" baseline="30000" dirty="0">
                <a:solidFill>
                  <a:prstClr val="black"/>
                </a:solidFill>
              </a:rPr>
              <a:t>+</a:t>
            </a:r>
            <a:r>
              <a:rPr lang="en-US" sz="825" dirty="0">
                <a:solidFill>
                  <a:prstClr val="black"/>
                </a:solidFill>
              </a:rPr>
              <a:t>)</a:t>
            </a:r>
            <a:r>
              <a:rPr lang="ru-RU" sz="825" dirty="0">
                <a:solidFill>
                  <a:prstClr val="black"/>
                </a:solidFill>
              </a:rPr>
              <a:t> </a:t>
            </a:r>
          </a:p>
          <a:p>
            <a:pPr algn="ctr">
              <a:defRPr/>
            </a:pPr>
            <a:r>
              <a:rPr lang="ru-RU" sz="825" i="1" dirty="0">
                <a:solidFill>
                  <a:prstClr val="black"/>
                </a:solidFill>
              </a:rPr>
              <a:t>без перестройки </a:t>
            </a:r>
          </a:p>
          <a:p>
            <a:pPr algn="ctr">
              <a:defRPr/>
            </a:pPr>
            <a:r>
              <a:rPr lang="ru-RU" sz="825" i="1" dirty="0">
                <a:solidFill>
                  <a:prstClr val="black"/>
                </a:solidFill>
              </a:rPr>
              <a:t>параметров ускорителя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990149" y="3508365"/>
            <a:ext cx="1713869" cy="34624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25" dirty="0">
                <a:solidFill>
                  <a:prstClr val="black"/>
                </a:solidFill>
              </a:rPr>
              <a:t>Потенциально низкая себестоимость  оборудования</a:t>
            </a:r>
            <a:endParaRPr lang="ru-RU" sz="825" dirty="0">
              <a:solidFill>
                <a:prstClr val="black"/>
              </a:solidFill>
            </a:endParaRPr>
          </a:p>
        </p:txBody>
      </p:sp>
      <p:sp>
        <p:nvSpPr>
          <p:cNvPr id="15" name="Левая фигурная скобка 14"/>
          <p:cNvSpPr/>
          <p:nvPr/>
        </p:nvSpPr>
        <p:spPr>
          <a:xfrm rot="16200000" flipH="1">
            <a:off x="4356585" y="714586"/>
            <a:ext cx="353355" cy="4912969"/>
          </a:xfrm>
          <a:prstGeom prst="leftBrac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825"/>
          </a:p>
        </p:txBody>
      </p:sp>
    </p:spTree>
    <p:extLst>
      <p:ext uri="{BB962C8B-B14F-4D97-AF65-F5344CB8AC3E}">
        <p14:creationId xmlns:p14="http://schemas.microsoft.com/office/powerpoint/2010/main" val="14208617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648072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ИССЛЕДОВАНИЯ КУИ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252" y="1340768"/>
            <a:ext cx="8229600" cy="48768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6200" b="1" dirty="0"/>
              <a:t>СССР, Россия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sz="5500" dirty="0">
                <a:solidFill>
                  <a:srgbClr val="0000FF"/>
                </a:solidFill>
              </a:rPr>
              <a:t>      </a:t>
            </a:r>
            <a:r>
              <a:rPr lang="ru-RU" sz="7200" dirty="0" smtClean="0"/>
              <a:t>Сухумский физико-технический институт</a:t>
            </a:r>
            <a:endParaRPr lang="ru-RU" sz="7200" dirty="0"/>
          </a:p>
          <a:p>
            <a:pPr marL="0" indent="0">
              <a:buNone/>
            </a:pPr>
            <a:r>
              <a:rPr lang="ru-RU" sz="7200" dirty="0"/>
              <a:t>     </a:t>
            </a:r>
            <a:r>
              <a:rPr lang="ru-RU" sz="7200" dirty="0" smtClean="0"/>
              <a:t>НИИ </a:t>
            </a:r>
            <a:r>
              <a:rPr lang="ru-RU" sz="7200" dirty="0"/>
              <a:t>ядерной физики при Томском политехническом институте</a:t>
            </a:r>
          </a:p>
          <a:p>
            <a:pPr marL="0" indent="0">
              <a:buNone/>
            </a:pPr>
            <a:r>
              <a:rPr lang="ru-RU" sz="7200" dirty="0"/>
              <a:t>     </a:t>
            </a:r>
            <a:r>
              <a:rPr lang="ru-RU" sz="7200" dirty="0" smtClean="0"/>
              <a:t>Физический </a:t>
            </a:r>
            <a:r>
              <a:rPr lang="ru-RU" sz="7200" dirty="0"/>
              <a:t>институт АН </a:t>
            </a:r>
            <a:r>
              <a:rPr lang="ru-RU" sz="7200" dirty="0" smtClean="0"/>
              <a:t>СССР,</a:t>
            </a:r>
          </a:p>
          <a:p>
            <a:pPr marL="0" indent="0">
              <a:buNone/>
            </a:pPr>
            <a:r>
              <a:rPr lang="ru-RU" sz="7200" dirty="0"/>
              <a:t> </a:t>
            </a:r>
            <a:r>
              <a:rPr lang="ru-RU" sz="7200" dirty="0" smtClean="0"/>
              <a:t>    ОИЯИ, г. Дубна</a:t>
            </a:r>
            <a:endParaRPr lang="ru-RU" sz="7200" dirty="0"/>
          </a:p>
          <a:p>
            <a:pPr marL="0" indent="0">
              <a:buNone/>
            </a:pPr>
            <a:r>
              <a:rPr lang="ru-RU" sz="7200" dirty="0" smtClean="0"/>
              <a:t>     Харьковский физико-технический </a:t>
            </a:r>
            <a:r>
              <a:rPr lang="ru-RU" sz="7200" dirty="0"/>
              <a:t>институт</a:t>
            </a:r>
          </a:p>
          <a:p>
            <a:pPr marL="0" indent="0">
              <a:buNone/>
            </a:pPr>
            <a:r>
              <a:rPr lang="ru-RU" sz="7200" dirty="0" smtClean="0"/>
              <a:t>     ВНИИ </a:t>
            </a:r>
            <a:r>
              <a:rPr lang="ru-RU" sz="7200" dirty="0"/>
              <a:t>ядерных атомных реакторов г</a:t>
            </a:r>
            <a:r>
              <a:rPr lang="ru-RU" sz="7200" dirty="0" smtClean="0"/>
              <a:t>. Саров  </a:t>
            </a:r>
            <a:endParaRPr lang="ru-RU" sz="7200" dirty="0"/>
          </a:p>
          <a:p>
            <a:pPr marL="0" indent="0">
              <a:buNone/>
            </a:pPr>
            <a:r>
              <a:rPr lang="ru-RU" sz="7200" dirty="0" smtClean="0"/>
              <a:t>     Институт </a:t>
            </a:r>
            <a:r>
              <a:rPr lang="ru-RU" sz="7200" dirty="0"/>
              <a:t>ядерной физики СО АН СССР</a:t>
            </a:r>
          </a:p>
          <a:p>
            <a:pPr marL="0" indent="0">
              <a:buNone/>
            </a:pPr>
            <a:r>
              <a:rPr lang="ru-RU" sz="4500" dirty="0">
                <a:solidFill>
                  <a:srgbClr val="0000FF"/>
                </a:solidFill>
              </a:rPr>
              <a:t> </a:t>
            </a:r>
          </a:p>
          <a:p>
            <a:pPr marL="0" indent="0">
              <a:buNone/>
            </a:pPr>
            <a:r>
              <a:rPr lang="ru-RU" dirty="0"/>
              <a:t> </a:t>
            </a:r>
            <a:r>
              <a:rPr lang="ru-RU" sz="3800" dirty="0" smtClean="0"/>
              <a:t> </a:t>
            </a:r>
          </a:p>
          <a:p>
            <a:pPr marL="0" indent="0">
              <a:buNone/>
            </a:pPr>
            <a:r>
              <a:rPr lang="ru-RU" sz="6200" b="1" dirty="0" smtClean="0"/>
              <a:t>США</a:t>
            </a:r>
            <a:endParaRPr lang="ru-RU" sz="6200" b="1" dirty="0"/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dirty="0"/>
              <a:t>        </a:t>
            </a:r>
            <a:r>
              <a:rPr lang="en-US" dirty="0" smtClean="0"/>
              <a:t>      </a:t>
            </a:r>
            <a:r>
              <a:rPr lang="ru-RU" sz="7200" dirty="0" err="1" smtClean="0"/>
              <a:t>Ливерморская</a:t>
            </a:r>
            <a:r>
              <a:rPr lang="ru-RU" sz="7200" dirty="0" smtClean="0"/>
              <a:t> </a:t>
            </a:r>
            <a:r>
              <a:rPr lang="ru-RU" sz="7200" dirty="0"/>
              <a:t>лаборатория имени Лоуренса</a:t>
            </a:r>
          </a:p>
          <a:p>
            <a:pPr marL="0" indent="0">
              <a:buNone/>
            </a:pPr>
            <a:r>
              <a:rPr lang="ru-RU" sz="7200" dirty="0" smtClean="0"/>
              <a:t>     </a:t>
            </a:r>
            <a:r>
              <a:rPr lang="ru-RU" sz="7200" dirty="0" err="1" smtClean="0"/>
              <a:t>Мэрилендский</a:t>
            </a:r>
            <a:r>
              <a:rPr lang="ru-RU" sz="7200" dirty="0" smtClean="0"/>
              <a:t> </a:t>
            </a:r>
            <a:r>
              <a:rPr lang="ru-RU" sz="7200" dirty="0"/>
              <a:t>университет</a:t>
            </a:r>
          </a:p>
          <a:p>
            <a:pPr marL="0" indent="0">
              <a:buNone/>
            </a:pPr>
            <a:r>
              <a:rPr lang="ru-RU" sz="7200" dirty="0"/>
              <a:t>     </a:t>
            </a:r>
            <a:r>
              <a:rPr lang="ru-RU" sz="7200" dirty="0" err="1" smtClean="0"/>
              <a:t>Киртландская</a:t>
            </a:r>
            <a:r>
              <a:rPr lang="ru-RU" sz="7200" dirty="0" smtClean="0"/>
              <a:t> </a:t>
            </a:r>
            <a:r>
              <a:rPr lang="ru-RU" sz="7200" dirty="0"/>
              <a:t>база авиационных вооружений</a:t>
            </a:r>
          </a:p>
          <a:p>
            <a:pPr marL="0" indent="0">
              <a:buNone/>
            </a:pPr>
            <a:r>
              <a:rPr lang="ru-RU" sz="7200" dirty="0"/>
              <a:t>     </a:t>
            </a:r>
            <a:r>
              <a:rPr lang="ru-RU" sz="7200" dirty="0" smtClean="0"/>
              <a:t>Корпорация </a:t>
            </a:r>
            <a:r>
              <a:rPr lang="ru-RU" sz="7200" dirty="0"/>
              <a:t>Боинг</a:t>
            </a:r>
          </a:p>
          <a:p>
            <a:pPr marL="0" indent="0">
              <a:buNone/>
            </a:pPr>
            <a:r>
              <a:rPr lang="ru-RU" sz="7200" dirty="0"/>
              <a:t>     </a:t>
            </a:r>
            <a:r>
              <a:rPr lang="ru-RU" sz="7200" dirty="0" smtClean="0"/>
              <a:t>Военно-морская база</a:t>
            </a:r>
            <a:r>
              <a:rPr lang="en-US" sz="7200" dirty="0" smtClean="0"/>
              <a:t> (NRL)</a:t>
            </a:r>
            <a:endParaRPr lang="ru-RU" sz="7200" dirty="0" smtClean="0"/>
          </a:p>
          <a:p>
            <a:pPr marL="0" indent="0">
              <a:buNone/>
            </a:pPr>
            <a:r>
              <a:rPr lang="ru-RU" sz="5500" dirty="0" smtClean="0">
                <a:solidFill>
                  <a:srgbClr val="0000FF"/>
                </a:solidFill>
              </a:rPr>
              <a:t>         </a:t>
            </a:r>
          </a:p>
          <a:p>
            <a:endParaRPr lang="ru-RU" sz="7200" b="1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461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Arial" charset="0"/>
              </a:defRPr>
            </a:lvl1pPr>
            <a:lvl2pPr marL="1179136" indent="-453514">
              <a:defRPr sz="1700">
                <a:solidFill>
                  <a:schemeClr val="tx1"/>
                </a:solidFill>
                <a:latin typeface="Arial" charset="0"/>
              </a:defRPr>
            </a:lvl2pPr>
            <a:lvl3pPr marL="1814055" indent="-362811">
              <a:defRPr sz="1700">
                <a:solidFill>
                  <a:schemeClr val="tx1"/>
                </a:solidFill>
                <a:latin typeface="Arial" charset="0"/>
              </a:defRPr>
            </a:lvl3pPr>
            <a:lvl4pPr marL="2539677" indent="-362811">
              <a:defRPr sz="1700">
                <a:solidFill>
                  <a:schemeClr val="tx1"/>
                </a:solidFill>
                <a:latin typeface="Arial" charset="0"/>
              </a:defRPr>
            </a:lvl4pPr>
            <a:lvl5pPr marL="3265300" indent="-362811">
              <a:defRPr sz="1700">
                <a:solidFill>
                  <a:schemeClr val="tx1"/>
                </a:solidFill>
                <a:latin typeface="Arial" charset="0"/>
              </a:defRPr>
            </a:lvl5pPr>
            <a:lvl6pPr marL="3990922" indent="-362811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716544" indent="-362811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5442166" indent="-362811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6167788" indent="-362811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0B82BF9-3FBC-4960-ABFC-1B43DFA81354}" type="slidenum">
              <a:rPr lang="ru-RU" altLang="ru-RU" sz="1100">
                <a:solidFill>
                  <a:srgbClr val="898989"/>
                </a:solidFill>
              </a:rPr>
              <a:pPr/>
              <a:t>32</a:t>
            </a:fld>
            <a:endParaRPr lang="ru-RU" altLang="ru-RU" sz="1100">
              <a:solidFill>
                <a:srgbClr val="898989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68355" y="357765"/>
            <a:ext cx="7503673" cy="433349"/>
          </a:xfrm>
          <a:prstGeom prst="rect">
            <a:avLst/>
          </a:prstGeom>
        </p:spPr>
        <p:txBody>
          <a:bodyPr lIns="91433" tIns="45716" rIns="91433" bIns="45716" anchor="ctr"/>
          <a:lstStyle>
            <a:lvl1pPr algn="r" defTabSz="914400" rtl="0" eaLnBrk="1" latinLnBrk="0" hangingPunct="1">
              <a:spcBef>
                <a:spcPct val="0"/>
              </a:spcBef>
              <a:buNone/>
              <a:defRPr lang="ru-RU" sz="1800" b="1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sz="200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28992" cy="433349"/>
          </a:xfrm>
        </p:spPr>
        <p:txBody>
          <a:bodyPr rtlCol="0">
            <a:noAutofit/>
          </a:bodyPr>
          <a:lstStyle/>
          <a:p>
            <a:pPr defTabSz="914284">
              <a:defRPr/>
            </a:pPr>
            <a:r>
              <a:rPr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sz="1800" b="1" dirty="0"/>
              <a:t>РАБОЧИЙ СТЕНД </a:t>
            </a:r>
            <a:r>
              <a:rPr sz="1800" b="1" dirty="0" smtClean="0"/>
              <a:t>- ИМПУЛЬСНЫЙ </a:t>
            </a:r>
            <a:r>
              <a:rPr sz="1800" b="1" dirty="0" err="1" smtClean="0"/>
              <a:t>УСКОРИТЕЛь</a:t>
            </a:r>
            <a:r>
              <a:rPr sz="1800" b="1" dirty="0" smtClean="0"/>
              <a:t> </a:t>
            </a:r>
            <a:r>
              <a:rPr sz="1800" b="1" dirty="0"/>
              <a:t>ЛЕГКИХ ИОНОВ</a:t>
            </a:r>
            <a:br>
              <a:rPr sz="1800" b="1" dirty="0"/>
            </a:br>
            <a:endParaRPr sz="14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616310"/>
              </p:ext>
            </p:extLst>
          </p:nvPr>
        </p:nvGraphicFramePr>
        <p:xfrm>
          <a:off x="370650" y="1268760"/>
          <a:ext cx="3064119" cy="1934433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626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7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7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Ускоряющее напряжение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6" marB="45716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6" marB="45716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7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Запасаемая энергия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6" marB="45716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 Дж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6" marB="45716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7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Длительность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импульса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6" marB="45716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нс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6" marB="45716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0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Частота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6" marB="45716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Гц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6" marB="45716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0726" name="Picture 2" descr="C:\vbif\документы\Проекты\РосАтом\Фото_ускорителя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495" y="1500828"/>
            <a:ext cx="4658929" cy="408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59554" y="4418375"/>
            <a:ext cx="2093873" cy="3628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45124" tIns="72562" rIns="145124" bIns="72562">
            <a:spAutoFit/>
          </a:bodyPr>
          <a:lstStyle/>
          <a:p>
            <a:pPr algn="ctr">
              <a:defRPr/>
            </a:pPr>
            <a:r>
              <a:rPr lang="ru-RU" sz="1400" dirty="0">
                <a:latin typeface="Arial Narrow" panose="020B0606020202030204" pitchFamily="34" charset="0"/>
              </a:rPr>
              <a:t>ВАКУУМНАЯ СИСТЕМА</a:t>
            </a:r>
          </a:p>
        </p:txBody>
      </p:sp>
      <p:cxnSp>
        <p:nvCxnSpPr>
          <p:cNvPr id="9" name="Прямая со стрелкой 8"/>
          <p:cNvCxnSpPr>
            <a:stCxn id="10" idx="3"/>
          </p:cNvCxnSpPr>
          <p:nvPr/>
        </p:nvCxnSpPr>
        <p:spPr>
          <a:xfrm>
            <a:off x="2953427" y="4599777"/>
            <a:ext cx="1846941" cy="98260"/>
          </a:xfrm>
          <a:prstGeom prst="straightConnector1">
            <a:avLst/>
          </a:prstGeom>
          <a:ln w="9525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851995" y="3677650"/>
            <a:ext cx="2101432" cy="3628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45124" tIns="72562" rIns="145124" bIns="72562">
            <a:spAutoFit/>
          </a:bodyPr>
          <a:lstStyle/>
          <a:p>
            <a:pPr algn="ctr">
              <a:defRPr/>
            </a:pPr>
            <a:r>
              <a:rPr lang="ru-RU" sz="1400" dirty="0">
                <a:latin typeface="Arial Narrow" panose="020B0606020202030204" pitchFamily="34" charset="0"/>
              </a:rPr>
              <a:t>РАБОЧАЯ КАМЕРА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67113" y="5300189"/>
            <a:ext cx="2101432" cy="5769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45124" tIns="72562" rIns="145124" bIns="72562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ВЫСОКОВОЛЬТНЫЙ 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ГЕНЕРАТОР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2996260" y="3508847"/>
            <a:ext cx="1574815" cy="284699"/>
          </a:xfrm>
          <a:prstGeom prst="straightConnector1">
            <a:avLst/>
          </a:prstGeom>
          <a:ln w="9525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16" idx="3"/>
          </p:cNvCxnSpPr>
          <p:nvPr/>
        </p:nvCxnSpPr>
        <p:spPr>
          <a:xfrm flipV="1">
            <a:off x="2968545" y="4781178"/>
            <a:ext cx="4459873" cy="808751"/>
          </a:xfrm>
          <a:prstGeom prst="straightConnector1">
            <a:avLst/>
          </a:prstGeom>
          <a:ln w="9525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5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мАРТЫНЕНКО\РЕМНЕВ\Коллективное ускорение\Коллективное ускорение ионов\преимущ использ в медицине, рисунок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4"/>
          <a:stretch/>
        </p:blipFill>
        <p:spPr bwMode="auto">
          <a:xfrm>
            <a:off x="1605656" y="1251917"/>
            <a:ext cx="5304731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31888" y="403343"/>
            <a:ext cx="8752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ОБЛАСТИ ПРЕИМУЩЕСТВЕННОГО ИСПОЛЬЗОВАНИЯ КУИ И </a:t>
            </a:r>
            <a:endParaRPr lang="ru-RU" b="1" spc="-1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ru-RU" b="1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НЕПРЕРЫВНЫХ </a:t>
            </a:r>
            <a:r>
              <a:rPr lang="ru-RU" b="1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УСКОРИТЕЛЕЙ ИОНОВ В МЕДИЦИНЕ</a:t>
            </a:r>
            <a:endParaRPr lang="ru-RU" b="1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666" y="4739660"/>
            <a:ext cx="87641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- Более низкая радиационная нагрузка на организм. Возможно частое использование </a:t>
            </a:r>
          </a:p>
          <a:p>
            <a:r>
              <a:rPr lang="ru-RU" sz="1600" dirty="0" smtClean="0"/>
              <a:t>в диагностике.</a:t>
            </a:r>
          </a:p>
          <a:p>
            <a:r>
              <a:rPr lang="ru-RU" sz="1600" dirty="0" smtClean="0"/>
              <a:t>  - Отсутствует необходимость в транспортировке и хранении УКЖИ.</a:t>
            </a:r>
          </a:p>
          <a:p>
            <a:r>
              <a:rPr lang="ru-RU" sz="1600" dirty="0" smtClean="0"/>
              <a:t>  - Импульсный генератор изотопов может быть размещен в блок боксе.</a:t>
            </a:r>
          </a:p>
          <a:p>
            <a:r>
              <a:rPr lang="ru-RU" sz="1600" dirty="0" smtClean="0"/>
              <a:t>  - Существенно более низкая стоимость КУИ в сравнении с существующими аналогами.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1421" y="4215126"/>
            <a:ext cx="6342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Особенности использования УКЖИ с </a:t>
            </a:r>
            <a:r>
              <a:rPr lang="ru-RU" b="1" dirty="0" smtClean="0">
                <a:solidFill>
                  <a:srgbClr val="FF0000"/>
                </a:solidFill>
              </a:rPr>
              <a:t>Т ½ в минуты и секунды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4594" y="2333149"/>
            <a:ext cx="510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Т </a:t>
            </a:r>
            <a:r>
              <a:rPr lang="ru-RU" b="1" dirty="0" smtClean="0">
                <a:solidFill>
                  <a:srgbClr val="FF0000"/>
                </a:solidFill>
              </a:rPr>
              <a:t>½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653728" y="2145050"/>
            <a:ext cx="4700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 Narrow" panose="020B0606020202030204" pitchFamily="34" charset="0"/>
              </a:rPr>
              <a:t>10</a:t>
            </a:r>
            <a:r>
              <a:rPr lang="ru-RU" sz="1600" baseline="30000" dirty="0" smtClean="0">
                <a:latin typeface="Arial Narrow" panose="020B0606020202030204" pitchFamily="34" charset="0"/>
              </a:rPr>
              <a:t>-2</a:t>
            </a:r>
            <a:endParaRPr lang="ru-RU" sz="1600" baseline="30000" dirty="0"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39780" y="2154342"/>
            <a:ext cx="4700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 Narrow" panose="020B0606020202030204" pitchFamily="34" charset="0"/>
              </a:rPr>
              <a:t>10</a:t>
            </a:r>
            <a:r>
              <a:rPr lang="ru-RU" sz="1600" baseline="30000" dirty="0" smtClean="0">
                <a:latin typeface="Arial Narrow" panose="020B0606020202030204" pitchFamily="34" charset="0"/>
              </a:rPr>
              <a:t>-1</a:t>
            </a:r>
            <a:endParaRPr lang="ru-RU" sz="1600" baseline="30000" dirty="0"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88686" y="2150641"/>
            <a:ext cx="2776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 Narrow" panose="020B0606020202030204" pitchFamily="34" charset="0"/>
              </a:rPr>
              <a:t>1</a:t>
            </a:r>
            <a:endParaRPr lang="ru-RU" sz="1600" baseline="30000" dirty="0"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13482" y="2145050"/>
            <a:ext cx="4331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 Narrow" panose="020B0606020202030204" pitchFamily="34" charset="0"/>
              </a:rPr>
              <a:t>10</a:t>
            </a:r>
            <a:r>
              <a:rPr lang="ru-RU" sz="1600" baseline="30000" dirty="0" smtClean="0">
                <a:latin typeface="Arial Narrow" panose="020B0606020202030204" pitchFamily="34" charset="0"/>
              </a:rPr>
              <a:t>1</a:t>
            </a:r>
            <a:endParaRPr lang="ru-RU" sz="1600" baseline="30000" dirty="0"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63134" y="2140312"/>
            <a:ext cx="4331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 Narrow" panose="020B0606020202030204" pitchFamily="34" charset="0"/>
              </a:rPr>
              <a:t>10</a:t>
            </a:r>
            <a:r>
              <a:rPr lang="ru-RU" sz="1600" baseline="30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074972" y="2154342"/>
            <a:ext cx="4331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 Narrow" panose="020B0606020202030204" pitchFamily="34" charset="0"/>
              </a:rPr>
              <a:t>10</a:t>
            </a:r>
            <a:r>
              <a:rPr lang="ru-RU" sz="1600" baseline="30000" dirty="0"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723044" y="2145050"/>
            <a:ext cx="4331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 Narrow" panose="020B0606020202030204" pitchFamily="34" charset="0"/>
              </a:rPr>
              <a:t>10</a:t>
            </a:r>
            <a:r>
              <a:rPr lang="ru-RU" sz="1600" baseline="30000" dirty="0"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443124" y="2140312"/>
            <a:ext cx="4331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 Narrow" panose="020B0606020202030204" pitchFamily="34" charset="0"/>
              </a:rPr>
              <a:t>10</a:t>
            </a:r>
            <a:r>
              <a:rPr lang="ru-RU" sz="1600" baseline="30000" dirty="0"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27984" y="3296017"/>
            <a:ext cx="4379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28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Al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60231" y="3079993"/>
            <a:ext cx="4171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13N</a:t>
            </a:r>
            <a:endParaRPr lang="ru-RU" sz="1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76056" y="3079993"/>
            <a:ext cx="407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11C</a:t>
            </a:r>
            <a:endParaRPr lang="ru-RU" sz="12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264697" y="3368025"/>
            <a:ext cx="4732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63Zn</a:t>
            </a:r>
            <a:endParaRPr lang="ru-RU" sz="1200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465470" y="2935977"/>
            <a:ext cx="4026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18F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51683" y="1251917"/>
            <a:ext cx="591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КУИ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872611" y="1251917"/>
            <a:ext cx="1836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Циклотроны, ЛУ</a:t>
            </a:r>
            <a:endParaRPr lang="ru-RU" b="1" dirty="0">
              <a:solidFill>
                <a:srgbClr val="FFC000"/>
              </a:solidFill>
            </a:endParaRPr>
          </a:p>
        </p:txBody>
      </p:sp>
      <p:cxnSp>
        <p:nvCxnSpPr>
          <p:cNvPr id="27" name="Соединительная линия уступом 26"/>
          <p:cNvCxnSpPr/>
          <p:nvPr/>
        </p:nvCxnSpPr>
        <p:spPr>
          <a:xfrm>
            <a:off x="6083084" y="3290332"/>
            <a:ext cx="720080" cy="31881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6790779" y="3314909"/>
            <a:ext cx="1019831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 smtClean="0"/>
              <a:t>ПРИМЕНЕНИЕ </a:t>
            </a:r>
          </a:p>
          <a:p>
            <a:r>
              <a:rPr lang="ru-RU" sz="1050" dirty="0" smtClean="0"/>
              <a:t>ИЗОТОПОВ </a:t>
            </a:r>
          </a:p>
          <a:p>
            <a:r>
              <a:rPr lang="ru-RU" sz="1050" dirty="0" smtClean="0"/>
              <a:t>В МЕДИЦИНЕ</a:t>
            </a:r>
          </a:p>
        </p:txBody>
      </p:sp>
    </p:spTree>
    <p:extLst>
      <p:ext uri="{BB962C8B-B14F-4D97-AF65-F5344CB8AC3E}">
        <p14:creationId xmlns:p14="http://schemas.microsoft.com/office/powerpoint/2010/main" val="276749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243408"/>
            <a:ext cx="7509520" cy="135064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/>
              <a:t>ПРОЕКТ УСКОРИТЕЛЯ </a:t>
            </a:r>
            <a:br>
              <a:rPr lang="ru-RU" sz="1800" b="1" dirty="0" smtClean="0"/>
            </a:br>
            <a:r>
              <a:rPr lang="ru-RU" sz="1800" b="1" dirty="0" smtClean="0"/>
              <a:t>ДЛЯ </a:t>
            </a:r>
            <a:r>
              <a:rPr lang="ru-RU" sz="1800" b="1" dirty="0" smtClean="0"/>
              <a:t>СИНТЕЗА ИЗОТОПОВ МЕДИЦИНСКОГО НАЗНАЧЕНИЯ. </a:t>
            </a:r>
            <a:endParaRPr lang="ru-RU" sz="1800" b="1" dirty="0"/>
          </a:p>
        </p:txBody>
      </p:sp>
      <p:pic>
        <p:nvPicPr>
          <p:cNvPr id="4" name="Picture 2" descr="Y:\ИШНПТ\НПЛ ИПЭПТ\Personal\Ремнев\Проекты\АВАНПРОЕКТ по КУИ\Презентация\Ускоритель + Саша_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8" t="9564" r="8770" b="13005"/>
          <a:stretch/>
        </p:blipFill>
        <p:spPr bwMode="auto">
          <a:xfrm>
            <a:off x="2787970" y="1340768"/>
            <a:ext cx="3203185" cy="247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832538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Компактный, мобильный импульсный ускоритель относительно </a:t>
            </a:r>
            <a:endParaRPr lang="ru-RU" sz="1400" dirty="0" smtClean="0"/>
          </a:p>
          <a:p>
            <a:pPr algn="just"/>
            <a:r>
              <a:rPr lang="ru-RU" sz="1400" dirty="0" smtClean="0"/>
              <a:t>невысокой </a:t>
            </a:r>
            <a:r>
              <a:rPr lang="ru-RU" sz="1400" dirty="0"/>
              <a:t>стоимости для синтеза медицинских изотопов, используемых в ПЭТ/КТ сканерах</a:t>
            </a:r>
          </a:p>
        </p:txBody>
      </p:sp>
      <p:sp>
        <p:nvSpPr>
          <p:cNvPr id="6" name="CustomShape 3"/>
          <p:cNvSpPr/>
          <p:nvPr/>
        </p:nvSpPr>
        <p:spPr>
          <a:xfrm>
            <a:off x="600666" y="5945264"/>
            <a:ext cx="2482774" cy="169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179280" marR="0" lvl="0" indent="-1789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1"/>
              </a:spcAft>
              <a:buClr>
                <a:srgbClr val="141313"/>
              </a:buClr>
              <a:buSzTx/>
              <a:buFont typeface="Arial"/>
              <a:buChar char="•"/>
              <a:tabLst/>
              <a:defRPr/>
            </a:pPr>
            <a:r>
              <a:rPr kumimoji="0" lang="ru-RU" sz="11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</a:rPr>
              <a:t>Наработка УКЖИ</a:t>
            </a:r>
            <a:endParaRPr kumimoji="0" lang="ru-RU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</p:txBody>
      </p:sp>
      <p:sp>
        <p:nvSpPr>
          <p:cNvPr id="7" name="CustomShape 4"/>
          <p:cNvSpPr/>
          <p:nvPr/>
        </p:nvSpPr>
        <p:spPr>
          <a:xfrm>
            <a:off x="400704" y="5591777"/>
            <a:ext cx="2416465" cy="169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</a:rPr>
              <a:t>Импульсный ускоритель</a:t>
            </a:r>
            <a:endParaRPr kumimoji="0" lang="ru-RU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</p:txBody>
      </p:sp>
      <p:sp>
        <p:nvSpPr>
          <p:cNvPr id="8" name="CustomShape 5"/>
          <p:cNvSpPr/>
          <p:nvPr/>
        </p:nvSpPr>
        <p:spPr>
          <a:xfrm rot="10800000" flipV="1">
            <a:off x="401395" y="5524475"/>
            <a:ext cx="2415774" cy="34027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206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6"/>
          <p:cNvSpPr/>
          <p:nvPr/>
        </p:nvSpPr>
        <p:spPr>
          <a:xfrm>
            <a:off x="3026110" y="5583248"/>
            <a:ext cx="3063665" cy="1746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</a:rPr>
              <a:t>Синтез РФП + Контроль качества</a:t>
            </a:r>
            <a:endParaRPr kumimoji="0" lang="ru-RU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</p:txBody>
      </p:sp>
      <p:sp>
        <p:nvSpPr>
          <p:cNvPr id="10" name="CustomShape 7"/>
          <p:cNvSpPr/>
          <p:nvPr/>
        </p:nvSpPr>
        <p:spPr>
          <a:xfrm>
            <a:off x="3083440" y="5860210"/>
            <a:ext cx="2771492" cy="3771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179280" marR="0" lvl="0" indent="-1789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1"/>
              </a:spcAft>
              <a:buClr>
                <a:srgbClr val="141313"/>
              </a:buClr>
              <a:buSzTx/>
              <a:buFont typeface="Arial"/>
              <a:buChar char="•"/>
              <a:tabLst/>
              <a:defRPr/>
            </a:pPr>
            <a:r>
              <a:rPr kumimoji="0" lang="ru-RU" sz="11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</a:rPr>
              <a:t>Автоматизированный синтез РФП</a:t>
            </a:r>
            <a:endParaRPr kumimoji="0" lang="ru-RU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  <a:p>
            <a:pPr marL="179280" marR="0" lvl="0" indent="-1789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1"/>
              </a:spcAft>
              <a:buClr>
                <a:srgbClr val="141313"/>
              </a:buClr>
              <a:buSzTx/>
              <a:buFont typeface="Arial"/>
              <a:buChar char="•"/>
              <a:tabLst/>
              <a:defRPr/>
            </a:pPr>
            <a:r>
              <a:rPr kumimoji="0" lang="ru-RU" sz="11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</a:rPr>
              <a:t>Контроль качества РФП</a:t>
            </a:r>
            <a:endParaRPr kumimoji="0" lang="ru-RU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</p:txBody>
      </p:sp>
      <p:sp>
        <p:nvSpPr>
          <p:cNvPr id="11" name="CustomShape 8"/>
          <p:cNvSpPr/>
          <p:nvPr/>
        </p:nvSpPr>
        <p:spPr>
          <a:xfrm>
            <a:off x="6365715" y="5583248"/>
            <a:ext cx="2389182" cy="169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</a:rPr>
              <a:t>ПЭТ комплекс</a:t>
            </a:r>
            <a:endParaRPr kumimoji="0" lang="ru-RU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</p:txBody>
      </p:sp>
      <p:sp>
        <p:nvSpPr>
          <p:cNvPr id="12" name="CustomShape 9"/>
          <p:cNvSpPr/>
          <p:nvPr/>
        </p:nvSpPr>
        <p:spPr>
          <a:xfrm>
            <a:off x="6089775" y="5877422"/>
            <a:ext cx="2802705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17181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1"/>
              </a:spcAft>
              <a:buClr>
                <a:srgbClr val="14131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</a:rPr>
              <a:t>Использование синтезированного РФП для ПЭТ</a:t>
            </a:r>
            <a:endParaRPr kumimoji="0" lang="ru-RU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</p:txBody>
      </p:sp>
      <p:sp>
        <p:nvSpPr>
          <p:cNvPr id="13" name="CustomShape 10"/>
          <p:cNvSpPr/>
          <p:nvPr/>
        </p:nvSpPr>
        <p:spPr>
          <a:xfrm rot="10800000" flipV="1">
            <a:off x="6365715" y="5524475"/>
            <a:ext cx="2389182" cy="34027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206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" name="Изображение 51"/>
          <p:cNvPicPr/>
          <p:nvPr/>
        </p:nvPicPr>
        <p:blipFill>
          <a:blip r:embed="rId3"/>
          <a:stretch/>
        </p:blipFill>
        <p:spPr>
          <a:xfrm rot="600600">
            <a:off x="4914395" y="4527195"/>
            <a:ext cx="1412857" cy="593923"/>
          </a:xfrm>
          <a:prstGeom prst="rect">
            <a:avLst/>
          </a:prstGeom>
          <a:ln>
            <a:noFill/>
          </a:ln>
        </p:spPr>
      </p:pic>
      <p:sp>
        <p:nvSpPr>
          <p:cNvPr id="15" name="CustomShape 11"/>
          <p:cNvSpPr/>
          <p:nvPr/>
        </p:nvSpPr>
        <p:spPr>
          <a:xfrm rot="10800000" flipV="1">
            <a:off x="3026110" y="5524475"/>
            <a:ext cx="3121685" cy="34027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206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" name="Изображение 37"/>
          <p:cNvPicPr/>
          <p:nvPr/>
        </p:nvPicPr>
        <p:blipFill>
          <a:blip r:embed="rId3"/>
          <a:stretch/>
        </p:blipFill>
        <p:spPr>
          <a:xfrm rot="9934800" flipH="1">
            <a:off x="1839663" y="4481964"/>
            <a:ext cx="1667385" cy="696691"/>
          </a:xfrm>
          <a:prstGeom prst="rect">
            <a:avLst/>
          </a:prstGeom>
          <a:ln>
            <a:noFill/>
          </a:ln>
        </p:spPr>
      </p:pic>
      <p:pic>
        <p:nvPicPr>
          <p:cNvPr id="17" name="Picture 2" descr="Y:\ИШНПТ\НПЛ ИПЭПТ\Personal\Ремнев\Проекты\АВАНПРОЕКТ по КУИ\Презентация\Ускоритель + Саша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8" t="9564" r="8770" b="13005"/>
          <a:stretch/>
        </p:blipFill>
        <p:spPr bwMode="auto">
          <a:xfrm>
            <a:off x="572272" y="3981282"/>
            <a:ext cx="1965252" cy="15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тимидин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90621" y="4111013"/>
            <a:ext cx="1203314" cy="980736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974" t="73333" r="49684" b="2666"/>
          <a:stretch/>
        </p:blipFill>
        <p:spPr bwMode="auto">
          <a:xfrm>
            <a:off x="6351421" y="4121918"/>
            <a:ext cx="2541059" cy="123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авая фигурная скобка 19"/>
          <p:cNvSpPr/>
          <p:nvPr/>
        </p:nvSpPr>
        <p:spPr>
          <a:xfrm rot="5400000">
            <a:off x="3061849" y="3520817"/>
            <a:ext cx="268163" cy="5590452"/>
          </a:xfrm>
          <a:prstGeom prst="rightBrace">
            <a:avLst>
              <a:gd name="adj1" fmla="val 55287"/>
              <a:gd name="adj2" fmla="val 4984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CustomShape 4"/>
          <p:cNvSpPr/>
          <p:nvPr/>
        </p:nvSpPr>
        <p:spPr>
          <a:xfrm>
            <a:off x="2051720" y="6460761"/>
            <a:ext cx="2416465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-1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</a:rPr>
              <a:t>Размещение в блок-боксе с местной радиационной защитой</a:t>
            </a:r>
            <a:endParaRPr kumimoji="0" lang="ru-RU" sz="1100" b="0" i="0" u="none" strike="noStrike" kern="1200" cap="none" spc="-1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XO Oriel"/>
            </a:endParaRPr>
          </a:p>
        </p:txBody>
      </p:sp>
      <p:pic>
        <p:nvPicPr>
          <p:cNvPr id="22" name="Рисунок 2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2" t="21095" r="34782" b="20467"/>
          <a:stretch/>
        </p:blipFill>
        <p:spPr bwMode="auto">
          <a:xfrm>
            <a:off x="4549598" y="4321144"/>
            <a:ext cx="1305334" cy="11865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1225" y="382740"/>
            <a:ext cx="8308468" cy="36004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ВОЗМОЖНЫЕ ОБЛАСТИ ПРИМЕНЕНИЯ ИМПУЛЬСНЫХ ИОННЫХ ПУЧКОВ)</a:t>
            </a:r>
            <a:endParaRPr lang="ru-RU" sz="1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147415"/>
            <a:ext cx="2592288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ИМПУЛЬСНЫЕ</a:t>
            </a:r>
          </a:p>
          <a:p>
            <a:pPr algn="ctr"/>
            <a:r>
              <a:rPr lang="ru-RU" sz="1600" dirty="0" smtClean="0"/>
              <a:t>ГЕНЕРАТОРЫ</a:t>
            </a:r>
          </a:p>
          <a:p>
            <a:pPr algn="ctr"/>
            <a:r>
              <a:rPr lang="ru-RU" sz="1600" dirty="0" smtClean="0"/>
              <a:t>НЕЙТРОНОВ</a:t>
            </a:r>
          </a:p>
          <a:p>
            <a:pPr algn="ctr"/>
            <a:r>
              <a:rPr lang="ru-RU" sz="1200" dirty="0" smtClean="0"/>
              <a:t>Выход нейтронов до 10</a:t>
            </a:r>
            <a:r>
              <a:rPr lang="ru-RU" sz="1200" baseline="30000" dirty="0" smtClean="0"/>
              <a:t>12</a:t>
            </a:r>
            <a:r>
              <a:rPr lang="ru-RU" sz="1200" dirty="0" smtClean="0"/>
              <a:t> /</a:t>
            </a:r>
            <a:r>
              <a:rPr lang="ru-RU" sz="1200" dirty="0" err="1" smtClean="0"/>
              <a:t>имп</a:t>
            </a:r>
            <a:endParaRPr lang="ru-RU" sz="1200" dirty="0" smtClean="0"/>
          </a:p>
          <a:p>
            <a:pPr algn="ctr"/>
            <a:r>
              <a:rPr lang="ru-RU" sz="1200" dirty="0" smtClean="0"/>
              <a:t>Длительность импульса 10-20 </a:t>
            </a:r>
            <a:r>
              <a:rPr lang="ru-RU" sz="1200" dirty="0" err="1" smtClean="0"/>
              <a:t>нс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45805" y="939755"/>
            <a:ext cx="9836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● Каротаж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52986" y="1228384"/>
            <a:ext cx="13298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● Интроскопия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6021" y="1537047"/>
            <a:ext cx="26917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● Дистанционное </a:t>
            </a:r>
            <a:r>
              <a:rPr lang="ru-RU" sz="1400" dirty="0" smtClean="0"/>
              <a:t>зондирование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63997" y="1825079"/>
            <a:ext cx="30117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● Определение </a:t>
            </a:r>
            <a:r>
              <a:rPr lang="ru-RU" sz="1400" dirty="0" smtClean="0"/>
              <a:t>элементного </a:t>
            </a:r>
            <a:r>
              <a:rPr lang="ru-RU" sz="1400" dirty="0" smtClean="0"/>
              <a:t>состава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53416" y="3468196"/>
            <a:ext cx="2546376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ЛЕГКИЕ ИОНЫ</a:t>
            </a:r>
          </a:p>
          <a:p>
            <a:pPr algn="ctr"/>
            <a:r>
              <a:rPr lang="ru-RU" sz="1200" dirty="0" smtClean="0"/>
              <a:t>Протоны, </a:t>
            </a:r>
            <a:r>
              <a:rPr lang="ru-RU" sz="1200" dirty="0" err="1" smtClean="0"/>
              <a:t>дейтоны</a:t>
            </a:r>
            <a:r>
              <a:rPr lang="ru-RU" sz="1200" dirty="0" smtClean="0"/>
              <a:t>, альфа-частицы</a:t>
            </a:r>
            <a:endParaRPr lang="ru-RU" sz="1200" baseline="30000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2699792" y="3132514"/>
            <a:ext cx="6336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● </a:t>
            </a:r>
            <a:r>
              <a:rPr lang="ru-RU" sz="1400" b="1" u="sng" dirty="0" smtClean="0">
                <a:solidFill>
                  <a:srgbClr val="0000FF"/>
                </a:solidFill>
              </a:rPr>
              <a:t>Производство изотопов для медицины непосредственно в     клинике (ПЭТ и др.)</a:t>
            </a:r>
            <a:endParaRPr lang="ru-RU" sz="1400" b="1" u="sng" dirty="0">
              <a:solidFill>
                <a:srgbClr val="0000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9792" y="3655734"/>
            <a:ext cx="64954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● Применение </a:t>
            </a:r>
            <a:r>
              <a:rPr lang="ru-RU" sz="1400" dirty="0" smtClean="0"/>
              <a:t>в  промышленных технологиях, производственный контроль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9792" y="4022193"/>
            <a:ext cx="42851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● Исследования </a:t>
            </a:r>
            <a:r>
              <a:rPr lang="ru-RU" sz="1400" dirty="0" smtClean="0"/>
              <a:t>в области физики твердого тела</a:t>
            </a:r>
            <a:endParaRPr lang="en-US" sz="1400" dirty="0" smtClean="0"/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5423300"/>
            <a:ext cx="2592288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ТЯЖЕЛЫЕ ИОНЫ</a:t>
            </a:r>
          </a:p>
          <a:p>
            <a:pPr algn="ctr"/>
            <a:r>
              <a:rPr lang="ru-RU" sz="1200" dirty="0" smtClean="0"/>
              <a:t>Ионы металлов, газов,</a:t>
            </a:r>
          </a:p>
          <a:p>
            <a:pPr algn="ctr"/>
            <a:r>
              <a:rPr lang="ru-RU" sz="1200" dirty="0" smtClean="0"/>
              <a:t>смешанные пучки</a:t>
            </a:r>
            <a:endParaRPr lang="ru-RU" sz="1200" baseline="30000" dirty="0" smtClean="0"/>
          </a:p>
        </p:txBody>
      </p:sp>
      <p:sp>
        <p:nvSpPr>
          <p:cNvPr id="20" name="Прямоугольник 19"/>
          <p:cNvSpPr/>
          <p:nvPr/>
        </p:nvSpPr>
        <p:spPr>
          <a:xfrm>
            <a:off x="2843808" y="5115523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● Ионная имплантация и ионное перемешивание, </a:t>
            </a:r>
            <a:r>
              <a:rPr lang="ru-RU" sz="1400" dirty="0" err="1" smtClean="0"/>
              <a:t>асисстирование</a:t>
            </a:r>
            <a:r>
              <a:rPr lang="ru-RU" sz="1400" dirty="0" smtClean="0"/>
              <a:t> при осаждении покрытий</a:t>
            </a:r>
            <a:endParaRPr lang="ru-RU" sz="1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843807" y="5601127"/>
            <a:ext cx="5896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● </a:t>
            </a:r>
            <a:r>
              <a:rPr lang="ru-RU" sz="1400" dirty="0" smtClean="0"/>
              <a:t> Модифицирование поверхности изделий.</a:t>
            </a:r>
          </a:p>
          <a:p>
            <a:r>
              <a:rPr lang="ru-RU" sz="1400" dirty="0" smtClean="0"/>
              <a:t>●  Абляционное осаждение многокомпонентных пленок</a:t>
            </a:r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843808" y="6145802"/>
            <a:ext cx="35932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● Изготовление </a:t>
            </a:r>
            <a:r>
              <a:rPr lang="ru-RU" sz="1400" dirty="0" smtClean="0"/>
              <a:t>ядерных трековых мембран</a:t>
            </a:r>
            <a:endParaRPr lang="ru-RU" sz="1400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179512" y="2905199"/>
            <a:ext cx="871296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79512" y="4921423"/>
            <a:ext cx="871296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2699792" y="4417367"/>
            <a:ext cx="10370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● </a:t>
            </a:r>
            <a:r>
              <a:rPr lang="ru-RU" sz="1400" dirty="0" smtClean="0"/>
              <a:t>Терапия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75689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8"/>
          <p:cNvSpPr>
            <a:spLocks noChangeArrowheads="1"/>
          </p:cNvSpPr>
          <p:nvPr/>
        </p:nvSpPr>
        <p:spPr bwMode="auto">
          <a:xfrm>
            <a:off x="250825" y="1989138"/>
            <a:ext cx="87852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hangingPunct="1"/>
            <a:r>
              <a:rPr lang="ru-RU" altLang="ko-KR" sz="24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ИМПУЛЬСНЫЕ УСКОРИТЕЛИ ЭЛЕКТРОНОВ </a:t>
            </a:r>
          </a:p>
          <a:p>
            <a:pPr algn="ctr" eaLnBrk="1" hangingPunct="1"/>
            <a:r>
              <a:rPr lang="ru-RU" altLang="ko-KR" sz="24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Основные направления практического использования</a:t>
            </a:r>
            <a:endParaRPr lang="en-GB" altLang="ko-KR" sz="2400" b="1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179512" y="3645024"/>
            <a:ext cx="87852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r>
              <a:rPr lang="ru-RU" altLang="ko-KR" sz="2000" dirty="0" smtClean="0">
                <a:solidFill>
                  <a:srgbClr val="000066"/>
                </a:solidFill>
                <a:latin typeface="Arial Narrow" panose="020B0606020202030204" pitchFamily="34" charset="0"/>
              </a:rPr>
              <a:t>-- Решение экологических задач,</a:t>
            </a:r>
          </a:p>
          <a:p>
            <a:pPr eaLnBrk="1" hangingPunct="1"/>
            <a:r>
              <a:rPr lang="ru-RU" altLang="ko-KR" sz="2000" dirty="0" smtClean="0">
                <a:solidFill>
                  <a:srgbClr val="000066"/>
                </a:solidFill>
                <a:latin typeface="Arial Narrow" panose="020B0606020202030204" pitchFamily="34" charset="0"/>
              </a:rPr>
              <a:t>- Радиационная стерилизация(с. х-во, </a:t>
            </a:r>
            <a:r>
              <a:rPr lang="ru-RU" altLang="ko-KR" sz="2000" dirty="0" smtClean="0">
                <a:solidFill>
                  <a:srgbClr val="000066"/>
                </a:solidFill>
                <a:latin typeface="Arial Narrow" panose="020B0606020202030204" pitchFamily="34" charset="0"/>
              </a:rPr>
              <a:t>фармацевтическая </a:t>
            </a:r>
            <a:r>
              <a:rPr lang="ru-RU" altLang="ko-KR" sz="2000" dirty="0" smtClean="0">
                <a:solidFill>
                  <a:srgbClr val="000066"/>
                </a:solidFill>
                <a:latin typeface="Arial Narrow" panose="020B0606020202030204" pitchFamily="34" charset="0"/>
              </a:rPr>
              <a:t>продукция, медицина,</a:t>
            </a:r>
            <a:br>
              <a:rPr lang="ru-RU" altLang="ko-KR" sz="2000" dirty="0" smtClean="0">
                <a:solidFill>
                  <a:srgbClr val="000066"/>
                </a:solidFill>
                <a:latin typeface="Arial Narrow" panose="020B0606020202030204" pitchFamily="34" charset="0"/>
              </a:rPr>
            </a:br>
            <a:r>
              <a:rPr lang="ru-RU" altLang="ko-KR" sz="2000" dirty="0" smtClean="0">
                <a:solidFill>
                  <a:srgbClr val="000066"/>
                </a:solidFill>
                <a:latin typeface="Arial Narrow" panose="020B0606020202030204" pitchFamily="34" charset="0"/>
              </a:rPr>
              <a:t>- Плазмохимия,</a:t>
            </a:r>
            <a:br>
              <a:rPr lang="ru-RU" altLang="ko-KR" sz="2000" dirty="0" smtClean="0">
                <a:solidFill>
                  <a:srgbClr val="000066"/>
                </a:solidFill>
                <a:latin typeface="Arial Narrow" panose="020B0606020202030204" pitchFamily="34" charset="0"/>
              </a:rPr>
            </a:br>
            <a:r>
              <a:rPr lang="ru-RU" altLang="ko-KR" sz="2000" dirty="0" smtClean="0">
                <a:solidFill>
                  <a:srgbClr val="000066"/>
                </a:solidFill>
                <a:latin typeface="Arial Narrow" panose="020B0606020202030204" pitchFamily="34" charset="0"/>
              </a:rPr>
              <a:t>- </a:t>
            </a:r>
            <a:endParaRPr lang="pl-PL" altLang="ko-KR" sz="2000" dirty="0">
              <a:solidFill>
                <a:srgbClr val="000066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2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ºÐ°ÑÑÐ° Ð¼Ð¸Ñ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852199" cy="49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DA5C-8AE2-4BAB-869E-481A5E1CB4C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5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6563072" cy="2997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altLang="ko-KR" dirty="0" smtClean="0"/>
              <a:t>ЭЛЕКТРОННЫЕ ПУЧКИ В ЗАЩИТЕ ОКРУЖАЮЩЕЙ СРЕДЫ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ru-RU" dirty="0"/>
          </a:p>
        </p:txBody>
      </p:sp>
      <p:sp>
        <p:nvSpPr>
          <p:cNvPr id="15" name="Line 2"/>
          <p:cNvSpPr>
            <a:spLocks noChangeShapeType="1"/>
          </p:cNvSpPr>
          <p:nvPr/>
        </p:nvSpPr>
        <p:spPr bwMode="auto">
          <a:xfrm>
            <a:off x="4559940" y="3571924"/>
            <a:ext cx="0" cy="865188"/>
          </a:xfrm>
          <a:prstGeom prst="line">
            <a:avLst/>
          </a:prstGeom>
          <a:noFill/>
          <a:ln w="152400">
            <a:solidFill>
              <a:srgbClr val="33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7296790" y="3571924"/>
            <a:ext cx="0" cy="865188"/>
          </a:xfrm>
          <a:prstGeom prst="line">
            <a:avLst/>
          </a:prstGeom>
          <a:noFill/>
          <a:ln w="152400">
            <a:solidFill>
              <a:srgbClr val="33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1896115" y="3571924"/>
            <a:ext cx="0" cy="865188"/>
          </a:xfrm>
          <a:prstGeom prst="line">
            <a:avLst/>
          </a:prstGeom>
          <a:noFill/>
          <a:ln w="152400">
            <a:solidFill>
              <a:srgbClr val="33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2" name="Picture 5" descr="dyetec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003" y="1196752"/>
            <a:ext cx="230505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337565" y="3200891"/>
            <a:ext cx="2557463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latinLnBrk="0">
              <a:spcBef>
                <a:spcPct val="50000"/>
              </a:spcBef>
            </a:pPr>
            <a:r>
              <a:rPr lang="ru-RU" altLang="ko-KR" sz="1600" b="1" dirty="0">
                <a:solidFill>
                  <a:schemeClr val="accent2"/>
                </a:solidFill>
                <a:latin typeface="Arial" charset="0"/>
                <a:ea typeface="휴먼옛체" pitchFamily="18" charset="-127"/>
              </a:rPr>
              <a:t>Обработка (очистка) воды</a:t>
            </a:r>
            <a:endParaRPr lang="en-US" altLang="ko-KR" sz="1600" b="1" dirty="0">
              <a:solidFill>
                <a:schemeClr val="accent2"/>
              </a:solidFill>
              <a:latin typeface="Arial" charset="0"/>
              <a:ea typeface="휴먼옛체" pitchFamily="18" charset="-127"/>
            </a:endParaRPr>
          </a:p>
        </p:txBody>
      </p:sp>
      <p:pic>
        <p:nvPicPr>
          <p:cNvPr id="24" name="Picture 7" descr="http://bingoimage.naver.com/data/bingo_10/imgbingo_10/oominuoo/3219/oominuoo_4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8" y="1196752"/>
            <a:ext cx="2303462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456253" y="3311363"/>
            <a:ext cx="2952750" cy="23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latinLnBrk="0">
              <a:lnSpc>
                <a:spcPct val="50000"/>
              </a:lnSpc>
              <a:spcBef>
                <a:spcPct val="50000"/>
              </a:spcBef>
            </a:pPr>
            <a:r>
              <a:rPr lang="ru-RU" altLang="ko-KR" sz="1600" b="1">
                <a:solidFill>
                  <a:schemeClr val="accent2"/>
                </a:solidFill>
                <a:latin typeface="Arial" charset="0"/>
                <a:ea typeface="휴먼옛체" pitchFamily="18" charset="-127"/>
              </a:rPr>
              <a:t>Очистка газов</a:t>
            </a:r>
            <a:endParaRPr lang="en-US" altLang="ko-KR" sz="1600" b="1">
              <a:solidFill>
                <a:schemeClr val="accent2"/>
              </a:solidFill>
              <a:latin typeface="Arial" charset="0"/>
              <a:ea typeface="휴먼옛체" pitchFamily="18" charset="-127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6072828" y="3212877"/>
            <a:ext cx="2303462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latinLnBrk="0">
              <a:spcBef>
                <a:spcPct val="50000"/>
              </a:spcBef>
            </a:pPr>
            <a:r>
              <a:rPr lang="ru-RU" altLang="ko-KR" sz="1600" b="1" dirty="0">
                <a:solidFill>
                  <a:schemeClr val="accent2"/>
                </a:solidFill>
                <a:latin typeface="Arial" charset="0"/>
                <a:ea typeface="휴먼옛체" pitchFamily="18" charset="-127"/>
              </a:rPr>
              <a:t>Использование  отходов </a:t>
            </a:r>
            <a:endParaRPr lang="en-US" altLang="ko-KR" sz="1600" b="1" dirty="0">
              <a:solidFill>
                <a:schemeClr val="accent2"/>
              </a:solidFill>
              <a:latin typeface="Arial" charset="0"/>
              <a:ea typeface="휴먼옛체" pitchFamily="18" charset="-127"/>
            </a:endParaRPr>
          </a:p>
        </p:txBody>
      </p:sp>
      <p:pic>
        <p:nvPicPr>
          <p:cNvPr id="27" name="Picture 10" descr="IMG_25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r="4430"/>
          <a:stretch>
            <a:fillRect/>
          </a:stretch>
        </p:blipFill>
        <p:spPr bwMode="auto">
          <a:xfrm>
            <a:off x="6072828" y="1269777"/>
            <a:ext cx="230346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 descr="wi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8" y="4508078"/>
            <a:ext cx="230346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2" descr="stre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003" y="4508078"/>
            <a:ext cx="230346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3" descr="IMG_25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28" y="4509665"/>
            <a:ext cx="230346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DA5C-8AE2-4BAB-869E-481A5E1CB4C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10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1" grpId="0" animBg="1"/>
      <p:bldP spid="23" grpId="0" animBg="1"/>
      <p:bldP spid="25" grpId="0" animBg="1"/>
      <p:bldP spid="2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715200" cy="216024"/>
          </a:xfrm>
        </p:spPr>
        <p:txBody>
          <a:bodyPr>
            <a:normAutofit fontScale="90000"/>
          </a:bodyPr>
          <a:lstStyle/>
          <a:p>
            <a:r>
              <a:rPr lang="ru-RU" altLang="ko-KR" dirty="0" smtClean="0"/>
              <a:t>ПРИНЦИП ОЧИСТКИ ГАЗОВ ПРИ ИСПОЛЬЗОВАНИИ ЭЛЕКТРОННЫХ ПУЧКОВ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ru-RU" dirty="0"/>
          </a:p>
        </p:txBody>
      </p:sp>
      <p:pic>
        <p:nvPicPr>
          <p:cNvPr id="9" name="Picture 2" descr="Elv6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71" y="1803747"/>
            <a:ext cx="1453135" cy="2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39552" y="5907029"/>
            <a:ext cx="1098689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>
              <a:spcBef>
                <a:spcPct val="50000"/>
              </a:spcBef>
            </a:pPr>
            <a:r>
              <a:rPr lang="en-US" altLang="ko-KR" sz="2000" b="1">
                <a:solidFill>
                  <a:srgbClr val="080910"/>
                </a:solidFill>
                <a:latin typeface="Arial Narrow" panose="020B0606020202030204" pitchFamily="34" charset="0"/>
              </a:rPr>
              <a:t>Dioxin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416353" y="5907029"/>
            <a:ext cx="2112864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>
              <a:spcBef>
                <a:spcPct val="50000"/>
              </a:spcBef>
            </a:pPr>
            <a:r>
              <a:rPr lang="en-US" altLang="ko-KR" sz="2000" b="1">
                <a:solidFill>
                  <a:srgbClr val="080910"/>
                </a:solidFill>
                <a:latin typeface="Arial Narrow" panose="020B0606020202030204" pitchFamily="34" charset="0"/>
              </a:rPr>
              <a:t>Decomposed</a:t>
            </a: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>
            <a:off x="1530153" y="6075304"/>
            <a:ext cx="3887670" cy="0"/>
          </a:xfrm>
          <a:prstGeom prst="line">
            <a:avLst/>
          </a:prstGeom>
          <a:noFill/>
          <a:ln w="38100">
            <a:solidFill>
              <a:srgbClr val="2427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39553" y="5449829"/>
            <a:ext cx="845146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>
              <a:spcBef>
                <a:spcPct val="50000"/>
              </a:spcBef>
            </a:pPr>
            <a:r>
              <a:rPr lang="en-US" altLang="ko-KR" sz="2000" b="1">
                <a:solidFill>
                  <a:srgbClr val="080910"/>
                </a:solidFill>
                <a:latin typeface="Arial Narrow" panose="020B0606020202030204" pitchFamily="34" charset="0"/>
              </a:rPr>
              <a:t>HCl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416353" y="5465704"/>
            <a:ext cx="1436748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>
              <a:spcBef>
                <a:spcPct val="50000"/>
              </a:spcBef>
            </a:pPr>
            <a:r>
              <a:rPr lang="en-US" altLang="ko-KR" sz="2000" b="1" dirty="0">
                <a:solidFill>
                  <a:srgbClr val="080910"/>
                </a:solidFill>
                <a:latin typeface="Arial Narrow" panose="020B0606020202030204" pitchFamily="34" charset="0"/>
              </a:rPr>
              <a:t>NH</a:t>
            </a:r>
            <a:r>
              <a:rPr lang="en-US" altLang="ko-KR" sz="2400" b="1" baseline="-25000" dirty="0">
                <a:solidFill>
                  <a:srgbClr val="080910"/>
                </a:solidFill>
                <a:latin typeface="Arial Narrow" panose="020B0606020202030204" pitchFamily="34" charset="0"/>
              </a:rPr>
              <a:t>4</a:t>
            </a:r>
            <a:r>
              <a:rPr lang="en-US" altLang="ko-KR" sz="2000" b="1" dirty="0">
                <a:solidFill>
                  <a:srgbClr val="080910"/>
                </a:solidFill>
                <a:latin typeface="Arial Narrow" panose="020B0606020202030204" pitchFamily="34" charset="0"/>
              </a:rPr>
              <a:t>Cl</a:t>
            </a:r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>
            <a:off x="1530153" y="5694304"/>
            <a:ext cx="3887670" cy="0"/>
          </a:xfrm>
          <a:prstGeom prst="line">
            <a:avLst/>
          </a:prstGeom>
          <a:noFill/>
          <a:ln w="38100">
            <a:solidFill>
              <a:srgbClr val="2427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39553" y="4687829"/>
            <a:ext cx="845146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>
              <a:spcBef>
                <a:spcPct val="50000"/>
              </a:spcBef>
            </a:pPr>
            <a:r>
              <a:rPr lang="en-US" altLang="ko-KR" sz="2000" b="1">
                <a:solidFill>
                  <a:srgbClr val="080910"/>
                </a:solidFill>
                <a:latin typeface="Arial Narrow" panose="020B0606020202030204" pitchFamily="34" charset="0"/>
              </a:rPr>
              <a:t>SO</a:t>
            </a:r>
            <a:r>
              <a:rPr lang="en-US" altLang="ko-KR" sz="2400" b="1" baseline="-25000">
                <a:solidFill>
                  <a:srgbClr val="080910"/>
                </a:solidFill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1530152" y="4932304"/>
            <a:ext cx="1014175" cy="0"/>
          </a:xfrm>
          <a:prstGeom prst="line">
            <a:avLst/>
          </a:prstGeom>
          <a:noFill/>
          <a:ln w="38100">
            <a:solidFill>
              <a:srgbClr val="2427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2901753" y="4703704"/>
            <a:ext cx="1267718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>
              <a:spcBef>
                <a:spcPct val="50000"/>
              </a:spcBef>
            </a:pPr>
            <a:r>
              <a:rPr lang="en-US" altLang="ko-KR" sz="2000" b="1">
                <a:solidFill>
                  <a:srgbClr val="080910"/>
                </a:solidFill>
                <a:latin typeface="Arial Narrow" panose="020B0606020202030204" pitchFamily="34" charset="0"/>
              </a:rPr>
              <a:t>H</a:t>
            </a:r>
            <a:r>
              <a:rPr lang="en-US" altLang="ko-KR" sz="2400" b="1" baseline="-25000">
                <a:solidFill>
                  <a:srgbClr val="080910"/>
                </a:solidFill>
                <a:latin typeface="Arial Narrow" panose="020B0606020202030204" pitchFamily="34" charset="0"/>
              </a:rPr>
              <a:t>2</a:t>
            </a:r>
            <a:r>
              <a:rPr lang="en-US" altLang="ko-KR" sz="2000" b="1">
                <a:solidFill>
                  <a:srgbClr val="080910"/>
                </a:solidFill>
                <a:latin typeface="Arial Narrow" panose="020B0606020202030204" pitchFamily="34" charset="0"/>
              </a:rPr>
              <a:t>SO</a:t>
            </a:r>
            <a:r>
              <a:rPr lang="en-US" altLang="ko-KR" sz="2400" b="1" baseline="-25000">
                <a:solidFill>
                  <a:srgbClr val="080910"/>
                </a:solidFill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4197153" y="4535429"/>
            <a:ext cx="92966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>
              <a:spcBef>
                <a:spcPct val="50000"/>
              </a:spcBef>
            </a:pPr>
            <a:r>
              <a:rPr lang="en-US" altLang="ko-KR" sz="2000" b="1">
                <a:solidFill>
                  <a:srgbClr val="080910"/>
                </a:solidFill>
                <a:latin typeface="Arial Narrow" panose="020B0606020202030204" pitchFamily="34" charset="0"/>
              </a:rPr>
              <a:t>NH</a:t>
            </a:r>
            <a:r>
              <a:rPr lang="en-US" altLang="ko-KR" sz="2400" b="1" baseline="-25000">
                <a:solidFill>
                  <a:srgbClr val="080910"/>
                </a:solidFill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5340153" y="4687829"/>
            <a:ext cx="1774806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>
              <a:spcBef>
                <a:spcPct val="50000"/>
              </a:spcBef>
            </a:pPr>
            <a:r>
              <a:rPr lang="en-US" altLang="ko-KR" sz="2000" b="1">
                <a:solidFill>
                  <a:srgbClr val="080910"/>
                </a:solidFill>
                <a:latin typeface="Arial Narrow" panose="020B0606020202030204" pitchFamily="34" charset="0"/>
              </a:rPr>
              <a:t>(NH4)</a:t>
            </a:r>
            <a:r>
              <a:rPr lang="en-US" altLang="ko-KR" sz="2400" b="1" baseline="-25000">
                <a:solidFill>
                  <a:srgbClr val="080910"/>
                </a:solidFill>
                <a:latin typeface="Arial Narrow" panose="020B0606020202030204" pitchFamily="34" charset="0"/>
              </a:rPr>
              <a:t>2</a:t>
            </a:r>
            <a:r>
              <a:rPr lang="en-US" altLang="ko-KR" sz="2000" b="1">
                <a:solidFill>
                  <a:srgbClr val="080910"/>
                </a:solidFill>
                <a:latin typeface="Arial Narrow" panose="020B0606020202030204" pitchFamily="34" charset="0"/>
              </a:rPr>
              <a:t>SO</a:t>
            </a:r>
            <a:r>
              <a:rPr lang="en-US" altLang="ko-KR" sz="2400" b="1" baseline="-25000">
                <a:solidFill>
                  <a:srgbClr val="080910"/>
                </a:solidFill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>
            <a:off x="4120952" y="4932304"/>
            <a:ext cx="1014175" cy="0"/>
          </a:xfrm>
          <a:prstGeom prst="line">
            <a:avLst/>
          </a:prstGeom>
          <a:noFill/>
          <a:ln w="38100">
            <a:solidFill>
              <a:srgbClr val="2427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539553" y="5068829"/>
            <a:ext cx="845146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>
              <a:spcBef>
                <a:spcPct val="50000"/>
              </a:spcBef>
            </a:pPr>
            <a:r>
              <a:rPr lang="en-US" altLang="ko-KR" sz="2000" b="1">
                <a:solidFill>
                  <a:srgbClr val="080910"/>
                </a:solidFill>
                <a:latin typeface="Arial Narrow" panose="020B0606020202030204" pitchFamily="34" charset="0"/>
              </a:rPr>
              <a:t>NO</a:t>
            </a:r>
            <a:r>
              <a:rPr lang="en-US" altLang="ko-KR" sz="2400" b="1" baseline="-25000">
                <a:solidFill>
                  <a:srgbClr val="080910"/>
                </a:solidFill>
                <a:latin typeface="Arial Narrow" panose="020B0606020202030204" pitchFamily="34" charset="0"/>
              </a:rPr>
              <a:t>X</a:t>
            </a: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2977952" y="5068829"/>
            <a:ext cx="1014175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>
              <a:spcBef>
                <a:spcPct val="50000"/>
              </a:spcBef>
            </a:pPr>
            <a:r>
              <a:rPr lang="en-US" altLang="ko-KR" sz="2000" b="1">
                <a:solidFill>
                  <a:srgbClr val="080910"/>
                </a:solidFill>
                <a:latin typeface="Arial Narrow" panose="020B0606020202030204" pitchFamily="34" charset="0"/>
              </a:rPr>
              <a:t>HNO</a:t>
            </a:r>
            <a:r>
              <a:rPr lang="en-US" altLang="ko-KR" sz="2400" b="1" baseline="-25000">
                <a:solidFill>
                  <a:srgbClr val="080910"/>
                </a:solidFill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5416353" y="5068829"/>
            <a:ext cx="1436748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>
              <a:spcBef>
                <a:spcPct val="50000"/>
              </a:spcBef>
            </a:pPr>
            <a:r>
              <a:rPr lang="en-US" altLang="ko-KR" sz="2000" b="1">
                <a:solidFill>
                  <a:srgbClr val="080910"/>
                </a:solidFill>
                <a:latin typeface="Arial Narrow" panose="020B0606020202030204" pitchFamily="34" charset="0"/>
              </a:rPr>
              <a:t>NH</a:t>
            </a:r>
            <a:r>
              <a:rPr lang="en-US" altLang="ko-KR" sz="2400" b="1" baseline="-25000">
                <a:solidFill>
                  <a:srgbClr val="080910"/>
                </a:solidFill>
                <a:latin typeface="Arial Narrow" panose="020B0606020202030204" pitchFamily="34" charset="0"/>
              </a:rPr>
              <a:t>4</a:t>
            </a:r>
            <a:r>
              <a:rPr lang="en-US" altLang="ko-KR" sz="2000" b="1">
                <a:solidFill>
                  <a:srgbClr val="080910"/>
                </a:solidFill>
                <a:latin typeface="Arial Narrow" panose="020B0606020202030204" pitchFamily="34" charset="0"/>
              </a:rPr>
              <a:t>NO</a:t>
            </a:r>
            <a:r>
              <a:rPr lang="en-US" altLang="ko-KR" sz="2400" b="1" baseline="-25000">
                <a:solidFill>
                  <a:srgbClr val="080910"/>
                </a:solidFill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>
            <a:off x="1530152" y="5313304"/>
            <a:ext cx="1014175" cy="0"/>
          </a:xfrm>
          <a:prstGeom prst="line">
            <a:avLst/>
          </a:prstGeom>
          <a:noFill/>
          <a:ln w="38100">
            <a:solidFill>
              <a:srgbClr val="2427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>
            <a:off x="4120952" y="5313304"/>
            <a:ext cx="1014175" cy="0"/>
          </a:xfrm>
          <a:prstGeom prst="line">
            <a:avLst/>
          </a:prstGeom>
          <a:noFill/>
          <a:ln w="38100">
            <a:solidFill>
              <a:srgbClr val="2427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4197153" y="4916429"/>
            <a:ext cx="92966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>
              <a:spcBef>
                <a:spcPct val="50000"/>
              </a:spcBef>
            </a:pPr>
            <a:r>
              <a:rPr lang="en-US" altLang="ko-KR" sz="2000" b="1">
                <a:solidFill>
                  <a:srgbClr val="080910"/>
                </a:solidFill>
                <a:latin typeface="Arial Narrow" panose="020B0606020202030204" pitchFamily="34" charset="0"/>
              </a:rPr>
              <a:t>NH</a:t>
            </a:r>
            <a:r>
              <a:rPr lang="en-US" altLang="ko-KR" sz="2400" b="1" baseline="-25000">
                <a:solidFill>
                  <a:srgbClr val="080910"/>
                </a:solidFill>
                <a:latin typeface="Arial Narrow" panose="020B0606020202030204" pitchFamily="34" charset="0"/>
              </a:rPr>
              <a:t>3</a:t>
            </a:r>
          </a:p>
        </p:txBody>
      </p:sp>
      <p:pic>
        <p:nvPicPr>
          <p:cNvPr id="31" name="Picture 22" descr="flu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12" y="786547"/>
            <a:ext cx="5909568" cy="343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DA5C-8AE2-4BAB-869E-481A5E1CB4C7}" type="slidenum">
              <a:rPr lang="ru-RU" smtClean="0">
                <a:latin typeface="Arial Narrow" panose="020B0606020202030204" pitchFamily="34" charset="0"/>
              </a:rPr>
              <a:t>39</a:t>
            </a:fld>
            <a:endParaRPr lang="ru-RU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5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4" grpId="0" autoUpdateAnimBg="0"/>
      <p:bldP spid="15" grpId="0" animBg="1"/>
      <p:bldP spid="16" grpId="0" autoUpdateAnimBg="0"/>
      <p:bldP spid="17" grpId="0" autoUpdateAnimBg="0"/>
      <p:bldP spid="18" grpId="0" animBg="1"/>
      <p:bldP spid="19" grpId="0" autoUpdateAnimBg="0"/>
      <p:bldP spid="20" grpId="0" animBg="1"/>
      <p:bldP spid="21" grpId="0" autoUpdateAnimBg="0"/>
      <p:bldP spid="22" grpId="0" autoUpdateAnimBg="0"/>
      <p:bldP spid="23" grpId="0" autoUpdateAnimBg="0"/>
      <p:bldP spid="24" grpId="0" animBg="1"/>
      <p:bldP spid="25" grpId="0" autoUpdateAnimBg="0"/>
      <p:bldP spid="26" grpId="0" autoUpdateAnimBg="0"/>
      <p:bldP spid="27" grpId="0" autoUpdateAnimBg="0"/>
      <p:bldP spid="28" grpId="0" animBg="1"/>
      <p:bldP spid="29" grpId="0" animBg="1"/>
      <p:bldP spid="3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6563072" cy="2997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ИСТОЧНИКИ ИОНИЗИРУЮЩИХ ИЗЛУЧЕНИЙ, ИСПОЛЬЗУЕМЫХ В РПТ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2275" y="3281156"/>
            <a:ext cx="8229600" cy="10367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0" dirty="0" smtClean="0">
                <a:solidFill>
                  <a:schemeClr val="tx1"/>
                </a:solidFill>
                <a:cs typeface="Times New Roman" pitchFamily="18" charset="0"/>
              </a:rPr>
              <a:t>Ограниченное </a:t>
            </a:r>
            <a:r>
              <a:rPr lang="ru-RU" sz="1800" b="0" dirty="0">
                <a:solidFill>
                  <a:schemeClr val="tx1"/>
                </a:solidFill>
                <a:cs typeface="Times New Roman" pitchFamily="18" charset="0"/>
              </a:rPr>
              <a:t>использование в </a:t>
            </a:r>
            <a:r>
              <a:rPr lang="ru-RU" sz="1800" b="0" dirty="0" smtClean="0">
                <a:solidFill>
                  <a:schemeClr val="tx1"/>
                </a:solidFill>
                <a:cs typeface="Times New Roman" pitchFamily="18" charset="0"/>
              </a:rPr>
              <a:t>РПТ </a:t>
            </a:r>
            <a:r>
              <a:rPr lang="ru-RU" sz="1800" b="0" dirty="0">
                <a:solidFill>
                  <a:schemeClr val="tx1"/>
                </a:solidFill>
                <a:cs typeface="Times New Roman" pitchFamily="18" charset="0"/>
              </a:rPr>
              <a:t>находит γ–излучение, генерируемое отработанными тепловыделяющими элементами </a:t>
            </a:r>
            <a:r>
              <a:rPr lang="ru-RU" sz="1800" b="0" dirty="0" smtClean="0">
                <a:solidFill>
                  <a:schemeClr val="tx1"/>
                </a:solidFill>
                <a:cs typeface="Times New Roman" pitchFamily="18" charset="0"/>
              </a:rPr>
              <a:t>атомных </a:t>
            </a:r>
            <a:r>
              <a:rPr lang="ru-RU" sz="1800" b="0" dirty="0">
                <a:solidFill>
                  <a:schemeClr val="tx1"/>
                </a:solidFill>
                <a:cs typeface="Times New Roman" pitchFamily="18" charset="0"/>
              </a:rPr>
              <a:t>реакторов</a:t>
            </a:r>
            <a:r>
              <a:rPr lang="ru-RU" sz="1800" b="0" dirty="0" smtClean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908720"/>
            <a:ext cx="6480720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радиоизотопные источники γ–излучения </a:t>
            </a:r>
            <a:r>
              <a:rPr lang="ru-RU" baseline="300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60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Co,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  <a:ea typeface="+mj-ea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меньшей степени </a:t>
            </a:r>
            <a:r>
              <a:rPr lang="ru-RU" baseline="30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137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Cs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,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  <a:ea typeface="+mj-ea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источники β-излучения </a:t>
            </a:r>
            <a:r>
              <a:rPr lang="ru-RU" baseline="30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90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Sr + </a:t>
            </a:r>
            <a:r>
              <a:rPr lang="ru-RU" baseline="30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90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Y,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атомные реакторы,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электронные ускорители,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ионные ускорители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  <a:ea typeface="+mj-ea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1033" y="4509120"/>
            <a:ext cx="87129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радиоизотопные источники,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атомные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реакторы, которые требуют специальных мер защиты, контроля, вывода из эксплуатации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использовать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только в РПТ 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не рационально</a:t>
            </a:r>
            <a:endParaRPr lang="ru-RU" sz="2000" b="1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73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altLang="ko-KR" dirty="0" smtClean="0"/>
              <a:t>ПРИМЕНЕНИЕ </a:t>
            </a:r>
            <a:r>
              <a:rPr lang="en-US" altLang="ko-KR" dirty="0"/>
              <a:t>e</a:t>
            </a:r>
            <a:r>
              <a:rPr lang="ru-RU" altLang="ko-KR" dirty="0" smtClean="0"/>
              <a:t>-ПУЧКОВ В ОЧИСТКЕ ГАЗОВ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ru-RU" dirty="0"/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467544" y="1772816"/>
            <a:ext cx="842493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altLang="ko-KR" sz="2200" dirty="0" smtClean="0">
                <a:latin typeface="Arial Narrow" panose="020B0606020202030204" pitchFamily="34" charset="0"/>
                <a:ea typeface="견고딕" pitchFamily="18" charset="-127"/>
              </a:rPr>
              <a:t>Снижение </a:t>
            </a:r>
            <a:r>
              <a:rPr lang="ru-RU" altLang="ko-KR" sz="2200" dirty="0">
                <a:latin typeface="Arial Narrow" panose="020B0606020202030204" pitchFamily="34" charset="0"/>
                <a:ea typeface="견고딕" pitchFamily="18" charset="-127"/>
              </a:rPr>
              <a:t>выбросов</a:t>
            </a:r>
            <a:r>
              <a:rPr lang="en-US" altLang="ko-KR" sz="2200" dirty="0">
                <a:latin typeface="Arial Narrow" panose="020B0606020202030204" pitchFamily="34" charset="0"/>
                <a:ea typeface="견고딕" pitchFamily="18" charset="-127"/>
              </a:rPr>
              <a:t> SO</a:t>
            </a:r>
            <a:r>
              <a:rPr lang="en-US" altLang="ko-KR" sz="2200" baseline="-25000" dirty="0">
                <a:latin typeface="Arial Narrow" panose="020B0606020202030204" pitchFamily="34" charset="0"/>
                <a:ea typeface="견고딕" pitchFamily="18" charset="-127"/>
              </a:rPr>
              <a:t>X</a:t>
            </a:r>
            <a:r>
              <a:rPr lang="en-US" altLang="ko-KR" sz="2200" dirty="0">
                <a:latin typeface="Arial Narrow" panose="020B0606020202030204" pitchFamily="34" charset="0"/>
                <a:ea typeface="견고딕" pitchFamily="18" charset="-127"/>
              </a:rPr>
              <a:t> /NO</a:t>
            </a:r>
            <a:r>
              <a:rPr lang="en-US" altLang="ko-KR" sz="2200" baseline="-25000" dirty="0">
                <a:latin typeface="Arial Narrow" panose="020B0606020202030204" pitchFamily="34" charset="0"/>
                <a:ea typeface="견고딕" pitchFamily="18" charset="-127"/>
              </a:rPr>
              <a:t>X</a:t>
            </a:r>
            <a:r>
              <a:rPr lang="en-US" altLang="ko-KR" sz="2200" dirty="0">
                <a:latin typeface="Arial Narrow" panose="020B0606020202030204" pitchFamily="34" charset="0"/>
                <a:ea typeface="견고딕" pitchFamily="18" charset="-127"/>
              </a:rPr>
              <a:t> </a:t>
            </a:r>
            <a:r>
              <a:rPr lang="ru-RU" altLang="ko-KR" sz="2200" dirty="0" smtClean="0">
                <a:latin typeface="Arial Narrow" panose="020B0606020202030204" pitchFamily="34" charset="0"/>
                <a:ea typeface="견고딕" pitchFamily="18" charset="-127"/>
              </a:rPr>
              <a:t>ТЭЦ</a:t>
            </a:r>
            <a:endParaRPr lang="en-US" altLang="ko-KR" sz="2200" dirty="0" smtClean="0">
              <a:latin typeface="Arial Narrow" panose="020B0606020202030204" pitchFamily="34" charset="0"/>
              <a:ea typeface="견고딕" pitchFamily="18" charset="-127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altLang="ko-KR" sz="2200" dirty="0" smtClean="0">
                <a:latin typeface="Arial Narrow" panose="020B0606020202030204" pitchFamily="34" charset="0"/>
                <a:ea typeface="견고딕" pitchFamily="18" charset="-127"/>
              </a:rPr>
              <a:t>Снижение </a:t>
            </a:r>
            <a:r>
              <a:rPr lang="ru-RU" altLang="ko-KR" sz="2200" dirty="0">
                <a:latin typeface="Arial Narrow" panose="020B0606020202030204" pitchFamily="34" charset="0"/>
                <a:ea typeface="견고딕" pitchFamily="18" charset="-127"/>
              </a:rPr>
              <a:t>выбросов</a:t>
            </a:r>
            <a:r>
              <a:rPr lang="en-US" altLang="ko-KR" sz="2200" dirty="0">
                <a:latin typeface="Arial Narrow" panose="020B0606020202030204" pitchFamily="34" charset="0"/>
                <a:ea typeface="견고딕" pitchFamily="18" charset="-127"/>
              </a:rPr>
              <a:t>SO</a:t>
            </a:r>
            <a:r>
              <a:rPr lang="en-US" altLang="ko-KR" sz="2200" baseline="-25000" dirty="0">
                <a:latin typeface="Arial Narrow" panose="020B0606020202030204" pitchFamily="34" charset="0"/>
                <a:ea typeface="견고딕" pitchFamily="18" charset="-127"/>
              </a:rPr>
              <a:t>X</a:t>
            </a:r>
            <a:r>
              <a:rPr lang="en-US" altLang="ko-KR" sz="2200" dirty="0">
                <a:latin typeface="Arial Narrow" panose="020B0606020202030204" pitchFamily="34" charset="0"/>
                <a:ea typeface="견고딕" pitchFamily="18" charset="-127"/>
              </a:rPr>
              <a:t> /NO</a:t>
            </a:r>
            <a:r>
              <a:rPr lang="en-US" altLang="ko-KR" sz="2200" baseline="-25000" dirty="0">
                <a:latin typeface="Arial Narrow" panose="020B0606020202030204" pitchFamily="34" charset="0"/>
                <a:ea typeface="견고딕" pitchFamily="18" charset="-127"/>
              </a:rPr>
              <a:t>X</a:t>
            </a:r>
            <a:r>
              <a:rPr lang="en-US" altLang="ko-KR" sz="2200" dirty="0">
                <a:latin typeface="Arial Narrow" panose="020B0606020202030204" pitchFamily="34" charset="0"/>
                <a:ea typeface="견고딕" pitchFamily="18" charset="-127"/>
              </a:rPr>
              <a:t> /</a:t>
            </a:r>
            <a:r>
              <a:rPr lang="en-US" altLang="ko-KR" sz="2200" dirty="0" err="1">
                <a:latin typeface="Arial Narrow" panose="020B0606020202030204" pitchFamily="34" charset="0"/>
                <a:ea typeface="견고딕" pitchFamily="18" charset="-127"/>
              </a:rPr>
              <a:t>HCl</a:t>
            </a:r>
            <a:r>
              <a:rPr lang="en-US" altLang="ko-KR" sz="2200" dirty="0">
                <a:latin typeface="Arial Narrow" panose="020B0606020202030204" pitchFamily="34" charset="0"/>
                <a:ea typeface="견고딕" pitchFamily="18" charset="-127"/>
              </a:rPr>
              <a:t> /</a:t>
            </a:r>
            <a:r>
              <a:rPr lang="ru-RU" altLang="ko-KR" sz="2200" dirty="0" err="1">
                <a:latin typeface="Arial Narrow" panose="020B0606020202030204" pitchFamily="34" charset="0"/>
                <a:ea typeface="견고딕" pitchFamily="18" charset="-127"/>
              </a:rPr>
              <a:t>диоксинов</a:t>
            </a:r>
            <a:r>
              <a:rPr lang="en-US" altLang="ko-KR" sz="2200" dirty="0">
                <a:latin typeface="Arial Narrow" panose="020B0606020202030204" pitchFamily="34" charset="0"/>
                <a:ea typeface="견고딕" pitchFamily="18" charset="-127"/>
              </a:rPr>
              <a:t> </a:t>
            </a:r>
            <a:r>
              <a:rPr lang="ru-RU" altLang="ko-KR" sz="2200" dirty="0">
                <a:latin typeface="Arial Narrow" panose="020B0606020202030204" pitchFamily="34" charset="0"/>
                <a:ea typeface="견고딕" pitchFamily="18" charset="-127"/>
              </a:rPr>
              <a:t>заводов и мусоросжигательных печей</a:t>
            </a:r>
            <a:endParaRPr lang="en-US" altLang="ko-KR" sz="2200" dirty="0">
              <a:latin typeface="Arial Narrow" panose="020B0606020202030204" pitchFamily="34" charset="0"/>
              <a:ea typeface="바탕" pitchFamily="18" charset="-127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altLang="ko-KR" sz="2200" dirty="0" smtClean="0">
                <a:latin typeface="Arial Narrow" panose="020B0606020202030204" pitchFamily="34" charset="0"/>
                <a:ea typeface="견고딕" pitchFamily="18" charset="-127"/>
              </a:rPr>
              <a:t>Удаление </a:t>
            </a:r>
            <a:r>
              <a:rPr lang="ru-RU" altLang="ru-RU" sz="2200" dirty="0">
                <a:latin typeface="Arial Narrow" panose="020B0606020202030204" pitchFamily="34" charset="0"/>
                <a:cs typeface="Arial" charset="0"/>
              </a:rPr>
              <a:t>летучих </a:t>
            </a:r>
            <a:r>
              <a:rPr lang="ru-RU" altLang="ru-RU" sz="2200" dirty="0" smtClean="0">
                <a:latin typeface="Arial Narrow" panose="020B0606020202030204" pitchFamily="34" charset="0"/>
                <a:cs typeface="Arial" charset="0"/>
              </a:rPr>
              <a:t>органических </a:t>
            </a:r>
            <a:r>
              <a:rPr lang="ru-RU" altLang="ru-RU" sz="2200" dirty="0">
                <a:latin typeface="Arial Narrow" panose="020B0606020202030204" pitchFamily="34" charset="0"/>
                <a:cs typeface="Arial" charset="0"/>
              </a:rPr>
              <a:t>соединений 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altLang="ko-KR" sz="2200" dirty="0" smtClean="0">
                <a:latin typeface="Arial Narrow" panose="020B0606020202030204" pitchFamily="34" charset="0"/>
                <a:ea typeface="견고딕" pitchFamily="18" charset="-127"/>
              </a:rPr>
              <a:t>Удаление </a:t>
            </a:r>
            <a:r>
              <a:rPr lang="ru-RU" altLang="ko-KR" sz="2200" dirty="0">
                <a:latin typeface="Arial Narrow" panose="020B0606020202030204" pitchFamily="34" charset="0"/>
                <a:ea typeface="견고딕" pitchFamily="18" charset="-127"/>
              </a:rPr>
              <a:t>вредных запахов</a:t>
            </a:r>
            <a:endParaRPr lang="en-US" altLang="ko-KR" sz="2200" dirty="0">
              <a:latin typeface="Arial Narrow" panose="020B0606020202030204" pitchFamily="34" charset="0"/>
              <a:ea typeface="견고딕" pitchFamily="18" charset="-127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altLang="ko-KR" sz="2200" dirty="0" smtClean="0">
                <a:latin typeface="Arial Narrow" panose="020B0606020202030204" pitchFamily="34" charset="0"/>
                <a:ea typeface="견고딕" pitchFamily="18" charset="-127"/>
              </a:rPr>
              <a:t>Удаление </a:t>
            </a:r>
            <a:r>
              <a:rPr lang="ru-RU" altLang="ko-KR" sz="2200" dirty="0">
                <a:latin typeface="Arial Narrow" panose="020B0606020202030204" pitchFamily="34" charset="0"/>
                <a:ea typeface="견고딕" pitchFamily="18" charset="-127"/>
              </a:rPr>
              <a:t>вредных органических загрязнителей (в газовой фазе)</a:t>
            </a:r>
            <a:endParaRPr lang="en-US" altLang="ko-KR" sz="2200" dirty="0">
              <a:latin typeface="Arial Narrow" panose="020B0606020202030204" pitchFamily="34" charset="0"/>
              <a:ea typeface="견고딕" pitchFamily="18" charset="-127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DA5C-8AE2-4BAB-869E-481A5E1CB4C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57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6563072" cy="299764"/>
          </a:xfrm>
        </p:spPr>
        <p:txBody>
          <a:bodyPr>
            <a:normAutofit fontScale="90000"/>
          </a:bodyPr>
          <a:lstStyle/>
          <a:p>
            <a:r>
              <a:rPr lang="ru-RU" altLang="ko-KR" dirty="0" smtClean="0"/>
              <a:t>ДЕЙСТВИЕ ЭЛЕКТРОННОГО ПУЧКА НА ВОДУ И  ВОДНЫЕ РАСТВОРЫ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ru-RU" dirty="0"/>
          </a:p>
        </p:txBody>
      </p:sp>
      <p:pic>
        <p:nvPicPr>
          <p:cNvPr id="12" name="Picture 2" descr="Elv6-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35176"/>
            <a:ext cx="1219200" cy="240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03459" y="4520305"/>
            <a:ext cx="2133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ko-KR" sz="1600" b="1" dirty="0">
                <a:latin typeface="Arial Narrow" panose="020B0606020202030204" pitchFamily="34" charset="0"/>
              </a:rPr>
              <a:t>Молекула воды</a:t>
            </a:r>
            <a:endParaRPr lang="en-US" altLang="ko-KR" sz="1600" b="1" dirty="0">
              <a:latin typeface="Arial Narrow" panose="020B0606020202030204" pitchFamily="34" charset="0"/>
            </a:endParaRPr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>
            <a:off x="1619250" y="3940437"/>
            <a:ext cx="762000" cy="0"/>
          </a:xfrm>
          <a:prstGeom prst="line">
            <a:avLst/>
          </a:prstGeom>
          <a:noFill/>
          <a:ln w="38100">
            <a:solidFill>
              <a:srgbClr val="2427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405188" y="3440374"/>
            <a:ext cx="1571625" cy="1016000"/>
          </a:xfrm>
          <a:prstGeom prst="rect">
            <a:avLst/>
          </a:prstGeom>
          <a:solidFill>
            <a:srgbClr val="FF9900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ru-RU" altLang="ko-KR" sz="2000" b="1">
                <a:latin typeface="Arial Narrow" panose="020B0606020202030204" pitchFamily="34" charset="0"/>
              </a:rPr>
              <a:t>Токсичная органика в воде</a:t>
            </a:r>
            <a:endParaRPr lang="en-US" altLang="ko-KR" sz="2000" b="1">
              <a:latin typeface="Arial Narrow" panose="020B0606020202030204" pitchFamily="34" charset="0"/>
            </a:endParaRPr>
          </a:p>
        </p:txBody>
      </p:sp>
      <p:grpSp>
        <p:nvGrpSpPr>
          <p:cNvPr id="17" name="Group 6"/>
          <p:cNvGrpSpPr>
            <a:grpSpLocks/>
          </p:cNvGrpSpPr>
          <p:nvPr/>
        </p:nvGrpSpPr>
        <p:grpSpPr bwMode="auto">
          <a:xfrm>
            <a:off x="2457450" y="3056199"/>
            <a:ext cx="762000" cy="1631950"/>
            <a:chOff x="2256" y="2275"/>
            <a:chExt cx="480" cy="1028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2256" y="2275"/>
              <a:ext cx="48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ko-KR" sz="2200" b="1">
                  <a:latin typeface="Arial Narrow" panose="020B0606020202030204" pitchFamily="34" charset="0"/>
                </a:rPr>
                <a:t>e</a:t>
              </a:r>
              <a:r>
                <a:rPr lang="en-US" altLang="ko-KR" sz="2200" b="1" baseline="-25000">
                  <a:latin typeface="Arial Narrow" panose="020B0606020202030204" pitchFamily="34" charset="0"/>
                </a:rPr>
                <a:t>aq</a:t>
              </a: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2256" y="2592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ko-KR" b="1">
                  <a:latin typeface="Arial Narrow" panose="020B0606020202030204" pitchFamily="34" charset="0"/>
                </a:rPr>
                <a:t>OH*</a:t>
              </a: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2304" y="2832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ko-KR" b="1">
                  <a:latin typeface="Arial Narrow" panose="020B0606020202030204" pitchFamily="34" charset="0"/>
                </a:rPr>
                <a:t>H*</a:t>
              </a:r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2256" y="3072"/>
              <a:ext cx="4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ko-KR" b="1">
                  <a:latin typeface="Arial Narrow" panose="020B0606020202030204" pitchFamily="34" charset="0"/>
                </a:rPr>
                <a:t>H</a:t>
              </a:r>
              <a:r>
                <a:rPr lang="en-US" altLang="ko-KR" sz="2400" b="1" baseline="-25000">
                  <a:latin typeface="Arial Narrow" panose="020B0606020202030204" pitchFamily="34" charset="0"/>
                </a:rPr>
                <a:t>2</a:t>
              </a:r>
              <a:r>
                <a:rPr lang="en-US" altLang="ko-KR" b="1">
                  <a:latin typeface="Arial Narrow" panose="020B0606020202030204" pitchFamily="34" charset="0"/>
                </a:rPr>
                <a:t>O</a:t>
              </a:r>
              <a:r>
                <a:rPr lang="en-US" altLang="ko-KR" sz="2400" b="1" baseline="-25000">
                  <a:latin typeface="Arial Narrow" panose="020B0606020202030204" pitchFamily="34" charset="0"/>
                </a:rPr>
                <a:t>2</a:t>
              </a:r>
            </a:p>
          </p:txBody>
        </p:sp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828027" y="4907707"/>
            <a:ext cx="19446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ko-KR" sz="1600" b="1" dirty="0" smtClean="0">
                <a:latin typeface="Arial Narrow" panose="020B0606020202030204" pitchFamily="34" charset="0"/>
              </a:rPr>
              <a:t>Активные радикалы</a:t>
            </a:r>
            <a:endParaRPr lang="en-US" altLang="ko-KR" sz="1600" b="1" dirty="0">
              <a:latin typeface="Arial Narrow" panose="020B0606020202030204" pitchFamily="34" charset="0"/>
            </a:endParaRPr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>
            <a:off x="2833688" y="3940437"/>
            <a:ext cx="609600" cy="0"/>
          </a:xfrm>
          <a:prstGeom prst="line">
            <a:avLst/>
          </a:prstGeom>
          <a:noFill/>
          <a:ln w="38100">
            <a:solidFill>
              <a:srgbClr val="2427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5385370" y="1409962"/>
            <a:ext cx="2057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2000" b="1">
                <a:solidFill>
                  <a:srgbClr val="006600"/>
                </a:solidFill>
                <a:latin typeface="Arial Narrow" panose="020B0606020202030204" pitchFamily="34" charset="0"/>
              </a:rPr>
              <a:t>Complete Decomposition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385370" y="2264037"/>
            <a:ext cx="2057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ko-KR" sz="2000" b="1">
                <a:solidFill>
                  <a:srgbClr val="006600"/>
                </a:solidFill>
                <a:latin typeface="Arial Narrow" panose="020B0606020202030204" pitchFamily="34" charset="0"/>
              </a:rPr>
              <a:t>Partial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ko-KR" sz="2000" b="1">
                <a:solidFill>
                  <a:srgbClr val="006600"/>
                </a:solidFill>
                <a:latin typeface="Arial Narrow" panose="020B0606020202030204" pitchFamily="34" charset="0"/>
              </a:rPr>
              <a:t>Decomposition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5385370" y="2964124"/>
            <a:ext cx="205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40000"/>
              </a:spcBef>
            </a:pPr>
            <a:r>
              <a:rPr lang="en-US" altLang="ko-KR" sz="2000" b="1">
                <a:solidFill>
                  <a:srgbClr val="006600"/>
                </a:solidFill>
                <a:latin typeface="Arial Narrow" panose="020B0606020202030204" pitchFamily="34" charset="0"/>
              </a:rPr>
              <a:t>Suspended </a:t>
            </a:r>
          </a:p>
          <a:p>
            <a:pPr eaLnBrk="1" hangingPunct="1">
              <a:lnSpc>
                <a:spcPct val="50000"/>
              </a:lnSpc>
              <a:spcBef>
                <a:spcPct val="40000"/>
              </a:spcBef>
            </a:pPr>
            <a:r>
              <a:rPr lang="en-US" altLang="ko-KR" sz="2000" b="1">
                <a:solidFill>
                  <a:srgbClr val="006600"/>
                </a:solidFill>
                <a:latin typeface="Arial Narrow" panose="020B0606020202030204" pitchFamily="34" charset="0"/>
              </a:rPr>
              <a:t>Solid</a:t>
            </a: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5385370" y="3635637"/>
            <a:ext cx="2057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ko-KR" sz="2000" b="1">
                <a:solidFill>
                  <a:srgbClr val="006600"/>
                </a:solidFill>
                <a:latin typeface="Arial Narrow" panose="020B0606020202030204" pitchFamily="34" charset="0"/>
              </a:rPr>
              <a:t>Monomer to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ko-KR" sz="2000" b="1">
                <a:solidFill>
                  <a:srgbClr val="006600"/>
                </a:solidFill>
                <a:latin typeface="Arial Narrow" panose="020B0606020202030204" pitchFamily="34" charset="0"/>
              </a:rPr>
              <a:t>Polymerization</a:t>
            </a: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5385370" y="4397637"/>
            <a:ext cx="2362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ko-KR" sz="2000" b="1">
                <a:solidFill>
                  <a:srgbClr val="006600"/>
                </a:solidFill>
                <a:latin typeface="Arial Narrow" panose="020B0606020202030204" pitchFamily="34" charset="0"/>
              </a:rPr>
              <a:t>Removal of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ko-KR" sz="2000" b="1">
                <a:solidFill>
                  <a:srgbClr val="006600"/>
                </a:solidFill>
                <a:latin typeface="Arial Narrow" panose="020B0606020202030204" pitchFamily="34" charset="0"/>
              </a:rPr>
              <a:t>Toxic Group</a:t>
            </a:r>
            <a:r>
              <a:rPr lang="en-US" altLang="ko-KR" sz="2000" b="1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5385370" y="5026287"/>
            <a:ext cx="2057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40000"/>
              </a:spcBef>
            </a:pPr>
            <a:r>
              <a:rPr lang="en-US" altLang="ko-KR" sz="2000" b="1">
                <a:solidFill>
                  <a:srgbClr val="006600"/>
                </a:solidFill>
                <a:latin typeface="Arial Narrow" panose="020B0606020202030204" pitchFamily="34" charset="0"/>
              </a:rPr>
              <a:t>Removal of </a:t>
            </a:r>
          </a:p>
          <a:p>
            <a:pPr eaLnBrk="1" hangingPunct="1">
              <a:lnSpc>
                <a:spcPct val="50000"/>
              </a:lnSpc>
              <a:spcBef>
                <a:spcPct val="40000"/>
              </a:spcBef>
            </a:pPr>
            <a:r>
              <a:rPr lang="en-US" altLang="ko-KR" sz="2000" b="1">
                <a:solidFill>
                  <a:srgbClr val="006600"/>
                </a:solidFill>
                <a:latin typeface="Arial Narrow" panose="020B0606020202030204" pitchFamily="34" charset="0"/>
              </a:rPr>
              <a:t>Color, Odor</a:t>
            </a:r>
          </a:p>
        </p:txBody>
      </p:sp>
      <p:sp>
        <p:nvSpPr>
          <p:cNvPr id="30" name="Line 19"/>
          <p:cNvSpPr>
            <a:spLocks noChangeShapeType="1"/>
          </p:cNvSpPr>
          <p:nvPr/>
        </p:nvSpPr>
        <p:spPr bwMode="auto">
          <a:xfrm>
            <a:off x="6833170" y="1654437"/>
            <a:ext cx="685800" cy="0"/>
          </a:xfrm>
          <a:prstGeom prst="line">
            <a:avLst/>
          </a:prstGeom>
          <a:noFill/>
          <a:ln w="38100">
            <a:solidFill>
              <a:srgbClr val="2427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31" name="Line 20"/>
          <p:cNvSpPr>
            <a:spLocks noChangeShapeType="1"/>
          </p:cNvSpPr>
          <p:nvPr/>
        </p:nvSpPr>
        <p:spPr bwMode="auto">
          <a:xfrm>
            <a:off x="6985570" y="4550037"/>
            <a:ext cx="685800" cy="0"/>
          </a:xfrm>
          <a:prstGeom prst="line">
            <a:avLst/>
          </a:prstGeom>
          <a:noFill/>
          <a:ln w="38100">
            <a:solidFill>
              <a:srgbClr val="2427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7518970" y="1425837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2000" b="1">
                <a:latin typeface="Arial Narrow" panose="020B0606020202030204" pitchFamily="34" charset="0"/>
              </a:rPr>
              <a:t>H</a:t>
            </a:r>
            <a:r>
              <a:rPr lang="en-US" altLang="ko-KR" sz="2000" b="1" baseline="-25000">
                <a:latin typeface="Arial Narrow" panose="020B0606020202030204" pitchFamily="34" charset="0"/>
              </a:rPr>
              <a:t>2</a:t>
            </a:r>
            <a:r>
              <a:rPr lang="en-US" altLang="ko-KR" sz="2000" b="1">
                <a:latin typeface="Arial Narrow" panose="020B0606020202030204" pitchFamily="34" charset="0"/>
              </a:rPr>
              <a:t>O,CO</a:t>
            </a:r>
            <a:r>
              <a:rPr lang="en-US" altLang="ko-KR" sz="2000" b="1" baseline="-25000">
                <a:latin typeface="Arial Narrow" panose="020B0606020202030204" pitchFamily="34" charset="0"/>
              </a:rPr>
              <a:t>2</a:t>
            </a:r>
          </a:p>
        </p:txBody>
      </p:sp>
      <p:grpSp>
        <p:nvGrpSpPr>
          <p:cNvPr id="33" name="Group 22"/>
          <p:cNvGrpSpPr>
            <a:grpSpLocks/>
          </p:cNvGrpSpPr>
          <p:nvPr/>
        </p:nvGrpSpPr>
        <p:grpSpPr bwMode="auto">
          <a:xfrm>
            <a:off x="7176070" y="2401672"/>
            <a:ext cx="495300" cy="1371600"/>
            <a:chOff x="4656" y="1872"/>
            <a:chExt cx="384" cy="864"/>
          </a:xfrm>
        </p:grpSpPr>
        <p:sp>
          <p:nvSpPr>
            <p:cNvPr id="34" name="Line 23"/>
            <p:cNvSpPr>
              <a:spLocks noChangeShapeType="1"/>
            </p:cNvSpPr>
            <p:nvPr/>
          </p:nvSpPr>
          <p:spPr bwMode="auto">
            <a:xfrm>
              <a:off x="4656" y="1872"/>
              <a:ext cx="192" cy="0"/>
            </a:xfrm>
            <a:prstGeom prst="line">
              <a:avLst/>
            </a:prstGeom>
            <a:noFill/>
            <a:ln w="38100">
              <a:solidFill>
                <a:srgbClr val="2427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/>
            <a:lstStyle/>
            <a:p>
              <a:endParaRPr lang="ru-RU">
                <a:latin typeface="Arial Narrow" panose="020B0606020202030204" pitchFamily="34" charset="0"/>
              </a:endParaRPr>
            </a:p>
          </p:txBody>
        </p:sp>
        <p:sp>
          <p:nvSpPr>
            <p:cNvPr id="35" name="Line 24"/>
            <p:cNvSpPr>
              <a:spLocks noChangeShapeType="1"/>
            </p:cNvSpPr>
            <p:nvPr/>
          </p:nvSpPr>
          <p:spPr bwMode="auto">
            <a:xfrm>
              <a:off x="4656" y="2352"/>
              <a:ext cx="384" cy="0"/>
            </a:xfrm>
            <a:prstGeom prst="line">
              <a:avLst/>
            </a:prstGeom>
            <a:noFill/>
            <a:ln w="38100">
              <a:solidFill>
                <a:srgbClr val="2427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/>
            <a:lstStyle/>
            <a:p>
              <a:endParaRPr lang="ru-RU">
                <a:latin typeface="Arial Narrow" panose="020B0606020202030204" pitchFamily="34" charset="0"/>
              </a:endParaRPr>
            </a:p>
          </p:txBody>
        </p:sp>
        <p:sp>
          <p:nvSpPr>
            <p:cNvPr id="36" name="Line 25"/>
            <p:cNvSpPr>
              <a:spLocks noChangeShapeType="1"/>
            </p:cNvSpPr>
            <p:nvPr/>
          </p:nvSpPr>
          <p:spPr bwMode="auto">
            <a:xfrm>
              <a:off x="4656" y="2736"/>
              <a:ext cx="192" cy="0"/>
            </a:xfrm>
            <a:prstGeom prst="line">
              <a:avLst/>
            </a:prstGeom>
            <a:noFill/>
            <a:ln w="38100">
              <a:solidFill>
                <a:srgbClr val="2427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/>
            <a:lstStyle/>
            <a:p>
              <a:endParaRPr lang="ru-RU">
                <a:latin typeface="Arial Narrow" panose="020B0606020202030204" pitchFamily="34" charset="0"/>
              </a:endParaRPr>
            </a:p>
          </p:txBody>
        </p:sp>
        <p:sp>
          <p:nvSpPr>
            <p:cNvPr id="37" name="Line 26"/>
            <p:cNvSpPr>
              <a:spLocks noChangeShapeType="1"/>
            </p:cNvSpPr>
            <p:nvPr/>
          </p:nvSpPr>
          <p:spPr bwMode="auto">
            <a:xfrm flipH="1">
              <a:off x="4848" y="1872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latin typeface="Arial Narrow" panose="020B0606020202030204" pitchFamily="34" charset="0"/>
              </a:endParaRPr>
            </a:p>
          </p:txBody>
        </p:sp>
      </p:grp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7595170" y="3002136"/>
            <a:ext cx="1657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ko-KR" sz="2000" b="1" dirty="0" smtClean="0">
                <a:latin typeface="Arial Narrow" panose="020B0606020202030204" pitchFamily="34" charset="0"/>
              </a:rPr>
              <a:t>Коагуляция</a:t>
            </a:r>
            <a:endParaRPr lang="en-US" altLang="ko-KR" sz="2000" b="1" dirty="0">
              <a:latin typeface="Arial Narrow" panose="020B0606020202030204" pitchFamily="34" charset="0"/>
            </a:endParaRPr>
          </a:p>
        </p:txBody>
      </p:sp>
      <p:sp>
        <p:nvSpPr>
          <p:cNvPr id="39" name="Text Box 28"/>
          <p:cNvSpPr txBox="1">
            <a:spLocks noChangeArrowheads="1"/>
          </p:cNvSpPr>
          <p:nvPr/>
        </p:nvSpPr>
        <p:spPr bwMode="auto">
          <a:xfrm>
            <a:off x="7671370" y="4181446"/>
            <a:ext cx="13974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ko-KR" sz="2000" b="1" dirty="0" err="1" smtClean="0">
                <a:latin typeface="Arial Narrow" panose="020B0606020202030204" pitchFamily="34" charset="0"/>
              </a:rPr>
              <a:t>Био</a:t>
            </a:r>
            <a:r>
              <a:rPr lang="ru-RU" altLang="ko-KR" sz="2000" b="1" dirty="0" smtClean="0">
                <a:latin typeface="Arial Narrow" panose="020B0606020202030204" pitchFamily="34" charset="0"/>
              </a:rPr>
              <a:t>-обработка</a:t>
            </a:r>
            <a:endParaRPr lang="en-US" altLang="ko-KR" sz="2000" b="1" dirty="0">
              <a:latin typeface="Arial Narrow" panose="020B0606020202030204" pitchFamily="34" charset="0"/>
            </a:endParaRPr>
          </a:p>
        </p:txBody>
      </p:sp>
      <p:sp>
        <p:nvSpPr>
          <p:cNvPr id="40" name="Line 29"/>
          <p:cNvSpPr>
            <a:spLocks noChangeShapeType="1"/>
          </p:cNvSpPr>
          <p:nvPr/>
        </p:nvSpPr>
        <p:spPr bwMode="auto">
          <a:xfrm flipV="1">
            <a:off x="4972050" y="1959237"/>
            <a:ext cx="3048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41" name="Line 30"/>
          <p:cNvSpPr>
            <a:spLocks noChangeShapeType="1"/>
          </p:cNvSpPr>
          <p:nvPr/>
        </p:nvSpPr>
        <p:spPr bwMode="auto">
          <a:xfrm flipV="1">
            <a:off x="4972050" y="4016637"/>
            <a:ext cx="3810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42" name="Line 31"/>
          <p:cNvSpPr>
            <a:spLocks noChangeShapeType="1"/>
          </p:cNvSpPr>
          <p:nvPr/>
        </p:nvSpPr>
        <p:spPr bwMode="auto">
          <a:xfrm>
            <a:off x="4972050" y="4778637"/>
            <a:ext cx="304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43" name="Line 32"/>
          <p:cNvSpPr>
            <a:spLocks noChangeShapeType="1"/>
          </p:cNvSpPr>
          <p:nvPr/>
        </p:nvSpPr>
        <p:spPr bwMode="auto">
          <a:xfrm flipV="1">
            <a:off x="4972050" y="2645037"/>
            <a:ext cx="3810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44" name="Line 33"/>
          <p:cNvSpPr>
            <a:spLocks noChangeShapeType="1"/>
          </p:cNvSpPr>
          <p:nvPr/>
        </p:nvSpPr>
        <p:spPr bwMode="auto">
          <a:xfrm>
            <a:off x="4972050" y="4397637"/>
            <a:ext cx="3810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45" name="Line 34"/>
          <p:cNvSpPr>
            <a:spLocks noChangeShapeType="1"/>
          </p:cNvSpPr>
          <p:nvPr/>
        </p:nvSpPr>
        <p:spPr bwMode="auto">
          <a:xfrm flipV="1">
            <a:off x="4972050" y="3254637"/>
            <a:ext cx="3810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Arial Narrow" panose="020B0606020202030204" pitchFamily="34" charset="0"/>
            </a:endParaRPr>
          </a:p>
        </p:txBody>
      </p:sp>
      <p:grpSp>
        <p:nvGrpSpPr>
          <p:cNvPr id="46" name="Group 36"/>
          <p:cNvGrpSpPr>
            <a:grpSpLocks/>
          </p:cNvGrpSpPr>
          <p:nvPr/>
        </p:nvGrpSpPr>
        <p:grpSpPr bwMode="auto">
          <a:xfrm>
            <a:off x="677863" y="3586424"/>
            <a:ext cx="792162" cy="792163"/>
            <a:chOff x="2592" y="976"/>
            <a:chExt cx="283" cy="288"/>
          </a:xfrm>
        </p:grpSpPr>
        <p:sp>
          <p:nvSpPr>
            <p:cNvPr id="47" name="Oval 37"/>
            <p:cNvSpPr>
              <a:spLocks noChangeArrowheads="1"/>
            </p:cNvSpPr>
            <p:nvPr/>
          </p:nvSpPr>
          <p:spPr bwMode="auto">
            <a:xfrm>
              <a:off x="2675" y="1154"/>
              <a:ext cx="108" cy="110"/>
            </a:xfrm>
            <a:prstGeom prst="ellipse">
              <a:avLst/>
            </a:prstGeom>
            <a:gradFill rotWithShape="0">
              <a:gsLst>
                <a:gs pos="0">
                  <a:srgbClr val="FF0033">
                    <a:gamma/>
                    <a:tint val="0"/>
                    <a:invGamma/>
                  </a:srgbClr>
                </a:gs>
                <a:gs pos="100000">
                  <a:srgbClr val="FF0033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 defTabSz="762000" eaLnBrk="1" hangingPunct="1">
                <a:defRPr/>
              </a:pPr>
              <a:r>
                <a:rPr lang="en-US" altLang="ko-KR" sz="800" b="1"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  <a:ea typeface="돋움" pitchFamily="50" charset="-127"/>
                </a:rPr>
                <a:t>H</a:t>
              </a:r>
            </a:p>
          </p:txBody>
        </p:sp>
        <p:sp>
          <p:nvSpPr>
            <p:cNvPr id="48" name="Oval 38"/>
            <p:cNvSpPr>
              <a:spLocks noChangeArrowheads="1"/>
            </p:cNvSpPr>
            <p:nvPr/>
          </p:nvSpPr>
          <p:spPr bwMode="auto">
            <a:xfrm>
              <a:off x="2592" y="976"/>
              <a:ext cx="220" cy="221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15A2E9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 defTabSz="762000" eaLnBrk="1" hangingPunct="1">
                <a:defRPr/>
              </a:pPr>
              <a:r>
                <a:rPr lang="en-US" altLang="ko-KR" sz="1400" b="1"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  <a:ea typeface="돋움" pitchFamily="50" charset="-127"/>
                </a:rPr>
                <a:t>O</a:t>
              </a:r>
            </a:p>
          </p:txBody>
        </p:sp>
        <p:sp>
          <p:nvSpPr>
            <p:cNvPr id="49" name="Oval 39"/>
            <p:cNvSpPr>
              <a:spLocks noChangeArrowheads="1"/>
            </p:cNvSpPr>
            <p:nvPr/>
          </p:nvSpPr>
          <p:spPr bwMode="auto">
            <a:xfrm>
              <a:off x="2765" y="1043"/>
              <a:ext cx="110" cy="111"/>
            </a:xfrm>
            <a:prstGeom prst="ellipse">
              <a:avLst/>
            </a:prstGeom>
            <a:gradFill rotWithShape="0">
              <a:gsLst>
                <a:gs pos="0">
                  <a:srgbClr val="FF0033">
                    <a:gamma/>
                    <a:tint val="0"/>
                    <a:invGamma/>
                  </a:srgbClr>
                </a:gs>
                <a:gs pos="100000">
                  <a:srgbClr val="FF0033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 defTabSz="762000" eaLnBrk="1" hangingPunct="1">
                <a:defRPr/>
              </a:pPr>
              <a:r>
                <a:rPr lang="en-US" altLang="ko-KR" sz="800" b="1">
                  <a:solidFill>
                    <a:srgbClr val="00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  <a:ea typeface="돋움" pitchFamily="50" charset="-127"/>
                </a:rPr>
                <a:t>H</a:t>
              </a: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DA5C-8AE2-4BAB-869E-481A5E1CB4C7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42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7211144" cy="360040"/>
          </a:xfrm>
        </p:spPr>
        <p:txBody>
          <a:bodyPr>
            <a:noAutofit/>
          </a:bodyPr>
          <a:lstStyle/>
          <a:p>
            <a:r>
              <a:rPr lang="ru-RU" altLang="ko-KR" sz="1600" dirty="0" smtClean="0"/>
              <a:t>ДОПОЛНИТЕЛЬНОЕ ОБОРУДОВАНИЕ (ЗОНА ОБЛУЧЕНИЯ)</a:t>
            </a:r>
            <a:endParaRPr lang="ru-RU" sz="1600" dirty="0"/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421063" y="5328443"/>
            <a:ext cx="2447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latinLnBrk="0"/>
            <a:r>
              <a:rPr lang="ru-RU" altLang="ko-KR" sz="2000" dirty="0">
                <a:solidFill>
                  <a:srgbClr val="000066"/>
                </a:solidFill>
                <a:latin typeface="Arial Narrow" panose="020B0606020202030204" pitchFamily="34" charset="0"/>
                <a:ea typeface="휴먼옛체" pitchFamily="18" charset="-127"/>
              </a:rPr>
              <a:t>Вывод пучка в атмосферу</a:t>
            </a:r>
            <a:endParaRPr lang="en-US" altLang="ko-KR" sz="2000" dirty="0">
              <a:solidFill>
                <a:srgbClr val="000066"/>
              </a:solidFill>
              <a:latin typeface="Arial Narrow" panose="020B0606020202030204" pitchFamily="34" charset="0"/>
              <a:ea typeface="휴먼옛체" pitchFamily="18" charset="-127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612776" y="5323681"/>
            <a:ext cx="2736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latinLnBrk="0"/>
            <a:r>
              <a:rPr lang="ru-RU" altLang="ko-KR" sz="2000" dirty="0">
                <a:solidFill>
                  <a:srgbClr val="000066"/>
                </a:solidFill>
                <a:latin typeface="Arial Narrow" panose="020B0606020202030204" pitchFamily="34" charset="0"/>
                <a:ea typeface="휴먼옛체" pitchFamily="18" charset="-127"/>
              </a:rPr>
              <a:t>Вывод через титановую фольгу </a:t>
            </a:r>
          </a:p>
          <a:p>
            <a:pPr algn="ctr" latinLnBrk="0"/>
            <a:r>
              <a:rPr lang="ru-RU" altLang="ko-KR" sz="2000" dirty="0">
                <a:solidFill>
                  <a:srgbClr val="000066"/>
                </a:solidFill>
                <a:latin typeface="Arial Narrow" panose="020B0606020202030204" pitchFamily="34" charset="0"/>
                <a:ea typeface="휴먼옛체" pitchFamily="18" charset="-127"/>
              </a:rPr>
              <a:t>( внутрь трубы)</a:t>
            </a:r>
            <a:endParaRPr lang="en-US" altLang="ko-KR" sz="2000" dirty="0">
              <a:solidFill>
                <a:srgbClr val="000066"/>
              </a:solidFill>
              <a:latin typeface="Arial Narrow" panose="020B0606020202030204" pitchFamily="34" charset="0"/>
              <a:ea typeface="휴먼옛체" pitchFamily="18" charset="-127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5859463" y="5328443"/>
            <a:ext cx="3000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latinLnBrk="0"/>
            <a:r>
              <a:rPr lang="ru-RU" altLang="ko-KR" sz="1600" dirty="0">
                <a:solidFill>
                  <a:srgbClr val="000066"/>
                </a:solidFill>
                <a:latin typeface="Arial Narrow" panose="020B0606020202030204" pitchFamily="34" charset="0"/>
                <a:ea typeface="휴먼옛체" pitchFamily="18" charset="-127"/>
              </a:rPr>
              <a:t>Проблема в фиксировании массовой толщины облучаемого продукта</a:t>
            </a:r>
            <a:endParaRPr lang="en-US" altLang="ko-KR" sz="1600" dirty="0">
              <a:solidFill>
                <a:srgbClr val="000066"/>
              </a:solidFill>
              <a:latin typeface="Arial Narrow" panose="020B0606020202030204" pitchFamily="34" charset="0"/>
              <a:ea typeface="휴먼옛체" pitchFamily="18" charset="-127"/>
            </a:endParaRPr>
          </a:p>
        </p:txBody>
      </p:sp>
      <p:pic>
        <p:nvPicPr>
          <p:cNvPr id="26" name="Picture 6" descr="EPS4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261393"/>
            <a:ext cx="2449513" cy="2784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DSC020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r="13287"/>
          <a:stretch>
            <a:fillRect/>
          </a:stretch>
        </p:blipFill>
        <p:spPr bwMode="auto">
          <a:xfrm>
            <a:off x="3421063" y="2261393"/>
            <a:ext cx="2447925" cy="280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DSC013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3" r="11073"/>
          <a:stretch>
            <a:fillRect/>
          </a:stretch>
        </p:blipFill>
        <p:spPr bwMode="auto">
          <a:xfrm>
            <a:off x="6229351" y="2261393"/>
            <a:ext cx="2447925" cy="280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3600451" y="1181893"/>
            <a:ext cx="21256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latinLnBrk="0"/>
            <a:r>
              <a:rPr lang="ru-RU" altLang="ko-KR" sz="2400" b="1">
                <a:solidFill>
                  <a:schemeClr val="accent2"/>
                </a:solidFill>
                <a:latin typeface="Arial Narrow" panose="020B0606020202030204" pitchFamily="34" charset="0"/>
                <a:ea typeface="휴먼옛체" pitchFamily="18" charset="-127"/>
              </a:rPr>
              <a:t>Обработка воды</a:t>
            </a:r>
            <a:endParaRPr lang="en-US" altLang="ko-KR" sz="2400" b="1">
              <a:solidFill>
                <a:schemeClr val="accent2"/>
              </a:solidFill>
              <a:latin typeface="Arial Narrow" panose="020B0606020202030204" pitchFamily="34" charset="0"/>
              <a:ea typeface="휴먼옛체" pitchFamily="18" charset="-127"/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766763" y="1181893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latinLnBrk="0"/>
            <a:r>
              <a:rPr lang="ru-RU" altLang="ko-KR" sz="2400" b="1">
                <a:solidFill>
                  <a:schemeClr val="accent2"/>
                </a:solidFill>
                <a:latin typeface="Arial Narrow" panose="020B0606020202030204" pitchFamily="34" charset="0"/>
                <a:ea typeface="휴먼옛체" pitchFamily="18" charset="-127"/>
              </a:rPr>
              <a:t>Очистка газов</a:t>
            </a:r>
            <a:endParaRPr lang="en-US" altLang="ko-KR" sz="2400" b="1">
              <a:solidFill>
                <a:schemeClr val="accent2"/>
              </a:solidFill>
              <a:latin typeface="Arial Narrow" panose="020B0606020202030204" pitchFamily="34" charset="0"/>
              <a:ea typeface="휴먼옛체" pitchFamily="18" charset="-127"/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6518276" y="1181893"/>
            <a:ext cx="172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latinLnBrk="0"/>
            <a:r>
              <a:rPr lang="ru-RU" altLang="ko-KR" sz="2400" b="1">
                <a:solidFill>
                  <a:schemeClr val="accent2"/>
                </a:solidFill>
                <a:latin typeface="Arial Narrow" panose="020B0606020202030204" pitchFamily="34" charset="0"/>
                <a:ea typeface="휴먼옛체" pitchFamily="18" charset="-127"/>
              </a:rPr>
              <a:t>Обработка ила</a:t>
            </a:r>
            <a:endParaRPr lang="en-US" altLang="ko-KR" sz="2400" b="1">
              <a:solidFill>
                <a:schemeClr val="accent2"/>
              </a:solidFill>
              <a:latin typeface="Arial Narrow" panose="020B0606020202030204" pitchFamily="34" charset="0"/>
              <a:ea typeface="휴먼옛체" pitchFamily="18" charset="-127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DA5C-8AE2-4BAB-869E-481A5E1CB4C7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0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ОЧИСТКА ДЫМОВЫХ ГАЗОВ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5900" y="953250"/>
            <a:ext cx="424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 Narrow" panose="020B0606020202030204" pitchFamily="34" charset="0"/>
              </a:rPr>
              <a:t>ИМПУЛЬСНЫЙ ЭЛЕКТРОННЫЙ УСКОРИТЕЛЬ </a:t>
            </a:r>
          </a:p>
          <a:p>
            <a:pPr algn="ctr"/>
            <a:r>
              <a:rPr lang="ru-RU" sz="1600" dirty="0" smtClean="0">
                <a:latin typeface="Arial Narrow" panose="020B0606020202030204" pitchFamily="34" charset="0"/>
              </a:rPr>
              <a:t>ТЭУ-500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pic>
        <p:nvPicPr>
          <p:cNvPr id="5" name="Picture 14" descr="D:\Кочкоров\фотки реакотра и порошка\IMG_105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17" y="1591672"/>
            <a:ext cx="3749030" cy="232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72" y="1245638"/>
            <a:ext cx="4837232" cy="297545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067944" y="978163"/>
            <a:ext cx="4968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Arial Narrow" panose="020B0606020202030204" pitchFamily="34" charset="0"/>
              </a:rPr>
              <a:t>СХЕМА ЛАБОРАТОРНОГО СТЕНДА</a:t>
            </a:r>
            <a:endParaRPr lang="ru-RU" sz="1600" i="1" dirty="0">
              <a:latin typeface="Arial Narrow" panose="020B0606020202030204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05908" y="4172065"/>
            <a:ext cx="6454324" cy="400658"/>
          </a:xfrm>
          <a:prstGeom prst="rect">
            <a:avLst/>
          </a:prstGeom>
          <a:solidFill>
            <a:srgbClr val="92D050"/>
          </a:solidFill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Arial Narrow" panose="020B0606020202030204" pitchFamily="34" charset="0"/>
              </a:rPr>
              <a:t>ОЧИСТКА ДЫМОВЫХ ГАЗОВ С ИСПОЛЬЗОВАНИЕМ ЭЛЕКТРОННЫХ ПУЧКОВ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016884"/>
              </p:ext>
            </p:extLst>
          </p:nvPr>
        </p:nvGraphicFramePr>
        <p:xfrm>
          <a:off x="201898" y="4684637"/>
          <a:ext cx="8762590" cy="2121262"/>
        </p:xfrm>
        <a:graphic>
          <a:graphicData uri="http://schemas.openxmlformats.org/drawingml/2006/table">
            <a:tbl>
              <a:tblPr/>
              <a:tblGrid>
                <a:gridCol w="2398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5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0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Название установки</a:t>
                      </a: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Максимальная скорость потока м</a:t>
                      </a:r>
                      <a:r>
                        <a:rPr lang="ru-RU" sz="1200" b="1" baseline="3000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/ч</a:t>
                      </a: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Параметры ускорителя</a:t>
                      </a: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Исходная концентрация, 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ppm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Эффективность очистки, %</a:t>
                      </a: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JAERI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ru-RU" sz="120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Такасаки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Япония</a:t>
                      </a: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1 500-2 500  [</a:t>
                      </a:r>
                      <a:r>
                        <a:rPr lang="ru-RU" sz="120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keV</a:t>
                      </a:r>
                      <a:r>
                        <a:rPr lang="ru-RU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]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200 SO</a:t>
                      </a:r>
                      <a:r>
                        <a:rPr lang="en-US" sz="1200" baseline="-25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/180 NO</a:t>
                      </a:r>
                      <a:r>
                        <a:rPr lang="en-US" sz="1200" baseline="-25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SO</a:t>
                      </a:r>
                      <a:r>
                        <a:rPr lang="en-US" sz="1200" baseline="-25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 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– 100, 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NO</a:t>
                      </a:r>
                      <a:r>
                        <a:rPr lang="en-US" sz="1200" baseline="-25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– 85-90</a:t>
                      </a: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Badenwerk</a:t>
                      </a: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Карлсруэ</a:t>
                      </a: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Германия</a:t>
                      </a: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20 000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300/2x90 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[</a:t>
                      </a:r>
                      <a:r>
                        <a:rPr lang="ru-RU" sz="120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keV</a:t>
                      </a:r>
                      <a:r>
                        <a:rPr lang="ru-RU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]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 SO</a:t>
                      </a:r>
                      <a:r>
                        <a:rPr lang="en-US" sz="1200" baseline="-25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/500 NO</a:t>
                      </a:r>
                      <a:r>
                        <a:rPr lang="en-US" sz="1200" baseline="-25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300 SO</a:t>
                      </a:r>
                      <a:r>
                        <a:rPr lang="en-US" sz="1200" baseline="-25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/500 NO</a:t>
                      </a:r>
                      <a:r>
                        <a:rPr lang="en-US" sz="1200" baseline="-25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SO</a:t>
                      </a:r>
                      <a:r>
                        <a:rPr lang="en-US" sz="1200" baseline="-25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 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– 85, 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</a:t>
                      </a:r>
                      <a:r>
                        <a:rPr lang="en-US" sz="1200" baseline="-25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– 60</a:t>
                      </a: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Maritza East 2, Бухарест, Румыния</a:t>
                      </a: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10 000</a:t>
                      </a: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0,8 МэВ, общая мощность 90 кВт</a:t>
                      </a: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5600 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SO</a:t>
                      </a:r>
                      <a:r>
                        <a:rPr lang="en-US" sz="1200" baseline="-25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/3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 NO</a:t>
                      </a:r>
                      <a:r>
                        <a:rPr lang="en-US" sz="1200" baseline="-25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SO</a:t>
                      </a:r>
                      <a:r>
                        <a:rPr lang="en-US" sz="1200" baseline="-25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 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– 90, 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</a:t>
                      </a:r>
                      <a:r>
                        <a:rPr lang="en-US" sz="1200" baseline="-250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– </a:t>
                      </a:r>
                      <a:r>
                        <a:rPr lang="ru-RU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ТЭУ-500, АСТРА-М, Томск,</a:t>
                      </a:r>
                      <a:r>
                        <a:rPr lang="ru-RU" sz="1200" b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РФ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?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500кэВ</a:t>
                      </a:r>
                      <a:r>
                        <a:rPr lang="ru-RU" sz="1200" b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(до 10кВт)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?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?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521" marR="4452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298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C:\Users\martynenkoaa\Desktop\фото\IMG_036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4" r="48397"/>
          <a:stretch/>
        </p:blipFill>
        <p:spPr bwMode="auto">
          <a:xfrm>
            <a:off x="179512" y="170051"/>
            <a:ext cx="1859888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11939" y="191706"/>
            <a:ext cx="6176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Очистка, обеззараживание сточных вод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martynenkoaa\Desktop\фото\20131213_Лаборатории 11 корп_7875_L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41" y="1412776"/>
            <a:ext cx="4184442" cy="498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martynenkoaa\Desktop\фото\IMG_03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33" y="4293096"/>
            <a:ext cx="3644117" cy="243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tynenkoaa\Desktop\фото\20131213_Лаборатории 11 корп_7870_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804" y="2125734"/>
            <a:ext cx="3062707" cy="204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162182" y="928095"/>
            <a:ext cx="8801649" cy="4916396"/>
            <a:chOff x="162182" y="928095"/>
            <a:chExt cx="8801649" cy="4916396"/>
          </a:xfrm>
        </p:grpSpPr>
        <p:sp>
          <p:nvSpPr>
            <p:cNvPr id="18" name="Заголовок 1"/>
            <p:cNvSpPr txBox="1">
              <a:spLocks/>
            </p:cNvSpPr>
            <p:nvPr/>
          </p:nvSpPr>
          <p:spPr>
            <a:xfrm>
              <a:off x="2051720" y="1628800"/>
              <a:ext cx="6563072" cy="29976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r" defTabSz="914400" rtl="0" eaLnBrk="1" latinLnBrk="0" hangingPunct="1">
                <a:spcBef>
                  <a:spcPct val="0"/>
                </a:spcBef>
                <a:buNone/>
                <a:defRPr lang="ru-RU" sz="1800" b="1" kern="120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 smtClean="0"/>
                <a:t>CLEANING, DISINFECTING SEWAGE WATER</a:t>
              </a:r>
              <a:endParaRPr lang="en-US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696153" y="928095"/>
              <a:ext cx="441281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1400" b="1" dirty="0" smtClean="0">
                  <a:latin typeface="Arial Narrow" panose="020B0606020202030204" pitchFamily="34" charset="0"/>
                </a:rPr>
                <a:t>ТЕХНОЛОГИЧЕСКАЯ СХЕМА</a:t>
              </a:r>
              <a:endParaRPr lang="ru-RU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859375" y="3867324"/>
              <a:ext cx="410445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1400" b="1" dirty="0" smtClean="0">
                  <a:solidFill>
                    <a:srgbClr val="002060"/>
                  </a:solidFill>
                  <a:latin typeface="Arial Narrow" panose="020B0606020202030204" pitchFamily="34" charset="0"/>
                </a:rPr>
                <a:t>Передвижной блок-бокс </a:t>
              </a:r>
              <a:r>
                <a:rPr lang="ru-RU" altLang="ru-RU" sz="14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с системой очистки сточных </a:t>
              </a:r>
              <a:r>
                <a:rPr lang="ru-RU" altLang="ru-RU" sz="1400" b="1" dirty="0" smtClean="0">
                  <a:solidFill>
                    <a:srgbClr val="002060"/>
                  </a:solidFill>
                  <a:latin typeface="Arial Narrow" panose="020B0606020202030204" pitchFamily="34" charset="0"/>
                </a:rPr>
                <a:t>вод</a:t>
              </a:r>
              <a:r>
                <a:rPr lang="en-US" altLang="ru-RU" sz="1400" b="1" dirty="0" smtClean="0">
                  <a:solidFill>
                    <a:srgbClr val="002060"/>
                  </a:solidFill>
                  <a:latin typeface="Arial Narrow" panose="020B0606020202030204" pitchFamily="34" charset="0"/>
                </a:rPr>
                <a:t> </a:t>
              </a:r>
              <a:r>
                <a:rPr lang="ru-RU" altLang="ru-RU" sz="1400" b="1" dirty="0" smtClean="0">
                  <a:solidFill>
                    <a:srgbClr val="002060"/>
                  </a:solidFill>
                  <a:latin typeface="Arial Narrow" panose="020B0606020202030204" pitchFamily="34" charset="0"/>
                </a:rPr>
                <a:t>на </a:t>
              </a:r>
              <a:r>
                <a:rPr lang="ru-RU" altLang="ru-RU" sz="14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базе импульсного ускорителя </a:t>
              </a:r>
              <a:r>
                <a:rPr lang="ru-RU" altLang="ru-RU" sz="1400" b="1" dirty="0" smtClean="0">
                  <a:solidFill>
                    <a:srgbClr val="002060"/>
                  </a:solidFill>
                  <a:latin typeface="Arial Narrow" panose="020B0606020202030204" pitchFamily="34" charset="0"/>
                </a:rPr>
                <a:t>электронов</a:t>
              </a:r>
              <a:r>
                <a:rPr lang="en-US" altLang="ru-RU" sz="1400" b="1" dirty="0" smtClean="0">
                  <a:solidFill>
                    <a:srgbClr val="002060"/>
                  </a:solidFill>
                  <a:latin typeface="Arial Narrow" panose="020B0606020202030204" pitchFamily="34" charset="0"/>
                </a:rPr>
                <a:t> </a:t>
              </a:r>
              <a:r>
                <a:rPr lang="ru-RU" altLang="ru-RU" sz="1400" b="1" dirty="0" smtClean="0">
                  <a:solidFill>
                    <a:srgbClr val="002060"/>
                  </a:solidFill>
                  <a:latin typeface="Arial Narrow" panose="020B0606020202030204" pitchFamily="34" charset="0"/>
                </a:rPr>
                <a:t>Размеры</a:t>
              </a:r>
              <a:r>
                <a:rPr lang="ru-RU" altLang="ru-RU" sz="14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: 10*5*2,5 м</a:t>
              </a:r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162182" y="2539884"/>
              <a:ext cx="4745555" cy="3239449"/>
              <a:chOff x="191314" y="1736866"/>
              <a:chExt cx="4106175" cy="2966485"/>
            </a:xfrm>
          </p:grpSpPr>
          <p:pic>
            <p:nvPicPr>
              <p:cNvPr id="24" name="Picture 3" descr="Z:\Personal\Колоколов\Презентация НТС 2014\Слайд-1 (Колок-png).png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314" y="1736866"/>
                <a:ext cx="4106175" cy="2966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5667" r="25388" b="-420"/>
              <a:stretch/>
            </p:blipFill>
            <p:spPr bwMode="auto">
              <a:xfrm>
                <a:off x="1964902" y="1844824"/>
                <a:ext cx="806898" cy="1389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2" name="Рисунок 12"/>
            <p:cNvPicPr>
              <a:picLocks noChangeAspect="1" noChangeArrowheads="1"/>
            </p:cNvPicPr>
            <p:nvPr/>
          </p:nvPicPr>
          <p:blipFill>
            <a:blip r:embed="rId8" cstate="print"/>
            <a:srcRect l="18111" t="67844" r="61858" b="15051"/>
            <a:stretch>
              <a:fillRect/>
            </a:stretch>
          </p:blipFill>
          <p:spPr bwMode="auto">
            <a:xfrm>
              <a:off x="5877576" y="4821021"/>
              <a:ext cx="2130733" cy="1023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54" t="9103" r="11742"/>
            <a:stretch>
              <a:fillRect/>
            </a:stretch>
          </p:blipFill>
          <p:spPr bwMode="auto">
            <a:xfrm>
              <a:off x="5564815" y="2084716"/>
              <a:ext cx="2555906" cy="1685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175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464" y="307014"/>
            <a:ext cx="6563072" cy="2997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altLang="ko-KR" sz="2200" dirty="0" smtClean="0">
                <a:solidFill>
                  <a:srgbClr val="0033CC"/>
                </a:solidFill>
              </a:rPr>
              <a:t>ОБРАБОТКА ТВЕРДЫХ ОТХОДОВ, ИЛОВЫХ ОСАДКОВ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42938" y="1500188"/>
            <a:ext cx="83058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altLang="ko-KR" sz="2000" b="1" dirty="0" smtClean="0">
                <a:latin typeface="Arial Narrow" panose="020B0606020202030204" pitchFamily="34" charset="0"/>
                <a:cs typeface="Times New Roman" pitchFamily="18" charset="0"/>
              </a:rPr>
              <a:t>Обеззараживание </a:t>
            </a:r>
            <a:r>
              <a:rPr lang="ru-RU" altLang="ko-KR" sz="2000" b="1" dirty="0">
                <a:latin typeface="Arial Narrow" panose="020B0606020202030204" pitchFamily="34" charset="0"/>
                <a:cs typeface="Times New Roman" pitchFamily="18" charset="0"/>
              </a:rPr>
              <a:t>ила</a:t>
            </a:r>
            <a:endParaRPr lang="en-US" altLang="ko-KR" sz="2000" b="1" dirty="0">
              <a:latin typeface="Arial Narrow" panose="020B0606020202030204" pitchFamily="34" charset="0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ko-KR" sz="2000" b="1" dirty="0">
                <a:latin typeface="Arial Narrow" panose="020B0606020202030204" pitchFamily="34" charset="0"/>
                <a:cs typeface="Arial" charset="0"/>
              </a:rPr>
              <a:t>                                </a:t>
            </a:r>
            <a:endParaRPr lang="en-US" altLang="ko-KR" sz="2000" b="1" dirty="0">
              <a:solidFill>
                <a:srgbClr val="0000FF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ko-KR" sz="2000" b="1" dirty="0">
                <a:solidFill>
                  <a:srgbClr val="0000FF"/>
                </a:solidFill>
                <a:latin typeface="Arial Narrow" panose="020B0606020202030204" pitchFamily="34" charset="0"/>
                <a:cs typeface="Arial" charset="0"/>
              </a:rPr>
              <a:t>           H</a:t>
            </a:r>
            <a:r>
              <a:rPr lang="en-US" altLang="ko-KR" sz="2000" b="1" baseline="-30000" dirty="0">
                <a:solidFill>
                  <a:srgbClr val="0000FF"/>
                </a:solidFill>
                <a:latin typeface="Arial Narrow" panose="020B0606020202030204" pitchFamily="34" charset="0"/>
                <a:cs typeface="Arial" charset="0"/>
              </a:rPr>
              <a:t>2</a:t>
            </a:r>
            <a:r>
              <a:rPr lang="en-US" altLang="ko-KR" sz="2000" b="1" dirty="0">
                <a:solidFill>
                  <a:srgbClr val="0000FF"/>
                </a:solidFill>
                <a:latin typeface="Arial Narrow" panose="020B0606020202030204" pitchFamily="34" charset="0"/>
                <a:cs typeface="Arial" charset="0"/>
              </a:rPr>
              <a:t>O                         </a:t>
            </a:r>
            <a:r>
              <a:rPr lang="en-US" altLang="ko-KR" sz="2000" b="1" dirty="0">
                <a:solidFill>
                  <a:srgbClr val="0000FF"/>
                </a:solidFill>
                <a:latin typeface="Arial Narrow" panose="020B0606020202030204" pitchFamily="34" charset="0"/>
                <a:cs typeface="Arial" charset="0"/>
                <a:sym typeface="Symbol" pitchFamily="18" charset="2"/>
              </a:rPr>
              <a:t></a:t>
            </a:r>
            <a:r>
              <a:rPr lang="en-US" altLang="ko-KR" sz="2000" b="1" dirty="0">
                <a:solidFill>
                  <a:srgbClr val="0000FF"/>
                </a:solidFill>
                <a:latin typeface="Arial Narrow" panose="020B0606020202030204" pitchFamily="34" charset="0"/>
                <a:cs typeface="Arial" charset="0"/>
              </a:rPr>
              <a:t>OH, H</a:t>
            </a:r>
            <a:r>
              <a:rPr lang="en-US" altLang="ko-KR" sz="2000" b="1" dirty="0">
                <a:solidFill>
                  <a:srgbClr val="0000FF"/>
                </a:solidFill>
                <a:latin typeface="Arial Narrow" panose="020B0606020202030204" pitchFamily="34" charset="0"/>
                <a:cs typeface="Arial" charset="0"/>
                <a:sym typeface="Symbol" pitchFamily="18" charset="2"/>
              </a:rPr>
              <a:t></a:t>
            </a:r>
            <a:r>
              <a:rPr lang="en-US" altLang="ko-KR" sz="2000" b="1" dirty="0">
                <a:solidFill>
                  <a:srgbClr val="0000FF"/>
                </a:solidFill>
                <a:latin typeface="Arial Narrow" panose="020B0606020202030204" pitchFamily="34" charset="0"/>
                <a:cs typeface="Arial" charset="0"/>
              </a:rPr>
              <a:t>, e</a:t>
            </a:r>
            <a:r>
              <a:rPr lang="en-US" altLang="ko-KR" sz="2000" b="1" baseline="30000" dirty="0">
                <a:solidFill>
                  <a:srgbClr val="0000FF"/>
                </a:solidFill>
                <a:latin typeface="Arial Narrow" panose="020B0606020202030204" pitchFamily="34" charset="0"/>
                <a:cs typeface="Arial" charset="0"/>
              </a:rPr>
              <a:t>-</a:t>
            </a:r>
            <a:r>
              <a:rPr lang="en-US" altLang="ko-KR" sz="2000" b="1" baseline="-30000" dirty="0" err="1">
                <a:solidFill>
                  <a:srgbClr val="0000FF"/>
                </a:solidFill>
                <a:latin typeface="Arial Narrow" panose="020B0606020202030204" pitchFamily="34" charset="0"/>
                <a:cs typeface="Arial" charset="0"/>
              </a:rPr>
              <a:t>aq</a:t>
            </a:r>
            <a:r>
              <a:rPr lang="en-US" altLang="ko-KR" sz="2000" b="1" dirty="0">
                <a:solidFill>
                  <a:srgbClr val="0000FF"/>
                </a:solidFill>
                <a:latin typeface="Arial Narrow" panose="020B0606020202030204" pitchFamily="34" charset="0"/>
                <a:cs typeface="Arial" charset="0"/>
              </a:rPr>
              <a:t>, H</a:t>
            </a:r>
            <a:r>
              <a:rPr lang="en-US" altLang="ko-KR" sz="2000" b="1" baseline="-30000" dirty="0">
                <a:solidFill>
                  <a:srgbClr val="0000FF"/>
                </a:solidFill>
                <a:latin typeface="Arial Narrow" panose="020B0606020202030204" pitchFamily="34" charset="0"/>
                <a:cs typeface="Arial" charset="0"/>
              </a:rPr>
              <a:t>2</a:t>
            </a:r>
            <a:r>
              <a:rPr lang="en-US" altLang="ko-KR" sz="2000" b="1" dirty="0">
                <a:solidFill>
                  <a:srgbClr val="0000FF"/>
                </a:solidFill>
                <a:latin typeface="Arial Narrow" panose="020B0606020202030204" pitchFamily="34" charset="0"/>
                <a:cs typeface="Arial" charset="0"/>
              </a:rPr>
              <a:t>, H</a:t>
            </a:r>
            <a:r>
              <a:rPr lang="en-US" altLang="ko-KR" sz="2000" b="1" baseline="-30000" dirty="0">
                <a:solidFill>
                  <a:srgbClr val="0000FF"/>
                </a:solidFill>
                <a:latin typeface="Arial Narrow" panose="020B0606020202030204" pitchFamily="34" charset="0"/>
                <a:cs typeface="Arial" charset="0"/>
              </a:rPr>
              <a:t>2</a:t>
            </a:r>
            <a:r>
              <a:rPr lang="en-US" altLang="ko-KR" sz="2000" b="1" dirty="0">
                <a:solidFill>
                  <a:srgbClr val="0000FF"/>
                </a:solidFill>
                <a:latin typeface="Arial Narrow" panose="020B0606020202030204" pitchFamily="34" charset="0"/>
                <a:cs typeface="Arial" charset="0"/>
              </a:rPr>
              <a:t>O</a:t>
            </a:r>
            <a:r>
              <a:rPr lang="en-US" altLang="ko-KR" sz="2000" b="1" baseline="-30000" dirty="0">
                <a:solidFill>
                  <a:srgbClr val="0000FF"/>
                </a:solidFill>
                <a:latin typeface="Arial Narrow" panose="020B0606020202030204" pitchFamily="34" charset="0"/>
                <a:cs typeface="Arial" charset="0"/>
              </a:rPr>
              <a:t>2</a:t>
            </a:r>
            <a:endParaRPr lang="en-US" altLang="ko-KR" sz="2000" b="1" dirty="0">
              <a:solidFill>
                <a:srgbClr val="0000FF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ko-KR" sz="2000" b="1" dirty="0">
                <a:latin typeface="Arial Narrow" panose="020B0606020202030204" pitchFamily="34" charset="0"/>
                <a:cs typeface="Arial" charset="0"/>
              </a:rPr>
              <a:t> </a:t>
            </a:r>
            <a:endParaRPr lang="en-US" altLang="ko-KR" sz="2000" b="1" dirty="0">
              <a:latin typeface="Arial Narrow" panose="020B0606020202030204" pitchFamily="34" charset="0"/>
              <a:cs typeface="Times New Roman" pitchFamily="18" charset="0"/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en-US" altLang="ko-KR" b="1" dirty="0">
                <a:solidFill>
                  <a:srgbClr val="FF0000"/>
                </a:solidFill>
                <a:latin typeface="Arial Narrow" panose="020B0606020202030204" pitchFamily="34" charset="0"/>
                <a:cs typeface="Arial" charset="0"/>
                <a:sym typeface="Symbol" pitchFamily="18" charset="2"/>
              </a:rPr>
              <a:t> </a:t>
            </a:r>
            <a:r>
              <a:rPr lang="en-US" altLang="ko-KR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itchFamily="18" charset="0"/>
                <a:sym typeface="Symbol" pitchFamily="18" charset="2"/>
              </a:rPr>
              <a:t></a:t>
            </a:r>
            <a:r>
              <a:rPr lang="en-US" altLang="ko-KR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itchFamily="18" charset="0"/>
              </a:rPr>
              <a:t>OH,H</a:t>
            </a:r>
            <a:r>
              <a:rPr lang="en-US" altLang="ko-KR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itchFamily="18" charset="0"/>
                <a:sym typeface="Symbol" pitchFamily="18" charset="2"/>
              </a:rPr>
              <a:t></a:t>
            </a:r>
            <a:r>
              <a:rPr lang="en-US" altLang="ko-KR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itchFamily="18" charset="0"/>
              </a:rPr>
              <a:t>,</a:t>
            </a:r>
            <a:r>
              <a:rPr lang="en-US" altLang="ko-KR" b="1" dirty="0" err="1">
                <a:solidFill>
                  <a:srgbClr val="FF0000"/>
                </a:solidFill>
                <a:latin typeface="Arial Narrow" panose="020B0606020202030204" pitchFamily="34" charset="0"/>
                <a:cs typeface="Times New Roman" pitchFamily="18" charset="0"/>
              </a:rPr>
              <a:t>e</a:t>
            </a:r>
            <a:r>
              <a:rPr lang="en-US" altLang="ko-KR" b="1" baseline="30000" dirty="0" err="1">
                <a:solidFill>
                  <a:srgbClr val="FF0000"/>
                </a:solidFill>
                <a:latin typeface="Arial Narrow" panose="020B0606020202030204" pitchFamily="34" charset="0"/>
                <a:cs typeface="Times New Roman" pitchFamily="18" charset="0"/>
              </a:rPr>
              <a:t>-</a:t>
            </a:r>
            <a:r>
              <a:rPr lang="en-US" altLang="ko-KR" b="1" baseline="-30000" dirty="0" err="1">
                <a:solidFill>
                  <a:srgbClr val="FF0000"/>
                </a:solidFill>
                <a:latin typeface="Arial Narrow" panose="020B0606020202030204" pitchFamily="34" charset="0"/>
                <a:cs typeface="Times New Roman" pitchFamily="18" charset="0"/>
              </a:rPr>
              <a:t>aq</a:t>
            </a:r>
            <a:r>
              <a:rPr lang="en-US" altLang="ko-KR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itchFamily="18" charset="0"/>
              </a:rPr>
              <a:t>,+</a:t>
            </a:r>
            <a:r>
              <a:rPr lang="ru-RU" altLang="ko-KR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itchFamily="18" charset="0"/>
              </a:rPr>
              <a:t> ДНК микроорганизмов </a:t>
            </a:r>
            <a:r>
              <a:rPr lang="en-US" altLang="ko-KR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ru-RU" altLang="ko-KR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ko-KR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itchFamily="18" charset="0"/>
              </a:rPr>
              <a:t>Разрушение ДНК </a:t>
            </a:r>
            <a:r>
              <a:rPr lang="en-US" altLang="ko-KR" b="1" dirty="0">
                <a:latin typeface="Arial Narrow" panose="020B0606020202030204" pitchFamily="34" charset="0"/>
                <a:cs typeface="Times New Roman" pitchFamily="18" charset="0"/>
              </a:rPr>
              <a:t>(</a:t>
            </a:r>
            <a:r>
              <a:rPr lang="ru-RU" altLang="ko-KR" b="1" dirty="0">
                <a:latin typeface="Arial Narrow" panose="020B0606020202030204" pitchFamily="34" charset="0"/>
                <a:cs typeface="Times New Roman" pitchFamily="18" charset="0"/>
              </a:rPr>
              <a:t>без размножения)</a:t>
            </a:r>
            <a:endParaRPr lang="en-US" altLang="ko-KR" b="1" dirty="0">
              <a:latin typeface="Arial Narrow" panose="020B0606020202030204" pitchFamily="34" charset="0"/>
              <a:cs typeface="Times New Roman" pitchFamily="18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en-US" altLang="ko-KR" b="1" dirty="0">
              <a:solidFill>
                <a:srgbClr val="FF0000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3348161" y="2780928"/>
            <a:ext cx="14398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Arial Narrow" panose="020B0606020202030204" pitchFamily="34" charset="0"/>
            </a:endParaRPr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3500666" y="935247"/>
            <a:ext cx="1079500" cy="1694780"/>
            <a:chOff x="2018" y="2258"/>
            <a:chExt cx="452" cy="795"/>
          </a:xfrm>
        </p:grpSpPr>
        <p:grpSp>
          <p:nvGrpSpPr>
            <p:cNvPr id="12" name="Group 5"/>
            <p:cNvGrpSpPr>
              <a:grpSpLocks/>
            </p:cNvGrpSpPr>
            <p:nvPr/>
          </p:nvGrpSpPr>
          <p:grpSpPr bwMode="auto">
            <a:xfrm>
              <a:off x="2088" y="2258"/>
              <a:ext cx="382" cy="795"/>
              <a:chOff x="4010" y="935"/>
              <a:chExt cx="820" cy="2268"/>
            </a:xfrm>
          </p:grpSpPr>
          <p:sp>
            <p:nvSpPr>
              <p:cNvPr id="16" name="Rectangle 6"/>
              <p:cNvSpPr>
                <a:spLocks noChangeAspect="1" noChangeArrowheads="1"/>
              </p:cNvSpPr>
              <p:nvPr/>
            </p:nvSpPr>
            <p:spPr bwMode="auto">
              <a:xfrm>
                <a:off x="4270" y="935"/>
                <a:ext cx="167" cy="71"/>
              </a:xfrm>
              <a:prstGeom prst="rect">
                <a:avLst/>
              </a:prstGeom>
              <a:gradFill rotWithShape="0">
                <a:gsLst>
                  <a:gs pos="0">
                    <a:srgbClr val="336699"/>
                  </a:gs>
                  <a:gs pos="50000">
                    <a:schemeClr val="bg1"/>
                  </a:gs>
                  <a:gs pos="100000">
                    <a:srgbClr val="336699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latinLnBrk="1" hangingPunct="1">
                  <a:defRPr/>
                </a:pPr>
                <a:endParaRPr lang="ru-RU"/>
              </a:p>
            </p:txBody>
          </p:sp>
          <p:sp>
            <p:nvSpPr>
              <p:cNvPr id="19" name="Oval 7"/>
              <p:cNvSpPr>
                <a:spLocks noChangeAspect="1" noChangeArrowheads="1"/>
              </p:cNvSpPr>
              <p:nvPr/>
            </p:nvSpPr>
            <p:spPr bwMode="auto">
              <a:xfrm>
                <a:off x="4111" y="992"/>
                <a:ext cx="481" cy="331"/>
              </a:xfrm>
              <a:prstGeom prst="ellipse">
                <a:avLst/>
              </a:prstGeom>
              <a:gradFill rotWithShape="0">
                <a:gsLst>
                  <a:gs pos="0">
                    <a:srgbClr val="336699"/>
                  </a:gs>
                  <a:gs pos="50000">
                    <a:schemeClr val="bg1"/>
                  </a:gs>
                  <a:gs pos="100000">
                    <a:srgbClr val="336699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latinLnBrk="1" hangingPunct="1">
                  <a:defRPr/>
                </a:pPr>
                <a:endParaRPr lang="ru-RU"/>
              </a:p>
            </p:txBody>
          </p:sp>
          <p:sp>
            <p:nvSpPr>
              <p:cNvPr id="20" name="Rectangle 8"/>
              <p:cNvSpPr>
                <a:spLocks noChangeAspect="1" noChangeArrowheads="1"/>
              </p:cNvSpPr>
              <p:nvPr/>
            </p:nvSpPr>
            <p:spPr bwMode="auto">
              <a:xfrm>
                <a:off x="4111" y="1177"/>
                <a:ext cx="483" cy="910"/>
              </a:xfrm>
              <a:prstGeom prst="rect">
                <a:avLst/>
              </a:prstGeom>
              <a:gradFill rotWithShape="0">
                <a:gsLst>
                  <a:gs pos="0">
                    <a:srgbClr val="336699"/>
                  </a:gs>
                  <a:gs pos="50000">
                    <a:schemeClr val="bg1"/>
                  </a:gs>
                  <a:gs pos="100000">
                    <a:srgbClr val="336699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latinLnBrk="1" hangingPunct="1">
                  <a:defRPr/>
                </a:pPr>
                <a:endParaRPr lang="ru-RU"/>
              </a:p>
            </p:txBody>
          </p:sp>
          <p:sp>
            <p:nvSpPr>
              <p:cNvPr id="21" name="Rectangle 9"/>
              <p:cNvSpPr>
                <a:spLocks noChangeAspect="1" noChangeArrowheads="1"/>
              </p:cNvSpPr>
              <p:nvPr/>
            </p:nvSpPr>
            <p:spPr bwMode="auto">
              <a:xfrm>
                <a:off x="4090" y="1150"/>
                <a:ext cx="528" cy="50"/>
              </a:xfrm>
              <a:prstGeom prst="rect">
                <a:avLst/>
              </a:prstGeom>
              <a:gradFill rotWithShape="0">
                <a:gsLst>
                  <a:gs pos="0">
                    <a:srgbClr val="003366"/>
                  </a:gs>
                  <a:gs pos="50000">
                    <a:srgbClr val="CCD6E0"/>
                  </a:gs>
                  <a:gs pos="100000">
                    <a:srgbClr val="00336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2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4062" y="1571"/>
                <a:ext cx="60" cy="104"/>
              </a:xfrm>
              <a:prstGeom prst="rect">
                <a:avLst/>
              </a:prstGeom>
              <a:gradFill rotWithShape="0">
                <a:gsLst>
                  <a:gs pos="0">
                    <a:srgbClr val="003366"/>
                  </a:gs>
                  <a:gs pos="50000">
                    <a:srgbClr val="CCD6E0"/>
                  </a:gs>
                  <a:gs pos="100000">
                    <a:srgbClr val="00336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3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4090" y="2087"/>
                <a:ext cx="528" cy="50"/>
              </a:xfrm>
              <a:prstGeom prst="rect">
                <a:avLst/>
              </a:prstGeom>
              <a:gradFill rotWithShape="0">
                <a:gsLst>
                  <a:gs pos="0">
                    <a:srgbClr val="003366"/>
                  </a:gs>
                  <a:gs pos="50000">
                    <a:srgbClr val="CCD6E0"/>
                  </a:gs>
                  <a:gs pos="100000">
                    <a:srgbClr val="00336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4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4315" y="2139"/>
                <a:ext cx="77" cy="205"/>
              </a:xfrm>
              <a:prstGeom prst="rect">
                <a:avLst/>
              </a:prstGeom>
              <a:gradFill rotWithShape="0">
                <a:gsLst>
                  <a:gs pos="0">
                    <a:srgbClr val="003366"/>
                  </a:gs>
                  <a:gs pos="50000">
                    <a:schemeClr val="bg1"/>
                  </a:gs>
                  <a:gs pos="100000">
                    <a:srgbClr val="0033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latinLnBrk="1" hangingPunct="1">
                  <a:defRPr/>
                </a:pPr>
                <a:endParaRPr lang="ru-RU"/>
              </a:p>
            </p:txBody>
          </p:sp>
          <p:sp>
            <p:nvSpPr>
              <p:cNvPr id="25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4061" y="2166"/>
                <a:ext cx="159" cy="237"/>
              </a:xfrm>
              <a:prstGeom prst="rect">
                <a:avLst/>
              </a:prstGeom>
              <a:gradFill rotWithShape="0">
                <a:gsLst>
                  <a:gs pos="0">
                    <a:srgbClr val="003366"/>
                  </a:gs>
                  <a:gs pos="50000">
                    <a:srgbClr val="CCD6E0"/>
                  </a:gs>
                  <a:gs pos="100000">
                    <a:srgbClr val="003366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6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4220" y="2252"/>
                <a:ext cx="92" cy="50"/>
              </a:xfrm>
              <a:prstGeom prst="rect">
                <a:avLst/>
              </a:prstGeom>
              <a:gradFill rotWithShape="0">
                <a:gsLst>
                  <a:gs pos="0">
                    <a:srgbClr val="CCD6E0"/>
                  </a:gs>
                  <a:gs pos="100000">
                    <a:srgbClr val="00336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7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4396" y="2252"/>
                <a:ext cx="95" cy="50"/>
              </a:xfrm>
              <a:prstGeom prst="rect">
                <a:avLst/>
              </a:prstGeom>
              <a:gradFill rotWithShape="0">
                <a:gsLst>
                  <a:gs pos="0">
                    <a:srgbClr val="CCD6E0"/>
                  </a:gs>
                  <a:gs pos="100000">
                    <a:srgbClr val="00336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8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4491" y="2169"/>
                <a:ext cx="151" cy="238"/>
              </a:xfrm>
              <a:prstGeom prst="rect">
                <a:avLst/>
              </a:prstGeom>
              <a:gradFill rotWithShape="0">
                <a:gsLst>
                  <a:gs pos="0">
                    <a:srgbClr val="003366"/>
                  </a:gs>
                  <a:gs pos="50000">
                    <a:srgbClr val="CCD6E0"/>
                  </a:gs>
                  <a:gs pos="100000">
                    <a:srgbClr val="003366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9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4288" y="2378"/>
                <a:ext cx="132" cy="50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00336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0" name="AutoShape 18"/>
              <p:cNvSpPr>
                <a:spLocks noChangeAspect="1" noChangeArrowheads="1"/>
              </p:cNvSpPr>
              <p:nvPr/>
            </p:nvSpPr>
            <p:spPr bwMode="auto">
              <a:xfrm rot="10800000" flipH="1" flipV="1">
                <a:off x="4288" y="2417"/>
                <a:ext cx="132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745 w 21600"/>
                  <a:gd name="T13" fmla="*/ 4752 h 21600"/>
                  <a:gd name="T14" fmla="*/ 16855 w 21600"/>
                  <a:gd name="T15" fmla="*/ 1684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960" y="21600"/>
                    </a:lnTo>
                    <a:lnTo>
                      <a:pt x="1564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CD6E0"/>
                  </a:gs>
                  <a:gs pos="100000">
                    <a:srgbClr val="00336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" name="AutoShape 19"/>
              <p:cNvSpPr>
                <a:spLocks noChangeAspect="1" noChangeArrowheads="1"/>
              </p:cNvSpPr>
              <p:nvPr/>
            </p:nvSpPr>
            <p:spPr bwMode="auto">
              <a:xfrm flipV="1">
                <a:off x="4288" y="2343"/>
                <a:ext cx="132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091 w 21600"/>
                  <a:gd name="T13" fmla="*/ 3888 h 21600"/>
                  <a:gd name="T14" fmla="*/ 17509 w 21600"/>
                  <a:gd name="T15" fmla="*/ 1771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4491" y="21600"/>
                    </a:lnTo>
                    <a:lnTo>
                      <a:pt x="17109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CD6E0"/>
                  </a:gs>
                  <a:gs pos="50000">
                    <a:srgbClr val="003366"/>
                  </a:gs>
                  <a:gs pos="100000">
                    <a:srgbClr val="CCD6E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2" name="AutoShape 20"/>
              <p:cNvSpPr>
                <a:spLocks noChangeAspect="1" noChangeArrowheads="1"/>
              </p:cNvSpPr>
              <p:nvPr/>
            </p:nvSpPr>
            <p:spPr bwMode="auto">
              <a:xfrm flipV="1">
                <a:off x="4114" y="2464"/>
                <a:ext cx="480" cy="3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6345 w 21600"/>
                  <a:gd name="T13" fmla="*/ 6333 h 21600"/>
                  <a:gd name="T14" fmla="*/ 15255 w 21600"/>
                  <a:gd name="T15" fmla="*/ 1526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9125" y="21600"/>
                    </a:lnTo>
                    <a:lnTo>
                      <a:pt x="12475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66"/>
                  </a:gs>
                  <a:gs pos="50000">
                    <a:srgbClr val="CCD6E0"/>
                  </a:gs>
                  <a:gs pos="100000">
                    <a:srgbClr val="003366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4090" y="2794"/>
                <a:ext cx="528" cy="53"/>
              </a:xfrm>
              <a:prstGeom prst="rect">
                <a:avLst/>
              </a:prstGeom>
              <a:gradFill rotWithShape="0">
                <a:gsLst>
                  <a:gs pos="0">
                    <a:srgbClr val="336699"/>
                  </a:gs>
                  <a:gs pos="50000">
                    <a:srgbClr val="5C85AD"/>
                  </a:gs>
                  <a:gs pos="100000">
                    <a:srgbClr val="336699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4" name="AutoShape 22"/>
              <p:cNvSpPr>
                <a:spLocks noChangeAspect="1" noChangeArrowheads="1"/>
              </p:cNvSpPr>
              <p:nvPr/>
            </p:nvSpPr>
            <p:spPr bwMode="auto">
              <a:xfrm flipH="1">
                <a:off x="4505" y="2879"/>
                <a:ext cx="325" cy="324"/>
              </a:xfrm>
              <a:prstGeom prst="parallelogram">
                <a:avLst>
                  <a:gd name="adj" fmla="val 87765"/>
                </a:avLst>
              </a:prstGeom>
              <a:gradFill rotWithShape="0">
                <a:gsLst>
                  <a:gs pos="0">
                    <a:srgbClr val="FF3300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5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4331" y="2879"/>
                <a:ext cx="43" cy="324"/>
              </a:xfrm>
              <a:prstGeom prst="rect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6" name="AutoShape 24"/>
              <p:cNvSpPr>
                <a:spLocks noChangeAspect="1" noChangeArrowheads="1"/>
              </p:cNvSpPr>
              <p:nvPr/>
            </p:nvSpPr>
            <p:spPr bwMode="auto">
              <a:xfrm>
                <a:off x="4111" y="2879"/>
                <a:ext cx="174" cy="324"/>
              </a:xfrm>
              <a:prstGeom prst="parallelogram">
                <a:avLst>
                  <a:gd name="adj" fmla="val 78495"/>
                </a:avLst>
              </a:prstGeom>
              <a:gradFill rotWithShape="0">
                <a:gsLst>
                  <a:gs pos="0">
                    <a:srgbClr val="FF3300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7" name="AutoShape 25"/>
              <p:cNvSpPr>
                <a:spLocks noChangeAspect="1" noChangeArrowheads="1"/>
              </p:cNvSpPr>
              <p:nvPr/>
            </p:nvSpPr>
            <p:spPr bwMode="auto">
              <a:xfrm flipH="1">
                <a:off x="4418" y="2879"/>
                <a:ext cx="173" cy="324"/>
              </a:xfrm>
              <a:prstGeom prst="parallelogram">
                <a:avLst>
                  <a:gd name="adj" fmla="val 78495"/>
                </a:avLst>
              </a:prstGeom>
              <a:gradFill rotWithShape="0">
                <a:gsLst>
                  <a:gs pos="0">
                    <a:srgbClr val="FF3300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8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4010" y="1524"/>
                <a:ext cx="69" cy="192"/>
              </a:xfrm>
              <a:prstGeom prst="rect">
                <a:avLst/>
              </a:prstGeom>
              <a:gradFill rotWithShape="0">
                <a:gsLst>
                  <a:gs pos="0">
                    <a:srgbClr val="003366"/>
                  </a:gs>
                  <a:gs pos="50000">
                    <a:srgbClr val="CCD6E0"/>
                  </a:gs>
                  <a:gs pos="100000">
                    <a:srgbClr val="00336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latinLnBrk="1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13" name="AutoShape 27"/>
            <p:cNvSpPr>
              <a:spLocks noChangeAspect="1" noChangeArrowheads="1"/>
            </p:cNvSpPr>
            <p:nvPr/>
          </p:nvSpPr>
          <p:spPr bwMode="auto">
            <a:xfrm>
              <a:off x="2018" y="2931"/>
              <a:ext cx="139" cy="122"/>
            </a:xfrm>
            <a:prstGeom prst="parallelogram">
              <a:avLst>
                <a:gd name="adj" fmla="val 99687"/>
              </a:avLst>
            </a:prstGeom>
            <a:gradFill rotWithShape="0">
              <a:gsLst>
                <a:gs pos="0">
                  <a:srgbClr val="FF3300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39" name="Text Box 28"/>
          <p:cNvSpPr txBox="1">
            <a:spLocks noChangeArrowheads="1"/>
          </p:cNvSpPr>
          <p:nvPr/>
        </p:nvSpPr>
        <p:spPr bwMode="auto">
          <a:xfrm>
            <a:off x="3490913" y="2763838"/>
            <a:ext cx="1081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>
              <a:spcBef>
                <a:spcPct val="50000"/>
              </a:spcBef>
            </a:pPr>
            <a:r>
              <a:rPr kumimoji="0" lang="ru-RU" altLang="ko-KR" sz="1400" b="1">
                <a:latin typeface="Arial Narrow" panose="020B0606020202030204" pitchFamily="34" charset="0"/>
                <a:cs typeface="Times New Roman" pitchFamily="18" charset="0"/>
              </a:rPr>
              <a:t>Облучение</a:t>
            </a:r>
            <a:endParaRPr kumimoji="0" lang="en-US" altLang="ko-KR" sz="1400" b="1"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40" name="Picture 29" descr="3090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716338"/>
            <a:ext cx="3095625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1" descr="IMG_25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36975"/>
            <a:ext cx="3097212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3DA5C-8AE2-4BAB-869E-481A5E1CB4C7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7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l="35699" t="7745" r="7097" b="16550"/>
          <a:stretch>
            <a:fillRect/>
          </a:stretch>
        </p:blipFill>
        <p:spPr bwMode="auto">
          <a:xfrm>
            <a:off x="4786313" y="1071563"/>
            <a:ext cx="40671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-290512" y="44624"/>
            <a:ext cx="9144000" cy="719137"/>
          </a:xfrm>
        </p:spPr>
        <p:txBody>
          <a:bodyPr/>
          <a:lstStyle/>
          <a:p>
            <a:pPr algn="r" eaLnBrk="1" hangingPunct="1"/>
            <a:r>
              <a:rPr lang="ru-RU" sz="1600" b="1" dirty="0" smtClean="0">
                <a:latin typeface="Arial Narrow" panose="020B0606020202030204" pitchFamily="34" charset="0"/>
              </a:rPr>
              <a:t>ПЛАЗМОХИМИЧЕСКИЙ СИНТЕЗ НАНОДИСПЕРСНЫХ ОКСИДОВ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sp>
        <p:nvSpPr>
          <p:cNvPr id="40964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285750" y="4214813"/>
            <a:ext cx="4214813" cy="18002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000000"/>
                </a:solidFill>
                <a:cs typeface="Times New Roman" pitchFamily="18" charset="0"/>
              </a:rPr>
              <a:t>Состав </a:t>
            </a:r>
            <a:r>
              <a:rPr lang="ru-RU" sz="2000" b="1" dirty="0" err="1" smtClean="0">
                <a:solidFill>
                  <a:srgbClr val="000000"/>
                </a:solidFill>
                <a:cs typeface="Times New Roman" pitchFamily="18" charset="0"/>
              </a:rPr>
              <a:t>реагентной</a:t>
            </a:r>
            <a:r>
              <a:rPr lang="ru-RU" sz="2000" b="1" dirty="0" smtClean="0">
                <a:solidFill>
                  <a:srgbClr val="000000"/>
                </a:solidFill>
                <a:cs typeface="Times New Roman" pitchFamily="18" charset="0"/>
              </a:rPr>
              <a:t> смеси газов</a:t>
            </a:r>
            <a:endParaRPr lang="ru-RU" sz="20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cs typeface="Times New Roman" pitchFamily="18" charset="0"/>
              </a:rPr>
              <a:t>O</a:t>
            </a:r>
            <a:r>
              <a:rPr lang="ru-RU" sz="2000" baseline="-25000" dirty="0" smtClean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ru-RU" sz="2000" dirty="0" smtClean="0">
                <a:solidFill>
                  <a:srgbClr val="000000"/>
                </a:solidFill>
                <a:cs typeface="Times New Roman" pitchFamily="18" charset="0"/>
              </a:rPr>
              <a:t> - </a:t>
            </a:r>
            <a:r>
              <a:rPr lang="en-US" sz="2000" dirty="0" smtClean="0">
                <a:solidFill>
                  <a:srgbClr val="000000"/>
                </a:solidFill>
                <a:cs typeface="Times New Roman" pitchFamily="18" charset="0"/>
              </a:rPr>
              <a:t>9,3</a:t>
            </a:r>
            <a:r>
              <a:rPr lang="ru-RU" sz="2000" dirty="0" smtClean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cs typeface="Times New Roman" pitchFamily="18" charset="0"/>
              </a:rPr>
              <a:t>кПа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ru-RU" sz="2000" baseline="-25000" dirty="0" smtClean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ru-RU" sz="2000" dirty="0" smtClean="0">
                <a:solidFill>
                  <a:srgbClr val="000000"/>
                </a:solidFill>
                <a:cs typeface="Times New Roman" pitchFamily="18" charset="0"/>
              </a:rPr>
              <a:t> - 17,33 кПа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sz="2000" dirty="0" err="1" smtClean="0">
                <a:solidFill>
                  <a:srgbClr val="000000"/>
                </a:solidFill>
                <a:cs typeface="Times New Roman" pitchFamily="18" charset="0"/>
              </a:rPr>
              <a:t>SiCl</a:t>
            </a:r>
            <a:r>
              <a:rPr lang="ru-RU" sz="2000" baseline="-25000" dirty="0" smtClean="0">
                <a:solidFill>
                  <a:srgbClr val="000000"/>
                </a:solidFill>
                <a:cs typeface="Times New Roman" pitchFamily="18" charset="0"/>
              </a:rPr>
              <a:t>4</a:t>
            </a:r>
            <a:r>
              <a:rPr lang="ru-RU" sz="2000" dirty="0" smtClean="0">
                <a:solidFill>
                  <a:srgbClr val="000000"/>
                </a:solidFill>
                <a:cs typeface="Times New Roman" pitchFamily="18" charset="0"/>
              </a:rPr>
              <a:t> - 6,42 кПа</a:t>
            </a:r>
            <a:endParaRPr lang="ru-RU" dirty="0" smtClean="0">
              <a:solidFill>
                <a:srgbClr val="000000"/>
              </a:solidFill>
            </a:endParaRPr>
          </a:p>
        </p:txBody>
      </p:sp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4"/>
          <a:srcRect l="28603" t="703" r="23782"/>
          <a:stretch>
            <a:fillRect/>
          </a:stretch>
        </p:blipFill>
        <p:spPr bwMode="auto">
          <a:xfrm>
            <a:off x="285750" y="1012825"/>
            <a:ext cx="2643188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5"/>
          <a:srcRect l="7892" t="2464" r="50000" b="23592"/>
          <a:stretch>
            <a:fillRect/>
          </a:stretch>
        </p:blipFill>
        <p:spPr bwMode="auto">
          <a:xfrm>
            <a:off x="4716016" y="4111015"/>
            <a:ext cx="2928938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трелка вправо 15"/>
          <p:cNvSpPr/>
          <p:nvPr/>
        </p:nvSpPr>
        <p:spPr>
          <a:xfrm>
            <a:off x="2928938" y="2000250"/>
            <a:ext cx="1857375" cy="78581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5929313" y="3286125"/>
            <a:ext cx="785812" cy="785813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5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10100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977454"/>
            <a:ext cx="385127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DSC010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990154"/>
            <a:ext cx="363537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DSC01080"/>
          <p:cNvPicPr>
            <a:picLocks noChangeAspect="1" noChangeArrowheads="1"/>
          </p:cNvPicPr>
          <p:nvPr/>
        </p:nvPicPr>
        <p:blipFill>
          <a:blip r:embed="rId4"/>
          <a:srcRect l="9785" t="12091" r="9785"/>
          <a:stretch>
            <a:fillRect/>
          </a:stretch>
        </p:blipFill>
        <p:spPr bwMode="auto">
          <a:xfrm>
            <a:off x="683568" y="3900884"/>
            <a:ext cx="2736850" cy="24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061616" y="169277"/>
            <a:ext cx="78843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ИМПУЛЬСНЫЙ ПЛАЗМОХИМИЧЕСКИЙ СИНТЕЗ НАНОРАЗМЕРНЫХ ОКСИДОВ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611189" y="3348147"/>
            <a:ext cx="385127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Narrow" panose="020B0606020202030204" pitchFamily="34" charset="0"/>
              </a:rPr>
              <a:t>Импульсный ускоритель электронов</a:t>
            </a: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5003799" y="3348147"/>
            <a:ext cx="363537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 Narrow" panose="020B0606020202030204" pitchFamily="34" charset="0"/>
              </a:rPr>
              <a:t>Плазмохимический реактор</a:t>
            </a:r>
          </a:p>
        </p:txBody>
      </p:sp>
      <p:pic>
        <p:nvPicPr>
          <p:cNvPr id="41992" name="Picture 8" descr="DSC01078"/>
          <p:cNvPicPr>
            <a:picLocks noChangeAspect="1" noChangeArrowheads="1"/>
          </p:cNvPicPr>
          <p:nvPr/>
        </p:nvPicPr>
        <p:blipFill>
          <a:blip r:embed="rId5"/>
          <a:srcRect l="10500" r="15836" b="17117"/>
          <a:stretch>
            <a:fillRect/>
          </a:stretch>
        </p:blipFill>
        <p:spPr bwMode="auto">
          <a:xfrm>
            <a:off x="3517106" y="3871754"/>
            <a:ext cx="251936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9" descr="SI-C-Ox"/>
          <p:cNvPicPr>
            <a:picLocks noChangeAspect="1" noChangeArrowheads="1"/>
          </p:cNvPicPr>
          <p:nvPr/>
        </p:nvPicPr>
        <p:blipFill>
          <a:blip r:embed="rId6"/>
          <a:srcRect l="9756" t="5734" r="26793"/>
          <a:stretch>
            <a:fillRect/>
          </a:stretch>
        </p:blipFill>
        <p:spPr bwMode="auto">
          <a:xfrm>
            <a:off x="6132034" y="3861196"/>
            <a:ext cx="23764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1547813" y="6244034"/>
            <a:ext cx="6457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SiO</a:t>
            </a:r>
            <a:r>
              <a:rPr lang="en-US" baseline="-25000" dirty="0">
                <a:solidFill>
                  <a:prstClr val="black"/>
                </a:solidFill>
                <a:latin typeface="Arial Narrow" panose="020B0606020202030204" pitchFamily="34" charset="0"/>
              </a:rPr>
              <a:t>2</a:t>
            </a:r>
            <a:r>
              <a:rPr lang="en-US" dirty="0">
                <a:solidFill>
                  <a:prstClr val="white"/>
                </a:solidFill>
                <a:latin typeface="Arial Narrow" panose="020B0606020202030204" pitchFamily="34" charset="0"/>
              </a:rPr>
              <a:t>			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TiO</a:t>
            </a:r>
            <a:r>
              <a:rPr lang="en-US" baseline="-25000" dirty="0">
                <a:solidFill>
                  <a:prstClr val="black"/>
                </a:solidFill>
                <a:latin typeface="Arial Narrow" panose="020B0606020202030204" pitchFamily="34" charset="0"/>
              </a:rPr>
              <a:t>2</a:t>
            </a:r>
            <a:r>
              <a:rPr lang="en-US" dirty="0">
                <a:solidFill>
                  <a:prstClr val="white"/>
                </a:solidFill>
                <a:latin typeface="Arial Narrow" panose="020B0606020202030204" pitchFamily="34" charset="0"/>
              </a:rPr>
              <a:t>			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Si-Ti-O</a:t>
            </a:r>
            <a:r>
              <a:rPr lang="en-US" baseline="-25000" dirty="0">
                <a:solidFill>
                  <a:prstClr val="black"/>
                </a:solidFill>
                <a:latin typeface="Arial Narrow" panose="020B0606020202030204" pitchFamily="34" charset="0"/>
              </a:rPr>
              <a:t>x</a:t>
            </a:r>
            <a:endParaRPr lang="ru-RU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	     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Получаемый </a:t>
            </a:r>
            <a:r>
              <a:rPr lang="ru-RU" dirty="0" err="1">
                <a:solidFill>
                  <a:prstClr val="black"/>
                </a:solidFill>
                <a:latin typeface="Arial Narrow" panose="020B0606020202030204" pitchFamily="34" charset="0"/>
              </a:rPr>
              <a:t>наноразмерный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 порошок</a:t>
            </a:r>
          </a:p>
        </p:txBody>
      </p:sp>
    </p:spTree>
    <p:extLst>
      <p:ext uri="{BB962C8B-B14F-4D97-AF65-F5344CB8AC3E}">
        <p14:creationId xmlns:p14="http://schemas.microsoft.com/office/powerpoint/2010/main" val="397829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5982" y="262608"/>
            <a:ext cx="6563072" cy="299764"/>
          </a:xfrm>
        </p:spPr>
        <p:txBody>
          <a:bodyPr>
            <a:noAutofit/>
          </a:bodyPr>
          <a:lstStyle/>
          <a:p>
            <a:r>
              <a:rPr lang="ru-RU" altLang="ru-RU" sz="1600" dirty="0"/>
              <a:t>ИМПУЛЬСНЫЙ ПЛАЗМОХИМИЧЕСКИЙ СИНТЕЗ </a:t>
            </a:r>
            <a:r>
              <a:rPr lang="ru-RU" altLang="ru-RU" sz="1600" dirty="0" smtClean="0"/>
              <a:t>НАНОКСИДОВ</a:t>
            </a:r>
            <a:r>
              <a:rPr lang="en-US" sz="1600" dirty="0" smtClean="0"/>
              <a:t>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 err="1"/>
              <a:t>нанокомпозиты</a:t>
            </a:r>
            <a:r>
              <a:rPr lang="en-US" sz="1600" dirty="0"/>
              <a:t> </a:t>
            </a:r>
            <a:r>
              <a:rPr lang="ru-RU" sz="1600" dirty="0"/>
              <a:t>(</a:t>
            </a:r>
            <a:r>
              <a:rPr lang="en-US" sz="1600" dirty="0" err="1"/>
              <a:t>SixCyOz</a:t>
            </a:r>
            <a:r>
              <a:rPr lang="en-US" sz="1600" dirty="0"/>
              <a:t> , </a:t>
            </a:r>
            <a:r>
              <a:rPr lang="en-US" sz="1600" dirty="0" err="1"/>
              <a:t>TixCyOz</a:t>
            </a:r>
            <a:r>
              <a:rPr lang="en-US" sz="1600" dirty="0"/>
              <a:t> , </a:t>
            </a:r>
            <a:r>
              <a:rPr lang="en-US" sz="1600" dirty="0" err="1"/>
              <a:t>TixSiyOz</a:t>
            </a:r>
            <a:r>
              <a:rPr lang="en-US" sz="1600" dirty="0"/>
              <a:t>, </a:t>
            </a:r>
            <a:r>
              <a:rPr lang="en-US" sz="1600" dirty="0" err="1"/>
              <a:t>SixCiyCzOw</a:t>
            </a:r>
            <a:r>
              <a:rPr lang="en-US" sz="1600" dirty="0"/>
              <a:t> )</a:t>
            </a:r>
            <a:endParaRPr lang="ru-RU" sz="1600" dirty="0"/>
          </a:p>
        </p:txBody>
      </p:sp>
      <p:pic>
        <p:nvPicPr>
          <p:cNvPr id="7" name="Рисунок 2" descr="D:\Сазонов\диссертация СРВ\материал\4 главе\материал\SiO2+TiO2_анализ\пэм\9\34569+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792" r="20873"/>
          <a:stretch/>
        </p:blipFill>
        <p:spPr bwMode="auto">
          <a:xfrm>
            <a:off x="3635896" y="1679027"/>
            <a:ext cx="933476" cy="105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046" t="1248" r="12038" b="-1248"/>
          <a:stretch/>
        </p:blipFill>
        <p:spPr bwMode="auto">
          <a:xfrm>
            <a:off x="4569372" y="1679027"/>
            <a:ext cx="1050068" cy="107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9440" y="1679027"/>
            <a:ext cx="1129285" cy="107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D:\Работа Холодной Г.Е\Эксперименты\Изучение свойств\ИК, ПЭМ композит TiSiCO\Si TI C O\6\6_0003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8725" y="1679027"/>
            <a:ext cx="1152525" cy="105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D:\Работа Холодной Г.Е\Эксперименты\Изучение свойств\ИК, ПЭМ композит TiSiCO\Si TI C O\2\2_0011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530" t="3391"/>
          <a:stretch/>
        </p:blipFill>
        <p:spPr bwMode="auto">
          <a:xfrm>
            <a:off x="7901250" y="1679027"/>
            <a:ext cx="1054188" cy="105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635896" y="908720"/>
            <a:ext cx="5319542" cy="5847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Получение </a:t>
            </a:r>
            <a:r>
              <a:rPr lang="ru-RU" altLang="ru-RU" sz="16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наноразмерных</a:t>
            </a:r>
            <a:r>
              <a:rPr lang="ru-RU" alt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оксидов с заданными свойствами (размер, морфология и </a:t>
            </a:r>
            <a:r>
              <a:rPr lang="ru-RU" altLang="ru-RU" sz="16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др</a:t>
            </a:r>
            <a:r>
              <a:rPr lang="ru-RU" alt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).</a:t>
            </a:r>
            <a:endParaRPr lang="ru-RU" altLang="ru-RU" sz="16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05870" y="3283199"/>
            <a:ext cx="3744416" cy="584775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ru-RU" altLang="ru-RU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Низкие </a:t>
            </a:r>
            <a:r>
              <a:rPr lang="ru-RU" alt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удельные </a:t>
            </a:r>
            <a:r>
              <a:rPr lang="ru-RU" altLang="ru-RU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энергозатраты</a:t>
            </a:r>
            <a:r>
              <a:rPr lang="ru-RU" alt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 0,15 кВт / кг   Возможность </a:t>
            </a:r>
            <a:r>
              <a:rPr lang="ru-RU" altLang="ru-RU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допирования</a:t>
            </a:r>
            <a:r>
              <a:rPr lang="ru-RU" altLang="ru-RU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F, Ag, Au</a:t>
            </a:r>
            <a:r>
              <a:rPr lang="ru-RU" alt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 и </a:t>
            </a:r>
            <a:r>
              <a:rPr lang="ru-RU" altLang="ru-RU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др</a:t>
            </a:r>
            <a:endParaRPr lang="ru-RU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68293" y="3221643"/>
            <a:ext cx="3113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92D050"/>
                </a:solidFill>
                <a:latin typeface="Arial Narrow" panose="020B0606020202030204" pitchFamily="34" charset="0"/>
              </a:rPr>
              <a:t>!</a:t>
            </a:r>
            <a:endParaRPr lang="ru-RU" sz="3600" b="1" dirty="0">
              <a:solidFill>
                <a:srgbClr val="92D05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28624" y="2764862"/>
            <a:ext cx="5637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Фотография и гистограмма распределения  по размеру порошка (TiO2)x(SiO2)1-x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22209" y="6095037"/>
            <a:ext cx="3598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Фотография порошка (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гистограмма распределения частиц по геометрическому размеру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040611" y="6095037"/>
            <a:ext cx="3411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Фотография  порошка (TiO</a:t>
            </a:r>
            <a:r>
              <a:rPr lang="ru-RU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 и гистограмма 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распределения частиц по геометрическому размеру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244131" y="4449633"/>
            <a:ext cx="3577071" cy="1599655"/>
            <a:chOff x="395536" y="864084"/>
            <a:chExt cx="4145664" cy="1599655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864084"/>
              <a:ext cx="4145664" cy="15996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Прямоугольник 21"/>
            <p:cNvSpPr/>
            <p:nvPr/>
          </p:nvSpPr>
          <p:spPr>
            <a:xfrm>
              <a:off x="3863742" y="1193922"/>
              <a:ext cx="60144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SiO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040611" y="4449633"/>
            <a:ext cx="3411709" cy="1642151"/>
            <a:chOff x="395536" y="3002082"/>
            <a:chExt cx="4392488" cy="1642151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002082"/>
              <a:ext cx="4392488" cy="16421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Прямоугольник 24"/>
            <p:cNvSpPr/>
            <p:nvPr/>
          </p:nvSpPr>
          <p:spPr>
            <a:xfrm>
              <a:off x="4019398" y="3283023"/>
              <a:ext cx="58259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TiO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2373538" y="4044601"/>
            <a:ext cx="30146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МОРФОЛОГИЯ И РАЗМЕР ЧАСТИЦ</a:t>
            </a:r>
            <a:endParaRPr lang="ru-RU" sz="1200" b="1" i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4" descr="DSC01080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756589" y="3580865"/>
            <a:ext cx="1207899" cy="9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 descr="DSC01078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756588" y="4555835"/>
            <a:ext cx="1207899" cy="95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" descr="SI-C-Ox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756588" y="5561643"/>
            <a:ext cx="1200775" cy="105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7756588" y="4189198"/>
            <a:ext cx="566998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756588" y="5170947"/>
            <a:ext cx="582595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iO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756588" y="6276831"/>
            <a:ext cx="895181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Si-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690767" y="3212975"/>
            <a:ext cx="13324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Нанопорошки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44130" y="1247853"/>
            <a:ext cx="2945497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Фотокатализ</a:t>
            </a:r>
            <a:endParaRPr lang="ru-RU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 Narrow" panose="020B0606020202030204" pitchFamily="34" charset="0"/>
                <a:cs typeface="Arial" panose="020B0604020202020204" pitchFamily="34" charset="0"/>
              </a:rPr>
              <a:t>Высокоемкостной анодный материал для литий-ионных аккумуляторов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 Narrow" panose="020B0606020202030204" pitchFamily="34" charset="0"/>
                <a:cs typeface="Arial" panose="020B0604020202020204" pitchFamily="34" charset="0"/>
              </a:rPr>
              <a:t>Медицина, катализ и др.</a:t>
            </a:r>
            <a:endParaRPr lang="ru-RU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8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177488" y="243387"/>
            <a:ext cx="6563072" cy="299764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00FF"/>
                </a:solidFill>
              </a:rPr>
              <a:t>ИМПУЛЬСНЫЕ УСКОРИТЕЛИ ЭЛЕКТРОНОВ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3851629" y="836712"/>
            <a:ext cx="2220126" cy="3456384"/>
            <a:chOff x="3403593" y="476672"/>
            <a:chExt cx="2220126" cy="3456384"/>
          </a:xfrm>
        </p:grpSpPr>
        <p:pic>
          <p:nvPicPr>
            <p:cNvPr id="22" name="Picture 3" descr="C:\Users\martynenkoaa\Desktop\20131213_Лаборатории 11 корп_7875_L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403593" y="828721"/>
              <a:ext cx="2220126" cy="3104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3" name="Прямая соединительная линия 22"/>
            <p:cNvCxnSpPr/>
            <p:nvPr/>
          </p:nvCxnSpPr>
          <p:spPr>
            <a:xfrm flipV="1">
              <a:off x="4192982" y="692696"/>
              <a:ext cx="0" cy="6480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5146334" y="692696"/>
              <a:ext cx="0" cy="6480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Прямоугольник 24"/>
            <p:cNvSpPr/>
            <p:nvPr/>
          </p:nvSpPr>
          <p:spPr>
            <a:xfrm>
              <a:off x="4427984" y="476672"/>
              <a:ext cx="4315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 Narrow" panose="020B0606020202030204" pitchFamily="34" charset="0"/>
                  <a:ea typeface="Calibri"/>
                  <a:cs typeface="Arial" panose="020B0604020202020204" pitchFamily="34" charset="0"/>
                </a:rPr>
                <a:t>1 m</a:t>
              </a:r>
              <a:endParaRPr lang="ru-RU" sz="1400" dirty="0"/>
            </a:p>
          </p:txBody>
        </p:sp>
        <p:cxnSp>
          <p:nvCxnSpPr>
            <p:cNvPr id="26" name="Прямая со стрелкой 25"/>
            <p:cNvCxnSpPr/>
            <p:nvPr/>
          </p:nvCxnSpPr>
          <p:spPr>
            <a:xfrm>
              <a:off x="4840534" y="692696"/>
              <a:ext cx="305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 flipH="1">
              <a:off x="4192982" y="692696"/>
              <a:ext cx="2880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27"/>
          <p:cNvGrpSpPr/>
          <p:nvPr/>
        </p:nvGrpSpPr>
        <p:grpSpPr>
          <a:xfrm>
            <a:off x="179512" y="1685588"/>
            <a:ext cx="3547026" cy="2607508"/>
            <a:chOff x="119104" y="1124744"/>
            <a:chExt cx="2994391" cy="2069677"/>
          </a:xfrm>
        </p:grpSpPr>
        <p:pic>
          <p:nvPicPr>
            <p:cNvPr id="29" name="Picture 3" descr="C:\Users\martynenkoaa\Documents\брошюра\уск Иран сжат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9104" y="1490890"/>
              <a:ext cx="2994391" cy="1703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Прямая соединительная линия 29"/>
            <p:cNvCxnSpPr/>
            <p:nvPr/>
          </p:nvCxnSpPr>
          <p:spPr>
            <a:xfrm flipV="1">
              <a:off x="1835696" y="1340768"/>
              <a:ext cx="0" cy="6480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2789048" y="1340768"/>
              <a:ext cx="0" cy="6480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Прямоугольник 31"/>
            <p:cNvSpPr/>
            <p:nvPr/>
          </p:nvSpPr>
          <p:spPr>
            <a:xfrm>
              <a:off x="2070698" y="1124744"/>
              <a:ext cx="4315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 Narrow" panose="020B0606020202030204" pitchFamily="34" charset="0"/>
                  <a:ea typeface="Calibri"/>
                  <a:cs typeface="Arial" panose="020B0604020202020204" pitchFamily="34" charset="0"/>
                </a:rPr>
                <a:t>1 m</a:t>
              </a:r>
              <a:endParaRPr lang="ru-RU" sz="1400" dirty="0"/>
            </a:p>
          </p:txBody>
        </p:sp>
        <p:cxnSp>
          <p:nvCxnSpPr>
            <p:cNvPr id="33" name="Прямая со стрелкой 32"/>
            <p:cNvCxnSpPr/>
            <p:nvPr/>
          </p:nvCxnSpPr>
          <p:spPr>
            <a:xfrm>
              <a:off x="2483248" y="1340768"/>
              <a:ext cx="305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 flipH="1">
              <a:off x="1835696" y="1340768"/>
              <a:ext cx="2880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5" name="Таблица 34"/>
          <p:cNvGraphicFramePr>
            <a:graphicFrameLocks noGrp="1"/>
          </p:cNvGraphicFramePr>
          <p:nvPr>
            <p:extLst/>
          </p:nvPr>
        </p:nvGraphicFramePr>
        <p:xfrm>
          <a:off x="323528" y="4581128"/>
          <a:ext cx="8650661" cy="1938432"/>
        </p:xfrm>
        <a:graphic>
          <a:graphicData uri="http://schemas.openxmlformats.org/drawingml/2006/table">
            <a:tbl>
              <a:tblPr firstRow="1" firstCol="1" bandRow="1"/>
              <a:tblGrid>
                <a:gridCol w="2144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6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97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83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Параметры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TEA</a:t>
                      </a:r>
                      <a:r>
                        <a:rPr lang="ru-RU" sz="1600" b="1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600" b="1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450</a:t>
                      </a:r>
                      <a:endParaRPr lang="ru-RU" sz="1600" b="1" dirty="0">
                        <a:effectLst/>
                        <a:latin typeface="Arial Narrow" panose="020B060602020203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ASTRA</a:t>
                      </a:r>
                      <a:r>
                        <a:rPr lang="ru-RU" sz="1600" b="1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-М</a:t>
                      </a:r>
                      <a:endParaRPr lang="ru-RU" sz="1600" b="1" dirty="0">
                        <a:effectLst/>
                        <a:latin typeface="Arial Narrow" panose="020B060602020203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TEA</a:t>
                      </a:r>
                      <a:r>
                        <a:rPr lang="ru-RU" sz="1600" b="1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-500-2</a:t>
                      </a:r>
                      <a:endParaRPr lang="ru-RU" sz="1600" b="1" dirty="0">
                        <a:effectLst/>
                        <a:latin typeface="Arial Narrow" panose="020B060602020203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3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Энергия электронов, кэВ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30</a:t>
                      </a: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0-</a:t>
                      </a:r>
                      <a: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45</a:t>
                      </a: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0 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470 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500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3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Длительность импульса, </a:t>
                      </a:r>
                      <a:r>
                        <a:rPr lang="ru-RU" sz="1600" dirty="0" err="1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нс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80</a:t>
                      </a: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 (на половину высоты)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250 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60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3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Частота следования импульсов, Гц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 Narrow" panose="020B0606020202030204" pitchFamily="34" charset="0"/>
                        </a:rPr>
                        <a:t>&gt; </a:t>
                      </a:r>
                      <a:r>
                        <a:rPr lang="ru-RU" sz="1400" b="1" dirty="0" smtClean="0">
                          <a:latin typeface="Arial Narrow" panose="020B0606020202030204" pitchFamily="34" charset="0"/>
                        </a:rPr>
                        <a:t>1 Гц в непрерывном режиме, - до 10 Гц в пакете из 1 000 импульсов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40 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/>
                          <a:cs typeface="Arial" panose="020B0604020202020204" pitchFamily="34" charset="0"/>
                        </a:rPr>
                        <a:t>10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194" name="Picture 2" descr="C:\Users\martynenkoaa\Documents\брошюра\уск 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0192" y="1178448"/>
            <a:ext cx="2470372" cy="311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09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6563072" cy="2997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ИСТОЧНИКИ ИОНИЗИРУЮЩИХ ИЗЛУЧЕНИЙ, ИСПОЛЬЗУЕМЫХ В РПТ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2275" y="3281156"/>
            <a:ext cx="8229600" cy="10367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0" dirty="0" smtClean="0">
                <a:solidFill>
                  <a:schemeClr val="tx1"/>
                </a:solidFill>
                <a:cs typeface="Times New Roman" pitchFamily="18" charset="0"/>
              </a:rPr>
              <a:t>Ограниченное </a:t>
            </a:r>
            <a:r>
              <a:rPr lang="ru-RU" sz="1800" b="0" dirty="0">
                <a:solidFill>
                  <a:schemeClr val="tx1"/>
                </a:solidFill>
                <a:cs typeface="Times New Roman" pitchFamily="18" charset="0"/>
              </a:rPr>
              <a:t>использование в </a:t>
            </a:r>
            <a:r>
              <a:rPr lang="ru-RU" sz="1800" b="0" dirty="0" smtClean="0">
                <a:solidFill>
                  <a:schemeClr val="tx1"/>
                </a:solidFill>
                <a:cs typeface="Times New Roman" pitchFamily="18" charset="0"/>
              </a:rPr>
              <a:t>РПТ </a:t>
            </a:r>
            <a:r>
              <a:rPr lang="ru-RU" sz="1800" b="0" dirty="0">
                <a:solidFill>
                  <a:schemeClr val="tx1"/>
                </a:solidFill>
                <a:cs typeface="Times New Roman" pitchFamily="18" charset="0"/>
              </a:rPr>
              <a:t>находит γ–излучение, генерируемое отработанными тепловыделяющими элементами </a:t>
            </a:r>
            <a:r>
              <a:rPr lang="ru-RU" sz="1800" b="0" dirty="0" smtClean="0">
                <a:solidFill>
                  <a:schemeClr val="tx1"/>
                </a:solidFill>
                <a:cs typeface="Times New Roman" pitchFamily="18" charset="0"/>
              </a:rPr>
              <a:t>атомных </a:t>
            </a:r>
            <a:r>
              <a:rPr lang="ru-RU" sz="1800" b="0" dirty="0">
                <a:solidFill>
                  <a:schemeClr val="tx1"/>
                </a:solidFill>
                <a:cs typeface="Times New Roman" pitchFamily="18" charset="0"/>
              </a:rPr>
              <a:t>реакторов</a:t>
            </a:r>
            <a:r>
              <a:rPr lang="ru-RU" sz="1800" b="0" dirty="0" smtClean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908720"/>
            <a:ext cx="6480720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радиоизотопные источники γ–излучения </a:t>
            </a:r>
            <a:r>
              <a:rPr lang="ru-RU" baseline="300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60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Co,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  <a:ea typeface="+mj-ea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меньшей степени </a:t>
            </a:r>
            <a:r>
              <a:rPr lang="ru-RU" baseline="30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137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Cs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,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  <a:ea typeface="+mj-ea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источники β-излучения </a:t>
            </a:r>
            <a:r>
              <a:rPr lang="ru-RU" baseline="30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90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Sr + </a:t>
            </a:r>
            <a:r>
              <a:rPr lang="ru-RU" baseline="30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90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Y,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атомные реакторы,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33CC"/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электронные ускорители,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33CC"/>
                </a:solidFill>
                <a:latin typeface="Arial Narrow" panose="020B0606020202030204" pitchFamily="34" charset="0"/>
                <a:ea typeface="+mj-ea"/>
                <a:cs typeface="Times New Roman" pitchFamily="18" charset="0"/>
              </a:rPr>
              <a:t>ионные ускорители</a:t>
            </a:r>
            <a:endParaRPr lang="ru-RU" dirty="0">
              <a:solidFill>
                <a:srgbClr val="0033CC"/>
              </a:solidFill>
              <a:latin typeface="Arial Narrow" panose="020B0606020202030204" pitchFamily="34" charset="0"/>
              <a:ea typeface="+mj-ea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1033" y="4509120"/>
            <a:ext cx="87129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радиоизотопные источники,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атомные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реакторы, которые требуют специальных мер защиты, контроля, вывода из эксплуатации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использовать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только в РПТ 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не рационально</a:t>
            </a:r>
            <a:endParaRPr lang="ru-RU" sz="2000" b="1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49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17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НАПРАВЛЕНИЯ ИССЛЕДОВАНИЙ ЛАБОРАТОРИИ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27584" y="1324493"/>
            <a:ext cx="2664296" cy="808363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ИМПУЛЬСНО-ПУЧКОВЫЕ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ТЕХНОЛОГИИ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827584" y="2260596"/>
            <a:ext cx="2664296" cy="4120731"/>
          </a:xfrm>
          <a:solidFill>
            <a:schemeClr val="bg1"/>
          </a:solidFill>
          <a:ln w="28575">
            <a:solidFill>
              <a:srgbClr val="92D05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500" dirty="0" smtClean="0"/>
          </a:p>
          <a:p>
            <a:pPr marL="0" indent="0" algn="ctr">
              <a:buNone/>
            </a:pPr>
            <a:r>
              <a:rPr lang="ru-RU" sz="1400" dirty="0" smtClean="0"/>
              <a:t>ОБЕЗЗАРАЖИВАНИЕ СЕМЯН</a:t>
            </a:r>
          </a:p>
          <a:p>
            <a:pPr marL="0" indent="0" algn="ctr">
              <a:buNone/>
            </a:pPr>
            <a:endParaRPr lang="ru-RU" sz="1400" dirty="0" smtClean="0"/>
          </a:p>
          <a:p>
            <a:pPr marL="0" indent="0" algn="ctr">
              <a:buNone/>
            </a:pPr>
            <a:r>
              <a:rPr lang="ru-RU" sz="1400" dirty="0" smtClean="0"/>
              <a:t>ОЧИСТКА, ОБЕЗЗАРАЖИВАНИЕ СТОЧНЫХ ВОД</a:t>
            </a:r>
          </a:p>
          <a:p>
            <a:pPr marL="0" indent="0" algn="ctr">
              <a:buNone/>
            </a:pPr>
            <a:endParaRPr lang="ru-RU" sz="1400" dirty="0" smtClean="0"/>
          </a:p>
          <a:p>
            <a:pPr marL="0" indent="0" algn="ctr">
              <a:buNone/>
            </a:pPr>
            <a:r>
              <a:rPr lang="ru-RU" sz="1400" dirty="0" smtClean="0"/>
              <a:t>ОЧИСТКА ДЫМОВЫХ ГАЗОВ</a:t>
            </a:r>
          </a:p>
          <a:p>
            <a:pPr marL="0" indent="0" algn="ctr">
              <a:buNone/>
            </a:pPr>
            <a:endParaRPr lang="ru-RU" sz="1400" dirty="0" smtClean="0"/>
          </a:p>
          <a:p>
            <a:pPr marL="0" indent="0" algn="ctr">
              <a:buNone/>
            </a:pPr>
            <a:r>
              <a:rPr lang="ru-RU" sz="1400" dirty="0" smtClean="0"/>
              <a:t>ИМПУЛЬСНЫЙ ПЛАЗМОХИМИЧЕСКИЙ СИНТЕЗ НАНОКСИДОВ</a:t>
            </a:r>
          </a:p>
          <a:p>
            <a:pPr marL="0" indent="0" algn="ctr">
              <a:buNone/>
            </a:pPr>
            <a:endParaRPr lang="ru-RU" sz="1400" dirty="0" smtClean="0"/>
          </a:p>
          <a:p>
            <a:pPr marL="0" indent="0" algn="ctr">
              <a:buNone/>
            </a:pPr>
            <a:r>
              <a:rPr lang="ru-RU" sz="1400" dirty="0" smtClean="0"/>
              <a:t>МОДИФИЦИРОВАНИЕ ТВЕРДОСПЛАВНОГО ИНСТРУМЕНТА</a:t>
            </a:r>
          </a:p>
          <a:p>
            <a:pPr marL="0" indent="0" algn="ctr">
              <a:buNone/>
            </a:pPr>
            <a:endParaRPr lang="ru-RU" sz="1500" dirty="0" smtClean="0"/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8" name="Текст 3"/>
          <p:cNvSpPr>
            <a:spLocks noGrp="1"/>
          </p:cNvSpPr>
          <p:nvPr>
            <p:ph type="body" idx="1"/>
          </p:nvPr>
        </p:nvSpPr>
        <p:spPr>
          <a:xfrm>
            <a:off x="3563888" y="1324493"/>
            <a:ext cx="2664296" cy="868323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ПЛАЗМЕННЫЕ ТЕХНОЛОГИИ ОБРАБОТКИ И НАНЕСЕНИЯ ПОКРЫТИЙ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half" idx="2"/>
          </p:nvPr>
        </p:nvSpPr>
        <p:spPr>
          <a:xfrm>
            <a:off x="3563888" y="2260596"/>
            <a:ext cx="2664296" cy="4120731"/>
          </a:xfrm>
          <a:solidFill>
            <a:srgbClr val="92D050"/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1500" dirty="0" smtClean="0"/>
              <a:t>ВАКУУМНО-ПЛАЗМЕННЫЙ МЕТОД ФОРМИРОВАНИЯ ПЛЕНОЧНЫХ СТРУКТУР</a:t>
            </a:r>
          </a:p>
          <a:p>
            <a:pPr marL="0" indent="0" algn="ctr">
              <a:buNone/>
            </a:pPr>
            <a:endParaRPr lang="ru-RU" sz="1500" dirty="0" smtClean="0"/>
          </a:p>
          <a:p>
            <a:pPr marL="0" indent="0" algn="ctr">
              <a:buNone/>
            </a:pPr>
            <a:r>
              <a:rPr lang="ru-RU" sz="1500" dirty="0" smtClean="0"/>
              <a:t>СВЕРХТВЕРДЫЕ ЭЛАСТИЧНЫЕ НАНОКОМПОЗИТНЫЕ ПОКРЫТИЯ </a:t>
            </a:r>
          </a:p>
          <a:p>
            <a:pPr marL="0" indent="0" algn="ctr">
              <a:buNone/>
            </a:pPr>
            <a:endParaRPr lang="ru-RU" sz="1500" dirty="0" smtClean="0"/>
          </a:p>
          <a:p>
            <a:pPr marL="0" indent="0" algn="ctr">
              <a:buNone/>
            </a:pPr>
            <a:r>
              <a:rPr lang="ru-RU" sz="1500" dirty="0" smtClean="0"/>
              <a:t>ФОРМИРОВАНИЕ АЛМАЗНЫХ ПОКРЫТИЙ</a:t>
            </a:r>
          </a:p>
          <a:p>
            <a:pPr marL="0" indent="0" algn="ctr">
              <a:buNone/>
            </a:pPr>
            <a:endParaRPr lang="ru-RU" sz="1500" dirty="0" smtClean="0"/>
          </a:p>
          <a:p>
            <a:pPr marL="0" indent="0" algn="ctr">
              <a:buNone/>
            </a:pPr>
            <a:r>
              <a:rPr lang="ru-RU" sz="1500" dirty="0" smtClean="0"/>
              <a:t>ПУЧКОВО-ПЛАЗМЕННАЯ ОБРАБОТКА МАТЕРИАЛОВ МЕДИЦИНСКОГО НАЗНАЧЕНИЯ</a:t>
            </a:r>
          </a:p>
          <a:p>
            <a:pPr marL="0" indent="0" algn="ctr">
              <a:buNone/>
            </a:pPr>
            <a:endParaRPr lang="ru-RU" sz="1500" dirty="0" smtClean="0"/>
          </a:p>
          <a:p>
            <a:pPr marL="0" indent="0" algn="ctr">
              <a:buNone/>
            </a:pPr>
            <a:r>
              <a:rPr lang="ru-RU" sz="1500" dirty="0" smtClean="0"/>
              <a:t>ИСКРОВАЯ ОБРАБОТКА МАТЕРИАЛОВ</a:t>
            </a:r>
            <a:endParaRPr lang="ru-RU" sz="1500" dirty="0"/>
          </a:p>
        </p:txBody>
      </p:sp>
      <p:sp>
        <p:nvSpPr>
          <p:cNvPr id="10" name="Текст 3"/>
          <p:cNvSpPr>
            <a:spLocks noGrp="1"/>
          </p:cNvSpPr>
          <p:nvPr>
            <p:ph type="body" idx="1"/>
          </p:nvPr>
        </p:nvSpPr>
        <p:spPr>
          <a:xfrm>
            <a:off x="6300192" y="1324493"/>
            <a:ext cx="2664296" cy="817126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ЭЛЕКТРОРАЗРЯДНЫЕ ТЕХНОЛОГИИ</a:t>
            </a:r>
          </a:p>
        </p:txBody>
      </p:sp>
      <p:sp>
        <p:nvSpPr>
          <p:cNvPr id="11" name="Объект 4"/>
          <p:cNvSpPr>
            <a:spLocks noGrp="1"/>
          </p:cNvSpPr>
          <p:nvPr>
            <p:ph sz="half" idx="2"/>
          </p:nvPr>
        </p:nvSpPr>
        <p:spPr>
          <a:xfrm>
            <a:off x="6300192" y="2260596"/>
            <a:ext cx="2664296" cy="4120731"/>
          </a:xfrm>
          <a:solidFill>
            <a:schemeClr val="bg1"/>
          </a:solidFill>
          <a:ln w="28575">
            <a:solidFill>
              <a:srgbClr val="92D050"/>
            </a:solidFill>
          </a:ln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ru-RU" sz="1800" dirty="0" smtClean="0"/>
          </a:p>
          <a:p>
            <a:pPr marL="0" indent="0" algn="ctr">
              <a:buNone/>
            </a:pPr>
            <a:endParaRPr lang="ru-RU" sz="1800" dirty="0" smtClean="0"/>
          </a:p>
          <a:p>
            <a:pPr marL="0" indent="0" algn="ctr">
              <a:buNone/>
            </a:pPr>
            <a:r>
              <a:rPr lang="ru-RU" sz="2200" dirty="0" smtClean="0"/>
              <a:t>ПЕРЕРАБОТКА (ДЕЗИНТЕГРАЦИЯ) БЕТОННЫХ ИЗДЕЛИЙ</a:t>
            </a:r>
          </a:p>
          <a:p>
            <a:pPr marL="0" indent="0" algn="ctr">
              <a:buNone/>
            </a:pPr>
            <a:endParaRPr lang="ru-RU" sz="2200" dirty="0" smtClean="0"/>
          </a:p>
          <a:p>
            <a:pPr marL="0" indent="0" algn="ctr">
              <a:buNone/>
            </a:pPr>
            <a:r>
              <a:rPr lang="ru-RU" sz="2200" dirty="0" smtClean="0"/>
              <a:t>УДАЛЕНИЕ, ДЕЗИНТЕГРАЦИЯ ПОВЕРХНОСТНОГО СЛОЯ ИЗДЕЛИЙ ИЗ БЕТОНА</a:t>
            </a:r>
          </a:p>
          <a:p>
            <a:pPr marL="0" indent="0" algn="ctr">
              <a:buNone/>
            </a:pPr>
            <a:endParaRPr lang="ru-RU" sz="2200" dirty="0" smtClean="0"/>
          </a:p>
          <a:p>
            <a:pPr marL="0" indent="0" algn="ctr">
              <a:buNone/>
            </a:pPr>
            <a:r>
              <a:rPr lang="ru-RU" sz="2200" dirty="0" smtClean="0"/>
              <a:t>ОЧИСТКА И ИЗМЕЛЬЧЕНИЕ КВАРЦА</a:t>
            </a:r>
          </a:p>
          <a:p>
            <a:pPr marL="0" indent="0" algn="ctr">
              <a:buNone/>
            </a:pPr>
            <a:endParaRPr lang="ru-RU" sz="2200" b="0" dirty="0" smtClean="0"/>
          </a:p>
          <a:p>
            <a:pPr marL="0" indent="0" algn="ctr">
              <a:buNone/>
            </a:pPr>
            <a:r>
              <a:rPr lang="ru-RU" sz="2200" dirty="0" smtClean="0"/>
              <a:t>ОБЪЁМНОЕ МОДИФИЦИРОВАНИЕ ДРЕВЕСИНЫ (ПРОПИТКА, СУШКА)</a:t>
            </a:r>
          </a:p>
          <a:p>
            <a:pPr marL="0" indent="0" algn="ctr">
              <a:buNone/>
            </a:pPr>
            <a:endParaRPr lang="ru-RU" sz="2200" b="0" dirty="0" smtClean="0"/>
          </a:p>
          <a:p>
            <a:pPr marL="0" indent="0" algn="ctr">
              <a:buNone/>
            </a:pPr>
            <a:r>
              <a:rPr lang="ru-RU" sz="2200" dirty="0" smtClean="0"/>
              <a:t>ЭЛЕКТРОРАЗРЯДНОЕ БУРЕНИЕ ТВЕРДЫХ ПОРОД</a:t>
            </a:r>
            <a:endParaRPr lang="ru-RU" sz="2200" dirty="0"/>
          </a:p>
        </p:txBody>
      </p:sp>
      <p:sp>
        <p:nvSpPr>
          <p:cNvPr id="12" name="Шестиугольник 11"/>
          <p:cNvSpPr/>
          <p:nvPr/>
        </p:nvSpPr>
        <p:spPr>
          <a:xfrm>
            <a:off x="177037" y="2297208"/>
            <a:ext cx="720080" cy="648072"/>
          </a:xfrm>
          <a:prstGeom prst="hexagon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177037" y="2980677"/>
            <a:ext cx="720080" cy="648072"/>
          </a:xfrm>
          <a:prstGeom prst="hexagon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177037" y="3665360"/>
            <a:ext cx="720080" cy="648072"/>
          </a:xfrm>
          <a:prstGeom prst="hexagon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естиугольник 14"/>
          <p:cNvSpPr/>
          <p:nvPr/>
        </p:nvSpPr>
        <p:spPr>
          <a:xfrm>
            <a:off x="177037" y="4348829"/>
            <a:ext cx="720080" cy="648072"/>
          </a:xfrm>
          <a:prstGeom prst="hexagon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естиугольник 15"/>
          <p:cNvSpPr/>
          <p:nvPr/>
        </p:nvSpPr>
        <p:spPr>
          <a:xfrm>
            <a:off x="177037" y="5049787"/>
            <a:ext cx="720080" cy="648072"/>
          </a:xfrm>
          <a:prstGeom prst="hexagon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стиугольник 16"/>
          <p:cNvSpPr/>
          <p:nvPr/>
        </p:nvSpPr>
        <p:spPr>
          <a:xfrm>
            <a:off x="177037" y="5733256"/>
            <a:ext cx="720080" cy="648072"/>
          </a:xfrm>
          <a:prstGeom prst="hexagon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martynenkoaa\AppData\Local\Microsoft\Windows\Temporary Internet Files\Content.IE5\0FMNNJBT\drop-159527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5790161"/>
            <a:ext cx="435978" cy="5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Program Files (x86)\Microsoft Office\MEDIA\CAGCAT10\j028536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6" y="3049345"/>
            <a:ext cx="414139" cy="51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rtynenkoaa\AppData\Local\Microsoft\Windows\Temporary Internet Files\Content.IE5\0FMNNJBT\leaf-147490_960_72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19" y="4415438"/>
            <a:ext cx="351816" cy="51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rtynenkoaa\Desktop\10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778" b="67778" l="28222" r="74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67" t="31010" r="24879" b="31646"/>
          <a:stretch/>
        </p:blipFill>
        <p:spPr bwMode="auto">
          <a:xfrm>
            <a:off x="250870" y="5140917"/>
            <a:ext cx="622970" cy="49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Program Files (x86)\Microsoft Office\MEDIA\CAGCAT10\j0149887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24" y="2445191"/>
            <a:ext cx="440001" cy="35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rtynenkoaa\AppData\Local\Microsoft\Windows\Temporary Internet Files\Content.IE5\J34EULYS\Wiki_Project_Med_Foundation_logo.svg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43" y="3716594"/>
            <a:ext cx="528161" cy="56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87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 smtClean="0"/>
              <a:t>ОСНОВНЫЕ ВИДЫ (НАПРАВЛЕНИЯ) РПТ ТЕХНОЛОГИЙ</a:t>
            </a:r>
            <a:endParaRPr lang="ru-RU" sz="16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63131"/>
              </p:ext>
            </p:extLst>
          </p:nvPr>
        </p:nvGraphicFramePr>
        <p:xfrm>
          <a:off x="1187624" y="908720"/>
          <a:ext cx="7286676" cy="5041782"/>
        </p:xfrm>
        <a:graphic>
          <a:graphicData uri="http://schemas.openxmlformats.org/drawingml/2006/table">
            <a:tbl>
              <a:tblPr/>
              <a:tblGrid>
                <a:gridCol w="171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5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6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99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Радиационно-пучковая технология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62667" marR="62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Ионизирующее излучение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62667" marR="62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Технологические процессы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62667" marR="62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54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Радиационно-химическая</a:t>
                      </a:r>
                    </a:p>
                  </a:txBody>
                  <a:tcPr marL="62667" marR="62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Электронные пучки,</a:t>
                      </a:r>
                    </a:p>
                    <a:p>
                      <a:pPr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γ–излучение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(тормозное рентгеновское излучение)</a:t>
                      </a:r>
                    </a:p>
                  </a:txBody>
                  <a:tcPr marL="62667" marR="62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Радиационное модифицирование,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Радиационная полимеризация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(отвержение, прививочная полимеризация),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Радиационная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деструкция,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Экология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,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и др.</a:t>
                      </a:r>
                    </a:p>
                  </a:txBody>
                  <a:tcPr marL="62667" marR="62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9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Радиационно-биологическая и медицинская</a:t>
                      </a:r>
                    </a:p>
                  </a:txBody>
                  <a:tcPr marL="62667" marR="62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Электронные пучки,</a:t>
                      </a:r>
                    </a:p>
                    <a:p>
                      <a:pPr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γ–излучение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(тормозное рентгеновское излучение)</a:t>
                      </a:r>
                    </a:p>
                    <a:p>
                      <a:pPr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Ионные пучки</a:t>
                      </a:r>
                    </a:p>
                  </a:txBody>
                  <a:tcPr marL="62667" marR="62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Радиационная стерилизация,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Радиационная деструкция в медицине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, биологии, с. – х.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Times New Roman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Радиационная диагностика,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и др.</a:t>
                      </a:r>
                    </a:p>
                  </a:txBody>
                  <a:tcPr marL="62667" marR="62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54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Радиационно-физическая</a:t>
                      </a:r>
                    </a:p>
                  </a:txBody>
                  <a:tcPr marL="62667" marR="62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Ионные пучки,</a:t>
                      </a:r>
                    </a:p>
                    <a:p>
                      <a:pPr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Электронные пучки,</a:t>
                      </a:r>
                    </a:p>
                    <a:p>
                      <a:pPr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γ–излучение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(тормозное рентгеновское излучение)</a:t>
                      </a:r>
                    </a:p>
                  </a:txBody>
                  <a:tcPr marL="62667" marR="62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Ионная имплантация в полупроводники, металлические материалы,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Радиационные испытания объектов электронной техники,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Диагностика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,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и др.</a:t>
                      </a:r>
                    </a:p>
                  </a:txBody>
                  <a:tcPr marL="62667" marR="62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9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Пучково-плазменная</a:t>
                      </a:r>
                    </a:p>
                  </a:txBody>
                  <a:tcPr marL="62667" marR="62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Электронные пучки,</a:t>
                      </a:r>
                    </a:p>
                    <a:p>
                      <a:pPr algn="just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Импульсные электронные, ионные пучки, плазменные потоки,</a:t>
                      </a:r>
                    </a:p>
                  </a:txBody>
                  <a:tcPr marL="62667" marR="62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Модифицирование материалов,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Плавка, сварка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Плазмохимия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,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Формирование одно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 и многослойных, «</a:t>
                      </a:r>
                      <a:r>
                        <a:rPr lang="ru-RU" sz="1200" baseline="0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наноградиентных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» покрытий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Times New Roman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Синтез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наночастиц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,</a:t>
                      </a:r>
                    </a:p>
                    <a:p>
                      <a:pPr marL="22860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Times New Roman"/>
                        </a:rPr>
                        <a:t>и др.</a:t>
                      </a:r>
                    </a:p>
                  </a:txBody>
                  <a:tcPr marL="62667" marR="62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 smtClean="0"/>
              <a:t>ПАРАМЕТРЫ УСКОРИТЕЛЕЙ В РПТ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31911" y="1386420"/>
            <a:ext cx="69847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ПРОМЫШЛЕННЫЕ ЭЛЕКТРОННЫЕ УСКОРИТЕЛИ МОЖНО РАЗДЕЛИТЬ НА ТРИ ГРУППЫ: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025" y="1916832"/>
            <a:ext cx="3672408" cy="37856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Низкоэнергетические </a:t>
            </a:r>
            <a:endParaRPr lang="ru-RU" sz="1600" b="1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algn="just"/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ускорители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с энергией электронов </a:t>
            </a:r>
            <a:endParaRPr lang="ru-RU" sz="1600" dirty="0" smtClean="0">
              <a:solidFill>
                <a:prstClr val="black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algn="just"/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0,03–0,5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МэВ и мощностью пучка до 300 -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350 кВт.</a:t>
            </a: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со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сканирующим пучком, </a:t>
            </a:r>
            <a:endParaRPr lang="ru-RU" sz="1600" dirty="0" smtClean="0">
              <a:solidFill>
                <a:prstClr val="black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с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протяженным катодом, </a:t>
            </a:r>
            <a:endParaRPr lang="ru-RU" sz="1600" dirty="0" smtClean="0">
              <a:solidFill>
                <a:prstClr val="black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marL="285750" indent="-285750" algn="just">
              <a:buFontTx/>
              <a:buChar char="-"/>
            </a:pPr>
            <a:r>
              <a:rPr lang="ru-RU" sz="1600" dirty="0" err="1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многокатодные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. </a:t>
            </a:r>
            <a:endParaRPr lang="ru-RU" sz="1600" dirty="0" smtClean="0">
              <a:solidFill>
                <a:prstClr val="black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algn="just"/>
            <a:endParaRPr lang="ru-RU" sz="1600" dirty="0">
              <a:solidFill>
                <a:prstClr val="black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algn="just"/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мире 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&gt;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400 таких машин. В последние годы получают развитие </a:t>
            </a:r>
            <a:r>
              <a:rPr lang="ru-RU" sz="1600" dirty="0" err="1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низкоэнергетичные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 импульсные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ускорители электронов с плазменным катодом с энергией в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10-ки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кэВ, в мире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 (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практическое использование в технологиях 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&gt;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 150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)</a:t>
            </a:r>
          </a:p>
          <a:p>
            <a:pPr algn="just"/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17751" y="1916832"/>
            <a:ext cx="2088232" cy="36379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Среднеэнергетичные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ускорители   с энергией электронов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0,5–5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МэВ и мощностью пучка до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300-</a:t>
            </a:r>
            <a:r>
              <a:rPr lang="en-US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1200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 кВт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. </a:t>
            </a:r>
            <a:endParaRPr lang="ru-RU" sz="1600" dirty="0" smtClean="0">
              <a:solidFill>
                <a:prstClr val="black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lvl="0" algn="just">
              <a:spcBef>
                <a:spcPct val="20000"/>
              </a:spcBef>
            </a:pPr>
            <a:endParaRPr lang="ru-RU" sz="1600" dirty="0">
              <a:solidFill>
                <a:prstClr val="black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lvl="0" algn="just">
              <a:spcBef>
                <a:spcPct val="20000"/>
              </a:spcBef>
            </a:pP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мире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 &gt;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 500 таких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машин</a:t>
            </a:r>
          </a:p>
          <a:p>
            <a:pPr lvl="0" algn="just">
              <a:spcBef>
                <a:spcPct val="20000"/>
              </a:spcBef>
            </a:pPr>
            <a:endParaRPr lang="ru-RU" sz="1600" dirty="0">
              <a:solidFill>
                <a:prstClr val="black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lvl="0" algn="just">
              <a:spcBef>
                <a:spcPct val="20000"/>
              </a:spcBef>
            </a:pPr>
            <a:endParaRPr lang="ru-RU" sz="1600" dirty="0" smtClean="0">
              <a:solidFill>
                <a:prstClr val="black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lvl="0" algn="just">
              <a:spcBef>
                <a:spcPct val="20000"/>
              </a:spcBef>
            </a:pPr>
            <a:endParaRPr lang="ru-RU" sz="1600" dirty="0" smtClean="0">
              <a:solidFill>
                <a:prstClr val="black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lvl="0" algn="just">
              <a:spcBef>
                <a:spcPct val="20000"/>
              </a:spcBef>
            </a:pPr>
            <a:endParaRPr lang="ru-RU" sz="1600" dirty="0" smtClean="0">
              <a:solidFill>
                <a:prstClr val="black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lvl="0" algn="just">
              <a:spcBef>
                <a:spcPct val="20000"/>
              </a:spcBef>
            </a:pPr>
            <a:endParaRPr lang="en-US" sz="1600" dirty="0">
              <a:solidFill>
                <a:prstClr val="black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72200" y="1916832"/>
            <a:ext cx="2520280" cy="37856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Высокоэнергетические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ускорители с энергией электронов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5–10 МэВ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мощностью пучка до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100 кВт.</a:t>
            </a:r>
          </a:p>
          <a:p>
            <a:pPr algn="just"/>
            <a:endParaRPr lang="ru-RU" sz="1600" dirty="0">
              <a:solidFill>
                <a:prstClr val="black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algn="just"/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Это, преимущественно,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линейные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ускорители.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В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РПТ используется около 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5</a:t>
            </a:r>
            <a:r>
              <a:rPr lang="ru-RU" sz="1600" dirty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0 таких </a:t>
            </a: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  <a:ea typeface="+mj-ea"/>
                <a:cs typeface="+mj-cs"/>
              </a:rPr>
              <a:t>машин</a:t>
            </a:r>
          </a:p>
          <a:p>
            <a:pPr algn="just"/>
            <a:endParaRPr lang="ru-RU" sz="1600" dirty="0" smtClean="0">
              <a:solidFill>
                <a:prstClr val="black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algn="just"/>
            <a:endParaRPr lang="ru-RU" sz="1600" dirty="0">
              <a:solidFill>
                <a:prstClr val="black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algn="just"/>
            <a:endParaRPr lang="ru-RU" sz="1600" dirty="0" smtClean="0">
              <a:solidFill>
                <a:prstClr val="black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algn="just"/>
            <a:endParaRPr lang="ru-RU" sz="1600" dirty="0">
              <a:solidFill>
                <a:prstClr val="black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algn="just"/>
            <a:endParaRPr lang="ru-RU" sz="1600" dirty="0" smtClean="0">
              <a:solidFill>
                <a:prstClr val="black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algn="just"/>
            <a:endParaRPr lang="ru-RU" sz="1600" dirty="0">
              <a:solidFill>
                <a:prstClr val="black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8889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1882" y="2406636"/>
            <a:ext cx="7254918" cy="3719527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43362" name="Диаграмма 1"/>
          <p:cNvPicPr>
            <a:picLocks noChangeArrowheads="1"/>
          </p:cNvPicPr>
          <p:nvPr/>
        </p:nvPicPr>
        <p:blipFill>
          <a:blip r:embed="rId2"/>
          <a:srcRect b="-32"/>
          <a:stretch>
            <a:fillRect/>
          </a:stretch>
        </p:blipFill>
        <p:spPr bwMode="auto">
          <a:xfrm>
            <a:off x="1259632" y="620688"/>
            <a:ext cx="7238736" cy="5376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421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2548880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ИМПУЛЬСНО-ПУЧКОВЫЕ ТЕХНОЛОГИИ</a:t>
            </a:r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494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ой шаблон готово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12967</TotalTime>
  <Words>2133</Words>
  <Application>Microsoft Office PowerPoint</Application>
  <PresentationFormat>Экран (4:3)</PresentationFormat>
  <Paragraphs>604</Paragraphs>
  <Slides>51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72" baseType="lpstr">
      <vt:lpstr>맑은 고딕</vt:lpstr>
      <vt:lpstr>Arial</vt:lpstr>
      <vt:lpstr>Arial Narrow</vt:lpstr>
      <vt:lpstr>바탕</vt:lpstr>
      <vt:lpstr>Calibri</vt:lpstr>
      <vt:lpstr>Cambria Math</vt:lpstr>
      <vt:lpstr>돋움</vt:lpstr>
      <vt:lpstr>굴림</vt:lpstr>
      <vt:lpstr>굴림</vt:lpstr>
      <vt:lpstr>Lucida Sans Unicode</vt:lpstr>
      <vt:lpstr>Symbol</vt:lpstr>
      <vt:lpstr>Tahoma</vt:lpstr>
      <vt:lpstr>Times New Roman</vt:lpstr>
      <vt:lpstr>Verdana</vt:lpstr>
      <vt:lpstr>Wingdings</vt:lpstr>
      <vt:lpstr>XO Oriel</vt:lpstr>
      <vt:lpstr>휴먼옛체</vt:lpstr>
      <vt:lpstr>견고딕</vt:lpstr>
      <vt:lpstr>мой шаблон готово</vt:lpstr>
      <vt:lpstr>Equation</vt:lpstr>
      <vt:lpstr>Рисунок</vt:lpstr>
      <vt:lpstr>ПОЛУЧЕНИЕ И ПРИМЕНЕНИЕ ИМПУЛЬСНЫХ  ПУЧКОВ ЗАРЯЖЕННЫХ ЧАСТИЦ НАНОСЕКУНДНОЙ ДЛИТЕЛЬНОСТИ                </vt:lpstr>
      <vt:lpstr>Презентация PowerPoint</vt:lpstr>
      <vt:lpstr>ПРИНЦИПИАЛЬНОЕ ОТЛИЧИЕ РАДИАЦИОННОЙ ТЕХНОЛОГИИ ОТ ТЕРМИЧЕСКИХ И ТЕРМОХИМИЧЕСКИХ  ТЕХНОЛОГИЙ</vt:lpstr>
      <vt:lpstr>ИСТОЧНИКИ ИОНИЗИРУЮЩИХ ИЗЛУЧЕНИЙ, ИСПОЛЬЗУЕМЫХ В РПТ</vt:lpstr>
      <vt:lpstr>ИСТОЧНИКИ ИОНИЗИРУЮЩИХ ИЗЛУЧЕНИЙ, ИСПОЛЬЗУЕМЫХ В РПТ</vt:lpstr>
      <vt:lpstr>ОСНОВНЫЕ ВИДЫ (НАПРАВЛЕНИЯ) РПТ ТЕХНОЛОГИЙ</vt:lpstr>
      <vt:lpstr>ПАРАМЕТРЫ УСКОРИТЕЛЕЙ В РПТ</vt:lpstr>
      <vt:lpstr>Презентация PowerPoint</vt:lpstr>
      <vt:lpstr>Презентация PowerPoint</vt:lpstr>
      <vt:lpstr>ИМПУЛЬСНЫЕ УСКОРИТЕЛИ ЭЛЕКТРОНОВ В РОССИИ</vt:lpstr>
      <vt:lpstr>ИМПУЛЬСНЫЕ УСКОРИТЕЛИ ЭЛЕКТРОНОВ В РОССИИ</vt:lpstr>
      <vt:lpstr>Презентация PowerPoint</vt:lpstr>
      <vt:lpstr>ОСНОВНАЯ ОСОБЕННОСТЬ ИМПУЛЬСНЫХ УСКОРИТЕЛЕЙ НАНОСЕКУНДНОЙ ДЛИТЕЛЬНОСТИ</vt:lpstr>
      <vt:lpstr>Основные научные закономерности (принципы),  лежащие в основе генерации мощных импульсных  электронных и ионных пучков</vt:lpstr>
      <vt:lpstr>СХЕМА ГЕНЕРАЦИИ ЭЛЕКТРОННЫХ И ИОННЫХ ПУЧКОВ</vt:lpstr>
      <vt:lpstr>Презентация PowerPoint</vt:lpstr>
      <vt:lpstr>ГЕНЕРАЦИЯ МИП В ПЛАНАРНОМ ДИОДЕ И ТРАНСПОРТИРОВКА</vt:lpstr>
      <vt:lpstr>Презентация PowerPoint</vt:lpstr>
      <vt:lpstr>ПРОБЛЕМЫ, СДЕРЖИВАЮЩИЕ РАЗВИТИЕ РПТ</vt:lpstr>
      <vt:lpstr> ИМПУЛЬСНЫЕ МОЩНЫЕ ИОННЫЕ ПУЧКИ (МИП) –          КАК ИНСТРУМЕНТ НОВЫХ ТЕХНОЛОГИЙ </vt:lpstr>
      <vt:lpstr>ОСНОВНЫЕ ТЕНДЕНЦИИ В СОЗДАНИИ НОВЫХ ТЕХНОЛОГИЙ</vt:lpstr>
      <vt:lpstr>Презентация PowerPoint</vt:lpstr>
      <vt:lpstr>Презентация PowerPoint</vt:lpstr>
      <vt:lpstr>МОДИФИЦИРОВАНИЕ МЕТАЛЛИЧЕСКИХ МАТЕРИАЛОВ </vt:lpstr>
      <vt:lpstr>УПРОЧНЕНИЕ ТВЕРДОСПЛАВНОГО ИНСТРУМЕНТА </vt:lpstr>
      <vt:lpstr>КОЛЛЕКТИВНОЕ УСКОРЕНИЕ ИОНОВ (КУИ)</vt:lpstr>
      <vt:lpstr>Презентация PowerPoint</vt:lpstr>
      <vt:lpstr>Презентация PowerPoint</vt:lpstr>
      <vt:lpstr>Презентация PowerPoint</vt:lpstr>
      <vt:lpstr>Краткое описание и научно-техническая новизна </vt:lpstr>
      <vt:lpstr>ИССЛЕДОВАНИЯ КУИ</vt:lpstr>
      <vt:lpstr>  РАБОЧИЙ СТЕНД - ИМПУЛЬСНЫЙ УСКОРИТЕЛь ЛЕГКИХ ИОНОВ </vt:lpstr>
      <vt:lpstr>Презентация PowerPoint</vt:lpstr>
      <vt:lpstr>ПРОЕКТ УСКОРИТЕЛЯ  ДЛЯ СИНТЕЗА ИЗОТОПОВ МЕДИЦИНСКОГО НАЗНАЧЕНИЯ. </vt:lpstr>
      <vt:lpstr>ВОЗМОЖНЫЕ ОБЛАСТИ ПРИМЕНЕНИЯ ИМПУЛЬСНЫХ ИОННЫХ ПУЧКОВ)</vt:lpstr>
      <vt:lpstr>Презентация PowerPoint</vt:lpstr>
      <vt:lpstr>Презентация PowerPoint</vt:lpstr>
      <vt:lpstr> ЭЛЕКТРОННЫЕ ПУЧКИ В ЗАЩИТЕ ОКРУЖАЮЩЕЙ СРЕДЫ </vt:lpstr>
      <vt:lpstr>ПРИНЦИП ОЧИСТКИ ГАЗОВ ПРИ ИСПОЛЬЗОВАНИИ ЭЛЕКТРОННЫХ ПУЧКОВ </vt:lpstr>
      <vt:lpstr> ПРИМЕНЕНИЕ e-ПУЧКОВ В ОЧИСТКЕ ГАЗОВ </vt:lpstr>
      <vt:lpstr>ДЕЙСТВИЕ ЭЛЕКТРОННОГО ПУЧКА НА ВОДУ И  ВОДНЫЕ РАСТВОРЫ </vt:lpstr>
      <vt:lpstr>ДОПОЛНИТЕЛЬНОЕ ОБОРУДОВАНИЕ (ЗОНА ОБЛУЧЕНИЯ)</vt:lpstr>
      <vt:lpstr>ОЧИСТКА ДЫМОВЫХ ГАЗОВ</vt:lpstr>
      <vt:lpstr>Презентация PowerPoint</vt:lpstr>
      <vt:lpstr> ОБРАБОТКА ТВЕРДЫХ ОТХОДОВ, ИЛОВЫХ ОСАДКОВ</vt:lpstr>
      <vt:lpstr>ПЛАЗМОХИМИЧЕСКИЙ СИНТЕЗ НАНОДИСПЕРСНЫХ ОКСИДОВ</vt:lpstr>
      <vt:lpstr>Презентация PowerPoint</vt:lpstr>
      <vt:lpstr>ИМПУЛЬСНЫЙ ПЛАЗМОХИМИЧЕСКИЙ СИНТЕЗ НАНОКСИДОВ  нанокомпозиты (SixCyOz , TixCyOz , TixSiyOz, SixCiyCzOw )</vt:lpstr>
      <vt:lpstr>ИМПУЛЬСНЫЕ УСКОРИТЕЛИ ЭЛЕКТРОНОВ</vt:lpstr>
      <vt:lpstr>Презентация PowerPoint</vt:lpstr>
      <vt:lpstr>НАПРАВЛЕНИЯ ИССЛЕДОВАНИЙ ЛАБОРАТОРИИ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Мартыненко Александра Александровна</dc:creator>
  <cp:lastModifiedBy>Windows User</cp:lastModifiedBy>
  <cp:revision>139</cp:revision>
  <dcterms:created xsi:type="dcterms:W3CDTF">2018-04-10T05:38:57Z</dcterms:created>
  <dcterms:modified xsi:type="dcterms:W3CDTF">2023-07-07T08:16:48Z</dcterms:modified>
</cp:coreProperties>
</file>