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18"/>
  </p:notesMasterIdLst>
  <p:sldIdLst>
    <p:sldId id="256" r:id="rId2"/>
    <p:sldId id="269" r:id="rId3"/>
    <p:sldId id="258" r:id="rId4"/>
    <p:sldId id="259" r:id="rId5"/>
    <p:sldId id="261" r:id="rId6"/>
    <p:sldId id="257" r:id="rId7"/>
    <p:sldId id="276" r:id="rId8"/>
    <p:sldId id="264" r:id="rId9"/>
    <p:sldId id="260" r:id="rId10"/>
    <p:sldId id="263" r:id="rId11"/>
    <p:sldId id="267" r:id="rId12"/>
    <p:sldId id="268" r:id="rId13"/>
    <p:sldId id="271" r:id="rId14"/>
    <p:sldId id="272" r:id="rId15"/>
    <p:sldId id="273" r:id="rId16"/>
    <p:sldId id="275"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7" clrIdx="0">
    <p:extLst>
      <p:ext uri="{19B8F6BF-5375-455C-9EA6-DF929625EA0E}">
        <p15:presenceInfo xmlns:p15="http://schemas.microsoft.com/office/powerpoint/2012/main" userId="d8a80276894a7235" providerId="Windows Live"/>
      </p:ext>
    </p:extLst>
  </p:cmAuthor>
  <p:cmAuthor id="2" name="Zabanov" initials="Z" lastIdx="1" clrIdx="1">
    <p:extLst>
      <p:ext uri="{19B8F6BF-5375-455C-9EA6-DF929625EA0E}">
        <p15:presenceInfo xmlns:p15="http://schemas.microsoft.com/office/powerpoint/2012/main" userId="Zabano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86" autoAdjust="0"/>
    <p:restoredTop sz="94660"/>
  </p:normalViewPr>
  <p:slideViewPr>
    <p:cSldViewPr snapToGrid="0">
      <p:cViewPr varScale="1">
        <p:scale>
          <a:sx n="104" d="100"/>
          <a:sy n="104" d="100"/>
        </p:scale>
        <p:origin x="690" y="96"/>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3C856-96BD-4100-A822-8DF927B93145}" type="datetimeFigureOut">
              <a:rPr lang="ru-RU" smtClean="0"/>
              <a:t>06.07.2023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7993B-562D-41FC-9C8C-444A2A45DD20}" type="slidenum">
              <a:rPr lang="ru-RU" smtClean="0"/>
              <a:t>‹#›</a:t>
            </a:fld>
            <a:endParaRPr lang="ru-RU"/>
          </a:p>
        </p:txBody>
      </p:sp>
    </p:spTree>
    <p:extLst>
      <p:ext uri="{BB962C8B-B14F-4D97-AF65-F5344CB8AC3E}">
        <p14:creationId xmlns:p14="http://schemas.microsoft.com/office/powerpoint/2010/main" val="884166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известно, на электрический заряд </a:t>
            </a:r>
            <a:r>
              <a:rPr lang="en-US" dirty="0"/>
              <a:t>q,</a:t>
            </a:r>
            <a:r>
              <a:rPr lang="en-US" baseline="0" dirty="0"/>
              <a:t> </a:t>
            </a:r>
            <a:r>
              <a:rPr lang="ru-RU" baseline="0" dirty="0"/>
              <a:t>движущийся в скрещенных электрическом поле </a:t>
            </a:r>
            <a:r>
              <a:rPr lang="en-US" baseline="0" dirty="0"/>
              <a:t>E </a:t>
            </a:r>
            <a:r>
              <a:rPr lang="ru-RU" baseline="0" dirty="0"/>
              <a:t>и магнитном </a:t>
            </a:r>
            <a:r>
              <a:rPr lang="en-US" baseline="0" dirty="0"/>
              <a:t>B  </a:t>
            </a:r>
            <a:r>
              <a:rPr lang="ru-RU" baseline="0" dirty="0"/>
              <a:t>полях со скоростью </a:t>
            </a:r>
            <a:r>
              <a:rPr lang="en-US" baseline="0" dirty="0"/>
              <a:t>v</a:t>
            </a:r>
            <a:r>
              <a:rPr lang="ru-RU" baseline="0" dirty="0"/>
              <a:t>, действует сила Лоренца (формула 1). В соответствии со вторым законом Ньютона, который гласит, что производная импульса по времени равна действующей на тело силы (формула 2). </a:t>
            </a:r>
            <a:endParaRPr lang="en-US" baseline="0" dirty="0"/>
          </a:p>
          <a:p>
            <a:r>
              <a:rPr lang="en-US" baseline="0" dirty="0"/>
              <a:t>M – </a:t>
            </a:r>
            <a:r>
              <a:rPr lang="ru-RU" baseline="0" dirty="0"/>
              <a:t>масса заряда, при нерелятивистском движении равная массе покоя, и зависящая от скорости по закону при движении со скоростями, близкими к скорости света.</a:t>
            </a:r>
          </a:p>
          <a:p>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2</a:t>
            </a:fld>
            <a:endParaRPr lang="ru-RU"/>
          </a:p>
        </p:txBody>
      </p:sp>
    </p:spTree>
    <p:extLst>
      <p:ext uri="{BB962C8B-B14F-4D97-AF65-F5344CB8AC3E}">
        <p14:creationId xmlns:p14="http://schemas.microsoft.com/office/powerpoint/2010/main" val="961496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Рассмотрим систему вывода циклотрона ДЦ140. Данная система состоит из электростатического дефлектора (</a:t>
            </a:r>
            <a:r>
              <a:rPr lang="en-US" dirty="0"/>
              <a:t>ESD</a:t>
            </a:r>
            <a:r>
              <a:rPr lang="ru-RU" dirty="0"/>
              <a:t>)</a:t>
            </a:r>
            <a:r>
              <a:rPr lang="en-US" dirty="0"/>
              <a:t>, </a:t>
            </a:r>
            <a:r>
              <a:rPr lang="ru-RU" dirty="0"/>
              <a:t>пассивного магнитного канала (</a:t>
            </a:r>
            <a:r>
              <a:rPr lang="en-US" dirty="0"/>
              <a:t>MC</a:t>
            </a:r>
            <a:r>
              <a:rPr lang="ru-RU" dirty="0"/>
              <a:t>)</a:t>
            </a:r>
            <a:r>
              <a:rPr lang="ru-RU" baseline="0" dirty="0"/>
              <a:t> и квадрупольной линзы на постоянных магнитах. На Рис. 14 приведена схема расположения элементов системы вывода. </a:t>
            </a:r>
            <a:r>
              <a:rPr lang="en-US" baseline="0" dirty="0"/>
              <a:t> </a:t>
            </a:r>
            <a:r>
              <a:rPr lang="ru-RU" baseline="0" dirty="0"/>
              <a:t>Далее рассмотрим более подробно каждый элемент.</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12</a:t>
            </a:fld>
            <a:endParaRPr lang="ru-RU"/>
          </a:p>
        </p:txBody>
      </p:sp>
    </p:spTree>
    <p:extLst>
      <p:ext uri="{BB962C8B-B14F-4D97-AF65-F5344CB8AC3E}">
        <p14:creationId xmlns:p14="http://schemas.microsoft.com/office/powerpoint/2010/main" val="57337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говорилось ранее, электростатический дефлектор необходим для отклонения пучка частиц </a:t>
            </a:r>
            <a:r>
              <a:rPr lang="ru-RU" baseline="0" dirty="0"/>
              <a:t>от центра для дальнейшего его вывода из циклотрона. В таблице 1 приведены параметры дефлектора. На Рис. 14 отчетливо видно горизонтальное расширение пучка внутри дефлектора за счет ослабевания силы Лоренца. </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13</a:t>
            </a:fld>
            <a:endParaRPr lang="ru-RU"/>
          </a:p>
        </p:txBody>
      </p:sp>
    </p:spTree>
    <p:extLst>
      <p:ext uri="{BB962C8B-B14F-4D97-AF65-F5344CB8AC3E}">
        <p14:creationId xmlns:p14="http://schemas.microsoft.com/office/powerpoint/2010/main" val="113189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Из-за того, что отклоненный пучок движется в</a:t>
            </a:r>
            <a:r>
              <a:rPr lang="ru-RU" baseline="0" dirty="0"/>
              <a:t> области спадающего магнитного поля, необходимо компенсировать его влияние на его горизонтальное расширение. Для этого на пути движения пучка располагают магнитный канал, который из себя представляет ферромагнетик. Магнитное поле, которое формирует магнитный канал, позволяет сфокусировать выводимый пучок по горизонтали. </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14</a:t>
            </a:fld>
            <a:endParaRPr lang="ru-RU"/>
          </a:p>
        </p:txBody>
      </p:sp>
    </p:spTree>
    <p:extLst>
      <p:ext uri="{BB962C8B-B14F-4D97-AF65-F5344CB8AC3E}">
        <p14:creationId xmlns:p14="http://schemas.microsoft.com/office/powerpoint/2010/main" val="1527817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Квадрупольная линза </a:t>
            </a:r>
            <a:r>
              <a:rPr lang="en-US" dirty="0"/>
              <a:t>PMQ</a:t>
            </a:r>
            <a:r>
              <a:rPr lang="ru-RU" dirty="0"/>
              <a:t>, располагается внутри одного</a:t>
            </a:r>
            <a:r>
              <a:rPr lang="ru-RU" baseline="0" dirty="0"/>
              <a:t> </a:t>
            </a:r>
            <a:r>
              <a:rPr lang="ru-RU" baseline="0" dirty="0" err="1"/>
              <a:t>дуанта</a:t>
            </a:r>
            <a:r>
              <a:rPr lang="ru-RU" baseline="0" dirty="0"/>
              <a:t>, что позволяет уменьшить влияние внешнего магнитного поля на постоянные магниты (т.е. препятствуют их размагничиванию).  </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15</a:t>
            </a:fld>
            <a:endParaRPr lang="ru-RU"/>
          </a:p>
        </p:txBody>
      </p:sp>
    </p:spTree>
    <p:extLst>
      <p:ext uri="{BB962C8B-B14F-4D97-AF65-F5344CB8AC3E}">
        <p14:creationId xmlns:p14="http://schemas.microsoft.com/office/powerpoint/2010/main" val="241717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классическом циклотроне магнитное поле практически постоянно</a:t>
            </a:r>
            <a:r>
              <a:rPr lang="ru-RU" baseline="0" dirty="0"/>
              <a:t> в пространстве. Поэтому, траектория частиц, движущихся со скоростью </a:t>
            </a:r>
            <a:r>
              <a:rPr lang="en-US" baseline="0" dirty="0"/>
              <a:t>v,</a:t>
            </a:r>
            <a:r>
              <a:rPr lang="ru-RU" baseline="0" dirty="0"/>
              <a:t> представляет собой окружность радиусом </a:t>
            </a:r>
            <a:r>
              <a:rPr lang="en-US" baseline="0" dirty="0"/>
              <a:t>r, </a:t>
            </a:r>
            <a:r>
              <a:rPr lang="ru-RU" baseline="0" dirty="0"/>
              <a:t>а круговая частота</a:t>
            </a:r>
            <a:r>
              <a:rPr lang="en-US" baseline="0" dirty="0"/>
              <a:t> (</a:t>
            </a:r>
            <a:r>
              <a:rPr lang="ru-RU" baseline="0" dirty="0"/>
              <a:t>формула 5). </a:t>
            </a:r>
          </a:p>
          <a:p>
            <a:r>
              <a:rPr lang="ru-RU" baseline="0" dirty="0"/>
              <a:t>Из-за влияния релятивистского изменения массы нарушается условие изохронизма, вследствие уменьшения частоты обращения в постоянном по радиусу магнитном поле. Существует два способа решения данной проблемы: 1ый – устранение за счет введения зависимости частоты ускоряющего напряжения от времени.</a:t>
            </a:r>
            <a:r>
              <a:rPr lang="en-US" baseline="0" dirty="0"/>
              <a:t> </a:t>
            </a:r>
            <a:r>
              <a:rPr lang="ru-RU" baseline="0" dirty="0"/>
              <a:t>При этом происходит значительное снижение интенсивности ускоренного пучка. И 2ой – устранение за счет возрастающего вдоль радиуса магнитного поля, в соответствии с релятивистским ростом массы. </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3</a:t>
            </a:fld>
            <a:endParaRPr lang="ru-RU"/>
          </a:p>
        </p:txBody>
      </p:sp>
    </p:spTree>
    <p:extLst>
      <p:ext uri="{BB962C8B-B14F-4D97-AF65-F5344CB8AC3E}">
        <p14:creationId xmlns:p14="http://schemas.microsoft.com/office/powerpoint/2010/main" val="1463722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Рассмотрим, влияние электромагнитных полей на частицы по отдельности. Начнем с магнитного поля с аксиальной симметрией.</a:t>
            </a:r>
          </a:p>
          <a:p>
            <a:r>
              <a:rPr lang="ru-RU" baseline="0" dirty="0"/>
              <a:t>В аксиально-симметричных полях основным параметром, определяющим устойчивость движения частиц, является показатель спада </a:t>
            </a:r>
            <a:r>
              <a:rPr lang="en-US" baseline="0" dirty="0"/>
              <a:t>n</a:t>
            </a:r>
            <a:r>
              <a:rPr lang="ru-RU" baseline="0" dirty="0"/>
              <a:t>, который определяется как отношение относительного изменения поля к любому относительному изменению радиуса, взятое со знаком минус (формула 6).</a:t>
            </a:r>
            <a:r>
              <a:rPr lang="en-US" baseline="0" dirty="0"/>
              <a:t> </a:t>
            </a:r>
            <a:r>
              <a:rPr lang="ru-RU" baseline="0" dirty="0"/>
              <a:t>Тогда магнитное поле в окрестности орбиты может быть представлено как (формула 7).  </a:t>
            </a:r>
          </a:p>
          <a:p>
            <a:r>
              <a:rPr lang="ru-RU" baseline="0" dirty="0"/>
              <a:t>Чтобы удержать частицу заданной энергии на круговой орбите радиуса </a:t>
            </a:r>
            <a:r>
              <a:rPr lang="en-US" baseline="0" dirty="0"/>
              <a:t>R</a:t>
            </a:r>
            <a:r>
              <a:rPr lang="ru-RU" baseline="0" dirty="0"/>
              <a:t>, составляющая </a:t>
            </a:r>
            <a:r>
              <a:rPr lang="en-US" baseline="0" dirty="0" err="1"/>
              <a:t>Bz</a:t>
            </a:r>
            <a:r>
              <a:rPr lang="en-US" baseline="0" dirty="0"/>
              <a:t> </a:t>
            </a:r>
            <a:r>
              <a:rPr lang="ru-RU" baseline="0" dirty="0"/>
              <a:t>при </a:t>
            </a:r>
            <a:r>
              <a:rPr lang="en-US" baseline="0" dirty="0"/>
              <a:t>r = R</a:t>
            </a:r>
            <a:r>
              <a:rPr lang="ru-RU" baseline="0" dirty="0"/>
              <a:t> должно иметь определенное значение </a:t>
            </a:r>
            <a:r>
              <a:rPr lang="en-US" baseline="0" dirty="0"/>
              <a:t>B0</a:t>
            </a:r>
            <a:r>
              <a:rPr lang="ru-RU" baseline="0" dirty="0"/>
              <a:t>. Предположим, что частица отклонилась от орбиты в средней плоскости и находится на радиусе </a:t>
            </a:r>
            <a:r>
              <a:rPr lang="en-US" baseline="0" dirty="0"/>
              <a:t>r&gt;R</a:t>
            </a:r>
            <a:r>
              <a:rPr lang="ru-RU" baseline="0" dirty="0"/>
              <a:t> при неизменной ее энергии</a:t>
            </a:r>
            <a:r>
              <a:rPr lang="en-US" baseline="0" dirty="0"/>
              <a:t>. </a:t>
            </a:r>
            <a:r>
              <a:rPr lang="ru-RU" baseline="0" dirty="0"/>
              <a:t>Сила Лоренца, направленная к центру, пропорционально вектору магнитной индукции, а центробежная сила инерции обратно пропорциональна радиусу </a:t>
            </a:r>
            <a:r>
              <a:rPr lang="en-US" baseline="0" dirty="0"/>
              <a:t>r. </a:t>
            </a:r>
            <a:r>
              <a:rPr lang="ru-RU" baseline="0" dirty="0"/>
              <a:t>Если сила Лоренца с увеличением радиуса падает медленнее, чем центробежная, то на частицу будет действовать эффективная возвращающая сила. Таким образом, следует, что для обеспечения устойчивости радиальных отклонений </a:t>
            </a:r>
            <a:r>
              <a:rPr lang="en-US" baseline="0" dirty="0"/>
              <a:t>z-</a:t>
            </a:r>
            <a:r>
              <a:rPr lang="ru-RU" baseline="0" dirty="0"/>
              <a:t>составляющая магнитного поля в медианной плоскости должна возрастать с радиусом</a:t>
            </a:r>
            <a:r>
              <a:rPr lang="en-US" baseline="0" dirty="0"/>
              <a:t> </a:t>
            </a:r>
            <a:r>
              <a:rPr lang="ru-RU" baseline="0" dirty="0"/>
              <a:t>или спадать не быстрее, чем </a:t>
            </a:r>
            <a:r>
              <a:rPr lang="en-US" baseline="0" dirty="0"/>
              <a:t>r </a:t>
            </a:r>
            <a:r>
              <a:rPr lang="ru-RU" baseline="0" dirty="0"/>
              <a:t>в степени</a:t>
            </a:r>
            <a:r>
              <a:rPr lang="en-US" baseline="0" dirty="0"/>
              <a:t> -1</a:t>
            </a:r>
            <a:r>
              <a:rPr lang="ru-RU" baseline="0" dirty="0"/>
              <a:t>. (см. Рис. 2)</a:t>
            </a:r>
          </a:p>
          <a:p>
            <a:r>
              <a:rPr lang="ru-RU" dirty="0"/>
              <a:t>К</a:t>
            </a:r>
            <a:r>
              <a:rPr lang="ru-RU" baseline="0" dirty="0"/>
              <a:t> сожалению, возрастание поля с радиусом противоречит условию устойчивости отклонений от орбиты по </a:t>
            </a:r>
            <a:r>
              <a:rPr lang="en-US" baseline="0" dirty="0"/>
              <a:t>z</a:t>
            </a:r>
            <a:r>
              <a:rPr lang="ru-RU" baseline="0" dirty="0"/>
              <a:t>. С выходом из средней плоскости вверх частица испытывает воздействие со стороны составляющей поля </a:t>
            </a:r>
            <a:r>
              <a:rPr lang="en-US" baseline="0" dirty="0"/>
              <a:t>Br</a:t>
            </a:r>
            <a:r>
              <a:rPr lang="ru-RU" baseline="0" dirty="0"/>
              <a:t>, направленной внутрь. </a:t>
            </a:r>
            <a:r>
              <a:rPr lang="en-US" baseline="0" dirty="0"/>
              <a:t>Z-</a:t>
            </a:r>
            <a:r>
              <a:rPr lang="ru-RU" baseline="0" dirty="0"/>
              <a:t>составляющая силы Лоренца направлена вверх и увеличивает отклонение от средней плоскости. В случае поля, спадающего с радиусом, тот же механизм приводит к появлению силы , возвращающей частицы к средней плоскости.  Для обеспечения устойчивости орбиты в аксиально-симметричном магнитном поле вертикальная составляющая поля в окрестности орбиты должна спадать с радиусом, но не быстрее чем </a:t>
            </a:r>
            <a:r>
              <a:rPr lang="en-US" baseline="0" dirty="0"/>
              <a:t>r</a:t>
            </a:r>
            <a:r>
              <a:rPr lang="ru-RU" baseline="0" dirty="0"/>
              <a:t> в степени -1.</a:t>
            </a:r>
          </a:p>
          <a:p>
            <a:r>
              <a:rPr lang="ru-RU" baseline="0" dirty="0"/>
              <a:t>При выполнении сформулированных выше условий описанный механизм приводит к появлению фокусирующих сил, которые в первом приближении линейно зависит от отклонения частиц от орбиты. Это приводит к малым гармоническим колебаниям, частоты которых зависят от степени спада магнитного поля с радиусом. Эти колебания получили название бетатронных.</a:t>
            </a:r>
          </a:p>
          <a:p>
            <a:r>
              <a:rPr lang="ru-RU" baseline="0" dirty="0"/>
              <a:t>Изохронное поле циклотрона растущее и показатель спада отрицательный. Поэтому радиальное движение частиц является устойчивым, а вертикальное неустойчиво.</a:t>
            </a:r>
          </a:p>
          <a:p>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4</a:t>
            </a:fld>
            <a:endParaRPr lang="ru-RU"/>
          </a:p>
        </p:txBody>
      </p:sp>
    </p:spTree>
    <p:extLst>
      <p:ext uri="{BB962C8B-B14F-4D97-AF65-F5344CB8AC3E}">
        <p14:creationId xmlns:p14="http://schemas.microsoft.com/office/powerpoint/2010/main" val="264740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сохранения изохронизма необходимо</a:t>
            </a:r>
            <a:r>
              <a:rPr lang="ru-RU" baseline="0" dirty="0"/>
              <a:t> растущее среднее поле от радиуса, которое  приводит к вертикальной </a:t>
            </a:r>
            <a:r>
              <a:rPr lang="ru-RU" baseline="0" dirty="0" err="1"/>
              <a:t>дефокусировки</a:t>
            </a:r>
            <a:r>
              <a:rPr lang="ru-RU" baseline="0" dirty="0"/>
              <a:t> пучка. Для компенсации данной </a:t>
            </a:r>
            <a:r>
              <a:rPr lang="ru-RU" baseline="0" dirty="0" err="1"/>
              <a:t>дефокусировки</a:t>
            </a:r>
            <a:r>
              <a:rPr lang="ru-RU" baseline="0" dirty="0"/>
              <a:t> были предложено использовать периодическое изменение магнитного поля на орбите по азимуту. </a:t>
            </a:r>
            <a:r>
              <a:rPr lang="ru-RU" baseline="0" dirty="0" err="1"/>
              <a:t>Т.е</a:t>
            </a:r>
            <a:r>
              <a:rPr lang="ru-RU" baseline="0" dirty="0"/>
              <a:t> использование секторов и их спиральной формы.</a:t>
            </a:r>
            <a:r>
              <a:rPr lang="en-US" baseline="0" dirty="0"/>
              <a:t> </a:t>
            </a:r>
            <a:r>
              <a:rPr lang="ru-RU" baseline="0" dirty="0"/>
              <a:t> Рассмотрим пример 3х секторного полюса (Рис. 4). Здесь вертикальная фокусировка обеспечивается за счет эффекта краевых полей. Данный эффект проявляется в тех случаях,  когда частица подходит к грани сектора или выходит за его пределы под углом, отличным от 90</a:t>
            </a:r>
            <a:r>
              <a:rPr lang="en-US" baseline="0" dirty="0"/>
              <a:t>º</a:t>
            </a:r>
            <a:r>
              <a:rPr lang="ru-RU" baseline="0" dirty="0"/>
              <a:t>.  На Рис. 4а сплошной изображена траектория движения частицы, а пунктирной – окружность среднего радиуса, точки А и В – точки траектории в местах пересечения с ребрами секторов. </a:t>
            </a:r>
          </a:p>
          <a:p>
            <a:r>
              <a:rPr lang="ru-RU" baseline="0" dirty="0"/>
              <a:t>Причина искажения траектории и отклонения ее от круговой связана с разным значением магнитного поля в пространстве между секторами и долинами. Из-за этого частица пересекает ребро сектора под некоторыми углами.  Параллельная составляющая скорости частицы приводят к появлению вертикальных фокусирующих сил. Таким образом, при каждом пересечении ребра выступа частица испытывает фокусирующий импульс, стремящийся приблизить ее к средней плоскости магнитного зазора.</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5</a:t>
            </a:fld>
            <a:endParaRPr lang="ru-RU"/>
          </a:p>
        </p:txBody>
      </p:sp>
    </p:spTree>
    <p:extLst>
      <p:ext uri="{BB962C8B-B14F-4D97-AF65-F5344CB8AC3E}">
        <p14:creationId xmlns:p14="http://schemas.microsoft.com/office/powerpoint/2010/main" val="2599798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Перейдем к рассмотрению влияние</a:t>
            </a:r>
            <a:r>
              <a:rPr lang="ru-RU" baseline="0" dirty="0"/>
              <a:t> электрического поля на заряженную частицу.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Сначала,</a:t>
            </a:r>
            <a:r>
              <a:rPr lang="ru-RU" baseline="0" dirty="0"/>
              <a:t> р</a:t>
            </a:r>
            <a:r>
              <a:rPr lang="ru-RU" dirty="0"/>
              <a:t>ассмотрим</a:t>
            </a:r>
            <a:r>
              <a:rPr lang="ru-RU" baseline="0" dirty="0"/>
              <a:t> принцип резонансного ускорения на примере дрейфовых трубок, которые через одну подключены к полюсам источника переменного напряжения </a:t>
            </a:r>
            <a:r>
              <a:rPr lang="en-US" baseline="0" dirty="0"/>
              <a:t>U</a:t>
            </a:r>
            <a:r>
              <a:rPr lang="ru-RU" baseline="0" dirty="0"/>
              <a:t> (Рис. 7)</a:t>
            </a:r>
            <a:r>
              <a:rPr lang="en-US" baseline="0" dirty="0"/>
              <a:t>. </a:t>
            </a:r>
            <a:r>
              <a:rPr lang="ru-RU" baseline="0" dirty="0"/>
              <a:t>Ускоряющее электрическое поле сосредоточено в зазорах между трубками. Частота электрического поля и длина трубок изменяются так, чтобы обеспечить </a:t>
            </a:r>
            <a:r>
              <a:rPr lang="ru-RU" baseline="0" dirty="0" err="1"/>
              <a:t>сонаправленный</a:t>
            </a:r>
            <a:r>
              <a:rPr lang="ru-RU" baseline="0" dirty="0"/>
              <a:t> вектор электрической напряженности вектору скорости частицы.  Следовательно, длина </a:t>
            </a:r>
            <a:r>
              <a:rPr lang="en-US" baseline="0" dirty="0"/>
              <a:t>n </a:t>
            </a:r>
            <a:r>
              <a:rPr lang="ru-RU" baseline="0" dirty="0"/>
              <a:t>трубки, скорости в ней и период изменения поля связаны соотношением.</a:t>
            </a:r>
            <a:r>
              <a:rPr lang="en-US" baseline="0" dirty="0"/>
              <a:t> </a:t>
            </a:r>
            <a:endParaRPr lang="ru-R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Аналогично, происходит и в циклотроне.</a:t>
            </a:r>
            <a:endParaRPr lang="ru-RU" dirty="0"/>
          </a:p>
          <a:p>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6</a:t>
            </a:fld>
            <a:endParaRPr lang="ru-RU"/>
          </a:p>
        </p:txBody>
      </p:sp>
    </p:spTree>
    <p:extLst>
      <p:ext uri="{BB962C8B-B14F-4D97-AF65-F5344CB8AC3E}">
        <p14:creationId xmlns:p14="http://schemas.microsoft.com/office/powerpoint/2010/main" val="1991431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При</a:t>
            </a:r>
            <a:r>
              <a:rPr lang="ru-RU" baseline="0" dirty="0"/>
              <a:t> резонансном режиме ускорения увеличение энергии происходит за счет высокочастотного ускоряющего напряжения </a:t>
            </a:r>
            <a:r>
              <a:rPr lang="en-US" baseline="0" dirty="0"/>
              <a:t>U, </a:t>
            </a:r>
            <a:r>
              <a:rPr lang="ru-RU" baseline="0" dirty="0"/>
              <a:t>приложенного к зазору между </a:t>
            </a:r>
            <a:r>
              <a:rPr lang="ru-RU" baseline="0" dirty="0" err="1"/>
              <a:t>дуантом</a:t>
            </a:r>
            <a:r>
              <a:rPr lang="ru-RU" baseline="0" dirty="0"/>
              <a:t> и </a:t>
            </a:r>
            <a:r>
              <a:rPr lang="ru-RU" baseline="0" dirty="0" err="1"/>
              <a:t>антудуантом</a:t>
            </a:r>
            <a:r>
              <a:rPr lang="ru-RU" baseline="0" dirty="0"/>
              <a:t> с частотой кратной частоте обращения ионов в циклотроне. Величина </a:t>
            </a:r>
            <a:r>
              <a:rPr lang="en-US" baseline="0" dirty="0"/>
              <a:t>h </a:t>
            </a:r>
            <a:r>
              <a:rPr lang="ru-RU" baseline="0" dirty="0"/>
              <a:t>определяет число сгустков ускоренных частиц на одной орбите. При прохождении ускоряющего зазора энергия частицы испытывает приращение. </a:t>
            </a:r>
          </a:p>
          <a:p>
            <a:r>
              <a:rPr lang="ru-RU" baseline="0" dirty="0"/>
              <a:t>Для получения достижения большей </a:t>
            </a:r>
            <a:r>
              <a:rPr lang="ru-RU" baseline="0" dirty="0" err="1"/>
              <a:t>монохроматичности</a:t>
            </a:r>
            <a:r>
              <a:rPr lang="ru-RU" baseline="0" dirty="0"/>
              <a:t> пучка частиц за счет уменьшения фазовой ширины сгустка до </a:t>
            </a:r>
            <a:r>
              <a:rPr lang="el-GR" baseline="0" dirty="0"/>
              <a:t>Δφ</a:t>
            </a:r>
            <a:r>
              <a:rPr lang="ru-RU" baseline="0" dirty="0"/>
              <a:t> = 8</a:t>
            </a:r>
            <a:r>
              <a:rPr lang="en-US" baseline="0" dirty="0"/>
              <a:t>º</a:t>
            </a:r>
            <a:r>
              <a:rPr lang="ru-RU" baseline="0" dirty="0"/>
              <a:t>. Также предлагается искажение кривой напряжения таким образом, чтобы вершина этой кривой была бы возможно более плоской, это позволит увеличить фазовую протяженность сгустка частиц, захватываемую в ускорение.  </a:t>
            </a:r>
          </a:p>
          <a:p>
            <a:endParaRPr lang="ru-RU" baseline="0" dirty="0"/>
          </a:p>
          <a:p>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8</a:t>
            </a:fld>
            <a:endParaRPr lang="ru-RU"/>
          </a:p>
        </p:txBody>
      </p:sp>
    </p:spTree>
    <p:extLst>
      <p:ext uri="{BB962C8B-B14F-4D97-AF65-F5344CB8AC3E}">
        <p14:creationId xmlns:p14="http://schemas.microsoft.com/office/powerpoint/2010/main" val="115366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Рассмотрим</a:t>
            </a:r>
            <a:r>
              <a:rPr lang="ru-RU" baseline="0" dirty="0"/>
              <a:t> силовые линии электрического поля ускоряющего зазора в момент времени </a:t>
            </a:r>
            <a:r>
              <a:rPr lang="en-US" baseline="0" dirty="0"/>
              <a:t>t. </a:t>
            </a:r>
            <a:r>
              <a:rPr lang="ru-RU" baseline="0" dirty="0"/>
              <a:t>При движении в плоскости</a:t>
            </a:r>
            <a:r>
              <a:rPr lang="en-US" baseline="0" dirty="0"/>
              <a:t> z=0 </a:t>
            </a:r>
            <a:r>
              <a:rPr lang="ru-RU" baseline="0" dirty="0"/>
              <a:t>частица испытывает действие только </a:t>
            </a:r>
            <a:r>
              <a:rPr lang="en-US" baseline="0" dirty="0"/>
              <a:t>s-</a:t>
            </a:r>
            <a:r>
              <a:rPr lang="ru-RU" baseline="0" dirty="0"/>
              <a:t>составляющей ЭП, которое приводит к возрастанию энергии частицы. Однако при </a:t>
            </a:r>
            <a:r>
              <a:rPr lang="en-US" baseline="0" dirty="0"/>
              <a:t>z </a:t>
            </a:r>
            <a:r>
              <a:rPr lang="ru-RU" baseline="0" dirty="0"/>
              <a:t>неравное 0 частица также испытывает </a:t>
            </a:r>
            <a:r>
              <a:rPr lang="en-US" baseline="0" dirty="0"/>
              <a:t>z-</a:t>
            </a:r>
            <a:r>
              <a:rPr lang="ru-RU" baseline="0" dirty="0"/>
              <a:t>составляющей, как видно из Рис. Частица слева от середины зазора, отклоняется под действием вертикальной составляющей ЭП к средней плоскости, а при движении справа от середины зазора она, наоборот, </a:t>
            </a:r>
            <a:r>
              <a:rPr lang="ru-RU" baseline="0" dirty="0" err="1"/>
              <a:t>отклонятеся</a:t>
            </a:r>
            <a:r>
              <a:rPr lang="ru-RU" baseline="0" dirty="0"/>
              <a:t> от этой плоскости. Результирующее отклонение оказывается отличным от нуля благодаря так называемых статических и динамических фокусировками.</a:t>
            </a:r>
          </a:p>
          <a:p>
            <a:r>
              <a:rPr lang="ru-RU" baseline="0" dirty="0"/>
              <a:t>Действие статической фокусировки связано с изменением энергии, т.е. первую половину пути до середины зазора частица проходит за больший промежуток времени, чем вторую половину за счет увеличения скорости. </a:t>
            </a:r>
          </a:p>
          <a:p>
            <a:r>
              <a:rPr lang="ru-RU" baseline="0" dirty="0"/>
              <a:t>Динамическая фокусировка обусловлена временным изменением ускоряющего напряжения. Именно, частица пересекает середину зазора в такой фазе ускоряющего напряжения, которая соответствует его спаданию во времени, то первую половину пути частица проходит в более сильном электрическом поле и больше приближается к средней плоскости, чем во второй половине пути удаляется от этой плоскости. Количественные оценки статической и динамической электрических фокусировок приведены на слайде. Статическая фокусировка действует на маленьких энергиях</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9</a:t>
            </a:fld>
            <a:endParaRPr lang="ru-RU"/>
          </a:p>
        </p:txBody>
      </p:sp>
    </p:spTree>
    <p:extLst>
      <p:ext uri="{BB962C8B-B14F-4D97-AF65-F5344CB8AC3E}">
        <p14:creationId xmlns:p14="http://schemas.microsoft.com/office/powerpoint/2010/main" val="243266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вывода пучка из циклотронов используют два</a:t>
            </a:r>
            <a:r>
              <a:rPr lang="ru-RU" baseline="0" dirty="0"/>
              <a:t> способа: вывод методом перезарядки на фольге, вывод электростатическим дефлектором.</a:t>
            </a:r>
          </a:p>
          <a:p>
            <a:r>
              <a:rPr lang="ru-RU" baseline="0" dirty="0"/>
              <a:t>Рассмотрим сначала вывод при помощи дефлектора.  Частицы, которые достигли требуемой энергии, могут быть отклонены электрическим полем, направленным по радиусу от центра. Электрическое поле частично компенсирует направленную внутрь силу обусловленную магнитным полем, в результате чего радиус кривизны траектории увеличивается на протяжении некоторой части последнего оборота.</a:t>
            </a:r>
          </a:p>
          <a:p>
            <a:r>
              <a:rPr lang="ru-RU" baseline="0" dirty="0"/>
              <a:t>Поток ионов, движущийся внутри дефлектора, системы имеет определенную радиальную ширину, а так как магнитное поле постепенно ослабевает вдоль траектории выводимого пучка, частицы находящиеся на внешней границе пучка, движутся в меньшем магнитном поле по сравнению с ионами, находящимися на внутренней границе. Это вызывает увеличение </a:t>
            </a:r>
            <a:r>
              <a:rPr lang="ru-RU" baseline="0" dirty="0" err="1"/>
              <a:t>горизтонтального</a:t>
            </a:r>
            <a:r>
              <a:rPr lang="ru-RU" baseline="0" dirty="0"/>
              <a:t> размера пучка ионов.</a:t>
            </a:r>
          </a:p>
          <a:p>
            <a:endParaRPr lang="ru-RU" baseline="0" dirty="0"/>
          </a:p>
          <a:p>
            <a:endParaRPr lang="ru-RU" baseline="0" dirty="0"/>
          </a:p>
          <a:p>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10</a:t>
            </a:fld>
            <a:endParaRPr lang="ru-RU"/>
          </a:p>
        </p:txBody>
      </p:sp>
    </p:spTree>
    <p:extLst>
      <p:ext uri="{BB962C8B-B14F-4D97-AF65-F5344CB8AC3E}">
        <p14:creationId xmlns:p14="http://schemas.microsoft.com/office/powerpoint/2010/main" val="288412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радиусе</a:t>
            </a:r>
            <a:r>
              <a:rPr lang="ru-RU" baseline="0" dirty="0"/>
              <a:t> вывода размещается тонкая углеродная фольга, проходя через которую ускоряемые частицы меняют свой заряд за счет потери электронов. Из-за изменения заряда частиц, радиальная траектория паучка в магнитном поле резко изменяется. Задача расчета сводится к нахождению необходимого расположения обдирочной фольги, чтобы получить выведенный из циклотрона в нужном месте. </a:t>
            </a:r>
            <a:endParaRPr lang="ru-RU" dirty="0"/>
          </a:p>
        </p:txBody>
      </p:sp>
      <p:sp>
        <p:nvSpPr>
          <p:cNvPr id="4" name="Номер слайда 3"/>
          <p:cNvSpPr>
            <a:spLocks noGrp="1"/>
          </p:cNvSpPr>
          <p:nvPr>
            <p:ph type="sldNum" sz="quarter" idx="10"/>
          </p:nvPr>
        </p:nvSpPr>
        <p:spPr/>
        <p:txBody>
          <a:bodyPr/>
          <a:lstStyle/>
          <a:p>
            <a:fld id="{E437993B-562D-41FC-9C8C-444A2A45DD20}" type="slidenum">
              <a:rPr lang="ru-RU" smtClean="0"/>
              <a:t>11</a:t>
            </a:fld>
            <a:endParaRPr lang="ru-RU"/>
          </a:p>
        </p:txBody>
      </p:sp>
    </p:spTree>
    <p:extLst>
      <p:ext uri="{BB962C8B-B14F-4D97-AF65-F5344CB8AC3E}">
        <p14:creationId xmlns:p14="http://schemas.microsoft.com/office/powerpoint/2010/main" val="6958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0A1A0B-BD75-4A66-A79E-331E4435B00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54438A1-937E-4D6C-A9DC-B452CB8CB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6C8C62E-5DDE-44AD-9192-BFD48083E448}"/>
              </a:ext>
            </a:extLst>
          </p:cNvPr>
          <p:cNvSpPr>
            <a:spLocks noGrp="1"/>
          </p:cNvSpPr>
          <p:nvPr>
            <p:ph type="dt" sz="half" idx="10"/>
          </p:nvPr>
        </p:nvSpPr>
        <p:spPr/>
        <p:txBody>
          <a:bodyPr/>
          <a:lstStyle/>
          <a:p>
            <a:fld id="{F9BE2DBC-64C4-482C-A5DE-77B489C52D1F}" type="datetime1">
              <a:rPr lang="ru-RU" smtClean="0"/>
              <a:t>06.07.2023</a:t>
            </a:fld>
            <a:endParaRPr lang="ru-RU"/>
          </a:p>
        </p:txBody>
      </p:sp>
      <p:sp>
        <p:nvSpPr>
          <p:cNvPr id="5" name="Нижний колонтитул 4">
            <a:extLst>
              <a:ext uri="{FF2B5EF4-FFF2-40B4-BE49-F238E27FC236}">
                <a16:creationId xmlns:a16="http://schemas.microsoft.com/office/drawing/2014/main" id="{857889D7-00B2-47E0-9B75-0CA3BA6BCEE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6EF82A3-403E-4BC7-8968-F1818E544AAC}"/>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3897092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F74768-478B-4CF5-9070-7FDA00CE564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3B065B9-3C6A-4055-ABD5-4B8007EB3FC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C8AD419-31A3-474C-B21B-7DE6809710AE}"/>
              </a:ext>
            </a:extLst>
          </p:cNvPr>
          <p:cNvSpPr>
            <a:spLocks noGrp="1"/>
          </p:cNvSpPr>
          <p:nvPr>
            <p:ph type="dt" sz="half" idx="10"/>
          </p:nvPr>
        </p:nvSpPr>
        <p:spPr/>
        <p:txBody>
          <a:bodyPr/>
          <a:lstStyle/>
          <a:p>
            <a:fld id="{F11FBC76-CED6-4100-9B27-1F093EB5604C}" type="datetime1">
              <a:rPr lang="ru-RU" smtClean="0"/>
              <a:t>06.07.2023</a:t>
            </a:fld>
            <a:endParaRPr lang="ru-RU"/>
          </a:p>
        </p:txBody>
      </p:sp>
      <p:sp>
        <p:nvSpPr>
          <p:cNvPr id="5" name="Нижний колонтитул 4">
            <a:extLst>
              <a:ext uri="{FF2B5EF4-FFF2-40B4-BE49-F238E27FC236}">
                <a16:creationId xmlns:a16="http://schemas.microsoft.com/office/drawing/2014/main" id="{05135EEA-DA8A-47D6-B28B-30061812859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317D097-1FFA-4B25-A54E-259E061EC5F9}"/>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41117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494B7F3-0382-4986-9C80-89BAA1FA9A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47D9B87-7519-45DA-8BB1-8120EF4C886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A18D6BA-3363-42D7-8AA4-0A21A9D8139B}"/>
              </a:ext>
            </a:extLst>
          </p:cNvPr>
          <p:cNvSpPr>
            <a:spLocks noGrp="1"/>
          </p:cNvSpPr>
          <p:nvPr>
            <p:ph type="dt" sz="half" idx="10"/>
          </p:nvPr>
        </p:nvSpPr>
        <p:spPr/>
        <p:txBody>
          <a:bodyPr/>
          <a:lstStyle/>
          <a:p>
            <a:fld id="{B52687BC-F4E2-4E34-987C-AFA88F06E717}" type="datetime1">
              <a:rPr lang="ru-RU" smtClean="0"/>
              <a:t>06.07.2023</a:t>
            </a:fld>
            <a:endParaRPr lang="ru-RU"/>
          </a:p>
        </p:txBody>
      </p:sp>
      <p:sp>
        <p:nvSpPr>
          <p:cNvPr id="5" name="Нижний колонтитул 4">
            <a:extLst>
              <a:ext uri="{FF2B5EF4-FFF2-40B4-BE49-F238E27FC236}">
                <a16:creationId xmlns:a16="http://schemas.microsoft.com/office/drawing/2014/main" id="{B70A943A-DEF9-4F55-8767-657A3A4D13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28C7EEA-0348-46DD-9F4F-D63AF22DD35C}"/>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207404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1AB1EF-C16C-4440-BEC7-0363DB5F3D7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6E29EB5-3A45-4A61-8E33-B4B607AE991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7E0B68C-9562-4A03-8717-2D0730DA17B8}"/>
              </a:ext>
            </a:extLst>
          </p:cNvPr>
          <p:cNvSpPr>
            <a:spLocks noGrp="1"/>
          </p:cNvSpPr>
          <p:nvPr>
            <p:ph type="dt" sz="half" idx="10"/>
          </p:nvPr>
        </p:nvSpPr>
        <p:spPr/>
        <p:txBody>
          <a:bodyPr/>
          <a:lstStyle/>
          <a:p>
            <a:fld id="{F3ECAB95-0901-41A6-911C-73E9C560B44D}" type="datetime1">
              <a:rPr lang="ru-RU" smtClean="0"/>
              <a:t>06.07.2023</a:t>
            </a:fld>
            <a:endParaRPr lang="ru-RU"/>
          </a:p>
        </p:txBody>
      </p:sp>
      <p:sp>
        <p:nvSpPr>
          <p:cNvPr id="5" name="Нижний колонтитул 4">
            <a:extLst>
              <a:ext uri="{FF2B5EF4-FFF2-40B4-BE49-F238E27FC236}">
                <a16:creationId xmlns:a16="http://schemas.microsoft.com/office/drawing/2014/main" id="{6FDA3A71-F377-4F85-92D2-03CD7E89826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41DD447-2286-47A7-9031-FCDBD414183C}"/>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133641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3655C9-A7E2-4E66-B5EB-B1368507550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67902C6-8D7F-4ECA-A651-DD6FFD0EBD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75629EC-6FD1-49A7-9BD6-E2F74FABBE1A}"/>
              </a:ext>
            </a:extLst>
          </p:cNvPr>
          <p:cNvSpPr>
            <a:spLocks noGrp="1"/>
          </p:cNvSpPr>
          <p:nvPr>
            <p:ph type="dt" sz="half" idx="10"/>
          </p:nvPr>
        </p:nvSpPr>
        <p:spPr/>
        <p:txBody>
          <a:bodyPr/>
          <a:lstStyle/>
          <a:p>
            <a:fld id="{2DC4EB0F-B156-41E2-B287-AB7DF392DDC8}" type="datetime1">
              <a:rPr lang="ru-RU" smtClean="0"/>
              <a:t>06.07.2023</a:t>
            </a:fld>
            <a:endParaRPr lang="ru-RU"/>
          </a:p>
        </p:txBody>
      </p:sp>
      <p:sp>
        <p:nvSpPr>
          <p:cNvPr id="5" name="Нижний колонтитул 4">
            <a:extLst>
              <a:ext uri="{FF2B5EF4-FFF2-40B4-BE49-F238E27FC236}">
                <a16:creationId xmlns:a16="http://schemas.microsoft.com/office/drawing/2014/main" id="{96CF006E-D7B8-4E46-9598-3C19C39A304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027B34E-E126-4355-979C-9FF0512BB172}"/>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368863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73989B-6A60-4BA7-B209-FD39A2975F5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AF13713-FB58-4A00-8D7A-9B4437795EC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A305659-8225-41A6-9D2A-C7288AA8E72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A303896-40AF-4B78-BADB-763ACC320BF5}"/>
              </a:ext>
            </a:extLst>
          </p:cNvPr>
          <p:cNvSpPr>
            <a:spLocks noGrp="1"/>
          </p:cNvSpPr>
          <p:nvPr>
            <p:ph type="dt" sz="half" idx="10"/>
          </p:nvPr>
        </p:nvSpPr>
        <p:spPr/>
        <p:txBody>
          <a:bodyPr/>
          <a:lstStyle/>
          <a:p>
            <a:fld id="{96270D95-F9F2-43DF-A4CA-290195081AB2}" type="datetime1">
              <a:rPr lang="ru-RU" smtClean="0"/>
              <a:t>06.07.2023</a:t>
            </a:fld>
            <a:endParaRPr lang="ru-RU"/>
          </a:p>
        </p:txBody>
      </p:sp>
      <p:sp>
        <p:nvSpPr>
          <p:cNvPr id="6" name="Нижний колонтитул 5">
            <a:extLst>
              <a:ext uri="{FF2B5EF4-FFF2-40B4-BE49-F238E27FC236}">
                <a16:creationId xmlns:a16="http://schemas.microsoft.com/office/drawing/2014/main" id="{D0E827A7-33F5-4F55-9811-B2CA6632F91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1CE7095-F610-40EB-8713-CDDDA1D941E3}"/>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3688906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10D186-51FA-4FFF-99B6-98E2D362CB5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8F1BEAE-4A5E-4681-BB59-23FDD3A2B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AC6C0E1-DFB8-47FD-AAB5-840C3DE5F99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D226A0F-1856-48B5-BF77-2807C0DF30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B1A082C-3401-4FB1-A48F-C25DF236C95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F5C1D5A-4306-4DAE-AF78-A2BAA0B39D07}"/>
              </a:ext>
            </a:extLst>
          </p:cNvPr>
          <p:cNvSpPr>
            <a:spLocks noGrp="1"/>
          </p:cNvSpPr>
          <p:nvPr>
            <p:ph type="dt" sz="half" idx="10"/>
          </p:nvPr>
        </p:nvSpPr>
        <p:spPr/>
        <p:txBody>
          <a:bodyPr/>
          <a:lstStyle/>
          <a:p>
            <a:fld id="{6AEECDEF-9267-43FB-B3CE-B1524629DE11}" type="datetime1">
              <a:rPr lang="ru-RU" smtClean="0"/>
              <a:t>06.07.2023</a:t>
            </a:fld>
            <a:endParaRPr lang="ru-RU"/>
          </a:p>
        </p:txBody>
      </p:sp>
      <p:sp>
        <p:nvSpPr>
          <p:cNvPr id="8" name="Нижний колонтитул 7">
            <a:extLst>
              <a:ext uri="{FF2B5EF4-FFF2-40B4-BE49-F238E27FC236}">
                <a16:creationId xmlns:a16="http://schemas.microsoft.com/office/drawing/2014/main" id="{09637638-EA70-49A2-9F8C-C8337483225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986938C-5F04-4796-972C-B237541B8C59}"/>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224686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50AE0E-CB82-4137-A129-36E19EE673A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9A2F290-218F-4FB0-97B7-778AB8036A38}"/>
              </a:ext>
            </a:extLst>
          </p:cNvPr>
          <p:cNvSpPr>
            <a:spLocks noGrp="1"/>
          </p:cNvSpPr>
          <p:nvPr>
            <p:ph type="dt" sz="half" idx="10"/>
          </p:nvPr>
        </p:nvSpPr>
        <p:spPr/>
        <p:txBody>
          <a:bodyPr/>
          <a:lstStyle/>
          <a:p>
            <a:fld id="{40FD0762-128B-49D0-930B-45086451F62A}" type="datetime1">
              <a:rPr lang="ru-RU" smtClean="0"/>
              <a:t>06.07.2023</a:t>
            </a:fld>
            <a:endParaRPr lang="ru-RU"/>
          </a:p>
        </p:txBody>
      </p:sp>
      <p:sp>
        <p:nvSpPr>
          <p:cNvPr id="4" name="Нижний колонтитул 3">
            <a:extLst>
              <a:ext uri="{FF2B5EF4-FFF2-40B4-BE49-F238E27FC236}">
                <a16:creationId xmlns:a16="http://schemas.microsoft.com/office/drawing/2014/main" id="{330CAED2-62BA-487C-847F-3D6AE7B731E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75C5071-E35F-4EBD-8D08-2BCD6F4FF144}"/>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205414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548FF64-8F9F-4927-8498-F0B6F75AD7AF}"/>
              </a:ext>
            </a:extLst>
          </p:cNvPr>
          <p:cNvSpPr>
            <a:spLocks noGrp="1"/>
          </p:cNvSpPr>
          <p:nvPr>
            <p:ph type="dt" sz="half" idx="10"/>
          </p:nvPr>
        </p:nvSpPr>
        <p:spPr/>
        <p:txBody>
          <a:bodyPr/>
          <a:lstStyle/>
          <a:p>
            <a:fld id="{0D098659-E952-4D03-873E-CF9ADF2FA5F4}" type="datetime1">
              <a:rPr lang="ru-RU" smtClean="0"/>
              <a:t>06.07.2023</a:t>
            </a:fld>
            <a:endParaRPr lang="ru-RU"/>
          </a:p>
        </p:txBody>
      </p:sp>
      <p:sp>
        <p:nvSpPr>
          <p:cNvPr id="3" name="Нижний колонтитул 2">
            <a:extLst>
              <a:ext uri="{FF2B5EF4-FFF2-40B4-BE49-F238E27FC236}">
                <a16:creationId xmlns:a16="http://schemas.microsoft.com/office/drawing/2014/main" id="{CE9F35AB-6E4F-4171-B9E0-76215036810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CBDDA01-E11B-4099-BE19-6BC4D3A0669C}"/>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2273265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3D91EF-0E60-447D-8CF2-2CDE7EB9978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786422F-5561-41C1-B027-C7851B2B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0BD3F04-898C-4CB3-B513-A8C2627F5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5BA3568-E5CD-42FC-AF79-C87F622079BF}"/>
              </a:ext>
            </a:extLst>
          </p:cNvPr>
          <p:cNvSpPr>
            <a:spLocks noGrp="1"/>
          </p:cNvSpPr>
          <p:nvPr>
            <p:ph type="dt" sz="half" idx="10"/>
          </p:nvPr>
        </p:nvSpPr>
        <p:spPr/>
        <p:txBody>
          <a:bodyPr/>
          <a:lstStyle/>
          <a:p>
            <a:fld id="{0484F375-F6E3-4416-8A19-57E469758D36}" type="datetime1">
              <a:rPr lang="ru-RU" smtClean="0"/>
              <a:t>06.07.2023</a:t>
            </a:fld>
            <a:endParaRPr lang="ru-RU"/>
          </a:p>
        </p:txBody>
      </p:sp>
      <p:sp>
        <p:nvSpPr>
          <p:cNvPr id="6" name="Нижний колонтитул 5">
            <a:extLst>
              <a:ext uri="{FF2B5EF4-FFF2-40B4-BE49-F238E27FC236}">
                <a16:creationId xmlns:a16="http://schemas.microsoft.com/office/drawing/2014/main" id="{DDBB8395-8CF5-4A72-881B-4BAD2094398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ADA9E57-0C63-4A83-8200-15F3A432E97C}"/>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68634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1020D6-59F2-4675-B28E-7FFD5B919AB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317D912-A562-452C-B360-74E28F6389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BEE8E6F-D69B-45D8-8660-DEB076AC3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37F5687-2630-4E45-B16E-5F74AEA5FBD9}"/>
              </a:ext>
            </a:extLst>
          </p:cNvPr>
          <p:cNvSpPr>
            <a:spLocks noGrp="1"/>
          </p:cNvSpPr>
          <p:nvPr>
            <p:ph type="dt" sz="half" idx="10"/>
          </p:nvPr>
        </p:nvSpPr>
        <p:spPr/>
        <p:txBody>
          <a:bodyPr/>
          <a:lstStyle/>
          <a:p>
            <a:fld id="{169FC4DB-21C3-4599-BB67-557901E543A6}" type="datetime1">
              <a:rPr lang="ru-RU" smtClean="0"/>
              <a:t>06.07.2023</a:t>
            </a:fld>
            <a:endParaRPr lang="ru-RU"/>
          </a:p>
        </p:txBody>
      </p:sp>
      <p:sp>
        <p:nvSpPr>
          <p:cNvPr id="6" name="Нижний колонтитул 5">
            <a:extLst>
              <a:ext uri="{FF2B5EF4-FFF2-40B4-BE49-F238E27FC236}">
                <a16:creationId xmlns:a16="http://schemas.microsoft.com/office/drawing/2014/main" id="{3A07D0AF-70E6-40EC-BD72-5028F632A4D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73BBF64-7219-41CE-ABE9-9CCF5D632B86}"/>
              </a:ext>
            </a:extLst>
          </p:cNvPr>
          <p:cNvSpPr>
            <a:spLocks noGrp="1"/>
          </p:cNvSpPr>
          <p:nvPr>
            <p:ph type="sldNum" sz="quarter" idx="12"/>
          </p:nvPr>
        </p:nvSpPr>
        <p:spPr/>
        <p:txBody>
          <a:bodyPr/>
          <a:lstStyle/>
          <a:p>
            <a:fld id="{C3597297-E074-4A99-8161-C061DEB1B3D5}" type="slidenum">
              <a:rPr lang="ru-RU" smtClean="0"/>
              <a:t>‹#›</a:t>
            </a:fld>
            <a:endParaRPr lang="ru-RU"/>
          </a:p>
        </p:txBody>
      </p:sp>
    </p:spTree>
    <p:extLst>
      <p:ext uri="{BB962C8B-B14F-4D97-AF65-F5344CB8AC3E}">
        <p14:creationId xmlns:p14="http://schemas.microsoft.com/office/powerpoint/2010/main" val="1338504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97F75A-6927-4D2F-A7B4-777BB1332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E0FB3CD-F485-4D2D-88D1-F7186682A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F928B2F-D6E0-4887-89D8-FD2B391D1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F6099-23E3-4559-AB96-7BDF9CF5FFCC}" type="datetime1">
              <a:rPr lang="ru-RU" smtClean="0"/>
              <a:t>06.07.2023</a:t>
            </a:fld>
            <a:endParaRPr lang="ru-RU"/>
          </a:p>
        </p:txBody>
      </p:sp>
      <p:sp>
        <p:nvSpPr>
          <p:cNvPr id="5" name="Нижний колонтитул 4">
            <a:extLst>
              <a:ext uri="{FF2B5EF4-FFF2-40B4-BE49-F238E27FC236}">
                <a16:creationId xmlns:a16="http://schemas.microsoft.com/office/drawing/2014/main" id="{7FE637DC-EDA7-4551-85F9-86A847882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CFFA701-6D7E-40DD-8B40-6E6B0A513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97297-E074-4A99-8161-C061DEB1B3D5}" type="slidenum">
              <a:rPr lang="ru-RU" smtClean="0"/>
              <a:t>‹#›</a:t>
            </a:fld>
            <a:endParaRPr lang="ru-RU"/>
          </a:p>
        </p:txBody>
      </p:sp>
    </p:spTree>
    <p:extLst>
      <p:ext uri="{BB962C8B-B14F-4D97-AF65-F5344CB8AC3E}">
        <p14:creationId xmlns:p14="http://schemas.microsoft.com/office/powerpoint/2010/main" val="201150836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4" Type="http://schemas.openxmlformats.org/officeDocument/2006/relationships/oleObject" Target="../embeddings/oleObject1.bin"/><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3.bin"/><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3.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4.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6.xml"/><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5.jpeg"/><Relationship Id="rId4" Type="http://schemas.openxmlformats.org/officeDocument/2006/relationships/image" Target="../media/image18.png"/><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99" y="2518738"/>
            <a:ext cx="9144000" cy="1151010"/>
          </a:xfrm>
        </p:spPr>
        <p:txBody>
          <a:bodyPr>
            <a:normAutofit fontScale="90000"/>
          </a:bodyPr>
          <a:lstStyle/>
          <a:p>
            <a:r>
              <a:rPr lang="ru-RU" dirty="0">
                <a:effectLst/>
                <a:latin typeface="Times New Roman" panose="02020603050405020304" pitchFamily="18" charset="0"/>
                <a:ea typeface="Calibri" panose="020F0502020204030204" pitchFamily="34" charset="0"/>
              </a:rPr>
              <a:t>Ускорение и вывод пучка из циклотронов</a:t>
            </a:r>
            <a:endParaRPr lang="ru-RU" dirty="0"/>
          </a:p>
        </p:txBody>
      </p:sp>
      <p:sp>
        <p:nvSpPr>
          <p:cNvPr id="3" name="Подзаголовок 2"/>
          <p:cNvSpPr>
            <a:spLocks noGrp="1"/>
          </p:cNvSpPr>
          <p:nvPr>
            <p:ph type="subTitle" idx="1"/>
          </p:nvPr>
        </p:nvSpPr>
        <p:spPr>
          <a:xfrm>
            <a:off x="3332661" y="4799251"/>
            <a:ext cx="5526677" cy="955004"/>
          </a:xfrm>
        </p:spPr>
        <p:txBody>
          <a:bodyPr>
            <a:normAutofit/>
          </a:bodyPr>
          <a:lstStyle/>
          <a:p>
            <a:r>
              <a:rPr lang="ru-RU" dirty="0" err="1">
                <a:latin typeface="Times New Roman" panose="02020603050405020304" pitchFamily="18" charset="0"/>
                <a:cs typeface="Times New Roman" panose="02020603050405020304" pitchFamily="18" charset="0"/>
              </a:rPr>
              <a:t>Забанов</a:t>
            </a:r>
            <a:r>
              <a:rPr lang="ru-RU" dirty="0">
                <a:latin typeface="Times New Roman" panose="02020603050405020304" pitchFamily="18" charset="0"/>
                <a:cs typeface="Times New Roman" panose="02020603050405020304" pitchFamily="18" charset="0"/>
              </a:rPr>
              <a:t> А. С.</a:t>
            </a:r>
          </a:p>
          <a:p>
            <a:r>
              <a:rPr lang="ru-RU" dirty="0">
                <a:latin typeface="Times New Roman" panose="02020603050405020304" pitchFamily="18" charset="0"/>
                <a:cs typeface="Times New Roman" panose="02020603050405020304" pitchFamily="18" charset="0"/>
              </a:rPr>
              <a:t>ЛЯР, НТОУ, СФУ</a:t>
            </a:r>
          </a:p>
        </p:txBody>
      </p:sp>
      <p:sp>
        <p:nvSpPr>
          <p:cNvPr id="5" name="Прямоугольник 4"/>
          <p:cNvSpPr/>
          <p:nvPr/>
        </p:nvSpPr>
        <p:spPr>
          <a:xfrm>
            <a:off x="3048000" y="4429919"/>
            <a:ext cx="6096000" cy="369332"/>
          </a:xfrm>
          <a:prstGeom prst="rect">
            <a:avLst/>
          </a:prstGeom>
        </p:spPr>
        <p:txBody>
          <a:bodyPr>
            <a:spAutoFit/>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813" y="115328"/>
            <a:ext cx="1850105" cy="1850105"/>
          </a:xfrm>
          <a:prstGeom prst="rect">
            <a:avLst/>
          </a:prstGeom>
        </p:spPr>
      </p:pic>
      <p:pic>
        <p:nvPicPr>
          <p:cNvPr id="9" name="Рисунок 8"/>
          <p:cNvPicPr>
            <a:picLocks noChangeAspect="1"/>
          </p:cNvPicPr>
          <p:nvPr/>
        </p:nvPicPr>
        <p:blipFill>
          <a:blip r:embed="rId3"/>
          <a:stretch>
            <a:fillRect/>
          </a:stretch>
        </p:blipFill>
        <p:spPr>
          <a:xfrm>
            <a:off x="6165893" y="258043"/>
            <a:ext cx="2021177" cy="1636660"/>
          </a:xfrm>
          <a:prstGeom prst="rect">
            <a:avLst/>
          </a:prstGeom>
        </p:spPr>
      </p:pic>
    </p:spTree>
    <p:extLst>
      <p:ext uri="{BB962C8B-B14F-4D97-AF65-F5344CB8AC3E}">
        <p14:creationId xmlns:p14="http://schemas.microsoft.com/office/powerpoint/2010/main" val="180368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505" y="301749"/>
            <a:ext cx="10515600" cy="784665"/>
          </a:xfrm>
        </p:spPr>
        <p:txBody>
          <a:bodyPr>
            <a:normAutofit fontScale="90000"/>
          </a:bodyPr>
          <a:lstStyle/>
          <a:p>
            <a:pPr algn="ctr"/>
            <a:r>
              <a:rPr lang="ru-RU" sz="4000" dirty="0">
                <a:latin typeface="Times New Roman" panose="02020603050405020304" pitchFamily="18" charset="0"/>
                <a:cs typeface="Times New Roman" panose="02020603050405020304" pitchFamily="18" charset="0"/>
              </a:rPr>
              <a:t>Вывод частиц из циклотрона электростатическим дефлектором</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10</a:t>
            </a:fld>
            <a:endParaRPr lang="ru-RU" sz="16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2435009" y="1475622"/>
            <a:ext cx="6700884" cy="3258899"/>
          </a:xfrm>
          <a:prstGeom prst="rect">
            <a:avLst/>
          </a:prstGeom>
        </p:spPr>
      </p:pic>
      <p:sp>
        <p:nvSpPr>
          <p:cNvPr id="9" name="TextBox 8"/>
          <p:cNvSpPr txBox="1"/>
          <p:nvPr/>
        </p:nvSpPr>
        <p:spPr>
          <a:xfrm>
            <a:off x="3383405" y="4875021"/>
            <a:ext cx="5227195" cy="1200329"/>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9 – Электростатический дефлектор:</a:t>
            </a:r>
          </a:p>
          <a:p>
            <a:r>
              <a:rPr lang="ru-RU" dirty="0">
                <a:latin typeface="Times New Roman" panose="02020603050405020304" pitchFamily="18" charset="0"/>
                <a:cs typeface="Times New Roman" panose="02020603050405020304" pitchFamily="18" charset="0"/>
              </a:rPr>
              <a:t>1 – потенциальная пластина;</a:t>
            </a:r>
          </a:p>
          <a:p>
            <a:r>
              <a:rPr lang="ru-RU" dirty="0">
                <a:latin typeface="Times New Roman" panose="02020603050405020304" pitchFamily="18" charset="0"/>
                <a:cs typeface="Times New Roman" panose="02020603050405020304" pitchFamily="18" charset="0"/>
              </a:rPr>
              <a:t>2 – земляная пластина</a:t>
            </a:r>
          </a:p>
          <a:p>
            <a:r>
              <a:rPr lang="ru-RU" dirty="0">
                <a:latin typeface="Times New Roman" panose="02020603050405020304" pitchFamily="18" charset="0"/>
                <a:cs typeface="Times New Roman" panose="02020603050405020304" pitchFamily="18" charset="0"/>
              </a:rPr>
              <a:t>3 – выводное окно</a:t>
            </a:r>
          </a:p>
        </p:txBody>
      </p:sp>
      <p:pic>
        <p:nvPicPr>
          <p:cNvPr id="8" name="Рисунок 7">
            <a:extLst>
              <a:ext uri="{FF2B5EF4-FFF2-40B4-BE49-F238E27FC236}">
                <a16:creationId xmlns:a16="http://schemas.microsoft.com/office/drawing/2014/main" id="{A1F50F23-E471-44EB-89E1-3C38AAAB6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0" name="Рисунок 9">
            <a:extLst>
              <a:ext uri="{FF2B5EF4-FFF2-40B4-BE49-F238E27FC236}">
                <a16:creationId xmlns:a16="http://schemas.microsoft.com/office/drawing/2014/main" id="{F6674199-3962-4210-BA4B-75B2B699B5C0}"/>
              </a:ext>
            </a:extLst>
          </p:cNvPr>
          <p:cNvPicPr>
            <a:picLocks noChangeAspect="1"/>
          </p:cNvPicPr>
          <p:nvPr/>
        </p:nvPicPr>
        <p:blipFill>
          <a:blip r:embed="rId5"/>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308014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4057"/>
            <a:ext cx="10515600" cy="1325563"/>
          </a:xfrm>
        </p:spPr>
        <p:txBody>
          <a:bodyPr>
            <a:normAutofit/>
          </a:bodyPr>
          <a:lstStyle/>
          <a:p>
            <a:pPr algn="ctr"/>
            <a:r>
              <a:rPr lang="ru-RU" sz="4000" dirty="0">
                <a:latin typeface="Times New Roman" panose="02020603050405020304" pitchFamily="18" charset="0"/>
                <a:cs typeface="Times New Roman" panose="02020603050405020304" pitchFamily="18" charset="0"/>
              </a:rPr>
              <a:t>Вывод частиц из циклотрона перезарядкой</a:t>
            </a:r>
            <a:endParaRPr lang="ru-RU" sz="4000" dirty="0"/>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11</a:t>
            </a:fld>
            <a:endParaRPr lang="ru-RU" sz="1600"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3619452" y="913752"/>
            <a:ext cx="11876299" cy="4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6" name="TextBox 5"/>
          <p:cNvSpPr txBox="1"/>
          <p:nvPr/>
        </p:nvSpPr>
        <p:spPr>
          <a:xfrm>
            <a:off x="3694764" y="5812443"/>
            <a:ext cx="4802471" cy="646331"/>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10 – Выводные траектории для </a:t>
            </a:r>
            <a:br>
              <a:rPr lang="ru-RU"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ea typeface="Times New Roman" panose="02020603050405020304" pitchFamily="18" charset="0"/>
                <a:cs typeface="Times New Roman" panose="02020603050405020304" pitchFamily="18" charset="0"/>
              </a:rPr>
              <a:t>Z</a:t>
            </a:r>
            <a:r>
              <a:rPr lang="ru-RU" i="1" dirty="0">
                <a:latin typeface="Times New Roman" panose="02020603050405020304" pitchFamily="18" charset="0"/>
                <a:ea typeface="Times New Roman" panose="02020603050405020304" pitchFamily="18" charset="0"/>
                <a:cs typeface="Times New Roman" panose="02020603050405020304" pitchFamily="18" charset="0"/>
              </a:rPr>
              <a:t>2/</a:t>
            </a:r>
            <a:r>
              <a:rPr lang="en-US" i="1" dirty="0">
                <a:latin typeface="Times New Roman" panose="02020603050405020304" pitchFamily="18" charset="0"/>
                <a:ea typeface="Times New Roman" panose="02020603050405020304" pitchFamily="18" charset="0"/>
                <a:cs typeface="Times New Roman" panose="02020603050405020304" pitchFamily="18" charset="0"/>
              </a:rPr>
              <a:t>Z</a:t>
            </a:r>
            <a:r>
              <a:rPr lang="ru-RU" i="1" dirty="0">
                <a:latin typeface="Times New Roman" panose="02020603050405020304" pitchFamily="18" charset="0"/>
                <a:ea typeface="Times New Roman" panose="02020603050405020304" pitchFamily="18" charset="0"/>
                <a:cs typeface="Times New Roman" panose="02020603050405020304" pitchFamily="18" charset="0"/>
              </a:rPr>
              <a:t>1 = </a:t>
            </a:r>
            <a:r>
              <a:rPr lang="ru-RU" dirty="0">
                <a:latin typeface="Times New Roman" panose="02020603050405020304" pitchFamily="18" charset="0"/>
                <a:ea typeface="Times New Roman" panose="02020603050405020304" pitchFamily="18" charset="0"/>
                <a:cs typeface="Times New Roman" panose="02020603050405020304" pitchFamily="18" charset="0"/>
              </a:rPr>
              <a:t>1.5 , 1.7 и 1.43</a:t>
            </a:r>
            <a:r>
              <a:rPr lang="ru-RU" dirty="0">
                <a:latin typeface="Times New Roman" panose="02020603050405020304" pitchFamily="18" charset="0"/>
                <a:cs typeface="Times New Roman" panose="02020603050405020304" pitchFamily="18" charset="0"/>
              </a:rPr>
              <a:t>  из циклотрона </a:t>
            </a:r>
            <a:r>
              <a:rPr lang="en-US" dirty="0">
                <a:latin typeface="Times New Roman" panose="02020603050405020304" pitchFamily="18" charset="0"/>
                <a:cs typeface="Times New Roman" panose="02020603050405020304" pitchFamily="18" charset="0"/>
              </a:rPr>
              <a:t>U400M</a:t>
            </a:r>
            <a:endParaRPr lang="ru-RU"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7C3BCE45-FD51-460A-8618-1F0FFFBB7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8" name="Рисунок 7">
            <a:extLst>
              <a:ext uri="{FF2B5EF4-FFF2-40B4-BE49-F238E27FC236}">
                <a16:creationId xmlns:a16="http://schemas.microsoft.com/office/drawing/2014/main" id="{6F665896-E68C-4FE5-9F44-F1E4AB8AEE88}"/>
              </a:ext>
            </a:extLst>
          </p:cNvPr>
          <p:cNvPicPr>
            <a:picLocks noChangeAspect="1"/>
          </p:cNvPicPr>
          <p:nvPr/>
        </p:nvPicPr>
        <p:blipFill>
          <a:blip r:embed="rId4"/>
          <a:stretch>
            <a:fillRect/>
          </a:stretch>
        </p:blipFill>
        <p:spPr>
          <a:xfrm>
            <a:off x="10947050" y="3888"/>
            <a:ext cx="1241671" cy="1005450"/>
          </a:xfrm>
          <a:prstGeom prst="rect">
            <a:avLst/>
          </a:prstGeom>
        </p:spPr>
      </p:pic>
      <p:pic>
        <p:nvPicPr>
          <p:cNvPr id="11" name="Рисунок 10">
            <a:extLst>
              <a:ext uri="{FF2B5EF4-FFF2-40B4-BE49-F238E27FC236}">
                <a16:creationId xmlns:a16="http://schemas.microsoft.com/office/drawing/2014/main" id="{CE81DCC1-A7EC-4424-A85D-9E618844123D}"/>
              </a:ext>
            </a:extLst>
          </p:cNvPr>
          <p:cNvPicPr>
            <a:picLocks noChangeAspect="1"/>
          </p:cNvPicPr>
          <p:nvPr/>
        </p:nvPicPr>
        <p:blipFill rotWithShape="1">
          <a:blip r:embed="rId5"/>
          <a:srcRect l="1774" t="7545" r="8262" b="1735"/>
          <a:stretch/>
        </p:blipFill>
        <p:spPr>
          <a:xfrm>
            <a:off x="3756095" y="722391"/>
            <a:ext cx="4159180" cy="5133060"/>
          </a:xfrm>
          <a:prstGeom prst="rect">
            <a:avLst/>
          </a:prstGeom>
        </p:spPr>
      </p:pic>
    </p:spTree>
    <p:extLst>
      <p:ext uri="{BB962C8B-B14F-4D97-AF65-F5344CB8AC3E}">
        <p14:creationId xmlns:p14="http://schemas.microsoft.com/office/powerpoint/2010/main" val="1560519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8238"/>
            <a:ext cx="10515600" cy="924179"/>
          </a:xfrm>
        </p:spPr>
        <p:txBody>
          <a:bodyPr>
            <a:normAutofit/>
          </a:bodyPr>
          <a:lstStyle/>
          <a:p>
            <a:pPr algn="ctr"/>
            <a:r>
              <a:rPr lang="ru-RU" sz="4000" dirty="0">
                <a:latin typeface="Times New Roman" panose="02020603050405020304" pitchFamily="18" charset="0"/>
                <a:cs typeface="Times New Roman" panose="02020603050405020304" pitchFamily="18" charset="0"/>
              </a:rPr>
              <a:t>Система вывода циклотрона ДЦ140</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12</a:t>
            </a:fld>
            <a:endParaRPr lang="ru-RU" sz="1600" dirty="0">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3"/>
          <a:stretch>
            <a:fillRect/>
          </a:stretch>
        </p:blipFill>
        <p:spPr>
          <a:xfrm>
            <a:off x="3794439" y="2220514"/>
            <a:ext cx="3907535" cy="2084832"/>
          </a:xfrm>
          <a:prstGeom prst="rect">
            <a:avLst/>
          </a:prstGeom>
          <a:ln>
            <a:solidFill>
              <a:schemeClr val="tx1"/>
            </a:solidFill>
          </a:ln>
        </p:spPr>
      </p:pic>
      <p:sp>
        <p:nvSpPr>
          <p:cNvPr id="5" name="TextBox 4"/>
          <p:cNvSpPr txBox="1"/>
          <p:nvPr/>
        </p:nvSpPr>
        <p:spPr>
          <a:xfrm>
            <a:off x="3932239" y="4449056"/>
            <a:ext cx="3563060" cy="923330"/>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12 – Расположение элементов системы вывода циклотрона ДЦ140</a:t>
            </a:r>
          </a:p>
        </p:txBody>
      </p:sp>
      <p:pic>
        <p:nvPicPr>
          <p:cNvPr id="6" name="Рисунок 5"/>
          <p:cNvPicPr/>
          <p:nvPr/>
        </p:nvPicPr>
        <p:blipFill>
          <a:blip r:embed="rId4" cstate="print"/>
          <a:srcRect l="14766" t="12678" r="6381" b="29170"/>
          <a:stretch>
            <a:fillRect/>
          </a:stretch>
        </p:blipFill>
        <p:spPr bwMode="auto">
          <a:xfrm>
            <a:off x="227560" y="1353057"/>
            <a:ext cx="3386138" cy="3390188"/>
          </a:xfrm>
          <a:prstGeom prst="rect">
            <a:avLst/>
          </a:prstGeom>
          <a:noFill/>
          <a:ln w="9525">
            <a:solidFill>
              <a:schemeClr val="tx1"/>
            </a:solidFill>
            <a:miter lim="800000"/>
            <a:headEnd/>
            <a:tailEnd/>
          </a:ln>
        </p:spPr>
      </p:pic>
      <p:sp>
        <p:nvSpPr>
          <p:cNvPr id="7" name="TextBox 6"/>
          <p:cNvSpPr txBox="1"/>
          <p:nvPr/>
        </p:nvSpPr>
        <p:spPr>
          <a:xfrm>
            <a:off x="227560" y="4743245"/>
            <a:ext cx="3230878" cy="646331"/>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11 – Рабочая диаграмма циклотрона ДЦ140</a:t>
            </a:r>
          </a:p>
        </p:txBody>
      </p:sp>
      <p:graphicFrame>
        <p:nvGraphicFramePr>
          <p:cNvPr id="8" name="Таблица 7"/>
          <p:cNvGraphicFramePr>
            <a:graphicFrameLocks noGrp="1"/>
          </p:cNvGraphicFramePr>
          <p:nvPr>
            <p:extLst>
              <p:ext uri="{D42A27DB-BD31-4B8C-83A1-F6EECF244321}">
                <p14:modId xmlns:p14="http://schemas.microsoft.com/office/powerpoint/2010/main" val="2795486097"/>
              </p:ext>
            </p:extLst>
          </p:nvPr>
        </p:nvGraphicFramePr>
        <p:xfrm>
          <a:off x="7813841" y="1719794"/>
          <a:ext cx="4109936" cy="4289143"/>
        </p:xfrm>
        <a:graphic>
          <a:graphicData uri="http://schemas.openxmlformats.org/drawingml/2006/table">
            <a:tbl>
              <a:tblPr firstRow="1" bandRow="1">
                <a:tableStyleId>{5940675A-B579-460E-94D1-54222C63F5DA}</a:tableStyleId>
              </a:tblPr>
              <a:tblGrid>
                <a:gridCol w="2054968">
                  <a:extLst>
                    <a:ext uri="{9D8B030D-6E8A-4147-A177-3AD203B41FA5}">
                      <a16:colId xmlns:a16="http://schemas.microsoft.com/office/drawing/2014/main" val="20000"/>
                    </a:ext>
                  </a:extLst>
                </a:gridCol>
                <a:gridCol w="1027484">
                  <a:extLst>
                    <a:ext uri="{9D8B030D-6E8A-4147-A177-3AD203B41FA5}">
                      <a16:colId xmlns:a16="http://schemas.microsoft.com/office/drawing/2014/main" val="20001"/>
                    </a:ext>
                  </a:extLst>
                </a:gridCol>
                <a:gridCol w="1027484">
                  <a:extLst>
                    <a:ext uri="{9D8B030D-6E8A-4147-A177-3AD203B41FA5}">
                      <a16:colId xmlns:a16="http://schemas.microsoft.com/office/drawing/2014/main" val="20002"/>
                    </a:ext>
                  </a:extLst>
                </a:gridCol>
              </a:tblGrid>
              <a:tr h="519543">
                <a:tc>
                  <a:txBody>
                    <a:bodyPr/>
                    <a:lstStyle/>
                    <a:p>
                      <a:pPr algn="ctr"/>
                      <a:r>
                        <a:rPr lang="ru-RU" dirty="0">
                          <a:latin typeface="Times New Roman" panose="02020603050405020304" pitchFamily="18" charset="0"/>
                          <a:cs typeface="Times New Roman" panose="02020603050405020304" pitchFamily="18" charset="0"/>
                        </a:rPr>
                        <a:t>Параметр</a:t>
                      </a:r>
                    </a:p>
                  </a:txBody>
                  <a:tcPr/>
                </a:tc>
                <a:tc gridSpan="2">
                  <a:txBody>
                    <a:bodyPr/>
                    <a:lstStyle/>
                    <a:p>
                      <a:pPr algn="ctr"/>
                      <a:r>
                        <a:rPr lang="ru-RU" dirty="0">
                          <a:latin typeface="Times New Roman" panose="02020603050405020304" pitchFamily="18" charset="0"/>
                          <a:cs typeface="Times New Roman" panose="02020603050405020304" pitchFamily="18" charset="0"/>
                        </a:rPr>
                        <a:t>Значение</a:t>
                      </a:r>
                    </a:p>
                  </a:txBody>
                  <a:tcPr/>
                </a:tc>
                <a:tc hMerge="1">
                  <a:txBody>
                    <a:bodyPr/>
                    <a:lstStyle/>
                    <a:p>
                      <a:endParaRPr lang="ru-RU"/>
                    </a:p>
                  </a:txBody>
                  <a:tcPr/>
                </a:tc>
                <a:extLst>
                  <a:ext uri="{0D108BD9-81ED-4DB2-BD59-A6C34878D82A}">
                    <a16:rowId xmlns:a16="http://schemas.microsoft.com/office/drawing/2014/main" val="10000"/>
                  </a:ext>
                </a:extLst>
              </a:tr>
              <a:tr h="519543">
                <a:tc>
                  <a:txBody>
                    <a:bodyPr/>
                    <a:lstStyle/>
                    <a:p>
                      <a:r>
                        <a:rPr lang="ru-RU" dirty="0">
                          <a:latin typeface="Times New Roman" panose="02020603050405020304" pitchFamily="18" charset="0"/>
                          <a:cs typeface="Times New Roman" panose="02020603050405020304" pitchFamily="18" charset="0"/>
                        </a:rPr>
                        <a:t>Магнитное поле</a:t>
                      </a:r>
                    </a:p>
                  </a:txBody>
                  <a:tcPr/>
                </a:tc>
                <a:tc gridSpan="2">
                  <a:txBody>
                    <a:bodyPr/>
                    <a:lstStyle/>
                    <a:p>
                      <a:pPr algn="ctr"/>
                      <a:r>
                        <a:rPr lang="ru-RU" dirty="0">
                          <a:latin typeface="Times New Roman" panose="02020603050405020304" pitchFamily="18" charset="0"/>
                          <a:cs typeface="Times New Roman" panose="02020603050405020304" pitchFamily="18" charset="0"/>
                        </a:rPr>
                        <a:t>1.415-1.546 Т</a:t>
                      </a:r>
                    </a:p>
                  </a:txBody>
                  <a:tcPr/>
                </a:tc>
                <a:tc hMerge="1">
                  <a:txBody>
                    <a:bodyPr/>
                    <a:lstStyle/>
                    <a:p>
                      <a:endParaRPr lang="ru-RU"/>
                    </a:p>
                  </a:txBody>
                  <a:tcPr/>
                </a:tc>
                <a:extLst>
                  <a:ext uri="{0D108BD9-81ED-4DB2-BD59-A6C34878D82A}">
                    <a16:rowId xmlns:a16="http://schemas.microsoft.com/office/drawing/2014/main" val="10001"/>
                  </a:ext>
                </a:extLst>
              </a:tr>
              <a:tr h="519543">
                <a:tc>
                  <a:txBody>
                    <a:bodyPr/>
                    <a:lstStyle/>
                    <a:p>
                      <a:r>
                        <a:rPr lang="ru-RU" dirty="0">
                          <a:latin typeface="Times New Roman" panose="02020603050405020304" pitchFamily="18" charset="0"/>
                          <a:cs typeface="Times New Roman" panose="02020603050405020304" pitchFamily="18" charset="0"/>
                        </a:rPr>
                        <a:t>Радиус вывода</a:t>
                      </a:r>
                    </a:p>
                  </a:txBody>
                  <a:tcPr/>
                </a:tc>
                <a:tc gridSpan="2">
                  <a:txBody>
                    <a:bodyPr/>
                    <a:lstStyle/>
                    <a:p>
                      <a:pPr algn="ctr"/>
                      <a:r>
                        <a:rPr lang="ru-RU" dirty="0">
                          <a:latin typeface="Times New Roman" panose="02020603050405020304" pitchFamily="18" charset="0"/>
                          <a:cs typeface="Times New Roman" panose="02020603050405020304" pitchFamily="18" charset="0"/>
                        </a:rPr>
                        <a:t>1.18 м</a:t>
                      </a:r>
                    </a:p>
                  </a:txBody>
                  <a:tcPr/>
                </a:tc>
                <a:tc hMerge="1">
                  <a:txBody>
                    <a:bodyPr/>
                    <a:lstStyle/>
                    <a:p>
                      <a:endParaRPr lang="ru-RU"/>
                    </a:p>
                  </a:txBody>
                  <a:tcPr/>
                </a:tc>
                <a:extLst>
                  <a:ext uri="{0D108BD9-81ED-4DB2-BD59-A6C34878D82A}">
                    <a16:rowId xmlns:a16="http://schemas.microsoft.com/office/drawing/2014/main" val="10002"/>
                  </a:ext>
                </a:extLst>
              </a:tr>
              <a:tr h="519543">
                <a:tc>
                  <a:txBody>
                    <a:bodyPr/>
                    <a:lstStyle/>
                    <a:p>
                      <a:r>
                        <a:rPr lang="ru-RU" dirty="0">
                          <a:latin typeface="Times New Roman" panose="02020603050405020304" pitchFamily="18" charset="0"/>
                          <a:cs typeface="Times New Roman" panose="02020603050405020304" pitchFamily="18" charset="0"/>
                        </a:rPr>
                        <a:t>Число секторов</a:t>
                      </a:r>
                    </a:p>
                  </a:txBody>
                  <a:tcPr/>
                </a:tc>
                <a:tc gridSpan="2">
                  <a:txBody>
                    <a:bodyPr/>
                    <a:lstStyle/>
                    <a:p>
                      <a:pPr algn="ctr"/>
                      <a:r>
                        <a:rPr lang="ru-RU" dirty="0">
                          <a:latin typeface="Times New Roman" panose="02020603050405020304" pitchFamily="18" charset="0"/>
                          <a:cs typeface="Times New Roman" panose="02020603050405020304" pitchFamily="18" charset="0"/>
                        </a:rPr>
                        <a:t>4</a:t>
                      </a:r>
                    </a:p>
                  </a:txBody>
                  <a:tcPr/>
                </a:tc>
                <a:tc hMerge="1">
                  <a:txBody>
                    <a:bodyPr/>
                    <a:lstStyle/>
                    <a:p>
                      <a:endParaRPr lang="ru-RU"/>
                    </a:p>
                  </a:txBody>
                  <a:tcPr/>
                </a:tc>
                <a:extLst>
                  <a:ext uri="{0D108BD9-81ED-4DB2-BD59-A6C34878D82A}">
                    <a16:rowId xmlns:a16="http://schemas.microsoft.com/office/drawing/2014/main" val="10003"/>
                  </a:ext>
                </a:extLst>
              </a:tr>
              <a:tr h="519543">
                <a:tc>
                  <a:txBody>
                    <a:bodyPr/>
                    <a:lstStyle/>
                    <a:p>
                      <a:r>
                        <a:rPr lang="ru-RU" dirty="0">
                          <a:latin typeface="Times New Roman" panose="02020603050405020304" pitchFamily="18" charset="0"/>
                          <a:cs typeface="Times New Roman" panose="02020603050405020304" pitchFamily="18" charset="0"/>
                        </a:rPr>
                        <a:t>Частота</a:t>
                      </a:r>
                      <a:r>
                        <a:rPr lang="ru-RU" baseline="0" dirty="0">
                          <a:latin typeface="Times New Roman" panose="02020603050405020304" pitchFamily="18" charset="0"/>
                          <a:cs typeface="Times New Roman" panose="02020603050405020304" pitchFamily="18" charset="0"/>
                        </a:rPr>
                        <a:t> ВЧ поля</a:t>
                      </a:r>
                      <a:endParaRPr lang="ru-RU" dirty="0">
                        <a:latin typeface="Times New Roman" panose="02020603050405020304" pitchFamily="18" charset="0"/>
                        <a:cs typeface="Times New Roman" panose="02020603050405020304" pitchFamily="18" charset="0"/>
                      </a:endParaRPr>
                    </a:p>
                  </a:txBody>
                  <a:tcPr/>
                </a:tc>
                <a:tc gridSpan="2">
                  <a:txBody>
                    <a:bodyPr/>
                    <a:lstStyle/>
                    <a:p>
                      <a:pPr algn="ctr"/>
                      <a:r>
                        <a:rPr lang="ru-RU" dirty="0">
                          <a:latin typeface="Times New Roman" panose="02020603050405020304" pitchFamily="18" charset="0"/>
                          <a:cs typeface="Times New Roman" panose="02020603050405020304" pitchFamily="18" charset="0"/>
                        </a:rPr>
                        <a:t>8.632 МГц</a:t>
                      </a:r>
                    </a:p>
                  </a:txBody>
                  <a:tcPr/>
                </a:tc>
                <a:tc hMerge="1">
                  <a:txBody>
                    <a:bodyPr/>
                    <a:lstStyle/>
                    <a:p>
                      <a:endParaRPr lang="ru-RU"/>
                    </a:p>
                  </a:txBody>
                  <a:tcPr/>
                </a:tc>
                <a:extLst>
                  <a:ext uri="{0D108BD9-81ED-4DB2-BD59-A6C34878D82A}">
                    <a16:rowId xmlns:a16="http://schemas.microsoft.com/office/drawing/2014/main" val="10004"/>
                  </a:ext>
                </a:extLst>
              </a:tr>
              <a:tr h="519543">
                <a:tc>
                  <a:txBody>
                    <a:bodyPr/>
                    <a:lstStyle/>
                    <a:p>
                      <a:r>
                        <a:rPr lang="ru-RU" dirty="0">
                          <a:latin typeface="Times New Roman" panose="02020603050405020304" pitchFamily="18" charset="0"/>
                          <a:cs typeface="Times New Roman" panose="02020603050405020304" pitchFamily="18" charset="0"/>
                        </a:rPr>
                        <a:t>Номер гармоники</a:t>
                      </a:r>
                    </a:p>
                  </a:txBody>
                  <a:tcPr/>
                </a:tc>
                <a:tc>
                  <a:txBody>
                    <a:bodyPr/>
                    <a:lstStyle/>
                    <a:p>
                      <a:pPr algn="ctr"/>
                      <a:r>
                        <a:rPr lang="ru-RU" dirty="0">
                          <a:latin typeface="Times New Roman" panose="02020603050405020304" pitchFamily="18" charset="0"/>
                          <a:cs typeface="Times New Roman" panose="02020603050405020304" pitchFamily="18" charset="0"/>
                        </a:rPr>
                        <a:t>2</a:t>
                      </a:r>
                    </a:p>
                  </a:txBody>
                  <a:tcPr/>
                </a:tc>
                <a:tc>
                  <a:txBody>
                    <a:bodyPr/>
                    <a:lstStyle/>
                    <a:p>
                      <a:pPr algn="ctr"/>
                      <a:r>
                        <a:rPr lang="ru-RU" dirty="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10005"/>
                  </a:ext>
                </a:extLst>
              </a:tr>
              <a:tr h="519543">
                <a:tc>
                  <a:txBody>
                    <a:bodyPr/>
                    <a:lstStyle/>
                    <a:p>
                      <a:r>
                        <a:rPr lang="ru-RU" dirty="0">
                          <a:latin typeface="Times New Roman" panose="02020603050405020304" pitchFamily="18" charset="0"/>
                          <a:cs typeface="Times New Roman" panose="02020603050405020304" pitchFamily="18" charset="0"/>
                        </a:rPr>
                        <a:t>Энергия</a:t>
                      </a:r>
                    </a:p>
                  </a:txBody>
                  <a:tcPr/>
                </a:tc>
                <a:tc>
                  <a:txBody>
                    <a:bodyPr/>
                    <a:lstStyle/>
                    <a:p>
                      <a:pPr algn="ctr"/>
                      <a:r>
                        <a:rPr lang="ru-RU" dirty="0">
                          <a:latin typeface="Times New Roman" panose="02020603050405020304" pitchFamily="18" charset="0"/>
                          <a:cs typeface="Times New Roman" panose="02020603050405020304" pitchFamily="18" charset="0"/>
                        </a:rPr>
                        <a:t>4.8</a:t>
                      </a:r>
                    </a:p>
                  </a:txBody>
                  <a:tcPr/>
                </a:tc>
                <a:tc>
                  <a:txBody>
                    <a:bodyPr/>
                    <a:lstStyle/>
                    <a:p>
                      <a:pPr algn="ctr"/>
                      <a:r>
                        <a:rPr lang="ru-RU" dirty="0">
                          <a:latin typeface="Times New Roman" panose="02020603050405020304" pitchFamily="18" charset="0"/>
                          <a:cs typeface="Times New Roman" panose="02020603050405020304" pitchFamily="18" charset="0"/>
                        </a:rPr>
                        <a:t>2.124</a:t>
                      </a:r>
                    </a:p>
                  </a:txBody>
                  <a:tcPr/>
                </a:tc>
                <a:extLst>
                  <a:ext uri="{0D108BD9-81ED-4DB2-BD59-A6C34878D82A}">
                    <a16:rowId xmlns:a16="http://schemas.microsoft.com/office/drawing/2014/main" val="10006"/>
                  </a:ext>
                </a:extLst>
              </a:tr>
              <a:tr h="652342">
                <a:tc>
                  <a:txBody>
                    <a:bodyPr/>
                    <a:lstStyle/>
                    <a:p>
                      <a:r>
                        <a:rPr lang="ru-RU" dirty="0">
                          <a:latin typeface="Times New Roman" panose="02020603050405020304" pitchFamily="18" charset="0"/>
                          <a:cs typeface="Times New Roman" panose="02020603050405020304" pitchFamily="18" charset="0"/>
                        </a:rPr>
                        <a:t>Диапазон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Z</a:t>
                      </a:r>
                      <a:endParaRPr lang="ru-RU" i="1"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5-5.5</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7.57-8.25</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sp>
        <p:nvSpPr>
          <p:cNvPr id="9" name="TextBox 8"/>
          <p:cNvSpPr txBox="1"/>
          <p:nvPr/>
        </p:nvSpPr>
        <p:spPr>
          <a:xfrm>
            <a:off x="7701974" y="908003"/>
            <a:ext cx="4333669" cy="64633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Таблица 1 – Параметры циклотрона ДЦ140 </a:t>
            </a:r>
          </a:p>
        </p:txBody>
      </p:sp>
      <p:pic>
        <p:nvPicPr>
          <p:cNvPr id="10" name="Рисунок 9">
            <a:extLst>
              <a:ext uri="{FF2B5EF4-FFF2-40B4-BE49-F238E27FC236}">
                <a16:creationId xmlns:a16="http://schemas.microsoft.com/office/drawing/2014/main" id="{90C8F11C-05CF-42CB-9931-D8B3EF394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1" name="Рисунок 10">
            <a:extLst>
              <a:ext uri="{FF2B5EF4-FFF2-40B4-BE49-F238E27FC236}">
                <a16:creationId xmlns:a16="http://schemas.microsoft.com/office/drawing/2014/main" id="{397A6C52-0DF8-4A6D-B45C-E1DEE91AA8B7}"/>
              </a:ext>
            </a:extLst>
          </p:cNvPr>
          <p:cNvPicPr>
            <a:picLocks noChangeAspect="1"/>
          </p:cNvPicPr>
          <p:nvPr/>
        </p:nvPicPr>
        <p:blipFill>
          <a:blip r:embed="rId6"/>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4132268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51027"/>
          </a:xfrm>
        </p:spPr>
        <p:txBody>
          <a:bodyPr>
            <a:normAutofit fontScale="90000"/>
          </a:bodyPr>
          <a:lstStyle/>
          <a:p>
            <a:pPr algn="ctr"/>
            <a:r>
              <a:rPr lang="ru-RU" dirty="0">
                <a:latin typeface="Times New Roman" panose="02020603050405020304" pitchFamily="18" charset="0"/>
                <a:cs typeface="Times New Roman" panose="02020603050405020304" pitchFamily="18" charset="0"/>
              </a:rPr>
              <a:t>Электростатический дефлектор циклотрона ДЦ140</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13</a:t>
            </a:fld>
            <a:endParaRPr lang="ru-RU" sz="1600" dirty="0">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3"/>
          <a:stretch>
            <a:fillRect/>
          </a:stretch>
        </p:blipFill>
        <p:spPr>
          <a:xfrm>
            <a:off x="446340" y="1577389"/>
            <a:ext cx="5372569" cy="3468850"/>
          </a:xfrm>
          <a:prstGeom prst="rect">
            <a:avLst/>
          </a:prstGeom>
        </p:spPr>
      </p:pic>
      <p:sp>
        <p:nvSpPr>
          <p:cNvPr id="5" name="TextBox 4"/>
          <p:cNvSpPr txBox="1"/>
          <p:nvPr/>
        </p:nvSpPr>
        <p:spPr>
          <a:xfrm>
            <a:off x="1185672" y="5003211"/>
            <a:ext cx="4432728" cy="923330"/>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13 – Пример расчетов </a:t>
            </a:r>
            <a:r>
              <a:rPr lang="ru-RU">
                <a:latin typeface="Times New Roman" panose="02020603050405020304" pitchFamily="18" charset="0"/>
                <a:cs typeface="Times New Roman" panose="02020603050405020304" pitchFamily="18" charset="0"/>
              </a:rPr>
              <a:t>по расположению </a:t>
            </a:r>
            <a:r>
              <a:rPr lang="ru-RU" dirty="0">
                <a:latin typeface="Times New Roman" panose="02020603050405020304" pitchFamily="18" charset="0"/>
                <a:cs typeface="Times New Roman" panose="02020603050405020304" pitchFamily="18" charset="0"/>
              </a:rPr>
              <a:t>электростатического дефлектора циклотрона ДЦ140 </a:t>
            </a:r>
          </a:p>
        </p:txBody>
      </p:sp>
      <p:graphicFrame>
        <p:nvGraphicFramePr>
          <p:cNvPr id="9" name="Таблица 8"/>
          <p:cNvGraphicFramePr>
            <a:graphicFrameLocks noGrp="1"/>
          </p:cNvGraphicFramePr>
          <p:nvPr>
            <p:extLst>
              <p:ext uri="{D42A27DB-BD31-4B8C-83A1-F6EECF244321}">
                <p14:modId xmlns:p14="http://schemas.microsoft.com/office/powerpoint/2010/main" val="3549404161"/>
              </p:ext>
            </p:extLst>
          </p:nvPr>
        </p:nvGraphicFramePr>
        <p:xfrm>
          <a:off x="6096000" y="2603000"/>
          <a:ext cx="5523992" cy="2931160"/>
        </p:xfrm>
        <a:graphic>
          <a:graphicData uri="http://schemas.openxmlformats.org/drawingml/2006/table">
            <a:tbl>
              <a:tblPr firstRow="1" bandRow="1">
                <a:tableStyleId>{5940675A-B579-460E-94D1-54222C63F5DA}</a:tableStyleId>
              </a:tblPr>
              <a:tblGrid>
                <a:gridCol w="2761996">
                  <a:extLst>
                    <a:ext uri="{9D8B030D-6E8A-4147-A177-3AD203B41FA5}">
                      <a16:colId xmlns:a16="http://schemas.microsoft.com/office/drawing/2014/main" val="20000"/>
                    </a:ext>
                  </a:extLst>
                </a:gridCol>
                <a:gridCol w="2761996">
                  <a:extLst>
                    <a:ext uri="{9D8B030D-6E8A-4147-A177-3AD203B41FA5}">
                      <a16:colId xmlns:a16="http://schemas.microsoft.com/office/drawing/2014/main" val="20001"/>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Параметр</a:t>
                      </a:r>
                    </a:p>
                  </a:txBody>
                  <a:tcPr/>
                </a:tc>
                <a:tc>
                  <a:txBody>
                    <a:bodyPr/>
                    <a:lstStyle/>
                    <a:p>
                      <a:pPr algn="ctr"/>
                      <a:r>
                        <a:rPr lang="ru-RU" dirty="0">
                          <a:latin typeface="Times New Roman" panose="02020603050405020304" pitchFamily="18" charset="0"/>
                          <a:cs typeface="Times New Roman" panose="02020603050405020304" pitchFamily="18" charset="0"/>
                        </a:rPr>
                        <a:t>Значение</a:t>
                      </a:r>
                    </a:p>
                  </a:txBody>
                  <a:tcPr/>
                </a:tc>
                <a:extLst>
                  <a:ext uri="{0D108BD9-81ED-4DB2-BD59-A6C34878D82A}">
                    <a16:rowId xmlns:a16="http://schemas.microsoft.com/office/drawing/2014/main" val="10000"/>
                  </a:ext>
                </a:extLst>
              </a:tr>
              <a:tr h="370840">
                <a:tc>
                  <a:txBody>
                    <a:bodyPr/>
                    <a:lstStyle/>
                    <a:p>
                      <a:r>
                        <a:rPr lang="ru-RU" dirty="0">
                          <a:latin typeface="Times New Roman" panose="02020603050405020304" pitchFamily="18" charset="0"/>
                          <a:cs typeface="Times New Roman" panose="02020603050405020304" pitchFamily="18" charset="0"/>
                        </a:rPr>
                        <a:t>Азимутальная</a:t>
                      </a:r>
                      <a:r>
                        <a:rPr lang="ru-RU" baseline="0" dirty="0">
                          <a:latin typeface="Times New Roman" panose="02020603050405020304" pitchFamily="18" charset="0"/>
                          <a:cs typeface="Times New Roman" panose="02020603050405020304" pitchFamily="18" charset="0"/>
                        </a:rPr>
                        <a:t> протяженность</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a:latin typeface="Times New Roman" panose="02020603050405020304" pitchFamily="18" charset="0"/>
                          <a:cs typeface="Times New Roman" panose="02020603050405020304" pitchFamily="18" charset="0"/>
                        </a:rPr>
                        <a:t>70-110</a:t>
                      </a:r>
                    </a:p>
                  </a:txBody>
                  <a:tcPr/>
                </a:tc>
                <a:extLst>
                  <a:ext uri="{0D108BD9-81ED-4DB2-BD59-A6C34878D82A}">
                    <a16:rowId xmlns:a16="http://schemas.microsoft.com/office/drawing/2014/main" val="10001"/>
                  </a:ext>
                </a:extLst>
              </a:tr>
              <a:tr h="370840">
                <a:tc>
                  <a:txBody>
                    <a:bodyPr/>
                    <a:lstStyle/>
                    <a:p>
                      <a:r>
                        <a:rPr lang="ru-RU" dirty="0">
                          <a:latin typeface="Times New Roman" panose="02020603050405020304" pitchFamily="18" charset="0"/>
                          <a:cs typeface="Times New Roman" panose="02020603050405020304" pitchFamily="18" charset="0"/>
                        </a:rPr>
                        <a:t>Максимальное напряжение </a:t>
                      </a:r>
                    </a:p>
                  </a:txBody>
                  <a:tcPr/>
                </a:tc>
                <a:tc>
                  <a:txBody>
                    <a:bodyPr/>
                    <a:lstStyle/>
                    <a:p>
                      <a:pPr algn="ctr"/>
                      <a:r>
                        <a:rPr lang="ru-RU" dirty="0">
                          <a:latin typeface="Times New Roman" panose="02020603050405020304" pitchFamily="18" charset="0"/>
                          <a:cs typeface="Times New Roman" panose="02020603050405020304" pitchFamily="18" charset="0"/>
                        </a:rPr>
                        <a:t>73.5 </a:t>
                      </a:r>
                      <a:r>
                        <a:rPr lang="ru-RU" dirty="0" err="1">
                          <a:latin typeface="Times New Roman" panose="02020603050405020304" pitchFamily="18" charset="0"/>
                          <a:cs typeface="Times New Roman" panose="02020603050405020304" pitchFamily="18" charset="0"/>
                        </a:rPr>
                        <a:t>кВ</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lang="ru-RU" dirty="0">
                          <a:latin typeface="Times New Roman" panose="02020603050405020304" pitchFamily="18" charset="0"/>
                          <a:cs typeface="Times New Roman" panose="02020603050405020304" pitchFamily="18" charset="0"/>
                        </a:rPr>
                        <a:t>Величина зазора между электродами</a:t>
                      </a:r>
                    </a:p>
                  </a:txBody>
                  <a:tcPr/>
                </a:tc>
                <a:tc>
                  <a:txBody>
                    <a:bodyPr/>
                    <a:lstStyle/>
                    <a:p>
                      <a:pPr algn="ctr"/>
                      <a:r>
                        <a:rPr lang="ru-RU" dirty="0">
                          <a:latin typeface="Times New Roman" panose="02020603050405020304" pitchFamily="18" charset="0"/>
                          <a:cs typeface="Times New Roman" panose="02020603050405020304" pitchFamily="18" charset="0"/>
                        </a:rPr>
                        <a:t>9 мм</a:t>
                      </a:r>
                    </a:p>
                  </a:txBody>
                  <a:tcPr/>
                </a:tc>
                <a:extLst>
                  <a:ext uri="{0D108BD9-81ED-4DB2-BD59-A6C34878D82A}">
                    <a16:rowId xmlns:a16="http://schemas.microsoft.com/office/drawing/2014/main" val="10003"/>
                  </a:ext>
                </a:extLst>
              </a:tr>
              <a:tr h="370840">
                <a:tc>
                  <a:txBody>
                    <a:bodyPr/>
                    <a:lstStyle/>
                    <a:p>
                      <a:r>
                        <a:rPr lang="ru-RU" dirty="0">
                          <a:latin typeface="Times New Roman" panose="02020603050405020304" pitchFamily="18" charset="0"/>
                          <a:cs typeface="Times New Roman" panose="02020603050405020304" pitchFamily="18" charset="0"/>
                        </a:rPr>
                        <a:t>Область</a:t>
                      </a:r>
                      <a:r>
                        <a:rPr lang="ru-RU" baseline="0" dirty="0">
                          <a:latin typeface="Times New Roman" panose="02020603050405020304" pitchFamily="18" charset="0"/>
                          <a:cs typeface="Times New Roman" panose="02020603050405020304" pitchFamily="18" charset="0"/>
                        </a:rPr>
                        <a:t> перемещения краев дефлектора</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a:latin typeface="Times New Roman" panose="02020603050405020304" pitchFamily="18" charset="0"/>
                          <a:cs typeface="Times New Roman" panose="02020603050405020304" pitchFamily="18" charset="0"/>
                        </a:rPr>
                        <a:t>±10 мм</a:t>
                      </a:r>
                    </a:p>
                  </a:txBody>
                  <a:tcPr/>
                </a:tc>
                <a:extLst>
                  <a:ext uri="{0D108BD9-81ED-4DB2-BD59-A6C34878D82A}">
                    <a16:rowId xmlns:a16="http://schemas.microsoft.com/office/drawing/2014/main" val="10004"/>
                  </a:ext>
                </a:extLst>
              </a:tr>
            </a:tbl>
          </a:graphicData>
        </a:graphic>
      </p:graphicFrame>
      <p:sp>
        <p:nvSpPr>
          <p:cNvPr id="10" name="TextBox 9"/>
          <p:cNvSpPr txBox="1"/>
          <p:nvPr/>
        </p:nvSpPr>
        <p:spPr>
          <a:xfrm>
            <a:off x="6033166" y="1868740"/>
            <a:ext cx="5649660" cy="64633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Таблица </a:t>
            </a:r>
            <a:r>
              <a:rPr lang="en-US"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 Параметры электростатического дефлектора циклотрона ДЦ140 </a:t>
            </a:r>
          </a:p>
        </p:txBody>
      </p:sp>
      <p:pic>
        <p:nvPicPr>
          <p:cNvPr id="8" name="Рисунок 7">
            <a:extLst>
              <a:ext uri="{FF2B5EF4-FFF2-40B4-BE49-F238E27FC236}">
                <a16:creationId xmlns:a16="http://schemas.microsoft.com/office/drawing/2014/main" id="{7E5526E0-0E9B-4067-B39D-DB090E62B4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1" name="Рисунок 10">
            <a:extLst>
              <a:ext uri="{FF2B5EF4-FFF2-40B4-BE49-F238E27FC236}">
                <a16:creationId xmlns:a16="http://schemas.microsoft.com/office/drawing/2014/main" id="{89C3E7EF-9909-4AD7-9A51-7CB33E4F5D89}"/>
              </a:ext>
            </a:extLst>
          </p:cNvPr>
          <p:cNvPicPr>
            <a:picLocks noChangeAspect="1"/>
          </p:cNvPicPr>
          <p:nvPr/>
        </p:nvPicPr>
        <p:blipFill>
          <a:blip r:embed="rId5"/>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2762645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0664"/>
            <a:ext cx="10515600" cy="1029921"/>
          </a:xfrm>
        </p:spPr>
        <p:txBody>
          <a:bodyPr>
            <a:normAutofit/>
          </a:bodyPr>
          <a:lstStyle/>
          <a:p>
            <a:pPr algn="ctr"/>
            <a:r>
              <a:rPr lang="ru-RU" dirty="0">
                <a:latin typeface="Times New Roman" panose="02020603050405020304" pitchFamily="18" charset="0"/>
                <a:cs typeface="Times New Roman" panose="02020603050405020304" pitchFamily="18" charset="0"/>
              </a:rPr>
              <a:t>Магнитный канал циклотрона ДЦ140</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14</a:t>
            </a:fld>
            <a:endParaRPr lang="ru-RU" sz="1600" dirty="0">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rcRect l="11107" t="4167" r="42535" b="5769"/>
          <a:stretch>
            <a:fillRect/>
          </a:stretch>
        </p:blipFill>
        <p:spPr bwMode="auto">
          <a:xfrm>
            <a:off x="509954" y="1443623"/>
            <a:ext cx="3382108" cy="3761422"/>
          </a:xfrm>
          <a:prstGeom prst="rect">
            <a:avLst/>
          </a:prstGeom>
          <a:noFill/>
          <a:ln>
            <a:noFill/>
          </a:ln>
        </p:spPr>
      </p:pic>
      <p:pic>
        <p:nvPicPr>
          <p:cNvPr id="5" name="Рисунок 4"/>
          <p:cNvPicPr/>
          <p:nvPr/>
        </p:nvPicPr>
        <p:blipFill>
          <a:blip r:embed="rId4"/>
          <a:stretch>
            <a:fillRect/>
          </a:stretch>
        </p:blipFill>
        <p:spPr>
          <a:xfrm>
            <a:off x="4128782" y="1642916"/>
            <a:ext cx="3934436" cy="3362837"/>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312123235"/>
              </p:ext>
            </p:extLst>
          </p:nvPr>
        </p:nvGraphicFramePr>
        <p:xfrm>
          <a:off x="8299936" y="2215773"/>
          <a:ext cx="3548186" cy="3912602"/>
        </p:xfrm>
        <a:graphic>
          <a:graphicData uri="http://schemas.openxmlformats.org/drawingml/2006/table">
            <a:tbl>
              <a:tblPr firstRow="1" bandRow="1">
                <a:tableStyleId>{5940675A-B579-460E-94D1-54222C63F5DA}</a:tableStyleId>
              </a:tblPr>
              <a:tblGrid>
                <a:gridCol w="1774093">
                  <a:extLst>
                    <a:ext uri="{9D8B030D-6E8A-4147-A177-3AD203B41FA5}">
                      <a16:colId xmlns:a16="http://schemas.microsoft.com/office/drawing/2014/main" val="20000"/>
                    </a:ext>
                  </a:extLst>
                </a:gridCol>
                <a:gridCol w="1774093">
                  <a:extLst>
                    <a:ext uri="{9D8B030D-6E8A-4147-A177-3AD203B41FA5}">
                      <a16:colId xmlns:a16="http://schemas.microsoft.com/office/drawing/2014/main" val="20001"/>
                    </a:ext>
                  </a:extLst>
                </a:gridCol>
              </a:tblGrid>
              <a:tr h="538981">
                <a:tc>
                  <a:txBody>
                    <a:bodyPr/>
                    <a:lstStyle/>
                    <a:p>
                      <a:r>
                        <a:rPr lang="ru-RU" dirty="0">
                          <a:latin typeface="Times New Roman" panose="02020603050405020304" pitchFamily="18" charset="0"/>
                          <a:cs typeface="Times New Roman" panose="02020603050405020304" pitchFamily="18" charset="0"/>
                        </a:rPr>
                        <a:t>Параметр</a:t>
                      </a:r>
                    </a:p>
                  </a:txBody>
                  <a:tcPr/>
                </a:tc>
                <a:tc>
                  <a:txBody>
                    <a:bodyPr/>
                    <a:lstStyle/>
                    <a:p>
                      <a:r>
                        <a:rPr lang="ru-RU" dirty="0">
                          <a:latin typeface="Times New Roman" panose="02020603050405020304" pitchFamily="18" charset="0"/>
                          <a:cs typeface="Times New Roman" panose="02020603050405020304" pitchFamily="18" charset="0"/>
                        </a:rPr>
                        <a:t>Значение</a:t>
                      </a:r>
                    </a:p>
                  </a:txBody>
                  <a:tcPr/>
                </a:tc>
                <a:extLst>
                  <a:ext uri="{0D108BD9-81ED-4DB2-BD59-A6C34878D82A}">
                    <a16:rowId xmlns:a16="http://schemas.microsoft.com/office/drawing/2014/main" val="10000"/>
                  </a:ext>
                </a:extLst>
              </a:tr>
              <a:tr h="538981">
                <a:tc>
                  <a:txBody>
                    <a:bodyPr/>
                    <a:lstStyle/>
                    <a:p>
                      <a:r>
                        <a:rPr lang="ru-RU" dirty="0">
                          <a:latin typeface="Times New Roman" panose="02020603050405020304" pitchFamily="18" charset="0"/>
                          <a:cs typeface="Times New Roman" panose="02020603050405020304" pitchFamily="18" charset="0"/>
                        </a:rPr>
                        <a:t>Азимутальная протяженность</a:t>
                      </a:r>
                    </a:p>
                  </a:txBody>
                  <a:tcPr/>
                </a:tc>
                <a:tc>
                  <a:txBody>
                    <a:bodyPr/>
                    <a:lstStyle/>
                    <a:p>
                      <a:r>
                        <a:rPr lang="ru-RU" dirty="0">
                          <a:latin typeface="Times New Roman" panose="02020603050405020304" pitchFamily="18" charset="0"/>
                          <a:cs typeface="Times New Roman" panose="02020603050405020304" pitchFamily="18" charset="0"/>
                        </a:rPr>
                        <a:t>36-64</a:t>
                      </a:r>
                    </a:p>
                  </a:txBody>
                  <a:tcPr/>
                </a:tc>
                <a:extLst>
                  <a:ext uri="{0D108BD9-81ED-4DB2-BD59-A6C34878D82A}">
                    <a16:rowId xmlns:a16="http://schemas.microsoft.com/office/drawing/2014/main" val="10001"/>
                  </a:ext>
                </a:extLst>
              </a:tr>
              <a:tr h="538981">
                <a:tc>
                  <a:txBody>
                    <a:bodyPr/>
                    <a:lstStyle/>
                    <a:p>
                      <a:r>
                        <a:rPr lang="ru-RU" dirty="0">
                          <a:latin typeface="Times New Roman" panose="02020603050405020304" pitchFamily="18" charset="0"/>
                          <a:cs typeface="Times New Roman" panose="02020603050405020304" pitchFamily="18" charset="0"/>
                        </a:rPr>
                        <a:t>Горизонтальная апертура</a:t>
                      </a:r>
                    </a:p>
                  </a:txBody>
                  <a:tcPr/>
                </a:tc>
                <a:tc>
                  <a:txBody>
                    <a:bodyPr/>
                    <a:lstStyle/>
                    <a:p>
                      <a:r>
                        <a:rPr lang="ru-RU" dirty="0">
                          <a:latin typeface="Times New Roman" panose="02020603050405020304" pitchFamily="18" charset="0"/>
                          <a:cs typeface="Times New Roman" panose="02020603050405020304" pitchFamily="18" charset="0"/>
                        </a:rPr>
                        <a:t>32 мм</a:t>
                      </a:r>
                    </a:p>
                  </a:txBody>
                  <a:tcPr/>
                </a:tc>
                <a:extLst>
                  <a:ext uri="{0D108BD9-81ED-4DB2-BD59-A6C34878D82A}">
                    <a16:rowId xmlns:a16="http://schemas.microsoft.com/office/drawing/2014/main" val="10002"/>
                  </a:ext>
                </a:extLst>
              </a:tr>
              <a:tr h="538981">
                <a:tc>
                  <a:txBody>
                    <a:bodyPr/>
                    <a:lstStyle/>
                    <a:p>
                      <a:r>
                        <a:rPr lang="ru-RU" dirty="0">
                          <a:latin typeface="Times New Roman" panose="02020603050405020304" pitchFamily="18" charset="0"/>
                          <a:cs typeface="Times New Roman" panose="02020603050405020304" pitchFamily="18" charset="0"/>
                        </a:rPr>
                        <a:t>Вертикальная апертура</a:t>
                      </a:r>
                    </a:p>
                  </a:txBody>
                  <a:tcPr/>
                </a:tc>
                <a:tc>
                  <a:txBody>
                    <a:bodyPr/>
                    <a:lstStyle/>
                    <a:p>
                      <a:r>
                        <a:rPr lang="ru-RU" dirty="0">
                          <a:latin typeface="Times New Roman" panose="02020603050405020304" pitchFamily="18" charset="0"/>
                          <a:cs typeface="Times New Roman" panose="02020603050405020304" pitchFamily="18" charset="0"/>
                        </a:rPr>
                        <a:t>20 мм</a:t>
                      </a:r>
                    </a:p>
                  </a:txBody>
                  <a:tcPr/>
                </a:tc>
                <a:extLst>
                  <a:ext uri="{0D108BD9-81ED-4DB2-BD59-A6C34878D82A}">
                    <a16:rowId xmlns:a16="http://schemas.microsoft.com/office/drawing/2014/main" val="10003"/>
                  </a:ext>
                </a:extLst>
              </a:tr>
              <a:tr h="538981">
                <a:tc>
                  <a:txBody>
                    <a:bodyPr/>
                    <a:lstStyle/>
                    <a:p>
                      <a:r>
                        <a:rPr lang="ru-RU" dirty="0">
                          <a:latin typeface="Times New Roman" panose="02020603050405020304" pitchFamily="18" charset="0"/>
                          <a:cs typeface="Times New Roman" panose="02020603050405020304" pitchFamily="18" charset="0"/>
                        </a:rPr>
                        <a:t>Область</a:t>
                      </a:r>
                      <a:r>
                        <a:rPr lang="ru-RU" baseline="0" dirty="0">
                          <a:latin typeface="Times New Roman" panose="02020603050405020304" pitchFamily="18" charset="0"/>
                          <a:cs typeface="Times New Roman" panose="02020603050405020304" pitchFamily="18" charset="0"/>
                        </a:rPr>
                        <a:t> перемещения краев</a:t>
                      </a:r>
                      <a:endParaRPr lang="ru-RU"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cs typeface="Times New Roman" panose="02020603050405020304" pitchFamily="18" charset="0"/>
                        </a:rPr>
                        <a:t> ±15 мм</a:t>
                      </a:r>
                    </a:p>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538981">
                <a:tc>
                  <a:txBody>
                    <a:bodyPr/>
                    <a:lstStyle/>
                    <a:p>
                      <a:r>
                        <a:rPr lang="ru-RU" dirty="0">
                          <a:latin typeface="Times New Roman" panose="02020603050405020304" pitchFamily="18" charset="0"/>
                          <a:cs typeface="Times New Roman" panose="02020603050405020304" pitchFamily="18" charset="0"/>
                        </a:rPr>
                        <a:t>Градиент</a:t>
                      </a:r>
                    </a:p>
                  </a:txBody>
                  <a:tcPr/>
                </a:tc>
                <a:tc>
                  <a:txBody>
                    <a:bodyPr/>
                    <a:lstStyle/>
                    <a:p>
                      <a:r>
                        <a:rPr lang="ru-RU" dirty="0">
                          <a:latin typeface="Times New Roman" panose="02020603050405020304" pitchFamily="18" charset="0"/>
                          <a:cs typeface="Times New Roman" panose="02020603050405020304" pitchFamily="18" charset="0"/>
                        </a:rPr>
                        <a:t>13.5 Т/м</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509954" y="5225711"/>
            <a:ext cx="3264877" cy="923330"/>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14 – Схема расположения магнитного канала </a:t>
            </a:r>
            <a:r>
              <a:rPr lang="en-US" dirty="0">
                <a:latin typeface="Times New Roman" panose="02020603050405020304" pitchFamily="18" charset="0"/>
                <a:cs typeface="Times New Roman" panose="02020603050405020304" pitchFamily="18" charset="0"/>
              </a:rPr>
              <a:t>MC </a:t>
            </a:r>
            <a:r>
              <a:rPr lang="ru-RU" dirty="0">
                <a:latin typeface="Times New Roman" panose="02020603050405020304" pitchFamily="18" charset="0"/>
                <a:cs typeface="Times New Roman" panose="02020603050405020304" pitchFamily="18" charset="0"/>
              </a:rPr>
              <a:t>циклотрона ДЦ140 </a:t>
            </a:r>
          </a:p>
        </p:txBody>
      </p:sp>
      <p:sp>
        <p:nvSpPr>
          <p:cNvPr id="8" name="TextBox 7"/>
          <p:cNvSpPr txBox="1"/>
          <p:nvPr/>
        </p:nvSpPr>
        <p:spPr>
          <a:xfrm>
            <a:off x="4404945" y="5205045"/>
            <a:ext cx="3264877" cy="923330"/>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15 – Сечения магнитного канала </a:t>
            </a:r>
            <a:r>
              <a:rPr lang="en-US" dirty="0">
                <a:latin typeface="Times New Roman" panose="02020603050405020304" pitchFamily="18" charset="0"/>
                <a:cs typeface="Times New Roman" panose="02020603050405020304" pitchFamily="18" charset="0"/>
              </a:rPr>
              <a:t>MC1 </a:t>
            </a:r>
            <a:r>
              <a:rPr lang="ru-RU" dirty="0">
                <a:latin typeface="Times New Roman" panose="02020603050405020304" pitchFamily="18" charset="0"/>
                <a:cs typeface="Times New Roman" panose="02020603050405020304" pitchFamily="18" charset="0"/>
              </a:rPr>
              <a:t>циклотрона ДЦ140 </a:t>
            </a:r>
          </a:p>
        </p:txBody>
      </p:sp>
      <p:sp>
        <p:nvSpPr>
          <p:cNvPr id="9" name="TextBox 8"/>
          <p:cNvSpPr txBox="1"/>
          <p:nvPr/>
        </p:nvSpPr>
        <p:spPr>
          <a:xfrm>
            <a:off x="8259576" y="1226514"/>
            <a:ext cx="3588546" cy="923330"/>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Таблица </a:t>
            </a:r>
            <a:r>
              <a:rPr lang="en-US"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 Параметры магнитного канала циклотрона ДЦ140 </a:t>
            </a:r>
          </a:p>
        </p:txBody>
      </p:sp>
      <p:pic>
        <p:nvPicPr>
          <p:cNvPr id="10" name="Рисунок 9">
            <a:extLst>
              <a:ext uri="{FF2B5EF4-FFF2-40B4-BE49-F238E27FC236}">
                <a16:creationId xmlns:a16="http://schemas.microsoft.com/office/drawing/2014/main" id="{8B7A053B-9A89-48D5-B3FE-7A07386D9E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1" name="Рисунок 10">
            <a:extLst>
              <a:ext uri="{FF2B5EF4-FFF2-40B4-BE49-F238E27FC236}">
                <a16:creationId xmlns:a16="http://schemas.microsoft.com/office/drawing/2014/main" id="{120DEAFB-7FF5-46A8-88DE-D9F8FE9FDD93}"/>
              </a:ext>
            </a:extLst>
          </p:cNvPr>
          <p:cNvPicPr>
            <a:picLocks noChangeAspect="1"/>
          </p:cNvPicPr>
          <p:nvPr/>
        </p:nvPicPr>
        <p:blipFill>
          <a:blip r:embed="rId6"/>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181034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3941" y="163683"/>
            <a:ext cx="9046965" cy="1325563"/>
          </a:xfrm>
        </p:spPr>
        <p:txBody>
          <a:bodyPr>
            <a:normAutofit/>
          </a:bodyPr>
          <a:lstStyle/>
          <a:p>
            <a:pPr algn="ctr"/>
            <a:r>
              <a:rPr lang="ru-RU" sz="4000" dirty="0">
                <a:latin typeface="Times New Roman" panose="02020603050405020304" pitchFamily="18" charset="0"/>
                <a:cs typeface="Times New Roman" panose="02020603050405020304" pitchFamily="18" charset="0"/>
              </a:rPr>
              <a:t>Квадрупольная линза на постоянных магнитах</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15</a:t>
            </a:fld>
            <a:endParaRPr lang="ru-RU" sz="1600" dirty="0">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343" y="1917821"/>
            <a:ext cx="4154369" cy="3022357"/>
          </a:xfrm>
          <a:prstGeom prst="rect">
            <a:avLst/>
          </a:prstGeom>
          <a:noFill/>
          <a:ln>
            <a:noFill/>
          </a:ln>
        </p:spPr>
      </p:pic>
      <p:sp>
        <p:nvSpPr>
          <p:cNvPr id="5" name="TextBox 4"/>
          <p:cNvSpPr txBox="1"/>
          <p:nvPr/>
        </p:nvSpPr>
        <p:spPr>
          <a:xfrm>
            <a:off x="1524088" y="4830870"/>
            <a:ext cx="3264877" cy="923330"/>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16 – Сечение квадрупольной линзы на постоянных магнитах</a:t>
            </a:r>
          </a:p>
        </p:txBody>
      </p:sp>
      <p:graphicFrame>
        <p:nvGraphicFramePr>
          <p:cNvPr id="6" name="Таблица 5"/>
          <p:cNvGraphicFramePr>
            <a:graphicFrameLocks noGrp="1"/>
          </p:cNvGraphicFramePr>
          <p:nvPr>
            <p:extLst>
              <p:ext uri="{D42A27DB-BD31-4B8C-83A1-F6EECF244321}">
                <p14:modId xmlns:p14="http://schemas.microsoft.com/office/powerpoint/2010/main" val="3975596086"/>
              </p:ext>
            </p:extLst>
          </p:nvPr>
        </p:nvGraphicFramePr>
        <p:xfrm>
          <a:off x="5931101" y="2797572"/>
          <a:ext cx="5358998" cy="2956628"/>
        </p:xfrm>
        <a:graphic>
          <a:graphicData uri="http://schemas.openxmlformats.org/drawingml/2006/table">
            <a:tbl>
              <a:tblPr firstRow="1" bandRow="1">
                <a:tableStyleId>{5940675A-B579-460E-94D1-54222C63F5DA}</a:tableStyleId>
              </a:tblPr>
              <a:tblGrid>
                <a:gridCol w="2679499">
                  <a:extLst>
                    <a:ext uri="{9D8B030D-6E8A-4147-A177-3AD203B41FA5}">
                      <a16:colId xmlns:a16="http://schemas.microsoft.com/office/drawing/2014/main" val="20000"/>
                    </a:ext>
                  </a:extLst>
                </a:gridCol>
                <a:gridCol w="2679499">
                  <a:extLst>
                    <a:ext uri="{9D8B030D-6E8A-4147-A177-3AD203B41FA5}">
                      <a16:colId xmlns:a16="http://schemas.microsoft.com/office/drawing/2014/main" val="20001"/>
                    </a:ext>
                  </a:extLst>
                </a:gridCol>
              </a:tblGrid>
              <a:tr h="549527">
                <a:tc>
                  <a:txBody>
                    <a:bodyPr/>
                    <a:lstStyle/>
                    <a:p>
                      <a:pPr algn="ctr"/>
                      <a:r>
                        <a:rPr lang="ru-RU" dirty="0">
                          <a:latin typeface="Times New Roman" panose="02020603050405020304" pitchFamily="18" charset="0"/>
                          <a:cs typeface="Times New Roman" panose="02020603050405020304" pitchFamily="18" charset="0"/>
                        </a:rPr>
                        <a:t>Параметр</a:t>
                      </a:r>
                    </a:p>
                  </a:txBody>
                  <a:tcPr/>
                </a:tc>
                <a:tc>
                  <a:txBody>
                    <a:bodyPr/>
                    <a:lstStyle/>
                    <a:p>
                      <a:pPr algn="ctr"/>
                      <a:r>
                        <a:rPr lang="ru-RU" dirty="0">
                          <a:latin typeface="Times New Roman" panose="02020603050405020304" pitchFamily="18" charset="0"/>
                          <a:cs typeface="Times New Roman" panose="02020603050405020304" pitchFamily="18" charset="0"/>
                        </a:rPr>
                        <a:t>Значение</a:t>
                      </a:r>
                    </a:p>
                  </a:txBody>
                  <a:tcPr/>
                </a:tc>
                <a:extLst>
                  <a:ext uri="{0D108BD9-81ED-4DB2-BD59-A6C34878D82A}">
                    <a16:rowId xmlns:a16="http://schemas.microsoft.com/office/drawing/2014/main" val="10000"/>
                  </a:ext>
                </a:extLst>
              </a:tr>
              <a:tr h="758520">
                <a:tc>
                  <a:txBody>
                    <a:bodyPr/>
                    <a:lstStyle/>
                    <a:p>
                      <a:r>
                        <a:rPr lang="ru-RU" dirty="0">
                          <a:latin typeface="Times New Roman" panose="02020603050405020304" pitchFamily="18" charset="0"/>
                          <a:cs typeface="Times New Roman" panose="02020603050405020304" pitchFamily="18" charset="0"/>
                        </a:rPr>
                        <a:t>Горизонтальная апертура</a:t>
                      </a:r>
                    </a:p>
                  </a:txBody>
                  <a:tcPr/>
                </a:tc>
                <a:tc>
                  <a:txBody>
                    <a:bodyPr/>
                    <a:lstStyle/>
                    <a:p>
                      <a:r>
                        <a:rPr lang="ru-RU" dirty="0">
                          <a:latin typeface="Times New Roman" panose="02020603050405020304" pitchFamily="18" charset="0"/>
                          <a:cs typeface="Times New Roman" panose="02020603050405020304" pitchFamily="18" charset="0"/>
                        </a:rPr>
                        <a:t>64 мм</a:t>
                      </a:r>
                    </a:p>
                  </a:txBody>
                  <a:tcPr/>
                </a:tc>
                <a:extLst>
                  <a:ext uri="{0D108BD9-81ED-4DB2-BD59-A6C34878D82A}">
                    <a16:rowId xmlns:a16="http://schemas.microsoft.com/office/drawing/2014/main" val="10001"/>
                  </a:ext>
                </a:extLst>
              </a:tr>
              <a:tr h="549527">
                <a:tc>
                  <a:txBody>
                    <a:bodyPr/>
                    <a:lstStyle/>
                    <a:p>
                      <a:r>
                        <a:rPr lang="ru-RU" dirty="0">
                          <a:latin typeface="Times New Roman" panose="02020603050405020304" pitchFamily="18" charset="0"/>
                          <a:cs typeface="Times New Roman" panose="02020603050405020304" pitchFamily="18" charset="0"/>
                        </a:rPr>
                        <a:t>Вертикальная апертура</a:t>
                      </a:r>
                    </a:p>
                  </a:txBody>
                  <a:tcPr/>
                </a:tc>
                <a:tc>
                  <a:txBody>
                    <a:bodyPr/>
                    <a:lstStyle/>
                    <a:p>
                      <a:r>
                        <a:rPr lang="ru-RU" dirty="0">
                          <a:latin typeface="Times New Roman" panose="02020603050405020304" pitchFamily="18" charset="0"/>
                          <a:cs typeface="Times New Roman" panose="02020603050405020304" pitchFamily="18" charset="0"/>
                        </a:rPr>
                        <a:t>25 мм</a:t>
                      </a:r>
                    </a:p>
                  </a:txBody>
                  <a:tcPr/>
                </a:tc>
                <a:extLst>
                  <a:ext uri="{0D108BD9-81ED-4DB2-BD59-A6C34878D82A}">
                    <a16:rowId xmlns:a16="http://schemas.microsoft.com/office/drawing/2014/main" val="10002"/>
                  </a:ext>
                </a:extLst>
              </a:tr>
              <a:tr h="549527">
                <a:tc>
                  <a:txBody>
                    <a:bodyPr/>
                    <a:lstStyle/>
                    <a:p>
                      <a:r>
                        <a:rPr lang="ru-RU" dirty="0">
                          <a:latin typeface="Times New Roman" panose="02020603050405020304" pitchFamily="18" charset="0"/>
                          <a:cs typeface="Times New Roman" panose="02020603050405020304" pitchFamily="18" charset="0"/>
                        </a:rPr>
                        <a:t>Эффективная длина</a:t>
                      </a:r>
                    </a:p>
                  </a:txBody>
                  <a:tcPr/>
                </a:tc>
                <a:tc>
                  <a:txBody>
                    <a:bodyPr/>
                    <a:lstStyle/>
                    <a:p>
                      <a:r>
                        <a:rPr lang="ru-RU" dirty="0">
                          <a:latin typeface="Times New Roman" panose="02020603050405020304" pitchFamily="18" charset="0"/>
                          <a:cs typeface="Times New Roman" panose="02020603050405020304" pitchFamily="18" charset="0"/>
                        </a:rPr>
                        <a:t>29.9 см</a:t>
                      </a:r>
                    </a:p>
                  </a:txBody>
                  <a:tcPr/>
                </a:tc>
                <a:extLst>
                  <a:ext uri="{0D108BD9-81ED-4DB2-BD59-A6C34878D82A}">
                    <a16:rowId xmlns:a16="http://schemas.microsoft.com/office/drawing/2014/main" val="10003"/>
                  </a:ext>
                </a:extLst>
              </a:tr>
              <a:tr h="549527">
                <a:tc>
                  <a:txBody>
                    <a:bodyPr/>
                    <a:lstStyle/>
                    <a:p>
                      <a:r>
                        <a:rPr lang="ru-RU" dirty="0">
                          <a:latin typeface="Times New Roman" panose="02020603050405020304" pitchFamily="18" charset="0"/>
                          <a:cs typeface="Times New Roman" panose="02020603050405020304" pitchFamily="18" charset="0"/>
                        </a:rPr>
                        <a:t>Градиент</a:t>
                      </a:r>
                    </a:p>
                  </a:txBody>
                  <a:tcPr/>
                </a:tc>
                <a:tc>
                  <a:txBody>
                    <a:bodyPr/>
                    <a:lstStyle/>
                    <a:p>
                      <a:r>
                        <a:rPr lang="ru-RU" dirty="0">
                          <a:latin typeface="Times New Roman" panose="02020603050405020304" pitchFamily="18" charset="0"/>
                          <a:cs typeface="Times New Roman" panose="02020603050405020304" pitchFamily="18" charset="0"/>
                        </a:rPr>
                        <a:t>8.1 Т/м</a:t>
                      </a:r>
                    </a:p>
                  </a:txBody>
                  <a:tcPr/>
                </a:tc>
                <a:extLst>
                  <a:ext uri="{0D108BD9-81ED-4DB2-BD59-A6C34878D82A}">
                    <a16:rowId xmlns:a16="http://schemas.microsoft.com/office/drawing/2014/main" val="10004"/>
                  </a:ext>
                </a:extLst>
              </a:tr>
            </a:tbl>
          </a:graphicData>
        </a:graphic>
      </p:graphicFrame>
      <p:sp>
        <p:nvSpPr>
          <p:cNvPr id="7" name="TextBox 6"/>
          <p:cNvSpPr txBox="1"/>
          <p:nvPr/>
        </p:nvSpPr>
        <p:spPr>
          <a:xfrm>
            <a:off x="5931101" y="2091396"/>
            <a:ext cx="5060285" cy="64633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Таблица </a:t>
            </a:r>
            <a:r>
              <a:rPr lang="en-US"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 – Параметры квадрупольной линзы на постоянных магнитах циклотрона ДЦ140 </a:t>
            </a:r>
          </a:p>
        </p:txBody>
      </p:sp>
      <p:pic>
        <p:nvPicPr>
          <p:cNvPr id="8" name="Рисунок 7">
            <a:extLst>
              <a:ext uri="{FF2B5EF4-FFF2-40B4-BE49-F238E27FC236}">
                <a16:creationId xmlns:a16="http://schemas.microsoft.com/office/drawing/2014/main" id="{719D6B2E-4BCC-4B2C-95BA-A5F444234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9" name="Рисунок 8">
            <a:extLst>
              <a:ext uri="{FF2B5EF4-FFF2-40B4-BE49-F238E27FC236}">
                <a16:creationId xmlns:a16="http://schemas.microsoft.com/office/drawing/2014/main" id="{8BB613A3-F3A3-450F-8B3B-EAC93D20F4C3}"/>
              </a:ext>
            </a:extLst>
          </p:cNvPr>
          <p:cNvPicPr>
            <a:picLocks noChangeAspect="1"/>
          </p:cNvPicPr>
          <p:nvPr/>
        </p:nvPicPr>
        <p:blipFill>
          <a:blip r:embed="rId5"/>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3886033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278078" y="1199677"/>
            <a:ext cx="7086057" cy="4271839"/>
          </a:xfrm>
          <a:prstGeom prst="rect">
            <a:avLst/>
          </a:prstGeom>
        </p:spPr>
      </p:pic>
      <p:sp>
        <p:nvSpPr>
          <p:cNvPr id="6" name="TextBox 5"/>
          <p:cNvSpPr txBox="1"/>
          <p:nvPr/>
        </p:nvSpPr>
        <p:spPr>
          <a:xfrm>
            <a:off x="3047388" y="5363447"/>
            <a:ext cx="6097223" cy="646331"/>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17 – График горизонтальных и вертикальных огибающих в системе вывода циклотрона ДЦ140 </a:t>
            </a:r>
          </a:p>
        </p:txBody>
      </p:sp>
      <p:sp>
        <p:nvSpPr>
          <p:cNvPr id="2" name="Номер слайда 1"/>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16</a:t>
            </a:fld>
            <a:endParaRPr lang="ru-RU" sz="16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B506D903-4102-48BF-A837-CAADEC9A0F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8" name="Рисунок 7">
            <a:extLst>
              <a:ext uri="{FF2B5EF4-FFF2-40B4-BE49-F238E27FC236}">
                <a16:creationId xmlns:a16="http://schemas.microsoft.com/office/drawing/2014/main" id="{57573128-D7A6-49B8-B03A-86D4AFD0F6EB}"/>
              </a:ext>
            </a:extLst>
          </p:cNvPr>
          <p:cNvPicPr>
            <a:picLocks noChangeAspect="1"/>
          </p:cNvPicPr>
          <p:nvPr/>
        </p:nvPicPr>
        <p:blipFill>
          <a:blip r:embed="rId4"/>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302367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3101"/>
            <a:ext cx="10515600" cy="1325563"/>
          </a:xfrm>
        </p:spPr>
        <p:txBody>
          <a:bodyPr>
            <a:normAutofit/>
          </a:bodyPr>
          <a:lstStyle/>
          <a:p>
            <a:pPr algn="ctr"/>
            <a:r>
              <a:rPr lang="ru-RU" sz="4000" dirty="0">
                <a:latin typeface="Times New Roman" panose="02020603050405020304" pitchFamily="18" charset="0"/>
                <a:cs typeface="Times New Roman" panose="02020603050405020304" pitchFamily="18" charset="0"/>
              </a:rPr>
              <a:t>Уравнения движения заряженных частиц в электромагнитных полях</a:t>
            </a:r>
          </a:p>
        </p:txBody>
      </p:sp>
      <p:sp>
        <p:nvSpPr>
          <p:cNvPr id="3" name="Объект 2"/>
          <p:cNvSpPr>
            <a:spLocks noGrp="1"/>
          </p:cNvSpPr>
          <p:nvPr>
            <p:ph idx="1"/>
          </p:nvPr>
        </p:nvSpPr>
        <p:spPr>
          <a:xfrm>
            <a:off x="347657" y="1757321"/>
            <a:ext cx="11658600" cy="4599029"/>
          </a:xfrm>
        </p:spPr>
        <p:txBody>
          <a:bodyPr>
            <a:normAutofit/>
          </a:bodyPr>
          <a:lstStyle/>
          <a:p>
            <a:r>
              <a:rPr lang="ru-RU" sz="1800" dirty="0">
                <a:latin typeface="Times New Roman" panose="02020603050405020304" pitchFamily="18" charset="0"/>
                <a:cs typeface="Times New Roman" panose="02020603050405020304" pitchFamily="18" charset="0"/>
              </a:rPr>
              <a:t>Сила Лоренца, действующая на заряженную частицу, движущуюся в электромагнитных полях:</a:t>
            </a:r>
            <a:br>
              <a:rPr lang="ru-RU"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(1)</a:t>
            </a:r>
          </a:p>
          <a:p>
            <a:pPr marL="0" indent="0">
              <a:buNone/>
            </a:pPr>
            <a:r>
              <a:rPr lang="ru-RU" sz="1800" dirty="0">
                <a:latin typeface="Times New Roman" panose="02020603050405020304" pitchFamily="18" charset="0"/>
                <a:cs typeface="Times New Roman" panose="02020603050405020304" pitchFamily="18" charset="0"/>
              </a:rPr>
              <a:t>    где: </a:t>
            </a:r>
            <a:r>
              <a:rPr lang="en-US" sz="1800" i="1" dirty="0">
                <a:latin typeface="Times New Roman" panose="02020603050405020304" pitchFamily="18" charset="0"/>
                <a:cs typeface="Times New Roman" panose="02020603050405020304" pitchFamily="18" charset="0"/>
              </a:rPr>
              <a:t>Z*e</a:t>
            </a:r>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заряд частицы;</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v</a:t>
            </a:r>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скорость частицы;</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E</a:t>
            </a:r>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напряженность электрического поля;</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B</a:t>
            </a:r>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индукция магнитного поля;</a:t>
            </a:r>
          </a:p>
          <a:p>
            <a:pPr marL="0" indent="0">
              <a:lnSpc>
                <a:spcPct val="110000"/>
              </a:lnSpc>
              <a:spcBef>
                <a:spcPts val="0"/>
              </a:spcBef>
              <a:buNone/>
            </a:pPr>
            <a:r>
              <a:rPr lang="ru-RU" sz="1800" i="1"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m</a:t>
            </a:r>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масса частицы.</a:t>
            </a:r>
          </a:p>
          <a:p>
            <a:pPr marL="0" indent="0">
              <a:buNone/>
            </a:pPr>
            <a:r>
              <a:rPr lang="ru-RU" sz="1800" dirty="0">
                <a:latin typeface="Times New Roman" panose="02020603050405020304" pitchFamily="18" charset="0"/>
                <a:cs typeface="Times New Roman" panose="02020603050405020304" pitchFamily="18" charset="0"/>
              </a:rPr>
              <a:t>Масса частицы при движении со скоростями, близкими к скорости света:</a:t>
            </a:r>
            <a:br>
              <a:rPr lang="ru-RU" sz="1800" dirty="0">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(2)</a:t>
            </a:r>
            <a:br>
              <a:rPr lang="ru-RU" sz="1800" dirty="0">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где: </a:t>
            </a:r>
            <a:r>
              <a:rPr lang="en-US" sz="1800" i="1" dirty="0">
                <a:latin typeface="Times New Roman" panose="02020603050405020304" pitchFamily="18" charset="0"/>
                <a:cs typeface="Times New Roman" panose="02020603050405020304" pitchFamily="18" charset="0"/>
              </a:rPr>
              <a:t>m</a:t>
            </a:r>
            <a:r>
              <a:rPr lang="en-US" sz="1100" dirty="0">
                <a:latin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масса покоя частицы;</a:t>
            </a:r>
          </a:p>
          <a:p>
            <a:pPr marL="0" indent="0">
              <a:buNone/>
            </a:pPr>
            <a:r>
              <a:rPr lang="ru-RU" sz="1100" dirty="0">
                <a:latin typeface="Times New Roman" panose="02020603050405020304" pitchFamily="18" charset="0"/>
                <a:cs typeface="Times New Roman" panose="02020603050405020304" pitchFamily="18" charset="0"/>
              </a:rPr>
              <a:t>            </a:t>
            </a:r>
            <a:r>
              <a:rPr lang="el-GR" sz="1800" dirty="0">
                <a:latin typeface="Times New Roman" panose="02020603050405020304" pitchFamily="18" charset="0"/>
                <a:cs typeface="Times New Roman" panose="02020603050405020304" pitchFamily="18" charset="0"/>
              </a:rPr>
              <a:t>γ</a:t>
            </a:r>
            <a:r>
              <a:rPr lang="ru-RU" sz="1800" dirty="0">
                <a:latin typeface="Times New Roman" panose="02020603050405020304" pitchFamily="18" charset="0"/>
                <a:cs typeface="Times New Roman" panose="02020603050405020304" pitchFamily="18" charset="0"/>
              </a:rPr>
              <a:t> – релятивистский фактор.</a:t>
            </a:r>
          </a:p>
        </p:txBody>
      </p:sp>
      <p:sp>
        <p:nvSpPr>
          <p:cNvPr id="7" name="Номер слайда 6"/>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2</a:t>
            </a:fld>
            <a:endParaRPr lang="ru-RU" sz="1600" dirty="0">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3463686174"/>
              </p:ext>
            </p:extLst>
          </p:nvPr>
        </p:nvGraphicFramePr>
        <p:xfrm>
          <a:off x="4025900" y="2040369"/>
          <a:ext cx="3606800" cy="609600"/>
        </p:xfrm>
        <a:graphic>
          <a:graphicData uri="http://schemas.openxmlformats.org/presentationml/2006/ole">
            <mc:AlternateContent xmlns:mc="http://schemas.openxmlformats.org/markup-compatibility/2006">
              <mc:Choice xmlns:v="urn:schemas-microsoft-com:vml" Requires="v">
                <p:oleObj spid="_x0000_s12527" name="Equation" r:id="rId4" imgW="3606480" imgH="609480" progId="Equation.DSMT4">
                  <p:embed/>
                </p:oleObj>
              </mc:Choice>
              <mc:Fallback>
                <p:oleObj name="Equation" r:id="rId4" imgW="3606480" imgH="609480" progId="Equation.DSMT4">
                  <p:embed/>
                  <p:pic>
                    <p:nvPicPr>
                      <p:cNvPr id="0" name=""/>
                      <p:cNvPicPr/>
                      <p:nvPr/>
                    </p:nvPicPr>
                    <p:blipFill>
                      <a:blip r:embed="rId5"/>
                      <a:stretch>
                        <a:fillRect/>
                      </a:stretch>
                    </p:blipFill>
                    <p:spPr>
                      <a:xfrm>
                        <a:off x="4025900" y="2040369"/>
                        <a:ext cx="3606800" cy="609600"/>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3592426736"/>
              </p:ext>
            </p:extLst>
          </p:nvPr>
        </p:nvGraphicFramePr>
        <p:xfrm>
          <a:off x="4783859" y="4208032"/>
          <a:ext cx="1943100" cy="1092200"/>
        </p:xfrm>
        <a:graphic>
          <a:graphicData uri="http://schemas.openxmlformats.org/presentationml/2006/ole">
            <mc:AlternateContent xmlns:mc="http://schemas.openxmlformats.org/markup-compatibility/2006">
              <mc:Choice xmlns:v="urn:schemas-microsoft-com:vml" Requires="v">
                <p:oleObj spid="_x0000_s12528" name="Equation" r:id="rId6" imgW="1942920" imgH="1091880" progId="Equation.DSMT4">
                  <p:embed/>
                </p:oleObj>
              </mc:Choice>
              <mc:Fallback>
                <p:oleObj name="Equation" r:id="rId6" imgW="1942920" imgH="1091880" progId="Equation.DSMT4">
                  <p:embed/>
                  <p:pic>
                    <p:nvPicPr>
                      <p:cNvPr id="0" name=""/>
                      <p:cNvPicPr/>
                      <p:nvPr/>
                    </p:nvPicPr>
                    <p:blipFill>
                      <a:blip r:embed="rId7"/>
                      <a:stretch>
                        <a:fillRect/>
                      </a:stretch>
                    </p:blipFill>
                    <p:spPr>
                      <a:xfrm>
                        <a:off x="4783859" y="4208032"/>
                        <a:ext cx="1943100" cy="1092200"/>
                      </a:xfrm>
                      <a:prstGeom prst="rect">
                        <a:avLst/>
                      </a:prstGeom>
                    </p:spPr>
                  </p:pic>
                </p:oleObj>
              </mc:Fallback>
            </mc:AlternateContent>
          </a:graphicData>
        </a:graphic>
      </p:graphicFrame>
      <p:pic>
        <p:nvPicPr>
          <p:cNvPr id="8" name="Рисунок 7">
            <a:extLst>
              <a:ext uri="{FF2B5EF4-FFF2-40B4-BE49-F238E27FC236}">
                <a16:creationId xmlns:a16="http://schemas.microsoft.com/office/drawing/2014/main" id="{BB7EBB2D-B49F-4644-B4AA-E42E1BC39A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9" name="Рисунок 8">
            <a:extLst>
              <a:ext uri="{FF2B5EF4-FFF2-40B4-BE49-F238E27FC236}">
                <a16:creationId xmlns:a16="http://schemas.microsoft.com/office/drawing/2014/main" id="{8F559DEA-C1B1-4127-ADAB-8AFBA4444CF1}"/>
              </a:ext>
            </a:extLst>
          </p:cNvPr>
          <p:cNvPicPr>
            <a:picLocks noChangeAspect="1"/>
          </p:cNvPicPr>
          <p:nvPr/>
        </p:nvPicPr>
        <p:blipFill>
          <a:blip r:embed="rId9"/>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3059529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4326" y="74537"/>
            <a:ext cx="10515600" cy="1325563"/>
          </a:xfrm>
        </p:spPr>
        <p:txBody>
          <a:bodyPr>
            <a:normAutofit/>
          </a:bodyPr>
          <a:lstStyle/>
          <a:p>
            <a:pPr algn="ctr"/>
            <a:r>
              <a:rPr lang="ru-RU" sz="4000" dirty="0">
                <a:latin typeface="Times New Roman" panose="02020603050405020304" pitchFamily="18" charset="0"/>
                <a:cs typeface="Times New Roman" panose="02020603050405020304" pitchFamily="18" charset="0"/>
              </a:rPr>
              <a:t>Принцип устройства циклотрона</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3</a:t>
            </a:fld>
            <a:endParaRPr lang="ru-RU" sz="16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864326" y="4849732"/>
            <a:ext cx="10704141" cy="1506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latin typeface="Times New Roman" panose="02020603050405020304" pitchFamily="18" charset="0"/>
                <a:cs typeface="Times New Roman" panose="02020603050405020304" pitchFamily="18" charset="0"/>
              </a:rPr>
              <a:t>Траектория частиц, движущихся со скоростью </a:t>
            </a:r>
            <a:r>
              <a:rPr lang="en-US" sz="1800" i="1" dirty="0">
                <a:latin typeface="Times New Roman" panose="02020603050405020304" pitchFamily="18" charset="0"/>
                <a:cs typeface="Times New Roman" panose="02020603050405020304" pitchFamily="18" charset="0"/>
              </a:rPr>
              <a:t>v, </a:t>
            </a:r>
            <a:r>
              <a:rPr lang="ru-RU" sz="1800" dirty="0">
                <a:latin typeface="Times New Roman" panose="02020603050405020304" pitchFamily="18" charset="0"/>
                <a:cs typeface="Times New Roman" panose="02020603050405020304" pitchFamily="18" charset="0"/>
              </a:rPr>
              <a:t>представляет собой окружностью радиусом </a:t>
            </a:r>
            <a:r>
              <a:rPr lang="en-US" sz="1800" i="1" dirty="0">
                <a:latin typeface="Times New Roman" panose="02020603050405020304" pitchFamily="18" charset="0"/>
                <a:cs typeface="Times New Roman" panose="02020603050405020304" pitchFamily="18" charset="0"/>
              </a:rPr>
              <a:t>r, </a:t>
            </a:r>
            <a:r>
              <a:rPr lang="ru-RU" sz="1800" i="1" dirty="0">
                <a:latin typeface="Times New Roman" panose="02020603050405020304" pitchFamily="18" charset="0"/>
                <a:cs typeface="Times New Roman" panose="02020603050405020304" pitchFamily="18" charset="0"/>
              </a:rPr>
              <a:t>а </a:t>
            </a:r>
            <a:r>
              <a:rPr lang="ru-RU" sz="1800" dirty="0">
                <a:latin typeface="Times New Roman" panose="02020603050405020304" pitchFamily="18" charset="0"/>
                <a:cs typeface="Times New Roman" panose="02020603050405020304" pitchFamily="18" charset="0"/>
              </a:rPr>
              <a:t>круговая частота обращения</a:t>
            </a:r>
            <a:r>
              <a:rPr lang="en-US"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ꞷ</a:t>
            </a:r>
            <a:r>
              <a:rPr lang="ru-RU" sz="1800"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(3)</a:t>
            </a:r>
            <a:endParaRPr lang="en-US"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a:t>
            </a:r>
          </a:p>
        </p:txBody>
      </p:sp>
      <p:pic>
        <p:nvPicPr>
          <p:cNvPr id="6" name="Рисунок 5"/>
          <p:cNvPicPr>
            <a:picLocks noChangeAspect="1"/>
          </p:cNvPicPr>
          <p:nvPr/>
        </p:nvPicPr>
        <p:blipFill>
          <a:blip r:embed="rId4"/>
          <a:stretch>
            <a:fillRect/>
          </a:stretch>
        </p:blipFill>
        <p:spPr>
          <a:xfrm>
            <a:off x="4643052" y="1079580"/>
            <a:ext cx="2773093" cy="3278605"/>
          </a:xfrm>
          <a:prstGeom prst="rect">
            <a:avLst/>
          </a:prstGeom>
        </p:spPr>
      </p:pic>
      <p:sp>
        <p:nvSpPr>
          <p:cNvPr id="7" name="TextBox 6"/>
          <p:cNvSpPr txBox="1"/>
          <p:nvPr/>
        </p:nvSpPr>
        <p:spPr>
          <a:xfrm>
            <a:off x="3626909" y="4358185"/>
            <a:ext cx="4524376" cy="369332"/>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1 – Схема классического циклотрона</a:t>
            </a:r>
          </a:p>
        </p:txBody>
      </p:sp>
      <p:graphicFrame>
        <p:nvGraphicFramePr>
          <p:cNvPr id="8" name="Объект 7"/>
          <p:cNvGraphicFramePr>
            <a:graphicFrameLocks noChangeAspect="1"/>
          </p:cNvGraphicFramePr>
          <p:nvPr>
            <p:extLst>
              <p:ext uri="{D42A27DB-BD31-4B8C-83A1-F6EECF244321}">
                <p14:modId xmlns:p14="http://schemas.microsoft.com/office/powerpoint/2010/main" val="2520257180"/>
              </p:ext>
            </p:extLst>
          </p:nvPr>
        </p:nvGraphicFramePr>
        <p:xfrm>
          <a:off x="5249525" y="5420083"/>
          <a:ext cx="1041400" cy="571500"/>
        </p:xfrm>
        <a:graphic>
          <a:graphicData uri="http://schemas.openxmlformats.org/presentationml/2006/ole">
            <mc:AlternateContent xmlns:mc="http://schemas.openxmlformats.org/markup-compatibility/2006">
              <mc:Choice xmlns:v="urn:schemas-microsoft-com:vml" Requires="v">
                <p:oleObj spid="_x0000_s3383" name="Equation" r:id="rId5" imgW="1041120" imgH="571320" progId="Equation.DSMT4">
                  <p:embed/>
                </p:oleObj>
              </mc:Choice>
              <mc:Fallback>
                <p:oleObj name="Equation" r:id="rId5" imgW="1041120" imgH="571320" progId="Equation.DSMT4">
                  <p:embed/>
                  <p:pic>
                    <p:nvPicPr>
                      <p:cNvPr id="0" name=""/>
                      <p:cNvPicPr/>
                      <p:nvPr/>
                    </p:nvPicPr>
                    <p:blipFill>
                      <a:blip r:embed="rId6"/>
                      <a:stretch>
                        <a:fillRect/>
                      </a:stretch>
                    </p:blipFill>
                    <p:spPr>
                      <a:xfrm>
                        <a:off x="5249525" y="5420083"/>
                        <a:ext cx="1041400" cy="571500"/>
                      </a:xfrm>
                      <a:prstGeom prst="rect">
                        <a:avLst/>
                      </a:prstGeom>
                    </p:spPr>
                  </p:pic>
                </p:oleObj>
              </mc:Fallback>
            </mc:AlternateContent>
          </a:graphicData>
        </a:graphic>
      </p:graphicFrame>
      <p:pic>
        <p:nvPicPr>
          <p:cNvPr id="9" name="Рисунок 8">
            <a:extLst>
              <a:ext uri="{FF2B5EF4-FFF2-40B4-BE49-F238E27FC236}">
                <a16:creationId xmlns:a16="http://schemas.microsoft.com/office/drawing/2014/main" id="{660CEE22-AC38-4309-A7DE-F2CA9E4A35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0" name="Рисунок 9">
            <a:extLst>
              <a:ext uri="{FF2B5EF4-FFF2-40B4-BE49-F238E27FC236}">
                <a16:creationId xmlns:a16="http://schemas.microsoft.com/office/drawing/2014/main" id="{385157CD-CA6E-4EA6-A754-62A81F469709}"/>
              </a:ext>
            </a:extLst>
          </p:cNvPr>
          <p:cNvPicPr>
            <a:picLocks noChangeAspect="1"/>
          </p:cNvPicPr>
          <p:nvPr/>
        </p:nvPicPr>
        <p:blipFill>
          <a:blip r:embed="rId8"/>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200757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1446" y="42557"/>
            <a:ext cx="10515600" cy="961783"/>
          </a:xfrm>
        </p:spPr>
        <p:txBody>
          <a:bodyPr>
            <a:normAutofit/>
          </a:bodyPr>
          <a:lstStyle/>
          <a:p>
            <a:pPr algn="ctr"/>
            <a:r>
              <a:rPr lang="ru-RU" sz="4000" dirty="0">
                <a:latin typeface="Times New Roman" panose="02020603050405020304" pitchFamily="18" charset="0"/>
                <a:cs typeface="Times New Roman" panose="02020603050405020304" pitchFamily="18" charset="0"/>
              </a:rPr>
              <a:t>Устойчивость орбит</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4</a:t>
            </a:fld>
            <a:endParaRPr lang="ru-RU" sz="16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513807" y="1110710"/>
            <a:ext cx="11390812" cy="1615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1000" i="1" dirty="0">
              <a:latin typeface="Times New Roman" panose="02020603050405020304" pitchFamily="18" charset="0"/>
              <a:cs typeface="Times New Roman" panose="02020603050405020304" pitchFamily="18" charset="0"/>
            </a:endParaRPr>
          </a:p>
        </p:txBody>
      </p:sp>
      <p:sp>
        <p:nvSpPr>
          <p:cNvPr id="6" name="Объект 2"/>
          <p:cNvSpPr txBox="1">
            <a:spLocks/>
          </p:cNvSpPr>
          <p:nvPr/>
        </p:nvSpPr>
        <p:spPr>
          <a:xfrm>
            <a:off x="777774" y="772373"/>
            <a:ext cx="10322944" cy="4868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latin typeface="Times New Roman" panose="02020603050405020304" pitchFamily="18" charset="0"/>
                <a:cs typeface="Times New Roman" panose="02020603050405020304" pitchFamily="18" charset="0"/>
              </a:rPr>
              <a:t>Показатель спада </a:t>
            </a:r>
            <a:r>
              <a:rPr lang="en-US" sz="1800" i="1" dirty="0">
                <a:latin typeface="Times New Roman" panose="02020603050405020304" pitchFamily="18" charset="0"/>
                <a:cs typeface="Times New Roman" panose="02020603050405020304" pitchFamily="18" charset="0"/>
              </a:rPr>
              <a:t>n</a:t>
            </a:r>
            <a:r>
              <a:rPr lang="ru-RU" sz="1800" dirty="0">
                <a:latin typeface="Times New Roman" panose="02020603050405020304" pitchFamily="18" charset="0"/>
                <a:cs typeface="Times New Roman" panose="02020603050405020304" pitchFamily="18" charset="0"/>
              </a:rPr>
              <a:t>:</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(4)</a:t>
            </a:r>
            <a:endParaRPr lang="en-US" sz="18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875051" y="1891530"/>
            <a:ext cx="4397341" cy="3128138"/>
          </a:xfrm>
          <a:prstGeom prst="rect">
            <a:avLst/>
          </a:prstGeom>
        </p:spPr>
      </p:pic>
      <p:sp>
        <p:nvSpPr>
          <p:cNvPr id="9" name="TextBox 8"/>
          <p:cNvSpPr txBox="1"/>
          <p:nvPr/>
        </p:nvSpPr>
        <p:spPr>
          <a:xfrm>
            <a:off x="777774" y="5019668"/>
            <a:ext cx="5120926" cy="1200329"/>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2 – Зависимость магнитного поля от радиуса в окрестности орбиты: </a:t>
            </a:r>
            <a:br>
              <a:rPr lang="ru-RU"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&lt;</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 – </a:t>
            </a:r>
            <a:r>
              <a:rPr lang="ru-RU" dirty="0">
                <a:latin typeface="Times New Roman" panose="02020603050405020304" pitchFamily="18" charset="0"/>
                <a:cs typeface="Times New Roman" panose="02020603050405020304" pitchFamily="18" charset="0"/>
              </a:rPr>
              <a:t>радиальная устойчивость;</a:t>
            </a:r>
          </a:p>
          <a:p>
            <a:pPr algn="ctr"/>
            <a:r>
              <a:rPr lang="en-US" i="1" dirty="0">
                <a:latin typeface="Times New Roman" panose="02020603050405020304" pitchFamily="18" charset="0"/>
                <a:cs typeface="Times New Roman" panose="02020603050405020304" pitchFamily="18" charset="0"/>
              </a:rPr>
              <a:t>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&gt;</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 – </a:t>
            </a:r>
            <a:r>
              <a:rPr lang="ru-RU" dirty="0">
                <a:latin typeface="Times New Roman" panose="02020603050405020304" pitchFamily="18" charset="0"/>
                <a:cs typeface="Times New Roman" panose="02020603050405020304" pitchFamily="18" charset="0"/>
              </a:rPr>
              <a:t>радиальная неустойчивость</a:t>
            </a:r>
          </a:p>
        </p:txBody>
      </p:sp>
      <p:pic>
        <p:nvPicPr>
          <p:cNvPr id="10" name="Рисунок 9"/>
          <p:cNvPicPr>
            <a:picLocks noChangeAspect="1"/>
          </p:cNvPicPr>
          <p:nvPr/>
        </p:nvPicPr>
        <p:blipFill>
          <a:blip r:embed="rId5"/>
          <a:stretch>
            <a:fillRect/>
          </a:stretch>
        </p:blipFill>
        <p:spPr>
          <a:xfrm>
            <a:off x="6249707" y="2002543"/>
            <a:ext cx="5419690" cy="2657006"/>
          </a:xfrm>
          <a:prstGeom prst="rect">
            <a:avLst/>
          </a:prstGeom>
        </p:spPr>
      </p:pic>
      <p:sp>
        <p:nvSpPr>
          <p:cNvPr id="11" name="TextBox 10"/>
          <p:cNvSpPr txBox="1"/>
          <p:nvPr/>
        </p:nvSpPr>
        <p:spPr>
          <a:xfrm>
            <a:off x="6449379" y="4986913"/>
            <a:ext cx="5053290" cy="1200329"/>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3 – Механизм появления вертикальной силы при отклонении частицы от средней плоскости в магнитном поле, нарастающем (</a:t>
            </a:r>
            <a:r>
              <a:rPr lang="en-US" i="1" dirty="0">
                <a:latin typeface="Times New Roman" panose="02020603050405020304" pitchFamily="18" charset="0"/>
                <a:cs typeface="Times New Roman" panose="02020603050405020304" pitchFamily="18" charset="0"/>
              </a:rPr>
              <a:t>n</a:t>
            </a:r>
            <a:r>
              <a:rPr lang="ru-RU"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&lt;</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спадающем (</a:t>
            </a:r>
            <a:r>
              <a:rPr lang="en-US" i="1" dirty="0">
                <a:latin typeface="Times New Roman" panose="02020603050405020304" pitchFamily="18" charset="0"/>
                <a:cs typeface="Times New Roman" panose="02020603050405020304" pitchFamily="18" charset="0"/>
              </a:rPr>
              <a:t>n</a:t>
            </a:r>
            <a:r>
              <a:rPr lang="ru-RU"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&gt;</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 радиусом</a:t>
            </a:r>
          </a:p>
        </p:txBody>
      </p:sp>
      <p:graphicFrame>
        <p:nvGraphicFramePr>
          <p:cNvPr id="16" name="Объект 15"/>
          <p:cNvGraphicFramePr>
            <a:graphicFrameLocks noChangeAspect="1"/>
          </p:cNvGraphicFramePr>
          <p:nvPr>
            <p:extLst>
              <p:ext uri="{D42A27DB-BD31-4B8C-83A1-F6EECF244321}">
                <p14:modId xmlns:p14="http://schemas.microsoft.com/office/powerpoint/2010/main" val="451649254"/>
              </p:ext>
            </p:extLst>
          </p:nvPr>
        </p:nvGraphicFramePr>
        <p:xfrm>
          <a:off x="5066213" y="992192"/>
          <a:ext cx="1143000" cy="571500"/>
        </p:xfrm>
        <a:graphic>
          <a:graphicData uri="http://schemas.openxmlformats.org/presentationml/2006/ole">
            <mc:AlternateContent xmlns:mc="http://schemas.openxmlformats.org/markup-compatibility/2006">
              <mc:Choice xmlns:v="urn:schemas-microsoft-com:vml" Requires="v">
                <p:oleObj spid="_x0000_s4757" name="Equation" r:id="rId6" imgW="1143000" imgH="571320" progId="Equation.DSMT4">
                  <p:embed/>
                </p:oleObj>
              </mc:Choice>
              <mc:Fallback>
                <p:oleObj name="Equation" r:id="rId6" imgW="1143000" imgH="571320" progId="Equation.DSMT4">
                  <p:embed/>
                  <p:pic>
                    <p:nvPicPr>
                      <p:cNvPr id="0" name=""/>
                      <p:cNvPicPr/>
                      <p:nvPr/>
                    </p:nvPicPr>
                    <p:blipFill>
                      <a:blip r:embed="rId7"/>
                      <a:stretch>
                        <a:fillRect/>
                      </a:stretch>
                    </p:blipFill>
                    <p:spPr>
                      <a:xfrm>
                        <a:off x="5066213" y="992192"/>
                        <a:ext cx="1143000" cy="571500"/>
                      </a:xfrm>
                      <a:prstGeom prst="rect">
                        <a:avLst/>
                      </a:prstGeom>
                    </p:spPr>
                  </p:pic>
                </p:oleObj>
              </mc:Fallback>
            </mc:AlternateContent>
          </a:graphicData>
        </a:graphic>
      </p:graphicFrame>
      <p:pic>
        <p:nvPicPr>
          <p:cNvPr id="19" name="Рисунок 18">
            <a:extLst>
              <a:ext uri="{FF2B5EF4-FFF2-40B4-BE49-F238E27FC236}">
                <a16:creationId xmlns:a16="http://schemas.microsoft.com/office/drawing/2014/main" id="{58563CF6-D357-479F-9649-17E1EDF432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20" name="Рисунок 19">
            <a:extLst>
              <a:ext uri="{FF2B5EF4-FFF2-40B4-BE49-F238E27FC236}">
                <a16:creationId xmlns:a16="http://schemas.microsoft.com/office/drawing/2014/main" id="{ACBC8A4A-8F21-4E82-A657-7F633D86C8D8}"/>
              </a:ext>
            </a:extLst>
          </p:cNvPr>
          <p:cNvPicPr>
            <a:picLocks noChangeAspect="1"/>
          </p:cNvPicPr>
          <p:nvPr/>
        </p:nvPicPr>
        <p:blipFill>
          <a:blip r:embed="rId9"/>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919893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1446" y="42557"/>
            <a:ext cx="10515600" cy="961783"/>
          </a:xfrm>
        </p:spPr>
        <p:txBody>
          <a:bodyPr>
            <a:normAutofit/>
          </a:bodyPr>
          <a:lstStyle/>
          <a:p>
            <a:pPr algn="ctr"/>
            <a:r>
              <a:rPr lang="ru-RU" sz="4000" dirty="0">
                <a:latin typeface="Times New Roman" panose="02020603050405020304" pitchFamily="18" charset="0"/>
                <a:cs typeface="Times New Roman" panose="02020603050405020304" pitchFamily="18" charset="0"/>
              </a:rPr>
              <a:t>Вертикальная фокусировка</a:t>
            </a:r>
            <a:r>
              <a:rPr lang="en-US" sz="4000" dirty="0">
                <a:latin typeface="Times New Roman" panose="02020603050405020304" pitchFamily="18" charset="0"/>
                <a:cs typeface="Times New Roman" panose="02020603050405020304" pitchFamily="18" charset="0"/>
              </a:rPr>
              <a:t> </a:t>
            </a:r>
            <a:r>
              <a:rPr lang="ru-RU" sz="4000" dirty="0">
                <a:latin typeface="Times New Roman" panose="02020603050405020304" pitchFamily="18" charset="0"/>
                <a:cs typeface="Times New Roman" panose="02020603050405020304" pitchFamily="18" charset="0"/>
              </a:rPr>
              <a:t>частиц</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5</a:t>
            </a:fld>
            <a:endParaRPr lang="ru-RU" sz="16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6853473" y="1110710"/>
            <a:ext cx="5051146" cy="1615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1000" i="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4"/>
          <a:srcRect b="28771"/>
          <a:stretch/>
        </p:blipFill>
        <p:spPr>
          <a:xfrm>
            <a:off x="696489" y="1490713"/>
            <a:ext cx="3542028" cy="2968600"/>
          </a:xfrm>
          <a:prstGeom prst="rect">
            <a:avLst/>
          </a:prstGeom>
        </p:spPr>
      </p:pic>
      <p:pic>
        <p:nvPicPr>
          <p:cNvPr id="9" name="Рисунок 8"/>
          <p:cNvPicPr>
            <a:picLocks noChangeAspect="1"/>
          </p:cNvPicPr>
          <p:nvPr/>
        </p:nvPicPr>
        <p:blipFill rotWithShape="1">
          <a:blip r:embed="rId5"/>
          <a:srcRect t="31737"/>
          <a:stretch/>
        </p:blipFill>
        <p:spPr>
          <a:xfrm>
            <a:off x="8610600" y="1710678"/>
            <a:ext cx="3201805" cy="2748635"/>
          </a:xfrm>
          <a:prstGeom prst="rect">
            <a:avLst/>
          </a:prstGeom>
        </p:spPr>
      </p:pic>
      <p:sp>
        <p:nvSpPr>
          <p:cNvPr id="12" name="TextBox 11"/>
          <p:cNvSpPr txBox="1"/>
          <p:nvPr/>
        </p:nvSpPr>
        <p:spPr>
          <a:xfrm>
            <a:off x="2966434" y="4725869"/>
            <a:ext cx="6603211" cy="369332"/>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4 – Пояснение механизма вертикальной фокусировки </a:t>
            </a:r>
          </a:p>
        </p:txBody>
      </p:sp>
      <p:graphicFrame>
        <p:nvGraphicFramePr>
          <p:cNvPr id="10" name="Объект 9"/>
          <p:cNvGraphicFramePr>
            <a:graphicFrameLocks noChangeAspect="1"/>
          </p:cNvGraphicFramePr>
          <p:nvPr>
            <p:extLst>
              <p:ext uri="{D42A27DB-BD31-4B8C-83A1-F6EECF244321}">
                <p14:modId xmlns:p14="http://schemas.microsoft.com/office/powerpoint/2010/main" val="1745430485"/>
              </p:ext>
            </p:extLst>
          </p:nvPr>
        </p:nvGraphicFramePr>
        <p:xfrm>
          <a:off x="5314950" y="5803850"/>
          <a:ext cx="1562100" cy="368300"/>
        </p:xfrm>
        <a:graphic>
          <a:graphicData uri="http://schemas.openxmlformats.org/presentationml/2006/ole">
            <mc:AlternateContent xmlns:mc="http://schemas.openxmlformats.org/markup-compatibility/2006">
              <mc:Choice xmlns:v="urn:schemas-microsoft-com:vml" Requires="v">
                <p:oleObj spid="_x0000_s5287" name="Equation" r:id="rId6" imgW="1562040" imgH="368280" progId="Equation.DSMT4">
                  <p:embed/>
                </p:oleObj>
              </mc:Choice>
              <mc:Fallback>
                <p:oleObj name="Equation" r:id="rId6" imgW="1562040" imgH="368280" progId="Equation.DSMT4">
                  <p:embed/>
                  <p:pic>
                    <p:nvPicPr>
                      <p:cNvPr id="0" name=""/>
                      <p:cNvPicPr/>
                      <p:nvPr/>
                    </p:nvPicPr>
                    <p:blipFill>
                      <a:blip r:embed="rId7"/>
                      <a:stretch>
                        <a:fillRect/>
                      </a:stretch>
                    </p:blipFill>
                    <p:spPr>
                      <a:xfrm>
                        <a:off x="5314950" y="5803850"/>
                        <a:ext cx="1562100" cy="368300"/>
                      </a:xfrm>
                      <a:prstGeom prst="rect">
                        <a:avLst/>
                      </a:prstGeom>
                    </p:spPr>
                  </p:pic>
                </p:oleObj>
              </mc:Fallback>
            </mc:AlternateContent>
          </a:graphicData>
        </a:graphic>
      </p:graphicFrame>
      <p:sp>
        <p:nvSpPr>
          <p:cNvPr id="14" name="TextBox 13"/>
          <p:cNvSpPr txBox="1"/>
          <p:nvPr/>
        </p:nvSpPr>
        <p:spPr>
          <a:xfrm>
            <a:off x="1343539" y="5361757"/>
            <a:ext cx="10571560" cy="923330"/>
          </a:xfrm>
          <a:prstGeom prst="rect">
            <a:avLst/>
          </a:prstGeom>
          <a:noFill/>
        </p:spPr>
        <p:txBody>
          <a:bodyPr wrap="square" rtlCol="0">
            <a:spAutoFit/>
          </a:bodyPr>
          <a:lstStyle/>
          <a:p>
            <a:pPr marL="285750" indent="-285750">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Вертикальная составляющая силы Лоренца:</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(5)					</a:t>
            </a:r>
          </a:p>
        </p:txBody>
      </p:sp>
      <p:pic>
        <p:nvPicPr>
          <p:cNvPr id="11" name="Рисунок 10"/>
          <p:cNvPicPr>
            <a:picLocks noChangeAspect="1"/>
          </p:cNvPicPr>
          <p:nvPr/>
        </p:nvPicPr>
        <p:blipFill rotWithShape="1">
          <a:blip r:embed="rId5"/>
          <a:srcRect b="68340"/>
          <a:stretch/>
        </p:blipFill>
        <p:spPr>
          <a:xfrm>
            <a:off x="4296201" y="2901211"/>
            <a:ext cx="3943679" cy="1570206"/>
          </a:xfrm>
          <a:prstGeom prst="rect">
            <a:avLst/>
          </a:prstGeom>
        </p:spPr>
      </p:pic>
      <p:pic>
        <p:nvPicPr>
          <p:cNvPr id="13" name="Рисунок 12"/>
          <p:cNvPicPr>
            <a:picLocks noChangeAspect="1"/>
          </p:cNvPicPr>
          <p:nvPr/>
        </p:nvPicPr>
        <p:blipFill rotWithShape="1">
          <a:blip r:embed="rId4"/>
          <a:srcRect t="70052"/>
          <a:stretch/>
        </p:blipFill>
        <p:spPr>
          <a:xfrm>
            <a:off x="4448951" y="1444122"/>
            <a:ext cx="4161649" cy="1466464"/>
          </a:xfrm>
          <a:prstGeom prst="rect">
            <a:avLst/>
          </a:prstGeom>
        </p:spPr>
      </p:pic>
      <p:pic>
        <p:nvPicPr>
          <p:cNvPr id="15" name="Рисунок 14">
            <a:extLst>
              <a:ext uri="{FF2B5EF4-FFF2-40B4-BE49-F238E27FC236}">
                <a16:creationId xmlns:a16="http://schemas.microsoft.com/office/drawing/2014/main" id="{05223A30-B82E-4FC8-8604-1FAEBF5541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6" name="Рисунок 15">
            <a:extLst>
              <a:ext uri="{FF2B5EF4-FFF2-40B4-BE49-F238E27FC236}">
                <a16:creationId xmlns:a16="http://schemas.microsoft.com/office/drawing/2014/main" id="{45610E79-90A0-4644-80F1-ACA2164D889C}"/>
              </a:ext>
            </a:extLst>
          </p:cNvPr>
          <p:cNvPicPr>
            <a:picLocks noChangeAspect="1"/>
          </p:cNvPicPr>
          <p:nvPr/>
        </p:nvPicPr>
        <p:blipFill>
          <a:blip r:embed="rId9"/>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4189941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1114" y="138702"/>
            <a:ext cx="10515600" cy="1018801"/>
          </a:xfrm>
        </p:spPr>
        <p:txBody>
          <a:bodyPr>
            <a:normAutofit/>
          </a:bodyPr>
          <a:lstStyle/>
          <a:p>
            <a:pPr algn="ctr"/>
            <a:r>
              <a:rPr lang="ru-RU" sz="4000" dirty="0">
                <a:latin typeface="Times New Roman" panose="02020603050405020304" pitchFamily="18" charset="0"/>
                <a:cs typeface="Times New Roman" panose="02020603050405020304" pitchFamily="18" charset="0"/>
              </a:rPr>
              <a:t>Принцип резонансного ускорения</a:t>
            </a:r>
          </a:p>
        </p:txBody>
      </p:sp>
      <p:sp>
        <p:nvSpPr>
          <p:cNvPr id="3" name="Номер слайда 2"/>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6</a:t>
            </a:fld>
            <a:endParaRPr lang="ru-RU" sz="16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2548133" y="1152474"/>
            <a:ext cx="6508781" cy="4097107"/>
          </a:xfrm>
          <a:prstGeom prst="rect">
            <a:avLst/>
          </a:prstGeom>
        </p:spPr>
      </p:pic>
      <p:sp>
        <p:nvSpPr>
          <p:cNvPr id="8" name="Прямоугольник 7"/>
          <p:cNvSpPr/>
          <p:nvPr/>
        </p:nvSpPr>
        <p:spPr>
          <a:xfrm>
            <a:off x="2960914" y="5479800"/>
            <a:ext cx="6096000" cy="646331"/>
          </a:xfrm>
          <a:prstGeom prst="rect">
            <a:avLst/>
          </a:prstGeom>
        </p:spPr>
        <p:txBody>
          <a:bodyPr>
            <a:spAutoFit/>
          </a:bodyPr>
          <a:lstStyle/>
          <a:p>
            <a:pPr algn="ctr"/>
            <a:r>
              <a:rPr lang="ru-RU" dirty="0">
                <a:latin typeface="Times New Roman" panose="02020603050405020304" pitchFamily="18" charset="0"/>
                <a:cs typeface="Times New Roman" panose="02020603050405020304" pitchFamily="18" charset="0"/>
              </a:rPr>
              <a:t>Рис. 5 – Простейшая схема линейного резонансного ускорителя и эпюры ускоряющего поля</a:t>
            </a:r>
          </a:p>
        </p:txBody>
      </p:sp>
      <p:pic>
        <p:nvPicPr>
          <p:cNvPr id="12" name="Рисунок 11">
            <a:extLst>
              <a:ext uri="{FF2B5EF4-FFF2-40B4-BE49-F238E27FC236}">
                <a16:creationId xmlns:a16="http://schemas.microsoft.com/office/drawing/2014/main" id="{13FC9AFD-EE6B-4769-874D-41E8BB9A7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3" name="Рисунок 12">
            <a:extLst>
              <a:ext uri="{FF2B5EF4-FFF2-40B4-BE49-F238E27FC236}">
                <a16:creationId xmlns:a16="http://schemas.microsoft.com/office/drawing/2014/main" id="{24A67783-F35B-4576-97F5-0B8161889DA0}"/>
              </a:ext>
            </a:extLst>
          </p:cNvPr>
          <p:cNvPicPr>
            <a:picLocks noChangeAspect="1"/>
          </p:cNvPicPr>
          <p:nvPr/>
        </p:nvPicPr>
        <p:blipFill>
          <a:blip r:embed="rId5"/>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139258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5438888-D852-44FE-BE5C-8C2E67E2612B}"/>
              </a:ext>
            </a:extLst>
          </p:cNvPr>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7</a:t>
            </a:fld>
            <a:endParaRPr lang="ru-RU" sz="16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AEA5BD91-4A8A-40DE-B5FD-3060F25E6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08" y="1120601"/>
            <a:ext cx="11183983" cy="4441195"/>
          </a:xfrm>
          <a:prstGeom prst="rect">
            <a:avLst/>
          </a:prstGeom>
        </p:spPr>
      </p:pic>
      <p:sp>
        <p:nvSpPr>
          <p:cNvPr id="8" name="Прямоугольник 7">
            <a:extLst>
              <a:ext uri="{FF2B5EF4-FFF2-40B4-BE49-F238E27FC236}">
                <a16:creationId xmlns:a16="http://schemas.microsoft.com/office/drawing/2014/main" id="{AB4396A5-AE70-42C4-A9AC-2339BE53249C}"/>
              </a:ext>
            </a:extLst>
          </p:cNvPr>
          <p:cNvSpPr/>
          <p:nvPr/>
        </p:nvSpPr>
        <p:spPr>
          <a:xfrm>
            <a:off x="3238005" y="5606472"/>
            <a:ext cx="6096000" cy="646331"/>
          </a:xfrm>
          <a:prstGeom prst="rect">
            <a:avLst/>
          </a:prstGeom>
        </p:spPr>
        <p:txBody>
          <a:bodyPr>
            <a:spAutoFit/>
          </a:bodyPr>
          <a:lstStyle/>
          <a:p>
            <a:pPr algn="ctr"/>
            <a:r>
              <a:rPr lang="ru-RU" dirty="0">
                <a:latin typeface="Times New Roman" panose="02020603050405020304" pitchFamily="18" charset="0"/>
                <a:cs typeface="Times New Roman" panose="02020603050405020304" pitchFamily="18" charset="0"/>
              </a:rPr>
              <a:t>Рис. 6 – Сечение ускоряющего поля резонатора циклотрона ДЦ140</a:t>
            </a:r>
          </a:p>
        </p:txBody>
      </p:sp>
      <p:pic>
        <p:nvPicPr>
          <p:cNvPr id="5" name="Рисунок 4">
            <a:extLst>
              <a:ext uri="{FF2B5EF4-FFF2-40B4-BE49-F238E27FC236}">
                <a16:creationId xmlns:a16="http://schemas.microsoft.com/office/drawing/2014/main" id="{81D1005F-F772-4F15-AB61-870C8DA43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6" name="Рисунок 5">
            <a:extLst>
              <a:ext uri="{FF2B5EF4-FFF2-40B4-BE49-F238E27FC236}">
                <a16:creationId xmlns:a16="http://schemas.microsoft.com/office/drawing/2014/main" id="{95604B8F-AD6D-45F7-AC98-7548606F91DA}"/>
              </a:ext>
            </a:extLst>
          </p:cNvPr>
          <p:cNvPicPr>
            <a:picLocks noChangeAspect="1"/>
          </p:cNvPicPr>
          <p:nvPr/>
        </p:nvPicPr>
        <p:blipFill>
          <a:blip r:embed="rId4"/>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1838110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56895"/>
            <a:ext cx="10515600" cy="784665"/>
          </a:xfrm>
        </p:spPr>
        <p:txBody>
          <a:bodyPr>
            <a:normAutofit/>
          </a:bodyPr>
          <a:lstStyle/>
          <a:p>
            <a:pPr algn="ctr"/>
            <a:r>
              <a:rPr lang="ru-RU" sz="4000" dirty="0">
                <a:latin typeface="Times New Roman" panose="02020603050405020304" pitchFamily="18" charset="0"/>
                <a:cs typeface="Times New Roman" panose="02020603050405020304" pitchFamily="18" charset="0"/>
              </a:rPr>
              <a:t>Ускорение частиц</a:t>
            </a:r>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5295902" y="1575495"/>
                <a:ext cx="6366164" cy="3749619"/>
              </a:xfrm>
            </p:spPr>
            <p:txBody>
              <a:bodyPr>
                <a:normAutofit/>
              </a:bodyPr>
              <a:lstStyle/>
              <a:p>
                <a:r>
                  <a:rPr lang="ru-RU" sz="1800" dirty="0">
                    <a:latin typeface="Times New Roman" panose="02020603050405020304" pitchFamily="18" charset="0"/>
                    <a:cs typeface="Times New Roman" panose="02020603050405020304" pitchFamily="18" charset="0"/>
                  </a:rPr>
                  <a:t>Резонансное условие описывается следующим уравнением:</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p>
              <a:p>
                <a:pPr marL="0" indent="0">
                  <a:buNone/>
                </a:pPr>
                <a:r>
                  <a:rPr lang="ru-RU" sz="1800" dirty="0">
                    <a:latin typeface="Times New Roman" panose="02020603050405020304" pitchFamily="18" charset="0"/>
                    <a:cs typeface="Times New Roman" panose="02020603050405020304" pitchFamily="18" charset="0"/>
                  </a:rPr>
                  <a:t>						(6)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где:      </a:t>
                </a:r>
                <a:r>
                  <a:rPr lang="en-US" sz="1800" i="1" dirty="0">
                    <a:latin typeface="Times New Roman" panose="02020603050405020304" pitchFamily="18" charset="0"/>
                    <a:cs typeface="Times New Roman" panose="02020603050405020304" pitchFamily="18" charset="0"/>
                  </a:rPr>
                  <a:t>f</a:t>
                </a:r>
                <a:r>
                  <a:rPr lang="ru-RU" sz="1100" dirty="0">
                    <a:latin typeface="Times New Roman" panose="02020603050405020304" pitchFamily="18" charset="0"/>
                    <a:cs typeface="Times New Roman" panose="02020603050405020304" pitchFamily="18" charset="0"/>
                  </a:rPr>
                  <a:t>ВЧ</a:t>
                </a:r>
                <a:r>
                  <a:rPr lang="ru-RU" sz="1800" dirty="0">
                    <a:latin typeface="Times New Roman" panose="02020603050405020304" pitchFamily="18" charset="0"/>
                    <a:cs typeface="Times New Roman" panose="02020603050405020304" pitchFamily="18" charset="0"/>
                  </a:rPr>
                  <a:t> – частота ускоряющей системы;</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h</a:t>
                </a:r>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кратность ускорения.</a:t>
                </a:r>
              </a:p>
              <a:p>
                <a:r>
                  <a:rPr lang="ru-RU" sz="1800" dirty="0">
                    <a:latin typeface="Times New Roman" panose="02020603050405020304" pitchFamily="18" charset="0"/>
                    <a:cs typeface="Times New Roman" panose="02020603050405020304" pitchFamily="18" charset="0"/>
                  </a:rPr>
                  <a:t>Приращение энергии:</a:t>
                </a:r>
                <a:br>
                  <a:rPr lang="en-US"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(7)</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14:m>
                  <m:oMath xmlns:m="http://schemas.openxmlformats.org/officeDocument/2006/math">
                    <m:r>
                      <a:rPr lang="el-GR" sz="1800" i="1" smtClean="0">
                        <a:latin typeface="Cambria Math" panose="02040503050406030204" pitchFamily="18" charset="0"/>
                        <a:cs typeface="Times New Roman" panose="02020603050405020304" pitchFamily="18" charset="0"/>
                      </a:rPr>
                      <m:t>𝜑</m:t>
                    </m:r>
                  </m:oMath>
                </a14:m>
                <a:r>
                  <a:rPr lang="en-US" sz="1800" dirty="0">
                    <a:latin typeface="Times New Roman" panose="02020603050405020304" pitchFamily="18" charset="0"/>
                    <a:cs typeface="Times New Roman" panose="02020603050405020304" pitchFamily="18" charset="0"/>
                  </a:rPr>
                  <a:t> – </a:t>
                </a:r>
                <a:r>
                  <a:rPr lang="ru-RU" sz="1800" dirty="0">
                    <a:latin typeface="Times New Roman" panose="02020603050405020304" pitchFamily="18" charset="0"/>
                    <a:cs typeface="Times New Roman" panose="02020603050405020304" pitchFamily="18" charset="0"/>
                  </a:rPr>
                  <a:t>фаза прохождения частицей ускоряющего зазора.</a:t>
                </a:r>
                <a:endParaRPr lang="ru-RU" sz="1800" i="1"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5295902" y="1575495"/>
                <a:ext cx="6366164" cy="3749619"/>
              </a:xfrm>
              <a:blipFill>
                <a:blip r:embed="rId4"/>
                <a:stretch>
                  <a:fillRect l="-670" t="-1461"/>
                </a:stretch>
              </a:blipFill>
            </p:spPr>
            <p:txBody>
              <a:bodyPr/>
              <a:lstStyle/>
              <a:p>
                <a:r>
                  <a:rPr lang="ru-RU">
                    <a:noFill/>
                  </a:rPr>
                  <a:t> </a:t>
                </a:r>
              </a:p>
            </p:txBody>
          </p:sp>
        </mc:Fallback>
      </mc:AlternateContent>
      <p:sp>
        <p:nvSpPr>
          <p:cNvPr id="9" name="Номер слайда 8"/>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8</a:t>
            </a:fld>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5"/>
          <a:stretch>
            <a:fillRect/>
          </a:stretch>
        </p:blipFill>
        <p:spPr>
          <a:xfrm>
            <a:off x="726099" y="1468926"/>
            <a:ext cx="4358345" cy="2872166"/>
          </a:xfrm>
          <a:prstGeom prst="rect">
            <a:avLst/>
          </a:prstGeom>
        </p:spPr>
      </p:pic>
      <p:graphicFrame>
        <p:nvGraphicFramePr>
          <p:cNvPr id="5" name="Объект 4"/>
          <p:cNvGraphicFramePr>
            <a:graphicFrameLocks noChangeAspect="1"/>
          </p:cNvGraphicFramePr>
          <p:nvPr>
            <p:extLst>
              <p:ext uri="{D42A27DB-BD31-4B8C-83A1-F6EECF244321}">
                <p14:modId xmlns:p14="http://schemas.microsoft.com/office/powerpoint/2010/main" val="2148756653"/>
              </p:ext>
            </p:extLst>
          </p:nvPr>
        </p:nvGraphicFramePr>
        <p:xfrm>
          <a:off x="7610533" y="1902527"/>
          <a:ext cx="1270000" cy="571500"/>
        </p:xfrm>
        <a:graphic>
          <a:graphicData uri="http://schemas.openxmlformats.org/presentationml/2006/ole">
            <mc:AlternateContent xmlns:mc="http://schemas.openxmlformats.org/markup-compatibility/2006">
              <mc:Choice xmlns:v="urn:schemas-microsoft-com:vml" Requires="v">
                <p:oleObj spid="_x0000_s9563" name="Equation" r:id="rId6" imgW="1269720" imgH="571320" progId="Equation.DSMT4">
                  <p:embed/>
                </p:oleObj>
              </mc:Choice>
              <mc:Fallback>
                <p:oleObj name="Equation" r:id="rId6" imgW="1269720" imgH="571320" progId="Equation.DSMT4">
                  <p:embed/>
                  <p:pic>
                    <p:nvPicPr>
                      <p:cNvPr id="0" name=""/>
                      <p:cNvPicPr/>
                      <p:nvPr/>
                    </p:nvPicPr>
                    <p:blipFill>
                      <a:blip r:embed="rId7"/>
                      <a:stretch>
                        <a:fillRect/>
                      </a:stretch>
                    </p:blipFill>
                    <p:spPr>
                      <a:xfrm>
                        <a:off x="7610533" y="1902527"/>
                        <a:ext cx="1270000" cy="571500"/>
                      </a:xfrm>
                      <a:prstGeom prst="rect">
                        <a:avLst/>
                      </a:prstGeom>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1198177440"/>
              </p:ext>
            </p:extLst>
          </p:nvPr>
        </p:nvGraphicFramePr>
        <p:xfrm>
          <a:off x="7532834" y="3648683"/>
          <a:ext cx="1892300" cy="266700"/>
        </p:xfrm>
        <a:graphic>
          <a:graphicData uri="http://schemas.openxmlformats.org/presentationml/2006/ole">
            <mc:AlternateContent xmlns:mc="http://schemas.openxmlformats.org/markup-compatibility/2006">
              <mc:Choice xmlns:v="urn:schemas-microsoft-com:vml" Requires="v">
                <p:oleObj spid="_x0000_s9564" name="Equation" r:id="rId8" imgW="1892160" imgH="266400" progId="Equation.DSMT4">
                  <p:embed/>
                </p:oleObj>
              </mc:Choice>
              <mc:Fallback>
                <p:oleObj name="Equation" r:id="rId8" imgW="1892160" imgH="266400" progId="Equation.DSMT4">
                  <p:embed/>
                  <p:pic>
                    <p:nvPicPr>
                      <p:cNvPr id="0" name=""/>
                      <p:cNvPicPr/>
                      <p:nvPr/>
                    </p:nvPicPr>
                    <p:blipFill>
                      <a:blip r:embed="rId9"/>
                      <a:stretch>
                        <a:fillRect/>
                      </a:stretch>
                    </p:blipFill>
                    <p:spPr>
                      <a:xfrm>
                        <a:off x="7532834" y="3648683"/>
                        <a:ext cx="1892300" cy="266700"/>
                      </a:xfrm>
                      <a:prstGeom prst="rect">
                        <a:avLst/>
                      </a:prstGeom>
                    </p:spPr>
                  </p:pic>
                </p:oleObj>
              </mc:Fallback>
            </mc:AlternateContent>
          </a:graphicData>
        </a:graphic>
      </p:graphicFrame>
      <p:sp>
        <p:nvSpPr>
          <p:cNvPr id="8" name="TextBox 7"/>
          <p:cNvSpPr txBox="1"/>
          <p:nvPr/>
        </p:nvSpPr>
        <p:spPr>
          <a:xfrm>
            <a:off x="789252" y="4294911"/>
            <a:ext cx="3622964" cy="646331"/>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7 </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Принцип ускорения частиц </a:t>
            </a:r>
          </a:p>
        </p:txBody>
      </p:sp>
      <p:pic>
        <p:nvPicPr>
          <p:cNvPr id="10" name="Рисунок 9">
            <a:extLst>
              <a:ext uri="{FF2B5EF4-FFF2-40B4-BE49-F238E27FC236}">
                <a16:creationId xmlns:a16="http://schemas.microsoft.com/office/drawing/2014/main" id="{66883E26-0118-408C-85E7-C18A1A3F9B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11" name="Рисунок 10">
            <a:extLst>
              <a:ext uri="{FF2B5EF4-FFF2-40B4-BE49-F238E27FC236}">
                <a16:creationId xmlns:a16="http://schemas.microsoft.com/office/drawing/2014/main" id="{92D9A836-53CD-407E-AC9B-70C2F360558F}"/>
              </a:ext>
            </a:extLst>
          </p:cNvPr>
          <p:cNvPicPr>
            <a:picLocks noChangeAspect="1"/>
          </p:cNvPicPr>
          <p:nvPr/>
        </p:nvPicPr>
        <p:blipFill>
          <a:blip r:embed="rId11"/>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244436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pPr algn="ctr"/>
            <a:r>
              <a:rPr lang="ru-RU" sz="4000" dirty="0">
                <a:latin typeface="Times New Roman" panose="02020603050405020304" pitchFamily="18" charset="0"/>
                <a:cs typeface="Times New Roman" panose="02020603050405020304" pitchFamily="18" charset="0"/>
              </a:rPr>
              <a:t>Влияние ускоряющего поля на фокусировку</a:t>
            </a:r>
          </a:p>
        </p:txBody>
      </p:sp>
      <p:sp>
        <p:nvSpPr>
          <p:cNvPr id="9" name="Номер слайда 8"/>
          <p:cNvSpPr>
            <a:spLocks noGrp="1"/>
          </p:cNvSpPr>
          <p:nvPr>
            <p:ph type="sldNum" sz="quarter" idx="12"/>
          </p:nvPr>
        </p:nvSpPr>
        <p:spPr/>
        <p:txBody>
          <a:bodyPr/>
          <a:lstStyle/>
          <a:p>
            <a:fld id="{C3597297-E074-4A99-8161-C061DEB1B3D5}" type="slidenum">
              <a:rPr lang="ru-RU" sz="1600" smtClean="0">
                <a:latin typeface="Times New Roman" panose="02020603050405020304" pitchFamily="18" charset="0"/>
                <a:cs typeface="Times New Roman" panose="02020603050405020304" pitchFamily="18" charset="0"/>
              </a:rPr>
              <a:t>9</a:t>
            </a:fld>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2230725" y="1037741"/>
            <a:ext cx="7890383" cy="3333007"/>
          </a:xfrm>
          <a:prstGeom prst="rect">
            <a:avLst/>
          </a:prstGeom>
        </p:spPr>
      </p:pic>
      <p:sp>
        <p:nvSpPr>
          <p:cNvPr id="5" name="TextBox 4"/>
          <p:cNvSpPr txBox="1"/>
          <p:nvPr/>
        </p:nvSpPr>
        <p:spPr>
          <a:xfrm>
            <a:off x="3768695" y="4381932"/>
            <a:ext cx="5151437" cy="1477328"/>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Рис. 8 – Электрическая фокусировка и </a:t>
            </a:r>
            <a:r>
              <a:rPr lang="ru-RU" dirty="0" err="1">
                <a:latin typeface="Times New Roman" panose="02020603050405020304" pitchFamily="18" charset="0"/>
                <a:cs typeface="Times New Roman" panose="02020603050405020304" pitchFamily="18" charset="0"/>
              </a:rPr>
              <a:t>дефокусировка</a:t>
            </a:r>
            <a:r>
              <a:rPr lang="ru-RU" dirty="0">
                <a:latin typeface="Times New Roman" panose="02020603050405020304" pitchFamily="18" charset="0"/>
                <a:cs typeface="Times New Roman" panose="02020603050405020304" pitchFamily="18" charset="0"/>
              </a:rPr>
              <a:t> при прохождении ионов ускоряющего зазора.</a:t>
            </a:r>
          </a:p>
          <a:p>
            <a:r>
              <a:rPr lang="en-US" dirty="0">
                <a:latin typeface="Times New Roman" panose="02020603050405020304" pitchFamily="18" charset="0"/>
                <a:cs typeface="Times New Roman" panose="02020603050405020304" pitchFamily="18" charset="0"/>
              </a:rPr>
              <a:t>s – </a:t>
            </a:r>
            <a:r>
              <a:rPr lang="ru-RU" dirty="0">
                <a:latin typeface="Times New Roman" panose="02020603050405020304" pitchFamily="18" charset="0"/>
                <a:cs typeface="Times New Roman" panose="02020603050405020304" pitchFamily="18" charset="0"/>
              </a:rPr>
              <a:t>координата в направлении движения частицы;</a:t>
            </a:r>
          </a:p>
          <a:p>
            <a:r>
              <a:rPr lang="en-US" dirty="0">
                <a:latin typeface="Times New Roman" panose="02020603050405020304" pitchFamily="18" charset="0"/>
                <a:cs typeface="Times New Roman" panose="02020603050405020304" pitchFamily="18" charset="0"/>
              </a:rPr>
              <a:t>z -  </a:t>
            </a:r>
            <a:r>
              <a:rPr lang="ru-RU" dirty="0">
                <a:latin typeface="Times New Roman" panose="02020603050405020304" pitchFamily="18" charset="0"/>
                <a:cs typeface="Times New Roman" panose="02020603050405020304" pitchFamily="18" charset="0"/>
              </a:rPr>
              <a:t>вертикальная координата</a:t>
            </a:r>
          </a:p>
        </p:txBody>
      </p:sp>
      <p:pic>
        <p:nvPicPr>
          <p:cNvPr id="6" name="Рисунок 5">
            <a:extLst>
              <a:ext uri="{FF2B5EF4-FFF2-40B4-BE49-F238E27FC236}">
                <a16:creationId xmlns:a16="http://schemas.microsoft.com/office/drawing/2014/main" id="{CB25641E-1142-4544-BA57-56C2F689D0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103799" cy="1103799"/>
          </a:xfrm>
          <a:prstGeom prst="rect">
            <a:avLst/>
          </a:prstGeom>
        </p:spPr>
      </p:pic>
      <p:pic>
        <p:nvPicPr>
          <p:cNvPr id="7" name="Рисунок 6">
            <a:extLst>
              <a:ext uri="{FF2B5EF4-FFF2-40B4-BE49-F238E27FC236}">
                <a16:creationId xmlns:a16="http://schemas.microsoft.com/office/drawing/2014/main" id="{8A20CA51-58C7-48CA-B95C-BA77CD6C8BA7}"/>
              </a:ext>
            </a:extLst>
          </p:cNvPr>
          <p:cNvPicPr>
            <a:picLocks noChangeAspect="1"/>
          </p:cNvPicPr>
          <p:nvPr/>
        </p:nvPicPr>
        <p:blipFill>
          <a:blip r:embed="rId5"/>
          <a:stretch>
            <a:fillRect/>
          </a:stretch>
        </p:blipFill>
        <p:spPr>
          <a:xfrm>
            <a:off x="10947050" y="3888"/>
            <a:ext cx="1241671" cy="1005450"/>
          </a:xfrm>
          <a:prstGeom prst="rect">
            <a:avLst/>
          </a:prstGeom>
        </p:spPr>
      </p:pic>
    </p:spTree>
    <p:extLst>
      <p:ext uri="{BB962C8B-B14F-4D97-AF65-F5344CB8AC3E}">
        <p14:creationId xmlns:p14="http://schemas.microsoft.com/office/powerpoint/2010/main" val="17681756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3577</TotalTime>
  <Words>2199</Words>
  <Application>Microsoft Office PowerPoint</Application>
  <PresentationFormat>Широкоэкранный</PresentationFormat>
  <Paragraphs>164</Paragraphs>
  <Slides>16</Slides>
  <Notes>13</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23" baseType="lpstr">
      <vt:lpstr>Arial</vt:lpstr>
      <vt:lpstr>Calibri</vt:lpstr>
      <vt:lpstr>Calibri Light</vt:lpstr>
      <vt:lpstr>Cambria Math</vt:lpstr>
      <vt:lpstr>Times New Roman</vt:lpstr>
      <vt:lpstr>Тема Office</vt:lpstr>
      <vt:lpstr>Equation</vt:lpstr>
      <vt:lpstr>Ускорение и вывод пучка из циклотронов</vt:lpstr>
      <vt:lpstr>Уравнения движения заряженных частиц в электромагнитных полях</vt:lpstr>
      <vt:lpstr>Принцип устройства циклотрона</vt:lpstr>
      <vt:lpstr>Устойчивость орбит</vt:lpstr>
      <vt:lpstr>Вертикальная фокусировка частиц</vt:lpstr>
      <vt:lpstr>Принцип резонансного ускорения</vt:lpstr>
      <vt:lpstr>Презентация PowerPoint</vt:lpstr>
      <vt:lpstr>Ускорение частиц</vt:lpstr>
      <vt:lpstr>Влияние ускоряющего поля на фокусировку</vt:lpstr>
      <vt:lpstr>Вывод частиц из циклотрона электростатическим дефлектором</vt:lpstr>
      <vt:lpstr>Вывод частиц из циклотрона перезарядкой</vt:lpstr>
      <vt:lpstr>Система вывода циклотрона ДЦ140</vt:lpstr>
      <vt:lpstr>Электростатический дефлектор циклотрона ДЦ140</vt:lpstr>
      <vt:lpstr>Магнитный канал циклотрона ДЦ140</vt:lpstr>
      <vt:lpstr>Квадрупольная линза на постоянных магнитах</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Ускорение и вывод пучка из камер циклотронов ЛЯР. Общее и особенности</dc:title>
  <dc:creator>Zabanov</dc:creator>
  <cp:lastModifiedBy>User</cp:lastModifiedBy>
  <cp:revision>206</cp:revision>
  <dcterms:created xsi:type="dcterms:W3CDTF">2022-09-15T10:37:59Z</dcterms:created>
  <dcterms:modified xsi:type="dcterms:W3CDTF">2023-07-06T08:08:46Z</dcterms:modified>
</cp:coreProperties>
</file>