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8" r:id="rId2"/>
    <p:sldId id="293" r:id="rId3"/>
    <p:sldId id="269" r:id="rId4"/>
    <p:sldId id="262" r:id="rId5"/>
    <p:sldId id="264" r:id="rId6"/>
    <p:sldId id="268" r:id="rId7"/>
    <p:sldId id="266" r:id="rId8"/>
    <p:sldId id="267" r:id="rId9"/>
    <p:sldId id="265" r:id="rId10"/>
    <p:sldId id="270" r:id="rId11"/>
    <p:sldId id="271" r:id="rId12"/>
    <p:sldId id="272" r:id="rId13"/>
    <p:sldId id="277" r:id="rId14"/>
    <p:sldId id="284" r:id="rId15"/>
    <p:sldId id="274" r:id="rId16"/>
    <p:sldId id="280" r:id="rId17"/>
    <p:sldId id="291" r:id="rId18"/>
    <p:sldId id="275" r:id="rId19"/>
    <p:sldId id="276" r:id="rId20"/>
    <p:sldId id="263" r:id="rId21"/>
    <p:sldId id="283" r:id="rId22"/>
    <p:sldId id="285" r:id="rId23"/>
    <p:sldId id="29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авел Комаров" initials="RbD" lastIdx="4" clrIdx="0">
    <p:extLst>
      <p:ext uri="{19B8F6BF-5375-455C-9EA6-DF929625EA0E}">
        <p15:presenceInfo xmlns:p15="http://schemas.microsoft.com/office/powerpoint/2012/main" userId="Павел Комаро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87342" autoAdjust="0"/>
  </p:normalViewPr>
  <p:slideViewPr>
    <p:cSldViewPr snapToGrid="0">
      <p:cViewPr varScale="1">
        <p:scale>
          <a:sx n="67" d="100"/>
          <a:sy n="67" d="100"/>
        </p:scale>
        <p:origin x="156" y="7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CC348-3CFC-4076-A046-2A102342DDF5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3E4DF-0064-4197-9EF6-EB37F843E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8758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E571B-D7E9-48EB-BEFC-0F348464952B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7AA12-FA65-4286-BDAE-DE77A80578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624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776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429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399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631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425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256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680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538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246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187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E1738-73FB-4CEC-87C8-7BDF46A04EF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343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60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791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63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384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133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008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7AA12-FA65-4286-BDAE-DE77A805782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364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3E625-938A-46F6-BCF5-3C4B201F8068}" type="datetime1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Система дозиметрического контроля циклотронов ЛЯР.  Принципы устройства и особенности реализации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15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3C16-C749-4A43-B032-9F2DCAC84B19}" type="datetime1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Система дозиметрического контроля циклотронов ЛЯР.  Принципы устройства и особенности реализации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90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4565-1E7A-41C9-955A-0AE1197E0DB8}" type="datetime1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Система дозиметрического контроля циклотронов ЛЯР.  Принципы устройства и особенности реализации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516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2772-D428-4501-A5F9-4BA91EB532B0}" type="datetime1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Система дозиметрического контроля циклотронов ЛЯР.  Принципы устройства и особенности реализации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03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54B7-5D4F-4847-AF29-6E9ED5471EEA}" type="datetime1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Система дозиметрического контроля циклотронов ЛЯР.  Принципы устройства и особенности реализации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63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5099C-D39B-4013-8C8F-092FA57CF62B}" type="datetime1">
              <a:rPr lang="ru-RU" smtClean="0"/>
              <a:t>06.07.2023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Система дозиметрического контроля циклотронов ЛЯР.  Принципы устройства и особенности реализации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71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1F9C-29E0-4440-99B7-FE2681EBC72C}" type="datetime1">
              <a:rPr lang="ru-RU" smtClean="0"/>
              <a:t>06.07.2023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Система дозиметрического контроля циклотронов ЛЯР.  Принципы устройства и особенности реализации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96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F5A1-5125-4EB7-8390-F6C028FF5BF4}" type="datetime1">
              <a:rPr lang="ru-RU" smtClean="0"/>
              <a:t>06.07.2023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Система дозиметрического контроля циклотронов ЛЯР.  Принципы устройства и особенности реализации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30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38139-D85B-4D0F-9843-D3CCBFC319E4}" type="datetime1">
              <a:rPr lang="ru-RU" smtClean="0"/>
              <a:t>06.07.2023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Система дозиметрического контроля циклотронов ЛЯР.  Принципы устройства и особенности реализации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98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9853-A6EA-4E49-B4F8-38FF11A7E236}" type="datetime1">
              <a:rPr lang="ru-RU" smtClean="0"/>
              <a:t>06.07.2023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Система дозиметрического контроля циклотронов ЛЯР.  Принципы устройства и особенности реализации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66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4D01-F8C9-4072-AF41-0706C6B77749}" type="datetime1">
              <a:rPr lang="ru-RU" smtClean="0"/>
              <a:t>06.07.2023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Система дозиметрического контроля циклотронов ЛЯР.  Принципы устройства и особенности реализации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33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00752-2C6B-475E-9A06-DF9EBE606E29}" type="datetime1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Система дозиметрического контроля циклотронов ЛЯР.  Принципы устройства и особенности реализации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F55FE-5ED2-40EA-9735-89F40FCC0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29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gif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JPG"/><Relationship Id="rId3" Type="http://schemas.openxmlformats.org/officeDocument/2006/relationships/image" Target="../media/image14.jpeg"/><Relationship Id="rId7" Type="http://schemas.openxmlformats.org/officeDocument/2006/relationships/image" Target="../media/image56.JPG"/><Relationship Id="rId12" Type="http://schemas.openxmlformats.org/officeDocument/2006/relationships/image" Target="../media/image6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11" Type="http://schemas.openxmlformats.org/officeDocument/2006/relationships/image" Target="../media/image60.JPG"/><Relationship Id="rId5" Type="http://schemas.openxmlformats.org/officeDocument/2006/relationships/image" Target="../media/image50.png"/><Relationship Id="rId10" Type="http://schemas.openxmlformats.org/officeDocument/2006/relationships/image" Target="../media/image59.JPG"/><Relationship Id="rId4" Type="http://schemas.openxmlformats.org/officeDocument/2006/relationships/image" Target="../media/image15.jpeg"/><Relationship Id="rId9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openxmlformats.org/officeDocument/2006/relationships/image" Target="../media/image67.jpeg"/><Relationship Id="rId4" Type="http://schemas.openxmlformats.org/officeDocument/2006/relationships/image" Target="../media/image64.jpeg"/><Relationship Id="rId9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0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7.jpeg"/><Relationship Id="rId7" Type="http://schemas.openxmlformats.org/officeDocument/2006/relationships/image" Target="../media/image79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8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5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6.jpeg"/><Relationship Id="rId10" Type="http://schemas.openxmlformats.org/officeDocument/2006/relationships/image" Target="../media/image23.gif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2.png"/><Relationship Id="rId4" Type="http://schemas.openxmlformats.org/officeDocument/2006/relationships/image" Target="../media/image28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gi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5.jpe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75095" y="0"/>
            <a:ext cx="7441809" cy="520505"/>
          </a:xfrm>
          <a:prstGeom prst="rect">
            <a:avLst/>
          </a:prstGeom>
          <a:solidFill>
            <a:srgbClr val="2A418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по физике и технике ускорителей 06.07.2023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392961" y="5421595"/>
            <a:ext cx="2777258" cy="620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Доклад подготовил: Комаров Павел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535" y="5001491"/>
            <a:ext cx="1789767" cy="146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02" y="5001491"/>
            <a:ext cx="2139838" cy="141941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68676" y="2129051"/>
            <a:ext cx="10054645" cy="23201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smtClean="0"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  <a:br>
              <a:rPr lang="ru-RU" sz="36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smtClean="0"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1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68416" y="191785"/>
            <a:ext cx="10515600" cy="139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АСРК</a:t>
            </a:r>
          </a:p>
          <a:p>
            <a:endParaRPr lang="ru-RU" sz="4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1" y="1168140"/>
            <a:ext cx="8235859" cy="4634043"/>
          </a:xfrm>
        </p:spPr>
      </p:pic>
      <p:pic>
        <p:nvPicPr>
          <p:cNvPr id="8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686800" y="2972026"/>
            <a:ext cx="33623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Модульность и расширяемость;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Горячее резервирование;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Полномочия пользователей;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Обновление без остановки работы;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Дружественный интерфейс;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Информационный обмен с системами АСУ и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СБиС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773" y="860913"/>
            <a:ext cx="1552670" cy="10351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121773" y="1926110"/>
            <a:ext cx="1135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ДЦ280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10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2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68416" y="191785"/>
            <a:ext cx="10515600" cy="139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АСРК</a:t>
            </a:r>
          </a:p>
          <a:p>
            <a:endParaRPr lang="ru-RU" sz="48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06" y="1395413"/>
            <a:ext cx="7901945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848" y="1070248"/>
            <a:ext cx="996606" cy="1328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4" r="15827"/>
          <a:stretch/>
        </p:blipFill>
        <p:spPr>
          <a:xfrm>
            <a:off x="10332701" y="4153446"/>
            <a:ext cx="1045028" cy="13754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98" y="1345473"/>
            <a:ext cx="1112804" cy="1483739"/>
          </a:xfrm>
          <a:prstGeom prst="rect">
            <a:avLst/>
          </a:prstGeom>
        </p:spPr>
      </p:pic>
      <p:pic>
        <p:nvPicPr>
          <p:cNvPr id="9" name="Объект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5" y="4153446"/>
            <a:ext cx="1089907" cy="1426194"/>
          </a:xfrm>
          <a:prstGeom prst="rect">
            <a:avLst/>
          </a:prstGeom>
        </p:spPr>
      </p:pic>
      <p:cxnSp>
        <p:nvCxnSpPr>
          <p:cNvPr id="10" name="Прямая со стрелкой 9"/>
          <p:cNvCxnSpPr>
            <a:stCxn id="9" idx="3"/>
          </p:cNvCxnSpPr>
          <p:nvPr/>
        </p:nvCxnSpPr>
        <p:spPr>
          <a:xfrm>
            <a:off x="1548502" y="4866543"/>
            <a:ext cx="2043784" cy="662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989906" y="1721304"/>
            <a:ext cx="1365615" cy="3314700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92286" y="5411561"/>
            <a:ext cx="996043" cy="261257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73183" y="1328871"/>
            <a:ext cx="2539093" cy="3196591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>
            <a:stCxn id="7" idx="1"/>
          </p:cNvCxnSpPr>
          <p:nvPr/>
        </p:nvCxnSpPr>
        <p:spPr>
          <a:xfrm flipH="1">
            <a:off x="9959195" y="4841180"/>
            <a:ext cx="373506" cy="216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6555922" y="4525462"/>
            <a:ext cx="3403274" cy="1302477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>
            <a:stCxn id="6" idx="1"/>
          </p:cNvCxnSpPr>
          <p:nvPr/>
        </p:nvCxnSpPr>
        <p:spPr>
          <a:xfrm flipH="1">
            <a:off x="10145948" y="1734557"/>
            <a:ext cx="366900" cy="89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8" idx="3"/>
          </p:cNvCxnSpPr>
          <p:nvPr/>
        </p:nvCxnSpPr>
        <p:spPr>
          <a:xfrm>
            <a:off x="1548502" y="2087343"/>
            <a:ext cx="441404" cy="68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sp>
        <p:nvSpPr>
          <p:cNvPr id="28" name="Объект 2"/>
          <p:cNvSpPr txBox="1">
            <a:spLocks/>
          </p:cNvSpPr>
          <p:nvPr/>
        </p:nvSpPr>
        <p:spPr>
          <a:xfrm>
            <a:off x="10329398" y="2460916"/>
            <a:ext cx="1794323" cy="3809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УДБН-01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283586" y="2868515"/>
            <a:ext cx="1949468" cy="3809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УДБГ-01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9227" y="5542189"/>
            <a:ext cx="13773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УППВМ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070673" y="5499135"/>
            <a:ext cx="15690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УДА-1АБ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11</a:t>
            </a:fld>
            <a:endParaRPr lang="ru-RU"/>
          </a:p>
        </p:txBody>
      </p:sp>
      <p:sp>
        <p:nvSpPr>
          <p:cNvPr id="2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68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68416" y="191785"/>
            <a:ext cx="10515600" cy="139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АСРК</a:t>
            </a:r>
          </a:p>
          <a:p>
            <a:endParaRPr lang="ru-RU" sz="48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9944886" y="3272057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Здание 101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29" y="649429"/>
            <a:ext cx="1552670" cy="103511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12</a:t>
            </a:fld>
            <a:endParaRPr lang="ru-RU"/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" y="890107"/>
            <a:ext cx="9390387" cy="528209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" y="890107"/>
            <a:ext cx="9390387" cy="528209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" y="890107"/>
            <a:ext cx="9390387" cy="528209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" y="890107"/>
            <a:ext cx="9390387" cy="528209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" y="890107"/>
            <a:ext cx="9390387" cy="528209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" y="890107"/>
            <a:ext cx="9390387" cy="528209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" y="889841"/>
            <a:ext cx="9390387" cy="5282093"/>
          </a:xfrm>
          <a:prstGeom prst="rect">
            <a:avLst/>
          </a:prstGeom>
        </p:spPr>
      </p:pic>
      <p:sp>
        <p:nvSpPr>
          <p:cNvPr id="1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" y="890107"/>
            <a:ext cx="9390387" cy="52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4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92282" y="17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СБиС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Аппаратно-программный комплекс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01" y="2691337"/>
            <a:ext cx="1431545" cy="10738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/>
        </p:blipFill>
        <p:spPr>
          <a:xfrm rot="5400000">
            <a:off x="151497" y="3187850"/>
            <a:ext cx="3024545" cy="21429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05" y="1642301"/>
            <a:ext cx="1529666" cy="11469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01" y="3503487"/>
            <a:ext cx="1371105" cy="1028477"/>
          </a:xfrm>
          <a:prstGeom prst="rect">
            <a:avLst/>
          </a:prstGeom>
        </p:spPr>
      </p:pic>
      <p:pic>
        <p:nvPicPr>
          <p:cNvPr id="10" name="Picture 3" descr="Снимок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67" y="1813298"/>
            <a:ext cx="7576340" cy="393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885334" y="1642301"/>
            <a:ext cx="0" cy="442239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pic>
        <p:nvPicPr>
          <p:cNvPr id="16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26117" r="11415" b="13855"/>
          <a:stretch/>
        </p:blipFill>
        <p:spPr>
          <a:xfrm>
            <a:off x="593366" y="1813298"/>
            <a:ext cx="1284764" cy="838286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13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23" y="4195444"/>
            <a:ext cx="1297959" cy="1730612"/>
          </a:xfrm>
          <a:prstGeom prst="rect">
            <a:avLst/>
          </a:prstGeom>
        </p:spPr>
      </p:pic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5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14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6" t="4031" r="8057" b="4031"/>
          <a:stretch/>
        </p:blipFill>
        <p:spPr>
          <a:xfrm>
            <a:off x="91299" y="509048"/>
            <a:ext cx="6194510" cy="5590096"/>
          </a:xfrm>
          <a:prstGeom prst="rect">
            <a:avLst/>
          </a:prstGeom>
        </p:spPr>
      </p:pic>
      <p:sp>
        <p:nvSpPr>
          <p:cNvPr id="15" name="Нижний колонтитул 4"/>
          <p:cNvSpPr txBox="1">
            <a:spLocks/>
          </p:cNvSpPr>
          <p:nvPr/>
        </p:nvSpPr>
        <p:spPr>
          <a:xfrm>
            <a:off x="2440443" y="6356350"/>
            <a:ext cx="7370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271223"/>
              </p:ext>
            </p:extLst>
          </p:nvPr>
        </p:nvGraphicFramePr>
        <p:xfrm>
          <a:off x="6372521" y="1446041"/>
          <a:ext cx="5571240" cy="4267200"/>
        </p:xfrm>
        <a:graphic>
          <a:graphicData uri="http://schemas.openxmlformats.org/drawingml/2006/table">
            <a:tbl>
              <a:tblPr firstRow="1" firstCol="1" bandRow="1"/>
              <a:tblGrid>
                <a:gridCol w="7382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19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54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958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78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8878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7316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Помещения с «Зоной запрета»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могут быть не заперты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закрыты и заперты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Разрешение на открытие шиберных затворов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Запрет на открытие шиберных затворов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Помещения, которые должны быть осмотрены при работе в режиме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1) Работает циклотрон и канал 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Помещение 110, помещение 115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в пом. №113, №114.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в помещение №110 и №115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 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№1,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 №6,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Стопперы </a:t>
                      </a: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2,3,4,5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Помещение 110, помещение 115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2) Работает циклотрон и канал 2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Помещение 110, помещение 115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в пом. №113, №114.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в помещение №110 и №115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 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№2,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 №6,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Стопперы </a:t>
                      </a: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1,3,4,5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Помещение 110, помещение 115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3) Работает циклотрон и канал 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Помещение 110, помещение 114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в пом. №113, №115.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в помещение №110 и №114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 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№3,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 №6,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Стопперы </a:t>
                      </a: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1,2,4,5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Помещение 110, помещение 114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4) Работает циклотрон и канал 4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Помещение 110, помещение 113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в пом. №114, №115.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в помещение №110 и №113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 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№4,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 №6,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Стопперы </a:t>
                      </a: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1,2,3,5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Помещение 110, помещение 113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5) Работает циклотрон и канал 5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Помещение 110, помещение 113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в пом. №114, №115.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в помещение №110 и №113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 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№5,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 №6,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Стопперы </a:t>
                      </a: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1,2,3,4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Помещение 110, помещение 113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6) Работает только циклотрон на пониженном токе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Помещение 110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в пом. №113, №114, №115.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в помещение №110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 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№6,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Стопперы </a:t>
                      </a: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1,2,3,4,5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Помещение 110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7) Работает только ЭЦР источник, ВЧ включено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в пом. №110, №113, №114, №115.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стопперы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№1,2,3,4,5,</a:t>
                      </a:r>
                      <a:r>
                        <a:rPr lang="ru-RU" sz="8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77112" y="980387"/>
            <a:ext cx="2875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"/>
              </a:rPr>
              <a:t>Таблица режимов ДЦ280</a:t>
            </a:r>
            <a:endParaRPr lang="ru-RU" dirty="0">
              <a:latin typeface="Arial 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9681" y="4165969"/>
            <a:ext cx="7200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Arial "/>
              </a:rPr>
              <a:t>Канал 1</a:t>
            </a:r>
            <a:endParaRPr lang="ru-RU" sz="11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8406" y="3701126"/>
            <a:ext cx="7200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Arial "/>
              </a:rPr>
              <a:t>Канал 2</a:t>
            </a:r>
            <a:endParaRPr lang="ru-RU" sz="11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9716" y="3105478"/>
            <a:ext cx="7200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Arial "/>
              </a:rPr>
              <a:t>Канал 3</a:t>
            </a:r>
            <a:endParaRPr lang="ru-RU" sz="11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28519" y="2546044"/>
            <a:ext cx="7200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Arial "/>
              </a:rPr>
              <a:t>Канал 4</a:t>
            </a:r>
            <a:endParaRPr lang="ru-RU" sz="11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4565" y="2075899"/>
            <a:ext cx="7200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Arial "/>
              </a:rPr>
              <a:t>Канал 5</a:t>
            </a:r>
            <a:endParaRPr lang="ru-RU" sz="11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72926" y="3168871"/>
            <a:ext cx="5562600" cy="449975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88475" y="3434180"/>
            <a:ext cx="167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ЗОНА ЗАПРЕТА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8306" y="3962736"/>
            <a:ext cx="167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ЗОНА ЗАПРЕТА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13224" y="5545158"/>
            <a:ext cx="273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/>
                </a:solidFill>
              </a:rPr>
              <a:t>КОНТРОЛИРУЕМАЯ ЗОНА</a:t>
            </a:r>
            <a:endParaRPr lang="ru-RU" b="1" dirty="0">
              <a:solidFill>
                <a:schemeClr val="accent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51606" y="803305"/>
            <a:ext cx="273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/>
                </a:solidFill>
              </a:rPr>
              <a:t>КОНТРОЛИРУЕМАЯ ЗОНА</a:t>
            </a:r>
            <a:endParaRPr lang="ru-RU" b="1" dirty="0">
              <a:solidFill>
                <a:schemeClr val="accent6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40443" y="3165627"/>
            <a:ext cx="112257" cy="1124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389400" y="3180037"/>
            <a:ext cx="112257" cy="1124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403992" y="3381793"/>
            <a:ext cx="112257" cy="11249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295477" y="3588634"/>
            <a:ext cx="112257" cy="11249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440443" y="2953320"/>
            <a:ext cx="112257" cy="11249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291735" y="2762899"/>
            <a:ext cx="112257" cy="11249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1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88" y="2447031"/>
            <a:ext cx="2370414" cy="3160553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3352521" y="4006209"/>
            <a:ext cx="11424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7011445" y="4006209"/>
            <a:ext cx="16496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127" y="2832608"/>
            <a:ext cx="3130452" cy="2347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93" y="2655500"/>
            <a:ext cx="2778628" cy="295208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152" y="2247437"/>
            <a:ext cx="1921419" cy="1441272"/>
          </a:xfrm>
        </p:spPr>
      </p:pic>
      <p:sp>
        <p:nvSpPr>
          <p:cNvPr id="9" name="TextBox 8"/>
          <p:cNvSpPr txBox="1"/>
          <p:nvPr/>
        </p:nvSpPr>
        <p:spPr>
          <a:xfrm>
            <a:off x="386425" y="1778762"/>
            <a:ext cx="270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Обход помещения,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Нажатие кнопок обхода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16353" y="1914407"/>
            <a:ext cx="377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Закрытие дисциплинарной двери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61084" y="2775642"/>
            <a:ext cx="327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Установка ключа в ключницу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592282" y="17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СБиС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Процедура осмотра помещений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15</a:t>
            </a:fld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2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92282" y="17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Процедура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осмотра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помещений ДЦ280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89" y="841971"/>
            <a:ext cx="8073816" cy="5437033"/>
          </a:xfrm>
          <a:prstGeom prst="rect">
            <a:avLst/>
          </a:prstGeom>
        </p:spPr>
      </p:pic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85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92281" y="171162"/>
            <a:ext cx="109327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Процедура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осмотра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помещений У400М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Решетки кнопки и 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1"/>
          <a:stretch/>
        </p:blipFill>
        <p:spPr bwMode="auto">
          <a:xfrm>
            <a:off x="245679" y="824890"/>
            <a:ext cx="9794613" cy="519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94622" y="5450186"/>
            <a:ext cx="2037029" cy="5703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8204940" y="2553077"/>
          <a:ext cx="3453422" cy="3049595"/>
        </p:xfrm>
        <a:graphic>
          <a:graphicData uri="http://schemas.openxmlformats.org/drawingml/2006/table">
            <a:tbl>
              <a:tblPr firstRow="1" firstCol="1" bandRow="1"/>
              <a:tblGrid>
                <a:gridCol w="1013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94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334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Открытие двери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Сбрасываемые кнопки осмотра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Р1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Ко1, Ко4, Ко10, </a:t>
                      </a: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Р2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Р3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Р4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Ко8, Ко4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Ko10, Ko7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Р5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Ко6, Ко7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Р6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Ко5, Ко6, Ко9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4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Р7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Ко4, Ко10, Ко5, Ко9, К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Р8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Ко11, Ко12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Д19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Ко5, Ко9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91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Д21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Ко6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Д22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Д25А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Ко2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Д24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Ко3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Д25В, Д25Б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Ко4, Ко10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Ко8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06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2" r="18070"/>
          <a:stretch/>
        </p:blipFill>
        <p:spPr>
          <a:xfrm>
            <a:off x="5680455" y="2335486"/>
            <a:ext cx="2763420" cy="3519468"/>
          </a:xfrm>
        </p:spPr>
      </p:pic>
      <p:pic>
        <p:nvPicPr>
          <p:cNvPr id="6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3" r="14584" b="503"/>
          <a:stretch/>
        </p:blipFill>
        <p:spPr>
          <a:xfrm>
            <a:off x="628059" y="2338338"/>
            <a:ext cx="2929780" cy="3549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7902" y="1594366"/>
            <a:ext cx="4030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Кнопки осмотра помещения и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Аварийного отключения ускорителя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7008" y="1594366"/>
            <a:ext cx="5205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Световая и звуковая сигнализация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Оповещения о разрешении работы ускорителя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592282" y="17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СБиС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Аварийное отключение и сигнализация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18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24094" r="20096" b="25798"/>
          <a:stretch/>
        </p:blipFill>
        <p:spPr>
          <a:xfrm>
            <a:off x="3714633" y="4288862"/>
            <a:ext cx="1440695" cy="15984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t="20431" r="25436" b="30537"/>
          <a:stretch/>
        </p:blipFill>
        <p:spPr>
          <a:xfrm>
            <a:off x="3714633" y="2338338"/>
            <a:ext cx="1633463" cy="185288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79007" y="5443101"/>
            <a:ext cx="2627884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ДЦ280</a:t>
            </a:r>
            <a:endParaRPr lang="ru-RU" sz="16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39662" y="5550029"/>
            <a:ext cx="990635" cy="3077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У-400М</a:t>
            </a:r>
            <a:endParaRPr lang="ru-RU" sz="1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39662" y="3836858"/>
            <a:ext cx="990635" cy="3077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У-400М</a:t>
            </a:r>
            <a:endParaRPr lang="ru-RU" sz="1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497203" y="1625661"/>
            <a:ext cx="0" cy="442239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5748223" y="5440249"/>
            <a:ext cx="2627884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ДЦ280</a:t>
            </a:r>
            <a:endParaRPr lang="ru-RU" sz="16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3" r="5071"/>
          <a:stretch/>
        </p:blipFill>
        <p:spPr>
          <a:xfrm>
            <a:off x="8610600" y="2335486"/>
            <a:ext cx="3038475" cy="352232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8822057" y="5443101"/>
            <a:ext cx="2627884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КАНЬОН У400М</a:t>
            </a:r>
            <a:endParaRPr lang="ru-RU" sz="16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32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17" y="3006837"/>
            <a:ext cx="1257599" cy="167655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25" y="1972473"/>
            <a:ext cx="2707547" cy="36100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79" y="2802228"/>
            <a:ext cx="2601446" cy="19505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85295" y="2184136"/>
            <a:ext cx="3297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Блокировка по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сигналу превышения порога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нейтронного детектора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21080" y="2547537"/>
            <a:ext cx="24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Блокировка от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СБиС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592282" y="17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СБиС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Блокировка дисциплинарных дверей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432895" y="3845116"/>
            <a:ext cx="8734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674198" y="3764335"/>
            <a:ext cx="8734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19</a:t>
            </a:fld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2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 descr="Снимок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08" y="3941839"/>
            <a:ext cx="3411674" cy="177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5377">
            <a:off x="95389" y="2760167"/>
            <a:ext cx="694657" cy="574096"/>
          </a:xfrm>
          <a:prstGeom prst="rect">
            <a:avLst/>
          </a:prstGeom>
        </p:spPr>
      </p:pic>
      <p:pic>
        <p:nvPicPr>
          <p:cNvPr id="13" name="Объект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24" y="1159154"/>
            <a:ext cx="3268058" cy="17996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74613" y="1116958"/>
            <a:ext cx="81585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Выполняет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задачи по части Стационарного радиационного контроля: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Непрерывный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контроль радиационной обстановки в производственных помещениях радиационного объекта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санитарно-защитной зоне;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Непрерывный контроль за выбросами радиоактивных веществ в окружающую среду;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Сбор и передачу информации к автоматизированному рабочему месту оператора радиационного контроля (АРМ РК) от блоков детектирования;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Обработку получаемой информации;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Автоматизацию контроля за установленными режимами работы ускорителей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Выдачу управляющих сигналов.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939" y="5227627"/>
            <a:ext cx="840946" cy="893442"/>
          </a:xfrm>
          <a:prstGeom prst="rect">
            <a:avLst/>
          </a:prstGeom>
        </p:spPr>
      </p:pic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3" y="5469376"/>
            <a:ext cx="1105730" cy="829418"/>
          </a:xfrm>
        </p:spPr>
      </p:pic>
      <p:pic>
        <p:nvPicPr>
          <p:cNvPr id="11" name="Объект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8" y="2633549"/>
            <a:ext cx="641132" cy="8547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7706" y="747626"/>
            <a:ext cx="7196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u-RU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АСРК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втоматизированная</a:t>
            </a:r>
            <a:r>
              <a:rPr lang="ru-RU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истема</a:t>
            </a:r>
            <a:r>
              <a:rPr lang="ru-RU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адиационного</a:t>
            </a:r>
            <a:r>
              <a:rPr lang="ru-RU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онтроля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2058" y="3540094"/>
            <a:ext cx="5214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u-RU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СБиС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истема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локировок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игнализаций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38200" y="115748"/>
            <a:ext cx="10515600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АСРК и </a:t>
            </a:r>
            <a:r>
              <a:rPr 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СБиС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12" y="2609735"/>
            <a:ext cx="265245" cy="90791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76" y="5306879"/>
            <a:ext cx="1454133" cy="109030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25" y="5211296"/>
            <a:ext cx="751844" cy="10024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" y="5009589"/>
            <a:ext cx="792658" cy="5945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14" y="2474861"/>
            <a:ext cx="1529587" cy="117209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035972" y="3952711"/>
            <a:ext cx="78357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Обеспечивает безопасный доступ персонала в контролируемые помещения, выполняет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Контроль состояния дверей (закрыта/открыта), состояние замков на этих дверях (заперт/ не заперт), ведущих в контролируемые помещения;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Положение ключей от дверей в сборной панели (ключнице);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Контроль осмотра контролируемых помещений;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Контроль состояния кнопок аварийного отключения ускорения;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Контроль дозиметрического оборудования;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Световую и звуковую сигнализации;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Контроль элементов ускорителя, включающих/выключающих режим работы ускорителя (элементов препятствующих продвижению пучка по каналам транспортировки);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Выдачу управляющих сигналов.</a:t>
            </a:r>
          </a:p>
        </p:txBody>
      </p:sp>
      <p:pic>
        <p:nvPicPr>
          <p:cNvPr id="36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sp>
        <p:nvSpPr>
          <p:cNvPr id="3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351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pic>
        <p:nvPicPr>
          <p:cNvPr id="10" name="Picture 3" descr="Снимок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76" y="885825"/>
            <a:ext cx="10222515" cy="530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116" y="2330986"/>
            <a:ext cx="1634845" cy="193188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20</a:t>
            </a:fld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92282" y="171162"/>
            <a:ext cx="10515600" cy="724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СБиС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ДЦ280</a:t>
            </a:r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9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21</a:t>
            </a:fld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92282" y="171162"/>
            <a:ext cx="10515600" cy="724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СБиС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У400М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70" y="826557"/>
            <a:ext cx="9715500" cy="5464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70" y="826557"/>
            <a:ext cx="9715500" cy="54649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70" y="826557"/>
            <a:ext cx="9715500" cy="54649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70" y="826557"/>
            <a:ext cx="9715500" cy="5464969"/>
          </a:xfrm>
          <a:prstGeom prst="rect">
            <a:avLst/>
          </a:prstGeom>
        </p:spPr>
      </p:pic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31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92282" y="17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АСРК, </a:t>
            </a:r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СБиС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АСУ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систем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03654" y="3252034"/>
            <a:ext cx="1423359" cy="7763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АСУ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73236" y="2314893"/>
            <a:ext cx="1423359" cy="7763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СБиС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73236" y="4799713"/>
            <a:ext cx="1423359" cy="7763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АСРК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3419168" y="2509914"/>
            <a:ext cx="2346223" cy="937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427013" y="3866550"/>
            <a:ext cx="2346223" cy="1547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0290055">
            <a:off x="3905242" y="2654444"/>
            <a:ext cx="1469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Запрос режима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27637">
            <a:off x="3832851" y="4645824"/>
            <a:ext cx="1469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Запрос режима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1423" y="1667702"/>
            <a:ext cx="26668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режимом: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Произведен осмотр</a:t>
            </a: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Помещений;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Сданы ключи от </a:t>
            </a: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помещений в ключницу на</a:t>
            </a: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Пульте;</a:t>
            </a:r>
          </a:p>
          <a:p>
            <a:pPr algn="ctr"/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Контроль: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Кнопки аварийной остановки ускорения не нажаты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исправна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3419168" y="2579893"/>
            <a:ext cx="2346223" cy="937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8" idx="2"/>
            <a:endCxn id="9" idx="0"/>
          </p:cNvCxnSpPr>
          <p:nvPr/>
        </p:nvCxnSpPr>
        <p:spPr>
          <a:xfrm>
            <a:off x="6484916" y="3091270"/>
            <a:ext cx="0" cy="1708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20295833">
            <a:off x="3581735" y="3000984"/>
            <a:ext cx="22461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Разрешение открыть стоппер ..</a:t>
            </a:r>
            <a:b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Разрешение открыть шибер ..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5799718" y="3791602"/>
            <a:ext cx="1104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Готовность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270626" y="3773286"/>
            <a:ext cx="729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СБиС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96595" y="4869215"/>
            <a:ext cx="3514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Настройка порогов</a:t>
            </a: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Детекторов в зависимости от режима работы;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Все элементы системы исправны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3427013" y="3770582"/>
            <a:ext cx="2346223" cy="1547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2005232">
            <a:off x="3812742" y="4258910"/>
            <a:ext cx="1790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Разрешение АСРК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22</a:t>
            </a:fld>
            <a:endParaRPr lang="ru-RU"/>
          </a:p>
        </p:txBody>
      </p:sp>
      <p:pic>
        <p:nvPicPr>
          <p:cNvPr id="38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sp>
        <p:nvSpPr>
          <p:cNvPr id="2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1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1" grpId="0"/>
      <p:bldP spid="22" grpId="0"/>
      <p:bldP spid="23" grpId="0"/>
      <p:bldP spid="24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75095" y="0"/>
            <a:ext cx="7441809" cy="520505"/>
          </a:xfrm>
          <a:prstGeom prst="rect">
            <a:avLst/>
          </a:prstGeom>
          <a:solidFill>
            <a:srgbClr val="2A418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 лекций для персонала СГИ ЛЯР 15.11.2022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61140" y="4800083"/>
            <a:ext cx="3427910" cy="1661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Инженер ГПРЯ ЛЯР :</a:t>
            </a:r>
          </a:p>
          <a:p>
            <a:pPr algn="l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Комаров Павел </a:t>
            </a:r>
            <a:r>
              <a:rPr lang="en-US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pkomarov@jinr.ru</a:t>
            </a:r>
          </a:p>
        </p:txBody>
      </p:sp>
      <p:pic>
        <p:nvPicPr>
          <p:cNvPr id="10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535" y="5001491"/>
            <a:ext cx="1789767" cy="146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02" y="5001491"/>
            <a:ext cx="2139838" cy="141941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68676" y="2547703"/>
            <a:ext cx="10054645" cy="11287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75095" y="-1"/>
            <a:ext cx="7441809" cy="520505"/>
          </a:xfrm>
          <a:prstGeom prst="rect">
            <a:avLst/>
          </a:prstGeom>
          <a:solidFill>
            <a:srgbClr val="2A418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по физике и технике ускорителей 06.07.2023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43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92282" y="17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АСРК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Аппаратно-программный комплекс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0" y="1582026"/>
            <a:ext cx="1071320" cy="14282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52" y="1581819"/>
            <a:ext cx="1071320" cy="14284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54" y="3095340"/>
            <a:ext cx="2086905" cy="1565405"/>
          </a:xfrm>
          <a:prstGeom prst="rect">
            <a:avLst/>
          </a:prstGeom>
        </p:spPr>
      </p:pic>
      <p:pic>
        <p:nvPicPr>
          <p:cNvPr id="19" name="Объект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44" y="3095340"/>
            <a:ext cx="1196293" cy="156540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359" y="1563791"/>
            <a:ext cx="1377759" cy="87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029" y="1595735"/>
            <a:ext cx="4733244" cy="84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4980082" y="1496725"/>
            <a:ext cx="0" cy="470952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36266" r="17522" b="22558"/>
          <a:stretch/>
        </p:blipFill>
        <p:spPr>
          <a:xfrm>
            <a:off x="592282" y="4702531"/>
            <a:ext cx="1293338" cy="1301682"/>
          </a:xfrm>
          <a:prstGeom prst="rect">
            <a:avLst/>
          </a:prstGeom>
        </p:spPr>
      </p:pic>
      <p:pic>
        <p:nvPicPr>
          <p:cNvPr id="25" name="Объект 1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029" y="2505708"/>
            <a:ext cx="6381089" cy="3590426"/>
          </a:xfrm>
        </p:spPr>
      </p:pic>
      <p:pic>
        <p:nvPicPr>
          <p:cNvPr id="26" name="Объект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t="24083" r="13150" b="7609"/>
          <a:stretch/>
        </p:blipFill>
        <p:spPr>
          <a:xfrm>
            <a:off x="3233744" y="1581820"/>
            <a:ext cx="1159437" cy="1428426"/>
          </a:xfrm>
          <a:prstGeom prst="rect">
            <a:avLst/>
          </a:prstGeom>
        </p:spPr>
      </p:pic>
      <p:pic>
        <p:nvPicPr>
          <p:cNvPr id="28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1" y="4702531"/>
            <a:ext cx="1755168" cy="139360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588" y="4941620"/>
            <a:ext cx="1326925" cy="91542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3</a:t>
            </a:fld>
            <a:endParaRPr lang="ru-RU"/>
          </a:p>
        </p:txBody>
      </p:sp>
      <p:sp>
        <p:nvSpPr>
          <p:cNvPr id="2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4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4060" y="3790661"/>
            <a:ext cx="1794323" cy="3809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УДБН-01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3" t="3786" r="9243" b="14606"/>
          <a:stretch/>
        </p:blipFill>
        <p:spPr>
          <a:xfrm>
            <a:off x="2149745" y="1563716"/>
            <a:ext cx="1525962" cy="2097133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096836"/>
              </p:ext>
            </p:extLst>
          </p:nvPr>
        </p:nvGraphicFramePr>
        <p:xfrm>
          <a:off x="432679" y="4668181"/>
          <a:ext cx="5249984" cy="6434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69425">
                  <a:extLst>
                    <a:ext uri="{9D8B030D-6E8A-4147-A177-3AD203B41FA5}">
                      <a16:colId xmlns:a16="http://schemas.microsoft.com/office/drawing/2014/main" xmlns="" val="938701925"/>
                    </a:ext>
                  </a:extLst>
                </a:gridCol>
                <a:gridCol w="1380559">
                  <a:extLst>
                    <a:ext uri="{9D8B030D-6E8A-4147-A177-3AD203B41FA5}">
                      <a16:colId xmlns:a16="http://schemas.microsoft.com/office/drawing/2014/main" xmlns="" val="712264954"/>
                    </a:ext>
                  </a:extLst>
                </a:gridCol>
              </a:tblGrid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измеряемых МАЭД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мкЗв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/ч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0,1 -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  <a:r>
                        <a:rPr lang="ru-RU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5668406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 измеряемых энергий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МэВ 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0,001 - 14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1045417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61" y="1512030"/>
            <a:ext cx="2307810" cy="3077080"/>
          </a:xfrm>
          <a:prstGeom prst="rect">
            <a:avLst/>
          </a:prstGeom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682212"/>
              </p:ext>
            </p:extLst>
          </p:nvPr>
        </p:nvGraphicFramePr>
        <p:xfrm>
          <a:off x="7083561" y="4668181"/>
          <a:ext cx="4767425" cy="6434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13762">
                  <a:extLst>
                    <a:ext uri="{9D8B030D-6E8A-4147-A177-3AD203B41FA5}">
                      <a16:colId xmlns:a16="http://schemas.microsoft.com/office/drawing/2014/main" xmlns="" val="938701925"/>
                    </a:ext>
                  </a:extLst>
                </a:gridCol>
                <a:gridCol w="1253663">
                  <a:extLst>
                    <a:ext uri="{9D8B030D-6E8A-4147-A177-3AD203B41FA5}">
                      <a16:colId xmlns:a16="http://schemas.microsoft.com/office/drawing/2014/main" xmlns="" val="712264954"/>
                    </a:ext>
                  </a:extLst>
                </a:gridCol>
              </a:tblGrid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измеряемых МАЭД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мкЗв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/ч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 – 10</a:t>
                      </a:r>
                      <a:r>
                        <a:rPr lang="ru-RU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5668406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 измеряемых энергий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МэВ 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0,06 – 3,0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1045417"/>
                  </a:ext>
                </a:extLst>
              </a:tr>
            </a:tbl>
          </a:graphicData>
        </a:graphic>
      </p:graphicFrame>
      <p:sp>
        <p:nvSpPr>
          <p:cNvPr id="17" name="Объект 2"/>
          <p:cNvSpPr txBox="1">
            <a:spLocks/>
          </p:cNvSpPr>
          <p:nvPr/>
        </p:nvSpPr>
        <p:spPr>
          <a:xfrm>
            <a:off x="9391372" y="3799721"/>
            <a:ext cx="1949468" cy="3809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УДБГ-01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49509" y="4035181"/>
            <a:ext cx="2329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Коронный</a:t>
            </a:r>
            <a:r>
              <a:rPr lang="ru-RU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счетчик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91374" y="4019086"/>
            <a:ext cx="2106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Счётчик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Гейгера-Мюллера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797" y="5608241"/>
            <a:ext cx="2584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УДБН – 01/ УДБГ – 01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29319" y="5469741"/>
            <a:ext cx="2223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MOXA N-Port 5232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MOXA N-Port 5650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794797" y="5514975"/>
            <a:ext cx="1080185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035789" y="5608240"/>
            <a:ext cx="135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АРМ АСРК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Прямая со стрелкой 24"/>
          <p:cNvCxnSpPr>
            <a:stCxn id="9" idx="3"/>
            <a:endCxn id="21" idx="1"/>
          </p:cNvCxnSpPr>
          <p:nvPr/>
        </p:nvCxnSpPr>
        <p:spPr>
          <a:xfrm>
            <a:off x="3379222" y="5792907"/>
            <a:ext cx="26500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21" idx="3"/>
            <a:endCxn id="23" idx="1"/>
          </p:cNvCxnSpPr>
          <p:nvPr/>
        </p:nvCxnSpPr>
        <p:spPr>
          <a:xfrm flipV="1">
            <a:off x="8253069" y="5792906"/>
            <a:ext cx="178272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65069" y="5514975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RS-485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93148" y="5750996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ModBus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27546" y="5499586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592282" y="17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АСРК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Нейтронное и гамма излучения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4639" y="2111571"/>
            <a:ext cx="13944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ДЦ280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У400М</a:t>
            </a:r>
          </a:p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МТ-25</a:t>
            </a:r>
          </a:p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ДЦ140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РХЛ 2</a:t>
            </a:r>
          </a:p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РХЛ 3</a:t>
            </a:r>
          </a:p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Спец. склад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2" t="11749" r="21544" b="12475"/>
          <a:stretch/>
        </p:blipFill>
        <p:spPr>
          <a:xfrm>
            <a:off x="432678" y="1564564"/>
            <a:ext cx="1636933" cy="3050645"/>
          </a:xfrm>
          <a:prstGeom prst="rect">
            <a:avLst/>
          </a:prstGeom>
        </p:spPr>
      </p:pic>
      <p:pic>
        <p:nvPicPr>
          <p:cNvPr id="31" name="Объект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8" t="21788" r="28975"/>
          <a:stretch/>
        </p:blipFill>
        <p:spPr>
          <a:xfrm flipH="1">
            <a:off x="4046671" y="1538636"/>
            <a:ext cx="1484768" cy="31605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6" t="33133" r="16602" b="10684"/>
          <a:stretch/>
        </p:blipFill>
        <p:spPr>
          <a:xfrm>
            <a:off x="9471505" y="1512030"/>
            <a:ext cx="1874000" cy="2240282"/>
          </a:xfrm>
          <a:prstGeom prst="rect">
            <a:avLst/>
          </a:prstGeom>
        </p:spPr>
      </p:pic>
      <p:sp>
        <p:nvSpPr>
          <p:cNvPr id="37" name="Объект 2"/>
          <p:cNvSpPr txBox="1">
            <a:spLocks/>
          </p:cNvSpPr>
          <p:nvPr/>
        </p:nvSpPr>
        <p:spPr>
          <a:xfrm>
            <a:off x="9574887" y="3357491"/>
            <a:ext cx="1667235" cy="3384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РХЛ 3 101 </a:t>
            </a:r>
            <a:r>
              <a:rPr lang="ru-RU" sz="1800" dirty="0" err="1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</a:t>
            </a:r>
            <a:r>
              <a:rPr lang="ru-RU" sz="1800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2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051" y="218632"/>
            <a:ext cx="2075825" cy="415165"/>
          </a:xfrm>
          <a:prstGeom prst="rect">
            <a:avLst/>
          </a:prstGeom>
        </p:spPr>
      </p:pic>
      <p:sp>
        <p:nvSpPr>
          <p:cNvPr id="34" name="Объект 2"/>
          <p:cNvSpPr txBox="1">
            <a:spLocks/>
          </p:cNvSpPr>
          <p:nvPr/>
        </p:nvSpPr>
        <p:spPr>
          <a:xfrm>
            <a:off x="2376320" y="3221478"/>
            <a:ext cx="1072812" cy="39458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ДЦ 280</a:t>
            </a:r>
          </a:p>
        </p:txBody>
      </p:sp>
      <p:sp>
        <p:nvSpPr>
          <p:cNvPr id="35" name="Объект 2"/>
          <p:cNvSpPr txBox="1">
            <a:spLocks/>
          </p:cNvSpPr>
          <p:nvPr/>
        </p:nvSpPr>
        <p:spPr>
          <a:xfrm>
            <a:off x="7697094" y="4149971"/>
            <a:ext cx="1072812" cy="39458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ДЦ 280</a:t>
            </a:r>
          </a:p>
        </p:txBody>
      </p:sp>
      <p:sp>
        <p:nvSpPr>
          <p:cNvPr id="36" name="Объект 2"/>
          <p:cNvSpPr txBox="1">
            <a:spLocks/>
          </p:cNvSpPr>
          <p:nvPr/>
        </p:nvSpPr>
        <p:spPr>
          <a:xfrm>
            <a:off x="754688" y="4194727"/>
            <a:ext cx="1072812" cy="37987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МТ-25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4</a:t>
            </a:fld>
            <a:endParaRPr lang="ru-RU"/>
          </a:p>
        </p:txBody>
      </p:sp>
      <p:sp>
        <p:nvSpPr>
          <p:cNvPr id="3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3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5377">
            <a:off x="2821487" y="2450524"/>
            <a:ext cx="2305049" cy="19049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2" y="1666154"/>
            <a:ext cx="2675918" cy="3567894"/>
          </a:xfrm>
        </p:spPr>
      </p:pic>
      <p:sp>
        <p:nvSpPr>
          <p:cNvPr id="10" name="TextBox 9"/>
          <p:cNvSpPr txBox="1"/>
          <p:nvPr/>
        </p:nvSpPr>
        <p:spPr>
          <a:xfrm>
            <a:off x="6091037" y="3648666"/>
            <a:ext cx="15295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БДКР-01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698163"/>
              </p:ext>
            </p:extLst>
          </p:nvPr>
        </p:nvGraphicFramePr>
        <p:xfrm>
          <a:off x="6166667" y="4244892"/>
          <a:ext cx="4887865" cy="9482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71751">
                  <a:extLst>
                    <a:ext uri="{9D8B030D-6E8A-4147-A177-3AD203B41FA5}">
                      <a16:colId xmlns:a16="http://schemas.microsoft.com/office/drawing/2014/main" xmlns="" val="938701925"/>
                    </a:ext>
                  </a:extLst>
                </a:gridCol>
                <a:gridCol w="1416114">
                  <a:extLst>
                    <a:ext uri="{9D8B030D-6E8A-4147-A177-3AD203B41FA5}">
                      <a16:colId xmlns:a16="http://schemas.microsoft.com/office/drawing/2014/main" xmlns="" val="7122649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измеряемой МАЭД, </a:t>
                      </a:r>
                      <a:r>
                        <a:rPr lang="ru-RU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мкЗв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/ч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0,05 - 100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5668406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измеряемых энергий,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кэВ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160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1045417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детектора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Сцинтиллятор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6613063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94797" y="5608241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БДКР-01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096" y="5484197"/>
            <a:ext cx="2679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Конвертер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Атомтех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 /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MOXA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NPort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5230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94797" y="5400675"/>
            <a:ext cx="1080185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437020" y="5608241"/>
            <a:ext cx="135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АРМ АСРК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/>
          <p:cNvCxnSpPr>
            <a:stCxn id="12" idx="3"/>
            <a:endCxn id="13" idx="1"/>
          </p:cNvCxnSpPr>
          <p:nvPr/>
        </p:nvCxnSpPr>
        <p:spPr>
          <a:xfrm>
            <a:off x="1910808" y="5792907"/>
            <a:ext cx="2936288" cy="14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3" idx="3"/>
            <a:endCxn id="15" idx="1"/>
          </p:cNvCxnSpPr>
          <p:nvPr/>
        </p:nvCxnSpPr>
        <p:spPr>
          <a:xfrm flipV="1">
            <a:off x="7527072" y="5792907"/>
            <a:ext cx="1909948" cy="14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82849" y="5514850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RS-232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99659" y="5485476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92282" y="17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АСРК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Рентгеновское излучение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35473" y="1752929"/>
            <a:ext cx="33611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indent="-271463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Балкон ДЦ280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У400М;</a:t>
            </a: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Физкабина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MASHA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Пультовая ИЦ100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ДЦ140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</p:txBody>
      </p:sp>
      <p:pic>
        <p:nvPicPr>
          <p:cNvPr id="24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sp>
        <p:nvSpPr>
          <p:cNvPr id="21" name="Объект 2"/>
          <p:cNvSpPr txBox="1">
            <a:spLocks/>
          </p:cNvSpPr>
          <p:nvPr/>
        </p:nvSpPr>
        <p:spPr>
          <a:xfrm>
            <a:off x="1393835" y="4758366"/>
            <a:ext cx="1072812" cy="39458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ДЦ 280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305" y="294994"/>
            <a:ext cx="2171318" cy="32416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" t="15964" r="3914" b="15535"/>
          <a:stretch/>
        </p:blipFill>
        <p:spPr>
          <a:xfrm>
            <a:off x="4847096" y="1657318"/>
            <a:ext cx="3188666" cy="1830755"/>
          </a:xfrm>
          <a:prstGeom prst="rect">
            <a:avLst/>
          </a:prstGeom>
        </p:spPr>
      </p:pic>
      <p:sp>
        <p:nvSpPr>
          <p:cNvPr id="26" name="Объект 2"/>
          <p:cNvSpPr txBox="1">
            <a:spLocks/>
          </p:cNvSpPr>
          <p:nvPr/>
        </p:nvSpPr>
        <p:spPr>
          <a:xfrm>
            <a:off x="5620150" y="3092311"/>
            <a:ext cx="1503607" cy="39458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 У400М</a:t>
            </a:r>
          </a:p>
        </p:txBody>
      </p:sp>
      <p:sp>
        <p:nvSpPr>
          <p:cNvPr id="2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7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92282" y="17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АСРК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Рентгеновское и гамма излучение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18214"/>
              </p:ext>
            </p:extLst>
          </p:nvPr>
        </p:nvGraphicFramePr>
        <p:xfrm>
          <a:off x="4155541" y="4144691"/>
          <a:ext cx="7435379" cy="11446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0194">
                  <a:extLst>
                    <a:ext uri="{9D8B030D-6E8A-4147-A177-3AD203B41FA5}">
                      <a16:colId xmlns:a16="http://schemas.microsoft.com/office/drawing/2014/main" xmlns="" val="938701925"/>
                    </a:ext>
                  </a:extLst>
                </a:gridCol>
                <a:gridCol w="4185185">
                  <a:extLst>
                    <a:ext uri="{9D8B030D-6E8A-4147-A177-3AD203B41FA5}">
                      <a16:colId xmlns:a16="http://schemas.microsoft.com/office/drawing/2014/main" xmlns="" val="7122649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измеряемой МАЭД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мкЗв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*ч</a:t>
                      </a:r>
                      <a:r>
                        <a:rPr lang="ru-RU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100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Зв*ч</a:t>
                      </a:r>
                      <a:r>
                        <a:rPr lang="ru-RU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5668406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измеряемых энергий,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МэВ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0,015 – 10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1045417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детектора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Тканеэквивалентный</a:t>
                      </a:r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пластмассовый сцинтиллятор Ø30x15 мм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661306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94797" y="5608241"/>
            <a:ext cx="15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УДКС-100ПД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4315" y="5615603"/>
            <a:ext cx="112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БОП-1М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03366" y="5608241"/>
            <a:ext cx="135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АРМ АСРК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 стрелкой 13"/>
          <p:cNvCxnSpPr>
            <a:stCxn id="11" idx="3"/>
            <a:endCxn id="12" idx="1"/>
          </p:cNvCxnSpPr>
          <p:nvPr/>
        </p:nvCxnSpPr>
        <p:spPr>
          <a:xfrm>
            <a:off x="2356315" y="5792907"/>
            <a:ext cx="3248000" cy="7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2" idx="3"/>
            <a:endCxn id="13" idx="1"/>
          </p:cNvCxnSpPr>
          <p:nvPr/>
        </p:nvCxnSpPr>
        <p:spPr>
          <a:xfrm flipV="1">
            <a:off x="6726725" y="5792907"/>
            <a:ext cx="3276641" cy="7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61458" y="5500864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RS-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485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46112" y="5485476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38" y="1487727"/>
            <a:ext cx="2537213" cy="2381399"/>
          </a:xfrm>
          <a:prstGeom prst="rect">
            <a:avLst/>
          </a:prstGeom>
        </p:spPr>
      </p:pic>
      <p:pic>
        <p:nvPicPr>
          <p:cNvPr id="36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24371" r="12015" b="13369"/>
          <a:stretch/>
        </p:blipFill>
        <p:spPr>
          <a:xfrm>
            <a:off x="799467" y="1467539"/>
            <a:ext cx="3111052" cy="3860244"/>
          </a:xfrm>
          <a:prstGeom prst="rect">
            <a:avLst/>
          </a:prstGeom>
        </p:spPr>
      </p:pic>
      <p:sp>
        <p:nvSpPr>
          <p:cNvPr id="40" name="Объект 2"/>
          <p:cNvSpPr txBox="1">
            <a:spLocks/>
          </p:cNvSpPr>
          <p:nvPr/>
        </p:nvSpPr>
        <p:spPr>
          <a:xfrm>
            <a:off x="1809875" y="4729844"/>
            <a:ext cx="1072812" cy="4515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МТ-25</a:t>
            </a: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794797" y="5400675"/>
            <a:ext cx="1080185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771" y="1487025"/>
            <a:ext cx="3278959" cy="2506623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147050" y="2500711"/>
            <a:ext cx="244475" cy="244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8578103" y="3303244"/>
            <a:ext cx="244475" cy="244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9672808" y="2404271"/>
            <a:ext cx="244475" cy="244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9845002" y="3079368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МТ-25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25578" y="5810546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DiBus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938" y="210835"/>
            <a:ext cx="1830052" cy="48519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6</a:t>
            </a:fld>
            <a:endParaRPr lang="ru-RU"/>
          </a:p>
        </p:txBody>
      </p:sp>
      <p:sp>
        <p:nvSpPr>
          <p:cNvPr id="2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54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53" y="1308558"/>
            <a:ext cx="2673259" cy="2005234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4281055" y="1917816"/>
            <a:ext cx="8312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6" y="1308558"/>
            <a:ext cx="2578009" cy="2005635"/>
          </a:xfr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897985"/>
              </p:ext>
            </p:extLst>
          </p:nvPr>
        </p:nvGraphicFramePr>
        <p:xfrm>
          <a:off x="6396487" y="3564068"/>
          <a:ext cx="4395244" cy="1705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518">
                  <a:extLst>
                    <a:ext uri="{9D8B030D-6E8A-4147-A177-3AD203B41FA5}">
                      <a16:colId xmlns:a16="http://schemas.microsoft.com/office/drawing/2014/main" xmlns="" val="1077086170"/>
                    </a:ext>
                  </a:extLst>
                </a:gridCol>
                <a:gridCol w="2738726">
                  <a:extLst>
                    <a:ext uri="{9D8B030D-6E8A-4147-A177-3AD203B41FA5}">
                      <a16:colId xmlns:a16="http://schemas.microsoft.com/office/drawing/2014/main" xmlns="" val="793951642"/>
                    </a:ext>
                  </a:extLst>
                </a:gridCol>
              </a:tblGrid>
              <a:tr h="30108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измеряемых объемных активностей: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601791"/>
                  </a:ext>
                </a:extLst>
              </a:tr>
              <a:tr h="280906"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излучение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2ˑ10</a:t>
                      </a:r>
                      <a:r>
                        <a:rPr lang="ru-RU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Бк*м</a:t>
                      </a:r>
                      <a:r>
                        <a:rPr lang="ru-RU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4731443"/>
                  </a:ext>
                </a:extLst>
              </a:tr>
              <a:tr h="280906"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излучение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 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10</a:t>
                      </a:r>
                      <a:r>
                        <a:rPr lang="ru-RU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Бк*м</a:t>
                      </a:r>
                      <a:r>
                        <a:rPr lang="ru-RU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9910585"/>
                  </a:ext>
                </a:extLst>
              </a:tr>
              <a:tr h="28090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измеряемых энергий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92005643"/>
                  </a:ext>
                </a:extLst>
              </a:tr>
              <a:tr h="280906"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 – 9,0 МэВ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468506"/>
                  </a:ext>
                </a:extLst>
              </a:tr>
              <a:tr h="280906"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 – 3,0 МэВ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178872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87162" y="3021134"/>
            <a:ext cx="15690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УДА-1АБ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4797" y="5608241"/>
            <a:ext cx="114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УДА-1АБ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94797" y="5400675"/>
            <a:ext cx="1080185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246216" y="5593604"/>
            <a:ext cx="135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АРМ АСРК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 стрелкой 17"/>
          <p:cNvCxnSpPr>
            <a:stCxn id="13" idx="3"/>
            <a:endCxn id="17" idx="1"/>
          </p:cNvCxnSpPr>
          <p:nvPr/>
        </p:nvCxnSpPr>
        <p:spPr>
          <a:xfrm flipV="1">
            <a:off x="1937289" y="5778270"/>
            <a:ext cx="8308927" cy="14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15740" y="5439716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93816" y="870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АСРК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Объемная активность радиоактивных аэрозолей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48" y="3435138"/>
            <a:ext cx="2360654" cy="1770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6"/>
          <a:stretch/>
        </p:blipFill>
        <p:spPr>
          <a:xfrm>
            <a:off x="3347653" y="3435138"/>
            <a:ext cx="2673258" cy="1845532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3347652" y="3021133"/>
            <a:ext cx="2673259" cy="28665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b="1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ДЦ 280</a:t>
            </a: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720748" y="4931319"/>
            <a:ext cx="2360653" cy="34935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b="1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РХЛ 2 101 </a:t>
            </a:r>
            <a:r>
              <a:rPr lang="ru-RU" sz="1400" b="1" dirty="0" err="1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</a:t>
            </a:r>
            <a:r>
              <a:rPr lang="ru-RU" sz="18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87162" y="1751127"/>
            <a:ext cx="50568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РХЛ 2 (ДЦ280);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РХЛ 2 (101-е здание);</a:t>
            </a:r>
            <a:endParaRPr lang="ru-RU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Спец. склад.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938" y="210835"/>
            <a:ext cx="1830052" cy="48519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7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97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4797" y="5608241"/>
            <a:ext cx="135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УДГБ-01Т1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94797" y="5400675"/>
            <a:ext cx="1080185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246216" y="5593604"/>
            <a:ext cx="135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АРМ АСРК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/>
          <p:cNvCxnSpPr>
            <a:stCxn id="5" idx="3"/>
            <a:endCxn id="7" idx="1"/>
          </p:cNvCxnSpPr>
          <p:nvPr/>
        </p:nvCxnSpPr>
        <p:spPr>
          <a:xfrm flipV="1">
            <a:off x="2152092" y="5778270"/>
            <a:ext cx="8094124" cy="14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15740" y="5439716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49" y="1522621"/>
            <a:ext cx="2410130" cy="1913643"/>
          </a:xfrm>
          <a:prstGeom prst="rect">
            <a:avLst/>
          </a:prstGeom>
        </p:spPr>
      </p:pic>
      <p:pic>
        <p:nvPicPr>
          <p:cNvPr id="11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35" y="3385495"/>
            <a:ext cx="2317457" cy="20151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35" y="1606948"/>
            <a:ext cx="1482630" cy="37455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89197" y="3521648"/>
            <a:ext cx="18800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УДГБ-01Т1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89197" y="2347201"/>
            <a:ext cx="2433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Спец. Склад; </a:t>
            </a: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Акулина 2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873441"/>
              </p:ext>
            </p:extLst>
          </p:nvPr>
        </p:nvGraphicFramePr>
        <p:xfrm>
          <a:off x="5289197" y="4143889"/>
          <a:ext cx="6199651" cy="11159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65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63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296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измеряемых объемных активностей: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3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Газов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(кроме трития)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÷ 5,0·10</a:t>
                      </a:r>
                      <a:r>
                        <a:rPr lang="ru-RU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Бк/м3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3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Трития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5,0·10</a:t>
                      </a:r>
                      <a:r>
                        <a:rPr lang="ru-RU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÷ 5,0·10</a:t>
                      </a:r>
                      <a:r>
                        <a:rPr lang="ru-RU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Бк/м3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332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Энергетический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диапазон регистрации: 5 – 3000 кэВ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3616135" y="4882126"/>
            <a:ext cx="1482630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В-10 Вентиляция</a:t>
            </a:r>
          </a:p>
          <a:p>
            <a:pPr algn="ctr"/>
            <a:r>
              <a:rPr lang="ru-RU" sz="12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СПЕЦ. Склада</a:t>
            </a:r>
            <a:endParaRPr lang="ru-RU" sz="12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938" y="210835"/>
            <a:ext cx="1830052" cy="485196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8</a:t>
            </a:fld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593816" y="238938"/>
            <a:ext cx="10515600" cy="139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АСРК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Объемная активность бета-излучающих инертных газов (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) Газов содержащих 3H и 14С</a:t>
            </a: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1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7" y="1754401"/>
            <a:ext cx="2627884" cy="3438709"/>
          </a:xfr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052113"/>
              </p:ext>
            </p:extLst>
          </p:nvPr>
        </p:nvGraphicFramePr>
        <p:xfrm>
          <a:off x="6576259" y="3940677"/>
          <a:ext cx="5013022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54130">
                  <a:extLst>
                    <a:ext uri="{9D8B030D-6E8A-4147-A177-3AD203B41FA5}">
                      <a16:colId xmlns:a16="http://schemas.microsoft.com/office/drawing/2014/main" xmlns="" val="2846744072"/>
                    </a:ext>
                  </a:extLst>
                </a:gridCol>
                <a:gridCol w="1458892">
                  <a:extLst>
                    <a:ext uri="{9D8B030D-6E8A-4147-A177-3AD203B41FA5}">
                      <a16:colId xmlns:a16="http://schemas.microsoft.com/office/drawing/2014/main" xmlns="" val="2822911396"/>
                    </a:ext>
                  </a:extLst>
                </a:gridCol>
              </a:tblGrid>
              <a:tr h="47796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измеряемой скорости потока воздуха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20 м/с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0290576"/>
                  </a:ext>
                </a:extLst>
              </a:tr>
              <a:tr h="32886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измеряемой температуры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80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º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2733569"/>
                  </a:ext>
                </a:extLst>
              </a:tr>
              <a:tr h="32886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измеряемой влажности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95%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5067384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576259" y="3404857"/>
            <a:ext cx="13773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УППВМ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797" y="5608241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УППВМ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794797" y="5400675"/>
            <a:ext cx="1080185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246216" y="5593604"/>
            <a:ext cx="135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АРМ АСРК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 стрелкой 16"/>
          <p:cNvCxnSpPr>
            <a:stCxn id="12" idx="3"/>
            <a:endCxn id="16" idx="1"/>
          </p:cNvCxnSpPr>
          <p:nvPr/>
        </p:nvCxnSpPr>
        <p:spPr>
          <a:xfrm flipV="1">
            <a:off x="1805010" y="5778270"/>
            <a:ext cx="8441206" cy="14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615740" y="5439716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93816" y="238938"/>
            <a:ext cx="10515600" cy="139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АСРК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Выбросы радиоактивных аэрозолей и газов в окружающую среду</a:t>
            </a:r>
          </a:p>
        </p:txBody>
      </p:sp>
      <p:pic>
        <p:nvPicPr>
          <p:cNvPr id="21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0" y="6353030"/>
            <a:ext cx="50193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0" y="6335186"/>
            <a:ext cx="614254" cy="40745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413719" y="1976485"/>
            <a:ext cx="54829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РХЛ 2 (ДЦ280) (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УППВМ + УДА-1АБ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Спец. Склад (В-10) 101 </a:t>
            </a:r>
            <a:r>
              <a:rPr lang="ru-RU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УППВМ + УДА-1АБ и УДГБ01Т1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РХЛ 2 (В-2) 101 </a:t>
            </a:r>
            <a:r>
              <a:rPr lang="ru-RU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УППВМ + УДА-1АБ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Аккулинна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(В-1) 101 </a:t>
            </a:r>
            <a:r>
              <a:rPr lang="ru-RU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УППВМ + УДГБ-01Т1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57" y="1749365"/>
            <a:ext cx="2740217" cy="34509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48957" y="4376647"/>
            <a:ext cx="2740216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В-10 Вентиляция</a:t>
            </a:r>
          </a:p>
          <a:p>
            <a:pPr algn="ctr"/>
            <a:r>
              <a:rPr lang="ru-RU" sz="16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СПЕЦ. Склада </a:t>
            </a:r>
          </a:p>
          <a:p>
            <a:pPr algn="ctr"/>
            <a:r>
              <a:rPr lang="ru-RU" sz="16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(чердак </a:t>
            </a:r>
            <a:r>
              <a:rPr lang="ru-RU" sz="1600" dirty="0" err="1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</a:t>
            </a:r>
            <a:r>
              <a:rPr lang="ru-RU" sz="16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101)</a:t>
            </a:r>
            <a:endParaRPr lang="ru-RU" sz="16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94797" y="4864540"/>
            <a:ext cx="2627884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ДЦ280</a:t>
            </a:r>
            <a:endParaRPr lang="ru-RU" sz="16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938" y="210835"/>
            <a:ext cx="1830052" cy="48519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55FE-5ED2-40EA-9735-89F40FCC0380}" type="slidenum">
              <a:rPr lang="ru-RU" smtClean="0"/>
              <a:t>9</a:t>
            </a:fld>
            <a:endParaRPr lang="ru-RU"/>
          </a:p>
        </p:txBody>
      </p:sp>
      <p:sp>
        <p:nvSpPr>
          <p:cNvPr id="2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40443" y="6356350"/>
            <a:ext cx="737047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дозиметрического контроля циклотронов ЛЯР.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устройства и особенности реализации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36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4810</TotalTime>
  <Words>1507</Words>
  <Application>Microsoft Office PowerPoint</Application>
  <PresentationFormat>Широкоэкранный</PresentationFormat>
  <Paragraphs>415</Paragraphs>
  <Slides>23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Arial 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Системы дозиметрического контроля циклотронов ЛЯР.  Принципы устройства и особенности реализации.</dc:title>
  <dc:creator>Павел Комаров</dc:creator>
  <cp:lastModifiedBy>Павел Комаров</cp:lastModifiedBy>
  <cp:revision>172</cp:revision>
  <dcterms:created xsi:type="dcterms:W3CDTF">2022-11-06T07:23:31Z</dcterms:created>
  <dcterms:modified xsi:type="dcterms:W3CDTF">2023-07-06T09:45:49Z</dcterms:modified>
</cp:coreProperties>
</file>