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8" r:id="rId2"/>
    <p:sldMasterId id="2147483715" r:id="rId3"/>
    <p:sldMasterId id="2147483727" r:id="rId4"/>
    <p:sldMasterId id="2147483741" r:id="rId5"/>
  </p:sldMasterIdLst>
  <p:notesMasterIdLst>
    <p:notesMasterId r:id="rId55"/>
  </p:notesMasterIdLst>
  <p:sldIdLst>
    <p:sldId id="257" r:id="rId6"/>
    <p:sldId id="258" r:id="rId7"/>
    <p:sldId id="426" r:id="rId8"/>
    <p:sldId id="361" r:id="rId9"/>
    <p:sldId id="289" r:id="rId10"/>
    <p:sldId id="451" r:id="rId11"/>
    <p:sldId id="454" r:id="rId12"/>
    <p:sldId id="455" r:id="rId13"/>
    <p:sldId id="457" r:id="rId14"/>
    <p:sldId id="458" r:id="rId15"/>
    <p:sldId id="362" r:id="rId16"/>
    <p:sldId id="268" r:id="rId17"/>
    <p:sldId id="273" r:id="rId18"/>
    <p:sldId id="276" r:id="rId19"/>
    <p:sldId id="392" r:id="rId20"/>
    <p:sldId id="404" r:id="rId21"/>
    <p:sldId id="407" r:id="rId22"/>
    <p:sldId id="266" r:id="rId23"/>
    <p:sldId id="364" r:id="rId24"/>
    <p:sldId id="297" r:id="rId25"/>
    <p:sldId id="298" r:id="rId26"/>
    <p:sldId id="427" r:id="rId27"/>
    <p:sldId id="428" r:id="rId28"/>
    <p:sldId id="306" r:id="rId29"/>
    <p:sldId id="308" r:id="rId30"/>
    <p:sldId id="309" r:id="rId31"/>
    <p:sldId id="310" r:id="rId32"/>
    <p:sldId id="311" r:id="rId33"/>
    <p:sldId id="456" r:id="rId34"/>
    <p:sldId id="312" r:id="rId35"/>
    <p:sldId id="453" r:id="rId36"/>
    <p:sldId id="325" r:id="rId37"/>
    <p:sldId id="327" r:id="rId38"/>
    <p:sldId id="420" r:id="rId39"/>
    <p:sldId id="328" r:id="rId40"/>
    <p:sldId id="330" r:id="rId41"/>
    <p:sldId id="332" r:id="rId42"/>
    <p:sldId id="336" r:id="rId43"/>
    <p:sldId id="431" r:id="rId44"/>
    <p:sldId id="338" r:id="rId45"/>
    <p:sldId id="340" r:id="rId46"/>
    <p:sldId id="342" r:id="rId47"/>
    <p:sldId id="345" r:id="rId48"/>
    <p:sldId id="346" r:id="rId49"/>
    <p:sldId id="459" r:id="rId50"/>
    <p:sldId id="433" r:id="rId51"/>
    <p:sldId id="450" r:id="rId52"/>
    <p:sldId id="430" r:id="rId53"/>
    <p:sldId id="418"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3" autoAdjust="0"/>
    <p:restoredTop sz="87194" autoAdjust="0"/>
  </p:normalViewPr>
  <p:slideViewPr>
    <p:cSldViewPr snapToGrid="0">
      <p:cViewPr varScale="1">
        <p:scale>
          <a:sx n="100" d="100"/>
          <a:sy n="100" d="100"/>
        </p:scale>
        <p:origin x="1938" y="72"/>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3E1DA6-22DD-46BA-ADCD-7A6CDB3CC08F}" type="datetimeFigureOut">
              <a:rPr lang="en-GB" smtClean="0"/>
              <a:t>25/05/2023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DEEB85-BD1E-463E-9819-A6B39EE804A6}" type="slidenum">
              <a:rPr lang="en-GB" smtClean="0"/>
              <a:t>‹#›</a:t>
            </a:fld>
            <a:endParaRPr lang="en-GB"/>
          </a:p>
        </p:txBody>
      </p:sp>
    </p:spTree>
    <p:extLst>
      <p:ext uri="{BB962C8B-B14F-4D97-AF65-F5344CB8AC3E}">
        <p14:creationId xmlns:p14="http://schemas.microsoft.com/office/powerpoint/2010/main" val="2026336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flerovlab.jinr.ru/flnr/history/flerov.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flerovlab.jinr.ru/flnr/microtron.html" TargetMode="External"/><Relationship Id="rId3" Type="http://schemas.openxmlformats.org/officeDocument/2006/relationships/hyperlink" Target="http://flerovlab.jinr.ru/flnr/u400.html" TargetMode="External"/><Relationship Id="rId7" Type="http://schemas.openxmlformats.org/officeDocument/2006/relationships/hyperlink" Target="http://flerovlab.jinr.ru/flnr/u200.html"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flerovlab.jinr.ru/flnr/dribs.html" TargetMode="External"/><Relationship Id="rId5" Type="http://schemas.openxmlformats.org/officeDocument/2006/relationships/hyperlink" Target="http://flerovlab.jinr.ru/flnr/she_factory_no.html" TargetMode="External"/><Relationship Id="rId4" Type="http://schemas.openxmlformats.org/officeDocument/2006/relationships/hyperlink" Target="http://flerovlab.jinr.ru/flnr/u400m.html" TargetMode="External"/><Relationship Id="rId9" Type="http://schemas.openxmlformats.org/officeDocument/2006/relationships/hyperlink" Target="http://flerovlab.jinr.ru/flnr/ic-100.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DDEEB85-BD1E-463E-9819-A6B39EE804A6}" type="slidenum">
              <a:rPr lang="en-GB" smtClean="0"/>
              <a:t>1</a:t>
            </a:fld>
            <a:endParaRPr lang="en-GB"/>
          </a:p>
        </p:txBody>
      </p:sp>
    </p:spTree>
    <p:extLst>
      <p:ext uri="{BB962C8B-B14F-4D97-AF65-F5344CB8AC3E}">
        <p14:creationId xmlns:p14="http://schemas.microsoft.com/office/powerpoint/2010/main" val="2868048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May 1957 the 2nd session of the JINR Scientific Council reached a decision to found the Laboratory of Nuclear Reactions (LNR) with a special-purpose cyclotron for heavy ion research as a basic facility. Corresponding Member of the USSR Academy of Science </a:t>
            </a:r>
            <a:r>
              <a:rPr lang="en-US" sz="1200" b="1" i="0" u="sng" kern="1200" dirty="0">
                <a:solidFill>
                  <a:schemeClr val="tx1"/>
                </a:solidFill>
                <a:effectLst/>
                <a:latin typeface="+mn-lt"/>
                <a:ea typeface="+mn-ea"/>
                <a:cs typeface="+mn-cs"/>
                <a:hlinkClick r:id="rId3"/>
              </a:rPr>
              <a:t>G.N. Flerov</a:t>
            </a:r>
            <a:r>
              <a:rPr lang="en-US" sz="1200" b="0" i="0" kern="1200" dirty="0">
                <a:solidFill>
                  <a:schemeClr val="tx1"/>
                </a:solidFill>
                <a:effectLst/>
                <a:latin typeface="+mn-lt"/>
                <a:ea typeface="+mn-ea"/>
                <a:cs typeface="+mn-cs"/>
              </a:rPr>
              <a:t> was appointed Director of the Laboratory.</a:t>
            </a:r>
          </a:p>
          <a:p>
            <a:endParaRPr lang="en-GB" dirty="0"/>
          </a:p>
        </p:txBody>
      </p:sp>
      <p:sp>
        <p:nvSpPr>
          <p:cNvPr id="4" name="Slide Number Placeholder 3"/>
          <p:cNvSpPr>
            <a:spLocks noGrp="1"/>
          </p:cNvSpPr>
          <p:nvPr>
            <p:ph type="sldNum" sz="quarter" idx="10"/>
          </p:nvPr>
        </p:nvSpPr>
        <p:spPr/>
        <p:txBody>
          <a:bodyPr/>
          <a:lstStyle/>
          <a:p>
            <a:fld id="{7DDEEB85-BD1E-463E-9819-A6B39EE804A6}" type="slidenum">
              <a:rPr lang="en-GB" smtClean="0"/>
              <a:t>2</a:t>
            </a:fld>
            <a:endParaRPr lang="en-GB"/>
          </a:p>
        </p:txBody>
      </p:sp>
    </p:spTree>
    <p:extLst>
      <p:ext uri="{BB962C8B-B14F-4D97-AF65-F5344CB8AC3E}">
        <p14:creationId xmlns:p14="http://schemas.microsoft.com/office/powerpoint/2010/main" val="860572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FLNR ACCELERATOR COMPLEXES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hlinkClick r:id="rId3" tooltip="more"/>
              </a:rPr>
              <a:t>U400</a:t>
            </a:r>
            <a:r>
              <a:rPr lang="en-US" sz="1200" kern="1200" dirty="0">
                <a:solidFill>
                  <a:schemeClr val="tx1"/>
                </a:solidFill>
                <a:effectLst/>
                <a:latin typeface="+mn-lt"/>
                <a:ea typeface="+mn-ea"/>
                <a:cs typeface="+mn-cs"/>
              </a:rPr>
              <a:t> - Accelerator complex based on U400 isochronous cyclotron was put into operation in 1979. U400 accelerator is Laboratory's basic setup for synthesis of new elements.</a:t>
            </a:r>
          </a:p>
          <a:p>
            <a:r>
              <a:rPr lang="en-US" sz="1200" b="1" u="sng" kern="1200" dirty="0">
                <a:solidFill>
                  <a:schemeClr val="tx1"/>
                </a:solidFill>
                <a:effectLst/>
                <a:latin typeface="+mn-lt"/>
                <a:ea typeface="+mn-ea"/>
                <a:cs typeface="+mn-cs"/>
                <a:hlinkClick r:id="rId4" tooltip="more"/>
              </a:rPr>
              <a:t>U400M</a:t>
            </a:r>
            <a:r>
              <a:rPr lang="en-US" sz="1200" kern="1200" dirty="0">
                <a:solidFill>
                  <a:schemeClr val="tx1"/>
                </a:solidFill>
                <a:effectLst/>
                <a:latin typeface="+mn-lt"/>
                <a:ea typeface="+mn-ea"/>
                <a:cs typeface="+mn-cs"/>
              </a:rPr>
              <a:t> - Accelerator complex based on U400M isochronous cyclotron was put into operation in 1993. In 2002 this cyclotron was included in DRIBs accelerator complex designed for production of radioactive ion beams.</a:t>
            </a:r>
          </a:p>
          <a:p>
            <a:r>
              <a:rPr lang="en-US" sz="1200" b="1" u="sng" kern="1200" dirty="0">
                <a:solidFill>
                  <a:schemeClr val="tx1"/>
                </a:solidFill>
                <a:effectLst/>
                <a:latin typeface="+mn-lt"/>
                <a:ea typeface="+mn-ea"/>
                <a:cs typeface="+mn-cs"/>
                <a:hlinkClick r:id="rId5" tooltip="more"/>
              </a:rPr>
              <a:t>DC280</a:t>
            </a:r>
            <a:r>
              <a:rPr lang="en-US" sz="1200" kern="1200" dirty="0">
                <a:solidFill>
                  <a:schemeClr val="tx1"/>
                </a:solidFill>
                <a:effectLst/>
                <a:latin typeface="+mn-lt"/>
                <a:ea typeface="+mn-ea"/>
                <a:cs typeface="+mn-cs"/>
              </a:rPr>
              <a:t> - Creation of SHE factory based on the high-intensity universal DC-280 cyclotron (A ≤ 238, E ≤ 10 </a:t>
            </a:r>
            <a:r>
              <a:rPr lang="en-US" sz="1200" kern="1200" dirty="0" err="1">
                <a:solidFill>
                  <a:schemeClr val="tx1"/>
                </a:solidFill>
                <a:effectLst/>
                <a:latin typeface="+mn-lt"/>
                <a:ea typeface="+mn-ea"/>
                <a:cs typeface="+mn-cs"/>
              </a:rPr>
              <a:t>MeV·A</a:t>
            </a:r>
            <a:r>
              <a:rPr lang="en-US" sz="1200" kern="1200" dirty="0">
                <a:solidFill>
                  <a:schemeClr val="tx1"/>
                </a:solidFill>
                <a:effectLst/>
                <a:latin typeface="+mn-lt"/>
                <a:ea typeface="+mn-ea"/>
                <a:cs typeface="+mn-cs"/>
              </a:rPr>
              <a:t>, I ≤ 20 </a:t>
            </a:r>
            <a:r>
              <a:rPr lang="en-US" sz="1200" kern="1200" dirty="0" err="1">
                <a:solidFill>
                  <a:schemeClr val="tx1"/>
                </a:solidFill>
                <a:effectLst/>
                <a:latin typeface="+mn-lt"/>
                <a:ea typeface="+mn-ea"/>
                <a:cs typeface="+mn-cs"/>
              </a:rPr>
              <a:t>pµA</a:t>
            </a:r>
            <a:r>
              <a:rPr lang="en-US" sz="1200" kern="1200" dirty="0">
                <a:solidFill>
                  <a:schemeClr val="tx1"/>
                </a:solidFill>
                <a:effectLst/>
                <a:latin typeface="+mn-lt"/>
                <a:ea typeface="+mn-ea"/>
                <a:cs typeface="+mn-cs"/>
              </a:rPr>
              <a:t>) in a new separate experimental building is a part of the DRIBs-III project according to the Seven-Year Plan for the Development of JINR 2010-2016 approved by the Committee of Plenipotentiaries of the Governments of the JINR Member States (CPP) in November 2009.</a:t>
            </a:r>
          </a:p>
          <a:p>
            <a:r>
              <a:rPr lang="en-US" sz="1200" b="1" u="sng" kern="1200" dirty="0">
                <a:solidFill>
                  <a:schemeClr val="tx1"/>
                </a:solidFill>
                <a:effectLst/>
                <a:latin typeface="+mn-lt"/>
                <a:ea typeface="+mn-ea"/>
                <a:cs typeface="+mn-cs"/>
                <a:hlinkClick r:id="rId6" tooltip="more"/>
              </a:rPr>
              <a:t>DRIBs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DRIBs-I accelerator complex (130m long) is designed for production of radioactive ion beams and combines constructively U400 and U400M cyclotrons. Was put into operation in 2002.</a:t>
            </a:r>
          </a:p>
          <a:p>
            <a:r>
              <a:rPr lang="en-US" sz="1200" b="1" u="sng" kern="1200" dirty="0">
                <a:solidFill>
                  <a:schemeClr val="tx1"/>
                </a:solidFill>
                <a:effectLst/>
                <a:latin typeface="+mn-lt"/>
                <a:ea typeface="+mn-ea"/>
                <a:cs typeface="+mn-cs"/>
                <a:hlinkClick r:id="rId7" tooltip="more"/>
              </a:rPr>
              <a:t>U200</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Accelerator complex based on U200 isochronous cyclotron was put into operation in 1968. At present U200 cyclotron is used for production of ultraclean radioisotopes for ecology and nuclear medicine.</a:t>
            </a:r>
          </a:p>
          <a:p>
            <a:r>
              <a:rPr lang="en-US" sz="1200" b="1" u="sng" kern="1200" dirty="0">
                <a:solidFill>
                  <a:schemeClr val="tx1"/>
                </a:solidFill>
                <a:effectLst/>
                <a:latin typeface="+mn-lt"/>
                <a:ea typeface="+mn-ea"/>
                <a:cs typeface="+mn-cs"/>
                <a:hlinkClick r:id="rId8" tooltip="more"/>
              </a:rPr>
              <a:t>MT-25</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Microtron</a:t>
            </a:r>
            <a:r>
              <a:rPr lang="en-US" sz="1200" kern="1200" dirty="0">
                <a:solidFill>
                  <a:schemeClr val="tx1"/>
                </a:solidFill>
                <a:effectLst/>
                <a:latin typeface="+mn-lt"/>
                <a:ea typeface="+mn-ea"/>
                <a:cs typeface="+mn-cs"/>
              </a:rPr>
              <a:t> electron accelerator was put into operation in 1973 (MT-17). It was totally upgraded in 1980 (MT-22) and in 1986 (MT-25). This </a:t>
            </a:r>
            <a:r>
              <a:rPr lang="en-US" sz="1200" kern="1200" dirty="0" err="1">
                <a:solidFill>
                  <a:schemeClr val="tx1"/>
                </a:solidFill>
                <a:effectLst/>
                <a:latin typeface="+mn-lt"/>
                <a:ea typeface="+mn-ea"/>
                <a:cs typeface="+mn-cs"/>
              </a:rPr>
              <a:t>microtron</a:t>
            </a:r>
            <a:r>
              <a:rPr lang="en-US" sz="1200" kern="1200" dirty="0">
                <a:solidFill>
                  <a:schemeClr val="tx1"/>
                </a:solidFill>
                <a:effectLst/>
                <a:latin typeface="+mn-lt"/>
                <a:ea typeface="+mn-ea"/>
                <a:cs typeface="+mn-cs"/>
              </a:rPr>
              <a:t> is used for study and production of ultraclean radioisotopes.</a:t>
            </a:r>
          </a:p>
          <a:p>
            <a:r>
              <a:rPr lang="en-US" sz="1200" b="1" u="sng" kern="1200" dirty="0">
                <a:solidFill>
                  <a:schemeClr val="tx1"/>
                </a:solidFill>
                <a:effectLst/>
                <a:latin typeface="+mn-lt"/>
                <a:ea typeface="+mn-ea"/>
                <a:cs typeface="+mn-cs"/>
                <a:hlinkClick r:id="rId9" tooltip="more"/>
              </a:rPr>
              <a:t>DC-40</a:t>
            </a:r>
            <a:r>
              <a:rPr lang="en-US" sz="1200" b="1" kern="1200" dirty="0">
                <a:solidFill>
                  <a:schemeClr val="tx1"/>
                </a:solidFill>
                <a:effectLst/>
                <a:latin typeface="+mn-lt"/>
                <a:ea typeface="+mn-ea"/>
                <a:cs typeface="+mn-cs"/>
              </a:rPr>
              <a:t> (IC-100)</a:t>
            </a:r>
            <a:r>
              <a:rPr lang="en-US" sz="1200" kern="1200" dirty="0">
                <a:solidFill>
                  <a:schemeClr val="tx1"/>
                </a:solidFill>
                <a:effectLst/>
                <a:latin typeface="+mn-lt"/>
                <a:ea typeface="+mn-ea"/>
                <a:cs typeface="+mn-cs"/>
              </a:rPr>
              <a:t> - Cyclotron complex is the full-scale upgrade of IC-100 cycle implanter. Designed for high technology and applied research.</a:t>
            </a:r>
          </a:p>
          <a:p>
            <a:endParaRPr lang="en-GB" dirty="0"/>
          </a:p>
        </p:txBody>
      </p:sp>
      <p:sp>
        <p:nvSpPr>
          <p:cNvPr id="4" name="Slide Number Placeholder 3"/>
          <p:cNvSpPr>
            <a:spLocks noGrp="1"/>
          </p:cNvSpPr>
          <p:nvPr>
            <p:ph type="sldNum" sz="quarter" idx="10"/>
          </p:nvPr>
        </p:nvSpPr>
        <p:spPr/>
        <p:txBody>
          <a:bodyPr/>
          <a:lstStyle/>
          <a:p>
            <a:fld id="{7DDEEB85-BD1E-463E-9819-A6B39EE804A6}"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1078515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D4AE1F-79C3-4228-A33A-0B7691D47818}" type="slidenum">
              <a:rPr lang="ru-RU"/>
              <a:pPr/>
              <a:t>16</a:t>
            </a:fld>
            <a:endParaRPr lang="ru-RU"/>
          </a:p>
        </p:txBody>
      </p:sp>
      <p:sp>
        <p:nvSpPr>
          <p:cNvPr id="13721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7219" name="Rectangle 3"/>
          <p:cNvSpPr txBox="1">
            <a:spLocks noGrp="1" noChangeArrowheads="1"/>
          </p:cNvSpPr>
          <p:nvPr>
            <p:ph type="body"/>
          </p:nvPr>
        </p:nvSpPr>
        <p:spPr>
          <a:xfrm>
            <a:off x="685800" y="4343400"/>
            <a:ext cx="5478463" cy="4106863"/>
          </a:xfrm>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Tree>
    <p:extLst>
      <p:ext uri="{BB962C8B-B14F-4D97-AF65-F5344CB8AC3E}">
        <p14:creationId xmlns:p14="http://schemas.microsoft.com/office/powerpoint/2010/main" val="4114956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CAD7AC-D5BD-4F4C-AF69-E86B7B85C9E0}"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53735-B531-4437-ACED-47D39BE2BDD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5973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CAD7AC-D5BD-4F4C-AF69-E86B7B85C9E0}"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53735-B531-4437-ACED-47D39BE2BDD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1664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CAD7AC-D5BD-4F4C-AF69-E86B7B85C9E0}"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53735-B531-4437-ACED-47D39BE2BDD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6249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043BCF18-1A0F-449C-AFE1-26385F5E64E2}" type="datetime1">
              <a:rPr lang="ru-RU">
                <a:solidFill>
                  <a:prstClr val="black">
                    <a:tint val="75000"/>
                  </a:prstClr>
                </a:solidFill>
              </a:rPr>
              <a:pPr>
                <a:defRPr/>
              </a:pPr>
              <a:t>25.05.2023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7461C4C-AA59-4C31-8BD8-157FE4D57C6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52042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F07AB1F0-6961-48BC-A03D-EEC19CFBE0CA}" type="datetime1">
              <a:rPr lang="ru-RU">
                <a:solidFill>
                  <a:prstClr val="black">
                    <a:tint val="75000"/>
                  </a:prstClr>
                </a:solidFill>
              </a:rPr>
              <a:pPr>
                <a:defRPr/>
              </a:pPr>
              <a:t>25.05.2023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87BD159-73E2-4AE4-8BD2-4610AAF99D2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97556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43648002-97B6-4B5E-84A3-CE7AD5DD77E6}" type="datetime1">
              <a:rPr lang="ru-RU">
                <a:solidFill>
                  <a:prstClr val="black">
                    <a:tint val="75000"/>
                  </a:prstClr>
                </a:solidFill>
              </a:rPr>
              <a:pPr>
                <a:defRPr/>
              </a:pPr>
              <a:t>25.05.2023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00806126-40FC-4920-9381-702BFA8B47B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11745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EF062BD3-C80C-49C6-B084-ACAD33A59962}" type="datetime1">
              <a:rPr lang="ru-RU">
                <a:solidFill>
                  <a:prstClr val="black">
                    <a:tint val="75000"/>
                  </a:prstClr>
                </a:solidFill>
              </a:rPr>
              <a:pPr>
                <a:defRPr/>
              </a:pPr>
              <a:t>25.05.2023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FE9E1077-DA9F-408B-A58D-08B67E4A2A8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180299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CEB14C5A-03A1-4D27-9BAD-FBFFC4BC070D}" type="datetime1">
              <a:rPr lang="ru-RU">
                <a:solidFill>
                  <a:prstClr val="black">
                    <a:tint val="75000"/>
                  </a:prstClr>
                </a:solidFill>
              </a:rPr>
              <a:pPr>
                <a:defRPr/>
              </a:pPr>
              <a:t>25.05.2023</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B6B8A6BC-E09A-4A60-940D-918FC8CA17B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25034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F836537F-3BD5-49AD-8868-0AF9E0367F24}" type="datetime1">
              <a:rPr lang="ru-RU">
                <a:solidFill>
                  <a:prstClr val="black">
                    <a:tint val="75000"/>
                  </a:prstClr>
                </a:solidFill>
              </a:rPr>
              <a:pPr>
                <a:defRPr/>
              </a:pPr>
              <a:t>25.05.2023</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C40DC1CD-20B3-4D39-AACA-8613B8B1EBD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66097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B95C26C-5779-410C-95E8-DA69F29720CC}" type="datetime1">
              <a:rPr lang="ru-RU">
                <a:solidFill>
                  <a:prstClr val="black">
                    <a:tint val="75000"/>
                  </a:prstClr>
                </a:solidFill>
              </a:rPr>
              <a:pPr>
                <a:defRPr/>
              </a:pPr>
              <a:t>25.05.2023</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F9D735E1-B803-46A6-99F5-948B78AA7BC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0040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B875A9A3-98D7-4C8F-BDD2-3C5B5B9520E8}" type="datetime1">
              <a:rPr lang="ru-RU">
                <a:solidFill>
                  <a:prstClr val="black">
                    <a:tint val="75000"/>
                  </a:prstClr>
                </a:solidFill>
              </a:rPr>
              <a:pPr>
                <a:defRPr/>
              </a:pPr>
              <a:t>25.05.2023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F9F9146-598C-4005-A385-8E1F8B69986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7476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CAD7AC-D5BD-4F4C-AF69-E86B7B85C9E0}"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53735-B531-4437-ACED-47D39BE2BDD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0340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21F045A2-0648-4B21-9688-3992B00FB644}" type="datetime1">
              <a:rPr lang="ru-RU">
                <a:solidFill>
                  <a:prstClr val="black">
                    <a:tint val="75000"/>
                  </a:prstClr>
                </a:solidFill>
              </a:rPr>
              <a:pPr>
                <a:defRPr/>
              </a:pPr>
              <a:t>25.05.2023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8D7693D-DED1-42A5-96EF-60C6E3DE26B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36991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3C2C9A70-DD9A-4D43-9A5F-0E354F34DEEC}" type="datetime1">
              <a:rPr lang="ru-RU">
                <a:solidFill>
                  <a:prstClr val="black">
                    <a:tint val="75000"/>
                  </a:prstClr>
                </a:solidFill>
              </a:rPr>
              <a:pPr>
                <a:defRPr/>
              </a:pPr>
              <a:t>25.05.2023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D99EBBF5-D44D-4463-9B95-C882AF59643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221860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216FBCFA-362B-4856-8B3D-4E7075EF0C3B}" type="datetime1">
              <a:rPr lang="ru-RU">
                <a:solidFill>
                  <a:prstClr val="black">
                    <a:tint val="75000"/>
                  </a:prstClr>
                </a:solidFill>
              </a:rPr>
              <a:pPr>
                <a:defRPr/>
              </a:pPr>
              <a:t>25.05.2023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34901C9-32B1-41CE-A947-7BE1309FA05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79047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648200" y="1600200"/>
            <a:ext cx="40386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648200" y="3938588"/>
            <a:ext cx="40386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3"/>
          <p:cNvSpPr>
            <a:spLocks noGrp="1"/>
          </p:cNvSpPr>
          <p:nvPr>
            <p:ph type="dt" sz="half" idx="10"/>
          </p:nvPr>
        </p:nvSpPr>
        <p:spPr/>
        <p:txBody>
          <a:bodyPr/>
          <a:lstStyle>
            <a:lvl1pPr>
              <a:defRPr/>
            </a:lvl1pPr>
          </a:lstStyle>
          <a:p>
            <a:pPr>
              <a:defRPr/>
            </a:pPr>
            <a:fld id="{C5616EF9-FECD-4839-A0A2-8B3CE8E99751}" type="datetime1">
              <a:rPr lang="ru-RU">
                <a:solidFill>
                  <a:prstClr val="black">
                    <a:tint val="75000"/>
                  </a:prstClr>
                </a:solidFill>
              </a:rPr>
              <a:pPr>
                <a:defRPr/>
              </a:pPr>
              <a:t>25.05.2023</a:t>
            </a:fld>
            <a:endParaRPr lang="ru-RU">
              <a:solidFill>
                <a:prstClr val="black">
                  <a:tint val="75000"/>
                </a:prstClr>
              </a:solidFill>
            </a:endParaRPr>
          </a:p>
        </p:txBody>
      </p:sp>
      <p:sp>
        <p:nvSpPr>
          <p:cNvPr id="7"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8" name="Номер слайда 5"/>
          <p:cNvSpPr>
            <a:spLocks noGrp="1"/>
          </p:cNvSpPr>
          <p:nvPr>
            <p:ph type="sldNum" sz="quarter" idx="12"/>
          </p:nvPr>
        </p:nvSpPr>
        <p:spPr/>
        <p:txBody>
          <a:bodyPr/>
          <a:lstStyle>
            <a:lvl1pPr>
              <a:defRPr/>
            </a:lvl1pPr>
          </a:lstStyle>
          <a:p>
            <a:pPr>
              <a:defRPr/>
            </a:pPr>
            <a:fld id="{8E4B4270-9B8A-4BC2-8D8B-89F127E8BAC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88689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Текст 2"/>
          <p:cNvSpPr>
            <a:spLocks noGrp="1"/>
          </p:cNvSpPr>
          <p:nvPr>
            <p:ph type="body"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atin typeface="Arial" charset="0"/>
              </a:defRPr>
            </a:lvl1pPr>
          </a:lstStyle>
          <a:p>
            <a:pPr>
              <a:defRPr/>
            </a:pPr>
            <a:fld id="{26D4B6BB-6C09-4E2F-B3C5-01EAB8118060}" type="datetime1">
              <a:rPr lang="ru-RU">
                <a:solidFill>
                  <a:prstClr val="black">
                    <a:tint val="75000"/>
                  </a:prstClr>
                </a:solidFill>
              </a:rPr>
              <a:pPr>
                <a:defRPr/>
              </a:pPr>
              <a:t>25.05.2023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223C2EB-06E5-4C5A-BCF9-B38C847CB1A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97963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48EC0081-0499-46A3-89BB-1A393BEC4542}" type="datetime1">
              <a:rPr lang="ru-RU">
                <a:solidFill>
                  <a:prstClr val="black">
                    <a:tint val="75000"/>
                  </a:prstClr>
                </a:solidFill>
              </a:rPr>
              <a:pPr>
                <a:defRPr/>
              </a:pPr>
              <a:t>25.05.2023</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4BD8678D-171F-449A-ACE9-135DA0D0D75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26218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600200"/>
            <a:ext cx="8229600" cy="4525963"/>
          </a:xfrm>
        </p:spPr>
        <p:txBody>
          <a:bodyPr rtlCol="0">
            <a:normAutofit/>
          </a:bodyPr>
          <a:lstStyle/>
          <a:p>
            <a:pPr lvl="0"/>
            <a:endParaRPr lang="ru-RU" noProof="0"/>
          </a:p>
        </p:txBody>
      </p:sp>
      <p:sp>
        <p:nvSpPr>
          <p:cNvPr id="4" name="Дата 3"/>
          <p:cNvSpPr>
            <a:spLocks noGrp="1"/>
          </p:cNvSpPr>
          <p:nvPr>
            <p:ph type="dt" sz="half" idx="10"/>
          </p:nvPr>
        </p:nvSpPr>
        <p:spPr/>
        <p:txBody>
          <a:bodyPr/>
          <a:lstStyle>
            <a:lvl1pPr>
              <a:defRPr/>
            </a:lvl1pPr>
          </a:lstStyle>
          <a:p>
            <a:pPr>
              <a:defRPr/>
            </a:pPr>
            <a:fld id="{3A49D52C-1E80-47A9-AEB3-4843A20C077D}" type="datetime1">
              <a:rPr lang="ru-RU">
                <a:solidFill>
                  <a:prstClr val="black">
                    <a:tint val="75000"/>
                  </a:prstClr>
                </a:solidFill>
              </a:rPr>
              <a:pPr>
                <a:defRPr/>
              </a:pPr>
              <a:t>25.05.2023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9009589-280E-4B0D-8BB8-31B28792ED6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19994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Дата 3"/>
          <p:cNvSpPr>
            <a:spLocks noGrp="1"/>
          </p:cNvSpPr>
          <p:nvPr>
            <p:ph type="dt" sz="half" idx="10"/>
          </p:nvPr>
        </p:nvSpPr>
        <p:spPr/>
        <p:txBody>
          <a:bodyPr/>
          <a:lstStyle>
            <a:lvl1pPr>
              <a:defRPr/>
            </a:lvl1pPr>
          </a:lstStyle>
          <a:p>
            <a:pPr>
              <a:defRPr/>
            </a:pPr>
            <a:fld id="{46696FEF-260E-4742-B519-916AD4E1B601}" type="datetime1">
              <a:rPr lang="ru-RU">
                <a:solidFill>
                  <a:prstClr val="black">
                    <a:tint val="75000"/>
                  </a:prstClr>
                </a:solidFill>
              </a:rPr>
              <a:pPr>
                <a:defRPr/>
              </a:pPr>
              <a:t>25.05.2023</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DA0A915B-6163-49CE-A40F-8560CD95B61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30118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5841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6561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CAD7AC-D5BD-4F4C-AF69-E86B7B85C9E0}"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53735-B531-4437-ACED-47D39BE2BDD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28762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1123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0959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5788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2457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8909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2166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9944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6901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3945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ru-RU">
              <a:solidFill>
                <a:srgbClr val="003300"/>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3F0D3843-5621-42A1-A8A8-6C37258B2441}" type="slidenum">
              <a:rPr lang="ru-RU">
                <a:solidFill>
                  <a:srgbClr val="003300"/>
                </a:solidFill>
              </a:rPr>
              <a:pPr>
                <a:defRPr/>
              </a:pPr>
              <a:t>‹#›</a:t>
            </a:fld>
            <a:endParaRPr lang="ru-RU">
              <a:solidFill>
                <a:srgbClr val="003300"/>
              </a:solidFill>
            </a:endParaRPr>
          </a:p>
        </p:txBody>
      </p:sp>
      <p:sp>
        <p:nvSpPr>
          <p:cNvPr id="4" name="Rectangle 16"/>
          <p:cNvSpPr>
            <a:spLocks noGrp="1" noChangeArrowheads="1"/>
          </p:cNvSpPr>
          <p:nvPr>
            <p:ph type="dt" sz="half" idx="12"/>
          </p:nvPr>
        </p:nvSpPr>
        <p:spPr>
          <a:ln/>
        </p:spPr>
        <p:txBody>
          <a:bodyPr/>
          <a:lstStyle>
            <a:lvl1pPr>
              <a:defRPr/>
            </a:lvl1pPr>
          </a:lstStyle>
          <a:p>
            <a:pPr>
              <a:defRPr/>
            </a:pPr>
            <a:endParaRPr lang="ru-RU">
              <a:solidFill>
                <a:srgbClr val="003300"/>
              </a:solidFill>
            </a:endParaRPr>
          </a:p>
        </p:txBody>
      </p:sp>
    </p:spTree>
    <p:extLst>
      <p:ext uri="{BB962C8B-B14F-4D97-AF65-F5344CB8AC3E}">
        <p14:creationId xmlns:p14="http://schemas.microsoft.com/office/powerpoint/2010/main" val="3414682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CAD7AC-D5BD-4F4C-AF69-E86B7B85C9E0}"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53735-B531-4437-ACED-47D39BE2BDD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26196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2E837146-5C5F-4B72-97A9-6E3EFDF3ACF8}" type="datetimeFigureOut">
              <a:rPr lang="ru-RU" smtClean="0"/>
              <a:t>25.05.2023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A37069C-754B-4136-B3C4-1DA22BC8517A}" type="slidenum">
              <a:rPr lang="ru-RU" smtClean="0"/>
              <a:t>‹#›</a:t>
            </a:fld>
            <a:endParaRPr lang="ru-RU"/>
          </a:p>
        </p:txBody>
      </p:sp>
    </p:spTree>
    <p:extLst>
      <p:ext uri="{BB962C8B-B14F-4D97-AF65-F5344CB8AC3E}">
        <p14:creationId xmlns:p14="http://schemas.microsoft.com/office/powerpoint/2010/main" val="2019087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E837146-5C5F-4B72-97A9-6E3EFDF3ACF8}" type="datetimeFigureOut">
              <a:rPr lang="ru-RU" smtClean="0"/>
              <a:t>25.05.2023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A37069C-754B-4136-B3C4-1DA22BC8517A}" type="slidenum">
              <a:rPr lang="ru-RU" smtClean="0"/>
              <a:t>‹#›</a:t>
            </a:fld>
            <a:endParaRPr lang="ru-RU"/>
          </a:p>
        </p:txBody>
      </p:sp>
    </p:spTree>
    <p:extLst>
      <p:ext uri="{BB962C8B-B14F-4D97-AF65-F5344CB8AC3E}">
        <p14:creationId xmlns:p14="http://schemas.microsoft.com/office/powerpoint/2010/main" val="1985233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E837146-5C5F-4B72-97A9-6E3EFDF3ACF8}" type="datetimeFigureOut">
              <a:rPr lang="ru-RU" smtClean="0"/>
              <a:t>25.05.2023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A37069C-754B-4136-B3C4-1DA22BC8517A}" type="slidenum">
              <a:rPr lang="ru-RU" smtClean="0"/>
              <a:t>‹#›</a:t>
            </a:fld>
            <a:endParaRPr lang="ru-RU"/>
          </a:p>
        </p:txBody>
      </p:sp>
    </p:spTree>
    <p:extLst>
      <p:ext uri="{BB962C8B-B14F-4D97-AF65-F5344CB8AC3E}">
        <p14:creationId xmlns:p14="http://schemas.microsoft.com/office/powerpoint/2010/main" val="8417467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2E837146-5C5F-4B72-97A9-6E3EFDF3ACF8}" type="datetimeFigureOut">
              <a:rPr lang="ru-RU" smtClean="0"/>
              <a:t>25.05.2023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A37069C-754B-4136-B3C4-1DA22BC8517A}" type="slidenum">
              <a:rPr lang="ru-RU" smtClean="0"/>
              <a:t>‹#›</a:t>
            </a:fld>
            <a:endParaRPr lang="ru-RU"/>
          </a:p>
        </p:txBody>
      </p:sp>
    </p:spTree>
    <p:extLst>
      <p:ext uri="{BB962C8B-B14F-4D97-AF65-F5344CB8AC3E}">
        <p14:creationId xmlns:p14="http://schemas.microsoft.com/office/powerpoint/2010/main" val="39063567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2E837146-5C5F-4B72-97A9-6E3EFDF3ACF8}" type="datetimeFigureOut">
              <a:rPr lang="ru-RU" smtClean="0"/>
              <a:t>25.05.2023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A37069C-754B-4136-B3C4-1DA22BC8517A}" type="slidenum">
              <a:rPr lang="ru-RU" smtClean="0"/>
              <a:t>‹#›</a:t>
            </a:fld>
            <a:endParaRPr lang="ru-RU"/>
          </a:p>
        </p:txBody>
      </p:sp>
    </p:spTree>
    <p:extLst>
      <p:ext uri="{BB962C8B-B14F-4D97-AF65-F5344CB8AC3E}">
        <p14:creationId xmlns:p14="http://schemas.microsoft.com/office/powerpoint/2010/main" val="39624777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2E837146-5C5F-4B72-97A9-6E3EFDF3ACF8}" type="datetimeFigureOut">
              <a:rPr lang="ru-RU" smtClean="0"/>
              <a:t>25.05.2023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A37069C-754B-4136-B3C4-1DA22BC8517A}" type="slidenum">
              <a:rPr lang="ru-RU" smtClean="0"/>
              <a:t>‹#›</a:t>
            </a:fld>
            <a:endParaRPr lang="ru-RU"/>
          </a:p>
        </p:txBody>
      </p:sp>
    </p:spTree>
    <p:extLst>
      <p:ext uri="{BB962C8B-B14F-4D97-AF65-F5344CB8AC3E}">
        <p14:creationId xmlns:p14="http://schemas.microsoft.com/office/powerpoint/2010/main" val="23112896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837146-5C5F-4B72-97A9-6E3EFDF3ACF8}" type="datetimeFigureOut">
              <a:rPr lang="ru-RU" smtClean="0"/>
              <a:t>25.05.2023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A37069C-754B-4136-B3C4-1DA22BC8517A}" type="slidenum">
              <a:rPr lang="ru-RU" smtClean="0"/>
              <a:t>‹#›</a:t>
            </a:fld>
            <a:endParaRPr lang="ru-RU"/>
          </a:p>
        </p:txBody>
      </p:sp>
    </p:spTree>
    <p:extLst>
      <p:ext uri="{BB962C8B-B14F-4D97-AF65-F5344CB8AC3E}">
        <p14:creationId xmlns:p14="http://schemas.microsoft.com/office/powerpoint/2010/main" val="22066178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E837146-5C5F-4B72-97A9-6E3EFDF3ACF8}" type="datetimeFigureOut">
              <a:rPr lang="ru-RU" smtClean="0"/>
              <a:t>25.05.2023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A37069C-754B-4136-B3C4-1DA22BC8517A}" type="slidenum">
              <a:rPr lang="ru-RU" smtClean="0"/>
              <a:t>‹#›</a:t>
            </a:fld>
            <a:endParaRPr lang="ru-RU"/>
          </a:p>
        </p:txBody>
      </p:sp>
    </p:spTree>
    <p:extLst>
      <p:ext uri="{BB962C8B-B14F-4D97-AF65-F5344CB8AC3E}">
        <p14:creationId xmlns:p14="http://schemas.microsoft.com/office/powerpoint/2010/main" val="27864511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E837146-5C5F-4B72-97A9-6E3EFDF3ACF8}" type="datetimeFigureOut">
              <a:rPr lang="ru-RU" smtClean="0"/>
              <a:t>25.05.2023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A37069C-754B-4136-B3C4-1DA22BC8517A}" type="slidenum">
              <a:rPr lang="ru-RU" smtClean="0"/>
              <a:t>‹#›</a:t>
            </a:fld>
            <a:endParaRPr lang="ru-RU"/>
          </a:p>
        </p:txBody>
      </p:sp>
    </p:spTree>
    <p:extLst>
      <p:ext uri="{BB962C8B-B14F-4D97-AF65-F5344CB8AC3E}">
        <p14:creationId xmlns:p14="http://schemas.microsoft.com/office/powerpoint/2010/main" val="1542766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E837146-5C5F-4B72-97A9-6E3EFDF3ACF8}" type="datetimeFigureOut">
              <a:rPr lang="ru-RU" smtClean="0"/>
              <a:t>25.05.2023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A37069C-754B-4136-B3C4-1DA22BC8517A}" type="slidenum">
              <a:rPr lang="ru-RU" smtClean="0"/>
              <a:t>‹#›</a:t>
            </a:fld>
            <a:endParaRPr lang="ru-RU"/>
          </a:p>
        </p:txBody>
      </p:sp>
    </p:spTree>
    <p:extLst>
      <p:ext uri="{BB962C8B-B14F-4D97-AF65-F5344CB8AC3E}">
        <p14:creationId xmlns:p14="http://schemas.microsoft.com/office/powerpoint/2010/main" val="2788782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CAD7AC-D5BD-4F4C-AF69-E86B7B85C9E0}"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53735-B531-4437-ACED-47D39BE2BDD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3284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E837146-5C5F-4B72-97A9-6E3EFDF3ACF8}" type="datetimeFigureOut">
              <a:rPr lang="ru-RU" smtClean="0"/>
              <a:t>25.05.2023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A37069C-754B-4136-B3C4-1DA22BC8517A}" type="slidenum">
              <a:rPr lang="ru-RU" smtClean="0"/>
              <a:t>‹#›</a:t>
            </a:fld>
            <a:endParaRPr lang="ru-RU"/>
          </a:p>
        </p:txBody>
      </p:sp>
    </p:spTree>
    <p:extLst>
      <p:ext uri="{BB962C8B-B14F-4D97-AF65-F5344CB8AC3E}">
        <p14:creationId xmlns:p14="http://schemas.microsoft.com/office/powerpoint/2010/main" val="3522099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CAD7AC-D5BD-4F4C-AF69-E86B7B85C9E0}"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53735-B531-4437-ACED-47D39BE2BDD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0996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CAD7AC-D5BD-4F4C-AF69-E86B7B85C9E0}"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53735-B531-4437-ACED-47D39BE2BDD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00721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CAD7AC-D5BD-4F4C-AF69-E86B7B85C9E0}"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53735-B531-4437-ACED-47D39BE2BDD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0847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CAD7AC-D5BD-4F4C-AF69-E86B7B85C9E0}"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B53735-B531-4437-ACED-47D39BE2BDD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0574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CAD7AC-D5BD-4F4C-AF69-E86B7B85C9E0}"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25/05/2023</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B53735-B531-4437-ACED-47D39BE2BDD0}"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07348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9FDE4C92-5FFC-4925-87C1-0EF6899F1137}" type="datetime1">
              <a:rPr lang="ru-RU">
                <a:solidFill>
                  <a:prstClr val="black">
                    <a:tint val="75000"/>
                  </a:prstClr>
                </a:solidFill>
                <a:latin typeface="Arial" pitchFamily="34" charset="0"/>
              </a:rPr>
              <a:pPr fontAlgn="base">
                <a:spcBef>
                  <a:spcPct val="0"/>
                </a:spcBef>
                <a:spcAft>
                  <a:spcPct val="0"/>
                </a:spcAft>
                <a:defRPr/>
              </a:pPr>
              <a:t>25.05.2023</a:t>
            </a:fld>
            <a:endParaRPr lang="ru-RU">
              <a:solidFill>
                <a:prstClr val="black">
                  <a:tint val="75000"/>
                </a:prstClr>
              </a:solidFill>
              <a:latin typeface="Arial" pitchFamily="34" charset="0"/>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ru-RU">
              <a:solidFill>
                <a:prstClr val="black">
                  <a:tint val="75000"/>
                </a:prstClr>
              </a:solidFill>
              <a:latin typeface="Arial" pitchFamily="34" charset="0"/>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21E28418-1C79-4642-B58A-EBDC0E149957}" type="slidenum">
              <a:rPr lang="ru-RU">
                <a:solidFill>
                  <a:prstClr val="black">
                    <a:tint val="75000"/>
                  </a:prstClr>
                </a:solidFill>
                <a:latin typeface="Arial" pitchFamily="34" charset="0"/>
              </a:rPr>
              <a:pPr fontAlgn="base">
                <a:spcBef>
                  <a:spcPct val="0"/>
                </a:spcBef>
                <a:spcAft>
                  <a:spcPct val="0"/>
                </a:spcAft>
                <a:defRPr/>
              </a:pPr>
              <a:t>‹#›</a:t>
            </a:fld>
            <a:endParaRPr lang="ru-RU">
              <a:solidFill>
                <a:prstClr val="black">
                  <a:tint val="75000"/>
                </a:prstClr>
              </a:solidFill>
              <a:latin typeface="Arial" pitchFamily="34" charset="0"/>
            </a:endParaRPr>
          </a:p>
        </p:txBody>
      </p:sp>
    </p:spTree>
    <p:extLst>
      <p:ext uri="{BB962C8B-B14F-4D97-AF65-F5344CB8AC3E}">
        <p14:creationId xmlns:p14="http://schemas.microsoft.com/office/powerpoint/2010/main" val="46306384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26361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34" charset="0"/>
              </a:defRPr>
            </a:lvl1pPr>
          </a:lstStyle>
          <a:p>
            <a:pPr>
              <a:defRPr/>
            </a:pPr>
            <a:endParaRPr lang="ru-RU">
              <a:solidFill>
                <a:srgbClr val="003300"/>
              </a:solidFill>
            </a:endParaRPr>
          </a:p>
        </p:txBody>
      </p:sp>
      <p:sp>
        <p:nvSpPr>
          <p:cNvPr id="116739"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pPr>
              <a:defRPr/>
            </a:pPr>
            <a:fld id="{CD127C74-8DE5-49A8-BBAF-8A58C70FFB42}" type="slidenum">
              <a:rPr lang="ru-RU">
                <a:solidFill>
                  <a:srgbClr val="003300"/>
                </a:solidFill>
              </a:rPr>
              <a:pPr>
                <a:defRPr/>
              </a:pPr>
              <a:t>‹#›</a:t>
            </a:fld>
            <a:endParaRPr lang="ru-RU">
              <a:solidFill>
                <a:srgbClr val="003300"/>
              </a:solidFill>
            </a:endParaRPr>
          </a:p>
        </p:txBody>
      </p:sp>
      <p:grpSp>
        <p:nvGrpSpPr>
          <p:cNvPr id="2" name="Group 4"/>
          <p:cNvGrpSpPr>
            <a:grpSpLocks/>
          </p:cNvGrpSpPr>
          <p:nvPr/>
        </p:nvGrpSpPr>
        <p:grpSpPr bwMode="auto">
          <a:xfrm>
            <a:off x="0" y="0"/>
            <a:ext cx="9144000" cy="546100"/>
            <a:chOff x="0" y="0"/>
            <a:chExt cx="5760" cy="344"/>
          </a:xfrm>
        </p:grpSpPr>
        <p:sp>
          <p:nvSpPr>
            <p:cNvPr id="116741"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ru-RU" sz="2400">
                <a:solidFill>
                  <a:srgbClr val="003300"/>
                </a:solidFill>
                <a:latin typeface="Times New Roman" pitchFamily="18" charset="0"/>
              </a:endParaRPr>
            </a:p>
          </p:txBody>
        </p:sp>
        <p:sp>
          <p:nvSpPr>
            <p:cNvPr id="116742"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defRPr/>
              </a:pPr>
              <a:endParaRPr lang="ru-RU" sz="2400">
                <a:solidFill>
                  <a:srgbClr val="003300"/>
                </a:solidFill>
                <a:latin typeface="Times New Roman" pitchFamily="18" charset="0"/>
              </a:endParaRPr>
            </a:p>
          </p:txBody>
        </p:sp>
        <p:sp>
          <p:nvSpPr>
            <p:cNvPr id="116743"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defRPr/>
              </a:pPr>
              <a:endParaRPr lang="ru-RU">
                <a:solidFill>
                  <a:srgbClr val="333300"/>
                </a:solidFill>
              </a:endParaRPr>
            </a:p>
          </p:txBody>
        </p:sp>
        <p:sp>
          <p:nvSpPr>
            <p:cNvPr id="116744"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defRPr/>
              </a:pPr>
              <a:endParaRPr lang="ru-RU">
                <a:solidFill>
                  <a:srgbClr val="333300"/>
                </a:solidFill>
              </a:endParaRPr>
            </a:p>
          </p:txBody>
        </p:sp>
        <p:sp>
          <p:nvSpPr>
            <p:cNvPr id="116745"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defRPr/>
              </a:pPr>
              <a:endParaRPr lang="ru-RU">
                <a:solidFill>
                  <a:srgbClr val="669900"/>
                </a:solidFill>
              </a:endParaRPr>
            </a:p>
          </p:txBody>
        </p:sp>
        <p:sp>
          <p:nvSpPr>
            <p:cNvPr id="116746"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defRPr/>
              </a:pPr>
              <a:endParaRPr lang="ru-RU">
                <a:solidFill>
                  <a:srgbClr val="333300"/>
                </a:solidFill>
              </a:endParaRPr>
            </a:p>
          </p:txBody>
        </p:sp>
        <p:sp>
          <p:nvSpPr>
            <p:cNvPr id="116747"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defRPr/>
              </a:pPr>
              <a:endParaRPr lang="ru-RU" sz="2400">
                <a:solidFill>
                  <a:srgbClr val="003300"/>
                </a:solidFill>
                <a:latin typeface="Times New Roman" pitchFamily="18" charset="0"/>
              </a:endParaRPr>
            </a:p>
          </p:txBody>
        </p:sp>
        <p:sp>
          <p:nvSpPr>
            <p:cNvPr id="116748"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defRPr/>
              </a:pPr>
              <a:endParaRPr lang="ru-RU">
                <a:solidFill>
                  <a:srgbClr val="669900"/>
                </a:solidFill>
              </a:endParaRPr>
            </a:p>
          </p:txBody>
        </p:sp>
        <p:sp>
          <p:nvSpPr>
            <p:cNvPr id="116749"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defRPr/>
              </a:pPr>
              <a:endParaRPr lang="ru-RU">
                <a:solidFill>
                  <a:srgbClr val="669900"/>
                </a:solidFill>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16752"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ru-RU">
              <a:solidFill>
                <a:srgbClr val="003300"/>
              </a:solidFill>
            </a:endParaRPr>
          </a:p>
        </p:txBody>
      </p:sp>
    </p:spTree>
    <p:extLst>
      <p:ext uri="{BB962C8B-B14F-4D97-AF65-F5344CB8AC3E}">
        <p14:creationId xmlns:p14="http://schemas.microsoft.com/office/powerpoint/2010/main" val="1075591945"/>
      </p:ext>
    </p:extLst>
  </p:cSld>
  <p:clrMap bg1="lt1" tx1="dk1" bg2="lt2" tx2="dk2" accent1="accent1" accent2="accent2" accent3="accent3" accent4="accent4" accent5="accent5" accent6="accent6" hlink="hlink" folHlink="folHlink"/>
  <p:sldLayoutIdLst>
    <p:sldLayoutId id="2147483728" r:id="rId1"/>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pitchFamily="34" charset="0"/>
        </a:defRPr>
      </a:lvl2pPr>
      <a:lvl3pPr algn="l" rtl="0" eaLnBrk="0" fontAlgn="base" hangingPunct="0">
        <a:spcBef>
          <a:spcPct val="0"/>
        </a:spcBef>
        <a:spcAft>
          <a:spcPct val="0"/>
        </a:spcAft>
        <a:defRPr sz="4400">
          <a:solidFill>
            <a:schemeClr val="tx1"/>
          </a:solidFill>
          <a:latin typeface="Arial" pitchFamily="34" charset="0"/>
        </a:defRPr>
      </a:lvl3pPr>
      <a:lvl4pPr algn="l" rtl="0" eaLnBrk="0" fontAlgn="base" hangingPunct="0">
        <a:spcBef>
          <a:spcPct val="0"/>
        </a:spcBef>
        <a:spcAft>
          <a:spcPct val="0"/>
        </a:spcAft>
        <a:defRPr sz="4400">
          <a:solidFill>
            <a:schemeClr val="tx1"/>
          </a:solidFill>
          <a:latin typeface="Arial" pitchFamily="34" charset="0"/>
        </a:defRPr>
      </a:lvl4pPr>
      <a:lvl5pPr algn="l" rtl="0" eaLnBrk="0" fontAlgn="base" hangingPunct="0">
        <a:spcBef>
          <a:spcPct val="0"/>
        </a:spcBef>
        <a:spcAft>
          <a:spcPct val="0"/>
        </a:spcAft>
        <a:defRPr sz="4400">
          <a:solidFill>
            <a:schemeClr val="tx1"/>
          </a:solidFill>
          <a:latin typeface="Arial" pitchFamily="34" charset="0"/>
        </a:defRPr>
      </a:lvl5pPr>
      <a:lvl6pPr marL="457200" algn="l" rtl="0" fontAlgn="base">
        <a:spcBef>
          <a:spcPct val="0"/>
        </a:spcBef>
        <a:spcAft>
          <a:spcPct val="0"/>
        </a:spcAft>
        <a:defRPr sz="4400">
          <a:solidFill>
            <a:schemeClr val="tx1"/>
          </a:solidFill>
          <a:latin typeface="Arial" pitchFamily="34" charset="0"/>
        </a:defRPr>
      </a:lvl6pPr>
      <a:lvl7pPr marL="914400" algn="l" rtl="0" fontAlgn="base">
        <a:spcBef>
          <a:spcPct val="0"/>
        </a:spcBef>
        <a:spcAft>
          <a:spcPct val="0"/>
        </a:spcAft>
        <a:defRPr sz="4400">
          <a:solidFill>
            <a:schemeClr val="tx1"/>
          </a:solidFill>
          <a:latin typeface="Arial" pitchFamily="34" charset="0"/>
        </a:defRPr>
      </a:lvl7pPr>
      <a:lvl8pPr marL="1371600" algn="l" rtl="0" fontAlgn="base">
        <a:spcBef>
          <a:spcPct val="0"/>
        </a:spcBef>
        <a:spcAft>
          <a:spcPct val="0"/>
        </a:spcAft>
        <a:defRPr sz="4400">
          <a:solidFill>
            <a:schemeClr val="tx1"/>
          </a:solidFill>
          <a:latin typeface="Arial" pitchFamily="34" charset="0"/>
        </a:defRPr>
      </a:lvl8pPr>
      <a:lvl9pPr marL="1828800" algn="l"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37146-5C5F-4B72-97A9-6E3EFDF3ACF8}" type="datetimeFigureOut">
              <a:rPr lang="ru-RU" smtClean="0"/>
              <a:t>25.05.2023</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37069C-754B-4136-B3C4-1DA22BC8517A}" type="slidenum">
              <a:rPr lang="ru-RU" smtClean="0"/>
              <a:t>‹#›</a:t>
            </a:fld>
            <a:endParaRPr lang="ru-RU"/>
          </a:p>
        </p:txBody>
      </p:sp>
    </p:spTree>
    <p:extLst>
      <p:ext uri="{BB962C8B-B14F-4D97-AF65-F5344CB8AC3E}">
        <p14:creationId xmlns:p14="http://schemas.microsoft.com/office/powerpoint/2010/main" val="306915259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07/relationships/media" Target="../media/media2.wmv"/><Relationship Id="rId7" Type="http://schemas.openxmlformats.org/officeDocument/2006/relationships/image" Target="../media/image2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4.jpeg"/><Relationship Id="rId5" Type="http://schemas.openxmlformats.org/officeDocument/2006/relationships/slideLayout" Target="../slideLayouts/slideLayout46.xml"/><Relationship Id="rId4" Type="http://schemas.openxmlformats.org/officeDocument/2006/relationships/video" Target="../media/media2.wmv"/><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oleObject" Target="../embeddings/oleObject1.bin"/><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w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image" Target="../media/image37.emf"/></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png"/><Relationship Id="rId4" Type="http://schemas.openxmlformats.org/officeDocument/2006/relationships/image" Target="../media/image43.jpe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hyperlink" Target="https://en.wikipedia.org/wiki/Polypropylene" TargetMode="External"/><Relationship Id="rId3" Type="http://schemas.openxmlformats.org/officeDocument/2006/relationships/hyperlink" Target="https://en.wikipedia.org/wiki/Polyethylene_terephthalate" TargetMode="External"/><Relationship Id="rId7" Type="http://schemas.openxmlformats.org/officeDocument/2006/relationships/hyperlink" Target="https://en.wikipedia.org/wiki/Poly(methyl_methacrylate)" TargetMode="External"/><Relationship Id="rId2" Type="http://schemas.openxmlformats.org/officeDocument/2006/relationships/hyperlink" Target="https://en.wikipedia.org/wiki/Polycarbonate" TargetMode="External"/><Relationship Id="rId1" Type="http://schemas.openxmlformats.org/officeDocument/2006/relationships/slideLayout" Target="../slideLayouts/slideLayout6.xml"/><Relationship Id="rId6" Type="http://schemas.openxmlformats.org/officeDocument/2006/relationships/hyperlink" Target="https://en.wikipedia.org/wiki/Polyvinylidene_fluoride" TargetMode="External"/><Relationship Id="rId5" Type="http://schemas.openxmlformats.org/officeDocument/2006/relationships/hyperlink" Target="https://en.wikipedia.org/wiki/CR-39" TargetMode="External"/><Relationship Id="rId4" Type="http://schemas.openxmlformats.org/officeDocument/2006/relationships/hyperlink" Target="https://en.wikipedia.org/wiki/Polyimid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oleObject" Target="../embeddings/oleObject4.bin"/><Relationship Id="rId7" Type="http://schemas.openxmlformats.org/officeDocument/2006/relationships/image" Target="../media/image63.png"/><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emf"/></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67.jpeg"/><Relationship Id="rId5" Type="http://schemas.openxmlformats.org/officeDocument/2006/relationships/image" Target="../media/image65.png"/><Relationship Id="rId4" Type="http://schemas.openxmlformats.org/officeDocument/2006/relationships/oleObject" Target="../embeddings/oleObject5.bin"/></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e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8.jpe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emf"/><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hyperlink" Target="https://www.marketsandmarkets.com/PressReleases/track-etched-membrane.asp" TargetMode="External"/><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Electroplating" TargetMode="External"/><Relationship Id="rId13" Type="http://schemas.openxmlformats.org/officeDocument/2006/relationships/hyperlink" Target="https://en.wikipedia.org/wiki/Polymer" TargetMode="External"/><Relationship Id="rId3" Type="http://schemas.openxmlformats.org/officeDocument/2006/relationships/hyperlink" Target="https://en.wikipedia.org/wiki/Nanotechnology" TargetMode="External"/><Relationship Id="rId7" Type="http://schemas.openxmlformats.org/officeDocument/2006/relationships/hyperlink" Target="https://en.wikipedia.org/wiki/Monolayer" TargetMode="External"/><Relationship Id="rId12" Type="http://schemas.openxmlformats.org/officeDocument/2006/relationships/hyperlink" Target="https://en.wikipedia.org/wiki/Glass" TargetMode="External"/><Relationship Id="rId2" Type="http://schemas.openxmlformats.org/officeDocument/2006/relationships/hyperlink" Target="https://en.wikipedia.org/wiki/Microtechnology" TargetMode="External"/><Relationship Id="rId16" Type="http://schemas.openxmlformats.org/officeDocument/2006/relationships/hyperlink" Target="https://en.wikipedia.org/wiki/Photolithography" TargetMode="External"/><Relationship Id="rId1" Type="http://schemas.openxmlformats.org/officeDocument/2006/relationships/slideLayout" Target="../slideLayouts/slideLayout7.xml"/><Relationship Id="rId6" Type="http://schemas.openxmlformats.org/officeDocument/2006/relationships/hyperlink" Target="https://en.wikipedia.org/wiki/Ion_track#cite_note-DeBlois1970-10" TargetMode="External"/><Relationship Id="rId11" Type="http://schemas.openxmlformats.org/officeDocument/2006/relationships/hyperlink" Target="https://en.wikipedia.org/wiki/Mineral" TargetMode="External"/><Relationship Id="rId5" Type="http://schemas.openxmlformats.org/officeDocument/2006/relationships/hyperlink" Target="https://en.wikipedia.org/wiki/Coulter_counter" TargetMode="External"/><Relationship Id="rId15" Type="http://schemas.openxmlformats.org/officeDocument/2006/relationships/hyperlink" Target="https://en.wikipedia.org/wiki/Stopping_and_Range_of_Ions_in_Matter" TargetMode="External"/><Relationship Id="rId10" Type="http://schemas.openxmlformats.org/officeDocument/2006/relationships/hyperlink" Target="https://en.wikipedia.org/wiki/Radiation_resistance" TargetMode="External"/><Relationship Id="rId4" Type="http://schemas.openxmlformats.org/officeDocument/2006/relationships/hyperlink" Target="https://en.wikipedia.org/wiki/Filtration" TargetMode="External"/><Relationship Id="rId9" Type="http://schemas.openxmlformats.org/officeDocument/2006/relationships/hyperlink" Target="https://en.wikipedia.org/wiki/Nanolithography" TargetMode="External"/><Relationship Id="rId14" Type="http://schemas.openxmlformats.org/officeDocument/2006/relationships/hyperlink" Target="https://en.wikipedia.org/wiki/Image_resolutio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3922"/>
            <a:ext cx="9066179" cy="3169903"/>
          </a:xfrm>
        </p:spPr>
        <p:txBody>
          <a:bodyPr>
            <a:normAutofit fontScale="90000"/>
          </a:bodyPr>
          <a:lstStyle/>
          <a:p>
            <a:r>
              <a:rPr lang="en-US" cap="small" dirty="0">
                <a:solidFill>
                  <a:srgbClr val="FF0000"/>
                </a:solidFill>
                <a:ea typeface="Arial Unicode MS" pitchFamily="34" charset="-128"/>
                <a:cs typeface="Arial Unicode MS" pitchFamily="34" charset="-128"/>
              </a:rPr>
              <a:t>Ion-track technology @ </a:t>
            </a:r>
            <a:r>
              <a:rPr lang="en-GB" cap="small" dirty="0">
                <a:solidFill>
                  <a:srgbClr val="FF0000"/>
                </a:solidFill>
                <a:ea typeface="Arial Unicode MS" pitchFamily="34" charset="-128"/>
                <a:cs typeface="Arial Unicode MS" pitchFamily="34" charset="-128"/>
              </a:rPr>
              <a:t>Application of accelerated heavy ions</a:t>
            </a:r>
            <a:r>
              <a:rPr lang="en-GB" cap="small" dirty="0">
                <a:ea typeface="Arial Unicode MS" pitchFamily="34" charset="-128"/>
                <a:cs typeface="Arial Unicode MS" pitchFamily="34" charset="-128"/>
              </a:rPr>
              <a:t> </a:t>
            </a:r>
            <a:br>
              <a:rPr lang="en-GB" cap="small" dirty="0">
                <a:ea typeface="Arial Unicode MS" pitchFamily="34" charset="-128"/>
                <a:cs typeface="Arial Unicode MS" pitchFamily="34" charset="-128"/>
              </a:rPr>
            </a:br>
            <a:r>
              <a:rPr lang="en-GB" cap="small" dirty="0">
                <a:ea typeface="Arial Unicode MS" pitchFamily="34" charset="-128"/>
                <a:cs typeface="Arial Unicode MS" pitchFamily="34" charset="-128"/>
              </a:rPr>
              <a:t>at the Centre of Applied Nuclear Physics of the Flerov Laboratory of Nuclear Reactions, JINR</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8076" y="3676485"/>
            <a:ext cx="3259274" cy="2157547"/>
          </a:xfrm>
          <a:prstGeom prst="rect">
            <a:avLst/>
          </a:prstGeom>
        </p:spPr>
      </p:pic>
      <p:pic>
        <p:nvPicPr>
          <p:cNvPr id="18434" name="Picture 2" descr="http://flerovlab.jinr.ru/flnr/dimG/LOGO_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348" y="3568220"/>
            <a:ext cx="2850271" cy="2374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82486" y="6196691"/>
            <a:ext cx="6335485" cy="461665"/>
          </a:xfrm>
          <a:prstGeom prst="rect">
            <a:avLst/>
          </a:prstGeom>
          <a:noFill/>
        </p:spPr>
        <p:txBody>
          <a:bodyPr wrap="square" rtlCol="0">
            <a:spAutoFit/>
          </a:bodyPr>
          <a:lstStyle/>
          <a:p>
            <a:r>
              <a:rPr lang="en-US" sz="2400" b="1" dirty="0" err="1"/>
              <a:t>Nechaev</a:t>
            </a:r>
            <a:r>
              <a:rPr lang="en-US" sz="2400" b="1" dirty="0"/>
              <a:t> A.N., </a:t>
            </a:r>
            <a:r>
              <a:rPr lang="en-US" sz="2400" b="1" dirty="0" err="1"/>
              <a:t>Skuratov</a:t>
            </a:r>
            <a:r>
              <a:rPr lang="en-US" sz="2400" b="1" dirty="0"/>
              <a:t> V.A., </a:t>
            </a:r>
            <a:r>
              <a:rPr lang="en-US" sz="2400" b="1" dirty="0" err="1"/>
              <a:t>Apel</a:t>
            </a:r>
            <a:r>
              <a:rPr lang="en-US" sz="2400" b="1" dirty="0"/>
              <a:t> </a:t>
            </a:r>
            <a:r>
              <a:rPr lang="en-US" sz="2400" b="1" dirty="0" err="1"/>
              <a:t>P.Yu</a:t>
            </a:r>
            <a:r>
              <a:rPr lang="en-US" sz="2400" dirty="0"/>
              <a:t>.</a:t>
            </a:r>
            <a:endParaRPr lang="en-GB" sz="2400" dirty="0"/>
          </a:p>
        </p:txBody>
      </p:sp>
    </p:spTree>
    <p:extLst>
      <p:ext uri="{BB962C8B-B14F-4D97-AF65-F5344CB8AC3E}">
        <p14:creationId xmlns:p14="http://schemas.microsoft.com/office/powerpoint/2010/main" val="2227918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CDAA6F1-CD2D-4FEB-8F0A-EBEBB32E2242}"/>
              </a:ext>
            </a:extLst>
          </p:cNvPr>
          <p:cNvSpPr/>
          <p:nvPr/>
        </p:nvSpPr>
        <p:spPr>
          <a:xfrm>
            <a:off x="314325" y="1752601"/>
            <a:ext cx="8382000" cy="2585323"/>
          </a:xfrm>
          <a:prstGeom prst="rect">
            <a:avLst/>
          </a:prstGeom>
        </p:spPr>
        <p:txBody>
          <a:bodyPr wrap="square">
            <a:spAutoFit/>
          </a:bodyPr>
          <a:lstStyle/>
          <a:p>
            <a:r>
              <a:rPr lang="en-US" sz="5400" cap="small" dirty="0">
                <a:solidFill>
                  <a:srgbClr val="FF0000"/>
                </a:solidFill>
                <a:ea typeface="Arial Unicode MS" pitchFamily="34" charset="-128"/>
                <a:cs typeface="Arial Unicode MS" pitchFamily="34" charset="-128"/>
              </a:rPr>
              <a:t>Ion-track technology @ </a:t>
            </a:r>
            <a:r>
              <a:rPr lang="en-GB" sz="5400" cap="small" dirty="0">
                <a:solidFill>
                  <a:srgbClr val="FF0000"/>
                </a:solidFill>
                <a:ea typeface="Arial Unicode MS" pitchFamily="34" charset="-128"/>
                <a:cs typeface="Arial Unicode MS" pitchFamily="34" charset="-128"/>
              </a:rPr>
              <a:t>Application of accelerated</a:t>
            </a:r>
            <a:r>
              <a:rPr lang="ru-RU" sz="5400" cap="small" dirty="0">
                <a:solidFill>
                  <a:srgbClr val="FF0000"/>
                </a:solidFill>
                <a:ea typeface="Arial Unicode MS" pitchFamily="34" charset="-128"/>
                <a:cs typeface="Arial Unicode MS" pitchFamily="34" charset="-128"/>
              </a:rPr>
              <a:t>                      </a:t>
            </a:r>
            <a:r>
              <a:rPr lang="en-GB" sz="5400" cap="small" dirty="0">
                <a:solidFill>
                  <a:srgbClr val="FF0000"/>
                </a:solidFill>
                <a:ea typeface="Arial Unicode MS" pitchFamily="34" charset="-128"/>
                <a:cs typeface="Arial Unicode MS" pitchFamily="34" charset="-128"/>
              </a:rPr>
              <a:t>heavy ions</a:t>
            </a:r>
            <a:r>
              <a:rPr lang="ru-RU" sz="5400" cap="small" dirty="0">
                <a:solidFill>
                  <a:srgbClr val="FF0000"/>
                </a:solidFill>
                <a:ea typeface="Arial Unicode MS" pitchFamily="34" charset="-128"/>
                <a:cs typeface="Arial Unicode MS" pitchFamily="34" charset="-128"/>
              </a:rPr>
              <a:t> </a:t>
            </a:r>
            <a:r>
              <a:rPr lang="en-US" sz="5400" cap="small" dirty="0">
                <a:solidFill>
                  <a:srgbClr val="FF0000"/>
                </a:solidFill>
                <a:ea typeface="Arial Unicode MS" pitchFamily="34" charset="-128"/>
                <a:cs typeface="Arial Unicode MS" pitchFamily="34" charset="-128"/>
              </a:rPr>
              <a:t>at FLNR</a:t>
            </a:r>
            <a:endParaRPr lang="ru-RU" sz="5400" dirty="0"/>
          </a:p>
        </p:txBody>
      </p:sp>
    </p:spTree>
    <p:extLst>
      <p:ext uri="{BB962C8B-B14F-4D97-AF65-F5344CB8AC3E}">
        <p14:creationId xmlns:p14="http://schemas.microsoft.com/office/powerpoint/2010/main" val="2061667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2771" y="317501"/>
            <a:ext cx="8350704" cy="4832092"/>
          </a:xfrm>
          <a:prstGeom prst="rect">
            <a:avLst/>
          </a:prstGeom>
        </p:spPr>
        <p:txBody>
          <a:bodyPr wrap="square">
            <a:spAutoFit/>
          </a:bodyPr>
          <a:lstStyle/>
          <a:p>
            <a:pPr lvl="0" algn="ctr"/>
            <a:r>
              <a:rPr lang="en-US" sz="2800" b="1" dirty="0">
                <a:solidFill>
                  <a:prstClr val="black"/>
                </a:solidFill>
                <a:latin typeface="+mj-lt"/>
              </a:rPr>
              <a:t>Activity 1</a:t>
            </a:r>
          </a:p>
          <a:p>
            <a:pPr lvl="0" algn="ctr"/>
            <a:endParaRPr lang="en-US" sz="2800" b="1" dirty="0">
              <a:solidFill>
                <a:prstClr val="black"/>
              </a:solidFill>
              <a:latin typeface="+mj-lt"/>
            </a:endParaRPr>
          </a:p>
          <a:p>
            <a:pPr lvl="0" algn="ctr"/>
            <a:r>
              <a:rPr lang="en-US" sz="2400" b="1" dirty="0">
                <a:solidFill>
                  <a:srgbClr val="FF0000"/>
                </a:solidFill>
                <a:latin typeface="+mj-lt"/>
              </a:rPr>
              <a:t>Swift heavy ions in radiation material science:</a:t>
            </a:r>
          </a:p>
          <a:p>
            <a:pPr lvl="0" algn="ctr"/>
            <a:endParaRPr lang="en-US" sz="2400" b="1" dirty="0">
              <a:solidFill>
                <a:prstClr val="black"/>
              </a:solidFill>
              <a:latin typeface="+mj-lt"/>
            </a:endParaRPr>
          </a:p>
          <a:p>
            <a:pPr marL="342900" lvl="0" indent="-342900">
              <a:buFont typeface="Arial" panose="020B0604020202020204" pitchFamily="34" charset="0"/>
              <a:buChar char="•"/>
            </a:pPr>
            <a:r>
              <a:rPr lang="en-US" sz="2400" b="1" dirty="0">
                <a:solidFill>
                  <a:prstClr val="black"/>
                </a:solidFill>
                <a:latin typeface="+mj-lt"/>
              </a:rPr>
              <a:t>Testing of microelectronics by swift ions simulation of galactic cosmic ray;</a:t>
            </a:r>
          </a:p>
          <a:p>
            <a:pPr marL="342900" lvl="0" indent="-342900">
              <a:buFont typeface="Arial" panose="020B0604020202020204" pitchFamily="34" charset="0"/>
              <a:buChar char="•"/>
            </a:pPr>
            <a:r>
              <a:rPr lang="en-US" sz="2400" b="1" dirty="0">
                <a:solidFill>
                  <a:prstClr val="black"/>
                </a:solidFill>
                <a:latin typeface="+mj-lt"/>
              </a:rPr>
              <a:t>Fission fragments simulation for  Development, Characterization and Testing of novel materials for the nuclear industry.</a:t>
            </a:r>
          </a:p>
          <a:p>
            <a:pPr marL="285750" lvl="0" indent="-285750">
              <a:buClr>
                <a:srgbClr val="C00000"/>
              </a:buClr>
              <a:buFont typeface="Arial" panose="020B0604020202020204" pitchFamily="34" charset="0"/>
              <a:buChar char="•"/>
            </a:pPr>
            <a:endParaRPr lang="ru-RU" sz="1600" dirty="0">
              <a:solidFill>
                <a:prstClr val="black"/>
              </a:solidFill>
              <a:ea typeface="Cambria Math"/>
              <a:cs typeface="Times New Roman" panose="02020603050405020304" pitchFamily="18" charset="0"/>
            </a:endParaRPr>
          </a:p>
          <a:p>
            <a:pPr marL="285750" lvl="0" indent="-285750">
              <a:buClr>
                <a:srgbClr val="C00000"/>
              </a:buClr>
              <a:buFont typeface="Arial" panose="020B0604020202020204" pitchFamily="34" charset="0"/>
              <a:buChar char="•"/>
            </a:pPr>
            <a:endParaRPr lang="en-US" sz="1600" dirty="0">
              <a:solidFill>
                <a:prstClr val="black"/>
              </a:solidFill>
              <a:cs typeface="Times New Roman" panose="02020603050405020304" pitchFamily="18" charset="0"/>
            </a:endParaRPr>
          </a:p>
          <a:p>
            <a:pPr lvl="0"/>
            <a:endParaRPr lang="en-US" sz="2400" b="1" dirty="0">
              <a:solidFill>
                <a:prstClr val="black"/>
              </a:solidFill>
              <a:latin typeface="+mj-lt"/>
            </a:endParaRPr>
          </a:p>
          <a:p>
            <a:pPr lvl="0"/>
            <a:endParaRPr lang="en-US" sz="2800" b="1" dirty="0">
              <a:solidFill>
                <a:prstClr val="black"/>
              </a:solidFill>
              <a:latin typeface="+mj-lt"/>
            </a:endParaRPr>
          </a:p>
        </p:txBody>
      </p:sp>
      <p:pic>
        <p:nvPicPr>
          <p:cNvPr id="4" name="Picture 2" descr="http://flerovlab.jinr.ru/flnr/dimg/FLNR_new_logotype_2012_07_0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442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77079"/>
            <a:ext cx="9144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Прямая со стрелкой 3"/>
          <p:cNvCxnSpPr>
            <a:cxnSpLocks noChangeShapeType="1"/>
          </p:cNvCxnSpPr>
          <p:nvPr/>
        </p:nvCxnSpPr>
        <p:spPr bwMode="auto">
          <a:xfrm>
            <a:off x="900113" y="1680166"/>
            <a:ext cx="0" cy="1404938"/>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p:cNvSpPr txBox="1">
            <a:spLocks noChangeArrowheads="1"/>
          </p:cNvSpPr>
          <p:nvPr/>
        </p:nvSpPr>
        <p:spPr bwMode="auto">
          <a:xfrm>
            <a:off x="173038" y="1227729"/>
            <a:ext cx="13811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a:solidFill>
                  <a:schemeClr val="tx1"/>
                </a:solidFill>
                <a:latin typeface="+mn-lt"/>
              </a:rPr>
              <a:t>Bending magnet</a:t>
            </a:r>
          </a:p>
        </p:txBody>
      </p:sp>
      <p:cxnSp>
        <p:nvCxnSpPr>
          <p:cNvPr id="8" name="Прямая со стрелкой 7"/>
          <p:cNvCxnSpPr>
            <a:cxnSpLocks noChangeShapeType="1"/>
          </p:cNvCxnSpPr>
          <p:nvPr/>
        </p:nvCxnSpPr>
        <p:spPr bwMode="auto">
          <a:xfrm>
            <a:off x="1619250" y="1834154"/>
            <a:ext cx="0" cy="1171575"/>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Прямоугольник 12"/>
          <p:cNvSpPr>
            <a:spLocks noChangeArrowheads="1"/>
          </p:cNvSpPr>
          <p:nvPr/>
        </p:nvSpPr>
        <p:spPr bwMode="auto">
          <a:xfrm>
            <a:off x="971550" y="1526179"/>
            <a:ext cx="18774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a:solidFill>
                  <a:schemeClr val="tx1"/>
                </a:solidFill>
                <a:latin typeface="+mn-lt"/>
              </a:rPr>
              <a:t>X-Y correction magnets</a:t>
            </a:r>
          </a:p>
        </p:txBody>
      </p:sp>
      <p:cxnSp>
        <p:nvCxnSpPr>
          <p:cNvPr id="15" name="Прямая со стрелкой 14"/>
          <p:cNvCxnSpPr>
            <a:cxnSpLocks noChangeShapeType="1"/>
          </p:cNvCxnSpPr>
          <p:nvPr/>
        </p:nvCxnSpPr>
        <p:spPr bwMode="auto">
          <a:xfrm flipV="1">
            <a:off x="1196975" y="3301004"/>
            <a:ext cx="927100" cy="2447925"/>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Прямая со стрелкой 19"/>
          <p:cNvCxnSpPr>
            <a:cxnSpLocks noChangeShapeType="1"/>
          </p:cNvCxnSpPr>
          <p:nvPr/>
        </p:nvCxnSpPr>
        <p:spPr bwMode="auto">
          <a:xfrm flipV="1">
            <a:off x="1196975" y="3301004"/>
            <a:ext cx="2006600" cy="2447925"/>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29" name="TextBox 22"/>
          <p:cNvSpPr txBox="1">
            <a:spLocks noChangeArrowheads="1"/>
          </p:cNvSpPr>
          <p:nvPr/>
        </p:nvSpPr>
        <p:spPr bwMode="auto">
          <a:xfrm>
            <a:off x="92075" y="5747341"/>
            <a:ext cx="22037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dirty="0">
                <a:solidFill>
                  <a:schemeClr val="tx1"/>
                </a:solidFill>
                <a:latin typeface="+mn-lt"/>
              </a:rPr>
              <a:t>X-Y scanning system (50 Hz)</a:t>
            </a:r>
          </a:p>
        </p:txBody>
      </p:sp>
      <p:cxnSp>
        <p:nvCxnSpPr>
          <p:cNvPr id="24" name="Прямая со стрелкой 23"/>
          <p:cNvCxnSpPr>
            <a:cxnSpLocks noChangeShapeType="1"/>
          </p:cNvCxnSpPr>
          <p:nvPr/>
        </p:nvCxnSpPr>
        <p:spPr bwMode="auto">
          <a:xfrm flipV="1">
            <a:off x="3335338" y="4524966"/>
            <a:ext cx="0" cy="1592263"/>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5"/>
          <p:cNvSpPr txBox="1">
            <a:spLocks noChangeArrowheads="1"/>
          </p:cNvSpPr>
          <p:nvPr/>
        </p:nvSpPr>
        <p:spPr bwMode="auto">
          <a:xfrm>
            <a:off x="1508125" y="6117229"/>
            <a:ext cx="18578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dirty="0">
                <a:solidFill>
                  <a:schemeClr val="tx1"/>
                </a:solidFill>
                <a:latin typeface="+mn-lt"/>
              </a:rPr>
              <a:t>Ta foils (5-27 </a:t>
            </a:r>
            <a:r>
              <a:rPr lang="en-US" altLang="ru-RU" sz="1400" dirty="0">
                <a:solidFill>
                  <a:schemeClr val="tx1"/>
                </a:solidFill>
                <a:latin typeface="+mn-lt"/>
                <a:sym typeface="Symbol" pitchFamily="18" charset="2"/>
              </a:rPr>
              <a:t>m</a:t>
            </a:r>
            <a:r>
              <a:rPr lang="en-US" altLang="ru-RU" sz="1400" dirty="0">
                <a:solidFill>
                  <a:schemeClr val="tx1"/>
                </a:solidFill>
                <a:latin typeface="+mn-lt"/>
              </a:rPr>
              <a:t>) </a:t>
            </a:r>
            <a:r>
              <a:rPr lang="en-US" altLang="ru-RU" sz="1400" dirty="0">
                <a:solidFill>
                  <a:schemeClr val="tx1"/>
                </a:solidFill>
                <a:latin typeface="+mn-lt"/>
                <a:sym typeface="Symbol" pitchFamily="18" charset="2"/>
              </a:rPr>
              <a:t>drive</a:t>
            </a:r>
            <a:endParaRPr lang="en-US" altLang="ru-RU" sz="1400" dirty="0">
              <a:solidFill>
                <a:schemeClr val="tx1"/>
              </a:solidFill>
              <a:latin typeface="+mn-lt"/>
            </a:endParaRPr>
          </a:p>
        </p:txBody>
      </p:sp>
      <p:cxnSp>
        <p:nvCxnSpPr>
          <p:cNvPr id="28" name="Прямая со стрелкой 27"/>
          <p:cNvCxnSpPr>
            <a:cxnSpLocks noChangeShapeType="1"/>
          </p:cNvCxnSpPr>
          <p:nvPr/>
        </p:nvCxnSpPr>
        <p:spPr bwMode="auto">
          <a:xfrm>
            <a:off x="3335338" y="2194516"/>
            <a:ext cx="804862" cy="1273175"/>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p:cNvSpPr txBox="1">
            <a:spLocks noChangeArrowheads="1"/>
          </p:cNvSpPr>
          <p:nvPr/>
        </p:nvSpPr>
        <p:spPr bwMode="auto">
          <a:xfrm>
            <a:off x="2200275" y="1886541"/>
            <a:ext cx="15703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a:solidFill>
                  <a:schemeClr val="tx1"/>
                </a:solidFill>
                <a:latin typeface="+mn-lt"/>
              </a:rPr>
              <a:t>Luminophore drive</a:t>
            </a:r>
          </a:p>
        </p:txBody>
      </p:sp>
      <p:cxnSp>
        <p:nvCxnSpPr>
          <p:cNvPr id="32" name="Прямая со стрелкой 31"/>
          <p:cNvCxnSpPr>
            <a:cxnSpLocks noChangeShapeType="1"/>
          </p:cNvCxnSpPr>
          <p:nvPr/>
        </p:nvCxnSpPr>
        <p:spPr bwMode="auto">
          <a:xfrm>
            <a:off x="4500563" y="2040529"/>
            <a:ext cx="0" cy="585787"/>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Box 33"/>
          <p:cNvSpPr txBox="1">
            <a:spLocks noChangeArrowheads="1"/>
          </p:cNvSpPr>
          <p:nvPr/>
        </p:nvSpPr>
        <p:spPr bwMode="auto">
          <a:xfrm>
            <a:off x="3925888" y="1680166"/>
            <a:ext cx="1057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dirty="0">
                <a:solidFill>
                  <a:schemeClr val="tx1"/>
                </a:solidFill>
                <a:latin typeface="+mn-lt"/>
              </a:rPr>
              <a:t>Faraday cup</a:t>
            </a:r>
          </a:p>
        </p:txBody>
      </p:sp>
      <p:cxnSp>
        <p:nvCxnSpPr>
          <p:cNvPr id="35" name="Прямая со стрелкой 34"/>
          <p:cNvCxnSpPr>
            <a:cxnSpLocks noChangeShapeType="1"/>
          </p:cNvCxnSpPr>
          <p:nvPr/>
        </p:nvCxnSpPr>
        <p:spPr bwMode="auto">
          <a:xfrm flipH="1">
            <a:off x="4067175" y="1535704"/>
            <a:ext cx="1512888" cy="1519237"/>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Прямая со стрелкой 40"/>
          <p:cNvCxnSpPr>
            <a:cxnSpLocks noChangeShapeType="1"/>
          </p:cNvCxnSpPr>
          <p:nvPr/>
        </p:nvCxnSpPr>
        <p:spPr bwMode="auto">
          <a:xfrm>
            <a:off x="5580063" y="1535704"/>
            <a:ext cx="1079500" cy="1765300"/>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Прямая со стрелкой 48"/>
          <p:cNvCxnSpPr>
            <a:cxnSpLocks noChangeShapeType="1"/>
          </p:cNvCxnSpPr>
          <p:nvPr/>
        </p:nvCxnSpPr>
        <p:spPr bwMode="auto">
          <a:xfrm flipH="1" flipV="1">
            <a:off x="4572000" y="4093166"/>
            <a:ext cx="252413" cy="1808163"/>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Прямая со стрелкой 51"/>
          <p:cNvCxnSpPr>
            <a:cxnSpLocks noChangeShapeType="1"/>
          </p:cNvCxnSpPr>
          <p:nvPr/>
        </p:nvCxnSpPr>
        <p:spPr bwMode="auto">
          <a:xfrm flipV="1">
            <a:off x="4824413" y="4093166"/>
            <a:ext cx="539750" cy="1808163"/>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Прямая со стрелкой 54"/>
          <p:cNvCxnSpPr>
            <a:cxnSpLocks noChangeShapeType="1"/>
          </p:cNvCxnSpPr>
          <p:nvPr/>
        </p:nvCxnSpPr>
        <p:spPr bwMode="auto">
          <a:xfrm flipV="1">
            <a:off x="4824413" y="4093166"/>
            <a:ext cx="2411412" cy="1808163"/>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Прямая со стрелкой 57"/>
          <p:cNvCxnSpPr>
            <a:cxnSpLocks noChangeShapeType="1"/>
          </p:cNvCxnSpPr>
          <p:nvPr/>
        </p:nvCxnSpPr>
        <p:spPr bwMode="auto">
          <a:xfrm flipV="1">
            <a:off x="4824413" y="4309066"/>
            <a:ext cx="2987675" cy="1592263"/>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Box 60"/>
          <p:cNvSpPr txBox="1">
            <a:spLocks noChangeArrowheads="1"/>
          </p:cNvSpPr>
          <p:nvPr/>
        </p:nvSpPr>
        <p:spPr bwMode="auto">
          <a:xfrm>
            <a:off x="3335338" y="5901229"/>
            <a:ext cx="1913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dirty="0">
                <a:solidFill>
                  <a:schemeClr val="tx1"/>
                </a:solidFill>
                <a:latin typeface="+mn-lt"/>
              </a:rPr>
              <a:t>Turbo molecular pumps</a:t>
            </a:r>
          </a:p>
        </p:txBody>
      </p:sp>
      <p:cxnSp>
        <p:nvCxnSpPr>
          <p:cNvPr id="62" name="Прямая со стрелкой 61"/>
          <p:cNvCxnSpPr>
            <a:cxnSpLocks noChangeShapeType="1"/>
          </p:cNvCxnSpPr>
          <p:nvPr/>
        </p:nvCxnSpPr>
        <p:spPr bwMode="auto">
          <a:xfrm>
            <a:off x="8316913" y="1867491"/>
            <a:ext cx="0" cy="963613"/>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TextBox 64"/>
          <p:cNvSpPr txBox="1">
            <a:spLocks noChangeArrowheads="1"/>
          </p:cNvSpPr>
          <p:nvPr/>
        </p:nvSpPr>
        <p:spPr bwMode="auto">
          <a:xfrm>
            <a:off x="6389688" y="1746841"/>
            <a:ext cx="15435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a:solidFill>
                  <a:schemeClr val="tx1"/>
                </a:solidFill>
                <a:latin typeface="+mn-lt"/>
              </a:rPr>
              <a:t>Vacuum gate valve</a:t>
            </a:r>
          </a:p>
        </p:txBody>
      </p:sp>
      <p:cxnSp>
        <p:nvCxnSpPr>
          <p:cNvPr id="66" name="Прямая со стрелкой 65"/>
          <p:cNvCxnSpPr>
            <a:cxnSpLocks noChangeShapeType="1"/>
            <a:stCxn id="69" idx="3"/>
          </p:cNvCxnSpPr>
          <p:nvPr/>
        </p:nvCxnSpPr>
        <p:spPr bwMode="auto">
          <a:xfrm flipV="1">
            <a:off x="7526466" y="3948705"/>
            <a:ext cx="1006347" cy="1582638"/>
          </a:xfrm>
          <a:prstGeom prst="straightConnector1">
            <a:avLst/>
          </a:prstGeom>
          <a:noFill/>
          <a:ln w="1587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TextBox 68"/>
          <p:cNvSpPr txBox="1">
            <a:spLocks noChangeArrowheads="1"/>
          </p:cNvSpPr>
          <p:nvPr/>
        </p:nvSpPr>
        <p:spPr bwMode="auto">
          <a:xfrm>
            <a:off x="6364288" y="5377454"/>
            <a:ext cx="1162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dirty="0">
                <a:solidFill>
                  <a:schemeClr val="tx1"/>
                </a:solidFill>
                <a:latin typeface="+mn-lt"/>
              </a:rPr>
              <a:t>Test chamber</a:t>
            </a:r>
          </a:p>
        </p:txBody>
      </p:sp>
      <p:sp>
        <p:nvSpPr>
          <p:cNvPr id="5148" name="Прямоугольник 11"/>
          <p:cNvSpPr>
            <a:spLocks noChangeArrowheads="1"/>
          </p:cNvSpPr>
          <p:nvPr/>
        </p:nvSpPr>
        <p:spPr bwMode="auto">
          <a:xfrm>
            <a:off x="1508125" y="338878"/>
            <a:ext cx="58968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2400" b="1" dirty="0">
                <a:solidFill>
                  <a:schemeClr val="tx1"/>
                </a:solidFill>
                <a:latin typeface="+mn-lt"/>
              </a:rPr>
              <a:t>Multiple Low and High energy ion beam lines</a:t>
            </a:r>
          </a:p>
        </p:txBody>
      </p:sp>
      <p:pic>
        <p:nvPicPr>
          <p:cNvPr id="38"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a:spLocks noChangeArrowheads="1"/>
          </p:cNvSpPr>
          <p:nvPr/>
        </p:nvSpPr>
        <p:spPr bwMode="auto">
          <a:xfrm>
            <a:off x="5125085" y="1229634"/>
            <a:ext cx="15284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ru-RU" sz="1400" dirty="0">
                <a:solidFill>
                  <a:schemeClr val="tx1"/>
                </a:solidFill>
                <a:latin typeface="+mn-lt"/>
              </a:rPr>
              <a:t>TOF measurement</a:t>
            </a:r>
          </a:p>
        </p:txBody>
      </p:sp>
    </p:spTree>
    <p:extLst>
      <p:ext uri="{BB962C8B-B14F-4D97-AF65-F5344CB8AC3E}">
        <p14:creationId xmlns:p14="http://schemas.microsoft.com/office/powerpoint/2010/main" val="76217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96975"/>
            <a:ext cx="4103688"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219" name="Прямая со стрелкой 7"/>
          <p:cNvCxnSpPr>
            <a:cxnSpLocks noChangeShapeType="1"/>
          </p:cNvCxnSpPr>
          <p:nvPr/>
        </p:nvCxnSpPr>
        <p:spPr bwMode="auto">
          <a:xfrm flipH="1">
            <a:off x="2212975" y="1984375"/>
            <a:ext cx="3157538" cy="0"/>
          </a:xfrm>
          <a:prstGeom prst="straightConnector1">
            <a:avLst/>
          </a:prstGeom>
          <a:noFill/>
          <a:ln w="25400" algn="ctr">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Прямоугольник 4"/>
          <p:cNvSpPr/>
          <p:nvPr/>
        </p:nvSpPr>
        <p:spPr>
          <a:xfrm>
            <a:off x="325677" y="100208"/>
            <a:ext cx="7970597" cy="680827"/>
          </a:xfrm>
          <a:prstGeom prst="rect">
            <a:avLst/>
          </a:prstGeom>
        </p:spPr>
        <p:txBody>
          <a:bodyPr wrap="square">
            <a:spAutoFit/>
          </a:bodyPr>
          <a:lstStyle/>
          <a:p>
            <a:pPr>
              <a:lnSpc>
                <a:spcPct val="130000"/>
              </a:lnSpc>
              <a:buClr>
                <a:schemeClr val="accent1"/>
              </a:buClr>
              <a:buSzPct val="65000"/>
              <a:defRPr/>
            </a:pPr>
            <a:r>
              <a:rPr lang="en-US" sz="3200" b="1" dirty="0">
                <a:solidFill>
                  <a:srgbClr val="FF0000"/>
                </a:solidFill>
              </a:rPr>
              <a:t>Ion beam diagnostic for space programs</a:t>
            </a:r>
          </a:p>
        </p:txBody>
      </p:sp>
      <p:sp>
        <p:nvSpPr>
          <p:cNvPr id="9221" name="TextBox 5"/>
          <p:cNvSpPr txBox="1">
            <a:spLocks noChangeArrowheads="1"/>
          </p:cNvSpPr>
          <p:nvPr/>
        </p:nvSpPr>
        <p:spPr bwMode="auto">
          <a:xfrm>
            <a:off x="5874707" y="6009013"/>
            <a:ext cx="28787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en-US" sz="1600" dirty="0">
                <a:solidFill>
                  <a:schemeClr val="tx1"/>
                </a:solidFill>
                <a:latin typeface="+mn-lt"/>
              </a:rPr>
              <a:t>SEM micrograph of polymer </a:t>
            </a:r>
            <a:r>
              <a:rPr lang="en-US" altLang="en-US" sz="1600" dirty="0">
                <a:solidFill>
                  <a:srgbClr val="FF0000"/>
                </a:solidFill>
                <a:latin typeface="+mn-lt"/>
              </a:rPr>
              <a:t>track detector</a:t>
            </a:r>
          </a:p>
        </p:txBody>
      </p:sp>
      <p:sp>
        <p:nvSpPr>
          <p:cNvPr id="9222" name="TextBox 6"/>
          <p:cNvSpPr txBox="1">
            <a:spLocks noChangeArrowheads="1"/>
          </p:cNvSpPr>
          <p:nvPr/>
        </p:nvSpPr>
        <p:spPr bwMode="auto">
          <a:xfrm>
            <a:off x="755650" y="5100638"/>
            <a:ext cx="31815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en-US" sz="1600">
                <a:solidFill>
                  <a:schemeClr val="tx1"/>
                </a:solidFill>
                <a:latin typeface="+mn-lt"/>
              </a:rPr>
              <a:t>Polymer track detector and the DUT</a:t>
            </a:r>
          </a:p>
        </p:txBody>
      </p:sp>
      <p:graphicFrame>
        <p:nvGraphicFramePr>
          <p:cNvPr id="9223" name="Объект 1"/>
          <p:cNvGraphicFramePr>
            <a:graphicFrameLocks noChangeAspect="1"/>
          </p:cNvGraphicFramePr>
          <p:nvPr>
            <p:extLst>
              <p:ext uri="{D42A27DB-BD31-4B8C-83A1-F6EECF244321}">
                <p14:modId xmlns:p14="http://schemas.microsoft.com/office/powerpoint/2010/main" val="4115645612"/>
              </p:ext>
            </p:extLst>
          </p:nvPr>
        </p:nvGraphicFramePr>
        <p:xfrm>
          <a:off x="5370513" y="2557690"/>
          <a:ext cx="3529013" cy="3529013"/>
        </p:xfrm>
        <a:graphic>
          <a:graphicData uri="http://schemas.openxmlformats.org/presentationml/2006/ole">
            <mc:AlternateContent xmlns:mc="http://schemas.openxmlformats.org/markup-compatibility/2006">
              <mc:Choice xmlns:v="urn:schemas-microsoft-com:vml" Requires="v">
                <p:oleObj spid="_x0000_s2184" name="Фотография Photo Editor" r:id="rId4" imgW="4877481" imgH="4877481" progId="MSPhotoEd.3">
                  <p:embed/>
                </p:oleObj>
              </mc:Choice>
              <mc:Fallback>
                <p:oleObj name="Фотография Photo Editor" r:id="rId4" imgW="4877481" imgH="4877481" progId="MSPhotoEd.3">
                  <p:embed/>
                  <p:pic>
                    <p:nvPicPr>
                      <p:cNvPr id="9223" name="Объект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0513" y="2557690"/>
                        <a:ext cx="3529013"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4" name="Прямоугольник 2"/>
          <p:cNvSpPr>
            <a:spLocks noChangeArrowheads="1"/>
          </p:cNvSpPr>
          <p:nvPr/>
        </p:nvSpPr>
        <p:spPr bwMode="auto">
          <a:xfrm>
            <a:off x="735013" y="5516563"/>
            <a:ext cx="75612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pitchFamily="34" charset="0"/>
                <a:ea typeface="Arial Unicode MS" pitchFamily="34" charset="-128"/>
                <a:cs typeface="Arial Unicode MS" pitchFamily="34" charset="-128"/>
              </a:defRPr>
            </a:lvl1pPr>
            <a:lvl2pPr marL="742950" indent="-285750" eaLnBrk="0" hangingPunct="0">
              <a:defRPr>
                <a:solidFill>
                  <a:schemeClr val="bg1"/>
                </a:solidFill>
                <a:latin typeface="Arial" pitchFamily="34" charset="0"/>
                <a:ea typeface="Arial Unicode MS" pitchFamily="34" charset="-128"/>
                <a:cs typeface="Arial Unicode MS" pitchFamily="34" charset="-128"/>
              </a:defRPr>
            </a:lvl2pPr>
            <a:lvl3pPr marL="1143000" indent="-228600" eaLnBrk="0" hangingPunct="0">
              <a:defRPr>
                <a:solidFill>
                  <a:schemeClr val="bg1"/>
                </a:solidFill>
                <a:latin typeface="Arial" pitchFamily="34" charset="0"/>
                <a:ea typeface="Arial Unicode MS" pitchFamily="34" charset="-128"/>
                <a:cs typeface="Arial Unicode MS" pitchFamily="34" charset="-128"/>
              </a:defRPr>
            </a:lvl3pPr>
            <a:lvl4pPr marL="1600200" indent="-228600" eaLnBrk="0" hangingPunct="0">
              <a:defRPr>
                <a:solidFill>
                  <a:schemeClr val="bg1"/>
                </a:solidFill>
                <a:latin typeface="Arial" pitchFamily="34" charset="0"/>
                <a:ea typeface="Arial Unicode MS" pitchFamily="34" charset="-128"/>
                <a:cs typeface="Arial Unicode MS" pitchFamily="34" charset="-128"/>
              </a:defRPr>
            </a:lvl4pPr>
            <a:lvl5pPr marL="2057400" indent="-228600"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6pPr>
            <a:lvl7pPr marL="29718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7pPr>
            <a:lvl8pPr marL="34290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8pPr>
            <a:lvl9pPr marL="3886200" indent="-228600" defTabSz="457200" eaLnBrk="0" fontAlgn="base" hangingPunct="0">
              <a:spcBef>
                <a:spcPct val="0"/>
              </a:spcBef>
              <a:spcAft>
                <a:spcPct val="0"/>
              </a:spcAft>
              <a:buClr>
                <a:srgbClr val="000000"/>
              </a:buClr>
              <a:buSzPct val="100000"/>
              <a:buFont typeface="Arial" pitchFamily="34" charset="0"/>
              <a:defRPr>
                <a:solidFill>
                  <a:schemeClr val="bg1"/>
                </a:solidFill>
                <a:latin typeface="Arial" pitchFamily="34" charset="0"/>
                <a:ea typeface="Arial Unicode MS" pitchFamily="34" charset="-128"/>
                <a:cs typeface="Arial Unicode MS" pitchFamily="34" charset="-128"/>
              </a:defRPr>
            </a:lvl9pPr>
          </a:lstStyle>
          <a:p>
            <a:pPr eaLnBrk="1" hangingPunct="1"/>
            <a:r>
              <a:rPr lang="en-US" altLang="en-US" sz="1600" dirty="0">
                <a:solidFill>
                  <a:schemeClr val="tx1"/>
                </a:solidFill>
                <a:latin typeface="+mn-lt"/>
              </a:rPr>
              <a:t>Etching threshold for ion tracks in</a:t>
            </a:r>
            <a:r>
              <a:rPr lang="en-US" altLang="en-US" sz="1600" dirty="0">
                <a:latin typeface="+mn-lt"/>
              </a:rPr>
              <a:t> </a:t>
            </a:r>
          </a:p>
          <a:p>
            <a:pPr eaLnBrk="1" hangingPunct="1"/>
            <a:r>
              <a:rPr lang="en-US" altLang="en-US" sz="1600" b="1" dirty="0">
                <a:solidFill>
                  <a:schemeClr val="tx1"/>
                </a:solidFill>
                <a:latin typeface="+mn-lt"/>
              </a:rPr>
              <a:t>polycarbonate – 2.5 MeV/(mg/cm</a:t>
            </a:r>
            <a:r>
              <a:rPr lang="en-US" altLang="en-US" sz="1600" b="1" baseline="30000" dirty="0">
                <a:solidFill>
                  <a:schemeClr val="tx1"/>
                </a:solidFill>
                <a:latin typeface="+mn-lt"/>
              </a:rPr>
              <a:t>2</a:t>
            </a:r>
            <a:r>
              <a:rPr lang="en-US" altLang="en-US" sz="1600" b="1" dirty="0">
                <a:solidFill>
                  <a:schemeClr val="tx1"/>
                </a:solidFill>
                <a:latin typeface="+mn-lt"/>
              </a:rPr>
              <a:t>) (O, Ne)</a:t>
            </a:r>
          </a:p>
          <a:p>
            <a:pPr eaLnBrk="1" hangingPunct="1"/>
            <a:r>
              <a:rPr lang="en-US" altLang="en-US" sz="1600" b="1" dirty="0">
                <a:solidFill>
                  <a:schemeClr val="tx1"/>
                </a:solidFill>
                <a:latin typeface="+mn-lt"/>
              </a:rPr>
              <a:t>polyethylene terephthalate – 8 MeV/(mg/cm</a:t>
            </a:r>
            <a:r>
              <a:rPr lang="en-US" altLang="en-US" sz="1600" b="1" baseline="30000" dirty="0">
                <a:solidFill>
                  <a:schemeClr val="tx1"/>
                </a:solidFill>
                <a:latin typeface="+mn-lt"/>
              </a:rPr>
              <a:t>2</a:t>
            </a:r>
            <a:r>
              <a:rPr lang="en-US" altLang="en-US" sz="1600" b="1" dirty="0">
                <a:solidFill>
                  <a:schemeClr val="tx1"/>
                </a:solidFill>
                <a:latin typeface="+mn-lt"/>
              </a:rPr>
              <a:t>) (</a:t>
            </a:r>
            <a:r>
              <a:rPr lang="en-US" altLang="en-US" sz="1600" b="1" dirty="0" err="1">
                <a:solidFill>
                  <a:schemeClr val="tx1"/>
                </a:solidFill>
                <a:latin typeface="+mn-lt"/>
              </a:rPr>
              <a:t>Ar÷Bi</a:t>
            </a:r>
            <a:r>
              <a:rPr lang="en-US" altLang="en-US" sz="1600" b="1" dirty="0">
                <a:solidFill>
                  <a:schemeClr val="tx1"/>
                </a:solidFill>
                <a:latin typeface="+mn-lt"/>
              </a:rPr>
              <a:t>) </a:t>
            </a:r>
          </a:p>
        </p:txBody>
      </p:sp>
      <p:pic>
        <p:nvPicPr>
          <p:cNvPr id="10" name="Picture 2" descr="http://flerovlab.jinr.ru/flnr/dimg/FLNR_new_logotype_2012_07_04.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123146" y="781035"/>
            <a:ext cx="3630330" cy="1754326"/>
          </a:xfrm>
          <a:prstGeom prst="rect">
            <a:avLst/>
          </a:prstGeom>
          <a:noFill/>
        </p:spPr>
        <p:txBody>
          <a:bodyPr wrap="square" rtlCol="0">
            <a:spAutoFit/>
          </a:bodyPr>
          <a:lstStyle/>
          <a:p>
            <a:r>
              <a:rPr lang="en-US" dirty="0"/>
              <a:t>The composition of galactic cosmic rays : </a:t>
            </a:r>
          </a:p>
          <a:p>
            <a:r>
              <a:rPr lang="en-US" dirty="0"/>
              <a:t>83% protons</a:t>
            </a:r>
          </a:p>
          <a:p>
            <a:r>
              <a:rPr lang="en-US" dirty="0"/>
              <a:t>13% alpha particles</a:t>
            </a:r>
          </a:p>
          <a:p>
            <a:r>
              <a:rPr lang="en-US" dirty="0"/>
              <a:t>3% electrons</a:t>
            </a:r>
          </a:p>
          <a:p>
            <a:r>
              <a:rPr lang="en-US" dirty="0"/>
              <a:t>1% heavy ions (Z&gt;4)</a:t>
            </a:r>
          </a:p>
        </p:txBody>
      </p:sp>
    </p:spTree>
    <p:extLst>
      <p:ext uri="{BB962C8B-B14F-4D97-AF65-F5344CB8AC3E}">
        <p14:creationId xmlns:p14="http://schemas.microsoft.com/office/powerpoint/2010/main" val="4187159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a:spLocks noChangeArrowheads="1"/>
          </p:cNvSpPr>
          <p:nvPr/>
        </p:nvSpPr>
        <p:spPr bwMode="auto">
          <a:xfrm>
            <a:off x="457200" y="224373"/>
            <a:ext cx="84810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a:t>Fission fragments simulation -  Development, Characterization and Testing of novel materials for the nuclear industry</a:t>
            </a:r>
            <a:endParaRPr lang="ru-RU" sz="2000" b="1"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479" y="1240155"/>
            <a:ext cx="5524500" cy="2895600"/>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54830"/>
            <a:ext cx="7174559" cy="2166521"/>
          </a:xfrm>
          <a:prstGeom prst="rect">
            <a:avLst/>
          </a:prstGeom>
          <a:solidFill>
            <a:schemeClr val="accent1"/>
          </a:solidFill>
          <a:ln>
            <a:noFill/>
          </a:ln>
          <a:effectLst/>
          <a:extLst/>
        </p:spPr>
      </p:pic>
      <p:pic>
        <p:nvPicPr>
          <p:cNvPr id="9" name="Picture 2" descr="http://flerovlab.jinr.ru/flnr/dimg/FLNR_new_logotype_2012_07_0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713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9" name="Text Box 5"/>
          <p:cNvSpPr txBox="1">
            <a:spLocks noChangeArrowheads="1"/>
          </p:cNvSpPr>
          <p:nvPr/>
        </p:nvSpPr>
        <p:spPr bwMode="auto">
          <a:xfrm>
            <a:off x="634527" y="481790"/>
            <a:ext cx="8064500" cy="679450"/>
          </a:xfrm>
          <a:prstGeom prst="rect">
            <a:avLst/>
          </a:prstGeom>
          <a:solidFill>
            <a:srgbClr val="00B050"/>
          </a:solidFill>
          <a:ln w="38100">
            <a:solidFill>
              <a:srgbClr val="808080"/>
            </a:solidFill>
            <a:miter lim="800000"/>
            <a:headEnd/>
            <a:tailEnd/>
          </a:ln>
          <a:effectLst>
            <a:outerShdw dist="35921" dir="2700000" algn="ctr" rotWithShape="0">
              <a:schemeClr val="bg2"/>
            </a:outerShdw>
          </a:effectLst>
        </p:spPr>
        <p:txBody>
          <a:bodyPr>
            <a:spAutoFit/>
          </a:bodyPr>
          <a:lstStyle/>
          <a:p>
            <a:pPr>
              <a:spcBef>
                <a:spcPct val="50000"/>
              </a:spcBef>
            </a:pPr>
            <a:r>
              <a:rPr lang="en-US" dirty="0">
                <a:solidFill>
                  <a:schemeClr val="bg1"/>
                </a:solidFill>
                <a:sym typeface="Symbol" pitchFamily="18" charset="2"/>
              </a:rPr>
              <a:t>Examination </a:t>
            </a:r>
            <a:r>
              <a:rPr lang="en-GB" dirty="0">
                <a:solidFill>
                  <a:schemeClr val="bg1"/>
                </a:solidFill>
                <a:sym typeface="Symbol" pitchFamily="18" charset="2"/>
              </a:rPr>
              <a:t>of the dense ionization effect in ceramics and oxides with heavy ions of fission fragments energy</a:t>
            </a:r>
            <a:endParaRPr lang="ru-RU" dirty="0">
              <a:solidFill>
                <a:schemeClr val="bg1"/>
              </a:solidFill>
              <a:sym typeface="Symbol" pitchFamily="18" charset="2"/>
            </a:endParaRPr>
          </a:p>
        </p:txBody>
      </p:sp>
      <p:sp>
        <p:nvSpPr>
          <p:cNvPr id="4" name="Rectangle 6"/>
          <p:cNvSpPr>
            <a:spLocks noChangeArrowheads="1"/>
          </p:cNvSpPr>
          <p:nvPr/>
        </p:nvSpPr>
        <p:spPr bwMode="auto">
          <a:xfrm>
            <a:off x="634527" y="1828800"/>
            <a:ext cx="8064500" cy="2308324"/>
          </a:xfrm>
          <a:prstGeom prst="rect">
            <a:avLst/>
          </a:prstGeom>
          <a:solidFill>
            <a:schemeClr val="bg1"/>
          </a:solidFill>
          <a:ln>
            <a:noFill/>
          </a:ln>
          <a:effectLst/>
          <a:extLst/>
        </p:spPr>
        <p:txBody>
          <a:bodyPr wrap="square" anchor="ctr">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a:solidFill>
                  <a:srgbClr val="000000"/>
                </a:solidFill>
              </a:rPr>
              <a:t>Inert matrices -  </a:t>
            </a:r>
            <a:r>
              <a:rPr lang="en-US" b="1" dirty="0">
                <a:solidFill>
                  <a:schemeClr val="tx1"/>
                </a:solidFill>
              </a:rPr>
              <a:t>ceramics with a high melting point and with low neutron absorption cross sections </a:t>
            </a:r>
            <a:r>
              <a:rPr lang="en-US" b="1" dirty="0">
                <a:solidFill>
                  <a:srgbClr val="000000"/>
                </a:solidFill>
              </a:rPr>
              <a:t>to be used as hosts for transmutation of actinides via nuclear reactions</a:t>
            </a:r>
          </a:p>
          <a:p>
            <a:endParaRPr lang="en-US" dirty="0"/>
          </a:p>
          <a:p>
            <a:r>
              <a:rPr lang="en-US" b="1" dirty="0"/>
              <a:t>Examples of  fuel compositions for LWR: </a:t>
            </a:r>
          </a:p>
          <a:p>
            <a:r>
              <a:rPr lang="en-US" b="1" dirty="0">
                <a:solidFill>
                  <a:srgbClr val="002060"/>
                </a:solidFill>
              </a:rPr>
              <a:t>(Pu)O</a:t>
            </a:r>
            <a:r>
              <a:rPr lang="en-US" b="1" baseline="-25000" dirty="0">
                <a:solidFill>
                  <a:srgbClr val="002060"/>
                </a:solidFill>
              </a:rPr>
              <a:t>2</a:t>
            </a:r>
            <a:r>
              <a:rPr lang="en-US" b="1" dirty="0">
                <a:solidFill>
                  <a:srgbClr val="002060"/>
                </a:solidFill>
              </a:rPr>
              <a:t> - MgO-ZrO</a:t>
            </a:r>
            <a:r>
              <a:rPr lang="en-US" b="1" baseline="-25000" dirty="0">
                <a:solidFill>
                  <a:srgbClr val="002060"/>
                </a:solidFill>
              </a:rPr>
              <a:t>2</a:t>
            </a:r>
            <a:endParaRPr lang="en-US" b="1" dirty="0">
              <a:solidFill>
                <a:srgbClr val="002060"/>
              </a:solidFill>
            </a:endParaRPr>
          </a:p>
          <a:p>
            <a:r>
              <a:rPr lang="en-US" b="1" dirty="0">
                <a:solidFill>
                  <a:srgbClr val="002060"/>
                </a:solidFill>
              </a:rPr>
              <a:t>(</a:t>
            </a:r>
            <a:r>
              <a:rPr lang="en-US" b="1" dirty="0" err="1">
                <a:solidFill>
                  <a:srgbClr val="002060"/>
                </a:solidFill>
              </a:rPr>
              <a:t>Pu,Np,Am</a:t>
            </a:r>
            <a:r>
              <a:rPr lang="en-US" b="1" dirty="0">
                <a:solidFill>
                  <a:srgbClr val="002060"/>
                </a:solidFill>
              </a:rPr>
              <a:t>)O</a:t>
            </a:r>
            <a:r>
              <a:rPr lang="en-US" b="1" baseline="-25000" dirty="0">
                <a:solidFill>
                  <a:srgbClr val="002060"/>
                </a:solidFill>
              </a:rPr>
              <a:t>2</a:t>
            </a:r>
            <a:r>
              <a:rPr lang="en-US" b="1" dirty="0">
                <a:solidFill>
                  <a:srgbClr val="002060"/>
                </a:solidFill>
              </a:rPr>
              <a:t>, MgO-ZrO</a:t>
            </a:r>
            <a:r>
              <a:rPr lang="en-US" b="1" baseline="-25000" dirty="0">
                <a:solidFill>
                  <a:srgbClr val="002060"/>
                </a:solidFill>
              </a:rPr>
              <a:t>2</a:t>
            </a:r>
          </a:p>
          <a:p>
            <a:r>
              <a:rPr lang="en-US" b="1" dirty="0">
                <a:solidFill>
                  <a:srgbClr val="002060"/>
                </a:solidFill>
              </a:rPr>
              <a:t>(</a:t>
            </a:r>
            <a:r>
              <a:rPr lang="en-US" b="1" dirty="0" err="1">
                <a:solidFill>
                  <a:srgbClr val="002060"/>
                </a:solidFill>
              </a:rPr>
              <a:t>Am,Np,Pu,Zr</a:t>
            </a:r>
            <a:r>
              <a:rPr lang="en-US" b="1" dirty="0">
                <a:solidFill>
                  <a:srgbClr val="002060"/>
                </a:solidFill>
              </a:rPr>
              <a:t>)N</a:t>
            </a:r>
            <a:endParaRPr lang="en-US" dirty="0"/>
          </a:p>
        </p:txBody>
      </p:sp>
      <p:pic>
        <p:nvPicPr>
          <p:cNvPr id="2" name="Picture 1"/>
          <p:cNvPicPr>
            <a:picLocks noChangeAspect="1"/>
          </p:cNvPicPr>
          <p:nvPr/>
        </p:nvPicPr>
        <p:blipFill rotWithShape="1">
          <a:blip r:embed="rId2"/>
          <a:srcRect l="6645" t="13492" r="21517" b="2278"/>
          <a:stretch/>
        </p:blipFill>
        <p:spPr>
          <a:xfrm>
            <a:off x="965267" y="4137124"/>
            <a:ext cx="2945252" cy="2589972"/>
          </a:xfrm>
          <a:prstGeom prst="rect">
            <a:avLst/>
          </a:prstGeom>
        </p:spPr>
      </p:pic>
      <p:pic>
        <p:nvPicPr>
          <p:cNvPr id="3" name="Picture 2"/>
          <p:cNvPicPr>
            <a:picLocks noChangeAspect="1"/>
          </p:cNvPicPr>
          <p:nvPr/>
        </p:nvPicPr>
        <p:blipFill rotWithShape="1">
          <a:blip r:embed="rId3"/>
          <a:srcRect l="4904" r="5524"/>
          <a:stretch/>
        </p:blipFill>
        <p:spPr>
          <a:xfrm>
            <a:off x="4737370" y="2949056"/>
            <a:ext cx="4181475" cy="3501256"/>
          </a:xfrm>
          <a:prstGeom prst="rect">
            <a:avLst/>
          </a:prstGeom>
        </p:spPr>
      </p:pic>
      <p:pic>
        <p:nvPicPr>
          <p:cNvPr id="6" name="Picture 2" descr="http://flerovlab.jinr.ru/flnr/dimg/FLNR_new_logotype_2012_07_0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9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4" y="1157642"/>
            <a:ext cx="5068661" cy="35362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196" name="Rectangle 4"/>
          <p:cNvSpPr>
            <a:spLocks noChangeArrowheads="1"/>
          </p:cNvSpPr>
          <p:nvPr/>
        </p:nvSpPr>
        <p:spPr bwMode="auto">
          <a:xfrm>
            <a:off x="479506" y="5088021"/>
            <a:ext cx="4004945" cy="925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p>
            <a:pPr algn="ctr" defTabSz="457200" eaLnBrk="0" hangingPunct="0">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solidFill>
                  <a:srgbClr val="000000"/>
                </a:solidFill>
                <a:cs typeface="Calibri" pitchFamily="34" charset="0"/>
              </a:rPr>
              <a:t>SEM &amp; 3D AFM image of  MgAl</a:t>
            </a:r>
            <a:r>
              <a:rPr lang="en-US" baseline="-25000" dirty="0">
                <a:solidFill>
                  <a:srgbClr val="000000"/>
                </a:solidFill>
                <a:cs typeface="Calibri" pitchFamily="34" charset="0"/>
              </a:rPr>
              <a:t>2</a:t>
            </a:r>
            <a:r>
              <a:rPr lang="en-US" dirty="0">
                <a:solidFill>
                  <a:srgbClr val="000000"/>
                </a:solidFill>
                <a:cs typeface="Calibri" pitchFamily="34" charset="0"/>
              </a:rPr>
              <a:t>O</a:t>
            </a:r>
            <a:r>
              <a:rPr lang="en-US" baseline="-25000" dirty="0">
                <a:solidFill>
                  <a:srgbClr val="000000"/>
                </a:solidFill>
                <a:cs typeface="Calibri" pitchFamily="34" charset="0"/>
              </a:rPr>
              <a:t>4</a:t>
            </a:r>
            <a:r>
              <a:rPr lang="en-US" dirty="0">
                <a:solidFill>
                  <a:srgbClr val="000000"/>
                </a:solidFill>
                <a:cs typeface="Calibri" pitchFamily="34" charset="0"/>
              </a:rPr>
              <a:t> surface irradiated with 710 MeV Bi ions (Ion fluence 5x10</a:t>
            </a:r>
            <a:r>
              <a:rPr lang="en-US" baseline="30000" dirty="0">
                <a:solidFill>
                  <a:srgbClr val="000000"/>
                </a:solidFill>
                <a:cs typeface="Calibri" pitchFamily="34" charset="0"/>
              </a:rPr>
              <a:t>10</a:t>
            </a:r>
            <a:r>
              <a:rPr lang="en-US" dirty="0">
                <a:solidFill>
                  <a:srgbClr val="000000"/>
                </a:solidFill>
                <a:cs typeface="Calibri" pitchFamily="34" charset="0"/>
              </a:rPr>
              <a:t> cm</a:t>
            </a:r>
            <a:r>
              <a:rPr lang="en-US" baseline="30000" dirty="0">
                <a:solidFill>
                  <a:srgbClr val="000000"/>
                </a:solidFill>
                <a:cs typeface="Calibri" pitchFamily="34" charset="0"/>
              </a:rPr>
              <a:t>-2</a:t>
            </a:r>
            <a:r>
              <a:rPr lang="en-US" dirty="0">
                <a:solidFill>
                  <a:srgbClr val="000000"/>
                </a:solidFill>
                <a:cs typeface="Calibri" pitchFamily="34" charset="0"/>
              </a:rPr>
              <a:t>).</a:t>
            </a:r>
            <a:r>
              <a:rPr lang="en-US" baseline="30000" dirty="0">
                <a:solidFill>
                  <a:srgbClr val="000000"/>
                </a:solidFill>
                <a:cs typeface="Calibri" pitchFamily="34" charset="0"/>
              </a:rPr>
              <a:t>  </a:t>
            </a:r>
          </a:p>
        </p:txBody>
      </p:sp>
      <p:sp>
        <p:nvSpPr>
          <p:cNvPr id="4" name="Text Box 5"/>
          <p:cNvSpPr txBox="1">
            <a:spLocks noChangeArrowheads="1"/>
          </p:cNvSpPr>
          <p:nvPr/>
        </p:nvSpPr>
        <p:spPr bwMode="auto">
          <a:xfrm>
            <a:off x="175364" y="137787"/>
            <a:ext cx="8187585" cy="646331"/>
          </a:xfrm>
          <a:prstGeom prst="rect">
            <a:avLst/>
          </a:prstGeom>
          <a:solidFill>
            <a:srgbClr val="00B050"/>
          </a:solidFill>
          <a:ln w="38100">
            <a:solidFill>
              <a:srgbClr val="808080"/>
            </a:solidFill>
            <a:miter lim="800000"/>
            <a:headEnd/>
            <a:tailEnd/>
          </a:ln>
          <a:effectLst>
            <a:outerShdw dist="35921" dir="2700000" algn="ctr" rotWithShape="0">
              <a:schemeClr val="bg2"/>
            </a:outerShdw>
          </a:effectLst>
        </p:spPr>
        <p:txBody>
          <a:bodyPr wrap="square">
            <a:spAutoFit/>
          </a:bodyPr>
          <a:lstStyle/>
          <a:p>
            <a:pPr algn="ctr">
              <a:spcBef>
                <a:spcPct val="50000"/>
              </a:spcBef>
            </a:pPr>
            <a:r>
              <a:rPr lang="en-US" dirty="0">
                <a:solidFill>
                  <a:schemeClr val="bg1"/>
                </a:solidFill>
                <a:sym typeface="Symbol" pitchFamily="18" charset="2"/>
              </a:rPr>
              <a:t>Examination of the dense ionization effect in ceramics and oxides with heavy ions of fission fragments energy. Surface effects </a:t>
            </a:r>
            <a:r>
              <a:rPr lang="en-GB" dirty="0">
                <a:solidFill>
                  <a:schemeClr val="bg1"/>
                </a:solidFill>
                <a:sym typeface="Symbol" pitchFamily="18" charset="2"/>
              </a:rPr>
              <a:t>of dense ionization in ceramics and oxides</a:t>
            </a:r>
            <a:endParaRPr lang="ru-RU" dirty="0">
              <a:solidFill>
                <a:schemeClr val="bg1"/>
              </a:solidFill>
              <a:sym typeface="Symbol" pitchFamily="18" charset="2"/>
            </a:endParaRPr>
          </a:p>
        </p:txBody>
      </p:sp>
      <p:pic>
        <p:nvPicPr>
          <p:cNvPr id="2" name="Picture 1"/>
          <p:cNvPicPr>
            <a:picLocks noChangeAspect="1"/>
          </p:cNvPicPr>
          <p:nvPr/>
        </p:nvPicPr>
        <p:blipFill>
          <a:blip r:embed="rId4"/>
          <a:stretch>
            <a:fillRect/>
          </a:stretch>
        </p:blipFill>
        <p:spPr>
          <a:xfrm>
            <a:off x="5408263" y="1157642"/>
            <a:ext cx="3345212" cy="2273950"/>
          </a:xfrm>
          <a:prstGeom prst="rect">
            <a:avLst/>
          </a:prstGeom>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8263" y="3619867"/>
            <a:ext cx="3345212" cy="3111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flerovlab.jinr.ru/flnr/dimg/FLNR_new_logotype_2012_07_04.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9625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43650" y="2231718"/>
            <a:ext cx="41922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1" dirty="0">
                <a:solidFill>
                  <a:srgbClr val="FF0000"/>
                </a:solidFill>
                <a:ea typeface="Arial Unicode MS" pitchFamily="34" charset="-128"/>
                <a:cs typeface="Arial Unicode MS" pitchFamily="34" charset="-128"/>
              </a:rPr>
              <a:t>Nanostructuring may enhance localization of energy deposition in the ion trajectory region and affect the latent track formation processes</a:t>
            </a:r>
            <a:endParaRPr lang="ru-RU" sz="1400" b="1" dirty="0">
              <a:solidFill>
                <a:srgbClr val="FF0000"/>
              </a:solidFill>
              <a:ea typeface="Arial Unicode MS" pitchFamily="34" charset="-128"/>
              <a:cs typeface="Arial Unicode MS" pitchFamily="34" charset="-128"/>
            </a:endParaRPr>
          </a:p>
        </p:txBody>
      </p:sp>
      <p:sp>
        <p:nvSpPr>
          <p:cNvPr id="3" name="Text Box 5"/>
          <p:cNvSpPr txBox="1">
            <a:spLocks noChangeArrowheads="1"/>
          </p:cNvSpPr>
          <p:nvPr/>
        </p:nvSpPr>
        <p:spPr bwMode="auto">
          <a:xfrm>
            <a:off x="685800" y="410701"/>
            <a:ext cx="8064500" cy="369332"/>
          </a:xfrm>
          <a:prstGeom prst="rect">
            <a:avLst/>
          </a:prstGeom>
          <a:solidFill>
            <a:srgbClr val="00B050"/>
          </a:solidFill>
          <a:ln w="38100">
            <a:solidFill>
              <a:srgbClr val="808080"/>
            </a:solidFill>
            <a:miter lim="800000"/>
            <a:headEnd/>
            <a:tailEnd/>
          </a:ln>
          <a:effectLst>
            <a:outerShdw dist="35921" dir="2700000" algn="ctr" rotWithShape="0">
              <a:schemeClr val="bg2"/>
            </a:outerShdw>
          </a:effectLst>
        </p:spPr>
        <p:txBody>
          <a:bodyPr>
            <a:spAutoFit/>
          </a:bodyPr>
          <a:lstStyle/>
          <a:p>
            <a:pPr algn="ctr">
              <a:spcBef>
                <a:spcPct val="50000"/>
              </a:spcBef>
            </a:pPr>
            <a:r>
              <a:rPr lang="en-US" dirty="0">
                <a:solidFill>
                  <a:schemeClr val="bg1"/>
                </a:solidFill>
                <a:sym typeface="Symbol" pitchFamily="18" charset="2"/>
              </a:rPr>
              <a:t>Examination </a:t>
            </a:r>
            <a:r>
              <a:rPr lang="en-GB" dirty="0">
                <a:solidFill>
                  <a:schemeClr val="bg1"/>
                </a:solidFill>
                <a:sym typeface="Symbol" pitchFamily="18" charset="2"/>
              </a:rPr>
              <a:t>of dense ionization effect in </a:t>
            </a:r>
            <a:r>
              <a:rPr lang="en-US" dirty="0">
                <a:solidFill>
                  <a:schemeClr val="bg1"/>
                </a:solidFill>
                <a:sym typeface="Symbol" pitchFamily="18" charset="2"/>
              </a:rPr>
              <a:t>nanostructured materials</a:t>
            </a:r>
            <a:endParaRPr lang="ru-RU" dirty="0">
              <a:solidFill>
                <a:schemeClr val="bg1"/>
              </a:solidFill>
              <a:sym typeface="Symbol" pitchFamily="18" charset="2"/>
            </a:endParaRPr>
          </a:p>
        </p:txBody>
      </p:sp>
      <p:sp>
        <p:nvSpPr>
          <p:cNvPr id="4" name="Rectangle 2"/>
          <p:cNvSpPr>
            <a:spLocks noChangeArrowheads="1"/>
          </p:cNvSpPr>
          <p:nvPr/>
        </p:nvSpPr>
        <p:spPr bwMode="auto">
          <a:xfrm>
            <a:off x="556469" y="1173582"/>
            <a:ext cx="8234363"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p>
            <a:pPr marL="342900" indent="-342900">
              <a:buFontTx/>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t>Radiation  tolerance of nanostructured </a:t>
            </a:r>
            <a:r>
              <a:rPr lang="en-US" sz="1600" b="1" dirty="0" err="1">
                <a:solidFill>
                  <a:srgbClr val="000000"/>
                </a:solidFill>
              </a:rPr>
              <a:t>ZrN</a:t>
            </a:r>
            <a:r>
              <a:rPr lang="en-US" sz="1600" b="1" dirty="0">
                <a:solidFill>
                  <a:srgbClr val="000000"/>
                </a:solidFill>
              </a:rPr>
              <a:t> coating on cladding materials </a:t>
            </a:r>
            <a:r>
              <a:rPr lang="en-US" sz="1600" b="1" dirty="0"/>
              <a:t>simulating fission fragments impact</a:t>
            </a:r>
          </a:p>
          <a:p>
            <a:pPr marL="342900" indent="-342900">
              <a:buFontTx/>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t>Radiation stability of ODS alloys against fission fragment  impact</a:t>
            </a:r>
          </a:p>
          <a:p>
            <a:pPr marL="342900" indent="-34290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b="1" dirty="0">
              <a:solidFill>
                <a:schemeClr val="tx1"/>
              </a:solidFill>
            </a:endParaRPr>
          </a:p>
        </p:txBody>
      </p:sp>
      <p:pic>
        <p:nvPicPr>
          <p:cNvPr id="5" name="Picture 4"/>
          <p:cNvPicPr>
            <a:picLocks noChangeAspect="1"/>
          </p:cNvPicPr>
          <p:nvPr/>
        </p:nvPicPr>
        <p:blipFill>
          <a:blip r:embed="rId2"/>
          <a:stretch>
            <a:fillRect/>
          </a:stretch>
        </p:blipFill>
        <p:spPr>
          <a:xfrm>
            <a:off x="263262" y="3239554"/>
            <a:ext cx="4572638" cy="3429479"/>
          </a:xfrm>
          <a:prstGeom prst="rect">
            <a:avLst/>
          </a:prstGeom>
        </p:spPr>
      </p:pic>
      <p:sp>
        <p:nvSpPr>
          <p:cNvPr id="7" name="Rectangle 3"/>
          <p:cNvSpPr txBox="1">
            <a:spLocks noChangeArrowheads="1"/>
          </p:cNvSpPr>
          <p:nvPr/>
        </p:nvSpPr>
        <p:spPr>
          <a:xfrm>
            <a:off x="4982183" y="2252981"/>
            <a:ext cx="4048057" cy="2118341"/>
          </a:xfrm>
          <a:prstGeom prst="rect">
            <a:avLst/>
          </a:prstGeom>
        </p:spPr>
        <p:txBody>
          <a:bodyPr vert="horz" lIns="91440" tIns="45720" rIns="91440" bIns="45720" rtlCol="0">
            <a:normAutofit lnSpcReduction="10000"/>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pPr marL="0" indent="0">
              <a:lnSpc>
                <a:spcPct val="80000"/>
              </a:lnSpc>
              <a:buFont typeface="Rage Italic" pitchFamily="66" charset="0"/>
              <a:buNone/>
            </a:pPr>
            <a:r>
              <a:rPr lang="en-US" altLang="en-US" sz="1600" b="1" dirty="0">
                <a:solidFill>
                  <a:schemeClr val="tx1"/>
                </a:solidFill>
              </a:rPr>
              <a:t>ODS </a:t>
            </a:r>
            <a:r>
              <a:rPr lang="ru-RU" altLang="en-US" sz="1600" b="1" dirty="0">
                <a:solidFill>
                  <a:schemeClr val="tx1"/>
                </a:solidFill>
              </a:rPr>
              <a:t>=</a:t>
            </a:r>
            <a:r>
              <a:rPr lang="en-US" altLang="en-US" sz="1600" b="1" dirty="0">
                <a:solidFill>
                  <a:schemeClr val="tx1"/>
                </a:solidFill>
              </a:rPr>
              <a:t> Oxide dispersion strengthened alloys:</a:t>
            </a:r>
          </a:p>
          <a:p>
            <a:pPr marL="0" indent="0">
              <a:lnSpc>
                <a:spcPct val="80000"/>
              </a:lnSpc>
              <a:buFont typeface="Rage Italic" pitchFamily="66" charset="0"/>
              <a:buNone/>
            </a:pPr>
            <a:r>
              <a:rPr lang="en-US" altLang="en-US" sz="1600" b="1" dirty="0">
                <a:solidFill>
                  <a:schemeClr val="tx1"/>
                </a:solidFill>
              </a:rPr>
              <a:t>Ferritic matrix + 5÷50 nm size thermally stable oxides dispersed within it</a:t>
            </a:r>
          </a:p>
          <a:p>
            <a:pPr marL="266700" indent="-266700">
              <a:lnSpc>
                <a:spcPct val="80000"/>
              </a:lnSpc>
            </a:pPr>
            <a:endParaRPr lang="en-US" altLang="en-US" sz="1600" b="1" dirty="0">
              <a:solidFill>
                <a:schemeClr val="tx1"/>
              </a:solidFill>
            </a:endParaRPr>
          </a:p>
          <a:p>
            <a:pPr marL="0" indent="0">
              <a:lnSpc>
                <a:spcPct val="80000"/>
              </a:lnSpc>
              <a:buFont typeface="Rage Italic" pitchFamily="66" charset="0"/>
              <a:buNone/>
            </a:pPr>
            <a:r>
              <a:rPr lang="en-US" altLang="en-US" sz="1600" b="1" dirty="0">
                <a:solidFill>
                  <a:schemeClr val="tx1"/>
                </a:solidFill>
              </a:rPr>
              <a:t>Strengthening principle in ODS alloys: </a:t>
            </a:r>
          </a:p>
          <a:p>
            <a:pPr marL="0" indent="0">
              <a:lnSpc>
                <a:spcPct val="80000"/>
              </a:lnSpc>
              <a:buFont typeface="Rage Italic" pitchFamily="66" charset="0"/>
              <a:buNone/>
            </a:pPr>
            <a:r>
              <a:rPr lang="en-US" altLang="en-US" sz="1600" b="1" dirty="0">
                <a:solidFill>
                  <a:schemeClr val="tx1"/>
                </a:solidFill>
              </a:rPr>
              <a:t>NPs are obstacles to dislocation glide. </a:t>
            </a:r>
          </a:p>
          <a:p>
            <a:pPr marL="0" indent="0">
              <a:lnSpc>
                <a:spcPct val="80000"/>
              </a:lnSpc>
              <a:buNone/>
            </a:pPr>
            <a:endParaRPr lang="en-US" altLang="en-US" sz="1600" b="1" dirty="0">
              <a:solidFill>
                <a:schemeClr val="tx1"/>
              </a:solidFill>
            </a:endParaRPr>
          </a:p>
          <a:p>
            <a:pPr marL="0" indent="0">
              <a:lnSpc>
                <a:spcPct val="80000"/>
              </a:lnSpc>
              <a:buFont typeface="Rage Italic" pitchFamily="66" charset="0"/>
              <a:buNone/>
            </a:pPr>
            <a:r>
              <a:rPr lang="en-US" altLang="en-US" sz="1600" b="1" dirty="0">
                <a:solidFill>
                  <a:schemeClr val="tx1"/>
                </a:solidFill>
              </a:rPr>
              <a:t>ODS steels are promising candidates for fuel cladding </a:t>
            </a:r>
          </a:p>
        </p:txBody>
      </p:sp>
      <p:pic>
        <p:nvPicPr>
          <p:cNvPr id="8" name="Рисунок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2183" y="4289897"/>
            <a:ext cx="3694522" cy="246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flerovlab.jinr.ru/flnr/dimg/FLNR_new_logotype_2012_07_0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8127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7849181" y="6361240"/>
            <a:ext cx="115041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234FA6-9972-474D-AB23-79E30EAFBF1B}"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 name="Рисунок 9" descr="C:\Users\Ruslan\Dropbox\Work\2017\Hillocks in dielectrics\Images\Figure 3_CaF2_hillock.jpg"/>
          <p:cNvPicPr>
            <a:picLocks noChangeAspect="1"/>
          </p:cNvPicPr>
          <p:nvPr/>
        </p:nvPicPr>
        <p:blipFill rotWithShape="1">
          <a:blip r:embed="rId6" cstate="print">
            <a:extLst>
              <a:ext uri="{28A0092B-C50C-407E-A947-70E740481C1C}">
                <a14:useLocalDpi xmlns:a14="http://schemas.microsoft.com/office/drawing/2010/main" val="0"/>
              </a:ext>
            </a:extLst>
          </a:blip>
          <a:srcRect r="14244"/>
          <a:stretch/>
        </p:blipFill>
        <p:spPr bwMode="auto">
          <a:xfrm>
            <a:off x="3304494" y="4246958"/>
            <a:ext cx="4896000" cy="2303862"/>
          </a:xfrm>
          <a:prstGeom prst="rect">
            <a:avLst/>
          </a:prstGeom>
          <a:noFill/>
          <a:ln>
            <a:noFill/>
          </a:ln>
          <a:extLst>
            <a:ext uri="{53640926-AAD7-44D8-BBD7-CCE9431645EC}">
              <a14:shadowObscured xmlns:a14="http://schemas.microsoft.com/office/drawing/2010/main"/>
            </a:ext>
          </a:extLst>
        </p:spPr>
      </p:pic>
      <p:pic>
        <p:nvPicPr>
          <p:cNvPr id="12" name="CaF2_Au_200_hillock_for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128775" y="4085655"/>
            <a:ext cx="3146674" cy="2436134"/>
          </a:xfrm>
          <a:prstGeom prst="rect">
            <a:avLst/>
          </a:prstGeom>
        </p:spPr>
      </p:pic>
      <p:sp>
        <p:nvSpPr>
          <p:cNvPr id="6" name="Прямоугольник 5"/>
          <p:cNvSpPr/>
          <p:nvPr/>
        </p:nvSpPr>
        <p:spPr>
          <a:xfrm>
            <a:off x="5812175" y="6153629"/>
            <a:ext cx="2543605"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Arial" panose="020B0604020202020204" pitchFamily="34" charset="0"/>
              </a:rPr>
              <a:t>N. Ishikawa et al. Nanotechnology. 28(2017)445708</a:t>
            </a:r>
            <a:endParaRPr kumimoji="0" lang="ru-RU" sz="11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5" name="Прямоугольник 14"/>
          <p:cNvSpPr/>
          <p:nvPr/>
        </p:nvSpPr>
        <p:spPr>
          <a:xfrm>
            <a:off x="8386483" y="1607984"/>
            <a:ext cx="701025" cy="400110"/>
          </a:xfrm>
          <a:prstGeom prst="rect">
            <a:avLst/>
          </a:prstGeom>
        </p:spPr>
        <p:txBody>
          <a:bodyPr wrap="none">
            <a:spAutoFit/>
          </a:bodyPr>
          <a:lstStyle/>
          <a:p>
            <a:pPr marL="0" marR="0" lvl="1" indent="0" algn="ctr" defTabSz="914400" rtl="0" eaLnBrk="0" fontAlgn="auto" latinLnBrk="0" hangingPunct="0">
              <a:lnSpc>
                <a:spcPct val="100000"/>
              </a:lnSpc>
              <a:spcBef>
                <a:spcPts val="0"/>
              </a:spcBef>
              <a:spcAft>
                <a:spcPts val="0"/>
              </a:spcAft>
              <a:buClrTx/>
              <a:buSzTx/>
              <a:buFontTx/>
              <a:buNone/>
              <a:tabLst>
                <a:tab pos="180975" algn="l"/>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a:ea typeface="+mn-ea"/>
                <a:cs typeface="Times New Roman" pitchFamily="18" charset="0"/>
              </a:rPr>
              <a:t>TiO</a:t>
            </a:r>
            <a:r>
              <a:rPr kumimoji="0" lang="en-US" altLang="en-US" sz="2000" b="1" i="0" u="none" strike="noStrike" kern="1200" cap="none" spc="0" normalizeH="0" baseline="-25000" noProof="0" dirty="0">
                <a:ln>
                  <a:noFill/>
                </a:ln>
                <a:solidFill>
                  <a:prstClr val="white"/>
                </a:solidFill>
                <a:effectLst/>
                <a:uLnTx/>
                <a:uFillTx/>
                <a:latin typeface="Calibri" panose="020F0502020204030204"/>
                <a:ea typeface="+mn-ea"/>
                <a:cs typeface="Times New Roman" pitchFamily="18" charset="0"/>
              </a:rPr>
              <a:t>2</a:t>
            </a:r>
            <a:endParaRPr kumimoji="0" lang="en-US" altLang="en-US" sz="2000" b="1" i="0" u="none" strike="noStrike" kern="1200" cap="none" spc="0" normalizeH="0" baseline="0" noProof="0" dirty="0">
              <a:ln>
                <a:noFill/>
              </a:ln>
              <a:solidFill>
                <a:prstClr val="white"/>
              </a:solidFill>
              <a:effectLst/>
              <a:uLnTx/>
              <a:uFillTx/>
              <a:latin typeface="Calibri" panose="020F0502020204030204"/>
              <a:ea typeface="+mn-ea"/>
              <a:cs typeface="Times New Roman" pitchFamily="18" charset="0"/>
            </a:endParaRPr>
          </a:p>
        </p:txBody>
      </p:sp>
      <p:sp>
        <p:nvSpPr>
          <p:cNvPr id="19" name="Прямоугольник 18"/>
          <p:cNvSpPr/>
          <p:nvPr/>
        </p:nvSpPr>
        <p:spPr>
          <a:xfrm>
            <a:off x="-12940" y="6568414"/>
            <a:ext cx="644335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R.A. Rymzhanov et al., </a:t>
            </a:r>
            <a:r>
              <a:rPr kumimoji="0" lang="en-US" altLang="ru-RU" sz="14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J. Appl. Phys. 127, 015901 (2020)</a:t>
            </a:r>
          </a:p>
        </p:txBody>
      </p:sp>
      <p:pic>
        <p:nvPicPr>
          <p:cNvPr id="20" name="Рисунок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1408" y="1298312"/>
            <a:ext cx="3189250" cy="2463563"/>
          </a:xfrm>
          <a:prstGeom prst="rect">
            <a:avLst/>
          </a:prstGeom>
        </p:spPr>
      </p:pic>
      <p:pic>
        <p:nvPicPr>
          <p:cNvPr id="21" name="yag_Bi_700_surf.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cstate="print"/>
          <a:stretch>
            <a:fillRect/>
          </a:stretch>
        </p:blipFill>
        <p:spPr>
          <a:xfrm>
            <a:off x="1295289" y="1122375"/>
            <a:ext cx="2801031" cy="2801031"/>
          </a:xfrm>
          <a:prstGeom prst="rect">
            <a:avLst/>
          </a:prstGeom>
        </p:spPr>
      </p:pic>
      <p:sp>
        <p:nvSpPr>
          <p:cNvPr id="3" name="TextBox 2"/>
          <p:cNvSpPr txBox="1"/>
          <p:nvPr/>
        </p:nvSpPr>
        <p:spPr>
          <a:xfrm>
            <a:off x="5822905" y="4213262"/>
            <a:ext cx="6062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TEM</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3208737" y="5214223"/>
            <a:ext cx="5245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MD</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1066802" y="560489"/>
            <a:ext cx="67823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F8E"/>
                </a:solidFill>
                <a:effectLst/>
                <a:uLnTx/>
                <a:uFillTx/>
                <a:latin typeface="Calibri" panose="020F0502020204030204"/>
                <a:ea typeface="+mn-ea"/>
                <a:cs typeface="Arial" pitchFamily="34" charset="0"/>
              </a:rPr>
              <a:t>Monte-Carlo + molecular dynamics methods</a:t>
            </a:r>
            <a:endParaRPr kumimoji="0" lang="ru-RU" sz="2000" b="1" i="0" u="none" strike="noStrike" kern="1200" cap="none" spc="0" normalizeH="0" baseline="0" noProof="0" dirty="0">
              <a:ln>
                <a:noFill/>
              </a:ln>
              <a:solidFill>
                <a:srgbClr val="002F8E"/>
              </a:solidFill>
              <a:effectLst/>
              <a:uLnTx/>
              <a:uFillTx/>
              <a:latin typeface="Calibri" panose="020F0502020204030204"/>
              <a:ea typeface="+mn-ea"/>
              <a:cs typeface="Arial" pitchFamily="34" charset="0"/>
            </a:endParaRPr>
          </a:p>
        </p:txBody>
      </p:sp>
      <p:sp>
        <p:nvSpPr>
          <p:cNvPr id="18" name="TextBox 17"/>
          <p:cNvSpPr txBox="1"/>
          <p:nvPr/>
        </p:nvSpPr>
        <p:spPr>
          <a:xfrm>
            <a:off x="3084438" y="1023383"/>
            <a:ext cx="9492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12</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 Box 5">
            <a:extLst>
              <a:ext uri="{FF2B5EF4-FFF2-40B4-BE49-F238E27FC236}">
                <a16:creationId xmlns:a16="http://schemas.microsoft.com/office/drawing/2014/main" id="{C4586632-EA4C-412B-AA8B-BE4854FABD85}"/>
              </a:ext>
            </a:extLst>
          </p:cNvPr>
          <p:cNvSpPr txBox="1">
            <a:spLocks noChangeArrowheads="1"/>
          </p:cNvSpPr>
          <p:nvPr/>
        </p:nvSpPr>
        <p:spPr bwMode="auto">
          <a:xfrm>
            <a:off x="352424" y="56118"/>
            <a:ext cx="8791576" cy="523220"/>
          </a:xfrm>
          <a:prstGeom prst="rect">
            <a:avLst/>
          </a:prstGeom>
          <a:solidFill>
            <a:srgbClr val="00B050"/>
          </a:solidFill>
          <a:ln w="38100">
            <a:solidFill>
              <a:srgbClr val="808080"/>
            </a:solidFill>
            <a:miter lim="800000"/>
            <a:headEnd/>
            <a:tailEnd/>
          </a:ln>
          <a:effectLst>
            <a:outerShdw dist="35921" dir="2700000" algn="ctr" rotWithShape="0">
              <a:schemeClr val="bg2"/>
            </a:outerShdw>
          </a:effectLst>
        </p:spPr>
        <p:txBody>
          <a:bodyPr wrap="square">
            <a:spAutoFit/>
          </a:bodyPr>
          <a:lstStyle/>
          <a:p>
            <a:pPr lvl="0" algn="ctr">
              <a:defRPr/>
            </a:pPr>
            <a:r>
              <a:rPr lang="en-US" sz="2800" b="1" dirty="0">
                <a:solidFill>
                  <a:schemeClr val="bg1"/>
                </a:solidFill>
                <a:cs typeface="Arial" pitchFamily="34" charset="0"/>
              </a:rPr>
              <a:t>Modeling of swift heavy ion effects in dielectrics </a:t>
            </a:r>
            <a:endParaRPr lang="ru-RU" sz="2800" b="1" dirty="0">
              <a:solidFill>
                <a:schemeClr val="bg1"/>
              </a:solidFill>
              <a:cs typeface="Arial" pitchFamily="34" charset="0"/>
            </a:endParaRPr>
          </a:p>
        </p:txBody>
      </p:sp>
    </p:spTree>
    <p:extLst>
      <p:ext uri="{BB962C8B-B14F-4D97-AF65-F5344CB8AC3E}">
        <p14:creationId xmlns:p14="http://schemas.microsoft.com/office/powerpoint/2010/main" val="106551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0" fill="hold"/>
                                        <p:tgtEl>
                                          <p:spTgt spid="21"/>
                                        </p:tgtEl>
                                      </p:cBhvr>
                                    </p:cmd>
                                  </p:childTnLst>
                                </p:cTn>
                              </p:par>
                              <p:par>
                                <p:cTn id="7" presetID="1" presetClass="mediacall" presetSubtype="0" fill="hold" nodeType="withEffect">
                                  <p:stCondLst>
                                    <p:cond delay="0"/>
                                  </p:stCondLst>
                                  <p:childTnLst>
                                    <p:cmd type="call" cmd="playFrom(0.0)">
                                      <p:cBhvr>
                                        <p:cTn id="8" dur="201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1"/>
                </p:tgtEl>
              </p:cMediaNode>
            </p:video>
            <p:seq concurrent="1" nextAc="seek">
              <p:cTn id="10" restart="whenNotActive" fill="hold" evtFilter="cancelBubble" nodeType="interactiveSeq">
                <p:stCondLst>
                  <p:cond evt="onClick" delay="0">
                    <p:tgtEl>
                      <p:spTgt spid="2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1"/>
                                        </p:tgtEl>
                                      </p:cBhvr>
                                    </p:cmd>
                                  </p:childTnLst>
                                </p:cTn>
                              </p:par>
                            </p:childTnLst>
                          </p:cTn>
                        </p:par>
                      </p:childTnLst>
                    </p:cTn>
                  </p:par>
                </p:childTnLst>
              </p:cTn>
              <p:nextCondLst>
                <p:cond evt="onClick" delay="0">
                  <p:tgtEl>
                    <p:spTgt spid="21"/>
                  </p:tgtEl>
                </p:cond>
              </p:nextCondLst>
            </p:seq>
            <p:video>
              <p:cMediaNode vol="80000">
                <p:cTn id="15" repeatCount="indefinite" fill="hold" display="0">
                  <p:stCondLst>
                    <p:cond delay="indefinite"/>
                  </p:stCondLst>
                </p:cTn>
                <p:tgtEl>
                  <p:spTgt spid="1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6198" y="317500"/>
            <a:ext cx="7786752" cy="1815882"/>
          </a:xfrm>
          <a:prstGeom prst="rect">
            <a:avLst/>
          </a:prstGeom>
          <a:noFill/>
        </p:spPr>
        <p:txBody>
          <a:bodyPr wrap="square" rtlCol="0">
            <a:spAutoFit/>
          </a:bodyPr>
          <a:lstStyle/>
          <a:p>
            <a:pPr algn="ctr"/>
            <a:r>
              <a:rPr lang="en-US" sz="2800" b="1" dirty="0"/>
              <a:t>Activity </a:t>
            </a:r>
            <a:r>
              <a:rPr lang="en-US" altLang="ru-RU" sz="2800" b="1" dirty="0"/>
              <a:t>2</a:t>
            </a:r>
          </a:p>
          <a:p>
            <a:pPr algn="ctr"/>
            <a:endParaRPr lang="en-US" altLang="ru-RU" sz="2800" b="1" dirty="0"/>
          </a:p>
          <a:p>
            <a:pPr algn="ctr"/>
            <a:r>
              <a:rPr lang="en-US" altLang="ru-RU" sz="2800" b="1" dirty="0"/>
              <a:t>Track membrane</a:t>
            </a:r>
            <a:r>
              <a:rPr lang="ru-RU" altLang="ru-RU" sz="2800" b="1" dirty="0"/>
              <a:t> </a:t>
            </a:r>
            <a:r>
              <a:rPr lang="en-GB" altLang="ru-RU" sz="2800" b="1" dirty="0"/>
              <a:t>production </a:t>
            </a:r>
            <a:r>
              <a:rPr lang="en-US" altLang="ru-RU" sz="2800" b="1" dirty="0"/>
              <a:t>as a successful example of </a:t>
            </a:r>
            <a:r>
              <a:rPr lang="en-US" altLang="ru-RU" sz="2800" b="1" dirty="0">
                <a:solidFill>
                  <a:srgbClr val="FF0000"/>
                </a:solidFill>
              </a:rPr>
              <a:t>ion-track technology application</a:t>
            </a:r>
            <a:endParaRPr lang="ru-RU" sz="2800" b="1" dirty="0">
              <a:solidFill>
                <a:srgbClr val="FF0000"/>
              </a:solidFill>
            </a:endParaRPr>
          </a:p>
        </p:txBody>
      </p:sp>
      <p:pic>
        <p:nvPicPr>
          <p:cNvPr id="4" name="Picture 2" descr="http://flerovlab.jinr.ru/flnr/dimg/FLNR_new_logotype_2012_07_0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813" y="2133382"/>
            <a:ext cx="4524375" cy="404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1859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82954" y="262646"/>
            <a:ext cx="8837309" cy="750291"/>
          </a:xfrm>
        </p:spPr>
        <p:txBody>
          <a:bodyPr>
            <a:noAutofit/>
          </a:bodyPr>
          <a:lstStyle/>
          <a:p>
            <a:pPr eaLnBrk="1" hangingPunct="1"/>
            <a:r>
              <a:rPr lang="en-US" altLang="ru-RU" sz="2400" b="1" dirty="0"/>
              <a:t>Mission and Accelerator facilities of the </a:t>
            </a:r>
            <a:br>
              <a:rPr lang="en-US" altLang="ru-RU" sz="2400" b="1" dirty="0"/>
            </a:br>
            <a:r>
              <a:rPr lang="en-US" altLang="ru-RU" sz="2400" b="1" dirty="0"/>
              <a:t>FLEROV Laboratory of Nuclear Reaction </a:t>
            </a:r>
          </a:p>
        </p:txBody>
      </p:sp>
      <p:graphicFrame>
        <p:nvGraphicFramePr>
          <p:cNvPr id="1027" name="Object 3"/>
          <p:cNvGraphicFramePr>
            <a:graphicFrameLocks noChangeAspect="1"/>
          </p:cNvGraphicFramePr>
          <p:nvPr>
            <p:extLst>
              <p:ext uri="{D42A27DB-BD31-4B8C-83A1-F6EECF244321}">
                <p14:modId xmlns:p14="http://schemas.microsoft.com/office/powerpoint/2010/main" val="2346402648"/>
              </p:ext>
            </p:extLst>
          </p:nvPr>
        </p:nvGraphicFramePr>
        <p:xfrm>
          <a:off x="228600" y="1143000"/>
          <a:ext cx="4606047" cy="3847289"/>
        </p:xfrm>
        <a:graphic>
          <a:graphicData uri="http://schemas.openxmlformats.org/presentationml/2006/ole">
            <mc:AlternateContent xmlns:mc="http://schemas.openxmlformats.org/markup-compatibility/2006">
              <mc:Choice xmlns:v="urn:schemas-microsoft-com:vml" Requires="v">
                <p:oleObj spid="_x0000_s1161" name="CorelPhotoPaint.Image.11" r:id="rId5" imgW="13841270" imgH="9676190" progId="CorelPhotoPaint.Image.11">
                  <p:embed/>
                </p:oleObj>
              </mc:Choice>
              <mc:Fallback>
                <p:oleObj name="CorelPhotoPaint.Image.11" r:id="rId5" imgW="13841270" imgH="9676190" progId="CorelPhotoPaint.Image.11">
                  <p:embed/>
                  <p:pic>
                    <p:nvPicPr>
                      <p:cNvPr id="10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143000"/>
                        <a:ext cx="4606047" cy="3847289"/>
                      </a:xfrm>
                      <a:prstGeom prst="rect">
                        <a:avLst/>
                      </a:prstGeom>
                      <a:noFill/>
                      <a:ln>
                        <a:noFill/>
                      </a:ln>
                      <a:extLst/>
                    </p:spPr>
                  </p:pic>
                </p:oleObj>
              </mc:Fallback>
            </mc:AlternateContent>
          </a:graphicData>
        </a:graphic>
      </p:graphicFrame>
      <p:sp>
        <p:nvSpPr>
          <p:cNvPr id="2" name="TextBox 1"/>
          <p:cNvSpPr txBox="1"/>
          <p:nvPr/>
        </p:nvSpPr>
        <p:spPr>
          <a:xfrm>
            <a:off x="5272392" y="1156315"/>
            <a:ext cx="2762654" cy="400110"/>
          </a:xfrm>
          <a:prstGeom prst="rect">
            <a:avLst/>
          </a:prstGeom>
          <a:noFill/>
        </p:spPr>
        <p:txBody>
          <a:bodyPr wrap="square" rtlCol="0">
            <a:spAutoFit/>
          </a:bodyPr>
          <a:lstStyle/>
          <a:p>
            <a:r>
              <a:rPr lang="en-GB" sz="2000" b="1" dirty="0"/>
              <a:t>Founded May 1957</a:t>
            </a:r>
          </a:p>
        </p:txBody>
      </p:sp>
      <p:sp>
        <p:nvSpPr>
          <p:cNvPr id="3" name="TextBox 2"/>
          <p:cNvSpPr txBox="1"/>
          <p:nvPr/>
        </p:nvSpPr>
        <p:spPr>
          <a:xfrm>
            <a:off x="5272392" y="1556425"/>
            <a:ext cx="3774332" cy="4801314"/>
          </a:xfrm>
          <a:prstGeom prst="rect">
            <a:avLst/>
          </a:prstGeom>
          <a:noFill/>
        </p:spPr>
        <p:txBody>
          <a:bodyPr wrap="square" rtlCol="0">
            <a:spAutoFit/>
          </a:bodyPr>
          <a:lstStyle/>
          <a:p>
            <a:r>
              <a:rPr lang="en-US" dirty="0"/>
              <a:t>The scientific program of FLNR includes experiments on the synthesis and investigation of nuclear-physical and chemical properties of new </a:t>
            </a:r>
            <a:r>
              <a:rPr lang="en-US" dirty="0" err="1"/>
              <a:t>superheavy</a:t>
            </a:r>
            <a:r>
              <a:rPr lang="en-US" dirty="0"/>
              <a:t> elements, the investigation of fusion-fission reactions and </a:t>
            </a:r>
            <a:r>
              <a:rPr lang="en-US" dirty="0" err="1"/>
              <a:t>multinucleon</a:t>
            </a:r>
            <a:r>
              <a:rPr lang="en-US" dirty="0"/>
              <a:t> transmission in the collision of heavy ions; the study of the properties of nuclei at the nucleon stability boundary and the mechanisms of nuclear reactions with accelerated radioactive nuclei; the interaction of heavy ions with various materials (polymers, semiconductors, electronic components of space technology, etc.).</a:t>
            </a:r>
            <a:endParaRPr lang="en-GB" dirty="0"/>
          </a:p>
        </p:txBody>
      </p:sp>
      <p:sp>
        <p:nvSpPr>
          <p:cNvPr id="5" name="TextBox 4"/>
          <p:cNvSpPr txBox="1"/>
          <p:nvPr/>
        </p:nvSpPr>
        <p:spPr>
          <a:xfrm>
            <a:off x="155777" y="5120351"/>
            <a:ext cx="4751692" cy="1323439"/>
          </a:xfrm>
          <a:prstGeom prst="rect">
            <a:avLst/>
          </a:prstGeom>
          <a:noFill/>
        </p:spPr>
        <p:txBody>
          <a:bodyPr wrap="square" rtlCol="0">
            <a:spAutoFit/>
          </a:bodyPr>
          <a:lstStyle/>
          <a:p>
            <a:pPr marL="285750" indent="-285750">
              <a:buFont typeface="Arial" panose="020B0604020202020204" pitchFamily="34" charset="0"/>
              <a:buChar char="•"/>
            </a:pPr>
            <a:r>
              <a:rPr lang="en-GB" sz="1600" b="1" dirty="0"/>
              <a:t>U400M, 4m heavy ion cyclotron, E = 6 - 100 MeV/n</a:t>
            </a:r>
          </a:p>
          <a:p>
            <a:pPr marL="285750" indent="-285750">
              <a:buFont typeface="Arial" panose="020B0604020202020204" pitchFamily="34" charset="0"/>
              <a:buChar char="•"/>
            </a:pPr>
            <a:r>
              <a:rPr lang="en-GB" sz="1600" b="1" dirty="0"/>
              <a:t>U400, 4m heavy ion cyclotron, E = 0.5 - 20 MeV/n</a:t>
            </a:r>
          </a:p>
          <a:p>
            <a:pPr marL="285750" indent="-285750">
              <a:buFont typeface="Arial" panose="020B0604020202020204" pitchFamily="34" charset="0"/>
              <a:buChar char="•"/>
            </a:pPr>
            <a:r>
              <a:rPr lang="en-GB" sz="1600" b="1" dirty="0"/>
              <a:t>U200, 2m heavy ion cyclotron, E = 3 - 15 MeV/n</a:t>
            </a:r>
          </a:p>
          <a:p>
            <a:pPr marL="285750" indent="-285750">
              <a:buFont typeface="Arial" panose="020B0604020202020204" pitchFamily="34" charset="0"/>
              <a:buChar char="•"/>
            </a:pPr>
            <a:r>
              <a:rPr lang="en-GB" sz="1600" b="1" dirty="0"/>
              <a:t>IC100, 1m heavy ion cyclotron, E = 1.2; 0.5 MeV/n</a:t>
            </a:r>
          </a:p>
          <a:p>
            <a:pPr marL="285750" indent="-285750">
              <a:buFont typeface="Arial" panose="020B0604020202020204" pitchFamily="34" charset="0"/>
              <a:buChar char="•"/>
            </a:pPr>
            <a:r>
              <a:rPr lang="en-GB" sz="1600" b="1" dirty="0" err="1"/>
              <a:t>Microtron</a:t>
            </a:r>
            <a:r>
              <a:rPr lang="en-GB" sz="1600" b="1" dirty="0"/>
              <a:t> MT25, electron accelerator, E = 25 MeV</a:t>
            </a:r>
          </a:p>
        </p:txBody>
      </p:sp>
      <p:pic>
        <p:nvPicPr>
          <p:cNvPr id="11" name="Picture 2" descr="http://flerovlab.jinr.ru/flnr/dimg/FLNR_new_logotype_2012_07_04.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07120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5" presetClass="entr" presetSubtype="10"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heckerboard(across)">
                                      <p:cBhvr>
                                        <p:cTn id="12" dur="500"/>
                                        <p:tgtEl>
                                          <p:spTgt spid="1027"/>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Заголовок 1"/>
          <p:cNvSpPr>
            <a:spLocks noGrp="1"/>
          </p:cNvSpPr>
          <p:nvPr>
            <p:ph type="title"/>
          </p:nvPr>
        </p:nvSpPr>
        <p:spPr>
          <a:xfrm>
            <a:off x="446256" y="317500"/>
            <a:ext cx="8365787" cy="1143000"/>
          </a:xfrm>
        </p:spPr>
        <p:txBody>
          <a:bodyPr/>
          <a:lstStyle/>
          <a:p>
            <a:r>
              <a:rPr lang="en-US" altLang="ru-RU" sz="2400" b="1" dirty="0"/>
              <a:t>Track etched membranes are the  first commercial “Man-Made” membrane created using physical methods </a:t>
            </a:r>
            <a:endParaRPr lang="ru-RU" altLang="ru-RU" sz="2400" b="1" dirty="0"/>
          </a:p>
        </p:txBody>
      </p:sp>
      <p:pic>
        <p:nvPicPr>
          <p:cNvPr id="1628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95350" y="1895273"/>
            <a:ext cx="3581400" cy="2362200"/>
          </a:xfrm>
          <a:noFill/>
        </p:spPr>
      </p:pic>
      <p:pic>
        <p:nvPicPr>
          <p:cNvPr id="1628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1895273"/>
            <a:ext cx="3886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350" y="4257473"/>
            <a:ext cx="3733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150" y="4257473"/>
            <a:ext cx="3733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flerovlab.jinr.ru/flnr/dimg/FLNR_new_logotype_2012_07_04.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3017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ctrTitle"/>
          </p:nvPr>
        </p:nvSpPr>
        <p:spPr>
          <a:xfrm>
            <a:off x="152400" y="101600"/>
            <a:ext cx="8686800" cy="609600"/>
          </a:xfrm>
        </p:spPr>
        <p:txBody>
          <a:bodyPr>
            <a:normAutofit/>
          </a:bodyPr>
          <a:lstStyle/>
          <a:p>
            <a:r>
              <a:rPr lang="en-US" altLang="ru-RU" sz="3200" b="1" dirty="0"/>
              <a:t>Main principles of TM technology</a:t>
            </a:r>
          </a:p>
        </p:txBody>
      </p:sp>
      <p:grpSp>
        <p:nvGrpSpPr>
          <p:cNvPr id="163843" name="Group 10"/>
          <p:cNvGrpSpPr>
            <a:grpSpLocks/>
          </p:cNvGrpSpPr>
          <p:nvPr/>
        </p:nvGrpSpPr>
        <p:grpSpPr bwMode="auto">
          <a:xfrm>
            <a:off x="885824" y="1695450"/>
            <a:ext cx="7477125" cy="5086350"/>
            <a:chOff x="240" y="624"/>
            <a:chExt cx="5280" cy="3504"/>
          </a:xfrm>
        </p:grpSpPr>
        <p:pic>
          <p:nvPicPr>
            <p:cNvPr id="16384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624"/>
              <a:ext cx="5280"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Rectangle 5"/>
            <p:cNvSpPr>
              <a:spLocks noChangeArrowheads="1"/>
            </p:cNvSpPr>
            <p:nvPr/>
          </p:nvSpPr>
          <p:spPr bwMode="auto">
            <a:xfrm>
              <a:off x="312" y="1312"/>
              <a:ext cx="816"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ru-RU" sz="1800">
                  <a:solidFill>
                    <a:srgbClr val="006600"/>
                  </a:solidFill>
                </a:rPr>
                <a:t>10 - 100 </a:t>
              </a:r>
              <a:r>
                <a:rPr lang="el-GR" altLang="ru-RU" sz="1800">
                  <a:solidFill>
                    <a:srgbClr val="006600"/>
                  </a:solidFill>
                </a:rPr>
                <a:t>μ</a:t>
              </a:r>
              <a:r>
                <a:rPr lang="en-US" altLang="ru-RU" sz="1800">
                  <a:solidFill>
                    <a:srgbClr val="006600"/>
                  </a:solidFill>
                </a:rPr>
                <a:t>m</a:t>
              </a:r>
              <a:endParaRPr lang="el-GR" altLang="ru-RU" sz="1800">
                <a:solidFill>
                  <a:srgbClr val="006600"/>
                </a:solidFill>
              </a:endParaRPr>
            </a:p>
          </p:txBody>
        </p:sp>
        <p:sp>
          <p:nvSpPr>
            <p:cNvPr id="163847" name="Rectangle 6"/>
            <p:cNvSpPr>
              <a:spLocks noChangeArrowheads="1"/>
            </p:cNvSpPr>
            <p:nvPr/>
          </p:nvSpPr>
          <p:spPr bwMode="auto">
            <a:xfrm>
              <a:off x="1344" y="3880"/>
              <a:ext cx="968"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ru-RU" sz="1800">
                  <a:solidFill>
                    <a:srgbClr val="006600"/>
                  </a:solidFill>
                </a:rPr>
                <a:t>Fluence</a:t>
              </a:r>
              <a:endParaRPr lang="el-GR" altLang="ru-RU" sz="1800">
                <a:solidFill>
                  <a:srgbClr val="006600"/>
                </a:solidFill>
              </a:endParaRPr>
            </a:p>
          </p:txBody>
        </p:sp>
        <p:sp>
          <p:nvSpPr>
            <p:cNvPr id="163848" name="Rectangle 7"/>
            <p:cNvSpPr>
              <a:spLocks noChangeArrowheads="1"/>
            </p:cNvSpPr>
            <p:nvPr/>
          </p:nvSpPr>
          <p:spPr bwMode="auto">
            <a:xfrm>
              <a:off x="2312" y="3888"/>
              <a:ext cx="2056"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ru-RU" sz="1800">
                  <a:solidFill>
                    <a:srgbClr val="FF0000"/>
                  </a:solidFill>
                </a:rPr>
                <a:t>1 – 10</a:t>
              </a:r>
              <a:r>
                <a:rPr lang="en-US" altLang="ru-RU" sz="1800" baseline="30000">
                  <a:solidFill>
                    <a:srgbClr val="FF0000"/>
                  </a:solidFill>
                </a:rPr>
                <a:t>10</a:t>
              </a:r>
              <a:r>
                <a:rPr lang="en-US" altLang="ru-RU" sz="1800">
                  <a:solidFill>
                    <a:srgbClr val="FF0000"/>
                  </a:solidFill>
                </a:rPr>
                <a:t> cm</a:t>
              </a:r>
              <a:r>
                <a:rPr lang="en-US" altLang="ru-RU" sz="1800" baseline="30000">
                  <a:solidFill>
                    <a:srgbClr val="FF0000"/>
                  </a:solidFill>
                </a:rPr>
                <a:t>2</a:t>
              </a:r>
              <a:endParaRPr lang="el-GR" altLang="ru-RU" sz="1800" baseline="30000">
                <a:solidFill>
                  <a:srgbClr val="FF0000"/>
                </a:solidFill>
              </a:endParaRPr>
            </a:p>
          </p:txBody>
        </p:sp>
        <p:sp>
          <p:nvSpPr>
            <p:cNvPr id="163849" name="Text Box 8"/>
            <p:cNvSpPr txBox="1">
              <a:spLocks noChangeArrowheads="1"/>
            </p:cNvSpPr>
            <p:nvPr/>
          </p:nvSpPr>
          <p:spPr bwMode="auto">
            <a:xfrm>
              <a:off x="1152" y="671"/>
              <a:ext cx="3003"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ru-RU" sz="1800">
                  <a:solidFill>
                    <a:srgbClr val="006600"/>
                  </a:solidFill>
                </a:rPr>
                <a:t>Fission particles or heavy ions (E ≈ MeV/nuc)</a:t>
              </a:r>
            </a:p>
          </p:txBody>
        </p:sp>
      </p:grpSp>
      <p:sp>
        <p:nvSpPr>
          <p:cNvPr id="163844" name="Text Box 9"/>
          <p:cNvSpPr txBox="1">
            <a:spLocks noChangeArrowheads="1"/>
          </p:cNvSpPr>
          <p:nvPr/>
        </p:nvSpPr>
        <p:spPr bwMode="auto">
          <a:xfrm>
            <a:off x="482600" y="825500"/>
            <a:ext cx="8153400"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ru-RU" sz="1700" dirty="0">
                <a:solidFill>
                  <a:srgbClr val="FF0000"/>
                </a:solidFill>
              </a:rPr>
              <a:t>Two types of TM based on irradiation techniques: reactor TM and accelerator TM</a:t>
            </a:r>
            <a:endParaRPr lang="ru-RU" altLang="ru-RU" sz="1700" dirty="0">
              <a:solidFill>
                <a:srgbClr val="FF0000"/>
              </a:solidFill>
            </a:endParaRPr>
          </a:p>
          <a:p>
            <a:pPr>
              <a:spcBef>
                <a:spcPct val="0"/>
              </a:spcBef>
              <a:buFontTx/>
              <a:buNone/>
            </a:pPr>
            <a:r>
              <a:rPr lang="en-US" altLang="ru-RU" sz="1700" dirty="0">
                <a:solidFill>
                  <a:srgbClr val="FF0000"/>
                </a:solidFill>
              </a:rPr>
              <a:t>Fundamental principle </a:t>
            </a:r>
          </a:p>
          <a:p>
            <a:pPr>
              <a:spcBef>
                <a:spcPct val="0"/>
              </a:spcBef>
              <a:buFontTx/>
              <a:buNone/>
            </a:pPr>
            <a:r>
              <a:rPr lang="en-US" altLang="ru-RU" sz="1700" dirty="0" err="1">
                <a:solidFill>
                  <a:srgbClr val="FF0000"/>
                </a:solidFill>
              </a:rPr>
              <a:t>E.Silk</a:t>
            </a:r>
            <a:r>
              <a:rPr lang="en-US" altLang="ru-RU" sz="1700" dirty="0">
                <a:solidFill>
                  <a:srgbClr val="FF0000"/>
                </a:solidFill>
              </a:rPr>
              <a:t>, R. Barns – 1959 and V. </a:t>
            </a:r>
            <a:r>
              <a:rPr lang="en-US" altLang="ru-RU" sz="1700" dirty="0" err="1">
                <a:solidFill>
                  <a:srgbClr val="FF0000"/>
                </a:solidFill>
              </a:rPr>
              <a:t>Perelygin</a:t>
            </a:r>
            <a:r>
              <a:rPr lang="en-US" altLang="ru-RU" sz="1700" dirty="0">
                <a:solidFill>
                  <a:srgbClr val="FF0000"/>
                </a:solidFill>
              </a:rPr>
              <a:t>, R. </a:t>
            </a:r>
            <a:r>
              <a:rPr lang="en-US" altLang="ru-RU" sz="1700" dirty="0" err="1">
                <a:solidFill>
                  <a:srgbClr val="FF0000"/>
                </a:solidFill>
              </a:rPr>
              <a:t>Flisher</a:t>
            </a:r>
            <a:r>
              <a:rPr lang="en-US" altLang="ru-RU" sz="1700" dirty="0">
                <a:solidFill>
                  <a:srgbClr val="FF0000"/>
                </a:solidFill>
              </a:rPr>
              <a:t> , </a:t>
            </a:r>
            <a:r>
              <a:rPr lang="en-US" altLang="ru-RU" sz="1700" dirty="0" err="1">
                <a:solidFill>
                  <a:srgbClr val="FF0000"/>
                </a:solidFill>
              </a:rPr>
              <a:t>P,Price</a:t>
            </a:r>
            <a:r>
              <a:rPr lang="en-US" altLang="ru-RU" sz="1700" dirty="0">
                <a:solidFill>
                  <a:srgbClr val="FF0000"/>
                </a:solidFill>
              </a:rPr>
              <a:t> - 1963</a:t>
            </a:r>
          </a:p>
        </p:txBody>
      </p:sp>
      <p:pic>
        <p:nvPicPr>
          <p:cNvPr id="11"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562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Заголовок 1"/>
          <p:cNvSpPr>
            <a:spLocks noGrp="1"/>
          </p:cNvSpPr>
          <p:nvPr>
            <p:ph type="title"/>
          </p:nvPr>
        </p:nvSpPr>
        <p:spPr>
          <a:xfrm>
            <a:off x="678099" y="317500"/>
            <a:ext cx="7684851" cy="1143000"/>
          </a:xfrm>
        </p:spPr>
        <p:txBody>
          <a:bodyPr>
            <a:noAutofit/>
          </a:bodyPr>
          <a:lstStyle/>
          <a:p>
            <a:r>
              <a:rPr lang="en-US" altLang="ru-RU" sz="3200" b="1" dirty="0"/>
              <a:t>Accelerator TM production technology at FLNR-JINR (start to operate in 1970)</a:t>
            </a:r>
            <a:endParaRPr lang="ru-RU" altLang="ru-RU" sz="3200" b="1" dirty="0"/>
          </a:p>
        </p:txBody>
      </p:sp>
      <p:pic>
        <p:nvPicPr>
          <p:cNvPr id="171012" name="Picture 2" descr="http://wwwinfo.jinr.ru/~jinrmag/foto/2009/du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24" y="1778000"/>
            <a:ext cx="853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992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ctrTitle"/>
          </p:nvPr>
        </p:nvSpPr>
        <p:spPr>
          <a:xfrm>
            <a:off x="152400" y="228600"/>
            <a:ext cx="8839200" cy="457200"/>
          </a:xfrm>
        </p:spPr>
        <p:txBody>
          <a:bodyPr>
            <a:noAutofit/>
          </a:bodyPr>
          <a:lstStyle/>
          <a:p>
            <a:r>
              <a:rPr lang="en-US" altLang="ru-RU" sz="3200" b="1" dirty="0"/>
              <a:t>TM by accelerator</a:t>
            </a:r>
            <a:r>
              <a:rPr lang="ru-RU" altLang="ru-RU" sz="3200" b="1" dirty="0"/>
              <a:t> </a:t>
            </a:r>
            <a:r>
              <a:rPr lang="en-US" altLang="ru-RU" sz="3200" b="1" dirty="0"/>
              <a:t>ion tracking</a:t>
            </a:r>
          </a:p>
        </p:txBody>
      </p:sp>
      <p:sp>
        <p:nvSpPr>
          <p:cNvPr id="169987" name="Rectangle 3"/>
          <p:cNvSpPr>
            <a:spLocks noGrp="1" noChangeArrowheads="1"/>
          </p:cNvSpPr>
          <p:nvPr>
            <p:ph type="subTitle" idx="1"/>
          </p:nvPr>
        </p:nvSpPr>
        <p:spPr>
          <a:xfrm>
            <a:off x="676275" y="1299993"/>
            <a:ext cx="8077200" cy="4800600"/>
          </a:xfrm>
        </p:spPr>
        <p:txBody>
          <a:bodyPr/>
          <a:lstStyle/>
          <a:p>
            <a:pPr algn="l">
              <a:lnSpc>
                <a:spcPct val="80000"/>
              </a:lnSpc>
            </a:pPr>
            <a:r>
              <a:rPr lang="en-US" altLang="ru-RU" sz="2400" b="1" dirty="0">
                <a:solidFill>
                  <a:schemeClr val="tx1"/>
                </a:solidFill>
              </a:rPr>
              <a:t>Advantages of </a:t>
            </a:r>
            <a:r>
              <a:rPr lang="en-US" altLang="ru-RU" sz="2400" b="1" dirty="0" err="1">
                <a:solidFill>
                  <a:schemeClr val="tx1"/>
                </a:solidFill>
              </a:rPr>
              <a:t>Flerov’s</a:t>
            </a:r>
            <a:r>
              <a:rPr lang="en-US" altLang="ru-RU" sz="2400" b="1" dirty="0">
                <a:solidFill>
                  <a:schemeClr val="tx1"/>
                </a:solidFill>
              </a:rPr>
              <a:t> idea</a:t>
            </a:r>
          </a:p>
          <a:p>
            <a:pPr algn="l">
              <a:lnSpc>
                <a:spcPct val="80000"/>
              </a:lnSpc>
            </a:pPr>
            <a:endParaRPr lang="en-US" altLang="ru-RU" sz="1800" dirty="0">
              <a:solidFill>
                <a:schemeClr val="tx1"/>
              </a:solidFill>
            </a:endParaRPr>
          </a:p>
          <a:p>
            <a:pPr marL="285750" indent="-285750" algn="l">
              <a:lnSpc>
                <a:spcPct val="80000"/>
              </a:lnSpc>
              <a:buFont typeface="Arial" panose="020B0604020202020204" pitchFamily="34" charset="0"/>
              <a:buChar char="•"/>
            </a:pPr>
            <a:r>
              <a:rPr lang="en-US" altLang="ru-RU" sz="1800" dirty="0">
                <a:solidFill>
                  <a:schemeClr val="tx1"/>
                </a:solidFill>
              </a:rPr>
              <a:t>No radioactive contamination of the material when the ion energy is below the Coulomb barrier;</a:t>
            </a:r>
          </a:p>
          <a:p>
            <a:pPr marL="285750" indent="-285750" algn="l">
              <a:lnSpc>
                <a:spcPct val="80000"/>
              </a:lnSpc>
              <a:buFont typeface="Arial" panose="020B0604020202020204" pitchFamily="34" charset="0"/>
              <a:buChar char="•"/>
            </a:pPr>
            <a:r>
              <a:rPr lang="en-US" altLang="ru-RU" sz="1800" dirty="0">
                <a:solidFill>
                  <a:schemeClr val="tx1"/>
                </a:solidFill>
              </a:rPr>
              <a:t>Identity of bombarding particles = all tracks show the same etching properties;</a:t>
            </a:r>
          </a:p>
          <a:p>
            <a:pPr marL="285750" indent="-285750" algn="l">
              <a:lnSpc>
                <a:spcPct val="80000"/>
              </a:lnSpc>
              <a:buFont typeface="Arial" panose="020B0604020202020204" pitchFamily="34" charset="0"/>
              <a:buChar char="•"/>
            </a:pPr>
            <a:r>
              <a:rPr lang="en-US" altLang="ru-RU" sz="1800" dirty="0">
                <a:solidFill>
                  <a:schemeClr val="tx1"/>
                </a:solidFill>
              </a:rPr>
              <a:t>Higher energy of particles = larger range = thicker foils can be perforated;</a:t>
            </a:r>
          </a:p>
          <a:p>
            <a:pPr marL="285750" indent="-285750" algn="l">
              <a:lnSpc>
                <a:spcPct val="80000"/>
              </a:lnSpc>
              <a:buFont typeface="Arial" panose="020B0604020202020204" pitchFamily="34" charset="0"/>
              <a:buChar char="•"/>
            </a:pPr>
            <a:r>
              <a:rPr lang="en-US" altLang="ru-RU" sz="1800" dirty="0">
                <a:solidFill>
                  <a:schemeClr val="tx1"/>
                </a:solidFill>
              </a:rPr>
              <a:t>Better conditions for producing high-density (&gt;10</a:t>
            </a:r>
            <a:r>
              <a:rPr lang="en-US" altLang="ru-RU" sz="1800" baseline="30000" dirty="0">
                <a:solidFill>
                  <a:schemeClr val="tx1"/>
                </a:solidFill>
              </a:rPr>
              <a:t>9</a:t>
            </a:r>
            <a:r>
              <a:rPr lang="en-US" altLang="ru-RU" sz="1800" dirty="0">
                <a:solidFill>
                  <a:schemeClr val="tx1"/>
                </a:solidFill>
              </a:rPr>
              <a:t> cm</a:t>
            </a:r>
            <a:r>
              <a:rPr lang="en-US" altLang="ru-RU" sz="1800" baseline="30000" dirty="0">
                <a:solidFill>
                  <a:schemeClr val="tx1"/>
                </a:solidFill>
              </a:rPr>
              <a:t>2</a:t>
            </a:r>
            <a:r>
              <a:rPr lang="en-US" altLang="ru-RU" sz="1800" dirty="0">
                <a:solidFill>
                  <a:schemeClr val="tx1"/>
                </a:solidFill>
              </a:rPr>
              <a:t>) track arrays;</a:t>
            </a:r>
          </a:p>
          <a:p>
            <a:pPr marL="285750" indent="-285750" algn="l">
              <a:lnSpc>
                <a:spcPct val="80000"/>
              </a:lnSpc>
              <a:buFont typeface="Arial" panose="020B0604020202020204" pitchFamily="34" charset="0"/>
              <a:buChar char="•"/>
            </a:pPr>
            <a:r>
              <a:rPr lang="en-US" altLang="ru-RU" sz="1800" dirty="0">
                <a:solidFill>
                  <a:schemeClr val="tx1"/>
                </a:solidFill>
              </a:rPr>
              <a:t>Particles heavier than fission fragments can be used (U</a:t>
            </a:r>
            <a:r>
              <a:rPr lang="en-US" altLang="ru-RU" sz="1800" baseline="30000" dirty="0">
                <a:solidFill>
                  <a:schemeClr val="tx1"/>
                </a:solidFill>
              </a:rPr>
              <a:t>238</a:t>
            </a:r>
            <a:r>
              <a:rPr lang="en-US" altLang="ru-RU" sz="1800" dirty="0">
                <a:solidFill>
                  <a:schemeClr val="tx1"/>
                </a:solidFill>
              </a:rPr>
              <a:t>, for instance);</a:t>
            </a:r>
          </a:p>
          <a:p>
            <a:pPr marL="285750" indent="-285750" algn="l">
              <a:lnSpc>
                <a:spcPct val="80000"/>
              </a:lnSpc>
              <a:buFont typeface="Arial" panose="020B0604020202020204" pitchFamily="34" charset="0"/>
              <a:buChar char="•"/>
            </a:pPr>
            <a:r>
              <a:rPr lang="en-US" altLang="ru-RU" sz="1800" dirty="0">
                <a:solidFill>
                  <a:schemeClr val="tx1"/>
                </a:solidFill>
              </a:rPr>
              <a:t>It is easier to control the impact angle and produce arrays of parallel tracks or create some particular angular distributions for getting rid of merging pores</a:t>
            </a:r>
          </a:p>
          <a:p>
            <a:pPr algn="l">
              <a:lnSpc>
                <a:spcPct val="80000"/>
              </a:lnSpc>
            </a:pPr>
            <a:r>
              <a:rPr lang="en-US" altLang="ru-RU" sz="1800" dirty="0">
                <a:solidFill>
                  <a:schemeClr val="tx1"/>
                </a:solidFill>
              </a:rPr>
              <a:t> </a:t>
            </a:r>
          </a:p>
          <a:p>
            <a:pPr algn="l">
              <a:lnSpc>
                <a:spcPct val="80000"/>
              </a:lnSpc>
            </a:pPr>
            <a:r>
              <a:rPr lang="en-US" altLang="ru-RU" sz="2400" b="1" dirty="0">
                <a:solidFill>
                  <a:schemeClr val="tx1"/>
                </a:solidFill>
              </a:rPr>
              <a:t>Disadvantages</a:t>
            </a:r>
          </a:p>
          <a:p>
            <a:pPr algn="l">
              <a:lnSpc>
                <a:spcPct val="80000"/>
              </a:lnSpc>
            </a:pPr>
            <a:endParaRPr lang="en-US" altLang="ru-RU" sz="2400" b="1" dirty="0">
              <a:solidFill>
                <a:schemeClr val="tx1"/>
              </a:solidFill>
            </a:endParaRPr>
          </a:p>
          <a:p>
            <a:pPr marL="285750" indent="-285750" algn="l">
              <a:lnSpc>
                <a:spcPct val="80000"/>
              </a:lnSpc>
              <a:buFont typeface="Arial" panose="020B0604020202020204" pitchFamily="34" charset="0"/>
              <a:buChar char="•"/>
            </a:pPr>
            <a:r>
              <a:rPr lang="en-US" altLang="ru-RU" sz="1800" dirty="0">
                <a:solidFill>
                  <a:schemeClr val="tx1"/>
                </a:solidFill>
              </a:rPr>
              <a:t>The stability of the particle flux from an accelerator is usually lower;</a:t>
            </a:r>
          </a:p>
          <a:p>
            <a:pPr marL="285750" indent="-285750" algn="l">
              <a:lnSpc>
                <a:spcPct val="80000"/>
              </a:lnSpc>
              <a:buFont typeface="Arial" panose="020B0604020202020204" pitchFamily="34" charset="0"/>
              <a:buChar char="•"/>
            </a:pPr>
            <a:r>
              <a:rPr lang="en-US" altLang="ru-RU" sz="1800" dirty="0">
                <a:solidFill>
                  <a:schemeClr val="tx1"/>
                </a:solidFill>
              </a:rPr>
              <a:t>A higher cost of irradiation.</a:t>
            </a:r>
          </a:p>
          <a:p>
            <a:pPr algn="l">
              <a:lnSpc>
                <a:spcPct val="80000"/>
              </a:lnSpc>
            </a:pPr>
            <a:endParaRPr lang="en-US" altLang="ru-RU" sz="1800" dirty="0">
              <a:solidFill>
                <a:schemeClr val="tx1"/>
              </a:solidFill>
            </a:endParaRPr>
          </a:p>
        </p:txBody>
      </p:sp>
      <p:pic>
        <p:nvPicPr>
          <p:cNvPr id="4" name="Picture 2" descr="http://flerovlab.jinr.ru/flnr/dimg/FLNR_new_logotype_2012_07_0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24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85800" y="152400"/>
            <a:ext cx="8153400" cy="1371600"/>
          </a:xfrm>
        </p:spPr>
        <p:txBody>
          <a:bodyPr/>
          <a:lstStyle/>
          <a:p>
            <a:pPr eaLnBrk="1" hangingPunct="1"/>
            <a:r>
              <a:rPr lang="en-US" altLang="ru-RU" sz="3200" b="1" dirty="0"/>
              <a:t>Cyclotron IC-100 for applied research</a:t>
            </a:r>
            <a:r>
              <a:rPr lang="en-GB" altLang="ru-RU" sz="3200" b="1" dirty="0"/>
              <a:t> </a:t>
            </a:r>
            <a:r>
              <a:rPr lang="en-US" altLang="ru-RU" sz="3200" b="1" dirty="0"/>
              <a:t> </a:t>
            </a:r>
            <a:endParaRPr lang="ru-RU" altLang="ru-RU" sz="3200" b="1" dirty="0"/>
          </a:p>
        </p:txBody>
      </p:sp>
      <p:pic>
        <p:nvPicPr>
          <p:cNvPr id="172035" name="Picture 3" descr="bitmapsh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48768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648" y="2114368"/>
            <a:ext cx="3654552" cy="361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flerovlab.jinr.ru/flnr/dimg/FLNR_new_logotype_2012_07_0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98348" y="6417987"/>
            <a:ext cx="4337304" cy="369332"/>
          </a:xfrm>
          <a:prstGeom prst="rect">
            <a:avLst/>
          </a:prstGeom>
          <a:noFill/>
        </p:spPr>
        <p:txBody>
          <a:bodyPr wrap="square" rtlCol="0">
            <a:spAutoFit/>
          </a:bodyPr>
          <a:lstStyle/>
          <a:p>
            <a:r>
              <a:rPr lang="en-GB" dirty="0"/>
              <a:t>ECR - Electron Cyclotron Resonance Source</a:t>
            </a:r>
          </a:p>
        </p:txBody>
      </p:sp>
    </p:spTree>
    <p:extLst>
      <p:ext uri="{BB962C8B-B14F-4D97-AF65-F5344CB8AC3E}">
        <p14:creationId xmlns:p14="http://schemas.microsoft.com/office/powerpoint/2010/main" val="2770691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82" name="Object 2"/>
          <p:cNvGraphicFramePr>
            <a:graphicFrameLocks noChangeAspect="1"/>
          </p:cNvGraphicFramePr>
          <p:nvPr>
            <p:extLst>
              <p:ext uri="{D42A27DB-BD31-4B8C-83A1-F6EECF244321}">
                <p14:modId xmlns:p14="http://schemas.microsoft.com/office/powerpoint/2010/main" val="3030332879"/>
              </p:ext>
            </p:extLst>
          </p:nvPr>
        </p:nvGraphicFramePr>
        <p:xfrm>
          <a:off x="2376488" y="3160713"/>
          <a:ext cx="6491287" cy="3468687"/>
        </p:xfrm>
        <a:graphic>
          <a:graphicData uri="http://schemas.openxmlformats.org/presentationml/2006/ole">
            <mc:AlternateContent xmlns:mc="http://schemas.openxmlformats.org/markup-compatibility/2006">
              <mc:Choice xmlns:v="urn:schemas-microsoft-com:vml" Requires="v">
                <p:oleObj spid="_x0000_s6278" name="CorelDRAW" r:id="rId3" imgW="10683000" imgH="5296680" progId="CorelDRAW.Graphic.11">
                  <p:embed/>
                </p:oleObj>
              </mc:Choice>
              <mc:Fallback>
                <p:oleObj name="CorelDRAW" r:id="rId3" imgW="10683000" imgH="5296680" progId="CorelDRAW.Graphic.11">
                  <p:embed/>
                  <p:pic>
                    <p:nvPicPr>
                      <p:cNvPr id="17408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6488" y="3160713"/>
                        <a:ext cx="6491287"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409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47800"/>
            <a:ext cx="32766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9" name="Text Box 7"/>
          <p:cNvSpPr txBox="1">
            <a:spLocks noChangeArrowheads="1"/>
          </p:cNvSpPr>
          <p:nvPr/>
        </p:nvSpPr>
        <p:spPr bwMode="auto">
          <a:xfrm>
            <a:off x="395288" y="63500"/>
            <a:ext cx="8516937" cy="701675"/>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Lst>
        </p:spPr>
        <p:txBody>
          <a:bodyPr>
            <a:spAutoFit/>
          </a:bodyPr>
          <a:lstStyle/>
          <a:p>
            <a:pPr algn="ctr" eaLnBrk="1" hangingPunct="1">
              <a:defRPr/>
            </a:pPr>
            <a:r>
              <a:rPr lang="en-US" altLang="ru-RU" sz="4000" dirty="0">
                <a:solidFill>
                  <a:srgbClr val="C00000"/>
                </a:solidFill>
                <a:latin typeface="Arial Black" pitchFamily="34" charset="0"/>
                <a:cs typeface="+mn-cs"/>
              </a:rPr>
              <a:t>Track etched membrane </a:t>
            </a:r>
            <a:endParaRPr lang="ru-RU" altLang="ru-RU" sz="4000" dirty="0">
              <a:solidFill>
                <a:srgbClr val="C00000"/>
              </a:solidFill>
              <a:latin typeface="Arial Black" pitchFamily="34" charset="0"/>
              <a:cs typeface="+mn-cs"/>
            </a:endParaRPr>
          </a:p>
        </p:txBody>
      </p:sp>
      <p:sp>
        <p:nvSpPr>
          <p:cNvPr id="3080" name="Text Box 8"/>
          <p:cNvSpPr txBox="1">
            <a:spLocks noChangeArrowheads="1"/>
          </p:cNvSpPr>
          <p:nvPr/>
        </p:nvSpPr>
        <p:spPr bwMode="auto">
          <a:xfrm>
            <a:off x="1692275" y="811213"/>
            <a:ext cx="5921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p>
            <a:pPr algn="ctr" eaLnBrk="1" hangingPunct="1">
              <a:defRPr/>
            </a:pPr>
            <a:r>
              <a:rPr lang="en-US" altLang="ru-RU" sz="2000" dirty="0">
                <a:solidFill>
                  <a:srgbClr val="FFCC66"/>
                </a:solidFill>
                <a:effectLst>
                  <a:outerShdw blurRad="38100" dist="38100" dir="2700000" algn="tl">
                    <a:srgbClr val="000000"/>
                  </a:outerShdw>
                </a:effectLst>
                <a:latin typeface="Arial Black" pitchFamily="34" charset="0"/>
                <a:cs typeface="+mn-cs"/>
              </a:rPr>
              <a:t>TECHNOLOGY</a:t>
            </a:r>
            <a:endParaRPr lang="ru-RU" altLang="ru-RU" sz="2000" dirty="0">
              <a:solidFill>
                <a:srgbClr val="FFCC66"/>
              </a:solidFill>
              <a:effectLst>
                <a:outerShdw blurRad="38100" dist="38100" dir="2700000" algn="tl">
                  <a:srgbClr val="000000"/>
                </a:outerShdw>
              </a:effectLst>
              <a:latin typeface="Arial Black" pitchFamily="34" charset="0"/>
              <a:cs typeface="+mn-cs"/>
            </a:endParaRPr>
          </a:p>
        </p:txBody>
      </p:sp>
      <p:sp>
        <p:nvSpPr>
          <p:cNvPr id="3081" name="Text Box 9"/>
          <p:cNvSpPr txBox="1">
            <a:spLocks noChangeArrowheads="1"/>
          </p:cNvSpPr>
          <p:nvPr/>
        </p:nvSpPr>
        <p:spPr bwMode="auto">
          <a:xfrm>
            <a:off x="1692275" y="1160463"/>
            <a:ext cx="5921375"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p>
            <a:pPr algn="ctr" eaLnBrk="1" hangingPunct="1">
              <a:defRPr/>
            </a:pPr>
            <a:r>
              <a:rPr lang="en-US" altLang="ru-RU" sz="2000" dirty="0">
                <a:solidFill>
                  <a:srgbClr val="000000"/>
                </a:solidFill>
                <a:effectLst>
                  <a:outerShdw blurRad="38100" dist="38100" dir="2700000" algn="tl">
                    <a:srgbClr val="FFFFFF"/>
                  </a:outerShdw>
                </a:effectLst>
                <a:latin typeface="Arial Black" pitchFamily="34" charset="0"/>
                <a:cs typeface="+mn-cs"/>
              </a:rPr>
              <a:t>1 step </a:t>
            </a:r>
            <a:r>
              <a:rPr lang="ru-RU" altLang="ru-RU" sz="2000" dirty="0">
                <a:solidFill>
                  <a:srgbClr val="000000"/>
                </a:solidFill>
                <a:effectLst>
                  <a:outerShdw blurRad="38100" dist="38100" dir="2700000" algn="tl">
                    <a:srgbClr val="FFFFFF"/>
                  </a:outerShdw>
                </a:effectLst>
                <a:latin typeface="Arial Black" pitchFamily="34" charset="0"/>
                <a:cs typeface="+mn-cs"/>
              </a:rPr>
              <a:t>: </a:t>
            </a:r>
            <a:r>
              <a:rPr lang="en-US" altLang="ru-RU" sz="2000" dirty="0">
                <a:solidFill>
                  <a:srgbClr val="000000"/>
                </a:solidFill>
                <a:effectLst>
                  <a:outerShdw blurRad="38100" dist="38100" dir="2700000" algn="tl">
                    <a:srgbClr val="FFFFFF"/>
                  </a:outerShdw>
                </a:effectLst>
                <a:latin typeface="Arial Black" pitchFamily="34" charset="0"/>
                <a:cs typeface="+mn-cs"/>
              </a:rPr>
              <a:t>Polymeric Film irradiation </a:t>
            </a:r>
            <a:endParaRPr lang="ru-RU" altLang="ru-RU" sz="2000" dirty="0">
              <a:solidFill>
                <a:srgbClr val="000000"/>
              </a:solidFill>
              <a:effectLst>
                <a:outerShdw blurRad="38100" dist="38100" dir="2700000" algn="tl">
                  <a:srgbClr val="FFFFFF"/>
                </a:outerShdw>
              </a:effectLst>
              <a:latin typeface="Arial Black" pitchFamily="34" charset="0"/>
              <a:cs typeface="+mn-cs"/>
            </a:endParaRPr>
          </a:p>
        </p:txBody>
      </p:sp>
      <p:pic>
        <p:nvPicPr>
          <p:cNvPr id="11" name="Picture 2" descr="http://flerovlab.jinr.ru/flnr/dimg/FLNR_new_logotype_2012_07_04.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263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95288" y="154940"/>
            <a:ext cx="8516937" cy="701675"/>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Lst>
        </p:spPr>
        <p:txBody>
          <a:bodyPr>
            <a:spAutoFit/>
          </a:bodyPr>
          <a:lstStyle/>
          <a:p>
            <a:pPr algn="ctr" eaLnBrk="1" hangingPunct="1">
              <a:defRPr/>
            </a:pPr>
            <a:r>
              <a:rPr lang="en-US" altLang="ru-RU" sz="4000" dirty="0">
                <a:solidFill>
                  <a:srgbClr val="C00000"/>
                </a:solidFill>
                <a:latin typeface="Arial Black" pitchFamily="34" charset="0"/>
                <a:cs typeface="+mn-cs"/>
              </a:rPr>
              <a:t>Track etched membranes </a:t>
            </a:r>
            <a:endParaRPr lang="ru-RU" altLang="ru-RU" sz="4000" dirty="0">
              <a:solidFill>
                <a:srgbClr val="C00000"/>
              </a:solidFill>
              <a:latin typeface="Arial Black" pitchFamily="34" charset="0"/>
              <a:cs typeface="+mn-cs"/>
            </a:endParaRPr>
          </a:p>
        </p:txBody>
      </p:sp>
      <p:sp>
        <p:nvSpPr>
          <p:cNvPr id="6147" name="Text Box 3"/>
          <p:cNvSpPr txBox="1">
            <a:spLocks noChangeArrowheads="1"/>
          </p:cNvSpPr>
          <p:nvPr/>
        </p:nvSpPr>
        <p:spPr bwMode="auto">
          <a:xfrm>
            <a:off x="1692275" y="902653"/>
            <a:ext cx="5921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p>
            <a:pPr algn="ctr" eaLnBrk="1" hangingPunct="1">
              <a:defRPr/>
            </a:pPr>
            <a:r>
              <a:rPr lang="en-US" altLang="ru-RU" sz="2000" dirty="0">
                <a:solidFill>
                  <a:srgbClr val="FFCC66"/>
                </a:solidFill>
                <a:effectLst>
                  <a:outerShdw blurRad="38100" dist="38100" dir="2700000" algn="tl">
                    <a:srgbClr val="000000"/>
                  </a:outerShdw>
                </a:effectLst>
                <a:latin typeface="Arial Black" pitchFamily="34" charset="0"/>
                <a:cs typeface="+mn-cs"/>
              </a:rPr>
              <a:t>TECHNOLOGY</a:t>
            </a:r>
            <a:endParaRPr lang="ru-RU" altLang="ru-RU" sz="2000" dirty="0">
              <a:solidFill>
                <a:srgbClr val="FFCC66"/>
              </a:solidFill>
              <a:effectLst>
                <a:outerShdw blurRad="38100" dist="38100" dir="2700000" algn="tl">
                  <a:srgbClr val="000000"/>
                </a:outerShdw>
              </a:effectLst>
              <a:latin typeface="Arial Black" pitchFamily="34" charset="0"/>
              <a:cs typeface="+mn-cs"/>
            </a:endParaRPr>
          </a:p>
        </p:txBody>
      </p:sp>
      <p:sp>
        <p:nvSpPr>
          <p:cNvPr id="6148" name="Text Box 4"/>
          <p:cNvSpPr txBox="1">
            <a:spLocks noChangeArrowheads="1"/>
          </p:cNvSpPr>
          <p:nvPr/>
        </p:nvSpPr>
        <p:spPr bwMode="auto">
          <a:xfrm>
            <a:off x="3276600" y="1288415"/>
            <a:ext cx="5635626"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wrap="square">
            <a:spAutoFit/>
          </a:bodyPr>
          <a:lstStyle/>
          <a:p>
            <a:pPr>
              <a:defRPr/>
            </a:pPr>
            <a:r>
              <a:rPr lang="en-US" altLang="ru-RU" sz="2000" dirty="0">
                <a:solidFill>
                  <a:srgbClr val="000000"/>
                </a:solidFill>
                <a:effectLst>
                  <a:outerShdw blurRad="38100" dist="38100" dir="2700000" algn="tl">
                    <a:srgbClr val="FFFFFF"/>
                  </a:outerShdw>
                </a:effectLst>
                <a:latin typeface="Arial Black" pitchFamily="34" charset="0"/>
                <a:cs typeface="+mn-cs"/>
              </a:rPr>
              <a:t>UV light </a:t>
            </a:r>
            <a:r>
              <a:rPr lang="en-US" altLang="ru-RU" sz="2000" dirty="0" err="1">
                <a:solidFill>
                  <a:srgbClr val="000000"/>
                </a:solidFill>
                <a:effectLst>
                  <a:outerShdw blurRad="38100" dist="38100" dir="2700000" algn="tl">
                    <a:srgbClr val="FFFFFF"/>
                  </a:outerShdw>
                </a:effectLst>
                <a:latin typeface="Arial Black" pitchFamily="34" charset="0"/>
              </a:rPr>
              <a:t>sensibilization</a:t>
            </a:r>
            <a:r>
              <a:rPr lang="en-US" altLang="ru-RU" sz="2000" dirty="0">
                <a:solidFill>
                  <a:srgbClr val="000000"/>
                </a:solidFill>
                <a:effectLst>
                  <a:outerShdw blurRad="38100" dist="38100" dir="2700000" algn="tl">
                    <a:srgbClr val="FFFFFF"/>
                  </a:outerShdw>
                </a:effectLst>
                <a:latin typeface="Arial Black" pitchFamily="34" charset="0"/>
              </a:rPr>
              <a:t> </a:t>
            </a:r>
            <a:endParaRPr lang="ru-RU" altLang="ru-RU" sz="2000" dirty="0">
              <a:solidFill>
                <a:srgbClr val="000000"/>
              </a:solidFill>
              <a:effectLst>
                <a:outerShdw blurRad="38100" dist="38100" dir="2700000" algn="tl">
                  <a:srgbClr val="FFFFFF"/>
                </a:outerShdw>
              </a:effectLst>
              <a:latin typeface="Arial Black" pitchFamily="34" charset="0"/>
              <a:cs typeface="+mn-cs"/>
            </a:endParaRPr>
          </a:p>
        </p:txBody>
      </p:sp>
      <p:sp>
        <p:nvSpPr>
          <p:cNvPr id="6149" name="Text Box 5"/>
          <p:cNvSpPr txBox="1">
            <a:spLocks noChangeArrowheads="1"/>
          </p:cNvSpPr>
          <p:nvPr/>
        </p:nvSpPr>
        <p:spPr bwMode="auto">
          <a:xfrm>
            <a:off x="736600" y="1288415"/>
            <a:ext cx="2466975"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p>
            <a:pPr algn="r" eaLnBrk="1" hangingPunct="1">
              <a:defRPr/>
            </a:pPr>
            <a:r>
              <a:rPr lang="en-US" altLang="ru-RU" sz="2000" dirty="0">
                <a:solidFill>
                  <a:srgbClr val="000000"/>
                </a:solidFill>
                <a:effectLst>
                  <a:outerShdw blurRad="38100" dist="38100" dir="2700000" algn="tl">
                    <a:srgbClr val="FFFFFF"/>
                  </a:outerShdw>
                </a:effectLst>
                <a:latin typeface="Arial Black" pitchFamily="34" charset="0"/>
                <a:cs typeface="+mn-cs"/>
              </a:rPr>
              <a:t>2 step</a:t>
            </a:r>
            <a:r>
              <a:rPr lang="ru-RU" altLang="ru-RU" sz="2000" dirty="0">
                <a:solidFill>
                  <a:srgbClr val="000000"/>
                </a:solidFill>
                <a:effectLst>
                  <a:outerShdw blurRad="38100" dist="38100" dir="2700000" algn="tl">
                    <a:srgbClr val="FFFFFF"/>
                  </a:outerShdw>
                </a:effectLst>
                <a:latin typeface="Arial Black" pitchFamily="34" charset="0"/>
                <a:cs typeface="+mn-cs"/>
              </a:rPr>
              <a:t>:</a:t>
            </a:r>
          </a:p>
        </p:txBody>
      </p:sp>
      <p:pic>
        <p:nvPicPr>
          <p:cNvPr id="6210" name="Picture 66" descr="P5150003"/>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1692275" y="1859280"/>
            <a:ext cx="59055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9144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0850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95288" y="228092"/>
            <a:ext cx="8516937" cy="701675"/>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Lst>
        </p:spPr>
        <p:txBody>
          <a:bodyPr>
            <a:spAutoFit/>
          </a:bodyPr>
          <a:lstStyle/>
          <a:p>
            <a:pPr algn="ctr" eaLnBrk="1" hangingPunct="1">
              <a:defRPr/>
            </a:pPr>
            <a:r>
              <a:rPr lang="en-US" altLang="ru-RU" sz="4000" dirty="0">
                <a:solidFill>
                  <a:srgbClr val="C00000"/>
                </a:solidFill>
                <a:latin typeface="Arial Black" pitchFamily="34" charset="0"/>
                <a:cs typeface="+mn-cs"/>
              </a:rPr>
              <a:t>Track etched membranes </a:t>
            </a:r>
            <a:endParaRPr lang="ru-RU" altLang="ru-RU" sz="4000" dirty="0">
              <a:solidFill>
                <a:srgbClr val="C00000"/>
              </a:solidFill>
              <a:latin typeface="Arial Black" pitchFamily="34" charset="0"/>
              <a:cs typeface="+mn-cs"/>
            </a:endParaRPr>
          </a:p>
        </p:txBody>
      </p:sp>
      <p:sp>
        <p:nvSpPr>
          <p:cNvPr id="7171" name="Text Box 3"/>
          <p:cNvSpPr txBox="1">
            <a:spLocks noChangeArrowheads="1"/>
          </p:cNvSpPr>
          <p:nvPr/>
        </p:nvSpPr>
        <p:spPr bwMode="auto">
          <a:xfrm>
            <a:off x="1692275" y="975805"/>
            <a:ext cx="59213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p>
            <a:pPr algn="ctr" eaLnBrk="1" hangingPunct="1">
              <a:defRPr/>
            </a:pPr>
            <a:r>
              <a:rPr lang="en-US" altLang="ru-RU" sz="2000" dirty="0">
                <a:solidFill>
                  <a:srgbClr val="FFCC66"/>
                </a:solidFill>
                <a:latin typeface="Arial Black" pitchFamily="34" charset="0"/>
                <a:cs typeface="+mn-cs"/>
              </a:rPr>
              <a:t>TECHNOLOGY</a:t>
            </a:r>
            <a:endParaRPr lang="ru-RU" altLang="ru-RU" sz="2000" dirty="0">
              <a:solidFill>
                <a:srgbClr val="FFCC66"/>
              </a:solidFill>
              <a:latin typeface="Arial Black" pitchFamily="34" charset="0"/>
              <a:cs typeface="+mn-cs"/>
            </a:endParaRPr>
          </a:p>
        </p:txBody>
      </p:sp>
      <p:sp>
        <p:nvSpPr>
          <p:cNvPr id="7172" name="Text Box 4"/>
          <p:cNvSpPr txBox="1">
            <a:spLocks noChangeArrowheads="1"/>
          </p:cNvSpPr>
          <p:nvPr/>
        </p:nvSpPr>
        <p:spPr bwMode="auto">
          <a:xfrm>
            <a:off x="4316413" y="1361567"/>
            <a:ext cx="4751387"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p>
            <a:pPr eaLnBrk="1" hangingPunct="1">
              <a:defRPr/>
            </a:pPr>
            <a:r>
              <a:rPr lang="en-US" altLang="ru-RU" sz="2000" dirty="0">
                <a:solidFill>
                  <a:srgbClr val="000000"/>
                </a:solidFill>
                <a:latin typeface="Arial Black" pitchFamily="34" charset="0"/>
                <a:cs typeface="+mn-cs"/>
              </a:rPr>
              <a:t>etching</a:t>
            </a:r>
            <a:endParaRPr lang="ru-RU" altLang="ru-RU" sz="2000" dirty="0">
              <a:solidFill>
                <a:srgbClr val="000000"/>
              </a:solidFill>
              <a:latin typeface="Arial Black" pitchFamily="34" charset="0"/>
              <a:cs typeface="+mn-cs"/>
            </a:endParaRPr>
          </a:p>
        </p:txBody>
      </p:sp>
      <p:sp>
        <p:nvSpPr>
          <p:cNvPr id="7173" name="Text Box 5"/>
          <p:cNvSpPr txBox="1">
            <a:spLocks noChangeArrowheads="1"/>
          </p:cNvSpPr>
          <p:nvPr/>
        </p:nvSpPr>
        <p:spPr bwMode="auto">
          <a:xfrm>
            <a:off x="1952625" y="1361567"/>
            <a:ext cx="2466975"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spAutoFit/>
          </a:bodyPr>
          <a:lstStyle/>
          <a:p>
            <a:pPr algn="r" eaLnBrk="1" hangingPunct="1">
              <a:defRPr/>
            </a:pPr>
            <a:r>
              <a:rPr lang="en-US" altLang="ru-RU" sz="2000" dirty="0">
                <a:solidFill>
                  <a:srgbClr val="000000"/>
                </a:solidFill>
                <a:latin typeface="Arial Black" pitchFamily="34" charset="0"/>
                <a:cs typeface="+mn-cs"/>
              </a:rPr>
              <a:t>3 step</a:t>
            </a:r>
            <a:r>
              <a:rPr lang="ru-RU" altLang="ru-RU" sz="2000" dirty="0">
                <a:solidFill>
                  <a:srgbClr val="000000"/>
                </a:solidFill>
                <a:latin typeface="Arial Black" pitchFamily="34" charset="0"/>
                <a:cs typeface="+mn-cs"/>
              </a:rPr>
              <a:t>:</a:t>
            </a:r>
          </a:p>
        </p:txBody>
      </p:sp>
      <p:pic>
        <p:nvPicPr>
          <p:cNvPr id="7175" name="Picture 7" descr="P5150006"/>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1623060" y="1979612"/>
            <a:ext cx="5905500"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164592"/>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458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CH280910"/>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1430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Rectangle 3"/>
          <p:cNvSpPr>
            <a:spLocks noGrp="1" noChangeArrowheads="1"/>
          </p:cNvSpPr>
          <p:nvPr>
            <p:ph type="title"/>
          </p:nvPr>
        </p:nvSpPr>
        <p:spPr>
          <a:xfrm>
            <a:off x="304800" y="0"/>
            <a:ext cx="8153400" cy="884238"/>
          </a:xfrm>
        </p:spPr>
        <p:txBody>
          <a:bodyPr/>
          <a:lstStyle/>
          <a:p>
            <a:pPr eaLnBrk="1" hangingPunct="1"/>
            <a:r>
              <a:rPr lang="en-US" altLang="ru-RU" sz="3200" b="1" dirty="0">
                <a:latin typeface="Arial" panose="020B0604020202020204" pitchFamily="34" charset="0"/>
              </a:rPr>
              <a:t>FLNR - Track Etched Membranes </a:t>
            </a:r>
          </a:p>
        </p:txBody>
      </p:sp>
      <p:pic>
        <p:nvPicPr>
          <p:cNvPr id="177156" name="Picture 4" descr="CH03100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676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5" descr="CH28090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25146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6" descr="TM-PET-1um"/>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4800" y="33528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43434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1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4724400"/>
            <a:ext cx="1836738" cy="183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5" name="Text Box 9"/>
          <p:cNvSpPr txBox="1">
            <a:spLocks noChangeArrowheads="1"/>
          </p:cNvSpPr>
          <p:nvPr/>
        </p:nvSpPr>
        <p:spPr bwMode="auto">
          <a:xfrm>
            <a:off x="609600" y="6858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ru-RU" altLang="ru-RU" b="1" dirty="0">
                <a:solidFill>
                  <a:srgbClr val="FF3300"/>
                </a:solidFill>
                <a:latin typeface="Arial" charset="0"/>
                <a:cs typeface="+mn-cs"/>
              </a:rPr>
              <a:t>М</a:t>
            </a:r>
            <a:r>
              <a:rPr lang="en-US" altLang="ru-RU" b="1" dirty="0">
                <a:solidFill>
                  <a:srgbClr val="FF3300"/>
                </a:solidFill>
                <a:latin typeface="Arial" charset="0"/>
                <a:cs typeface="+mn-cs"/>
              </a:rPr>
              <a:t>IRROMETER</a:t>
            </a:r>
          </a:p>
        </p:txBody>
      </p:sp>
      <p:sp>
        <p:nvSpPr>
          <p:cNvPr id="39946" name="Text Box 10"/>
          <p:cNvSpPr txBox="1">
            <a:spLocks noChangeArrowheads="1"/>
          </p:cNvSpPr>
          <p:nvPr/>
        </p:nvSpPr>
        <p:spPr bwMode="auto">
          <a:xfrm>
            <a:off x="7315200" y="41910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ru-RU" b="1" dirty="0">
                <a:solidFill>
                  <a:srgbClr val="FF3300"/>
                </a:solidFill>
                <a:latin typeface="Arial" charset="0"/>
                <a:cs typeface="+mn-cs"/>
              </a:rPr>
              <a:t>NANOMETERS </a:t>
            </a:r>
          </a:p>
        </p:txBody>
      </p:sp>
      <p:sp>
        <p:nvSpPr>
          <p:cNvPr id="39947" name="AutoShape 11"/>
          <p:cNvSpPr>
            <a:spLocks noChangeArrowheads="1"/>
          </p:cNvSpPr>
          <p:nvPr/>
        </p:nvSpPr>
        <p:spPr bwMode="auto">
          <a:xfrm rot="-3251849">
            <a:off x="4392613" y="46037"/>
            <a:ext cx="514350" cy="5946775"/>
          </a:xfrm>
          <a:prstGeom prst="downArrow">
            <a:avLst>
              <a:gd name="adj1" fmla="val 50000"/>
              <a:gd name="adj2" fmla="val 289043"/>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ru-RU" sz="2400">
              <a:solidFill>
                <a:srgbClr val="000000"/>
              </a:solidFill>
              <a:latin typeface="Verdana" pitchFamily="34" charset="0"/>
              <a:cs typeface="+mn-cs"/>
            </a:endParaRPr>
          </a:p>
        </p:txBody>
      </p:sp>
      <p:sp>
        <p:nvSpPr>
          <p:cNvPr id="39948" name="Oval 12"/>
          <p:cNvSpPr>
            <a:spLocks noChangeArrowheads="1"/>
          </p:cNvSpPr>
          <p:nvPr/>
        </p:nvSpPr>
        <p:spPr bwMode="auto">
          <a:xfrm>
            <a:off x="6781800" y="4495800"/>
            <a:ext cx="2209800" cy="2209800"/>
          </a:xfrm>
          <a:prstGeom prst="ellipse">
            <a:avLst/>
          </a:prstGeom>
          <a:noFill/>
          <a:ln w="317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ru-RU" sz="2400">
              <a:solidFill>
                <a:srgbClr val="000000"/>
              </a:solidFill>
              <a:latin typeface="Verdana" pitchFamily="34" charset="0"/>
              <a:cs typeface="+mn-cs"/>
            </a:endParaRPr>
          </a:p>
        </p:txBody>
      </p:sp>
      <p:pic>
        <p:nvPicPr>
          <p:cNvPr id="17716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739775"/>
            <a:ext cx="35369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166"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4038600"/>
            <a:ext cx="29718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http://flerovlab.jinr.ru/flnr/dimg/FLNR_new_logotype_2012_07_04.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539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75D0F089-9375-4E70-81B8-0C6735085A79}"/>
              </a:ext>
            </a:extLst>
          </p:cNvPr>
          <p:cNvGraphicFramePr>
            <a:graphicFrameLocks noGrp="1"/>
          </p:cNvGraphicFramePr>
          <p:nvPr>
            <p:extLst>
              <p:ext uri="{D42A27DB-BD31-4B8C-83A1-F6EECF244321}">
                <p14:modId xmlns:p14="http://schemas.microsoft.com/office/powerpoint/2010/main" val="3757478865"/>
              </p:ext>
            </p:extLst>
          </p:nvPr>
        </p:nvGraphicFramePr>
        <p:xfrm>
          <a:off x="380999" y="266699"/>
          <a:ext cx="8524872" cy="6410326"/>
        </p:xfrm>
        <a:graphic>
          <a:graphicData uri="http://schemas.openxmlformats.org/drawingml/2006/table">
            <a:tbl>
              <a:tblPr/>
              <a:tblGrid>
                <a:gridCol w="1065609">
                  <a:extLst>
                    <a:ext uri="{9D8B030D-6E8A-4147-A177-3AD203B41FA5}">
                      <a16:colId xmlns:a16="http://schemas.microsoft.com/office/drawing/2014/main" val="2649626671"/>
                    </a:ext>
                  </a:extLst>
                </a:gridCol>
                <a:gridCol w="1065609">
                  <a:extLst>
                    <a:ext uri="{9D8B030D-6E8A-4147-A177-3AD203B41FA5}">
                      <a16:colId xmlns:a16="http://schemas.microsoft.com/office/drawing/2014/main" val="2727394829"/>
                    </a:ext>
                  </a:extLst>
                </a:gridCol>
                <a:gridCol w="1065609">
                  <a:extLst>
                    <a:ext uri="{9D8B030D-6E8A-4147-A177-3AD203B41FA5}">
                      <a16:colId xmlns:a16="http://schemas.microsoft.com/office/drawing/2014/main" val="4292746879"/>
                    </a:ext>
                  </a:extLst>
                </a:gridCol>
                <a:gridCol w="1065609">
                  <a:extLst>
                    <a:ext uri="{9D8B030D-6E8A-4147-A177-3AD203B41FA5}">
                      <a16:colId xmlns:a16="http://schemas.microsoft.com/office/drawing/2014/main" val="1878254399"/>
                    </a:ext>
                  </a:extLst>
                </a:gridCol>
                <a:gridCol w="1065609">
                  <a:extLst>
                    <a:ext uri="{9D8B030D-6E8A-4147-A177-3AD203B41FA5}">
                      <a16:colId xmlns:a16="http://schemas.microsoft.com/office/drawing/2014/main" val="3780031595"/>
                    </a:ext>
                  </a:extLst>
                </a:gridCol>
                <a:gridCol w="1065609">
                  <a:extLst>
                    <a:ext uri="{9D8B030D-6E8A-4147-A177-3AD203B41FA5}">
                      <a16:colId xmlns:a16="http://schemas.microsoft.com/office/drawing/2014/main" val="371471883"/>
                    </a:ext>
                  </a:extLst>
                </a:gridCol>
                <a:gridCol w="1065609">
                  <a:extLst>
                    <a:ext uri="{9D8B030D-6E8A-4147-A177-3AD203B41FA5}">
                      <a16:colId xmlns:a16="http://schemas.microsoft.com/office/drawing/2014/main" val="2196260870"/>
                    </a:ext>
                  </a:extLst>
                </a:gridCol>
                <a:gridCol w="1065609">
                  <a:extLst>
                    <a:ext uri="{9D8B030D-6E8A-4147-A177-3AD203B41FA5}">
                      <a16:colId xmlns:a16="http://schemas.microsoft.com/office/drawing/2014/main" val="1983280825"/>
                    </a:ext>
                  </a:extLst>
                </a:gridCol>
              </a:tblGrid>
              <a:tr h="442090">
                <a:tc gridSpan="8">
                  <a:txBody>
                    <a:bodyPr/>
                    <a:lstStyle/>
                    <a:p>
                      <a:r>
                        <a:rPr lang="en-US" sz="1500" dirty="0"/>
                        <a:t>Track etching of common polymer</a:t>
                      </a:r>
                    </a:p>
                  </a:txBody>
                  <a:tcPr marL="78034" marR="78034" marT="39017" marB="39017" anchor="ctr">
                    <a:solidFill>
                      <a:srgbClr val="F8F9FA"/>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544452350"/>
                  </a:ext>
                </a:extLst>
              </a:tr>
              <a:tr h="773661">
                <a:tc>
                  <a:txBody>
                    <a:bodyPr/>
                    <a:lstStyle/>
                    <a:p>
                      <a:pPr algn="ctr"/>
                      <a:r>
                        <a:rPr lang="en-US" sz="1500">
                          <a:effectLst/>
                        </a:rPr>
                        <a:t>Material</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500">
                          <a:effectLst/>
                        </a:rPr>
                        <a:t>pH</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500">
                          <a:effectLst/>
                        </a:rPr>
                        <a:t>Wet etchant</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500">
                          <a:effectLst/>
                        </a:rPr>
                        <a:t>Sensitizer</a:t>
                      </a:r>
                      <a:r>
                        <a:rPr lang="en-US" sz="1500" baseline="30000">
                          <a:effectLst/>
                        </a:rPr>
                        <a:t>1)</a:t>
                      </a:r>
                      <a:endParaRPr lang="en-US"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500">
                          <a:effectLst/>
                        </a:rPr>
                        <a:t>Desensitizer</a:t>
                      </a:r>
                      <a:r>
                        <a:rPr lang="en-US" sz="1500" baseline="30000">
                          <a:effectLst/>
                        </a:rPr>
                        <a:t>2)</a:t>
                      </a:r>
                      <a:endParaRPr lang="en-US"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500">
                          <a:effectLst/>
                        </a:rPr>
                        <a:t>T/C</a:t>
                      </a:r>
                      <a:r>
                        <a:rPr lang="en-US" sz="1500" baseline="30000">
                          <a:effectLst/>
                        </a:rPr>
                        <a:t>3)</a:t>
                      </a:r>
                      <a:endParaRPr lang="en-US"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500">
                          <a:effectLst/>
                        </a:rPr>
                        <a:t>Speed</a:t>
                      </a:r>
                      <a:r>
                        <a:rPr lang="en-US" sz="1500" baseline="30000">
                          <a:effectLst/>
                        </a:rPr>
                        <a:t>4)</a:t>
                      </a:r>
                      <a:endParaRPr lang="en-US"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1500">
                          <a:effectLst/>
                        </a:rPr>
                        <a:t>Selectivity</a:t>
                      </a:r>
                      <a:r>
                        <a:rPr lang="en-US" sz="1500" baseline="30000">
                          <a:effectLst/>
                        </a:rPr>
                        <a:t>5)</a:t>
                      </a:r>
                      <a:endParaRPr lang="en-US"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2742497895"/>
                  </a:ext>
                </a:extLst>
              </a:tr>
              <a:tr h="773661">
                <a:tc>
                  <a:txBody>
                    <a:bodyPr/>
                    <a:lstStyle/>
                    <a:p>
                      <a:r>
                        <a:rPr lang="en-US" sz="1500" u="none" strike="noStrike">
                          <a:solidFill>
                            <a:srgbClr val="0645AD"/>
                          </a:solidFill>
                          <a:effectLst/>
                          <a:hlinkClick r:id="rId2" tooltip="Polycarbonate"/>
                        </a:rPr>
                        <a:t>PC</a:t>
                      </a:r>
                      <a:endParaRPr lang="en-US"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basic</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NaOH</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UV</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Alcohols</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ru-RU" sz="1500">
                          <a:effectLst/>
                        </a:rPr>
                        <a:t>50-80</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Fast</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ru-RU" sz="1500">
                          <a:effectLst/>
                        </a:rPr>
                        <a:t>100-10000</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72705846"/>
                  </a:ext>
                </a:extLst>
              </a:tr>
              <a:tr h="442090">
                <a:tc>
                  <a:txBody>
                    <a:bodyPr/>
                    <a:lstStyle/>
                    <a:p>
                      <a:r>
                        <a:rPr lang="en-US" sz="1500" u="none" strike="noStrike">
                          <a:solidFill>
                            <a:srgbClr val="0645AD"/>
                          </a:solidFill>
                          <a:effectLst/>
                          <a:hlinkClick r:id="rId3" tooltip="Polyethylene terephthalate"/>
                        </a:rPr>
                        <a:t>PET</a:t>
                      </a:r>
                      <a:endParaRPr lang="en-US"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basic</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NaOH</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UV, DMF</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Alcohols</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ru-RU" sz="1500">
                          <a:effectLst/>
                        </a:rPr>
                        <a:t>50-90</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Fast</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ru-RU" sz="1500">
                          <a:effectLst/>
                        </a:rPr>
                        <a:t>10-1000</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00073870"/>
                  </a:ext>
                </a:extLst>
              </a:tr>
              <a:tr h="442090">
                <a:tc>
                  <a:txBody>
                    <a:bodyPr/>
                    <a:lstStyle/>
                    <a:p>
                      <a:endParaRPr lang="ru-RU"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basic</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K</a:t>
                      </a:r>
                      <a:r>
                        <a:rPr lang="en-US" sz="1500" baseline="-25000">
                          <a:effectLst/>
                        </a:rPr>
                        <a:t>2</a:t>
                      </a:r>
                      <a:r>
                        <a:rPr lang="en-US" sz="1500">
                          <a:effectLst/>
                        </a:rPr>
                        <a:t>CO</a:t>
                      </a:r>
                      <a:r>
                        <a:rPr lang="en-US" sz="1500" baseline="-25000">
                          <a:effectLst/>
                        </a:rPr>
                        <a:t>3</a:t>
                      </a:r>
                      <a:endParaRPr lang="en-US"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ru-RU"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ru-RU"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ru-RU" sz="1500">
                          <a:effectLst/>
                        </a:rPr>
                        <a:t>80</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Slow</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ru-RU" sz="1500">
                          <a:effectLst/>
                        </a:rPr>
                        <a:t>1000</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658599907"/>
                  </a:ext>
                </a:extLst>
              </a:tr>
              <a:tr h="773661">
                <a:tc>
                  <a:txBody>
                    <a:bodyPr/>
                    <a:lstStyle/>
                    <a:p>
                      <a:r>
                        <a:rPr lang="en-US" sz="1500" u="none" strike="noStrike">
                          <a:solidFill>
                            <a:srgbClr val="0645AD"/>
                          </a:solidFill>
                          <a:effectLst/>
                          <a:hlinkClick r:id="rId4" tooltip="Polyimide"/>
                        </a:rPr>
                        <a:t>PI</a:t>
                      </a:r>
                      <a:endParaRPr lang="en-US"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basic</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NaOCl</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ru-RU"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NaOH</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ru-RU" sz="1500">
                          <a:effectLst/>
                        </a:rPr>
                        <a:t>50-80</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Fast</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ru-RU" sz="1500">
                          <a:effectLst/>
                        </a:rPr>
                        <a:t>100-1000</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27455014"/>
                  </a:ext>
                </a:extLst>
              </a:tr>
              <a:tr h="442090">
                <a:tc>
                  <a:txBody>
                    <a:bodyPr/>
                    <a:lstStyle/>
                    <a:p>
                      <a:r>
                        <a:rPr lang="en-US" sz="1500" u="none" strike="noStrike">
                          <a:solidFill>
                            <a:srgbClr val="0645AD"/>
                          </a:solidFill>
                          <a:effectLst/>
                          <a:hlinkClick r:id="rId5" tooltip="CR-39"/>
                        </a:rPr>
                        <a:t>CR39</a:t>
                      </a:r>
                      <a:endParaRPr lang="en-US"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basic</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NaOH</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UV</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ru-RU"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ru-RU" sz="1500">
                          <a:effectLst/>
                        </a:rPr>
                        <a:t>50-80</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Fast</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ru-RU" sz="1500">
                          <a:effectLst/>
                        </a:rPr>
                        <a:t>10-1000</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529763107"/>
                  </a:ext>
                </a:extLst>
              </a:tr>
              <a:tr h="773661">
                <a:tc>
                  <a:txBody>
                    <a:bodyPr/>
                    <a:lstStyle/>
                    <a:p>
                      <a:r>
                        <a:rPr lang="en-US" sz="1500" u="none" strike="noStrike">
                          <a:solidFill>
                            <a:srgbClr val="0645AD"/>
                          </a:solidFill>
                          <a:effectLst/>
                          <a:hlinkClick r:id="rId6" tooltip="Polyvinylidene fluoride"/>
                        </a:rPr>
                        <a:t>PVDF</a:t>
                      </a:r>
                      <a:r>
                        <a:rPr lang="en-US" sz="1500" baseline="30000">
                          <a:effectLst/>
                        </a:rPr>
                        <a:t>6)</a:t>
                      </a:r>
                      <a:endParaRPr lang="en-US"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basic</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KMnO</a:t>
                      </a:r>
                      <a:r>
                        <a:rPr lang="en-US" sz="1500" baseline="-25000">
                          <a:effectLst/>
                        </a:rPr>
                        <a:t>4</a:t>
                      </a:r>
                      <a:r>
                        <a:rPr lang="en-US" sz="1500">
                          <a:effectLst/>
                        </a:rPr>
                        <a:t> + NaOH</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ru-RU"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ru-RU"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ru-RU" sz="1500">
                          <a:effectLst/>
                        </a:rPr>
                        <a:t>80</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Medium</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ru-RU" sz="1500">
                          <a:effectLst/>
                        </a:rPr>
                        <a:t>10-100</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835803479"/>
                  </a:ext>
                </a:extLst>
              </a:tr>
              <a:tr h="773661">
                <a:tc>
                  <a:txBody>
                    <a:bodyPr/>
                    <a:lstStyle/>
                    <a:p>
                      <a:r>
                        <a:rPr lang="en-US" sz="1500" u="none" strike="noStrike">
                          <a:solidFill>
                            <a:srgbClr val="0645AD"/>
                          </a:solidFill>
                          <a:effectLst/>
                          <a:hlinkClick r:id="rId7" tooltip="Poly(methyl methacrylate)"/>
                        </a:rPr>
                        <a:t>PMMA</a:t>
                      </a:r>
                      <a:r>
                        <a:rPr lang="en-US" sz="1500" baseline="30000">
                          <a:effectLst/>
                        </a:rPr>
                        <a:t>6)</a:t>
                      </a:r>
                      <a:endParaRPr lang="en-US"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acidic</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KMnO</a:t>
                      </a:r>
                      <a:r>
                        <a:rPr lang="en-US" sz="1500" baseline="-25000">
                          <a:effectLst/>
                        </a:rPr>
                        <a:t>4</a:t>
                      </a:r>
                      <a:r>
                        <a:rPr lang="en-US" sz="1500">
                          <a:effectLst/>
                        </a:rPr>
                        <a:t> + H</a:t>
                      </a:r>
                      <a:r>
                        <a:rPr lang="en-US" sz="1500" baseline="-25000">
                          <a:effectLst/>
                        </a:rPr>
                        <a:t>2</a:t>
                      </a:r>
                      <a:r>
                        <a:rPr lang="en-US" sz="1500">
                          <a:effectLst/>
                        </a:rPr>
                        <a:t>SO</a:t>
                      </a:r>
                      <a:r>
                        <a:rPr lang="en-US" sz="1500" baseline="-25000">
                          <a:effectLst/>
                        </a:rPr>
                        <a:t>4</a:t>
                      </a:r>
                      <a:endParaRPr lang="en-US"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ru-RU"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ru-RU"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ru-RU" sz="1500">
                          <a:effectLst/>
                        </a:rPr>
                        <a:t>50-80</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Medium</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ru-RU" sz="1500">
                          <a:effectLst/>
                        </a:rPr>
                        <a:t>10</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973683216"/>
                  </a:ext>
                </a:extLst>
              </a:tr>
              <a:tr h="773661">
                <a:tc>
                  <a:txBody>
                    <a:bodyPr/>
                    <a:lstStyle/>
                    <a:p>
                      <a:r>
                        <a:rPr lang="en-US" sz="1500" u="none" strike="noStrike">
                          <a:solidFill>
                            <a:srgbClr val="0645AD"/>
                          </a:solidFill>
                          <a:effectLst/>
                          <a:hlinkClick r:id="rId8" tooltip="Polypropylene"/>
                        </a:rPr>
                        <a:t>PP</a:t>
                      </a:r>
                      <a:r>
                        <a:rPr lang="en-US" sz="1500" baseline="30000">
                          <a:effectLst/>
                        </a:rPr>
                        <a:t>6)</a:t>
                      </a:r>
                      <a:endParaRPr lang="en-US"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acidic</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CrO</a:t>
                      </a:r>
                      <a:r>
                        <a:rPr lang="en-US" sz="1500" baseline="-25000">
                          <a:effectLst/>
                        </a:rPr>
                        <a:t>3</a:t>
                      </a:r>
                      <a:r>
                        <a:rPr lang="en-US" sz="1500">
                          <a:effectLst/>
                        </a:rPr>
                        <a:t> + H</a:t>
                      </a:r>
                      <a:r>
                        <a:rPr lang="en-US" sz="1500" baseline="-25000">
                          <a:effectLst/>
                        </a:rPr>
                        <a:t>2</a:t>
                      </a:r>
                      <a:r>
                        <a:rPr lang="en-US" sz="1500">
                          <a:effectLst/>
                        </a:rPr>
                        <a:t>SO</a:t>
                      </a:r>
                      <a:r>
                        <a:rPr lang="en-US" sz="1500" baseline="-25000">
                          <a:effectLst/>
                        </a:rPr>
                        <a:t>4</a:t>
                      </a:r>
                      <a:endParaRPr lang="en-US"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ru-RU" sz="1500" dirty="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ru-RU" sz="1500">
                        <a:effectLst/>
                      </a:endParaRP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ru-RU" sz="1500">
                          <a:effectLst/>
                        </a:rPr>
                        <a:t>80</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1500">
                          <a:effectLst/>
                        </a:rPr>
                        <a:t>Fast</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ru-RU" sz="1500" dirty="0">
                          <a:effectLst/>
                        </a:rPr>
                        <a:t>10-100</a:t>
                      </a:r>
                    </a:p>
                  </a:txBody>
                  <a:tcPr marL="78034" marR="78034" marT="39017" marB="39017"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241426873"/>
                  </a:ext>
                </a:extLst>
              </a:tr>
            </a:tbl>
          </a:graphicData>
        </a:graphic>
      </p:graphicFrame>
    </p:spTree>
    <p:extLst>
      <p:ext uri="{BB962C8B-B14F-4D97-AF65-F5344CB8AC3E}">
        <p14:creationId xmlns:p14="http://schemas.microsoft.com/office/powerpoint/2010/main" val="1895588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08" y="150312"/>
            <a:ext cx="8313568" cy="5160724"/>
          </a:xfrm>
          <a:prstGeom prst="rect">
            <a:avLst/>
          </a:prstGeom>
          <a:noFill/>
          <a:ln w="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descr="http://flerovlab.jinr.ru/flnr/dimg/FLNR_new_logotype_2012_07_0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7890" y="5924811"/>
            <a:ext cx="9144000" cy="991041"/>
          </a:xfrm>
          <a:prstGeom prst="rect">
            <a:avLst/>
          </a:prstGeom>
          <a:noFill/>
        </p:spPr>
        <p:txBody>
          <a:bodyPr wrap="square" rtlCol="0">
            <a:spAutoFit/>
          </a:bodyPr>
          <a:lstStyle/>
          <a:p>
            <a:pPr lvl="0">
              <a:lnSpc>
                <a:spcPct val="80000"/>
              </a:lnSpc>
            </a:pPr>
            <a:r>
              <a:rPr lang="en-US" altLang="ru-RU" sz="2400" b="1" dirty="0">
                <a:solidFill>
                  <a:srgbClr val="FF0000"/>
                </a:solidFill>
              </a:rPr>
              <a:t>Major Goal: to find commercial applications for accelerator facilities as key factor of  ion track technology  for novel materials !  </a:t>
            </a:r>
          </a:p>
          <a:p>
            <a:pPr lvl="0"/>
            <a:endParaRPr lang="en-US" sz="2000" b="1" dirty="0">
              <a:solidFill>
                <a:prstClr val="black"/>
              </a:solidFill>
            </a:endParaRPr>
          </a:p>
        </p:txBody>
      </p:sp>
      <p:pic>
        <p:nvPicPr>
          <p:cNvPr id="153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908" y="3206663"/>
            <a:ext cx="2603917" cy="1691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27135" y="4897678"/>
            <a:ext cx="1290180" cy="369332"/>
          </a:xfrm>
          <a:prstGeom prst="rect">
            <a:avLst/>
          </a:prstGeom>
          <a:noFill/>
        </p:spPr>
        <p:txBody>
          <a:bodyPr wrap="square" rtlCol="0">
            <a:spAutoFit/>
          </a:bodyPr>
          <a:lstStyle/>
          <a:p>
            <a:r>
              <a:rPr lang="en-US" b="1" dirty="0"/>
              <a:t>DC-280</a:t>
            </a:r>
            <a:endParaRPr lang="ru-RU" b="1" dirty="0"/>
          </a:p>
        </p:txBody>
      </p:sp>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9550" y="3206663"/>
            <a:ext cx="2563399" cy="1691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974915" y="4897678"/>
            <a:ext cx="2555310" cy="369332"/>
          </a:xfrm>
          <a:prstGeom prst="rect">
            <a:avLst/>
          </a:prstGeom>
          <a:noFill/>
        </p:spPr>
        <p:txBody>
          <a:bodyPr wrap="square" rtlCol="0">
            <a:spAutoFit/>
          </a:bodyPr>
          <a:lstStyle/>
          <a:p>
            <a:r>
              <a:rPr lang="en-US" b="1" dirty="0" err="1"/>
              <a:t>Microtron</a:t>
            </a:r>
            <a:r>
              <a:rPr lang="en-US" b="1" dirty="0"/>
              <a:t> MT25</a:t>
            </a:r>
            <a:endParaRPr lang="ru-RU" b="1" dirty="0"/>
          </a:p>
        </p:txBody>
      </p:sp>
      <p:pic>
        <p:nvPicPr>
          <p:cNvPr id="5" name="Рисунок 4">
            <a:extLst>
              <a:ext uri="{FF2B5EF4-FFF2-40B4-BE49-F238E27FC236}">
                <a16:creationId xmlns:a16="http://schemas.microsoft.com/office/drawing/2014/main" id="{53B285E1-8B32-4085-83CC-B0845AEBC4E2}"/>
              </a:ext>
            </a:extLst>
          </p:cNvPr>
          <p:cNvPicPr>
            <a:picLocks noChangeAspect="1"/>
          </p:cNvPicPr>
          <p:nvPr/>
        </p:nvPicPr>
        <p:blipFill>
          <a:blip r:embed="rId7"/>
          <a:stretch>
            <a:fillRect/>
          </a:stretch>
        </p:blipFill>
        <p:spPr>
          <a:xfrm>
            <a:off x="3302736" y="3206663"/>
            <a:ext cx="2403913" cy="2104372"/>
          </a:xfrm>
          <a:prstGeom prst="rect">
            <a:avLst/>
          </a:prstGeom>
        </p:spPr>
      </p:pic>
      <p:sp>
        <p:nvSpPr>
          <p:cNvPr id="6" name="TextBox 5">
            <a:extLst>
              <a:ext uri="{FF2B5EF4-FFF2-40B4-BE49-F238E27FC236}">
                <a16:creationId xmlns:a16="http://schemas.microsoft.com/office/drawing/2014/main" id="{A71F039B-A086-4D22-B814-8CB7DD34DB1E}"/>
              </a:ext>
            </a:extLst>
          </p:cNvPr>
          <p:cNvSpPr txBox="1"/>
          <p:nvPr/>
        </p:nvSpPr>
        <p:spPr>
          <a:xfrm>
            <a:off x="5000625" y="3295650"/>
            <a:ext cx="801823" cy="369332"/>
          </a:xfrm>
          <a:prstGeom prst="rect">
            <a:avLst/>
          </a:prstGeom>
          <a:noFill/>
        </p:spPr>
        <p:txBody>
          <a:bodyPr wrap="none" rtlCol="0">
            <a:spAutoFit/>
          </a:bodyPr>
          <a:lstStyle/>
          <a:p>
            <a:r>
              <a:rPr lang="en-US" b="1" dirty="0">
                <a:solidFill>
                  <a:srgbClr val="FF0000"/>
                </a:solidFill>
              </a:rPr>
              <a:t>D</a:t>
            </a:r>
            <a:r>
              <a:rPr lang="ru-RU" b="1" dirty="0">
                <a:solidFill>
                  <a:srgbClr val="FF0000"/>
                </a:solidFill>
              </a:rPr>
              <a:t>С140</a:t>
            </a:r>
          </a:p>
        </p:txBody>
      </p:sp>
    </p:spTree>
    <p:extLst>
      <p:ext uri="{BB962C8B-B14F-4D97-AF65-F5344CB8AC3E}">
        <p14:creationId xmlns:p14="http://schemas.microsoft.com/office/powerpoint/2010/main" val="1744811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Заголовок 1"/>
          <p:cNvSpPr>
            <a:spLocks noGrp="1"/>
          </p:cNvSpPr>
          <p:nvPr>
            <p:ph type="title"/>
          </p:nvPr>
        </p:nvSpPr>
        <p:spPr>
          <a:xfrm>
            <a:off x="457200" y="304800"/>
            <a:ext cx="8229600" cy="1143000"/>
          </a:xfrm>
        </p:spPr>
        <p:txBody>
          <a:bodyPr/>
          <a:lstStyle/>
          <a:p>
            <a:r>
              <a:rPr lang="en-US" altLang="ru-RU" sz="2800" b="1" dirty="0" err="1"/>
              <a:t>Physico</a:t>
            </a:r>
            <a:r>
              <a:rPr lang="en-US" altLang="ru-RU" sz="2800" b="1" dirty="0"/>
              <a:t>-chemical Properties of TM </a:t>
            </a:r>
            <a:br>
              <a:rPr lang="en-US" altLang="ru-RU" sz="2800" b="1" dirty="0"/>
            </a:br>
            <a:r>
              <a:rPr lang="en-US" altLang="ru-RU" sz="2800" b="1" dirty="0"/>
              <a:t>Characterization Technologies &amp; Certification </a:t>
            </a:r>
            <a:endParaRPr lang="ru-RU" altLang="ru-RU" sz="2800" b="1" dirty="0"/>
          </a:p>
        </p:txBody>
      </p:sp>
      <p:sp>
        <p:nvSpPr>
          <p:cNvPr id="3" name="Содержимое 2"/>
          <p:cNvSpPr>
            <a:spLocks noGrp="1"/>
          </p:cNvSpPr>
          <p:nvPr>
            <p:ph idx="1"/>
          </p:nvPr>
        </p:nvSpPr>
        <p:spPr>
          <a:xfrm>
            <a:off x="457200" y="1600200"/>
            <a:ext cx="8458200" cy="5257800"/>
          </a:xfrm>
        </p:spPr>
        <p:txBody>
          <a:bodyPr/>
          <a:lstStyle/>
          <a:p>
            <a:pPr marL="304800" indent="-304800">
              <a:lnSpc>
                <a:spcPct val="80000"/>
              </a:lnSpc>
              <a:defRPr/>
            </a:pPr>
            <a:r>
              <a:rPr lang="en-US" sz="1800" dirty="0"/>
              <a:t>Structure –related parameters: Determination of pore size, pore size distribution, top layer thickness and surface porosity</a:t>
            </a:r>
          </a:p>
          <a:p>
            <a:pPr marL="304800" indent="-304800">
              <a:lnSpc>
                <a:spcPct val="80000"/>
              </a:lnSpc>
              <a:defRPr/>
            </a:pPr>
            <a:endParaRPr lang="en-US" sz="1800" dirty="0"/>
          </a:p>
          <a:p>
            <a:pPr marL="304800" indent="-304800">
              <a:lnSpc>
                <a:spcPct val="80000"/>
              </a:lnSpc>
              <a:defRPr/>
            </a:pPr>
            <a:r>
              <a:rPr lang="en-US" sz="1800" dirty="0"/>
              <a:t>Permeation related parameters: Determination of the actual separation parameters using solutes that are more or less retained by the membrane</a:t>
            </a:r>
          </a:p>
          <a:p>
            <a:pPr marL="304800" indent="-304800">
              <a:lnSpc>
                <a:spcPct val="80000"/>
              </a:lnSpc>
              <a:defRPr/>
            </a:pPr>
            <a:endParaRPr lang="en-US" sz="1800" dirty="0"/>
          </a:p>
          <a:p>
            <a:pPr marL="304800" indent="-304800">
              <a:lnSpc>
                <a:spcPct val="80000"/>
              </a:lnSpc>
              <a:defRPr/>
            </a:pPr>
            <a:r>
              <a:rPr lang="en-US" sz="1800" b="1" dirty="0"/>
              <a:t>GENERAL METHODS IN MEMBRANE CHARACTERIZATION:</a:t>
            </a:r>
          </a:p>
          <a:p>
            <a:pPr marL="304800" indent="-304800">
              <a:lnSpc>
                <a:spcPct val="80000"/>
              </a:lnSpc>
              <a:defRPr/>
            </a:pPr>
            <a:endParaRPr lang="en-US" sz="1800" dirty="0"/>
          </a:p>
          <a:p>
            <a:pPr marL="304800" indent="-304800">
              <a:lnSpc>
                <a:spcPct val="80000"/>
              </a:lnSpc>
              <a:buFontTx/>
              <a:buAutoNum type="arabicPeriod"/>
              <a:defRPr/>
            </a:pPr>
            <a:r>
              <a:rPr lang="en-US" sz="1800" dirty="0"/>
              <a:t>Electronic microscopy</a:t>
            </a:r>
          </a:p>
          <a:p>
            <a:pPr marL="304800" indent="-304800">
              <a:lnSpc>
                <a:spcPct val="80000"/>
              </a:lnSpc>
              <a:buFontTx/>
              <a:buAutoNum type="arabicPeriod"/>
              <a:defRPr/>
            </a:pPr>
            <a:r>
              <a:rPr lang="en-US" sz="1800" dirty="0"/>
              <a:t>Atomic force microscopy</a:t>
            </a:r>
          </a:p>
          <a:p>
            <a:pPr marL="304800" indent="-304800">
              <a:lnSpc>
                <a:spcPct val="80000"/>
              </a:lnSpc>
              <a:buFontTx/>
              <a:buAutoNum type="arabicPeriod"/>
              <a:defRPr/>
            </a:pPr>
            <a:r>
              <a:rPr lang="en-US" sz="1800" dirty="0"/>
              <a:t>Bubble-point method</a:t>
            </a:r>
          </a:p>
          <a:p>
            <a:pPr marL="304800" indent="-304800">
              <a:lnSpc>
                <a:spcPct val="80000"/>
              </a:lnSpc>
              <a:buFontTx/>
              <a:buAutoNum type="arabicPeriod"/>
              <a:defRPr/>
            </a:pPr>
            <a:r>
              <a:rPr lang="en-US" sz="1800" dirty="0"/>
              <a:t>Bubble-point with gas permeation</a:t>
            </a:r>
          </a:p>
          <a:p>
            <a:pPr marL="304800" indent="-304800">
              <a:lnSpc>
                <a:spcPct val="80000"/>
              </a:lnSpc>
              <a:buFontTx/>
              <a:buAutoNum type="arabicPeriod"/>
              <a:defRPr/>
            </a:pPr>
            <a:r>
              <a:rPr lang="en-US" sz="1800" dirty="0"/>
              <a:t>Mercury intrusion method</a:t>
            </a:r>
          </a:p>
          <a:p>
            <a:pPr marL="304800" indent="-304800">
              <a:lnSpc>
                <a:spcPct val="80000"/>
              </a:lnSpc>
              <a:buFontTx/>
              <a:buAutoNum type="arabicPeriod"/>
              <a:defRPr/>
            </a:pPr>
            <a:r>
              <a:rPr lang="en-US" sz="1800" dirty="0"/>
              <a:t>Permeability method</a:t>
            </a:r>
          </a:p>
          <a:p>
            <a:pPr marL="304800" indent="-304800">
              <a:lnSpc>
                <a:spcPct val="80000"/>
              </a:lnSpc>
              <a:buFontTx/>
              <a:buAutoNum type="arabicPeriod"/>
              <a:defRPr/>
            </a:pPr>
            <a:r>
              <a:rPr lang="en-US" sz="1800" dirty="0"/>
              <a:t>Gas-adsorption-desorption</a:t>
            </a:r>
          </a:p>
          <a:p>
            <a:pPr marL="304800" indent="-304800">
              <a:lnSpc>
                <a:spcPct val="80000"/>
              </a:lnSpc>
              <a:buFontTx/>
              <a:buAutoNum type="arabicPeriod"/>
              <a:defRPr/>
            </a:pPr>
            <a:r>
              <a:rPr lang="en-US" sz="1800" dirty="0"/>
              <a:t>Thermo-</a:t>
            </a:r>
            <a:r>
              <a:rPr lang="en-US" sz="1800" dirty="0" err="1"/>
              <a:t>porometry</a:t>
            </a:r>
            <a:endParaRPr lang="en-US" sz="1800" dirty="0"/>
          </a:p>
          <a:p>
            <a:pPr marL="304800" indent="-304800">
              <a:lnSpc>
                <a:spcPct val="80000"/>
              </a:lnSpc>
              <a:buFontTx/>
              <a:buAutoNum type="arabicPeriod"/>
              <a:defRPr/>
            </a:pPr>
            <a:r>
              <a:rPr lang="en-US" sz="1800" dirty="0" err="1"/>
              <a:t>Permporosimetry</a:t>
            </a:r>
            <a:endParaRPr lang="en-US" sz="1800" dirty="0"/>
          </a:p>
          <a:p>
            <a:pPr marL="304800" indent="-304800">
              <a:lnSpc>
                <a:spcPct val="80000"/>
              </a:lnSpc>
              <a:buFontTx/>
              <a:buAutoNum type="arabicPeriod"/>
              <a:defRPr/>
            </a:pPr>
            <a:r>
              <a:rPr lang="en-US" sz="1800" dirty="0"/>
              <a:t>Liquid displacement</a:t>
            </a:r>
          </a:p>
          <a:p>
            <a:pPr marL="304800" indent="-304800">
              <a:lnSpc>
                <a:spcPct val="80000"/>
              </a:lnSpc>
              <a:buFontTx/>
              <a:buAutoNum type="arabicPeriod"/>
              <a:defRPr/>
            </a:pPr>
            <a:r>
              <a:rPr lang="en-US" sz="1800" dirty="0"/>
              <a:t>Solute rejection measurements</a:t>
            </a:r>
          </a:p>
          <a:p>
            <a:pPr>
              <a:buFontTx/>
              <a:buNone/>
              <a:defRPr/>
            </a:pPr>
            <a:endParaRPr lang="ru-RU" dirty="0"/>
          </a:p>
        </p:txBody>
      </p:sp>
      <p:pic>
        <p:nvPicPr>
          <p:cNvPr id="4" name="Picture 2" descr="http://flerovlab.jinr.ru/flnr/dimg/FLNR_new_logotype_2012_07_0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485" y="3581852"/>
            <a:ext cx="4847574" cy="276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939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464" y="344300"/>
            <a:ext cx="8373965" cy="830997"/>
          </a:xfrm>
          <a:prstGeom prst="rect">
            <a:avLst/>
          </a:prstGeom>
          <a:noFill/>
        </p:spPr>
        <p:txBody>
          <a:bodyPr wrap="square" rtlCol="0">
            <a:spAutoFit/>
          </a:bodyPr>
          <a:lstStyle/>
          <a:p>
            <a:pPr algn="ctr"/>
            <a:r>
              <a:rPr lang="en-GB" sz="2400" b="1" dirty="0" err="1">
                <a:solidFill>
                  <a:prstClr val="black"/>
                </a:solidFill>
              </a:rPr>
              <a:t>Nanocenter</a:t>
            </a:r>
            <a:r>
              <a:rPr lang="en-GB" sz="2400" b="1" dirty="0">
                <a:solidFill>
                  <a:prstClr val="black"/>
                </a:solidFill>
              </a:rPr>
              <a:t> analytical facilities for </a:t>
            </a:r>
            <a:r>
              <a:rPr lang="en-US" altLang="ru-RU" sz="2400" b="1" dirty="0">
                <a:solidFill>
                  <a:prstClr val="black"/>
                </a:solidFill>
              </a:rPr>
              <a:t>TM </a:t>
            </a:r>
            <a:br>
              <a:rPr lang="en-US" altLang="ru-RU" sz="2400" b="1" dirty="0">
                <a:solidFill>
                  <a:prstClr val="black"/>
                </a:solidFill>
              </a:rPr>
            </a:br>
            <a:r>
              <a:rPr lang="en-US" altLang="ru-RU" sz="2400" b="1" dirty="0">
                <a:solidFill>
                  <a:prstClr val="black"/>
                </a:solidFill>
              </a:rPr>
              <a:t>Characterization Technologies &amp; Certification</a:t>
            </a:r>
            <a:r>
              <a:rPr lang="en-GB" sz="2400" b="1" dirty="0">
                <a:solidFill>
                  <a:prstClr val="black"/>
                </a:solidFill>
              </a:rPr>
              <a:t> </a:t>
            </a:r>
          </a:p>
        </p:txBody>
      </p:sp>
      <p:pic>
        <p:nvPicPr>
          <p:cNvPr id="7" name="Picture 2" descr="http://flerovlab.jinr.ru/flnr/dimg/FLNR_new_logotype_2012_07_0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391" y="1674373"/>
            <a:ext cx="3600000" cy="2025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467" y="1674373"/>
            <a:ext cx="3600000" cy="20250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2467" y="4145199"/>
            <a:ext cx="3600000" cy="2025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391" y="4145199"/>
            <a:ext cx="3600000" cy="2025000"/>
          </a:xfrm>
          <a:prstGeom prst="rect">
            <a:avLst/>
          </a:prstGeom>
        </p:spPr>
      </p:pic>
      <p:sp>
        <p:nvSpPr>
          <p:cNvPr id="13" name="TextBox 12"/>
          <p:cNvSpPr txBox="1"/>
          <p:nvPr/>
        </p:nvSpPr>
        <p:spPr>
          <a:xfrm>
            <a:off x="5871024" y="6246693"/>
            <a:ext cx="1682885" cy="369332"/>
          </a:xfrm>
          <a:prstGeom prst="rect">
            <a:avLst/>
          </a:prstGeom>
          <a:noFill/>
        </p:spPr>
        <p:txBody>
          <a:bodyPr wrap="square" rtlCol="0">
            <a:spAutoFit/>
          </a:bodyPr>
          <a:lstStyle/>
          <a:p>
            <a:r>
              <a:rPr lang="en-GB" dirty="0">
                <a:solidFill>
                  <a:prstClr val="black"/>
                </a:solidFill>
              </a:rPr>
              <a:t>Micro RAMAN</a:t>
            </a:r>
          </a:p>
        </p:txBody>
      </p:sp>
      <p:sp>
        <p:nvSpPr>
          <p:cNvPr id="14" name="TextBox 13"/>
          <p:cNvSpPr txBox="1"/>
          <p:nvPr/>
        </p:nvSpPr>
        <p:spPr>
          <a:xfrm>
            <a:off x="5230416" y="3737620"/>
            <a:ext cx="2964099" cy="369332"/>
          </a:xfrm>
          <a:prstGeom prst="rect">
            <a:avLst/>
          </a:prstGeom>
          <a:noFill/>
        </p:spPr>
        <p:txBody>
          <a:bodyPr wrap="square" rtlCol="0">
            <a:spAutoFit/>
          </a:bodyPr>
          <a:lstStyle/>
          <a:p>
            <a:r>
              <a:rPr lang="en-GB" dirty="0">
                <a:solidFill>
                  <a:prstClr val="black"/>
                </a:solidFill>
              </a:rPr>
              <a:t>Bubble point test apparatus</a:t>
            </a:r>
          </a:p>
        </p:txBody>
      </p:sp>
      <p:sp>
        <p:nvSpPr>
          <p:cNvPr id="15" name="TextBox 14"/>
          <p:cNvSpPr txBox="1"/>
          <p:nvPr/>
        </p:nvSpPr>
        <p:spPr>
          <a:xfrm>
            <a:off x="1279569" y="3748883"/>
            <a:ext cx="2441643" cy="369332"/>
          </a:xfrm>
          <a:prstGeom prst="rect">
            <a:avLst/>
          </a:prstGeom>
          <a:noFill/>
        </p:spPr>
        <p:txBody>
          <a:bodyPr wrap="square" rtlCol="0">
            <a:spAutoFit/>
          </a:bodyPr>
          <a:lstStyle/>
          <a:p>
            <a:r>
              <a:rPr lang="en-GB" dirty="0">
                <a:solidFill>
                  <a:prstClr val="black"/>
                </a:solidFill>
              </a:rPr>
              <a:t>Contact angle apparatus</a:t>
            </a:r>
          </a:p>
        </p:txBody>
      </p:sp>
      <p:sp>
        <p:nvSpPr>
          <p:cNvPr id="16" name="TextBox 15"/>
          <p:cNvSpPr txBox="1"/>
          <p:nvPr/>
        </p:nvSpPr>
        <p:spPr>
          <a:xfrm>
            <a:off x="1483850" y="6246693"/>
            <a:ext cx="2033080" cy="369332"/>
          </a:xfrm>
          <a:prstGeom prst="rect">
            <a:avLst/>
          </a:prstGeom>
          <a:noFill/>
        </p:spPr>
        <p:txBody>
          <a:bodyPr wrap="square" rtlCol="0">
            <a:spAutoFit/>
          </a:bodyPr>
          <a:lstStyle/>
          <a:p>
            <a:r>
              <a:rPr lang="en-GB" dirty="0">
                <a:solidFill>
                  <a:prstClr val="black"/>
                </a:solidFill>
              </a:rPr>
              <a:t>Optical Microscopy</a:t>
            </a:r>
          </a:p>
        </p:txBody>
      </p:sp>
    </p:spTree>
    <p:extLst>
      <p:ext uri="{BB962C8B-B14F-4D97-AF65-F5344CB8AC3E}">
        <p14:creationId xmlns:p14="http://schemas.microsoft.com/office/powerpoint/2010/main" val="43918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ctrTitle"/>
          </p:nvPr>
        </p:nvSpPr>
        <p:spPr>
          <a:xfrm>
            <a:off x="379413" y="106363"/>
            <a:ext cx="8501062" cy="776287"/>
          </a:xfrm>
        </p:spPr>
        <p:txBody>
          <a:bodyPr/>
          <a:lstStyle/>
          <a:p>
            <a:pPr eaLnBrk="1" hangingPunct="1"/>
            <a:r>
              <a:rPr lang="en-US" altLang="ru-RU" sz="3600" dirty="0"/>
              <a:t>Successful commercial application of TM</a:t>
            </a:r>
          </a:p>
        </p:txBody>
      </p:sp>
      <p:sp>
        <p:nvSpPr>
          <p:cNvPr id="191491" name="Rectangle 3"/>
          <p:cNvSpPr>
            <a:spLocks noGrp="1" noChangeArrowheads="1"/>
          </p:cNvSpPr>
          <p:nvPr>
            <p:ph type="subTitle" idx="1"/>
          </p:nvPr>
        </p:nvSpPr>
        <p:spPr>
          <a:xfrm>
            <a:off x="328613" y="1310640"/>
            <a:ext cx="4495800" cy="5090160"/>
          </a:xfrm>
        </p:spPr>
        <p:txBody>
          <a:bodyPr>
            <a:noAutofit/>
          </a:bodyPr>
          <a:lstStyle/>
          <a:p>
            <a:pPr algn="l" eaLnBrk="1" hangingPunct="1">
              <a:lnSpc>
                <a:spcPct val="90000"/>
              </a:lnSpc>
            </a:pPr>
            <a:r>
              <a:rPr lang="en-US" altLang="ru-RU" sz="1800" b="1" dirty="0">
                <a:solidFill>
                  <a:schemeClr val="tx1"/>
                </a:solidFill>
              </a:rPr>
              <a:t>Microfiltration</a:t>
            </a:r>
          </a:p>
          <a:p>
            <a:pPr algn="l" eaLnBrk="1" hangingPunct="1">
              <a:lnSpc>
                <a:spcPct val="90000"/>
              </a:lnSpc>
            </a:pPr>
            <a:r>
              <a:rPr lang="en-US" altLang="ru-RU" sz="1800" dirty="0">
                <a:solidFill>
                  <a:schemeClr val="tx1"/>
                </a:solidFill>
              </a:rPr>
              <a:t>Sanity-microbiological and environmental control</a:t>
            </a:r>
          </a:p>
          <a:p>
            <a:pPr algn="l" eaLnBrk="1" hangingPunct="1">
              <a:lnSpc>
                <a:spcPct val="90000"/>
              </a:lnSpc>
            </a:pPr>
            <a:r>
              <a:rPr lang="en-US" altLang="ru-RU" sz="1800" dirty="0">
                <a:solidFill>
                  <a:schemeClr val="tx1"/>
                </a:solidFill>
              </a:rPr>
              <a:t>Polishing and sterilization filters for wide range of water treatment  processes and food industry</a:t>
            </a:r>
          </a:p>
          <a:p>
            <a:pPr algn="l" eaLnBrk="1" hangingPunct="1">
              <a:lnSpc>
                <a:spcPct val="90000"/>
              </a:lnSpc>
            </a:pPr>
            <a:r>
              <a:rPr lang="en-US" altLang="ru-RU" sz="1800" dirty="0">
                <a:solidFill>
                  <a:schemeClr val="tx1"/>
                </a:solidFill>
              </a:rPr>
              <a:t>Pharmaceutical industry -  vaccine and liposome productions</a:t>
            </a:r>
          </a:p>
          <a:p>
            <a:pPr algn="l" eaLnBrk="1" hangingPunct="1">
              <a:lnSpc>
                <a:spcPct val="90000"/>
              </a:lnSpc>
            </a:pPr>
            <a:r>
              <a:rPr lang="en-US" altLang="ru-RU" sz="1800" b="1" dirty="0">
                <a:solidFill>
                  <a:schemeClr val="tx1"/>
                </a:solidFill>
              </a:rPr>
              <a:t>Gas separation and air filtration</a:t>
            </a:r>
          </a:p>
          <a:p>
            <a:pPr algn="l" eaLnBrk="1" hangingPunct="1">
              <a:lnSpc>
                <a:spcPct val="90000"/>
              </a:lnSpc>
            </a:pPr>
            <a:r>
              <a:rPr lang="en-US" altLang="ru-RU" sz="1800" dirty="0">
                <a:solidFill>
                  <a:schemeClr val="tx1"/>
                </a:solidFill>
              </a:rPr>
              <a:t>Clean room filter system with O</a:t>
            </a:r>
            <a:r>
              <a:rPr lang="en-US" altLang="ru-RU" sz="1800" baseline="-25000" dirty="0">
                <a:solidFill>
                  <a:schemeClr val="tx1"/>
                </a:solidFill>
              </a:rPr>
              <a:t>2</a:t>
            </a:r>
            <a:r>
              <a:rPr lang="en-US" altLang="ru-RU" sz="1800" dirty="0">
                <a:solidFill>
                  <a:schemeClr val="tx1"/>
                </a:solidFill>
              </a:rPr>
              <a:t>/CO</a:t>
            </a:r>
            <a:r>
              <a:rPr lang="en-US" altLang="ru-RU" sz="1800" baseline="-25000" dirty="0">
                <a:solidFill>
                  <a:schemeClr val="tx1"/>
                </a:solidFill>
              </a:rPr>
              <a:t>2</a:t>
            </a:r>
            <a:r>
              <a:rPr lang="en-US" altLang="ru-RU" sz="1800" dirty="0">
                <a:solidFill>
                  <a:schemeClr val="tx1"/>
                </a:solidFill>
              </a:rPr>
              <a:t> separation</a:t>
            </a:r>
          </a:p>
          <a:p>
            <a:pPr algn="l" eaLnBrk="1" hangingPunct="1">
              <a:lnSpc>
                <a:spcPct val="90000"/>
              </a:lnSpc>
            </a:pPr>
            <a:r>
              <a:rPr lang="en-US" altLang="ru-RU" sz="1800" b="1" dirty="0">
                <a:solidFill>
                  <a:schemeClr val="tx1"/>
                </a:solidFill>
              </a:rPr>
              <a:t>Medicine</a:t>
            </a:r>
          </a:p>
          <a:p>
            <a:pPr algn="l" eaLnBrk="1" hangingPunct="1">
              <a:lnSpc>
                <a:spcPct val="90000"/>
              </a:lnSpc>
            </a:pPr>
            <a:r>
              <a:rPr lang="en-US" altLang="ru-RU" sz="1800" dirty="0">
                <a:solidFill>
                  <a:schemeClr val="tx1"/>
                </a:solidFill>
              </a:rPr>
              <a:t>Therapeutic treatment  of blood – Plasmaphereses</a:t>
            </a:r>
          </a:p>
          <a:p>
            <a:pPr algn="l" eaLnBrk="1" hangingPunct="1">
              <a:lnSpc>
                <a:spcPct val="90000"/>
              </a:lnSpc>
            </a:pPr>
            <a:r>
              <a:rPr lang="en-US" altLang="ru-RU" sz="1800" dirty="0">
                <a:solidFill>
                  <a:schemeClr val="tx1"/>
                </a:solidFill>
              </a:rPr>
              <a:t>Cervical cancer screening</a:t>
            </a:r>
          </a:p>
          <a:p>
            <a:pPr algn="l" eaLnBrk="1" hangingPunct="1">
              <a:lnSpc>
                <a:spcPct val="90000"/>
              </a:lnSpc>
            </a:pPr>
            <a:r>
              <a:rPr lang="en-US" altLang="ru-RU" sz="1800" dirty="0">
                <a:solidFill>
                  <a:schemeClr val="tx1"/>
                </a:solidFill>
              </a:rPr>
              <a:t>Glaucoma TM implant</a:t>
            </a:r>
          </a:p>
          <a:p>
            <a:pPr algn="l" eaLnBrk="1" hangingPunct="1">
              <a:lnSpc>
                <a:spcPct val="90000"/>
              </a:lnSpc>
            </a:pPr>
            <a:r>
              <a:rPr lang="en-US" altLang="ru-RU" sz="1800" dirty="0">
                <a:solidFill>
                  <a:schemeClr val="tx1"/>
                </a:solidFill>
              </a:rPr>
              <a:t>Individual Insert Handling for cell cultivation based on TM</a:t>
            </a:r>
          </a:p>
        </p:txBody>
      </p:sp>
      <p:pic>
        <p:nvPicPr>
          <p:cNvPr id="191492" name="Picture 4" descr="clro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038" y="3430588"/>
            <a:ext cx="4038600"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3" name="Picture 5" descr="cat_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914400"/>
            <a:ext cx="11239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6" descr="Minipatr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575" y="1065213"/>
            <a:ext cx="23622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flerovlab.jinr.ru/flnr/dimg/FLNR_new_logotype_2012_07_04.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556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Заголовок 1"/>
          <p:cNvSpPr>
            <a:spLocks noGrp="1"/>
          </p:cNvSpPr>
          <p:nvPr>
            <p:ph type="title"/>
          </p:nvPr>
        </p:nvSpPr>
        <p:spPr>
          <a:xfrm>
            <a:off x="0" y="274638"/>
            <a:ext cx="8610600" cy="868362"/>
          </a:xfrm>
        </p:spPr>
        <p:txBody>
          <a:bodyPr>
            <a:normAutofit fontScale="90000"/>
          </a:bodyPr>
          <a:lstStyle/>
          <a:p>
            <a:r>
              <a:rPr lang="en-US" altLang="ru-RU" sz="3200" b="1" dirty="0"/>
              <a:t>Vaccines production: enrichment and </a:t>
            </a:r>
            <a:r>
              <a:rPr lang="en-US" altLang="ru-RU" sz="3200" b="1" dirty="0" err="1"/>
              <a:t>diafiltration</a:t>
            </a:r>
            <a:r>
              <a:rPr lang="en-US" altLang="ru-RU" sz="3200" b="1" dirty="0"/>
              <a:t> using cross-flow filtration</a:t>
            </a:r>
            <a:endParaRPr lang="ru-RU" altLang="ru-RU" sz="3200" b="1" dirty="0"/>
          </a:p>
        </p:txBody>
      </p:sp>
      <p:pic>
        <p:nvPicPr>
          <p:cNvPr id="1935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105400" y="1447800"/>
            <a:ext cx="3733800" cy="2971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3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419600"/>
            <a:ext cx="37338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3541" name="Прямоугольник 3"/>
          <p:cNvSpPr>
            <a:spLocks noChangeArrowheads="1"/>
          </p:cNvSpPr>
          <p:nvPr/>
        </p:nvSpPr>
        <p:spPr bwMode="auto">
          <a:xfrm>
            <a:off x="304800" y="1447800"/>
            <a:ext cx="4114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ru-RU" sz="2400" dirty="0"/>
              <a:t>Vaccines against influenza, tick-borne encephalitis, rabies, foot and mouth disease produced by “MICROGEN”, Russia</a:t>
            </a:r>
            <a:endParaRPr lang="ru-RU" altLang="ru-RU" sz="2400" dirty="0"/>
          </a:p>
        </p:txBody>
      </p:sp>
      <p:pic>
        <p:nvPicPr>
          <p:cNvPr id="19354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995057"/>
            <a:ext cx="3505200" cy="2634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flerovlab.jinr.ru/flnr/dimg/FLNR_new_logotype_2012_07_04.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519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987675" y="116632"/>
            <a:ext cx="5976813" cy="756084"/>
          </a:xfrm>
        </p:spPr>
        <p:txBody>
          <a:bodyPr/>
          <a:lstStyle/>
          <a:p>
            <a:pPr algn="l" eaLnBrk="1" hangingPunct="1"/>
            <a:r>
              <a:rPr lang="en-US" altLang="ru-RU" sz="2000" b="1" dirty="0">
                <a:solidFill>
                  <a:srgbClr val="FF0000"/>
                </a:solidFill>
              </a:rPr>
              <a:t>CROSS-FLOW FILTRATION USING TRACK ETCHED MEMBRANES</a:t>
            </a:r>
            <a:endParaRPr lang="ru-RU" altLang="ru-RU" sz="2000" b="1" dirty="0">
              <a:solidFill>
                <a:srgbClr val="FF0000"/>
              </a:solidFill>
            </a:endParaRPr>
          </a:p>
        </p:txBody>
      </p:sp>
      <p:graphicFrame>
        <p:nvGraphicFramePr>
          <p:cNvPr id="22531" name="Object 26"/>
          <p:cNvGraphicFramePr>
            <a:graphicFrameLocks noGrp="1" noChangeAspect="1"/>
          </p:cNvGraphicFramePr>
          <p:nvPr>
            <p:ph idx="1"/>
          </p:nvPr>
        </p:nvGraphicFramePr>
        <p:xfrm>
          <a:off x="3635375" y="441325"/>
          <a:ext cx="4635500" cy="3408363"/>
        </p:xfrm>
        <a:graphic>
          <a:graphicData uri="http://schemas.openxmlformats.org/presentationml/2006/ole">
            <mc:AlternateContent xmlns:mc="http://schemas.openxmlformats.org/markup-compatibility/2006">
              <mc:Choice xmlns:v="urn:schemas-microsoft-com:vml" Requires="v">
                <p:oleObj spid="_x0000_s10296" name="Visio" r:id="rId3" imgW="3694893" imgH="2715474" progId="Visio.Drawing.6">
                  <p:embed/>
                </p:oleObj>
              </mc:Choice>
              <mc:Fallback>
                <p:oleObj name="Visio" r:id="rId3" imgW="3694893" imgH="2715474" progId="Visio.Drawing.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441325"/>
                        <a:ext cx="4635500" cy="340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6"/>
          <p:cNvSpPr>
            <a:spLocks noGrp="1" noChangeArrowheads="1"/>
          </p:cNvSpPr>
          <p:nvPr>
            <p:ph type="sldNum" sz="quarter" idx="12"/>
          </p:nvPr>
        </p:nvSpPr>
        <p:spPr/>
        <p:txBody>
          <a:bodyPr/>
          <a:lstStyle/>
          <a:p>
            <a:pPr>
              <a:defRPr/>
            </a:pPr>
            <a:fld id="{F0F1987B-4D12-49B5-82ED-9AD13557944D}" type="slidenum">
              <a:rPr lang="ru-RU">
                <a:solidFill>
                  <a:prstClr val="black">
                    <a:tint val="75000"/>
                  </a:prstClr>
                </a:solidFill>
              </a:rPr>
              <a:pPr>
                <a:defRPr/>
              </a:pPr>
              <a:t>34</a:t>
            </a:fld>
            <a:endParaRPr lang="ru-RU">
              <a:solidFill>
                <a:prstClr val="black">
                  <a:tint val="75000"/>
                </a:prstClr>
              </a:solidFill>
            </a:endParaRPr>
          </a:p>
        </p:txBody>
      </p:sp>
      <p:sp>
        <p:nvSpPr>
          <p:cNvPr id="22533" name="Rectangle 5"/>
          <p:cNvSpPr>
            <a:spLocks noChangeArrowheads="1"/>
          </p:cNvSpPr>
          <p:nvPr/>
        </p:nvSpPr>
        <p:spPr bwMode="auto">
          <a:xfrm>
            <a:off x="0" y="22145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ru-RU" altLang="ru-RU" sz="1800">
              <a:solidFill>
                <a:prstClr val="black"/>
              </a:solidFill>
              <a:latin typeface="Arial" pitchFamily="34" charset="0"/>
            </a:endParaRPr>
          </a:p>
        </p:txBody>
      </p:sp>
      <p:pic>
        <p:nvPicPr>
          <p:cNvPr id="22534" name="Picture 23" descr="Sartorius-BT-Bil-11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74320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5" descr="Схема модуля"/>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93988"/>
            <a:ext cx="5508625" cy="372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325" y="2235200"/>
            <a:ext cx="298767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05463" y="4195763"/>
            <a:ext cx="3538537"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347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пфмкорп"/>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a:stretch>
            <a:fillRect/>
          </a:stretch>
        </p:blipFill>
        <p:spPr>
          <a:xfrm>
            <a:off x="457200" y="2209800"/>
            <a:ext cx="2514600" cy="2209800"/>
          </a:xfrm>
          <a:noFill/>
        </p:spPr>
      </p:pic>
      <p:graphicFrame>
        <p:nvGraphicFramePr>
          <p:cNvPr id="194563" name="Object 3"/>
          <p:cNvGraphicFramePr>
            <a:graphicFrameLocks noChangeAspect="1"/>
          </p:cNvGraphicFramePr>
          <p:nvPr/>
        </p:nvGraphicFramePr>
        <p:xfrm>
          <a:off x="2971800" y="2209800"/>
          <a:ext cx="3330575" cy="2209800"/>
        </p:xfrm>
        <a:graphic>
          <a:graphicData uri="http://schemas.openxmlformats.org/presentationml/2006/ole">
            <mc:AlternateContent xmlns:mc="http://schemas.openxmlformats.org/markup-compatibility/2006">
              <mc:Choice xmlns:v="urn:schemas-microsoft-com:vml" Requires="v">
                <p:oleObj spid="_x0000_s8325" name="Фотография Photo Editor" r:id="rId4" imgW="7059010" imgH="5504762" progId="MSPhotoEd.3">
                  <p:embed/>
                </p:oleObj>
              </mc:Choice>
              <mc:Fallback>
                <p:oleObj name="Фотография Photo Editor" r:id="rId4" imgW="7059010" imgH="5504762" progId="MSPhotoEd.3">
                  <p:embed/>
                  <p:pic>
                    <p:nvPicPr>
                      <p:cNvPr id="194563" name="Object 3"/>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971800" y="2209800"/>
                        <a:ext cx="3330575" cy="2209800"/>
                      </a:xfrm>
                      <a:prstGeom prst="rect">
                        <a:avLst/>
                      </a:prstGeom>
                      <a:solidFill>
                        <a:srgbClr val="FCEDD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pic>
                </p:oleObj>
              </mc:Fallback>
            </mc:AlternateContent>
          </a:graphicData>
        </a:graphic>
      </p:graphicFrame>
      <p:pic>
        <p:nvPicPr>
          <p:cNvPr id="194564" name="Picture 4" descr="пф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050" y="2209800"/>
            <a:ext cx="280035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5" name="Text Box 5"/>
          <p:cNvSpPr txBox="1">
            <a:spLocks noChangeArrowheads="1"/>
          </p:cNvSpPr>
          <p:nvPr/>
        </p:nvSpPr>
        <p:spPr bwMode="auto">
          <a:xfrm>
            <a:off x="0" y="4572000"/>
            <a:ext cx="9144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sz="1600" b="1"/>
              <a:t>Membrane plasmapheresis</a:t>
            </a:r>
            <a:r>
              <a:rPr lang="ru-RU" altLang="ru-RU" sz="1600" b="1"/>
              <a:t> – </a:t>
            </a:r>
            <a:r>
              <a:rPr lang="en-US" altLang="ru-RU" sz="1600" b="1"/>
              <a:t>modern convenient way for problem solving</a:t>
            </a:r>
          </a:p>
          <a:p>
            <a:pPr eaLnBrk="1" hangingPunct="1">
              <a:spcBef>
                <a:spcPct val="0"/>
              </a:spcBef>
              <a:buFontTx/>
              <a:buNone/>
            </a:pPr>
            <a:r>
              <a:rPr lang="en-US" altLang="ru-RU" sz="1600" b="1"/>
              <a:t> in detoxication,  immuno &amp; gemocorrection of patient by  harmful substance plasmaectomy</a:t>
            </a:r>
          </a:p>
        </p:txBody>
      </p:sp>
      <p:sp>
        <p:nvSpPr>
          <p:cNvPr id="194566" name="Rectangle 6"/>
          <p:cNvSpPr>
            <a:spLocks noChangeArrowheads="1"/>
          </p:cNvSpPr>
          <p:nvPr/>
        </p:nvSpPr>
        <p:spPr bwMode="auto">
          <a:xfrm>
            <a:off x="266700" y="5257800"/>
            <a:ext cx="8877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80000"/>
              </a:lnSpc>
              <a:buFontTx/>
              <a:buNone/>
            </a:pPr>
            <a:r>
              <a:rPr lang="ru-RU" altLang="ru-RU" sz="2000" b="1">
                <a:solidFill>
                  <a:schemeClr val="bg1"/>
                </a:solidFill>
              </a:rPr>
              <a:t>  </a:t>
            </a:r>
            <a:r>
              <a:rPr lang="en-US" altLang="ru-RU" sz="1600" b="1" u="sng"/>
              <a:t>TECHNICAL CHARACTERISTICS OF</a:t>
            </a:r>
            <a:r>
              <a:rPr lang="ru-RU" altLang="ru-RU" sz="1600" b="1" u="sng"/>
              <a:t> </a:t>
            </a:r>
            <a:r>
              <a:rPr lang="en-US" altLang="ru-RU" sz="1600" b="1" u="sng"/>
              <a:t>PFM</a:t>
            </a:r>
            <a:r>
              <a:rPr lang="ru-RU" altLang="ru-RU" sz="1600" b="1" u="sng"/>
              <a:t>-800</a:t>
            </a:r>
          </a:p>
          <a:p>
            <a:pPr algn="ctr" eaLnBrk="1" hangingPunct="1">
              <a:lnSpc>
                <a:spcPct val="80000"/>
              </a:lnSpc>
              <a:buFontTx/>
              <a:buNone/>
            </a:pPr>
            <a:endParaRPr lang="en-US" altLang="ru-RU" sz="1800" b="1" u="sng"/>
          </a:p>
          <a:p>
            <a:pPr algn="ctr" eaLnBrk="1" hangingPunct="1">
              <a:lnSpc>
                <a:spcPct val="80000"/>
              </a:lnSpc>
              <a:buFontTx/>
              <a:buNone/>
            </a:pPr>
            <a:r>
              <a:rPr lang="en-US" altLang="ru-RU" sz="1800" b="1"/>
              <a:t>Overall dimension -  </a:t>
            </a:r>
            <a:r>
              <a:rPr lang="ru-RU" altLang="ru-RU" sz="1800" b="1"/>
              <a:t>50 Х 100 Х 8 </a:t>
            </a:r>
            <a:r>
              <a:rPr lang="en-US" altLang="ru-RU" sz="1800" b="1"/>
              <a:t>mm          Plasma outlet - </a:t>
            </a:r>
            <a:r>
              <a:rPr lang="ru-RU" altLang="ru-RU" sz="1800" b="1"/>
              <a:t>  30- 35%</a:t>
            </a:r>
            <a:endParaRPr lang="en-US" altLang="ru-RU" sz="1800" b="1"/>
          </a:p>
          <a:p>
            <a:pPr algn="ctr" eaLnBrk="1" hangingPunct="1">
              <a:lnSpc>
                <a:spcPct val="80000"/>
              </a:lnSpc>
              <a:buFontTx/>
              <a:buNone/>
            </a:pPr>
            <a:r>
              <a:rPr lang="en-US" altLang="ru-RU" sz="1800" b="1"/>
              <a:t>Blood flow velocity - </a:t>
            </a:r>
            <a:r>
              <a:rPr lang="ru-RU" altLang="ru-RU" sz="1800" b="1"/>
              <a:t> 100 </a:t>
            </a:r>
            <a:r>
              <a:rPr lang="en-US" altLang="ru-RU" sz="1800" b="1"/>
              <a:t>ml</a:t>
            </a:r>
            <a:r>
              <a:rPr lang="ru-RU" altLang="ru-RU" sz="1800" b="1"/>
              <a:t>/</a:t>
            </a:r>
            <a:r>
              <a:rPr lang="en-US" altLang="ru-RU" sz="1800" b="1"/>
              <a:t>min         Blood volume in system - </a:t>
            </a:r>
            <a:r>
              <a:rPr lang="ru-RU" altLang="ru-RU" sz="1800" b="1"/>
              <a:t> 20 </a:t>
            </a:r>
            <a:r>
              <a:rPr lang="en-US" altLang="ru-RU" sz="1800" b="1"/>
              <a:t>ml</a:t>
            </a:r>
          </a:p>
          <a:p>
            <a:pPr algn="just" eaLnBrk="1" hangingPunct="1">
              <a:lnSpc>
                <a:spcPct val="80000"/>
              </a:lnSpc>
              <a:buFontTx/>
              <a:buNone/>
            </a:pPr>
            <a:r>
              <a:rPr lang="en-US" altLang="ru-RU" sz="1800" b="1"/>
              <a:t>          Sterilization-  irradiation  </a:t>
            </a:r>
            <a:r>
              <a:rPr lang="en-US" altLang="ru-RU" sz="1800" b="1">
                <a:solidFill>
                  <a:srgbClr val="FF0000"/>
                </a:solidFill>
              </a:rPr>
              <a:t>Price $25 (hollow fiber membrane system $200)</a:t>
            </a:r>
            <a:r>
              <a:rPr lang="en-US" altLang="ru-RU" sz="1800" b="1"/>
              <a:t>    </a:t>
            </a:r>
            <a:endParaRPr lang="ru-RU" altLang="ru-RU" sz="1800" b="1"/>
          </a:p>
        </p:txBody>
      </p:sp>
      <p:sp>
        <p:nvSpPr>
          <p:cNvPr id="194567" name="Text Box 7"/>
          <p:cNvSpPr txBox="1">
            <a:spLocks noChangeArrowheads="1"/>
          </p:cNvSpPr>
          <p:nvPr/>
        </p:nvSpPr>
        <p:spPr bwMode="auto">
          <a:xfrm>
            <a:off x="457200" y="1447800"/>
            <a:ext cx="762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sz="1800"/>
              <a:t>2014 sales in Russia and in former USSR republics </a:t>
            </a:r>
            <a:r>
              <a:rPr lang="en-US" altLang="ru-RU" sz="2000"/>
              <a:t>250 000</a:t>
            </a:r>
            <a:r>
              <a:rPr lang="en-US" altLang="ru-RU" sz="1800"/>
              <a:t> units</a:t>
            </a:r>
          </a:p>
        </p:txBody>
      </p:sp>
      <p:sp>
        <p:nvSpPr>
          <p:cNvPr id="194568" name="Text Box 8"/>
          <p:cNvSpPr txBox="1">
            <a:spLocks noChangeArrowheads="1"/>
          </p:cNvSpPr>
          <p:nvPr/>
        </p:nvSpPr>
        <p:spPr bwMode="auto">
          <a:xfrm>
            <a:off x="152400" y="152400"/>
            <a:ext cx="8686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ru-RU" sz="2400" b="1">
                <a:solidFill>
                  <a:schemeClr val="tx2"/>
                </a:solidFill>
              </a:rPr>
              <a:t>MEMBRANE PLASMOFILTER PFM</a:t>
            </a:r>
            <a:r>
              <a:rPr lang="ru-RU" altLang="ru-RU" sz="2400" b="1">
                <a:solidFill>
                  <a:schemeClr val="tx2"/>
                </a:solidFill>
              </a:rPr>
              <a:t> – 800</a:t>
            </a:r>
            <a:r>
              <a:rPr lang="en-US" altLang="ru-RU" sz="2400" b="1">
                <a:solidFill>
                  <a:schemeClr val="tx2"/>
                </a:solidFill>
              </a:rPr>
              <a:t> based on extraordinary behavior TM in blood filtration and advanced operating design</a:t>
            </a:r>
          </a:p>
        </p:txBody>
      </p:sp>
      <p:pic>
        <p:nvPicPr>
          <p:cNvPr id="9" name="Picture 2" descr="http://flerovlab.jinr.ru/flnr/dimg/FLNR_new_logotype_2012_07_04.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729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378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53400" cy="792162"/>
          </a:xfrm>
        </p:spPr>
        <p:txBody>
          <a:bodyPr>
            <a:normAutofit fontScale="90000"/>
          </a:bodyPr>
          <a:lstStyle/>
          <a:p>
            <a:pPr>
              <a:defRPr/>
            </a:pPr>
            <a:r>
              <a:rPr lang="en-US" dirty="0"/>
              <a:t>Infusion &amp; Transfusion filters</a:t>
            </a:r>
            <a:r>
              <a:rPr lang="en-US" sz="2400" b="1" kern="1200" dirty="0">
                <a:solidFill>
                  <a:srgbClr val="FF0000"/>
                </a:solidFill>
                <a:ea typeface="+mn-ea"/>
              </a:rPr>
              <a:t> </a:t>
            </a:r>
            <a:br>
              <a:rPr lang="en-US" sz="2400" b="1" kern="1200" dirty="0">
                <a:solidFill>
                  <a:srgbClr val="FF0000"/>
                </a:solidFill>
                <a:ea typeface="+mn-ea"/>
              </a:rPr>
            </a:br>
            <a:r>
              <a:rPr lang="en-US" sz="2400" b="1" kern="1200" dirty="0">
                <a:solidFill>
                  <a:srgbClr val="FF0000"/>
                </a:solidFill>
                <a:ea typeface="+mn-ea"/>
              </a:rPr>
              <a:t>Beijing </a:t>
            </a:r>
            <a:r>
              <a:rPr lang="en-US" sz="2400" b="1" kern="1200" dirty="0" err="1">
                <a:solidFill>
                  <a:srgbClr val="FF0000"/>
                </a:solidFill>
                <a:ea typeface="+mn-ea"/>
              </a:rPr>
              <a:t>Fert</a:t>
            </a:r>
            <a:r>
              <a:rPr lang="en-US" sz="2400" b="1" kern="1200" dirty="0">
                <a:solidFill>
                  <a:srgbClr val="FF0000"/>
                </a:solidFill>
                <a:ea typeface="+mn-ea"/>
              </a:rPr>
              <a:t> Technology Co. Ltd</a:t>
            </a:r>
            <a:endParaRPr lang="ru-RU" dirty="0"/>
          </a:p>
        </p:txBody>
      </p:sp>
      <p:pic>
        <p:nvPicPr>
          <p:cNvPr id="1986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371600"/>
            <a:ext cx="8610600" cy="2438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660" name="TextBox 3"/>
          <p:cNvSpPr txBox="1">
            <a:spLocks noChangeArrowheads="1"/>
          </p:cNvSpPr>
          <p:nvPr/>
        </p:nvSpPr>
        <p:spPr bwMode="auto">
          <a:xfrm>
            <a:off x="76200" y="3665537"/>
            <a:ext cx="5943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ru-RU" sz="1200" dirty="0"/>
              <a:t>Nuclear track membrane as a key component of filtration devices can be used</a:t>
            </a:r>
          </a:p>
          <a:p>
            <a:pPr>
              <a:spcBef>
                <a:spcPct val="0"/>
              </a:spcBef>
              <a:buFontTx/>
              <a:buNone/>
            </a:pPr>
            <a:r>
              <a:rPr lang="en-US" altLang="ru-RU" sz="1200" dirty="0"/>
              <a:t> to remove solid particles in liquid medicine, such as injections and transfusions. </a:t>
            </a:r>
          </a:p>
          <a:p>
            <a:pPr>
              <a:spcBef>
                <a:spcPct val="0"/>
              </a:spcBef>
              <a:buFontTx/>
              <a:buNone/>
            </a:pPr>
            <a:r>
              <a:rPr lang="en-US" altLang="ru-RU" sz="1200" dirty="0"/>
              <a:t>The removal efficiency for solid particles of diameter of 5 </a:t>
            </a:r>
            <a:r>
              <a:rPr lang="en-US" altLang="ru-RU" sz="1200" dirty="0" err="1"/>
              <a:t>μm</a:t>
            </a:r>
            <a:r>
              <a:rPr lang="en-US" altLang="ru-RU" sz="1200" dirty="0"/>
              <a:t> is higher than 90%. </a:t>
            </a:r>
          </a:p>
          <a:p>
            <a:pPr>
              <a:spcBef>
                <a:spcPct val="0"/>
              </a:spcBef>
              <a:buFontTx/>
              <a:buNone/>
            </a:pPr>
            <a:r>
              <a:rPr lang="en-US" altLang="ru-RU" sz="1200" dirty="0"/>
              <a:t>The flow rate of liquid medicine through the filtration device is higher than 500 ml/10 min under the pressure of 1 m high water. </a:t>
            </a:r>
          </a:p>
          <a:p>
            <a:pPr>
              <a:spcBef>
                <a:spcPct val="0"/>
              </a:spcBef>
              <a:buFontTx/>
              <a:buNone/>
            </a:pPr>
            <a:r>
              <a:rPr lang="en-US" altLang="ru-RU" sz="1200" dirty="0"/>
              <a:t>The stability or reproducibility as well as the above parameters are good</a:t>
            </a:r>
          </a:p>
          <a:p>
            <a:pPr>
              <a:spcBef>
                <a:spcPct val="0"/>
              </a:spcBef>
              <a:buFontTx/>
              <a:buNone/>
            </a:pPr>
            <a:r>
              <a:rPr lang="en-US" altLang="ru-RU" sz="1200" dirty="0"/>
              <a:t>enough to satisfy the requirements of medical services</a:t>
            </a:r>
            <a:r>
              <a:rPr lang="en-US" altLang="ru-RU" sz="1800" dirty="0"/>
              <a:t>. </a:t>
            </a:r>
            <a:endParaRPr lang="ru-RU" altLang="ru-RU" sz="1800" dirty="0"/>
          </a:p>
        </p:txBody>
      </p:sp>
      <p:pic>
        <p:nvPicPr>
          <p:cNvPr id="1986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810000"/>
            <a:ext cx="28956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866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5143500"/>
            <a:ext cx="24384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http://flerovlab.jinr.ru/flnr/dimg/FLNR_new_logotype_2012_07_04.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056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a:xfrm>
            <a:off x="533400" y="200819"/>
            <a:ext cx="8001000" cy="868362"/>
          </a:xfrm>
        </p:spPr>
        <p:txBody>
          <a:bodyPr>
            <a:normAutofit/>
          </a:bodyPr>
          <a:lstStyle/>
          <a:p>
            <a:r>
              <a:rPr lang="sl-SI" altLang="ru-RU" sz="4000" b="1" dirty="0"/>
              <a:t>Skin protection Foliderm</a:t>
            </a:r>
            <a:endParaRPr lang="en-US" altLang="ru-RU" sz="4000" b="1" dirty="0"/>
          </a:p>
        </p:txBody>
      </p:sp>
      <p:pic>
        <p:nvPicPr>
          <p:cNvPr id="2027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80772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828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solidFill>
                  <a:srgbClr val="FF0000"/>
                </a:solidFill>
              </a:rPr>
              <a:t>WATER TREATMENT</a:t>
            </a:r>
            <a:endParaRPr lang="ru-RU" b="1" dirty="0">
              <a:solidFill>
                <a:srgbClr val="FF0000"/>
              </a:solidFill>
            </a:endParaRPr>
          </a:p>
        </p:txBody>
      </p:sp>
      <p:sp>
        <p:nvSpPr>
          <p:cNvPr id="3" name="TextBox 2"/>
          <p:cNvSpPr txBox="1"/>
          <p:nvPr/>
        </p:nvSpPr>
        <p:spPr>
          <a:xfrm>
            <a:off x="1" y="1352282"/>
            <a:ext cx="40291540" cy="2308324"/>
          </a:xfrm>
          <a:prstGeom prst="rect">
            <a:avLst/>
          </a:prstGeom>
          <a:noFill/>
        </p:spPr>
        <p:txBody>
          <a:bodyPr wrap="square" rtlCol="0">
            <a:spAutoFit/>
          </a:bodyPr>
          <a:lstStyle/>
          <a:p>
            <a:r>
              <a:rPr lang="en-US" b="1" dirty="0"/>
              <a:t>Spiral filtration modules</a:t>
            </a:r>
          </a:p>
          <a:p>
            <a:r>
              <a:rPr lang="en-US" b="1" dirty="0"/>
              <a:t>TM with pore diameters from 0.2 to 1.5 µm </a:t>
            </a:r>
          </a:p>
          <a:p>
            <a:r>
              <a:rPr lang="en-US" b="1" dirty="0"/>
              <a:t>Up to 50 square meters of membrane in one module</a:t>
            </a:r>
          </a:p>
          <a:p>
            <a:r>
              <a:rPr lang="en-US" b="1" dirty="0"/>
              <a:t>A great resource due to the periodic regeneration</a:t>
            </a:r>
          </a:p>
          <a:p>
            <a:r>
              <a:rPr lang="en-US" b="1" dirty="0"/>
              <a:t>Can withstand 700-800 cycles of regeneration –</a:t>
            </a:r>
          </a:p>
          <a:p>
            <a:r>
              <a:rPr lang="en-US" b="1" dirty="0"/>
              <a:t> in contrast to the membranes of other types .</a:t>
            </a:r>
          </a:p>
          <a:p>
            <a:r>
              <a:rPr lang="en-US" b="1" dirty="0"/>
              <a:t>“Water polishing" for microelectronics and pharmaceutical </a:t>
            </a:r>
          </a:p>
          <a:p>
            <a:r>
              <a:rPr lang="en-US" b="1" dirty="0"/>
              <a:t>companies  working according to GMP standards</a:t>
            </a:r>
            <a:endParaRPr lang="ru-RU"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2614" y="1210613"/>
            <a:ext cx="2859110" cy="319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7" y="3660606"/>
            <a:ext cx="3953814" cy="3197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7205" y="3660605"/>
            <a:ext cx="2321376" cy="3197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618581" y="4842456"/>
            <a:ext cx="2525420" cy="646331"/>
          </a:xfrm>
          <a:prstGeom prst="rect">
            <a:avLst/>
          </a:prstGeom>
          <a:noFill/>
        </p:spPr>
        <p:txBody>
          <a:bodyPr wrap="square" rtlCol="0">
            <a:spAutoFit/>
          </a:bodyPr>
          <a:lstStyle/>
          <a:p>
            <a:r>
              <a:rPr lang="en-US" b="1" dirty="0"/>
              <a:t>household water filters</a:t>
            </a:r>
          </a:p>
          <a:p>
            <a:r>
              <a:rPr lang="en-US" b="1" dirty="0"/>
              <a:t>NEROX  and SIMPEX</a:t>
            </a:r>
            <a:endParaRPr lang="ru-RU" b="1" dirty="0"/>
          </a:p>
        </p:txBody>
      </p:sp>
    </p:spTree>
    <p:extLst>
      <p:ext uri="{BB962C8B-B14F-4D97-AF65-F5344CB8AC3E}">
        <p14:creationId xmlns:p14="http://schemas.microsoft.com/office/powerpoint/2010/main" val="2018970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a:spLocks noChangeArrowheads="1"/>
          </p:cNvSpPr>
          <p:nvPr/>
        </p:nvSpPr>
        <p:spPr bwMode="auto">
          <a:xfrm>
            <a:off x="447675" y="3851265"/>
            <a:ext cx="5163986"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a:solidFill>
                  <a:srgbClr val="FF0000"/>
                </a:solidFill>
              </a:rPr>
              <a:t>Activity 1</a:t>
            </a:r>
          </a:p>
          <a:p>
            <a:r>
              <a:rPr lang="en-US" sz="2000" b="1" dirty="0"/>
              <a:t>Swift heavy ions in radiation material science</a:t>
            </a:r>
          </a:p>
          <a:p>
            <a:r>
              <a:rPr lang="en-US" sz="2000" b="1" dirty="0">
                <a:solidFill>
                  <a:srgbClr val="FF0000"/>
                </a:solidFill>
              </a:rPr>
              <a:t>Activity </a:t>
            </a:r>
            <a:r>
              <a:rPr lang="en-US" altLang="ru-RU" sz="2000" b="1" dirty="0">
                <a:solidFill>
                  <a:srgbClr val="FF0000"/>
                </a:solidFill>
              </a:rPr>
              <a:t>2</a:t>
            </a:r>
          </a:p>
          <a:p>
            <a:r>
              <a:rPr lang="en-US" altLang="ru-RU" sz="2000" b="1" dirty="0"/>
              <a:t>Track membrane</a:t>
            </a:r>
            <a:r>
              <a:rPr lang="ru-RU" altLang="ru-RU" sz="2000" b="1" dirty="0"/>
              <a:t> </a:t>
            </a:r>
            <a:r>
              <a:rPr lang="en-GB" altLang="ru-RU" sz="2000" b="1" dirty="0"/>
              <a:t>production </a:t>
            </a:r>
            <a:r>
              <a:rPr lang="en-US" altLang="ru-RU" sz="2000" b="1" dirty="0"/>
              <a:t>as a successful example of ion-track technology application</a:t>
            </a:r>
          </a:p>
          <a:p>
            <a:r>
              <a:rPr lang="en-US" sz="2000" b="1" dirty="0">
                <a:solidFill>
                  <a:srgbClr val="FF0000"/>
                </a:solidFill>
              </a:rPr>
              <a:t>Activity 3</a:t>
            </a:r>
          </a:p>
          <a:p>
            <a:r>
              <a:rPr lang="en-US" sz="2000" b="1" dirty="0"/>
              <a:t>Gamma-activation and XRF analyses for geology, material and environmental study</a:t>
            </a:r>
            <a:r>
              <a:rPr lang="ru-RU" sz="2000" b="1" dirty="0"/>
              <a:t>: </a:t>
            </a:r>
            <a:r>
              <a:rPr lang="en-US" sz="2000" b="1" dirty="0"/>
              <a:t>study of uranium, thorium and their decay products </a:t>
            </a:r>
          </a:p>
          <a:p>
            <a:endParaRPr lang="ru-RU" sz="2000" b="1" dirty="0"/>
          </a:p>
        </p:txBody>
      </p:sp>
      <p:pic>
        <p:nvPicPr>
          <p:cNvPr id="3" name="Picture 2"/>
          <p:cNvPicPr>
            <a:picLocks noChangeAspect="1"/>
          </p:cNvPicPr>
          <p:nvPr/>
        </p:nvPicPr>
        <p:blipFill>
          <a:blip r:embed="rId2"/>
          <a:stretch>
            <a:fillRect/>
          </a:stretch>
        </p:blipFill>
        <p:spPr>
          <a:xfrm>
            <a:off x="6104709" y="1803746"/>
            <a:ext cx="2667544" cy="3707705"/>
          </a:xfrm>
          <a:prstGeom prst="rect">
            <a:avLst/>
          </a:prstGeom>
        </p:spPr>
      </p:pic>
      <p:sp>
        <p:nvSpPr>
          <p:cNvPr id="4" name="TextBox 3"/>
          <p:cNvSpPr txBox="1"/>
          <p:nvPr/>
        </p:nvSpPr>
        <p:spPr>
          <a:xfrm>
            <a:off x="1448965" y="157946"/>
            <a:ext cx="6304625" cy="1015663"/>
          </a:xfrm>
          <a:prstGeom prst="rect">
            <a:avLst/>
          </a:prstGeom>
          <a:noFill/>
        </p:spPr>
        <p:txBody>
          <a:bodyPr wrap="square" rtlCol="0">
            <a:spAutoFit/>
          </a:bodyPr>
          <a:lstStyle/>
          <a:p>
            <a:pPr algn="ctr"/>
            <a:r>
              <a:rPr lang="en-US" altLang="ru-RU" sz="3200" b="1" dirty="0">
                <a:solidFill>
                  <a:srgbClr val="FF0000"/>
                </a:solidFill>
                <a:latin typeface="+mj-lt"/>
              </a:rPr>
              <a:t>Center of Applied Nuclear Physics,</a:t>
            </a:r>
            <a:r>
              <a:rPr lang="en-US" altLang="ru-RU" sz="2800" b="1" dirty="0">
                <a:latin typeface="+mj-lt"/>
              </a:rPr>
              <a:t> </a:t>
            </a:r>
          </a:p>
          <a:p>
            <a:pPr algn="ctr"/>
            <a:r>
              <a:rPr lang="en-US" altLang="ru-RU" sz="2800" b="1" dirty="0">
                <a:latin typeface="+mj-lt"/>
              </a:rPr>
              <a:t>Flerov Laboratory of Nuclear Reactions </a:t>
            </a:r>
          </a:p>
        </p:txBody>
      </p:sp>
      <p:pic>
        <p:nvPicPr>
          <p:cNvPr id="6" name="Picture 2"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50312" y="1173609"/>
            <a:ext cx="5954397" cy="2677656"/>
          </a:xfrm>
          <a:prstGeom prst="rect">
            <a:avLst/>
          </a:prstGeom>
          <a:noFill/>
        </p:spPr>
        <p:txBody>
          <a:bodyPr wrap="square" rtlCol="0">
            <a:spAutoFit/>
          </a:bodyPr>
          <a:lstStyle/>
          <a:p>
            <a:r>
              <a:rPr lang="en-US" b="1" dirty="0"/>
              <a:t>FOUNDED – 1974  </a:t>
            </a:r>
          </a:p>
          <a:p>
            <a:r>
              <a:rPr lang="en-US" b="1" dirty="0"/>
              <a:t>Profile</a:t>
            </a:r>
          </a:p>
          <a:p>
            <a:r>
              <a:rPr lang="en-US" b="1" dirty="0"/>
              <a:t>Head: Prof Sergey </a:t>
            </a:r>
            <a:r>
              <a:rPr lang="en-US" b="1" dirty="0" err="1"/>
              <a:t>Dmitriev</a:t>
            </a:r>
            <a:endParaRPr lang="en-US" b="1" dirty="0"/>
          </a:p>
          <a:p>
            <a:r>
              <a:rPr lang="en-US" b="1" dirty="0"/>
              <a:t>Sector No 8 (Ion-implantation nanotechnology and radiation</a:t>
            </a:r>
          </a:p>
          <a:p>
            <a:r>
              <a:rPr lang="en-US" b="1" dirty="0"/>
              <a:t> materials science)</a:t>
            </a:r>
          </a:p>
          <a:p>
            <a:r>
              <a:rPr lang="en-US" b="1" dirty="0"/>
              <a:t>8 staff,  2 x </a:t>
            </a:r>
            <a:r>
              <a:rPr lang="en-US" b="1" dirty="0" err="1"/>
              <a:t>Dr</a:t>
            </a:r>
            <a:r>
              <a:rPr lang="en-US" b="1" dirty="0"/>
              <a:t> </a:t>
            </a:r>
            <a:r>
              <a:rPr lang="en-US" b="1" dirty="0" err="1"/>
              <a:t>Sci</a:t>
            </a:r>
            <a:r>
              <a:rPr lang="en-US" b="1" dirty="0"/>
              <a:t>, 3 x PhD</a:t>
            </a:r>
          </a:p>
          <a:p>
            <a:r>
              <a:rPr lang="en-US" b="1" dirty="0"/>
              <a:t>18 researchers, including 2 x Dr Sci, 12 x PhD</a:t>
            </a:r>
          </a:p>
          <a:p>
            <a:endParaRPr lang="en-US" b="1" dirty="0"/>
          </a:p>
          <a:p>
            <a:r>
              <a:rPr lang="en-US" sz="2400" b="1" dirty="0">
                <a:solidFill>
                  <a:srgbClr val="FF0000"/>
                </a:solidFill>
              </a:rPr>
              <a:t>    ION TRACK TECHNOLOGY AT THE CENTER </a:t>
            </a:r>
          </a:p>
        </p:txBody>
      </p:sp>
    </p:spTree>
    <p:extLst>
      <p:ext uri="{BB962C8B-B14F-4D97-AF65-F5344CB8AC3E}">
        <p14:creationId xmlns:p14="http://schemas.microsoft.com/office/powerpoint/2010/main" val="1723139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1354138"/>
            <a:ext cx="9018587" cy="524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Text Box 5"/>
          <p:cNvSpPr txBox="1">
            <a:spLocks noChangeArrowheads="1"/>
          </p:cNvSpPr>
          <p:nvPr/>
        </p:nvSpPr>
        <p:spPr bwMode="auto">
          <a:xfrm>
            <a:off x="609600" y="320675"/>
            <a:ext cx="858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b="1" dirty="0">
                <a:latin typeface="+mn-lt"/>
              </a:rPr>
              <a:t>Air and water pollution control using TM</a:t>
            </a:r>
          </a:p>
        </p:txBody>
      </p:sp>
      <p:pic>
        <p:nvPicPr>
          <p:cNvPr id="204804" name="Picture 6" descr="RapidTes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4433888"/>
            <a:ext cx="2819400"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5" name="Picture 7" descr="MultipleVacuumFiltrationApparatu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2387600"/>
            <a:ext cx="27432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flerovlab.jinr.ru/flnr/dimg/FLNR_new_logotype_2012_07_04.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910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Заголовок 1"/>
          <p:cNvSpPr>
            <a:spLocks noGrp="1"/>
          </p:cNvSpPr>
          <p:nvPr>
            <p:ph type="title"/>
          </p:nvPr>
        </p:nvSpPr>
        <p:spPr/>
        <p:txBody>
          <a:bodyPr>
            <a:noAutofit/>
          </a:bodyPr>
          <a:lstStyle/>
          <a:p>
            <a:pPr eaLnBrk="1" hangingPunct="1"/>
            <a:r>
              <a:rPr lang="en-US" altLang="ru-RU" sz="3600" b="1" dirty="0"/>
              <a:t>Individual Insert Handling for cell cultivation based on TM</a:t>
            </a:r>
            <a:endParaRPr lang="ru-RU" altLang="ru-RU" sz="3600" dirty="0"/>
          </a:p>
        </p:txBody>
      </p:sp>
      <p:pic>
        <p:nvPicPr>
          <p:cNvPr id="20685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81400" y="1600200"/>
            <a:ext cx="3200400" cy="4525963"/>
          </a:xfrm>
          <a:noFill/>
        </p:spPr>
      </p:pic>
      <p:sp>
        <p:nvSpPr>
          <p:cNvPr id="206852" name="Прямоугольник 6"/>
          <p:cNvSpPr>
            <a:spLocks noChangeArrowheads="1"/>
          </p:cNvSpPr>
          <p:nvPr/>
        </p:nvSpPr>
        <p:spPr bwMode="auto">
          <a:xfrm>
            <a:off x="381000" y="1195387"/>
            <a:ext cx="3352800"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ru-RU" altLang="ru-RU" sz="1800" dirty="0"/>
          </a:p>
          <a:p>
            <a:pPr eaLnBrk="1" hangingPunct="1">
              <a:spcBef>
                <a:spcPct val="0"/>
              </a:spcBef>
              <a:buFontTx/>
              <a:buNone/>
            </a:pPr>
            <a:r>
              <a:rPr lang="en-US" altLang="ru-RU" sz="1400" b="1" dirty="0"/>
              <a:t>Applications (Clear and BD </a:t>
            </a:r>
            <a:r>
              <a:rPr lang="en-US" altLang="ru-RU" sz="1400" b="1" dirty="0" err="1"/>
              <a:t>FluoroBlok</a:t>
            </a:r>
            <a:r>
              <a:rPr lang="en-US" altLang="ru-RU" sz="1400" b="1" dirty="0"/>
              <a:t>™ Membranes</a:t>
            </a:r>
            <a:r>
              <a:rPr lang="en-US" altLang="ru-RU" sz="1800" b="1" dirty="0"/>
              <a:t>)</a:t>
            </a:r>
            <a:endParaRPr lang="ru-RU" altLang="ru-RU" sz="1800" dirty="0"/>
          </a:p>
          <a:p>
            <a:pPr eaLnBrk="1" hangingPunct="1">
              <a:spcBef>
                <a:spcPct val="0"/>
              </a:spcBef>
              <a:buFontTx/>
              <a:buNone/>
            </a:pPr>
            <a:endParaRPr lang="ru-RU" altLang="ru-RU" sz="1800" dirty="0"/>
          </a:p>
          <a:p>
            <a:pPr eaLnBrk="1" hangingPunct="1">
              <a:spcBef>
                <a:spcPct val="0"/>
              </a:spcBef>
              <a:buFontTx/>
              <a:buNone/>
            </a:pPr>
            <a:r>
              <a:rPr lang="en-US" altLang="ru-RU" sz="1400" b="1" dirty="0"/>
              <a:t>Angiogenesis</a:t>
            </a:r>
            <a:r>
              <a:rPr lang="ru-RU" altLang="ru-RU" sz="1400" b="1" dirty="0"/>
              <a:t> </a:t>
            </a:r>
            <a:r>
              <a:rPr lang="en-US" altLang="ru-RU" sz="1400" dirty="0"/>
              <a:t>Endothelial Cell Migration/Invasion</a:t>
            </a:r>
          </a:p>
          <a:p>
            <a:pPr eaLnBrk="1" hangingPunct="1">
              <a:spcBef>
                <a:spcPct val="0"/>
              </a:spcBef>
              <a:buFontTx/>
              <a:buNone/>
            </a:pPr>
            <a:endParaRPr lang="ru-RU" altLang="ru-RU" sz="1400" dirty="0"/>
          </a:p>
          <a:p>
            <a:pPr eaLnBrk="1" hangingPunct="1">
              <a:spcBef>
                <a:spcPct val="0"/>
              </a:spcBef>
              <a:buFontTx/>
              <a:buNone/>
            </a:pPr>
            <a:r>
              <a:rPr lang="en-US" altLang="ru-RU" sz="1400" b="1" dirty="0"/>
              <a:t>Tumor Cell Biology</a:t>
            </a:r>
            <a:r>
              <a:rPr lang="ru-RU" altLang="ru-RU" sz="1400" b="1" dirty="0"/>
              <a:t> </a:t>
            </a:r>
            <a:r>
              <a:rPr lang="en-US" altLang="ru-RU" sz="1400" dirty="0"/>
              <a:t>Tumor Cell Migration/Invasion</a:t>
            </a:r>
          </a:p>
          <a:p>
            <a:pPr eaLnBrk="1" hangingPunct="1">
              <a:spcBef>
                <a:spcPct val="0"/>
              </a:spcBef>
              <a:buFontTx/>
              <a:buNone/>
            </a:pPr>
            <a:endParaRPr lang="ru-RU" altLang="ru-RU" sz="1400" dirty="0"/>
          </a:p>
          <a:p>
            <a:pPr eaLnBrk="1" hangingPunct="1">
              <a:spcBef>
                <a:spcPct val="0"/>
              </a:spcBef>
              <a:buFontTx/>
              <a:buNone/>
            </a:pPr>
            <a:r>
              <a:rPr lang="en-US" altLang="ru-RU" sz="1400" b="1" dirty="0"/>
              <a:t>Inflammation</a:t>
            </a:r>
            <a:r>
              <a:rPr lang="ru-RU" altLang="ru-RU" sz="1400" b="1" dirty="0"/>
              <a:t> </a:t>
            </a:r>
            <a:r>
              <a:rPr lang="en-US" altLang="ru-RU" sz="1400" dirty="0"/>
              <a:t>Monocyte, Leukocyte Chemotaxis </a:t>
            </a:r>
            <a:r>
              <a:rPr lang="en-US" altLang="ru-RU" sz="1400" dirty="0" err="1"/>
              <a:t>Transendothelial</a:t>
            </a:r>
            <a:r>
              <a:rPr lang="en-US" altLang="ru-RU" sz="1400" dirty="0"/>
              <a:t> Cell Migration</a:t>
            </a:r>
          </a:p>
          <a:p>
            <a:pPr eaLnBrk="1" hangingPunct="1">
              <a:spcBef>
                <a:spcPct val="0"/>
              </a:spcBef>
              <a:buFontTx/>
              <a:buNone/>
            </a:pPr>
            <a:endParaRPr lang="ru-RU" altLang="ru-RU" sz="1400" dirty="0"/>
          </a:p>
          <a:p>
            <a:pPr eaLnBrk="1" hangingPunct="1">
              <a:spcBef>
                <a:spcPct val="0"/>
              </a:spcBef>
              <a:buFontTx/>
              <a:buNone/>
            </a:pPr>
            <a:r>
              <a:rPr lang="en-US" altLang="ru-RU" sz="1400" b="1" dirty="0"/>
              <a:t>ADME/</a:t>
            </a:r>
            <a:r>
              <a:rPr lang="en-US" altLang="ru-RU" sz="1400" b="1" dirty="0" err="1"/>
              <a:t>Tox</a:t>
            </a:r>
            <a:r>
              <a:rPr lang="en-US" altLang="ru-RU" sz="1400" b="1" dirty="0"/>
              <a:t> </a:t>
            </a:r>
            <a:r>
              <a:rPr lang="en-US" altLang="ru-RU" sz="1400" dirty="0"/>
              <a:t>Transport and Permeability</a:t>
            </a:r>
          </a:p>
          <a:p>
            <a:pPr eaLnBrk="1" hangingPunct="1">
              <a:spcBef>
                <a:spcPct val="0"/>
              </a:spcBef>
              <a:buFontTx/>
              <a:buNone/>
            </a:pPr>
            <a:r>
              <a:rPr lang="en-US" altLang="ru-RU" sz="1400" dirty="0"/>
              <a:t>Toxicity Assays</a:t>
            </a:r>
          </a:p>
          <a:p>
            <a:pPr eaLnBrk="1" hangingPunct="1">
              <a:spcBef>
                <a:spcPct val="0"/>
              </a:spcBef>
              <a:buFontTx/>
              <a:buNone/>
            </a:pPr>
            <a:endParaRPr lang="ru-RU" altLang="ru-RU" sz="1400" dirty="0"/>
          </a:p>
          <a:p>
            <a:pPr eaLnBrk="1" hangingPunct="1">
              <a:spcBef>
                <a:spcPct val="0"/>
              </a:spcBef>
              <a:buFontTx/>
              <a:buNone/>
            </a:pPr>
            <a:r>
              <a:rPr lang="en-US" altLang="ru-RU" sz="1400" b="1" dirty="0"/>
              <a:t>Cell Differentiation </a:t>
            </a:r>
            <a:r>
              <a:rPr lang="en-US" altLang="ru-RU" sz="1400" dirty="0"/>
              <a:t>Blood Brain Barrier Models Co-culture studies (primary cells, stem cells)</a:t>
            </a:r>
          </a:p>
          <a:p>
            <a:pPr eaLnBrk="1" hangingPunct="1">
              <a:spcBef>
                <a:spcPct val="0"/>
              </a:spcBef>
              <a:buFontTx/>
              <a:buNone/>
            </a:pPr>
            <a:endParaRPr lang="ru-RU" altLang="ru-RU" sz="1400" dirty="0"/>
          </a:p>
          <a:p>
            <a:pPr eaLnBrk="1" hangingPunct="1">
              <a:spcBef>
                <a:spcPct val="0"/>
              </a:spcBef>
              <a:buFontTx/>
              <a:buNone/>
            </a:pPr>
            <a:r>
              <a:rPr lang="en-US" altLang="ru-RU" sz="1400" b="1" dirty="0"/>
              <a:t>Drug Discovery </a:t>
            </a:r>
            <a:r>
              <a:rPr lang="en-US" altLang="ru-RU" sz="1400" dirty="0"/>
              <a:t>(single parameter or multiplexing)</a:t>
            </a:r>
          </a:p>
          <a:p>
            <a:pPr eaLnBrk="1" hangingPunct="1">
              <a:spcBef>
                <a:spcPct val="0"/>
              </a:spcBef>
              <a:buFontTx/>
              <a:buNone/>
            </a:pPr>
            <a:endParaRPr lang="en-US" altLang="ru-RU" sz="1400" dirty="0"/>
          </a:p>
          <a:p>
            <a:pPr eaLnBrk="1" hangingPunct="1">
              <a:spcBef>
                <a:spcPct val="0"/>
              </a:spcBef>
              <a:buFontTx/>
              <a:buNone/>
            </a:pPr>
            <a:r>
              <a:rPr lang="en-US" altLang="ru-RU" sz="1400" b="1" dirty="0"/>
              <a:t>Cell Imaging</a:t>
            </a:r>
            <a:endParaRPr lang="en-US" altLang="ru-RU" sz="1400" dirty="0"/>
          </a:p>
        </p:txBody>
      </p:sp>
      <p:pic>
        <p:nvPicPr>
          <p:cNvPr id="2068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676400"/>
            <a:ext cx="1828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flerovlab.jinr.ru/flnr/dimg/FLNR_new_logotype_2012_07_04.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4234544"/>
            <a:ext cx="1828799"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9029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Заголовок 1"/>
          <p:cNvSpPr>
            <a:spLocks noGrp="1"/>
          </p:cNvSpPr>
          <p:nvPr>
            <p:ph type="title"/>
          </p:nvPr>
        </p:nvSpPr>
        <p:spPr/>
        <p:txBody>
          <a:bodyPr>
            <a:normAutofit fontScale="90000"/>
          </a:bodyPr>
          <a:lstStyle/>
          <a:p>
            <a:r>
              <a:rPr lang="en-US" altLang="ru-RU" dirty="0"/>
              <a:t>Liposome and controlled micro and </a:t>
            </a:r>
            <a:r>
              <a:rPr lang="en-US" altLang="ru-RU" dirty="0" err="1"/>
              <a:t>nano</a:t>
            </a:r>
            <a:r>
              <a:rPr lang="en-US" altLang="ru-RU" dirty="0"/>
              <a:t> emulsions production</a:t>
            </a:r>
            <a:endParaRPr lang="ru-RU" altLang="ru-RU" dirty="0"/>
          </a:p>
        </p:txBody>
      </p:sp>
      <p:pic>
        <p:nvPicPr>
          <p:cNvPr id="208899" name="Picture 2" descr="http://www.genizer.com/upload/Liposome%20HandExtrud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49688"/>
            <a:ext cx="281940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0" name="Picture 4" descr="http://www.genizer.com/upload/Online_Liposome_Extruder/Online%20Liposome%20Extru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962400"/>
            <a:ext cx="2514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409700"/>
            <a:ext cx="533400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172200" y="1770888"/>
            <a:ext cx="2819400" cy="4524375"/>
          </a:xfrm>
          <a:prstGeom prst="rect">
            <a:avLst/>
          </a:prstGeom>
        </p:spPr>
        <p:txBody>
          <a:bodyPr>
            <a:spAutoFit/>
          </a:bodyPr>
          <a:lstStyle/>
          <a:p>
            <a:pPr>
              <a:spcBef>
                <a:spcPct val="20000"/>
              </a:spcBef>
              <a:defRPr/>
            </a:pPr>
            <a:r>
              <a:rPr lang="en-US" kern="0" dirty="0">
                <a:solidFill>
                  <a:srgbClr val="000000"/>
                </a:solidFill>
                <a:latin typeface="Arial"/>
                <a:cs typeface="Arial"/>
              </a:rPr>
              <a:t>Many of the most significant properties of emulsion-based products, such as shelf life, appearance, texture, </a:t>
            </a:r>
            <a:r>
              <a:rPr lang="en-US" kern="0" dirty="0" err="1">
                <a:solidFill>
                  <a:srgbClr val="000000"/>
                </a:solidFill>
                <a:latin typeface="Arial"/>
                <a:cs typeface="Arial"/>
              </a:rPr>
              <a:t>flavour</a:t>
            </a:r>
            <a:r>
              <a:rPr lang="en-US" kern="0" dirty="0">
                <a:solidFill>
                  <a:srgbClr val="000000"/>
                </a:solidFill>
                <a:latin typeface="Arial"/>
                <a:cs typeface="Arial"/>
              </a:rPr>
              <a:t>, encapsulation degree, and release rate are determined by the size of the droplets they contain. The size and the size distribution of droplets is the key to the stability of an emulsion, as it determines the rate of coalescence and its fitness for intended use.</a:t>
            </a:r>
          </a:p>
        </p:txBody>
      </p:sp>
      <p:pic>
        <p:nvPicPr>
          <p:cNvPr id="7" name="Picture 2" descr="http://flerovlab.jinr.ru/flnr/dimg/FLNR_new_logotype_2012_07_04.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812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685800" y="228600"/>
            <a:ext cx="7772400" cy="1143000"/>
          </a:xfrm>
        </p:spPr>
        <p:txBody>
          <a:bodyPr>
            <a:normAutofit fontScale="90000"/>
          </a:bodyPr>
          <a:lstStyle/>
          <a:p>
            <a:pPr eaLnBrk="1" hangingPunct="1"/>
            <a:r>
              <a:rPr lang="en-US" altLang="ru-RU" sz="2800" dirty="0">
                <a:solidFill>
                  <a:srgbClr val="FF3300"/>
                </a:solidFill>
              </a:rPr>
              <a:t>Template synthesis technique using TM – </a:t>
            </a:r>
            <a:br>
              <a:rPr lang="en-US" altLang="ru-RU" sz="2800" dirty="0">
                <a:solidFill>
                  <a:srgbClr val="FF3300"/>
                </a:solidFill>
              </a:rPr>
            </a:br>
            <a:r>
              <a:rPr lang="en-US" altLang="ru-RU" sz="2800" dirty="0">
                <a:solidFill>
                  <a:srgbClr val="FF3300"/>
                </a:solidFill>
              </a:rPr>
              <a:t>simple way to produce consolidated micro &amp; </a:t>
            </a:r>
            <a:r>
              <a:rPr lang="en-US" altLang="ru-RU" sz="2800" dirty="0" err="1">
                <a:solidFill>
                  <a:srgbClr val="FF3300"/>
                </a:solidFill>
              </a:rPr>
              <a:t>nano</a:t>
            </a:r>
            <a:r>
              <a:rPr lang="en-US" altLang="ru-RU" sz="2800" dirty="0">
                <a:solidFill>
                  <a:srgbClr val="FF3300"/>
                </a:solidFill>
              </a:rPr>
              <a:t> materials</a:t>
            </a:r>
            <a:r>
              <a:rPr lang="en-US" altLang="ru-RU" sz="2800" dirty="0"/>
              <a:t> </a:t>
            </a:r>
          </a:p>
        </p:txBody>
      </p:sp>
      <p:sp>
        <p:nvSpPr>
          <p:cNvPr id="211971" name="Rectangle 3"/>
          <p:cNvSpPr>
            <a:spLocks noGrp="1" noChangeArrowheads="1"/>
          </p:cNvSpPr>
          <p:nvPr>
            <p:ph type="body" idx="1"/>
          </p:nvPr>
        </p:nvSpPr>
        <p:spPr>
          <a:xfrm>
            <a:off x="228600" y="1524000"/>
            <a:ext cx="4806863" cy="2743200"/>
          </a:xfrm>
        </p:spPr>
        <p:txBody>
          <a:bodyPr/>
          <a:lstStyle/>
          <a:p>
            <a:pPr eaLnBrk="1" hangingPunct="1">
              <a:buFontTx/>
              <a:buNone/>
            </a:pPr>
            <a:r>
              <a:rPr lang="en-US" altLang="ru-RU" sz="2000" dirty="0"/>
              <a:t>Materials: Metal, metal alloys and composites,   semiconductors, carbon…..</a:t>
            </a:r>
          </a:p>
          <a:p>
            <a:pPr eaLnBrk="1" hangingPunct="1">
              <a:buFontTx/>
              <a:buNone/>
            </a:pPr>
            <a:r>
              <a:rPr lang="en-US" altLang="ru-RU" sz="2000" dirty="0"/>
              <a:t>Forms of material – replica from porous template</a:t>
            </a:r>
          </a:p>
          <a:p>
            <a:pPr eaLnBrk="1" hangingPunct="1">
              <a:buFontTx/>
              <a:buNone/>
            </a:pPr>
            <a:r>
              <a:rPr lang="en-US" altLang="ru-RU" sz="2000" dirty="0"/>
              <a:t>Geometry: whiskers, tubes, needles …….</a:t>
            </a:r>
          </a:p>
          <a:p>
            <a:pPr eaLnBrk="1" hangingPunct="1">
              <a:buFontTx/>
              <a:buNone/>
            </a:pPr>
            <a:r>
              <a:rPr lang="en-US" altLang="ru-RU" sz="2000" dirty="0"/>
              <a:t>Size: minimum  - 10 nanometers and </a:t>
            </a:r>
          </a:p>
          <a:p>
            <a:pPr eaLnBrk="1" hangingPunct="1">
              <a:buFontTx/>
              <a:buNone/>
            </a:pPr>
            <a:r>
              <a:rPr lang="en-US" altLang="ru-RU" sz="2000" dirty="0"/>
              <a:t>		maximum – hundreds of microns</a:t>
            </a:r>
          </a:p>
          <a:p>
            <a:pPr eaLnBrk="1" hangingPunct="1">
              <a:buFontTx/>
              <a:buNone/>
            </a:pPr>
            <a:endParaRPr lang="en-US" altLang="ru-RU" sz="2800" dirty="0"/>
          </a:p>
        </p:txBody>
      </p:sp>
      <p:sp>
        <p:nvSpPr>
          <p:cNvPr id="5" name="Oval 5"/>
          <p:cNvSpPr>
            <a:spLocks noChangeArrowheads="1"/>
          </p:cNvSpPr>
          <p:nvPr/>
        </p:nvSpPr>
        <p:spPr bwMode="auto">
          <a:xfrm>
            <a:off x="228600" y="4572000"/>
            <a:ext cx="8534400" cy="1981200"/>
          </a:xfrm>
          <a:prstGeom prst="ellipse">
            <a:avLst/>
          </a:prstGeom>
          <a:solidFill>
            <a:srgbClr val="99CCFF"/>
          </a:solidFill>
          <a:ln>
            <a:noFill/>
          </a:ln>
          <a:effectLst/>
          <a:extLst/>
        </p:spPr>
        <p:txBody>
          <a:bodyPr lIns="3600" tIns="324000" rIns="3600" bIns="3600" anchor="ctr"/>
          <a:lstStyle/>
          <a:p>
            <a:pPr algn="ctr" eaLnBrk="1" hangingPunct="1">
              <a:spcBef>
                <a:spcPct val="50000"/>
              </a:spcBef>
              <a:defRPr/>
            </a:pPr>
            <a:r>
              <a:rPr lang="en-ZA" sz="2400" b="1">
                <a:solidFill>
                  <a:srgbClr val="000000"/>
                </a:solidFill>
                <a:latin typeface="Times New Roman" pitchFamily="18" charset="0"/>
                <a:cs typeface="+mn-cs"/>
              </a:rPr>
              <a:t>The template syntheses of Metal-Semiconductor-Carbon Micro &amp; Nano-wire arrays and High Aspect Ratio Nanoparticles opens up New Avenues in Nano-Device Fabrication</a:t>
            </a:r>
            <a:endParaRPr lang="en-US" sz="2400" b="1">
              <a:solidFill>
                <a:srgbClr val="000000"/>
              </a:solidFill>
              <a:latin typeface="Times New Roman" pitchFamily="18" charset="0"/>
              <a:cs typeface="+mn-cs"/>
            </a:endParaRPr>
          </a:p>
          <a:p>
            <a:pPr algn="ctr" eaLnBrk="1" hangingPunct="1">
              <a:defRPr/>
            </a:pPr>
            <a:endParaRPr lang="en-US" sz="2400" b="1">
              <a:solidFill>
                <a:srgbClr val="000000"/>
              </a:solidFill>
              <a:latin typeface="Times New Roman" pitchFamily="18" charset="0"/>
              <a:cs typeface="+mn-cs"/>
            </a:endParaRPr>
          </a:p>
        </p:txBody>
      </p:sp>
      <p:pic>
        <p:nvPicPr>
          <p:cNvPr id="6" name="Picture 2" descr="http://flerovlab.jinr.ru/flnr/dimg/FLNR_new_logotype_2012_07_0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a16="http://schemas.microsoft.com/office/drawing/2014/main" id="{C617C0F9-2B17-4824-A5E1-3882E1151F54}"/>
              </a:ext>
            </a:extLst>
          </p:cNvPr>
          <p:cNvPicPr>
            <a:picLocks noChangeAspect="1"/>
          </p:cNvPicPr>
          <p:nvPr/>
        </p:nvPicPr>
        <p:blipFill>
          <a:blip r:embed="rId3"/>
          <a:stretch>
            <a:fillRect/>
          </a:stretch>
        </p:blipFill>
        <p:spPr>
          <a:xfrm>
            <a:off x="5035463" y="1524001"/>
            <a:ext cx="3613236" cy="3048000"/>
          </a:xfrm>
          <a:prstGeom prst="rect">
            <a:avLst/>
          </a:prstGeom>
        </p:spPr>
      </p:pic>
    </p:spTree>
    <p:extLst>
      <p:ext uri="{BB962C8B-B14F-4D97-AF65-F5344CB8AC3E}">
        <p14:creationId xmlns:p14="http://schemas.microsoft.com/office/powerpoint/2010/main" val="14394482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685800" y="152400"/>
            <a:ext cx="7772400" cy="1143000"/>
          </a:xfrm>
        </p:spPr>
        <p:txBody>
          <a:bodyPr>
            <a:normAutofit fontScale="90000"/>
          </a:bodyPr>
          <a:lstStyle/>
          <a:p>
            <a:pPr eaLnBrk="1" hangingPunct="1">
              <a:defRPr/>
            </a:pPr>
            <a:r>
              <a:rPr lang="en-US" sz="3600" b="1" dirty="0">
                <a:solidFill>
                  <a:schemeClr val="accent2"/>
                </a:solidFill>
                <a:effectLst>
                  <a:outerShdw blurRad="38100" dist="38100" dir="2700000" algn="tl">
                    <a:srgbClr val="C0C0C0"/>
                  </a:outerShdw>
                </a:effectLst>
              </a:rPr>
              <a:t>Applications of High Aspect Ratio Nanoparticles and </a:t>
            </a:r>
            <a:r>
              <a:rPr lang="en-US" sz="3600" b="1" dirty="0" err="1">
                <a:solidFill>
                  <a:schemeClr val="accent2"/>
                </a:solidFill>
                <a:effectLst>
                  <a:outerShdw blurRad="38100" dist="38100" dir="2700000" algn="tl">
                    <a:srgbClr val="C0C0C0"/>
                  </a:outerShdw>
                </a:effectLst>
              </a:rPr>
              <a:t>Nanoarrays</a:t>
            </a:r>
            <a:endParaRPr lang="en-US" sz="3600" b="1" dirty="0">
              <a:solidFill>
                <a:schemeClr val="accent2"/>
              </a:solidFill>
              <a:effectLst>
                <a:outerShdw blurRad="38100" dist="38100" dir="2700000" algn="tl">
                  <a:srgbClr val="C0C0C0"/>
                </a:outerShdw>
              </a:effectLst>
            </a:endParaRPr>
          </a:p>
        </p:txBody>
      </p:sp>
      <p:sp>
        <p:nvSpPr>
          <p:cNvPr id="212995" name="Line 3"/>
          <p:cNvSpPr>
            <a:spLocks noChangeShapeType="1"/>
          </p:cNvSpPr>
          <p:nvPr/>
        </p:nvSpPr>
        <p:spPr bwMode="auto">
          <a:xfrm flipV="1">
            <a:off x="990600" y="1371600"/>
            <a:ext cx="701040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2996" name="Text Box 4"/>
          <p:cNvSpPr txBox="1">
            <a:spLocks noChangeArrowheads="1"/>
          </p:cNvSpPr>
          <p:nvPr/>
        </p:nvSpPr>
        <p:spPr bwMode="auto">
          <a:xfrm>
            <a:off x="533400" y="1600200"/>
            <a:ext cx="824547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ru-RU" sz="2400" dirty="0">
                <a:latin typeface="Times New Roman" panose="02020603050405020304" pitchFamily="18" charset="0"/>
              </a:rPr>
              <a:t>Several applications of high aspect ratio nanoparticles have been shown, and many others continue to be unfolded</a:t>
            </a:r>
          </a:p>
          <a:p>
            <a:pPr lvl="1" eaLnBrk="1" hangingPunct="1">
              <a:spcBef>
                <a:spcPct val="0"/>
              </a:spcBef>
              <a:buFontTx/>
              <a:buChar char="•"/>
            </a:pPr>
            <a:r>
              <a:rPr lang="en-US" altLang="ru-RU" sz="2400" dirty="0">
                <a:latin typeface="Times New Roman" panose="02020603050405020304" pitchFamily="18" charset="0"/>
              </a:rPr>
              <a:t>Biology</a:t>
            </a:r>
          </a:p>
          <a:p>
            <a:pPr lvl="1" eaLnBrk="1" hangingPunct="1">
              <a:spcBef>
                <a:spcPct val="0"/>
              </a:spcBef>
              <a:buFontTx/>
              <a:buChar char="•"/>
            </a:pPr>
            <a:r>
              <a:rPr lang="en-US" altLang="ru-RU" sz="2400" dirty="0">
                <a:latin typeface="Times New Roman" panose="02020603050405020304" pitchFamily="18" charset="0"/>
              </a:rPr>
              <a:t>Gene therapy</a:t>
            </a:r>
          </a:p>
          <a:p>
            <a:pPr lvl="1" eaLnBrk="1" hangingPunct="1">
              <a:spcBef>
                <a:spcPct val="0"/>
              </a:spcBef>
              <a:buFontTx/>
              <a:buChar char="•"/>
            </a:pPr>
            <a:r>
              <a:rPr lang="en-US" altLang="ru-RU" sz="2400" dirty="0">
                <a:latin typeface="Times New Roman" panose="02020603050405020304" pitchFamily="18" charset="0"/>
              </a:rPr>
              <a:t>Bio-separations</a:t>
            </a:r>
          </a:p>
          <a:p>
            <a:pPr lvl="1" eaLnBrk="1" hangingPunct="1">
              <a:spcBef>
                <a:spcPct val="0"/>
              </a:spcBef>
              <a:buFontTx/>
              <a:buChar char="•"/>
            </a:pPr>
            <a:r>
              <a:rPr lang="en-US" altLang="ru-RU" sz="2400" dirty="0">
                <a:latin typeface="Times New Roman" panose="02020603050405020304" pitchFamily="18" charset="0"/>
              </a:rPr>
              <a:t>Separations</a:t>
            </a:r>
          </a:p>
          <a:p>
            <a:pPr lvl="1" eaLnBrk="1" hangingPunct="1">
              <a:spcBef>
                <a:spcPct val="0"/>
              </a:spcBef>
              <a:buFontTx/>
              <a:buChar char="•"/>
            </a:pPr>
            <a:r>
              <a:rPr lang="en-US" altLang="ru-RU" sz="2400" dirty="0">
                <a:latin typeface="Times New Roman" panose="02020603050405020304" pitchFamily="18" charset="0"/>
              </a:rPr>
              <a:t>Catalysis</a:t>
            </a:r>
          </a:p>
          <a:p>
            <a:pPr lvl="1" eaLnBrk="1" hangingPunct="1">
              <a:spcBef>
                <a:spcPct val="0"/>
              </a:spcBef>
              <a:buFontTx/>
              <a:buChar char="•"/>
            </a:pPr>
            <a:r>
              <a:rPr lang="en-US" altLang="ru-RU" sz="2400" dirty="0">
                <a:latin typeface="Times New Roman" panose="02020603050405020304" pitchFamily="18" charset="0"/>
              </a:rPr>
              <a:t>Sensing</a:t>
            </a:r>
          </a:p>
          <a:p>
            <a:pPr lvl="1" eaLnBrk="1" hangingPunct="1">
              <a:spcBef>
                <a:spcPct val="0"/>
              </a:spcBef>
              <a:buFontTx/>
              <a:buChar char="•"/>
            </a:pPr>
            <a:r>
              <a:rPr lang="en-US" altLang="ru-RU" sz="2400" dirty="0">
                <a:latin typeface="Times New Roman" panose="02020603050405020304" pitchFamily="18" charset="0"/>
              </a:rPr>
              <a:t>Electronics</a:t>
            </a:r>
          </a:p>
          <a:p>
            <a:pPr lvl="1" eaLnBrk="1" hangingPunct="1">
              <a:spcBef>
                <a:spcPct val="0"/>
              </a:spcBef>
              <a:buFontTx/>
              <a:buChar char="•"/>
            </a:pPr>
            <a:r>
              <a:rPr lang="en-US" altLang="ru-RU" sz="2400" dirty="0">
                <a:latin typeface="Times New Roman" panose="02020603050405020304" pitchFamily="18" charset="0"/>
              </a:rPr>
              <a:t>Optical applications</a:t>
            </a:r>
          </a:p>
          <a:p>
            <a:pPr lvl="1">
              <a:spcBef>
                <a:spcPct val="0"/>
              </a:spcBef>
              <a:buFont typeface="Arial" panose="020B0604020202020204" pitchFamily="34" charset="0"/>
              <a:buChar char="•"/>
            </a:pPr>
            <a:r>
              <a:rPr lang="en-US" altLang="ru-RU" sz="2400" dirty="0">
                <a:latin typeface="Times New Roman" panose="02020603050405020304" pitchFamily="18" charset="0"/>
              </a:rPr>
              <a:t>Etc.</a:t>
            </a:r>
          </a:p>
        </p:txBody>
      </p:sp>
      <p:pic>
        <p:nvPicPr>
          <p:cNvPr id="5" name="Picture 2" descr="http://flerovlab.jinr.ru/flnr/dimg/FLNR_new_logotype_2012_07_0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a:extLst>
              <a:ext uri="{FF2B5EF4-FFF2-40B4-BE49-F238E27FC236}">
                <a16:creationId xmlns:a16="http://schemas.microsoft.com/office/drawing/2014/main" id="{3052BD36-A9B5-40B1-BEA5-16CD12008E20}"/>
              </a:ext>
            </a:extLst>
          </p:cNvPr>
          <p:cNvPicPr>
            <a:picLocks noChangeAspect="1"/>
          </p:cNvPicPr>
          <p:nvPr/>
        </p:nvPicPr>
        <p:blipFill>
          <a:blip r:embed="rId3"/>
          <a:stretch>
            <a:fillRect/>
          </a:stretch>
        </p:blipFill>
        <p:spPr>
          <a:xfrm>
            <a:off x="3943350" y="2369368"/>
            <a:ext cx="4295775" cy="4002857"/>
          </a:xfrm>
          <a:prstGeom prst="rect">
            <a:avLst/>
          </a:prstGeom>
        </p:spPr>
      </p:pic>
      <p:pic>
        <p:nvPicPr>
          <p:cNvPr id="3" name="Рисунок 2">
            <a:extLst>
              <a:ext uri="{FF2B5EF4-FFF2-40B4-BE49-F238E27FC236}">
                <a16:creationId xmlns:a16="http://schemas.microsoft.com/office/drawing/2014/main" id="{0C4CF24A-0F6E-494C-BC3E-DE58DAD7B3AC}"/>
              </a:ext>
            </a:extLst>
          </p:cNvPr>
          <p:cNvPicPr>
            <a:picLocks noChangeAspect="1"/>
          </p:cNvPicPr>
          <p:nvPr/>
        </p:nvPicPr>
        <p:blipFill>
          <a:blip r:embed="rId4"/>
          <a:stretch>
            <a:fillRect/>
          </a:stretch>
        </p:blipFill>
        <p:spPr>
          <a:xfrm>
            <a:off x="5512594" y="4181474"/>
            <a:ext cx="3345656" cy="2676525"/>
          </a:xfrm>
          <a:prstGeom prst="rect">
            <a:avLst/>
          </a:prstGeom>
        </p:spPr>
      </p:pic>
    </p:spTree>
    <p:extLst>
      <p:ext uri="{BB962C8B-B14F-4D97-AF65-F5344CB8AC3E}">
        <p14:creationId xmlns:p14="http://schemas.microsoft.com/office/powerpoint/2010/main" val="3669680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969829" cy="903514"/>
          </a:xfrm>
        </p:spPr>
        <p:txBody>
          <a:bodyPr>
            <a:normAutofit fontScale="90000"/>
          </a:bodyPr>
          <a:lstStyle/>
          <a:p>
            <a:r>
              <a:rPr lang="en-US" dirty="0">
                <a:solidFill>
                  <a:srgbClr val="FF0000"/>
                </a:solidFill>
              </a:rPr>
              <a:t>Track etched membranes – world market</a:t>
            </a:r>
            <a:endParaRPr lang="ru-RU" dirty="0">
              <a:solidFill>
                <a:srgbClr val="FF0000"/>
              </a:solidFill>
            </a:endParaRPr>
          </a:p>
        </p:txBody>
      </p:sp>
      <p:sp>
        <p:nvSpPr>
          <p:cNvPr id="3" name="Объект 2"/>
          <p:cNvSpPr>
            <a:spLocks noGrp="1"/>
          </p:cNvSpPr>
          <p:nvPr>
            <p:ph idx="1"/>
          </p:nvPr>
        </p:nvSpPr>
        <p:spPr>
          <a:xfrm>
            <a:off x="130629" y="751115"/>
            <a:ext cx="9013371" cy="3526972"/>
          </a:xfrm>
        </p:spPr>
        <p:txBody>
          <a:bodyPr>
            <a:normAutofit/>
          </a:bodyPr>
          <a:lstStyle/>
          <a:p>
            <a:pPr marL="0" indent="0">
              <a:buNone/>
            </a:pPr>
            <a:r>
              <a:rPr lang="en-US" sz="2000" dirty="0"/>
              <a:t>The report "Track etched Membrane Market by Product (Membrane Filter, Capsule &amp; Cartridge Filter, Cell Culture Insert), Material (Polycarbonate, Polyimide), Application (Cell Biology, Microbiology, Analytical testing, Automotive), End User - Global Forecast to 2023", </a:t>
            </a:r>
            <a:r>
              <a:rPr lang="en-US" sz="2000" dirty="0">
                <a:solidFill>
                  <a:srgbClr val="FF0000"/>
                </a:solidFill>
              </a:rPr>
              <a:t>The track etched membrane market is expected to reach USD 813.1 million by 2023 from USD 476.0 million in 2018, at a CAGR of 11.3% from 2018 to 2023.</a:t>
            </a:r>
            <a:r>
              <a:rPr lang="en-US" sz="2000" dirty="0"/>
              <a:t> The growth of the pharmaceutical R&amp;D expenditure is expected to be one of the major factors driving the growth of this market during the forecast period. Moreover, the collaborative application of nanotechnology and track etching is expected to increase the adoption of track etched membranes in various applications, such as healthcare, fuel cells, telecommunications, and transportation.</a:t>
            </a:r>
          </a:p>
          <a:p>
            <a:pPr marL="0" indent="0">
              <a:buNone/>
            </a:pPr>
            <a:endParaRPr lang="ru-RU" sz="20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793" y="3848427"/>
            <a:ext cx="4318612" cy="3009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55895" y="4310743"/>
            <a:ext cx="88915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https://www.marketsandmarkets.com/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hlinkClick r:id="rId3"/>
              </a:rPr>
              <a:t>PressReleases</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/track-etched-membrane.asp</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4290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Заголовок 1"/>
          <p:cNvSpPr>
            <a:spLocks noGrp="1"/>
          </p:cNvSpPr>
          <p:nvPr>
            <p:ph type="title"/>
          </p:nvPr>
        </p:nvSpPr>
        <p:spPr/>
        <p:txBody>
          <a:bodyPr>
            <a:normAutofit fontScale="90000"/>
          </a:bodyPr>
          <a:lstStyle/>
          <a:p>
            <a:r>
              <a:rPr lang="en-US" altLang="ru-RU" sz="3200">
                <a:solidFill>
                  <a:srgbClr val="FF0000"/>
                </a:solidFill>
              </a:rPr>
              <a:t>Current status of joint R&amp;D in FLNR-IINC in development novel approaches in TM and  micro &amp; nanoporous templates </a:t>
            </a:r>
            <a:endParaRPr lang="ru-RU" altLang="ru-RU" sz="3200">
              <a:solidFill>
                <a:srgbClr val="FF0000"/>
              </a:solidFill>
            </a:endParaRPr>
          </a:p>
        </p:txBody>
      </p:sp>
      <p:sp>
        <p:nvSpPr>
          <p:cNvPr id="3" name="Объект 2"/>
          <p:cNvSpPr>
            <a:spLocks noGrp="1"/>
          </p:cNvSpPr>
          <p:nvPr>
            <p:ph idx="1"/>
          </p:nvPr>
        </p:nvSpPr>
        <p:spPr>
          <a:xfrm>
            <a:off x="457200" y="1600200"/>
            <a:ext cx="8458200" cy="5562600"/>
          </a:xfrm>
        </p:spPr>
        <p:txBody>
          <a:bodyPr>
            <a:normAutofit fontScale="92500"/>
          </a:bodyPr>
          <a:lstStyle/>
          <a:p>
            <a:pPr>
              <a:defRPr/>
            </a:pPr>
            <a:r>
              <a:rPr lang="en-US" dirty="0"/>
              <a:t>Multifunctional asymmetric  nanostructures in Heavy Ion Irradiated Polyester Films for biosensors</a:t>
            </a:r>
          </a:p>
          <a:p>
            <a:pPr>
              <a:defRPr/>
            </a:pPr>
            <a:r>
              <a:rPr lang="en-US" dirty="0"/>
              <a:t>Multifunctional TM modified using Photocatalytic layers</a:t>
            </a:r>
            <a:r>
              <a:rPr lang="ru-RU" dirty="0"/>
              <a:t> </a:t>
            </a:r>
            <a:r>
              <a:rPr lang="en-US" dirty="0"/>
              <a:t>and nanofibers for water treatment and </a:t>
            </a:r>
          </a:p>
          <a:p>
            <a:pPr>
              <a:defRPr/>
            </a:pPr>
            <a:r>
              <a:rPr lang="en-US" dirty="0"/>
              <a:t>Silver &amp; Gold nanoparticle arrays on TM for Surface Enhanced Raman Spectroscopy as a Tool for Pathogen Cell, viruses , RNA-DNA  Express – Testing</a:t>
            </a:r>
          </a:p>
          <a:p>
            <a:pPr>
              <a:defRPr/>
            </a:pPr>
            <a:r>
              <a:rPr lang="en-US" dirty="0"/>
              <a:t>TM for biotechnological applications using gel- and buffer-electrophoreses for “blotting” system</a:t>
            </a:r>
          </a:p>
          <a:p>
            <a:pPr>
              <a:defRPr/>
            </a:pPr>
            <a:r>
              <a:rPr lang="en-US" dirty="0"/>
              <a:t>Exosome cultivation and separation technology</a:t>
            </a:r>
            <a:br>
              <a:rPr lang="en-US" dirty="0"/>
            </a:br>
            <a:endParaRPr lang="en-US" dirty="0"/>
          </a:p>
          <a:p>
            <a:pPr marL="0" indent="0">
              <a:buFontTx/>
              <a:buNone/>
              <a:defRPr/>
            </a:pPr>
            <a:endParaRPr lang="ru-RU" dirty="0"/>
          </a:p>
        </p:txBody>
      </p:sp>
      <p:pic>
        <p:nvPicPr>
          <p:cNvPr id="4" name="Picture 2" descr="http://flerovlab.jinr.ru/flnr/dimg/FLNR_new_logotype_2012_07_0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5099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7AB0B84-3218-419B-A8FB-5CDE86AA1A71}"/>
              </a:ext>
            </a:extLst>
          </p:cNvPr>
          <p:cNvPicPr>
            <a:picLocks noChangeAspect="1"/>
          </p:cNvPicPr>
          <p:nvPr/>
        </p:nvPicPr>
        <p:blipFill>
          <a:blip r:embed="rId2"/>
          <a:stretch>
            <a:fillRect/>
          </a:stretch>
        </p:blipFill>
        <p:spPr>
          <a:xfrm>
            <a:off x="66676" y="66675"/>
            <a:ext cx="9093200" cy="6867525"/>
          </a:xfrm>
          <a:prstGeom prst="rect">
            <a:avLst/>
          </a:prstGeom>
        </p:spPr>
      </p:pic>
    </p:spTree>
    <p:extLst>
      <p:ext uri="{BB962C8B-B14F-4D97-AF65-F5344CB8AC3E}">
        <p14:creationId xmlns:p14="http://schemas.microsoft.com/office/powerpoint/2010/main" val="2202320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co-operation</a:t>
            </a:r>
            <a:r>
              <a:rPr lang="ru-RU" dirty="0"/>
              <a:t> </a:t>
            </a:r>
            <a:endParaRPr lang="en-US" dirty="0"/>
          </a:p>
        </p:txBody>
      </p:sp>
      <p:sp>
        <p:nvSpPr>
          <p:cNvPr id="4" name="Text Box 10"/>
          <p:cNvSpPr txBox="1">
            <a:spLocks noChangeArrowheads="1"/>
          </p:cNvSpPr>
          <p:nvPr/>
        </p:nvSpPr>
        <p:spPr bwMode="auto">
          <a:xfrm>
            <a:off x="228600" y="1371600"/>
            <a:ext cx="4038601" cy="28931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marL="457200" marR="0" lvl="0" indent="-457200" algn="l" defTabSz="914400" rtl="0" eaLnBrk="1" fontAlgn="auto" latinLnBrk="0" hangingPunct="1">
              <a:lnSpc>
                <a:spcPct val="100000"/>
              </a:lnSpc>
              <a:spcBef>
                <a:spcPct val="0"/>
              </a:spcBef>
              <a:spcAft>
                <a:spcPts val="0"/>
              </a:spcAft>
              <a:buClr>
                <a:srgbClr val="FF6600"/>
              </a:buClr>
              <a:buSzTx/>
              <a:buFontTx/>
              <a:buNone/>
              <a:tabLst/>
              <a:defRPr/>
            </a:pPr>
            <a:r>
              <a:rPr kumimoji="0" lang="en-US" altLang="ru-RU" sz="1400" b="1" i="0" u="sng" strike="noStrike" kern="1200" cap="none" spc="0" normalizeH="0" baseline="0" noProof="0" dirty="0">
                <a:ln>
                  <a:noFill/>
                </a:ln>
                <a:solidFill>
                  <a:srgbClr val="0000FF"/>
                </a:solidFill>
                <a:effectLst/>
                <a:uLnTx/>
                <a:uFillTx/>
                <a:latin typeface="Arial" panose="020B0604020202020204" pitchFamily="34" charset="0"/>
                <a:ea typeface="+mn-ea"/>
                <a:cs typeface="+mn-cs"/>
              </a:rPr>
              <a:t>Co-authors from member countries (11)</a:t>
            </a: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a:t>
            </a:r>
          </a:p>
          <a:p>
            <a:pPr marL="457200" marR="0" lvl="0" indent="-457200" algn="l" defTabSz="914400" rtl="0" eaLnBrk="1" fontAlgn="auto" latinLnBrk="0" hangingPunct="1">
              <a:lnSpc>
                <a:spcPct val="100000"/>
              </a:lnSpc>
              <a:spcBef>
                <a:spcPct val="0"/>
              </a:spcBef>
              <a:spcAft>
                <a:spcPts val="0"/>
              </a:spcAft>
              <a:buClr>
                <a:srgbClr val="FF6600"/>
              </a:buClr>
              <a:buSzTx/>
              <a:buFontTx/>
              <a:buNone/>
              <a:tabLst/>
              <a:defRPr/>
            </a:pPr>
            <a:endPar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Republic of Belarus</a:t>
            </a:r>
            <a:endParaRPr kumimoji="0" lang="ru-RU"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Republic of Bulgaria</a:t>
            </a:r>
            <a:endParaRPr kumimoji="0" lang="ru-RU"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Czech Republic</a:t>
            </a:r>
            <a:endParaRPr kumimoji="0" lang="ru-RU"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Democratic People’s Republic of Korea</a:t>
            </a:r>
            <a:endParaRPr kumimoji="0" lang="ru-RU"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Republic of Moldova </a:t>
            </a:r>
            <a:endParaRPr kumimoji="0" lang="ru-RU"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Republic of Poland</a:t>
            </a:r>
            <a:endParaRPr kumimoji="0" lang="ru-RU"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Romania</a:t>
            </a:r>
            <a:endParaRPr kumimoji="0" lang="ru-RU"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Russian Federation</a:t>
            </a:r>
            <a:endParaRPr kumimoji="0" lang="ru-RU"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Slovak Republic</a:t>
            </a:r>
            <a:endParaRPr kumimoji="0" lang="ru-RU"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Ukraine</a:t>
            </a:r>
            <a:endParaRPr kumimoji="0" lang="ru-RU"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Socialist Republic of Vietnam</a:t>
            </a:r>
            <a:endParaRPr kumimoji="0" lang="ru-RU"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p:txBody>
      </p:sp>
      <p:sp>
        <p:nvSpPr>
          <p:cNvPr id="6" name="Text Box 10"/>
          <p:cNvSpPr txBox="1">
            <a:spLocks noChangeArrowheads="1"/>
          </p:cNvSpPr>
          <p:nvPr/>
        </p:nvSpPr>
        <p:spPr bwMode="auto">
          <a:xfrm rot="10800000" flipV="1">
            <a:off x="201387" y="4343400"/>
            <a:ext cx="4065814" cy="224676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marL="457200" marR="0" lvl="0" indent="-457200" algn="l" defTabSz="914400" rtl="0" eaLnBrk="1" fontAlgn="auto" latinLnBrk="0" hangingPunct="1">
              <a:lnSpc>
                <a:spcPct val="100000"/>
              </a:lnSpc>
              <a:spcBef>
                <a:spcPct val="0"/>
              </a:spcBef>
              <a:spcAft>
                <a:spcPts val="0"/>
              </a:spcAft>
              <a:buClr>
                <a:srgbClr val="FF6600"/>
              </a:buClr>
              <a:buSzTx/>
              <a:buFontTx/>
              <a:buNone/>
              <a:tabLst/>
              <a:defRPr/>
            </a:pPr>
            <a:r>
              <a:rPr kumimoji="0" lang="en-US" altLang="ru-RU" sz="1400" b="1" i="0" u="sng" strike="noStrike" kern="1200" cap="none" spc="0" normalizeH="0" baseline="0" noProof="0" dirty="0">
                <a:ln>
                  <a:noFill/>
                </a:ln>
                <a:solidFill>
                  <a:srgbClr val="0000FF"/>
                </a:solidFill>
                <a:effectLst/>
                <a:uLnTx/>
                <a:uFillTx/>
                <a:latin typeface="Arial" panose="020B0604020202020204" pitchFamily="34" charset="0"/>
                <a:ea typeface="+mn-ea"/>
                <a:cs typeface="+mn-cs"/>
              </a:rPr>
              <a:t>… from associated member states</a:t>
            </a: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a:t>
            </a: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Germany</a:t>
            </a: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Republic of South Africa</a:t>
            </a: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Serbia</a:t>
            </a:r>
          </a:p>
          <a:p>
            <a:pPr marL="457200" marR="0" lvl="0" indent="-457200" algn="l" defTabSz="914400" rtl="0" eaLnBrk="1" fontAlgn="auto" latinLnBrk="0" hangingPunct="1">
              <a:lnSpc>
                <a:spcPct val="100000"/>
              </a:lnSpc>
              <a:spcBef>
                <a:spcPct val="0"/>
              </a:spcBef>
              <a:spcAft>
                <a:spcPts val="0"/>
              </a:spcAft>
              <a:buClr>
                <a:srgbClr val="FF6600"/>
              </a:buClr>
              <a:buSzTx/>
              <a:buFontTx/>
              <a:buNone/>
              <a:tabLst/>
              <a:defRPr/>
            </a:pPr>
            <a:endPar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457200" marR="0" lvl="0" indent="-457200" algn="l" defTabSz="914400" rtl="0" eaLnBrk="1" fontAlgn="auto" latinLnBrk="0" hangingPunct="1">
              <a:lnSpc>
                <a:spcPct val="100000"/>
              </a:lnSpc>
              <a:spcBef>
                <a:spcPct val="0"/>
              </a:spcBef>
              <a:spcAft>
                <a:spcPts val="0"/>
              </a:spcAft>
              <a:buClr>
                <a:srgbClr val="FF6600"/>
              </a:buClr>
              <a:buSzTx/>
              <a:buFontTx/>
              <a:buNone/>
              <a:tabLst/>
              <a:defRPr/>
            </a:pPr>
            <a:r>
              <a:rPr kumimoji="0" lang="en-US" altLang="ru-RU" sz="1400" b="1" i="0" u="sng" strike="noStrike" kern="1200" cap="none" spc="0" normalizeH="0" baseline="0" noProof="0" dirty="0">
                <a:ln>
                  <a:noFill/>
                </a:ln>
                <a:solidFill>
                  <a:srgbClr val="0000FF"/>
                </a:solidFill>
                <a:effectLst/>
                <a:uLnTx/>
                <a:uFillTx/>
                <a:latin typeface="Arial" panose="020B0604020202020204" pitchFamily="34" charset="0"/>
                <a:ea typeface="+mn-ea"/>
                <a:cs typeface="+mn-cs"/>
              </a:rPr>
              <a:t>Active co-operation with non-member states</a:t>
            </a: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a:t>
            </a:r>
          </a:p>
          <a:p>
            <a:pPr marL="457200" marR="0" lvl="0" indent="-457200" algn="l" defTabSz="914400" rtl="0" eaLnBrk="1" fontAlgn="auto" latinLnBrk="0" hangingPunct="1">
              <a:lnSpc>
                <a:spcPct val="100000"/>
              </a:lnSpc>
              <a:spcBef>
                <a:spcPct val="0"/>
              </a:spcBef>
              <a:spcAft>
                <a:spcPts val="0"/>
              </a:spcAft>
              <a:buClr>
                <a:srgbClr val="FF6600"/>
              </a:buClr>
              <a:buSzTx/>
              <a:buFontTx/>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China</a:t>
            </a: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USA</a:t>
            </a: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Spain</a:t>
            </a:r>
          </a:p>
          <a:p>
            <a:pPr marL="457200" marR="0" lvl="0" indent="-457200" algn="l" defTabSz="914400" rtl="0" eaLnBrk="1" fontAlgn="auto" latinLnBrk="0" hangingPunct="1">
              <a:lnSpc>
                <a:spcPct val="100000"/>
              </a:lnSpc>
              <a:spcBef>
                <a:spcPct val="0"/>
              </a:spcBef>
              <a:spcAft>
                <a:spcPts val="0"/>
              </a:spcAft>
              <a:buClrTx/>
              <a:buSzTx/>
              <a:buFontTx/>
              <a:buNone/>
              <a:tabLst/>
              <a:defRPr/>
            </a:pPr>
            <a:r>
              <a:rPr kumimoji="0" lang="en-US" altLang="ru-RU" sz="14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Australia</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447800"/>
            <a:ext cx="4191000" cy="506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03780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2" name="TextBox 1"/>
          <p:cNvSpPr txBox="1">
            <a:spLocks noChangeArrowheads="1"/>
          </p:cNvSpPr>
          <p:nvPr/>
        </p:nvSpPr>
        <p:spPr bwMode="auto">
          <a:xfrm>
            <a:off x="1429566" y="501427"/>
            <a:ext cx="638214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2800" dirty="0">
                <a:solidFill>
                  <a:srgbClr val="FF0000"/>
                </a:solidFill>
                <a:latin typeface="Calibri"/>
              </a:rPr>
              <a:t>We are waiting for new ideas in heavy ion </a:t>
            </a:r>
          </a:p>
          <a:p>
            <a:pPr>
              <a:spcBef>
                <a:spcPct val="0"/>
              </a:spcBef>
              <a:buFontTx/>
              <a:buNone/>
            </a:pPr>
            <a:r>
              <a:rPr lang="en-US" altLang="ru-RU" sz="2800" dirty="0">
                <a:solidFill>
                  <a:srgbClr val="FF0000"/>
                </a:solidFill>
                <a:latin typeface="Calibri"/>
              </a:rPr>
              <a:t> irradiated materials  application!</a:t>
            </a:r>
            <a:endParaRPr lang="ru-RU" altLang="ru-RU" sz="2800" dirty="0">
              <a:solidFill>
                <a:srgbClr val="FF0000"/>
              </a:solidFill>
              <a:latin typeface="Calibri"/>
            </a:endParaRPr>
          </a:p>
        </p:txBody>
      </p:sp>
      <p:sp>
        <p:nvSpPr>
          <p:cNvPr id="3" name="TextBox 2"/>
          <p:cNvSpPr txBox="1"/>
          <p:nvPr/>
        </p:nvSpPr>
        <p:spPr>
          <a:xfrm>
            <a:off x="2003896" y="2295346"/>
            <a:ext cx="5233481" cy="1446550"/>
          </a:xfrm>
          <a:prstGeom prst="rect">
            <a:avLst/>
          </a:prstGeom>
          <a:noFill/>
        </p:spPr>
        <p:txBody>
          <a:bodyPr wrap="square" rtlCol="0">
            <a:spAutoFit/>
          </a:bodyPr>
          <a:lstStyle/>
          <a:p>
            <a:r>
              <a:rPr lang="en-GB" sz="8800" dirty="0">
                <a:solidFill>
                  <a:prstClr val="black"/>
                </a:solidFill>
              </a:rPr>
              <a:t>Thank you </a:t>
            </a:r>
          </a:p>
        </p:txBody>
      </p:sp>
      <p:pic>
        <p:nvPicPr>
          <p:cNvPr id="10" name="Picture 2" descr="http://flerovlab.jinr.ru/flnr/dimg/FLNR_new_logotype_2012_07_0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2950" y="0"/>
            <a:ext cx="781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953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5616" y="834730"/>
            <a:ext cx="2160239" cy="1645823"/>
          </a:xfrm>
          <a:prstGeom prst="rect">
            <a:avLst/>
          </a:prstGeom>
        </p:spPr>
      </p:pic>
      <p:sp>
        <p:nvSpPr>
          <p:cNvPr id="64514" name="Rectangle 2"/>
          <p:cNvSpPr>
            <a:spLocks noGrp="1" noChangeArrowheads="1"/>
          </p:cNvSpPr>
          <p:nvPr>
            <p:ph type="title"/>
          </p:nvPr>
        </p:nvSpPr>
        <p:spPr>
          <a:xfrm>
            <a:off x="952615" y="36860"/>
            <a:ext cx="7258226" cy="823913"/>
          </a:xfrm>
          <a:noFill/>
          <a:extLst>
            <a:ext uri="{909E8E84-426E-40DD-AFC4-6F175D3DCCD1}">
              <a14:hiddenFill xmlns:a14="http://schemas.microsoft.com/office/drawing/2010/main">
                <a:solidFill>
                  <a:srgbClr val="FFFFFF"/>
                </a:solidFill>
              </a14:hiddenFill>
            </a:ext>
          </a:extLst>
        </p:spPr>
        <p:txBody>
          <a:bodyPr anchor="ctr">
            <a:normAutofit/>
          </a:bodyPr>
          <a:lstStyle/>
          <a:p>
            <a:pPr algn="ctr"/>
            <a:r>
              <a:rPr lang="en-US" altLang="ru-RU" sz="2400" dirty="0">
                <a:latin typeface="Arial" panose="020B0604020202020204" pitchFamily="34" charset="0"/>
                <a:cs typeface="Arial" panose="020B0604020202020204" pitchFamily="34" charset="0"/>
              </a:rPr>
              <a:t>Development of the “Nanotechnology Centre”</a:t>
            </a:r>
            <a:endParaRPr lang="ru-RU" altLang="ru-RU" sz="2400" dirty="0">
              <a:latin typeface="Arial" panose="020B0604020202020204" pitchFamily="34" charset="0"/>
              <a:cs typeface="Arial" panose="020B0604020202020204" pitchFamily="34" charset="0"/>
            </a:endParaRPr>
          </a:p>
        </p:txBody>
      </p:sp>
      <p:sp>
        <p:nvSpPr>
          <p:cNvPr id="64515" name="Rectangle 5"/>
          <p:cNvSpPr>
            <a:spLocks noChangeArrowheads="1"/>
          </p:cNvSpPr>
          <p:nvPr/>
        </p:nvSpPr>
        <p:spPr bwMode="auto">
          <a:xfrm>
            <a:off x="327400" y="2349817"/>
            <a:ext cx="3956568" cy="407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
                <a:srgbClr val="0000CC"/>
              </a:buClr>
              <a:buSzTx/>
              <a:buFont typeface="Wingdings" panose="05000000000000000000" pitchFamily="2" charset="2"/>
              <a:buChar char="§"/>
            </a:pPr>
            <a:endParaRPr lang="en-US" altLang="ru-RU" sz="1400" b="1" dirty="0">
              <a:solidFill>
                <a:srgbClr val="0000CC"/>
              </a:solidFill>
              <a:latin typeface="Arial" panose="020B0604020202020204" pitchFamily="34" charset="0"/>
              <a:cs typeface="Arial" panose="020B0604020202020204" pitchFamily="34" charset="0"/>
            </a:endParaRPr>
          </a:p>
          <a:p>
            <a:pPr marL="0" indent="0">
              <a:spcBef>
                <a:spcPct val="0"/>
              </a:spcBef>
              <a:buClr>
                <a:srgbClr val="0000CC"/>
              </a:buClr>
              <a:buSzTx/>
              <a:buNone/>
            </a:pPr>
            <a:r>
              <a:rPr lang="en-US" altLang="ru-RU" sz="1800" b="1" dirty="0">
                <a:latin typeface="Arial" panose="020B0604020202020204" pitchFamily="34" charset="0"/>
                <a:cs typeface="Arial" panose="020B0604020202020204" pitchFamily="34" charset="0"/>
              </a:rPr>
              <a:t>Research equipment in 2016:</a:t>
            </a:r>
          </a:p>
          <a:p>
            <a:pPr>
              <a:spcBef>
                <a:spcPct val="0"/>
              </a:spcBef>
              <a:buClr>
                <a:srgbClr val="0000CC"/>
              </a:buClr>
              <a:buSzTx/>
              <a:buFont typeface="Wingdings" panose="05000000000000000000" pitchFamily="2" charset="2"/>
              <a:buChar char="§"/>
            </a:pPr>
            <a:endParaRPr lang="en-US" altLang="ru-RU" sz="1400" b="1" dirty="0">
              <a:latin typeface="Arial" panose="020B0604020202020204" pitchFamily="34" charset="0"/>
              <a:cs typeface="Arial" panose="020B0604020202020204" pitchFamily="34" charset="0"/>
            </a:endParaRPr>
          </a:p>
          <a:p>
            <a:pPr>
              <a:spcBef>
                <a:spcPct val="0"/>
              </a:spcBef>
              <a:buClr>
                <a:srgbClr val="0000CC"/>
              </a:buClr>
              <a:buSzTx/>
              <a:buFont typeface="Wingdings" panose="05000000000000000000" pitchFamily="2" charset="2"/>
              <a:buChar char="§"/>
            </a:pPr>
            <a:r>
              <a:rPr lang="en-US" altLang="ru-RU" sz="1200" dirty="0">
                <a:latin typeface="Arial" panose="020B0604020202020204" pitchFamily="34" charset="0"/>
                <a:cs typeface="Arial" panose="020B0604020202020204" pitchFamily="34" charset="0"/>
              </a:rPr>
              <a:t>Two scanning electron microscopes (Hitachi SU8020 and S3400N) with a number of options (X-ray microanalysis, </a:t>
            </a:r>
            <a:r>
              <a:rPr lang="en-US" altLang="ru-RU" sz="1200" dirty="0" err="1">
                <a:latin typeface="Arial" panose="020B0604020202020204" pitchFamily="34" charset="0"/>
                <a:cs typeface="Arial" panose="020B0604020202020204" pitchFamily="34" charset="0"/>
              </a:rPr>
              <a:t>cathodoluminescence</a:t>
            </a:r>
            <a:r>
              <a:rPr lang="en-US" altLang="ru-RU" sz="1200" dirty="0">
                <a:latin typeface="Arial" panose="020B0604020202020204" pitchFamily="34" charset="0"/>
                <a:cs typeface="Arial" panose="020B0604020202020204" pitchFamily="34" charset="0"/>
              </a:rPr>
              <a:t>, </a:t>
            </a:r>
            <a:r>
              <a:rPr lang="en-US" altLang="ru-RU" sz="1200" dirty="0" err="1">
                <a:latin typeface="Arial" panose="020B0604020202020204" pitchFamily="34" charset="0"/>
                <a:cs typeface="Arial" panose="020B0604020202020204" pitchFamily="34" charset="0"/>
              </a:rPr>
              <a:t>etc</a:t>
            </a:r>
            <a:r>
              <a:rPr lang="en-US" altLang="ru-RU" sz="1200" dirty="0">
                <a:latin typeface="Arial" panose="020B0604020202020204" pitchFamily="34" charset="0"/>
                <a:cs typeface="Arial" panose="020B0604020202020204" pitchFamily="34" charset="0"/>
              </a:rPr>
              <a:t>)</a:t>
            </a:r>
          </a:p>
          <a:p>
            <a:pPr>
              <a:spcBef>
                <a:spcPct val="0"/>
              </a:spcBef>
              <a:buClr>
                <a:srgbClr val="0000CC"/>
              </a:buClr>
              <a:buSzTx/>
              <a:buFont typeface="Wingdings" panose="05000000000000000000" pitchFamily="2" charset="2"/>
              <a:buChar char="§"/>
            </a:pPr>
            <a:r>
              <a:rPr lang="en-US" altLang="ru-RU" sz="1200" dirty="0">
                <a:latin typeface="Arial" panose="020B0604020202020204" pitchFamily="34" charset="0"/>
                <a:cs typeface="Arial" panose="020B0604020202020204" pitchFamily="34" charset="0"/>
              </a:rPr>
              <a:t>Specialized equipment for sample preparation for SEM</a:t>
            </a:r>
            <a:endParaRPr lang="en-US" altLang="ru-RU" sz="1200" dirty="0">
              <a:latin typeface="Arial" panose="020B0604020202020204" pitchFamily="34" charset="0"/>
            </a:endParaRPr>
          </a:p>
          <a:p>
            <a:pPr>
              <a:spcBef>
                <a:spcPct val="0"/>
              </a:spcBef>
              <a:buClr>
                <a:srgbClr val="0000CC"/>
              </a:buClr>
              <a:buSzTx/>
              <a:buFont typeface="Wingdings" panose="05000000000000000000" pitchFamily="2" charset="2"/>
              <a:buChar char="§"/>
            </a:pPr>
            <a:r>
              <a:rPr lang="en-US" altLang="ru-RU" sz="1200" dirty="0">
                <a:latin typeface="Arial" panose="020B0604020202020204" pitchFamily="34" charset="0"/>
              </a:rPr>
              <a:t>Atomic force microscope with Raman spectrometer NTEGRA Spectra</a:t>
            </a:r>
          </a:p>
          <a:p>
            <a:pPr>
              <a:spcBef>
                <a:spcPct val="0"/>
              </a:spcBef>
              <a:buClr>
                <a:srgbClr val="0000CC"/>
              </a:buClr>
              <a:buSzTx/>
              <a:buFont typeface="Wingdings" panose="05000000000000000000" pitchFamily="2" charset="2"/>
              <a:buChar char="§"/>
            </a:pPr>
            <a:r>
              <a:rPr lang="en-US" altLang="ru-RU" sz="1200" dirty="0">
                <a:latin typeface="Arial" panose="020B0604020202020204" pitchFamily="34" charset="0"/>
              </a:rPr>
              <a:t>X Ray photoelectron spectroscopy (</a:t>
            </a:r>
            <a:r>
              <a:rPr lang="ru-RU" altLang="ru-RU" sz="1200" dirty="0">
                <a:latin typeface="Arial" panose="020B0604020202020204" pitchFamily="34" charset="0"/>
              </a:rPr>
              <a:t>K</a:t>
            </a:r>
            <a:r>
              <a:rPr lang="en-US" altLang="ru-RU" sz="1200" dirty="0">
                <a:latin typeface="Arial" panose="020B0604020202020204" pitchFamily="34" charset="0"/>
              </a:rPr>
              <a:t>-Alpha instrument)</a:t>
            </a:r>
          </a:p>
          <a:p>
            <a:pPr>
              <a:spcBef>
                <a:spcPct val="0"/>
              </a:spcBef>
              <a:buClr>
                <a:srgbClr val="0000CC"/>
              </a:buClr>
              <a:buSzTx/>
              <a:buFont typeface="Wingdings" panose="05000000000000000000" pitchFamily="2" charset="2"/>
              <a:buChar char="§"/>
            </a:pPr>
            <a:r>
              <a:rPr lang="en-US" altLang="ru-RU" sz="1200" dirty="0">
                <a:latin typeface="Arial" panose="020B0604020202020204" pitchFamily="34" charset="0"/>
              </a:rPr>
              <a:t>Fourier-transform IR spectrophotometer Nicolet 6700 UV-Vis spectrophotometer Evolution 600</a:t>
            </a:r>
          </a:p>
          <a:p>
            <a:pPr>
              <a:spcBef>
                <a:spcPct val="0"/>
              </a:spcBef>
              <a:buClr>
                <a:srgbClr val="0000CC"/>
              </a:buClr>
              <a:buSzTx/>
              <a:buFont typeface="Wingdings" panose="05000000000000000000" pitchFamily="2" charset="2"/>
              <a:buChar char="§"/>
            </a:pPr>
            <a:r>
              <a:rPr lang="en-US" altLang="ru-RU" sz="1200" dirty="0">
                <a:latin typeface="Arial" panose="020B0604020202020204" pitchFamily="34" charset="0"/>
              </a:rPr>
              <a:t>Specialized electronics for measurements on single </a:t>
            </a:r>
            <a:r>
              <a:rPr lang="en-US" altLang="ru-RU" sz="1200" dirty="0" err="1">
                <a:latin typeface="Arial" panose="020B0604020202020204" pitchFamily="34" charset="0"/>
              </a:rPr>
              <a:t>nanopores</a:t>
            </a:r>
            <a:r>
              <a:rPr lang="en-US" altLang="ru-RU" sz="1200" dirty="0">
                <a:latin typeface="Arial" panose="020B0604020202020204" pitchFamily="34" charset="0"/>
              </a:rPr>
              <a:t>: </a:t>
            </a:r>
            <a:r>
              <a:rPr lang="en-US" altLang="ru-RU" sz="1200" dirty="0" err="1">
                <a:latin typeface="Arial" panose="020B0604020202020204" pitchFamily="34" charset="0"/>
              </a:rPr>
              <a:t>Axopatch</a:t>
            </a:r>
            <a:r>
              <a:rPr lang="en-US" altLang="ru-RU" sz="1200" dirty="0">
                <a:latin typeface="Arial" panose="020B0604020202020204" pitchFamily="34" charset="0"/>
              </a:rPr>
              <a:t> 200B</a:t>
            </a:r>
          </a:p>
          <a:p>
            <a:pPr>
              <a:spcBef>
                <a:spcPct val="0"/>
              </a:spcBef>
              <a:buClr>
                <a:srgbClr val="0000CC"/>
              </a:buClr>
              <a:buSzTx/>
              <a:buFont typeface="Wingdings" panose="05000000000000000000" pitchFamily="2" charset="2"/>
              <a:buChar char="§"/>
            </a:pPr>
            <a:r>
              <a:rPr lang="en-US" altLang="ru-RU" sz="1200" dirty="0">
                <a:latin typeface="Arial" panose="020B0604020202020204" pitchFamily="34" charset="0"/>
              </a:rPr>
              <a:t>Capillary flow </a:t>
            </a:r>
            <a:r>
              <a:rPr lang="en-US" altLang="ru-RU" sz="1200" dirty="0" err="1">
                <a:latin typeface="Arial" panose="020B0604020202020204" pitchFamily="34" charset="0"/>
              </a:rPr>
              <a:t>porometer</a:t>
            </a:r>
            <a:r>
              <a:rPr lang="en-US" altLang="ru-RU" sz="1200" dirty="0">
                <a:latin typeface="Arial" panose="020B0604020202020204" pitchFamily="34" charset="0"/>
              </a:rPr>
              <a:t> </a:t>
            </a:r>
            <a:r>
              <a:rPr lang="en-US" altLang="ru-RU" sz="1200" dirty="0" err="1">
                <a:latin typeface="Arial" panose="020B0604020202020204" pitchFamily="34" charset="0"/>
              </a:rPr>
              <a:t>Porolux</a:t>
            </a:r>
            <a:r>
              <a:rPr lang="en-US" altLang="ru-RU" sz="1200" dirty="0">
                <a:latin typeface="Arial" panose="020B0604020202020204" pitchFamily="34" charset="0"/>
              </a:rPr>
              <a:t> 1000 and other equipment for membrane testing </a:t>
            </a:r>
          </a:p>
          <a:p>
            <a:pPr>
              <a:spcBef>
                <a:spcPct val="0"/>
              </a:spcBef>
              <a:buClr>
                <a:srgbClr val="0000CC"/>
              </a:buClr>
              <a:buSzTx/>
              <a:buFont typeface="Wingdings" panose="05000000000000000000" pitchFamily="2" charset="2"/>
              <a:buChar char="§"/>
            </a:pPr>
            <a:r>
              <a:rPr lang="ru-RU" altLang="ru-RU" sz="1200" dirty="0">
                <a:latin typeface="Arial" panose="020B0604020202020204" pitchFamily="34" charset="0"/>
              </a:rPr>
              <a:t>V</a:t>
            </a:r>
            <a:r>
              <a:rPr lang="en-US" altLang="ru-RU" sz="1200" dirty="0" err="1">
                <a:latin typeface="Arial" panose="020B0604020202020204" pitchFamily="34" charset="0"/>
              </a:rPr>
              <a:t>ersatile</a:t>
            </a:r>
            <a:r>
              <a:rPr lang="en-US" altLang="ru-RU" sz="1200" dirty="0">
                <a:latin typeface="Arial" panose="020B0604020202020204" pitchFamily="34" charset="0"/>
              </a:rPr>
              <a:t> equipment for chemical lab, etc.</a:t>
            </a:r>
          </a:p>
        </p:txBody>
      </p:sp>
      <p:sp>
        <p:nvSpPr>
          <p:cNvPr id="8" name="Rectangle 5"/>
          <p:cNvSpPr>
            <a:spLocks noChangeArrowheads="1"/>
          </p:cNvSpPr>
          <p:nvPr/>
        </p:nvSpPr>
        <p:spPr bwMode="auto">
          <a:xfrm>
            <a:off x="4581728" y="692696"/>
            <a:ext cx="4377447" cy="500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8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har char="–"/>
              <a:defRPr sz="2000">
                <a:solidFill>
                  <a:schemeClr val="tx1"/>
                </a:solidFill>
                <a:latin typeface="Tahoma" panose="020B0604030504040204" pitchFamily="34" charset="0"/>
              </a:defRPr>
            </a:lvl4pPr>
            <a:lvl5pPr marL="2057400" indent="-228600">
              <a:spcBef>
                <a:spcPct val="20000"/>
              </a:spcBef>
              <a:buClr>
                <a:schemeClr val="tx2"/>
              </a:buClr>
              <a:buSzPct val="5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2"/>
              </a:buClr>
              <a:buSzPct val="5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
                <a:srgbClr val="0000CC"/>
              </a:buClr>
              <a:buSzTx/>
              <a:buFont typeface="Wingdings" panose="05000000000000000000" pitchFamily="2" charset="2"/>
              <a:buChar char="§"/>
            </a:pPr>
            <a:endParaRPr lang="en-US" altLang="ru-RU" sz="1400" b="1" dirty="0">
              <a:solidFill>
                <a:srgbClr val="0000CC"/>
              </a:solidFill>
              <a:latin typeface="Arial" panose="020B0604020202020204" pitchFamily="34" charset="0"/>
              <a:cs typeface="Arial" panose="020B0604020202020204" pitchFamily="34" charset="0"/>
            </a:endParaRPr>
          </a:p>
          <a:p>
            <a:pPr marL="0" indent="0">
              <a:spcBef>
                <a:spcPct val="0"/>
              </a:spcBef>
              <a:buClr>
                <a:srgbClr val="0000CC"/>
              </a:buClr>
              <a:buSzTx/>
              <a:buNone/>
            </a:pPr>
            <a:r>
              <a:rPr lang="en-US" altLang="ru-RU" sz="1800" b="1" dirty="0">
                <a:latin typeface="Arial" panose="020B0604020202020204" pitchFamily="34" charset="0"/>
                <a:cs typeface="Arial" panose="020B0604020202020204" pitchFamily="34" charset="0"/>
              </a:rPr>
              <a:t>In 2017-2021 the park of equipment was augmented with:</a:t>
            </a:r>
          </a:p>
          <a:p>
            <a:pPr>
              <a:spcBef>
                <a:spcPct val="0"/>
              </a:spcBef>
              <a:buClr>
                <a:srgbClr val="0000CC"/>
              </a:buClr>
              <a:buSzTx/>
              <a:buFont typeface="Wingdings" panose="05000000000000000000" pitchFamily="2" charset="2"/>
              <a:buChar char="§"/>
            </a:pPr>
            <a:endParaRPr lang="en-US" altLang="ru-RU" sz="1400" b="1" dirty="0">
              <a:latin typeface="Arial" panose="020B0604020202020204" pitchFamily="34" charset="0"/>
              <a:cs typeface="Arial" panose="020B0604020202020204" pitchFamily="34" charset="0"/>
            </a:endParaRPr>
          </a:p>
          <a:p>
            <a:pPr>
              <a:spcBef>
                <a:spcPct val="0"/>
              </a:spcBef>
              <a:buClr>
                <a:srgbClr val="0000CC"/>
              </a:buClr>
              <a:buSzTx/>
              <a:buFont typeface="Arial" panose="020B0604020202020204" pitchFamily="34" charset="0"/>
              <a:buChar char="•"/>
            </a:pPr>
            <a:r>
              <a:rPr lang="en-US" altLang="ru-RU" sz="1200" dirty="0">
                <a:latin typeface="Arial" panose="020B0604020202020204" pitchFamily="34" charset="0"/>
                <a:cs typeface="Arial" panose="020B0604020202020204" pitchFamily="34" charset="0"/>
              </a:rPr>
              <a:t>Transmission electron microscope </a:t>
            </a:r>
            <a:r>
              <a:rPr lang="en-US" altLang="ru-RU" sz="1200" dirty="0" err="1">
                <a:latin typeface="Arial" panose="020B0604020202020204" pitchFamily="34" charset="0"/>
                <a:cs typeface="Arial" panose="020B0604020202020204" pitchFamily="34" charset="0"/>
              </a:rPr>
              <a:t>Talos</a:t>
            </a:r>
            <a:r>
              <a:rPr lang="en-US" altLang="ru-RU"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F200i </a:t>
            </a:r>
            <a:r>
              <a:rPr lang="en-US" altLang="ru-RU" sz="1200" dirty="0">
                <a:latin typeface="Arial" panose="020B0604020202020204" pitchFamily="34" charset="0"/>
                <a:cs typeface="Arial" panose="020B0604020202020204" pitchFamily="34" charset="0"/>
              </a:rPr>
              <a:t>(</a:t>
            </a:r>
            <a:r>
              <a:rPr lang="en-US" altLang="ru-RU" sz="1200" dirty="0" err="1">
                <a:latin typeface="Arial" panose="020B0604020202020204" pitchFamily="34" charset="0"/>
                <a:cs typeface="Arial" panose="020B0604020202020204" pitchFamily="34" charset="0"/>
              </a:rPr>
              <a:t>Thermo</a:t>
            </a:r>
            <a:r>
              <a:rPr lang="en-US" altLang="ru-RU" sz="1200" dirty="0">
                <a:latin typeface="Arial" panose="020B0604020202020204" pitchFamily="34" charset="0"/>
                <a:cs typeface="Arial" panose="020B0604020202020204" pitchFamily="34" charset="0"/>
              </a:rPr>
              <a:t> Fisher Scientific) </a:t>
            </a:r>
          </a:p>
          <a:p>
            <a:pPr>
              <a:spcBef>
                <a:spcPct val="0"/>
              </a:spcBef>
              <a:buClr>
                <a:srgbClr val="0000CC"/>
              </a:buClr>
              <a:buSzTx/>
              <a:buFont typeface="Arial" panose="020B0604020202020204" pitchFamily="34" charset="0"/>
              <a:buChar char="•"/>
            </a:pPr>
            <a:r>
              <a:rPr lang="en-US" altLang="ru-RU" sz="1200" dirty="0">
                <a:latin typeface="Arial" panose="020B0604020202020204" pitchFamily="34" charset="0"/>
                <a:cs typeface="Arial" panose="020B0604020202020204" pitchFamily="34" charset="0"/>
              </a:rPr>
              <a:t>Tabletop scanning electron microscope TM4000 Plus (Hitachi)</a:t>
            </a:r>
          </a:p>
          <a:p>
            <a:pPr>
              <a:buFont typeface="Arial" panose="020B0604020202020204" pitchFamily="34" charset="0"/>
              <a:buChar char="•"/>
            </a:pPr>
            <a:r>
              <a:rPr lang="en-US" altLang="ru-RU" sz="1200" dirty="0">
                <a:latin typeface="Arial" panose="020B0604020202020204" pitchFamily="34" charset="0"/>
                <a:cs typeface="Arial" panose="020B0604020202020204" pitchFamily="34" charset="0"/>
              </a:rPr>
              <a:t>Universal testing machine </a:t>
            </a:r>
            <a:r>
              <a:rPr lang="ibb-NG" sz="1200" dirty="0">
                <a:latin typeface="Arial" panose="020B0604020202020204" pitchFamily="34" charset="0"/>
                <a:cs typeface="Arial" panose="020B0604020202020204" pitchFamily="34" charset="0"/>
              </a:rPr>
              <a:t> AG-S 50</a:t>
            </a:r>
            <a:r>
              <a:rPr lang="ru-RU" sz="1200" dirty="0">
                <a:latin typeface="Arial" panose="020B0604020202020204" pitchFamily="34" charset="0"/>
                <a:cs typeface="Arial" panose="020B0604020202020204" pitchFamily="34" charset="0"/>
              </a:rPr>
              <a:t>Н</a:t>
            </a:r>
            <a:r>
              <a:rPr lang="en-US" sz="1200" dirty="0">
                <a:latin typeface="Arial" panose="020B0604020202020204" pitchFamily="34" charset="0"/>
                <a:cs typeface="Arial" panose="020B0604020202020204" pitchFamily="34" charset="0"/>
              </a:rPr>
              <a:t> (</a:t>
            </a:r>
            <a:r>
              <a:rPr lang="en-US" altLang="ru-RU" sz="1200" dirty="0">
                <a:latin typeface="Arial" panose="020B0604020202020204" pitchFamily="34" charset="0"/>
                <a:cs typeface="Arial" panose="020B0604020202020204" pitchFamily="34" charset="0"/>
              </a:rPr>
              <a:t>Shimadzu)</a:t>
            </a:r>
          </a:p>
          <a:p>
            <a:pPr>
              <a:buFont typeface="Arial" panose="020B0604020202020204" pitchFamily="34" charset="0"/>
              <a:buChar char="•"/>
            </a:pPr>
            <a:r>
              <a:rPr lang="en-US" sz="1200" dirty="0"/>
              <a:t>Raman spectrometer R-532 (</a:t>
            </a:r>
            <a:r>
              <a:rPr lang="en-US" sz="1200" dirty="0" err="1"/>
              <a:t>EnSpectr</a:t>
            </a:r>
            <a:r>
              <a:rPr lang="en-US" sz="1200" dirty="0"/>
              <a:t>)</a:t>
            </a:r>
            <a:endParaRPr lang="ru-RU" sz="1200" dirty="0"/>
          </a:p>
          <a:p>
            <a:pPr>
              <a:buFont typeface="Arial" panose="020B0604020202020204" pitchFamily="34" charset="0"/>
              <a:buChar char="•"/>
            </a:pPr>
            <a:r>
              <a:rPr lang="en-US" sz="1200" dirty="0" err="1"/>
              <a:t>Thermogravimetry</a:t>
            </a:r>
            <a:r>
              <a:rPr lang="en-US" sz="1200" dirty="0"/>
              <a:t> instrument: TG 209 F1 Libra (</a:t>
            </a:r>
            <a:r>
              <a:rPr lang="en-US" sz="1200" dirty="0" err="1"/>
              <a:t>Netzsch</a:t>
            </a:r>
            <a:r>
              <a:rPr lang="en-US" sz="1200" dirty="0"/>
              <a:t>)</a:t>
            </a:r>
            <a:endParaRPr lang="ru-RU" sz="1200" dirty="0"/>
          </a:p>
          <a:p>
            <a:pPr>
              <a:buFont typeface="Arial" panose="020B0604020202020204" pitchFamily="34" charset="0"/>
              <a:buChar char="•"/>
            </a:pPr>
            <a:r>
              <a:rPr lang="en-US" sz="1200" dirty="0"/>
              <a:t>Differential scanning calorimetry instrument: DSC 3 (</a:t>
            </a:r>
            <a:r>
              <a:rPr lang="en-US" sz="1200" dirty="0" err="1"/>
              <a:t>Mettler</a:t>
            </a:r>
            <a:r>
              <a:rPr lang="en-US" sz="1200" dirty="0"/>
              <a:t> Toledo)</a:t>
            </a:r>
            <a:endParaRPr lang="ru-RU" sz="1200" dirty="0"/>
          </a:p>
          <a:p>
            <a:pPr>
              <a:buFont typeface="Arial" panose="020B0604020202020204" pitchFamily="34" charset="0"/>
              <a:buChar char="•"/>
            </a:pPr>
            <a:r>
              <a:rPr lang="en-US" sz="1200" dirty="0"/>
              <a:t>Particle analyzer: </a:t>
            </a:r>
            <a:r>
              <a:rPr lang="en-US" sz="1200" dirty="0" err="1"/>
              <a:t>Zetasizer</a:t>
            </a:r>
            <a:r>
              <a:rPr lang="en-US" sz="1200" dirty="0"/>
              <a:t> Nano ZSP (Malvern)</a:t>
            </a:r>
            <a:endParaRPr lang="ru-RU" sz="1200" dirty="0"/>
          </a:p>
          <a:p>
            <a:pPr>
              <a:buFont typeface="Arial" panose="020B0604020202020204" pitchFamily="34" charset="0"/>
              <a:buChar char="•"/>
            </a:pPr>
            <a:r>
              <a:rPr lang="en-US" sz="1200" dirty="0"/>
              <a:t>Nanofiber electrospinning machine: Nanon-01A (MECC) </a:t>
            </a:r>
            <a:endParaRPr lang="ru-RU" sz="1200" dirty="0"/>
          </a:p>
          <a:p>
            <a:pPr>
              <a:buFont typeface="Arial" panose="020B0604020202020204" pitchFamily="34" charset="0"/>
              <a:buChar char="•"/>
            </a:pPr>
            <a:r>
              <a:rPr lang="ibb-NG" sz="1200" dirty="0"/>
              <a:t>Struers TenuPol-5 Jet polishing system (for automatic electrolytic thinning of specimens for examination in a transmission electron microscope) </a:t>
            </a:r>
            <a:endParaRPr lang="en-US" sz="1200" dirty="0"/>
          </a:p>
          <a:p>
            <a:pPr>
              <a:buFont typeface="Arial" panose="020B0604020202020204" pitchFamily="34" charset="0"/>
              <a:buChar char="•"/>
            </a:pPr>
            <a:r>
              <a:rPr lang="ibb-NG" sz="1200" dirty="0"/>
              <a:t>Struers LectroPol-5. The system for automatic, micro- processor controlled electrolytic polishing and etching of metallographic specimens </a:t>
            </a:r>
            <a:endParaRPr lang="en-US" sz="1200" dirty="0"/>
          </a:p>
          <a:p>
            <a:pPr>
              <a:buFont typeface="Arial" panose="020B0604020202020204" pitchFamily="34" charset="0"/>
              <a:buChar char="•"/>
            </a:pPr>
            <a:r>
              <a:rPr lang="en-US" sz="1200" dirty="0"/>
              <a:t>Incubators: GI2-2 (Sheldon Laboratory); </a:t>
            </a:r>
            <a:r>
              <a:rPr lang="en-US" sz="1200" dirty="0" err="1"/>
              <a:t>Friocell</a:t>
            </a:r>
            <a:r>
              <a:rPr lang="en-US" sz="1200" dirty="0"/>
              <a:t> (BMT Medical Technology)</a:t>
            </a:r>
          </a:p>
          <a:p>
            <a:pPr>
              <a:buFont typeface="Arial" panose="020B0604020202020204" pitchFamily="34" charset="0"/>
              <a:buChar char="•"/>
            </a:pPr>
            <a:r>
              <a:rPr lang="en-US" sz="1200" dirty="0"/>
              <a:t>Cryogenic Probe Station for Electrical measurements (model TTPX Lakeshore)</a:t>
            </a:r>
          </a:p>
          <a:p>
            <a:pPr>
              <a:buFont typeface="Arial" panose="020B0604020202020204" pitchFamily="34" charset="0"/>
              <a:buChar char="•"/>
            </a:pPr>
            <a:r>
              <a:rPr lang="en-US" sz="1200" dirty="0"/>
              <a:t>High vacuum bench top evaporator </a:t>
            </a:r>
            <a:r>
              <a:rPr lang="en-US" sz="1200" dirty="0" err="1"/>
              <a:t>Vacu</a:t>
            </a:r>
            <a:r>
              <a:rPr lang="en-US" sz="1200" dirty="0"/>
              <a:t> Prep II (EDEN </a:t>
            </a:r>
            <a:r>
              <a:rPr lang="en-US" sz="1200" dirty="0" err="1"/>
              <a:t>Instrum</a:t>
            </a:r>
            <a:r>
              <a:rPr lang="en-US" sz="1200" dirty="0"/>
              <a:t>. )</a:t>
            </a:r>
          </a:p>
          <a:p>
            <a:pPr>
              <a:buFont typeface="Arial" panose="020B0604020202020204" pitchFamily="34" charset="0"/>
              <a:buChar char="•"/>
            </a:pPr>
            <a:endParaRPr lang="en-US" sz="1400" dirty="0"/>
          </a:p>
          <a:p>
            <a:pPr marL="0" indent="0">
              <a:buNone/>
            </a:pPr>
            <a:endParaRPr lang="en-US" altLang="ru-RU" sz="1400" b="1" dirty="0">
              <a:latin typeface="Arial" panose="020B0604020202020204" pitchFamily="34" charset="0"/>
              <a:cs typeface="Arial" panose="020B0604020202020204" pitchFamily="34" charset="0"/>
            </a:endParaRPr>
          </a:p>
          <a:p>
            <a:pPr>
              <a:spcBef>
                <a:spcPct val="0"/>
              </a:spcBef>
              <a:buClr>
                <a:srgbClr val="0000CC"/>
              </a:buClr>
              <a:buSzTx/>
              <a:buFont typeface="Wingdings" panose="05000000000000000000" pitchFamily="2" charset="2"/>
              <a:buChar char="§"/>
            </a:pPr>
            <a:endParaRPr lang="en-US" altLang="ru-RU" sz="1400" b="1" dirty="0">
              <a:latin typeface="Arial" panose="020B0604020202020204" pitchFamily="34" charset="0"/>
              <a:cs typeface="Arial" panose="020B0604020202020204" pitchFamily="34" charset="0"/>
            </a:endParaRPr>
          </a:p>
          <a:p>
            <a:pPr>
              <a:spcBef>
                <a:spcPct val="0"/>
              </a:spcBef>
              <a:buClr>
                <a:srgbClr val="9999FF"/>
              </a:buClr>
              <a:buFont typeface="Wingdings" panose="05000000000000000000" pitchFamily="2" charset="2"/>
              <a:buChar char="§"/>
            </a:pPr>
            <a:endParaRPr lang="en-US" altLang="ru-RU" sz="1600" b="1" dirty="0">
              <a:latin typeface="Arial" panose="020B0604020202020204" pitchFamily="34" charset="0"/>
            </a:endParaRPr>
          </a:p>
        </p:txBody>
      </p:sp>
      <p:sp>
        <p:nvSpPr>
          <p:cNvPr id="3" name="Номер слайда 2"/>
          <p:cNvSpPr>
            <a:spLocks noGrp="1"/>
          </p:cNvSpPr>
          <p:nvPr>
            <p:ph type="sldNum" sz="quarter" idx="12"/>
          </p:nvPr>
        </p:nvSpPr>
        <p:spPr/>
        <p:txBody>
          <a:bodyPr/>
          <a:lstStyle/>
          <a:p>
            <a:fld id="{7FE6F472-21D6-4D35-B8D5-B9C6FD6AC971}" type="slidenum">
              <a:rPr lang="ru-RU" smtClean="0"/>
              <a:t>5</a:t>
            </a:fld>
            <a:endParaRPr lang="ru-RU"/>
          </a:p>
        </p:txBody>
      </p:sp>
    </p:spTree>
    <p:extLst>
      <p:ext uri="{BB962C8B-B14F-4D97-AF65-F5344CB8AC3E}">
        <p14:creationId xmlns:p14="http://schemas.microsoft.com/office/powerpoint/2010/main" val="106417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2DA409E-FCD0-4058-924A-C26B22D16A9E}"/>
              </a:ext>
            </a:extLst>
          </p:cNvPr>
          <p:cNvPicPr>
            <a:picLocks noChangeAspect="1"/>
          </p:cNvPicPr>
          <p:nvPr/>
        </p:nvPicPr>
        <p:blipFill>
          <a:blip r:embed="rId2"/>
          <a:stretch>
            <a:fillRect/>
          </a:stretch>
        </p:blipFill>
        <p:spPr>
          <a:xfrm>
            <a:off x="0" y="0"/>
            <a:ext cx="8896349" cy="6781800"/>
          </a:xfrm>
          <a:prstGeom prst="rect">
            <a:avLst/>
          </a:prstGeom>
        </p:spPr>
      </p:pic>
    </p:spTree>
    <p:extLst>
      <p:ext uri="{BB962C8B-B14F-4D97-AF65-F5344CB8AC3E}">
        <p14:creationId xmlns:p14="http://schemas.microsoft.com/office/powerpoint/2010/main" val="3482359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D60878E-2ADF-4F48-B5F0-011F54AF99C7}"/>
              </a:ext>
            </a:extLst>
          </p:cNvPr>
          <p:cNvSpPr/>
          <p:nvPr/>
        </p:nvSpPr>
        <p:spPr>
          <a:xfrm>
            <a:off x="238125" y="1720840"/>
            <a:ext cx="8667750" cy="3046988"/>
          </a:xfrm>
          <a:prstGeom prst="rect">
            <a:avLst/>
          </a:prstGeom>
        </p:spPr>
        <p:txBody>
          <a:bodyPr wrap="square">
            <a:spAutoFit/>
          </a:bodyPr>
          <a:lstStyle/>
          <a:p>
            <a:r>
              <a:rPr lang="en-US" sz="2400" dirty="0"/>
              <a:t>Ion tracks are damage-trails created by swift heavy ions penetrating through solids, which may be sufficiently-contiguous for chemical etching in a variety of crystalline, glassy, and/or polymeric solids. They are associated with cylindrical damage-regions several nanometers in diameter and can be studied by Rutherford backscattering spectrometry (RBS), transmission electron microscopy (TEM), small-angle neutron scattering (SANS), small-angle X-ray scattering (SAXS) or gas permeation.</a:t>
            </a:r>
            <a:endParaRPr lang="ru-RU" sz="2400" dirty="0"/>
          </a:p>
        </p:txBody>
      </p:sp>
      <p:sp>
        <p:nvSpPr>
          <p:cNvPr id="4" name="TextBox 3">
            <a:extLst>
              <a:ext uri="{FF2B5EF4-FFF2-40B4-BE49-F238E27FC236}">
                <a16:creationId xmlns:a16="http://schemas.microsoft.com/office/drawing/2014/main" id="{F2126EBD-7347-4E28-AC71-3D7AE7ADC178}"/>
              </a:ext>
            </a:extLst>
          </p:cNvPr>
          <p:cNvSpPr txBox="1"/>
          <p:nvPr/>
        </p:nvSpPr>
        <p:spPr>
          <a:xfrm>
            <a:off x="1485900" y="581025"/>
            <a:ext cx="6316955" cy="646331"/>
          </a:xfrm>
          <a:prstGeom prst="rect">
            <a:avLst/>
          </a:prstGeom>
          <a:noFill/>
        </p:spPr>
        <p:txBody>
          <a:bodyPr wrap="square" rtlCol="0">
            <a:spAutoFit/>
          </a:bodyPr>
          <a:lstStyle/>
          <a:p>
            <a:r>
              <a:rPr lang="en-US" sz="3600" b="1" dirty="0">
                <a:solidFill>
                  <a:srgbClr val="FF0000"/>
                </a:solidFill>
              </a:rPr>
              <a:t>ION-TRACK TECHNOLOGY</a:t>
            </a:r>
            <a:endParaRPr lang="ru-RU" sz="3600" b="1" dirty="0">
              <a:solidFill>
                <a:srgbClr val="FF0000"/>
              </a:solidFill>
            </a:endParaRPr>
          </a:p>
        </p:txBody>
      </p:sp>
    </p:spTree>
    <p:extLst>
      <p:ext uri="{BB962C8B-B14F-4D97-AF65-F5344CB8AC3E}">
        <p14:creationId xmlns:p14="http://schemas.microsoft.com/office/powerpoint/2010/main" val="1666869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796EA1E-D0D5-48DF-97CB-B8C3CA89EBDB}"/>
              </a:ext>
            </a:extLst>
          </p:cNvPr>
          <p:cNvSpPr/>
          <p:nvPr/>
        </p:nvSpPr>
        <p:spPr>
          <a:xfrm>
            <a:off x="114300" y="495300"/>
            <a:ext cx="8915400" cy="5355312"/>
          </a:xfrm>
          <a:prstGeom prst="rect">
            <a:avLst/>
          </a:prstGeom>
        </p:spPr>
        <p:txBody>
          <a:bodyPr wrap="square">
            <a:spAutoFit/>
          </a:bodyPr>
          <a:lstStyle/>
          <a:p>
            <a:r>
              <a:rPr lang="en-US" dirty="0">
                <a:solidFill>
                  <a:srgbClr val="202122"/>
                </a:solidFill>
                <a:latin typeface="Arial" panose="020B0604020202020204" pitchFamily="34" charset="0"/>
              </a:rPr>
              <a:t>Ion track technology deals with the production and application of ion tracks in </a:t>
            </a:r>
            <a:r>
              <a:rPr lang="en-US" dirty="0">
                <a:solidFill>
                  <a:srgbClr val="0645AD"/>
                </a:solidFill>
                <a:latin typeface="Arial" panose="020B0604020202020204" pitchFamily="34" charset="0"/>
                <a:hlinkClick r:id="rId2" tooltip="Microtechnology">
                  <a:extLst>
                    <a:ext uri="{A12FA001-AC4F-418D-AE19-62706E023703}">
                      <ahyp:hlinkClr xmlns:ahyp="http://schemas.microsoft.com/office/drawing/2018/hyperlinkcolor" val="tx"/>
                    </a:ext>
                  </a:extLst>
                </a:hlinkClick>
              </a:rPr>
              <a:t>microtechnology</a:t>
            </a:r>
            <a:r>
              <a:rPr lang="en-US" dirty="0">
                <a:solidFill>
                  <a:srgbClr val="202122"/>
                </a:solidFill>
                <a:latin typeface="Arial" panose="020B0604020202020204" pitchFamily="34" charset="0"/>
              </a:rPr>
              <a:t> and </a:t>
            </a:r>
            <a:r>
              <a:rPr lang="en-US" dirty="0" err="1">
                <a:solidFill>
                  <a:srgbClr val="0645AD"/>
                </a:solidFill>
                <a:latin typeface="Arial" panose="020B0604020202020204" pitchFamily="34" charset="0"/>
                <a:hlinkClick r:id="rId3" tooltip="Nanotechnology">
                  <a:extLst>
                    <a:ext uri="{A12FA001-AC4F-418D-AE19-62706E023703}">
                      <ahyp:hlinkClr xmlns:ahyp="http://schemas.microsoft.com/office/drawing/2018/hyperlinkcolor" val="tx"/>
                    </a:ext>
                  </a:extLst>
                </a:hlinkClick>
              </a:rPr>
              <a:t>nanotechnology</a:t>
            </a:r>
            <a:r>
              <a:rPr lang="en-US" dirty="0" err="1">
                <a:solidFill>
                  <a:srgbClr val="202122"/>
                </a:solidFill>
                <a:latin typeface="Arial" panose="020B0604020202020204" pitchFamily="34" charset="0"/>
              </a:rPr>
              <a:t>.Ion</a:t>
            </a:r>
            <a:r>
              <a:rPr lang="en-US" dirty="0">
                <a:solidFill>
                  <a:srgbClr val="202122"/>
                </a:solidFill>
                <a:latin typeface="Arial" panose="020B0604020202020204" pitchFamily="34" charset="0"/>
              </a:rPr>
              <a:t> tracks can be selectively etched in many insulating solids, leading to cones or cylinders, down to 8 nanometers in diameter. Etched track cylinders can be used as </a:t>
            </a:r>
            <a:r>
              <a:rPr lang="en-US" dirty="0" err="1">
                <a:solidFill>
                  <a:srgbClr val="0645AD"/>
                </a:solidFill>
                <a:latin typeface="Arial" panose="020B0604020202020204" pitchFamily="34" charset="0"/>
                <a:hlinkClick r:id="rId4" tooltip="Filtration">
                  <a:extLst>
                    <a:ext uri="{A12FA001-AC4F-418D-AE19-62706E023703}">
                      <ahyp:hlinkClr xmlns:ahyp="http://schemas.microsoft.com/office/drawing/2018/hyperlinkcolor" val="tx"/>
                    </a:ext>
                  </a:extLst>
                </a:hlinkClick>
              </a:rPr>
              <a:t>filters</a:t>
            </a:r>
            <a:r>
              <a:rPr lang="en-US" dirty="0" err="1">
                <a:solidFill>
                  <a:srgbClr val="202122"/>
                </a:solidFill>
                <a:latin typeface="Arial" panose="020B0604020202020204" pitchFamily="34" charset="0"/>
              </a:rPr>
              <a:t>,</a:t>
            </a:r>
            <a:r>
              <a:rPr lang="en-US" dirty="0" err="1">
                <a:solidFill>
                  <a:srgbClr val="0645AD"/>
                </a:solidFill>
                <a:latin typeface="Arial" panose="020B0604020202020204" pitchFamily="34" charset="0"/>
                <a:hlinkClick r:id="rId5" tooltip="Coulter counter">
                  <a:extLst>
                    <a:ext uri="{A12FA001-AC4F-418D-AE19-62706E023703}">
                      <ahyp:hlinkClr xmlns:ahyp="http://schemas.microsoft.com/office/drawing/2018/hyperlinkcolor" val="tx"/>
                    </a:ext>
                  </a:extLst>
                </a:hlinkClick>
              </a:rPr>
              <a:t>Coulter</a:t>
            </a:r>
            <a:r>
              <a:rPr lang="en-US" dirty="0">
                <a:solidFill>
                  <a:srgbClr val="0645AD"/>
                </a:solidFill>
                <a:latin typeface="Arial" panose="020B0604020202020204" pitchFamily="34" charset="0"/>
                <a:hlinkClick r:id="rId5" tooltip="Coulter counter">
                  <a:extLst>
                    <a:ext uri="{A12FA001-AC4F-418D-AE19-62706E023703}">
                      <ahyp:hlinkClr xmlns:ahyp="http://schemas.microsoft.com/office/drawing/2018/hyperlinkcolor" val="tx"/>
                    </a:ext>
                  </a:extLst>
                </a:hlinkClick>
              </a:rPr>
              <a:t> counter</a:t>
            </a:r>
            <a:r>
              <a:rPr lang="en-US" dirty="0">
                <a:solidFill>
                  <a:srgbClr val="202122"/>
                </a:solidFill>
                <a:latin typeface="Arial" panose="020B0604020202020204" pitchFamily="34" charset="0"/>
              </a:rPr>
              <a:t> microchannels,</a:t>
            </a:r>
            <a:r>
              <a:rPr lang="en-US" baseline="30000" dirty="0">
                <a:solidFill>
                  <a:srgbClr val="0645AD"/>
                </a:solidFill>
                <a:latin typeface="Arial" panose="020B0604020202020204" pitchFamily="34" charset="0"/>
                <a:hlinkClick r:id="rId6">
                  <a:extLst>
                    <a:ext uri="{A12FA001-AC4F-418D-AE19-62706E023703}">
                      <ahyp:hlinkClr xmlns:ahyp="http://schemas.microsoft.com/office/drawing/2018/hyperlinkcolor" val="tx"/>
                    </a:ext>
                  </a:extLst>
                </a:hlinkClick>
              </a:rPr>
              <a:t>]</a:t>
            </a:r>
            <a:r>
              <a:rPr lang="en-US" dirty="0">
                <a:solidFill>
                  <a:srgbClr val="202122"/>
                </a:solidFill>
                <a:latin typeface="Arial" panose="020B0604020202020204" pitchFamily="34" charset="0"/>
              </a:rPr>
              <a:t> be modified with </a:t>
            </a:r>
            <a:r>
              <a:rPr lang="en-US" dirty="0">
                <a:solidFill>
                  <a:srgbClr val="0645AD"/>
                </a:solidFill>
                <a:latin typeface="Arial" panose="020B0604020202020204" pitchFamily="34" charset="0"/>
                <a:hlinkClick r:id="rId7" tooltip="Monolayer">
                  <a:extLst>
                    <a:ext uri="{A12FA001-AC4F-418D-AE19-62706E023703}">
                      <ahyp:hlinkClr xmlns:ahyp="http://schemas.microsoft.com/office/drawing/2018/hyperlinkcolor" val="tx"/>
                    </a:ext>
                  </a:extLst>
                </a:hlinkClick>
              </a:rPr>
              <a:t>monolayers</a:t>
            </a:r>
            <a:r>
              <a:rPr lang="en-US" dirty="0">
                <a:solidFill>
                  <a:srgbClr val="202122"/>
                </a:solidFill>
                <a:latin typeface="Arial" panose="020B0604020202020204" pitchFamily="34" charset="0"/>
              </a:rPr>
              <a:t>, or be filled by </a:t>
            </a:r>
            <a:r>
              <a:rPr lang="en-US" dirty="0">
                <a:solidFill>
                  <a:srgbClr val="0645AD"/>
                </a:solidFill>
                <a:latin typeface="Arial" panose="020B0604020202020204" pitchFamily="34" charset="0"/>
                <a:hlinkClick r:id="rId8" tooltip="Electroplating">
                  <a:extLst>
                    <a:ext uri="{A12FA001-AC4F-418D-AE19-62706E023703}">
                      <ahyp:hlinkClr xmlns:ahyp="http://schemas.microsoft.com/office/drawing/2018/hyperlinkcolor" val="tx"/>
                    </a:ext>
                  </a:extLst>
                </a:hlinkClick>
              </a:rPr>
              <a:t>electroplating</a:t>
            </a:r>
            <a:r>
              <a:rPr lang="en-US" dirty="0">
                <a:solidFill>
                  <a:srgbClr val="202122"/>
                </a:solidFill>
                <a:latin typeface="Arial" panose="020B0604020202020204" pitchFamily="34" charset="0"/>
              </a:rPr>
              <a:t>.</a:t>
            </a:r>
            <a:endParaRPr lang="en-US" baseline="30000" dirty="0">
              <a:solidFill>
                <a:srgbClr val="0645AD"/>
              </a:solidFill>
              <a:latin typeface="Arial" panose="020B0604020202020204" pitchFamily="34" charset="0"/>
            </a:endParaRPr>
          </a:p>
          <a:p>
            <a:endParaRPr lang="en-US" dirty="0">
              <a:solidFill>
                <a:srgbClr val="202122"/>
              </a:solidFill>
              <a:latin typeface="Arial" panose="020B0604020202020204" pitchFamily="34" charset="0"/>
            </a:endParaRPr>
          </a:p>
          <a:p>
            <a:r>
              <a:rPr lang="en-US" dirty="0">
                <a:solidFill>
                  <a:srgbClr val="202122"/>
                </a:solidFill>
                <a:latin typeface="Arial" panose="020B0604020202020204" pitchFamily="34" charset="0"/>
              </a:rPr>
              <a:t>Ion track technology has been developed to fill certain niche areas where conventional </a:t>
            </a:r>
            <a:r>
              <a:rPr lang="en-US" dirty="0">
                <a:solidFill>
                  <a:srgbClr val="0645AD"/>
                </a:solidFill>
                <a:latin typeface="Arial" panose="020B0604020202020204" pitchFamily="34" charset="0"/>
                <a:hlinkClick r:id="rId9" tooltip="Nanolithography">
                  <a:extLst>
                    <a:ext uri="{A12FA001-AC4F-418D-AE19-62706E023703}">
                      <ahyp:hlinkClr xmlns:ahyp="http://schemas.microsoft.com/office/drawing/2018/hyperlinkcolor" val="tx"/>
                    </a:ext>
                  </a:extLst>
                </a:hlinkClick>
              </a:rPr>
              <a:t>nanolithography</a:t>
            </a:r>
            <a:r>
              <a:rPr lang="en-US" dirty="0">
                <a:solidFill>
                  <a:srgbClr val="202122"/>
                </a:solidFill>
                <a:latin typeface="Arial" panose="020B0604020202020204" pitchFamily="34" charset="0"/>
              </a:rPr>
              <a:t> fails, including:</a:t>
            </a:r>
          </a:p>
          <a:p>
            <a:endParaRPr lang="en-US" dirty="0">
              <a:solidFill>
                <a:srgbClr val="202122"/>
              </a:solidFill>
              <a:latin typeface="Arial" panose="020B0604020202020204" pitchFamily="34" charset="0"/>
            </a:endParaRPr>
          </a:p>
          <a:p>
            <a:pPr>
              <a:buFont typeface="Arial" panose="020B0604020202020204" pitchFamily="34" charset="0"/>
              <a:buChar char="•"/>
            </a:pPr>
            <a:r>
              <a:rPr lang="en-US" dirty="0">
                <a:solidFill>
                  <a:srgbClr val="202122"/>
                </a:solidFill>
                <a:latin typeface="Arial" panose="020B0604020202020204" pitchFamily="34" charset="0"/>
              </a:rPr>
              <a:t>Direct shaping of </a:t>
            </a:r>
            <a:r>
              <a:rPr lang="en-US" dirty="0">
                <a:solidFill>
                  <a:srgbClr val="0645AD"/>
                </a:solidFill>
                <a:latin typeface="Arial" panose="020B0604020202020204" pitchFamily="34" charset="0"/>
                <a:hlinkClick r:id="rId10" tooltip="Radiation resistance">
                  <a:extLst>
                    <a:ext uri="{A12FA001-AC4F-418D-AE19-62706E023703}">
                      <ahyp:hlinkClr xmlns:ahyp="http://schemas.microsoft.com/office/drawing/2018/hyperlinkcolor" val="tx"/>
                    </a:ext>
                  </a:extLst>
                </a:hlinkClick>
              </a:rPr>
              <a:t>radiation-resistant</a:t>
            </a:r>
            <a:r>
              <a:rPr lang="en-US" dirty="0">
                <a:solidFill>
                  <a:srgbClr val="202122"/>
                </a:solidFill>
                <a:latin typeface="Arial" panose="020B0604020202020204" pitchFamily="34" charset="0"/>
              </a:rPr>
              <a:t> </a:t>
            </a:r>
            <a:r>
              <a:rPr lang="en-US" dirty="0">
                <a:solidFill>
                  <a:srgbClr val="0645AD"/>
                </a:solidFill>
                <a:latin typeface="Arial" panose="020B0604020202020204" pitchFamily="34" charset="0"/>
                <a:hlinkClick r:id="rId11" tooltip="Mineral">
                  <a:extLst>
                    <a:ext uri="{A12FA001-AC4F-418D-AE19-62706E023703}">
                      <ahyp:hlinkClr xmlns:ahyp="http://schemas.microsoft.com/office/drawing/2018/hyperlinkcolor" val="tx"/>
                    </a:ext>
                  </a:extLst>
                </a:hlinkClick>
              </a:rPr>
              <a:t>minerals</a:t>
            </a:r>
            <a:r>
              <a:rPr lang="en-US" dirty="0">
                <a:solidFill>
                  <a:srgbClr val="202122"/>
                </a:solidFill>
                <a:latin typeface="Arial" panose="020B0604020202020204" pitchFamily="34" charset="0"/>
              </a:rPr>
              <a:t>, </a:t>
            </a:r>
            <a:r>
              <a:rPr lang="en-US" dirty="0">
                <a:solidFill>
                  <a:srgbClr val="0645AD"/>
                </a:solidFill>
                <a:latin typeface="Arial" panose="020B0604020202020204" pitchFamily="34" charset="0"/>
                <a:hlinkClick r:id="rId12" tooltip="Glass">
                  <a:extLst>
                    <a:ext uri="{A12FA001-AC4F-418D-AE19-62706E023703}">
                      <ahyp:hlinkClr xmlns:ahyp="http://schemas.microsoft.com/office/drawing/2018/hyperlinkcolor" val="tx"/>
                    </a:ext>
                  </a:extLst>
                </a:hlinkClick>
              </a:rPr>
              <a:t>glasses</a:t>
            </a:r>
            <a:r>
              <a:rPr lang="en-US" dirty="0">
                <a:solidFill>
                  <a:srgbClr val="202122"/>
                </a:solidFill>
                <a:latin typeface="Arial" panose="020B0604020202020204" pitchFamily="34" charset="0"/>
              </a:rPr>
              <a:t> and </a:t>
            </a:r>
            <a:r>
              <a:rPr lang="en-US" dirty="0">
                <a:solidFill>
                  <a:srgbClr val="0645AD"/>
                </a:solidFill>
                <a:latin typeface="Arial" panose="020B0604020202020204" pitchFamily="34" charset="0"/>
                <a:hlinkClick r:id="rId13" tooltip="Polymer">
                  <a:extLst>
                    <a:ext uri="{A12FA001-AC4F-418D-AE19-62706E023703}">
                      <ahyp:hlinkClr xmlns:ahyp="http://schemas.microsoft.com/office/drawing/2018/hyperlinkcolor" val="tx"/>
                    </a:ext>
                  </a:extLst>
                </a:hlinkClick>
              </a:rPr>
              <a:t>polymers</a:t>
            </a:r>
            <a:endParaRPr lang="en-US" dirty="0">
              <a:solidFill>
                <a:srgbClr val="202122"/>
              </a:solidFill>
              <a:latin typeface="Arial" panose="020B0604020202020204" pitchFamily="34" charset="0"/>
            </a:endParaRPr>
          </a:p>
          <a:p>
            <a:pPr>
              <a:buFont typeface="Arial" panose="020B0604020202020204" pitchFamily="34" charset="0"/>
              <a:buChar char="•"/>
            </a:pPr>
            <a:r>
              <a:rPr lang="en-US" dirty="0">
                <a:solidFill>
                  <a:srgbClr val="202122"/>
                </a:solidFill>
                <a:latin typeface="Arial" panose="020B0604020202020204" pitchFamily="34" charset="0"/>
              </a:rPr>
              <a:t>Generation of elongated structures with a </a:t>
            </a:r>
            <a:r>
              <a:rPr lang="en-US" dirty="0">
                <a:solidFill>
                  <a:srgbClr val="0645AD"/>
                </a:solidFill>
                <a:latin typeface="Arial" panose="020B0604020202020204" pitchFamily="34" charset="0"/>
                <a:hlinkClick r:id="rId14" tooltip="Image resolution">
                  <a:extLst>
                    <a:ext uri="{A12FA001-AC4F-418D-AE19-62706E023703}">
                      <ahyp:hlinkClr xmlns:ahyp="http://schemas.microsoft.com/office/drawing/2018/hyperlinkcolor" val="tx"/>
                    </a:ext>
                  </a:extLst>
                </a:hlinkClick>
              </a:rPr>
              <a:t>resolution</a:t>
            </a:r>
            <a:r>
              <a:rPr lang="en-US" dirty="0">
                <a:solidFill>
                  <a:srgbClr val="202122"/>
                </a:solidFill>
                <a:latin typeface="Arial" panose="020B0604020202020204" pitchFamily="34" charset="0"/>
              </a:rPr>
              <a:t> limit down to 8 nanometers</a:t>
            </a:r>
          </a:p>
          <a:p>
            <a:pPr>
              <a:buFont typeface="Arial" panose="020B0604020202020204" pitchFamily="34" charset="0"/>
              <a:buChar char="•"/>
            </a:pPr>
            <a:r>
              <a:rPr lang="en-US" dirty="0">
                <a:solidFill>
                  <a:srgbClr val="202122"/>
                </a:solidFill>
                <a:latin typeface="Arial" panose="020B0604020202020204" pitchFamily="34" charset="0"/>
              </a:rPr>
              <a:t>Direct generation of holes in thin films without any development process</a:t>
            </a:r>
          </a:p>
          <a:p>
            <a:pPr>
              <a:buFont typeface="Arial" panose="020B0604020202020204" pitchFamily="34" charset="0"/>
              <a:buChar char="•"/>
            </a:pPr>
            <a:r>
              <a:rPr lang="en-US" dirty="0">
                <a:solidFill>
                  <a:srgbClr val="202122"/>
                </a:solidFill>
                <a:latin typeface="Arial" panose="020B0604020202020204" pitchFamily="34" charset="0"/>
              </a:rPr>
              <a:t>Defining structural depth by </a:t>
            </a:r>
            <a:r>
              <a:rPr lang="en-US" dirty="0">
                <a:solidFill>
                  <a:srgbClr val="0645AD"/>
                </a:solidFill>
                <a:latin typeface="Arial" panose="020B0604020202020204" pitchFamily="34" charset="0"/>
                <a:hlinkClick r:id="rId15" tooltip="Stopping and Range of Ions in Matter">
                  <a:extLst>
                    <a:ext uri="{A12FA001-AC4F-418D-AE19-62706E023703}">
                      <ahyp:hlinkClr xmlns:ahyp="http://schemas.microsoft.com/office/drawing/2018/hyperlinkcolor" val="tx"/>
                    </a:ext>
                  </a:extLst>
                </a:hlinkClick>
              </a:rPr>
              <a:t>ion range</a:t>
            </a:r>
            <a:r>
              <a:rPr lang="en-US" dirty="0">
                <a:solidFill>
                  <a:srgbClr val="202122"/>
                </a:solidFill>
                <a:latin typeface="Arial" panose="020B0604020202020204" pitchFamily="34" charset="0"/>
              </a:rPr>
              <a:t> rather than by target thickness</a:t>
            </a:r>
          </a:p>
          <a:p>
            <a:pPr>
              <a:buFont typeface="Arial" panose="020B0604020202020204" pitchFamily="34" charset="0"/>
              <a:buChar char="•"/>
            </a:pPr>
            <a:r>
              <a:rPr lang="en-US" dirty="0">
                <a:solidFill>
                  <a:srgbClr val="202122"/>
                </a:solidFill>
                <a:latin typeface="Arial" panose="020B0604020202020204" pitchFamily="34" charset="0"/>
              </a:rPr>
              <a:t>Generating structures with </a:t>
            </a:r>
            <a:r>
              <a:rPr lang="en-US" dirty="0">
                <a:solidFill>
                  <a:srgbClr val="0645AD"/>
                </a:solidFill>
                <a:latin typeface="Arial" panose="020B0604020202020204" pitchFamily="34" charset="0"/>
                <a:hlinkClick r:id="rId16" tooltip="Photolithography">
                  <a:extLst>
                    <a:ext uri="{A12FA001-AC4F-418D-AE19-62706E023703}">
                      <ahyp:hlinkClr xmlns:ahyp="http://schemas.microsoft.com/office/drawing/2018/hyperlinkcolor" val="tx"/>
                    </a:ext>
                  </a:extLst>
                </a:hlinkClick>
              </a:rPr>
              <a:t>aspect ratio</a:t>
            </a:r>
            <a:r>
              <a:rPr lang="en-US" dirty="0">
                <a:solidFill>
                  <a:srgbClr val="202122"/>
                </a:solidFill>
                <a:latin typeface="Arial" panose="020B0604020202020204" pitchFamily="34" charset="0"/>
              </a:rPr>
              <a:t> (depth divided by width) up to 10</a:t>
            </a:r>
            <a:r>
              <a:rPr lang="en-US" baseline="30000" dirty="0">
                <a:solidFill>
                  <a:srgbClr val="202122"/>
                </a:solidFill>
                <a:latin typeface="Arial" panose="020B0604020202020204" pitchFamily="34" charset="0"/>
              </a:rPr>
              <a:t>4</a:t>
            </a:r>
            <a:r>
              <a:rPr lang="en-US" dirty="0">
                <a:solidFill>
                  <a:srgbClr val="202122"/>
                </a:solidFill>
                <a:latin typeface="Arial" panose="020B0604020202020204" pitchFamily="34" charset="0"/>
              </a:rPr>
              <a:t>.</a:t>
            </a:r>
          </a:p>
          <a:p>
            <a:pPr>
              <a:buFont typeface="Arial" panose="020B0604020202020204" pitchFamily="34" charset="0"/>
              <a:buChar char="•"/>
            </a:pPr>
            <a:r>
              <a:rPr lang="en-US" dirty="0">
                <a:solidFill>
                  <a:srgbClr val="202122"/>
                </a:solidFill>
                <a:latin typeface="Arial" panose="020B0604020202020204" pitchFamily="34" charset="0"/>
              </a:rPr>
              <a:t>Shaping rigid and flexible materials at a defined cutting angle</a:t>
            </a:r>
          </a:p>
          <a:p>
            <a:pPr>
              <a:buFont typeface="Arial" panose="020B0604020202020204" pitchFamily="34" charset="0"/>
              <a:buChar char="•"/>
            </a:pPr>
            <a:r>
              <a:rPr lang="en-US" dirty="0">
                <a:solidFill>
                  <a:srgbClr val="202122"/>
                </a:solidFill>
                <a:latin typeface="Arial" panose="020B0604020202020204" pitchFamily="34" charset="0"/>
              </a:rPr>
              <a:t>Exploring the realm of aligned textures with defined inclination angles</a:t>
            </a:r>
          </a:p>
          <a:p>
            <a:pPr>
              <a:buFont typeface="Arial" panose="020B0604020202020204" pitchFamily="34" charset="0"/>
              <a:buChar char="•"/>
            </a:pPr>
            <a:r>
              <a:rPr lang="en-US" dirty="0">
                <a:solidFill>
                  <a:srgbClr val="202122"/>
                </a:solidFill>
                <a:latin typeface="Arial" panose="020B0604020202020204" pitchFamily="34" charset="0"/>
              </a:rPr>
              <a:t>Generation of random patterns consisting of partially overlapping single tracks</a:t>
            </a:r>
          </a:p>
          <a:p>
            <a:pPr>
              <a:buFont typeface="Arial" panose="020B0604020202020204" pitchFamily="34" charset="0"/>
              <a:buChar char="•"/>
            </a:pPr>
            <a:r>
              <a:rPr lang="en-US" dirty="0">
                <a:solidFill>
                  <a:srgbClr val="202122"/>
                </a:solidFill>
                <a:latin typeface="Arial" panose="020B0604020202020204" pitchFamily="34" charset="0"/>
              </a:rPr>
              <a:t>Generation of large numbers of individual single track structures</a:t>
            </a:r>
          </a:p>
          <a:p>
            <a:pPr>
              <a:buFont typeface="Arial" panose="020B0604020202020204" pitchFamily="34" charset="0"/>
              <a:buChar char="•"/>
            </a:pPr>
            <a:r>
              <a:rPr lang="en-US" dirty="0">
                <a:solidFill>
                  <a:srgbClr val="202122"/>
                </a:solidFill>
                <a:latin typeface="Arial" panose="020B0604020202020204" pitchFamily="34" charset="0"/>
              </a:rPr>
              <a:t>Generation of aimed patterns consisting of individual single tracks</a:t>
            </a:r>
          </a:p>
        </p:txBody>
      </p:sp>
    </p:spTree>
    <p:extLst>
      <p:ext uri="{BB962C8B-B14F-4D97-AF65-F5344CB8AC3E}">
        <p14:creationId xmlns:p14="http://schemas.microsoft.com/office/powerpoint/2010/main" val="3669860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7A63A9B0-1BF7-49D4-901B-8019435E7ACA}"/>
              </a:ext>
            </a:extLst>
          </p:cNvPr>
          <p:cNvSpPr/>
          <p:nvPr/>
        </p:nvSpPr>
        <p:spPr>
          <a:xfrm>
            <a:off x="0" y="1190624"/>
            <a:ext cx="8924926" cy="5355312"/>
          </a:xfrm>
          <a:prstGeom prst="rect">
            <a:avLst/>
          </a:prstGeom>
        </p:spPr>
        <p:txBody>
          <a:bodyPr wrap="square">
            <a:spAutoFit/>
          </a:bodyPr>
          <a:lstStyle/>
          <a:p>
            <a:r>
              <a:rPr lang="en-US" dirty="0"/>
              <a:t>Several types of swift heavy ion generators and irradiation schemes are currently used:</a:t>
            </a:r>
          </a:p>
          <a:p>
            <a:endParaRPr lang="en-US" dirty="0"/>
          </a:p>
          <a:p>
            <a:pPr marL="285750" indent="-285750">
              <a:buFontTx/>
              <a:buChar char="-"/>
            </a:pPr>
            <a:r>
              <a:rPr lang="en-US" sz="1600" dirty="0"/>
              <a:t>Alpha and fission sources provide low intensity beams with broad angular-, mass-, and energy distribution. The range of the emitted fission fragments is limited to about 15 micrometers in polymers. Weak californium-252 or americium-241 sources are used for scientific and technological explorations. They are compact, inexpensive, and can be handled safely.</a:t>
            </a:r>
          </a:p>
          <a:p>
            <a:pPr marL="285750" indent="-285750">
              <a:buFontTx/>
              <a:buChar char="-"/>
            </a:pPr>
            <a:endParaRPr lang="en-US" sz="1600" dirty="0"/>
          </a:p>
          <a:p>
            <a:pPr marL="285750" indent="-285750">
              <a:buFontTx/>
              <a:buChar char="-"/>
            </a:pPr>
            <a:r>
              <a:rPr lang="en-US" sz="1600" dirty="0"/>
              <a:t>Nuclear reactors provide fission fragments with broad angular-, mass-, and energy distributions. Similar to alpha and fission sources, the penetration range of the emitted fission fragments is limited to about 15 micrometers in polymers. Nuclear reactors are used for filter production.</a:t>
            </a:r>
          </a:p>
          <a:p>
            <a:pPr marL="285750" indent="-285750">
              <a:buFontTx/>
              <a:buChar char="-"/>
            </a:pPr>
            <a:endParaRPr lang="en-US" sz="1600" dirty="0"/>
          </a:p>
          <a:p>
            <a:pPr marL="285750" indent="-285750">
              <a:buFontTx/>
              <a:buChar char="-"/>
            </a:pPr>
            <a:r>
              <a:rPr lang="en-US" sz="1600" dirty="0">
                <a:solidFill>
                  <a:srgbClr val="0070C0"/>
                </a:solidFill>
              </a:rPr>
              <a:t>Heavy ion particle accelerators provide parallel-beam irradiations at high luminosity with ions of defined mass, energy, and tilt angle. Intensities are available in wide ranges, even up to billions of ions per second. Depending on the available energy, track lengths between a few and several hundred micrometers can be produced. Accelerators are used in micro- and nanotechnology. Radioactive contamination is absent at ion energies below the Coulomb barrier.</a:t>
            </a:r>
          </a:p>
          <a:p>
            <a:endParaRPr lang="en-US" sz="1600" dirty="0"/>
          </a:p>
          <a:p>
            <a:r>
              <a:rPr lang="en-US" sz="1600" dirty="0"/>
              <a:t>-    Ion microbeams offer the highest level of control of the irradiation process. These restrict the output    of a heavy ion accelerator to a small filament which can be scanned over the sample surface. Scribing with individual swift heavy ions is possible with an aiming precision of about one micrometer.[</a:t>
            </a:r>
          </a:p>
          <a:p>
            <a:endParaRPr lang="ru-RU" dirty="0"/>
          </a:p>
        </p:txBody>
      </p:sp>
      <p:sp>
        <p:nvSpPr>
          <p:cNvPr id="8" name="TextBox 7">
            <a:extLst>
              <a:ext uri="{FF2B5EF4-FFF2-40B4-BE49-F238E27FC236}">
                <a16:creationId xmlns:a16="http://schemas.microsoft.com/office/drawing/2014/main" id="{06B5165F-7E59-4771-86DD-BAB5AD0A702B}"/>
              </a:ext>
            </a:extLst>
          </p:cNvPr>
          <p:cNvSpPr txBox="1"/>
          <p:nvPr/>
        </p:nvSpPr>
        <p:spPr>
          <a:xfrm>
            <a:off x="1438275" y="409575"/>
            <a:ext cx="6886575" cy="584775"/>
          </a:xfrm>
          <a:prstGeom prst="rect">
            <a:avLst/>
          </a:prstGeom>
          <a:noFill/>
        </p:spPr>
        <p:txBody>
          <a:bodyPr wrap="square" rtlCol="0">
            <a:spAutoFit/>
          </a:bodyPr>
          <a:lstStyle/>
          <a:p>
            <a:r>
              <a:rPr lang="en-US" sz="3200" b="1" dirty="0">
                <a:solidFill>
                  <a:srgbClr val="FF0000"/>
                </a:solidFill>
              </a:rPr>
              <a:t>Irradiation apparatus and methods</a:t>
            </a:r>
            <a:endParaRPr lang="ru-RU" sz="3200" b="1" dirty="0">
              <a:solidFill>
                <a:srgbClr val="FF0000"/>
              </a:solidFill>
            </a:endParaRPr>
          </a:p>
        </p:txBody>
      </p:sp>
    </p:spTree>
    <p:extLst>
      <p:ext uri="{BB962C8B-B14F-4D97-AF65-F5344CB8AC3E}">
        <p14:creationId xmlns:p14="http://schemas.microsoft.com/office/powerpoint/2010/main" val="59116536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Пиксел">
  <a:themeElements>
    <a:clrScheme name="Другая 2">
      <a:dk1>
        <a:srgbClr val="003300"/>
      </a:dk1>
      <a:lt1>
        <a:srgbClr val="FFFFFF"/>
      </a:lt1>
      <a:dk2>
        <a:srgbClr val="000000"/>
      </a:dk2>
      <a:lt2>
        <a:srgbClr val="336600"/>
      </a:lt2>
      <a:accent1>
        <a:srgbClr val="4C72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fontScheme name="Пиксел">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иксел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Пиксел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Пиксел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Пиксел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Пиксел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Пиксел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Пиксел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Пиксел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Пиксел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Пиксел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Пиксел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Пиксел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22343</TotalTime>
  <Words>2737</Words>
  <Application>Microsoft Office PowerPoint</Application>
  <PresentationFormat>Экран (4:3)</PresentationFormat>
  <Paragraphs>410</Paragraphs>
  <Slides>49</Slides>
  <Notes>4</Notes>
  <HiddenSlides>0</HiddenSlides>
  <MMClips>2</MMClips>
  <ScaleCrop>false</ScaleCrop>
  <HeadingPairs>
    <vt:vector size="8" baseType="variant">
      <vt:variant>
        <vt:lpstr>Использованные шрифты</vt:lpstr>
      </vt:variant>
      <vt:variant>
        <vt:i4>12</vt:i4>
      </vt:variant>
      <vt:variant>
        <vt:lpstr>Тема</vt:lpstr>
      </vt:variant>
      <vt:variant>
        <vt:i4>5</vt:i4>
      </vt:variant>
      <vt:variant>
        <vt:lpstr>Внедренные серверы OLE</vt:lpstr>
      </vt:variant>
      <vt:variant>
        <vt:i4>4</vt:i4>
      </vt:variant>
      <vt:variant>
        <vt:lpstr>Заголовки слайдов</vt:lpstr>
      </vt:variant>
      <vt:variant>
        <vt:i4>49</vt:i4>
      </vt:variant>
    </vt:vector>
  </HeadingPairs>
  <TitlesOfParts>
    <vt:vector size="70" baseType="lpstr">
      <vt:lpstr>Arial Unicode MS</vt:lpstr>
      <vt:lpstr>Arial</vt:lpstr>
      <vt:lpstr>Arial Black</vt:lpstr>
      <vt:lpstr>Calibri</vt:lpstr>
      <vt:lpstr>Calibri Light</vt:lpstr>
      <vt:lpstr>Cambria Math</vt:lpstr>
      <vt:lpstr>Rage Italic</vt:lpstr>
      <vt:lpstr>Symbol</vt:lpstr>
      <vt:lpstr>Tahoma</vt:lpstr>
      <vt:lpstr>Times New Roman</vt:lpstr>
      <vt:lpstr>Verdana</vt:lpstr>
      <vt:lpstr>Wingdings</vt:lpstr>
      <vt:lpstr>1_Office Theme</vt:lpstr>
      <vt:lpstr>Тема Office</vt:lpstr>
      <vt:lpstr>Office Theme</vt:lpstr>
      <vt:lpstr>Пиксел</vt:lpstr>
      <vt:lpstr>1_Тема Office</vt:lpstr>
      <vt:lpstr>CorelPhotoPaint.Image.11</vt:lpstr>
      <vt:lpstr>Фотография Photo Editor</vt:lpstr>
      <vt:lpstr>CorelDRAW</vt:lpstr>
      <vt:lpstr>Visio</vt:lpstr>
      <vt:lpstr>Ion-track technology @ Application of accelerated heavy ions  at the Centre of Applied Nuclear Physics of the Flerov Laboratory of Nuclear Reactions, JINR</vt:lpstr>
      <vt:lpstr>Mission and Accelerator facilities of the  FLEROV Laboratory of Nuclear Reaction </vt:lpstr>
      <vt:lpstr>Презентация PowerPoint</vt:lpstr>
      <vt:lpstr>Презентация PowerPoint</vt:lpstr>
      <vt:lpstr>Development of the “Nanotechnology Centre”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Track etched membranes are the  first commercial “Man-Made” membrane created using physical methods </vt:lpstr>
      <vt:lpstr>Main principles of TM technology</vt:lpstr>
      <vt:lpstr>Accelerator TM production technology at FLNR-JINR (start to operate in 1970)</vt:lpstr>
      <vt:lpstr>TM by accelerator ion tracking</vt:lpstr>
      <vt:lpstr>Cyclotron IC-100 for applied research  </vt:lpstr>
      <vt:lpstr>Презентация PowerPoint</vt:lpstr>
      <vt:lpstr>Презентация PowerPoint</vt:lpstr>
      <vt:lpstr>Презентация PowerPoint</vt:lpstr>
      <vt:lpstr>FLNR - Track Etched Membranes </vt:lpstr>
      <vt:lpstr>Презентация PowerPoint</vt:lpstr>
      <vt:lpstr>Physico-chemical Properties of TM  Characterization Technologies &amp; Certification </vt:lpstr>
      <vt:lpstr>Презентация PowerPoint</vt:lpstr>
      <vt:lpstr>Successful commercial application of TM</vt:lpstr>
      <vt:lpstr>Vaccines production: enrichment and diafiltration using cross-flow filtration</vt:lpstr>
      <vt:lpstr>CROSS-FLOW FILTRATION USING TRACK ETCHED MEMBRANES</vt:lpstr>
      <vt:lpstr>Презентация PowerPoint</vt:lpstr>
      <vt:lpstr>Презентация PowerPoint</vt:lpstr>
      <vt:lpstr>Infusion &amp; Transfusion filters  Beijing Fert Technology Co. Ltd</vt:lpstr>
      <vt:lpstr>Skin protection Foliderm</vt:lpstr>
      <vt:lpstr>WATER TREATMENT</vt:lpstr>
      <vt:lpstr>Презентация PowerPoint</vt:lpstr>
      <vt:lpstr>Individual Insert Handling for cell cultivation based on TM</vt:lpstr>
      <vt:lpstr>Liposome and controlled micro and nano emulsions production</vt:lpstr>
      <vt:lpstr>Template synthesis technique using TM –  simple way to produce consolidated micro &amp; nano materials </vt:lpstr>
      <vt:lpstr>Applications of High Aspect Ratio Nanoparticles and Nanoarrays</vt:lpstr>
      <vt:lpstr>Track etched membranes – world market</vt:lpstr>
      <vt:lpstr>Current status of joint R&amp;D in FLNR-IINC in development novel approaches in TM and  micro &amp; nanoporous templates </vt:lpstr>
      <vt:lpstr>Презентация PowerPoint</vt:lpstr>
      <vt:lpstr>International co-operation </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Arnoux Rossouw</dc:creator>
  <cp:lastModifiedBy>Administrator</cp:lastModifiedBy>
  <cp:revision>142</cp:revision>
  <dcterms:created xsi:type="dcterms:W3CDTF">2017-12-22T07:11:52Z</dcterms:created>
  <dcterms:modified xsi:type="dcterms:W3CDTF">2023-05-25T10:10:15Z</dcterms:modified>
</cp:coreProperties>
</file>