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93" r:id="rId2"/>
    <p:sldId id="358" r:id="rId3"/>
    <p:sldId id="359" r:id="rId4"/>
    <p:sldId id="394" r:id="rId5"/>
    <p:sldId id="383" r:id="rId6"/>
    <p:sldId id="384" r:id="rId7"/>
    <p:sldId id="385" r:id="rId8"/>
    <p:sldId id="395" r:id="rId9"/>
    <p:sldId id="397" r:id="rId10"/>
    <p:sldId id="369" r:id="rId11"/>
    <p:sldId id="370" r:id="rId12"/>
    <p:sldId id="256" r:id="rId13"/>
    <p:sldId id="257" r:id="rId14"/>
    <p:sldId id="372" r:id="rId15"/>
    <p:sldId id="366" r:id="rId16"/>
    <p:sldId id="392" r:id="rId17"/>
    <p:sldId id="398" r:id="rId18"/>
  </p:sldIdLst>
  <p:sldSz cx="12192000" cy="6858000"/>
  <p:notesSz cx="6761163" cy="9942513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Седнев" initials="Д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E7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5" autoAdjust="0"/>
    <p:restoredTop sz="89093" autoAdjust="0"/>
  </p:normalViewPr>
  <p:slideViewPr>
    <p:cSldViewPr snapToGrid="0" showGuides="1">
      <p:cViewPr varScale="1">
        <p:scale>
          <a:sx n="73" d="100"/>
          <a:sy n="73" d="100"/>
        </p:scale>
        <p:origin x="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0153" cy="498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430" y="0"/>
            <a:ext cx="2930153" cy="498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9973-B2ED-47F8-8A78-D28DB888792A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3709"/>
            <a:ext cx="2930153" cy="498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430" y="9443709"/>
            <a:ext cx="2930153" cy="498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72E-0A6E-4C0A-A8ED-F814144E9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0153" cy="498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430" y="0"/>
            <a:ext cx="2930153" cy="498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DC125-F1CB-421D-BF0C-479EBC807B8B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433" y="4785005"/>
            <a:ext cx="5408298" cy="39152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709"/>
            <a:ext cx="2930153" cy="498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430" y="9443709"/>
            <a:ext cx="2930153" cy="498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DB774-640C-411A-8718-DDB764B4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DB774-640C-411A-8718-DDB764B453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06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DB774-640C-411A-8718-DDB764B4530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334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DB774-640C-411A-8718-DDB764B4530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794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DB774-640C-411A-8718-DDB764B4530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80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DB774-640C-411A-8718-DDB764B453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00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DB774-640C-411A-8718-DDB764B4530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946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DB774-640C-411A-8718-DDB764B4530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946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DB774-640C-411A-8718-DDB764B4530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946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defTabSz="1290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0201" indent="-28469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38771" indent="-227754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94279" indent="-227754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49788" indent="-227754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05296" indent="-22775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60804" indent="-22775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16313" indent="-22775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71821" indent="-22775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6FFAE5A-3AFA-4411-A72D-B1EC8C9D98A6}" type="slidenum">
              <a:rPr lang="ru-RU" altLang="ru-RU" sz="1200"/>
              <a:pPr>
                <a:defRPr/>
              </a:pPr>
              <a:t>10</a:t>
            </a:fld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val="1233799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7038" indent="-2831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608" indent="-22617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1116" indent="-22617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5043" indent="-22617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552" indent="-2261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6060" indent="-2261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1568" indent="-2261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7077" indent="-2261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2E736F-B3C2-45B4-AC9C-CC0064EF62A7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61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DB774-640C-411A-8718-DDB764B4530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3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DB774-640C-411A-8718-DDB764B4530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66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>
            <a:fillRect/>
          </a:stretch>
        </p:blipFill>
        <p:spPr>
          <a:xfrm>
            <a:off x="0" y="-1"/>
            <a:ext cx="42037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70455" y="1894702"/>
            <a:ext cx="6760226" cy="2165607"/>
          </a:xfrm>
        </p:spPr>
        <p:txBody>
          <a:bodyPr anchor="b">
            <a:normAutofit/>
          </a:bodyPr>
          <a:lstStyle>
            <a:lvl1pPr algn="l">
              <a:defRPr sz="3400" cap="all" spc="300" baseline="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70454" y="4060310"/>
            <a:ext cx="6760226" cy="832965"/>
          </a:xfrm>
        </p:spPr>
        <p:txBody>
          <a:bodyPr/>
          <a:lstStyle>
            <a:lvl1pPr marL="0" indent="0" algn="l">
              <a:buNone/>
              <a:defRPr sz="2400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Дополнительное название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233793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037704" y="4893275"/>
            <a:ext cx="876530" cy="85520"/>
          </a:xfrm>
          <a:prstGeom prst="rect">
            <a:avLst/>
          </a:prstGeom>
          <a:solidFill>
            <a:srgbClr val="009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37138" y="6482492"/>
            <a:ext cx="1949450" cy="28901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дата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70590" y="4979008"/>
            <a:ext cx="4890102" cy="808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ФИО выступающего,</a:t>
            </a:r>
          </a:p>
          <a:p>
            <a:pPr lvl="0"/>
            <a:r>
              <a:rPr lang="ru-RU"/>
              <a:t>должность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38" y="1199210"/>
            <a:ext cx="2295536" cy="496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043" y="1199209"/>
            <a:ext cx="3255637" cy="4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>
            <a:fillRect/>
          </a:stretch>
        </p:blipFill>
        <p:spPr>
          <a:xfrm>
            <a:off x="-6350" y="4562475"/>
            <a:ext cx="12192000" cy="2295525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-6350" y="4562474"/>
            <a:ext cx="12192000" cy="22955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831850" y="6356349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69" y="685800"/>
            <a:ext cx="3045281" cy="4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лайд 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>
            <a:fillRect/>
          </a:stretch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94934" y="3386239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232" y="1545491"/>
            <a:ext cx="6757088" cy="1472143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3124" y="3282805"/>
            <a:ext cx="8929127" cy="28941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459" y="590209"/>
            <a:ext cx="2727311" cy="41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47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036050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736847"/>
            <a:ext cx="2004045" cy="3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олько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736847"/>
            <a:ext cx="2004045" cy="3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4458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бумаг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>
            <a:fillRect/>
          </a:stretch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763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>
            <a:fillRect/>
          </a:stretch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83756" y="2951692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289324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246438"/>
            <a:ext cx="7287244" cy="32532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1200" y="64996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Дата 2"/>
          <p:cNvSpPr>
            <a:spLocks noGrp="1"/>
          </p:cNvSpPr>
          <p:nvPr>
            <p:ph type="dt" sz="half" idx="13"/>
          </p:nvPr>
        </p:nvSpPr>
        <p:spPr>
          <a:xfrm>
            <a:off x="149857" y="6499653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9" y="872149"/>
            <a:ext cx="2727311" cy="41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485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пис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>
            <a:fillRect/>
          </a:stretch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31215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827633"/>
            <a:ext cx="4754795" cy="26720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62763" y="3827558"/>
            <a:ext cx="4785540" cy="26716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83756" y="3742113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983756" y="2959147"/>
            <a:ext cx="5108575" cy="43656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/>
              <a:t>Дополнительная информация</a:t>
            </a: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3756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Дата 2"/>
          <p:cNvSpPr>
            <a:spLocks noGrp="1"/>
          </p:cNvSpPr>
          <p:nvPr>
            <p:ph type="dt" sz="half" idx="15"/>
          </p:nvPr>
        </p:nvSpPr>
        <p:spPr>
          <a:xfrm>
            <a:off x="254499" y="6492874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9" y="872149"/>
            <a:ext cx="2727311" cy="41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099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.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>
            <a:fillRect/>
          </a:stretch>
        </p:blipFill>
        <p:spPr>
          <a:xfrm>
            <a:off x="-1" y="-1"/>
            <a:ext cx="4942703" cy="685800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4983892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9" y="680908"/>
            <a:ext cx="4061942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35612" y="6450227"/>
            <a:ext cx="4324825" cy="32951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86680" y="6450227"/>
            <a:ext cx="1795572" cy="329514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34658" y="2199349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535613" y="2085975"/>
            <a:ext cx="6088062" cy="4270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55763" y="2085975"/>
            <a:ext cx="2990850" cy="4270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Дополнительная информация</a:t>
            </a:r>
          </a:p>
        </p:txBody>
      </p:sp>
      <p:sp>
        <p:nvSpPr>
          <p:cNvPr id="14" name="Дата 2"/>
          <p:cNvSpPr>
            <a:spLocks noGrp="1"/>
          </p:cNvSpPr>
          <p:nvPr>
            <p:ph type="dt" sz="half" idx="10"/>
          </p:nvPr>
        </p:nvSpPr>
        <p:spPr>
          <a:xfrm>
            <a:off x="1655763" y="645349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64" y="872149"/>
            <a:ext cx="2727311" cy="41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226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-1" b="15745"/>
          <a:stretch>
            <a:fillRect/>
          </a:stretch>
        </p:blipFill>
        <p:spPr>
          <a:xfrm>
            <a:off x="4597400" y="-1"/>
            <a:ext cx="75946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4597400" y="0"/>
            <a:ext cx="75946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128656" y="1854714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656" y="197708"/>
            <a:ext cx="4882610" cy="1627916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656" y="2203955"/>
            <a:ext cx="6585470" cy="397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28656" y="6440684"/>
            <a:ext cx="4882610" cy="33905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11266" y="6440684"/>
            <a:ext cx="1870986" cy="339057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266" y="859369"/>
            <a:ext cx="2004045" cy="3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709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>
            <a:fillRect/>
          </a:stretch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199" y="1728062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300853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4052" cy="4547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9" y="601305"/>
            <a:ext cx="2727311" cy="41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55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 без че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>
            <a:fillRect/>
          </a:stretch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300853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7133"/>
            <a:ext cx="11044052" cy="47556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9" y="601305"/>
            <a:ext cx="2727311" cy="41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556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Безбумаж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029700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736847"/>
            <a:ext cx="2004045" cy="3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17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на б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674"/>
          <a:stretch>
            <a:fillRect/>
          </a:stretch>
        </p:blipFill>
        <p:spPr>
          <a:xfrm>
            <a:off x="0" y="-1"/>
            <a:ext cx="12192000" cy="2794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8829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971854" y="1046344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2140550" y="2698275"/>
            <a:ext cx="4398550" cy="1048039"/>
          </a:xfrm>
        </p:spPr>
        <p:txBody>
          <a:bodyPr>
            <a:normAutofit/>
          </a:bodyPr>
          <a:lstStyle>
            <a:lvl1pPr>
              <a:defRPr sz="35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394" y="1491963"/>
            <a:ext cx="5925858" cy="468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5520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55206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56301" y="936625"/>
            <a:ext cx="4695224" cy="338138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Дополнительная информация</a:t>
            </a:r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66485" y="645520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332492"/>
            <a:ext cx="2004045" cy="3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488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4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</a:t>
            </a:r>
          </a:p>
          <a:p>
            <a:pPr lvl="4"/>
            <a:r>
              <a:rPr lang="ru-RU"/>
              <a:t>Пятый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1880" y="6455135"/>
            <a:ext cx="1980371" cy="2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8" r:id="rId7"/>
    <p:sldLayoutId id="2147483665" r:id="rId8"/>
    <p:sldLayoutId id="2147483650" r:id="rId9"/>
    <p:sldLayoutId id="2147483651" r:id="rId10"/>
    <p:sldLayoutId id="2147483664" r:id="rId11"/>
    <p:sldLayoutId id="2147483654" r:id="rId12"/>
    <p:sldLayoutId id="2147483655" r:id="rId13"/>
    <p:sldLayoutId id="2147483667" r:id="rId14"/>
    <p:sldLayoutId id="2147483669" r:id="rId15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microsoft.com/office/2007/relationships/hdphoto" Target="../media/hdphoto6.wdp"/><Relationship Id="rId3" Type="http://schemas.openxmlformats.org/officeDocument/2006/relationships/image" Target="../media/image16.png"/><Relationship Id="rId21" Type="http://schemas.openxmlformats.org/officeDocument/2006/relationships/image" Target="../media/image31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6.jpeg"/><Relationship Id="rId23" Type="http://schemas.openxmlformats.org/officeDocument/2006/relationships/image" Target="../media/image32.jpeg"/><Relationship Id="rId10" Type="http://schemas.openxmlformats.org/officeDocument/2006/relationships/image" Target="../media/image21.jpeg"/><Relationship Id="rId19" Type="http://schemas.openxmlformats.org/officeDocument/2006/relationships/image" Target="../media/image29.png"/><Relationship Id="rId4" Type="http://schemas.microsoft.com/office/2007/relationships/hdphoto" Target="../media/hdphoto4.wdp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em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bridgemarketresearch.c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70843" y="2988302"/>
            <a:ext cx="646683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Физика и техника ускорителей           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магистратура</a:t>
            </a:r>
            <a:br>
              <a:rPr lang="ru-RU" sz="2000" dirty="0"/>
            </a:br>
            <a:r>
              <a:rPr lang="ru-RU" sz="2000" dirty="0"/>
              <a:t>13.04.02 Электроэнергетика и электротехника</a:t>
            </a:r>
            <a:br>
              <a:rPr lang="ru-RU" sz="2000" dirty="0"/>
            </a:br>
            <a:r>
              <a:rPr lang="ru-RU" sz="2000" dirty="0"/>
              <a:t>форма обучения (очная) </a:t>
            </a:r>
          </a:p>
        </p:txBody>
      </p:sp>
    </p:spTree>
    <p:extLst>
      <p:ext uri="{BB962C8B-B14F-4D97-AF65-F5344CB8AC3E}">
        <p14:creationId xmlns:p14="http://schemas.microsoft.com/office/powerpoint/2010/main" val="306334797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51120" y="1274424"/>
            <a:ext cx="1051560" cy="1011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123826"/>
            <a:ext cx="8330796" cy="91380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/>
              <a:t>Привлечённые специалисты</a:t>
            </a:r>
            <a:endParaRPr lang="ru-RU" altLang="ru-RU" sz="2400" dirty="0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582525" y="6250573"/>
            <a:ext cx="507873" cy="477059"/>
          </a:xfrm>
          <a:noFill/>
          <a:ln>
            <a:noFill/>
          </a:ln>
          <a:effectLst/>
        </p:spPr>
        <p:txBody>
          <a:bodyPr vert="horz" wrap="square" lIns="108848" tIns="54424" rIns="108848" bIns="54424" numCol="1" anchor="ctr" anchorCtr="0" compatLnSpc="1">
            <a:prstTxWarp prst="textNoShape">
              <a:avLst/>
            </a:prstTxWarp>
          </a:bodyPr>
          <a:lstStyle/>
          <a:p>
            <a:pPr algn="ctr"/>
            <a:fld id="{0B9D8E4F-89EC-44FA-A910-83A7B7DA4D1A}" type="slidenum">
              <a:rPr lang="ru-RU" altLang="ru-RU"/>
              <a:pPr algn="ctr"/>
              <a:t>10</a:t>
            </a:fld>
            <a:endParaRPr lang="ru-RU" altLang="ru-RU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70487" y="1259035"/>
            <a:ext cx="3325536" cy="25309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9013" tIns="64506" rIns="129013" bIns="64506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defTabSz="129012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latin typeface="+mn-lt"/>
                <a:cs typeface="Times New Roman" pitchFamily="18" charset="0"/>
              </a:rPr>
              <a:t>Ушаков Василий Яковлевич</a:t>
            </a:r>
          </a:p>
          <a:p>
            <a:pPr algn="just" defTabSz="1290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latin typeface="+mn-lt"/>
                <a:cs typeface="Tahoma" pitchFamily="34" charset="0"/>
              </a:rPr>
              <a:t>д.т.н., профессор</a:t>
            </a:r>
            <a:endParaRPr lang="ru-RU" altLang="ru-RU" sz="1300" dirty="0">
              <a:latin typeface="+mn-lt"/>
            </a:endParaRPr>
          </a:p>
          <a:p>
            <a:pPr lvl="0" algn="just"/>
            <a:r>
              <a:rPr lang="ru-RU" altLang="ru-RU" sz="1300" dirty="0">
                <a:latin typeface="+mn-lt"/>
              </a:rPr>
              <a:t>Отделение электроэнергетики и электротехники ТПУ</a:t>
            </a:r>
          </a:p>
          <a:p>
            <a:pPr lvl="0" algn="just"/>
            <a:r>
              <a:rPr lang="ru-RU" altLang="ru-RU" sz="1300" dirty="0">
                <a:solidFill>
                  <a:srgbClr val="222222"/>
                </a:solidFill>
                <a:latin typeface="+mn-lt"/>
              </a:rPr>
              <a:t>Специалист в области высоковольтных электрофизических установок.</a:t>
            </a:r>
          </a:p>
          <a:p>
            <a:pPr lvl="0" algn="just"/>
            <a:r>
              <a:rPr lang="ru-RU" altLang="ru-RU" sz="1300" dirty="0">
                <a:solidFill>
                  <a:srgbClr val="222222"/>
                </a:solidFill>
                <a:latin typeface="+mn-lt"/>
              </a:rPr>
              <a:t>Член редколлегии журнала «Известия вузов. Физика». Эксперт Аналитического центра при Правительстве РФ, член Совета Старейшин ТПУ </a:t>
            </a: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55575" y="1268208"/>
            <a:ext cx="3251274" cy="25309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9013" tIns="64506" rIns="129013" bIns="64506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9012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 err="1">
                <a:latin typeface="+mn-lt"/>
                <a:cs typeface="Times New Roman" pitchFamily="18" charset="0"/>
              </a:rPr>
              <a:t>Ратахин</a:t>
            </a:r>
            <a:r>
              <a:rPr lang="ru-RU" altLang="ru-RU" sz="1300" b="1" dirty="0">
                <a:latin typeface="+mn-lt"/>
                <a:cs typeface="Times New Roman" pitchFamily="18" charset="0"/>
              </a:rPr>
              <a:t> Николай Александрович</a:t>
            </a:r>
          </a:p>
          <a:p>
            <a:pPr defTabSz="129012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 err="1">
                <a:latin typeface="+mn-lt"/>
                <a:cs typeface="Tahoma" pitchFamily="34" charset="0"/>
              </a:rPr>
              <a:t>д.ф.-м..н</a:t>
            </a:r>
            <a:r>
              <a:rPr lang="ru-RU" altLang="ru-RU" sz="1300" b="1" dirty="0">
                <a:latin typeface="+mn-lt"/>
                <a:cs typeface="Tahoma" pitchFamily="34" charset="0"/>
              </a:rPr>
              <a:t>., </a:t>
            </a:r>
          </a:p>
          <a:p>
            <a:pPr defTabSz="129012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latin typeface="+mn-lt"/>
                <a:cs typeface="Tahoma" pitchFamily="34" charset="0"/>
              </a:rPr>
              <a:t>академик РАН, профессор</a:t>
            </a:r>
            <a:endParaRPr lang="ru-RU" altLang="ru-RU" sz="1300" dirty="0">
              <a:latin typeface="+mn-lt"/>
            </a:endParaRPr>
          </a:p>
          <a:p>
            <a:pPr lvl="0"/>
            <a:r>
              <a:rPr lang="ru-RU" altLang="ru-RU" sz="1300" dirty="0">
                <a:latin typeface="+mn-lt"/>
              </a:rPr>
              <a:t>заведующий лабораторией Плазменной электроники ТУСУР.</a:t>
            </a:r>
          </a:p>
          <a:p>
            <a:pPr lvl="0"/>
            <a:r>
              <a:rPr lang="ru-RU" altLang="ru-RU" sz="1300" dirty="0">
                <a:latin typeface="+mn-lt"/>
              </a:rPr>
              <a:t>Заведующий лабораторией плазменных источников ИСЭ СО РАН. Специалист в области импульсной энергетики и физики экстремальных состояний вещества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5770487" y="3946827"/>
            <a:ext cx="3251274" cy="27309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9013" tIns="64506" rIns="129013" bIns="64506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just" eaLnBrk="1" hangingPunct="1"/>
            <a:r>
              <a:rPr lang="ru-RU" altLang="ru-RU" sz="13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Углов Владимир Васильевич </a:t>
            </a:r>
          </a:p>
          <a:p>
            <a:pPr algn="just" defTabSz="1290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solidFill>
                  <a:srgbClr val="222222"/>
                </a:solidFill>
                <a:latin typeface="+mn-lt"/>
                <a:cs typeface="Tahoma" pitchFamily="34" charset="0"/>
              </a:rPr>
              <a:t>д.-ф.-</a:t>
            </a:r>
            <a:r>
              <a:rPr lang="ru-RU" altLang="ru-RU" sz="1300" b="1" dirty="0" err="1">
                <a:solidFill>
                  <a:srgbClr val="222222"/>
                </a:solidFill>
                <a:latin typeface="+mn-lt"/>
                <a:cs typeface="Tahoma" pitchFamily="34" charset="0"/>
              </a:rPr>
              <a:t>м.н</a:t>
            </a:r>
            <a:r>
              <a:rPr lang="ru-RU" altLang="ru-RU" sz="1300" b="1" dirty="0">
                <a:solidFill>
                  <a:srgbClr val="222222"/>
                </a:solidFill>
                <a:latin typeface="+mn-lt"/>
                <a:cs typeface="Tahoma" pitchFamily="34" charset="0"/>
              </a:rPr>
              <a:t>., профессор (Беларусь)</a:t>
            </a:r>
          </a:p>
          <a:p>
            <a:pPr algn="just" defTabSz="1290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300" dirty="0">
              <a:latin typeface="+mn-lt"/>
            </a:endParaRPr>
          </a:p>
          <a:p>
            <a:pPr lvl="0" algn="just"/>
            <a:r>
              <a:rPr lang="ru-RU" altLang="ru-RU" sz="1300" dirty="0">
                <a:solidFill>
                  <a:srgbClr val="222222"/>
                </a:solidFill>
                <a:latin typeface="+mn-lt"/>
              </a:rPr>
              <a:t>Заведующий кафедрой физики твердого тела БГУ. Член Европейского материаловедческого общества</a:t>
            </a:r>
            <a:br>
              <a:rPr lang="ru-RU" altLang="ru-RU" sz="1300" dirty="0">
                <a:solidFill>
                  <a:srgbClr val="222222"/>
                </a:solidFill>
                <a:latin typeface="+mn-lt"/>
              </a:rPr>
            </a:br>
            <a:r>
              <a:rPr lang="ru-RU" altLang="ru-RU" sz="1300" dirty="0">
                <a:solidFill>
                  <a:srgbClr val="222222"/>
                </a:solidFill>
                <a:latin typeface="+mn-lt"/>
              </a:rPr>
              <a:t>(</a:t>
            </a:r>
            <a:r>
              <a:rPr lang="en-US" altLang="ru-RU" sz="1300" dirty="0">
                <a:solidFill>
                  <a:srgbClr val="222222"/>
                </a:solidFill>
                <a:latin typeface="+mn-lt"/>
              </a:rPr>
              <a:t>E-MRS</a:t>
            </a:r>
            <a:r>
              <a:rPr lang="ru-RU" altLang="ru-RU" sz="1300" dirty="0">
                <a:solidFill>
                  <a:srgbClr val="222222"/>
                </a:solidFill>
                <a:latin typeface="+mn-lt"/>
              </a:rPr>
              <a:t>). Специалист в области ионно-плазменных энергетических процессов и радиационного материаловедения.</a:t>
            </a: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55575" y="4169594"/>
            <a:ext cx="3251274" cy="17307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9013" tIns="64506" rIns="129013" bIns="64506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defTabSz="129012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Кенсуке</a:t>
            </a:r>
            <a:r>
              <a:rPr lang="ru-RU" altLang="ru-RU" sz="13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altLang="ru-RU" sz="1300" b="1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Уемура</a:t>
            </a:r>
            <a:endParaRPr lang="ru-RU" altLang="ru-RU" sz="13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 defTabSz="1290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300" b="1" dirty="0">
                <a:solidFill>
                  <a:srgbClr val="222222"/>
                </a:solidFill>
                <a:latin typeface="+mn-lt"/>
                <a:cs typeface="Tahoma" pitchFamily="34" charset="0"/>
              </a:rPr>
              <a:t>PhD, </a:t>
            </a:r>
            <a:r>
              <a:rPr lang="ru-RU" altLang="ru-RU" sz="1300" b="1" dirty="0">
                <a:solidFill>
                  <a:srgbClr val="222222"/>
                </a:solidFill>
                <a:latin typeface="+mn-lt"/>
                <a:cs typeface="Tahoma" pitchFamily="34" charset="0"/>
              </a:rPr>
              <a:t>д.т.н., </a:t>
            </a:r>
          </a:p>
          <a:p>
            <a:pPr algn="just" defTabSz="1290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solidFill>
                  <a:srgbClr val="222222"/>
                </a:solidFill>
                <a:latin typeface="+mn-lt"/>
                <a:cs typeface="Tahoma" pitchFamily="34" charset="0"/>
              </a:rPr>
              <a:t>профессор-консультант ТПУ</a:t>
            </a:r>
          </a:p>
          <a:p>
            <a:pPr algn="just" defTabSz="1290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solidFill>
                  <a:srgbClr val="222222"/>
                </a:solidFill>
                <a:latin typeface="+mn-lt"/>
                <a:cs typeface="Tahoma" pitchFamily="34" charset="0"/>
              </a:rPr>
              <a:t>Томск-Япония</a:t>
            </a:r>
            <a:endParaRPr lang="ru-RU" altLang="ru-RU" sz="1300" dirty="0">
              <a:latin typeface="+mn-lt"/>
            </a:endParaRPr>
          </a:p>
          <a:p>
            <a:pPr algn="just" defTabSz="1290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>
                <a:solidFill>
                  <a:srgbClr val="222222"/>
                </a:solidFill>
                <a:latin typeface="+mn-lt"/>
              </a:rPr>
              <a:t>  </a:t>
            </a:r>
            <a:endParaRPr lang="ru-RU" altLang="ru-RU" sz="1300" dirty="0">
              <a:latin typeface="+mn-lt"/>
            </a:endParaRPr>
          </a:p>
          <a:p>
            <a:pPr lvl="0" algn="just"/>
            <a:r>
              <a:rPr lang="ru-RU" altLang="ru-RU" sz="1300" dirty="0">
                <a:solidFill>
                  <a:srgbClr val="222222"/>
                </a:solidFill>
                <a:latin typeface="+mn-lt"/>
              </a:rPr>
              <a:t>Специалист в области </a:t>
            </a:r>
            <a:r>
              <a:rPr lang="ru-RU" altLang="ru-RU" sz="1300" dirty="0" err="1">
                <a:solidFill>
                  <a:srgbClr val="222222"/>
                </a:solidFill>
                <a:latin typeface="+mn-lt"/>
              </a:rPr>
              <a:t>электроразрядных</a:t>
            </a:r>
            <a:r>
              <a:rPr lang="ru-RU" altLang="ru-RU" sz="1300" dirty="0">
                <a:solidFill>
                  <a:srgbClr val="222222"/>
                </a:solidFill>
                <a:latin typeface="+mn-lt"/>
              </a:rPr>
              <a:t> и пучково-плазменных технологий</a:t>
            </a:r>
          </a:p>
        </p:txBody>
      </p:sp>
      <p:pic>
        <p:nvPicPr>
          <p:cNvPr id="1028" name="Picture 4" descr="Новости / Служба новостей ТПУ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99" t="10210" r="35043"/>
          <a:stretch/>
        </p:blipFill>
        <p:spPr bwMode="auto">
          <a:xfrm flipH="1">
            <a:off x="3555942" y="3987767"/>
            <a:ext cx="1932432" cy="245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8" b="5443"/>
          <a:stretch/>
        </p:blipFill>
        <p:spPr>
          <a:xfrm>
            <a:off x="9264300" y="4023995"/>
            <a:ext cx="1911700" cy="2512551"/>
          </a:xfrm>
          <a:prstGeom prst="rect">
            <a:avLst/>
          </a:prstGeom>
        </p:spPr>
      </p:pic>
      <p:sp>
        <p:nvSpPr>
          <p:cNvPr id="4" name="AutoShape 2" descr="https://depzakon.tomsk.gov.ru/uploads/ckfinder/1/userfiles/images/%D0%A3%D1%88%D0%B0%D0%BA%D0%BE%D0%B2%20%D0%92%D0%B0%D1%81%D0%B8%D0%BB%D0%B8%D0%B9%20%D0%AF%D0%BA%D0%BE%D0%B2%D0%BB%D0%B5%D0%B2%D0%B8%D1%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b="5941"/>
          <a:stretch/>
        </p:blipFill>
        <p:spPr>
          <a:xfrm>
            <a:off x="9245116" y="1350115"/>
            <a:ext cx="1930884" cy="24244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5575" y="-9601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Академику Ратахину Николаю Александровичу - 70 лет!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6" r="7085"/>
          <a:stretch/>
        </p:blipFill>
        <p:spPr bwMode="auto">
          <a:xfrm>
            <a:off x="3555942" y="1312269"/>
            <a:ext cx="1914258" cy="242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69230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 bwMode="auto">
          <a:xfrm>
            <a:off x="2983986" y="1291083"/>
            <a:ext cx="4904033" cy="4885485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13" tIns="64506" rIns="129013" bIns="64506" numCol="1" rtlCol="0" anchor="t" anchorCtr="0" compatLnSpc="1">
            <a:prstTxWarp prst="textNoShape">
              <a:avLst/>
            </a:prstTxWarp>
          </a:bodyPr>
          <a:lstStyle/>
          <a:p>
            <a:pPr defTabSz="1088545" fontAlgn="base">
              <a:spcBef>
                <a:spcPct val="0"/>
              </a:spcBef>
              <a:spcAft>
                <a:spcPct val="0"/>
              </a:spcAft>
            </a:pPr>
            <a:endParaRPr lang="ru-RU" sz="2100">
              <a:latin typeface="Arial" pitchFamily="34" charset="0"/>
            </a:endParaRPr>
          </a:p>
        </p:txBody>
      </p:sp>
      <p:sp>
        <p:nvSpPr>
          <p:cNvPr id="717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45672" y="6380941"/>
            <a:ext cx="2844725" cy="477059"/>
          </a:xfrm>
          <a:noFill/>
        </p:spPr>
        <p:txBody>
          <a:bodyPr/>
          <a:lstStyle>
            <a:lvl1pPr defTabSz="1088545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48228" indent="-403165" defTabSz="1088545">
              <a:spcBef>
                <a:spcPct val="20000"/>
              </a:spcBef>
              <a:buChar char="–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2659" indent="-322532" defTabSz="108854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57722" indent="-322532" defTabSz="108854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02786" indent="-322532" defTabSz="1088545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47849" indent="-322532" defTabSz="108854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192913" indent="-322532" defTabSz="108854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37976" indent="-322532" defTabSz="108854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483040" indent="-322532" defTabSz="108854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BF8F2E-477F-47F3-81E1-57922C803E1B}" type="slidenum">
              <a:rPr lang="ru-RU" altLang="ru-RU" sz="17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7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67608" y="4083379"/>
            <a:ext cx="2879792" cy="1726316"/>
            <a:chOff x="1412152" y="3584249"/>
            <a:chExt cx="2160240" cy="958109"/>
          </a:xfrm>
        </p:grpSpPr>
        <p:sp>
          <p:nvSpPr>
            <p:cNvPr id="35" name="Багетная рамка 34"/>
            <p:cNvSpPr/>
            <p:nvPr/>
          </p:nvSpPr>
          <p:spPr bwMode="auto">
            <a:xfrm>
              <a:off x="1412152" y="3584249"/>
              <a:ext cx="2160240" cy="958109"/>
            </a:xfrm>
            <a:prstGeom prst="bevel">
              <a:avLst/>
            </a:prstGeom>
            <a:solidFill>
              <a:srgbClr val="C5C7D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88545" fontAlgn="base">
                <a:spcBef>
                  <a:spcPct val="0"/>
                </a:spcBef>
                <a:spcAft>
                  <a:spcPct val="0"/>
                </a:spcAft>
              </a:pPr>
              <a:endParaRPr lang="ru-RU" sz="2100">
                <a:latin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12152" y="3676043"/>
              <a:ext cx="1951366" cy="632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00" dirty="0"/>
                <a:t>Действующие </a:t>
              </a:r>
            </a:p>
            <a:p>
              <a:pPr algn="ctr"/>
              <a:r>
                <a:rPr lang="ru-RU" sz="1700" dirty="0"/>
                <a:t>контракты </a:t>
              </a:r>
            </a:p>
            <a:p>
              <a:pPr algn="ctr"/>
              <a:r>
                <a:rPr lang="ru-RU" sz="1700" dirty="0"/>
                <a:t>по созданию </a:t>
              </a:r>
            </a:p>
            <a:p>
              <a:pPr algn="ctr"/>
              <a:r>
                <a:rPr lang="ru-RU" sz="1700" dirty="0"/>
                <a:t>ускорителей. 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334865" y="1472529"/>
            <a:ext cx="3484982" cy="1453980"/>
            <a:chOff x="5411159" y="1288386"/>
            <a:chExt cx="2246887" cy="815752"/>
          </a:xfrm>
        </p:grpSpPr>
        <p:sp>
          <p:nvSpPr>
            <p:cNvPr id="33" name="Багетная рамка 32"/>
            <p:cNvSpPr/>
            <p:nvPr/>
          </p:nvSpPr>
          <p:spPr bwMode="auto">
            <a:xfrm>
              <a:off x="5508463" y="1288386"/>
              <a:ext cx="2052278" cy="815752"/>
            </a:xfrm>
            <a:prstGeom prst="bevel">
              <a:avLst/>
            </a:prstGeom>
            <a:solidFill>
              <a:srgbClr val="DFCBB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88545" fontAlgn="base">
                <a:spcBef>
                  <a:spcPct val="0"/>
                </a:spcBef>
                <a:spcAft>
                  <a:spcPct val="0"/>
                </a:spcAft>
              </a:pPr>
              <a:endParaRPr lang="ru-RU" sz="2100">
                <a:latin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11159" y="1436596"/>
              <a:ext cx="2246887" cy="621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00" dirty="0"/>
                <a:t>Наличие собственной лабораторной</a:t>
              </a:r>
              <a:br>
                <a:rPr lang="ru-RU" sz="1700" dirty="0"/>
              </a:br>
              <a:r>
                <a:rPr lang="ru-RU" sz="1700" dirty="0"/>
                <a:t>базы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67607" y="1551900"/>
            <a:ext cx="3021929" cy="1400914"/>
            <a:chOff x="215925" y="2473445"/>
            <a:chExt cx="2141713" cy="992962"/>
          </a:xfrm>
        </p:grpSpPr>
        <p:sp>
          <p:nvSpPr>
            <p:cNvPr id="34" name="Багетная рамка 33"/>
            <p:cNvSpPr/>
            <p:nvPr/>
          </p:nvSpPr>
          <p:spPr bwMode="auto">
            <a:xfrm>
              <a:off x="215925" y="2473445"/>
              <a:ext cx="2088232" cy="992962"/>
            </a:xfrm>
            <a:prstGeom prst="bevel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88545" fontAlgn="base">
                <a:spcBef>
                  <a:spcPct val="0"/>
                </a:spcBef>
                <a:spcAft>
                  <a:spcPct val="0"/>
                </a:spcAft>
              </a:pPr>
              <a:endParaRPr lang="ru-RU" sz="2100">
                <a:latin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3604" y="2726285"/>
              <a:ext cx="2094034" cy="436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700" dirty="0"/>
                <a:t>Летние научные школы </a:t>
              </a:r>
            </a:p>
            <a:p>
              <a:pPr algn="ctr"/>
              <a:endParaRPr lang="ru-RU" sz="17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200615" y="5609311"/>
            <a:ext cx="3048068" cy="1248689"/>
            <a:chOff x="5187061" y="3798614"/>
            <a:chExt cx="2160240" cy="885066"/>
          </a:xfrm>
        </p:grpSpPr>
        <p:sp>
          <p:nvSpPr>
            <p:cNvPr id="37" name="Багетная рамка 36"/>
            <p:cNvSpPr/>
            <p:nvPr/>
          </p:nvSpPr>
          <p:spPr bwMode="auto">
            <a:xfrm>
              <a:off x="5187061" y="3798614"/>
              <a:ext cx="2160240" cy="815752"/>
            </a:xfrm>
            <a:prstGeom prst="bevel">
              <a:avLst/>
            </a:prstGeom>
            <a:solidFill>
              <a:srgbClr val="E0E3BB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88545" fontAlgn="base">
                <a:spcBef>
                  <a:spcPct val="0"/>
                </a:spcBef>
                <a:spcAft>
                  <a:spcPct val="0"/>
                </a:spcAft>
              </a:pPr>
              <a:endParaRPr lang="ru-RU" sz="2100">
                <a:latin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01451" y="3876522"/>
              <a:ext cx="1295367" cy="807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700" dirty="0"/>
                <a:t>Подготовка к </a:t>
              </a:r>
            </a:p>
            <a:p>
              <a:pPr algn="ctr"/>
              <a:r>
                <a:rPr lang="ru-RU" sz="1700" dirty="0"/>
                <a:t>обучению </a:t>
              </a:r>
            </a:p>
            <a:p>
              <a:pPr algn="ctr"/>
              <a:r>
                <a:rPr lang="ru-RU" sz="1700" dirty="0"/>
                <a:t>в аспирантуре</a:t>
              </a:r>
              <a:br>
                <a:rPr lang="ru-RU" sz="1700" dirty="0"/>
              </a:br>
              <a:endParaRPr lang="ru-RU" sz="17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501432" y="4140779"/>
            <a:ext cx="3151846" cy="1492989"/>
            <a:chOff x="5393479" y="2478806"/>
            <a:chExt cx="2233789" cy="887198"/>
          </a:xfrm>
        </p:grpSpPr>
        <p:sp>
          <p:nvSpPr>
            <p:cNvPr id="38" name="Багетная рамка 37"/>
            <p:cNvSpPr/>
            <p:nvPr/>
          </p:nvSpPr>
          <p:spPr bwMode="auto">
            <a:xfrm>
              <a:off x="5490486" y="2478806"/>
              <a:ext cx="2088232" cy="815752"/>
            </a:xfrm>
            <a:prstGeom prst="bevel">
              <a:avLst/>
            </a:prstGeom>
            <a:solidFill>
              <a:srgbClr val="C7E8B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88545" fontAlgn="base">
                <a:spcBef>
                  <a:spcPct val="0"/>
                </a:spcBef>
                <a:spcAft>
                  <a:spcPct val="0"/>
                </a:spcAft>
              </a:pPr>
              <a:endParaRPr lang="ru-RU" sz="2100">
                <a:latin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93479" y="2542981"/>
              <a:ext cx="2233789" cy="823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/>
                <a:t>Научные контакты </a:t>
              </a:r>
            </a:p>
            <a:p>
              <a:pPr algn="ctr"/>
              <a:r>
                <a:rPr lang="ru-RU" sz="1400" dirty="0"/>
                <a:t>с ведущими организациями страны по разработке и применению импульсных ускорителей заряженных частиц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168951" y="2480897"/>
            <a:ext cx="4561550" cy="2346263"/>
          </a:xfrm>
          <a:prstGeom prst="rect">
            <a:avLst/>
          </a:prstGeom>
        </p:spPr>
        <p:txBody>
          <a:bodyPr wrap="square" lIns="129013" tIns="64506" rIns="129013" bIns="64506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ОБЩАЯ ОБРАЗОВАТЕЛЬНАЯ ПРОГРАММА</a:t>
            </a:r>
          </a:p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«ФИЗИКА И ТЕХНИКА УСКОРИТЕЛЕЙ»</a:t>
            </a:r>
          </a:p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базе научно-производственной лаборатории</a:t>
            </a:r>
            <a:b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ИМПУЛЬСНО-ПУЧКОВЫХ, ЭЛЕКТРОРАЗРЯДНЫХ</a:t>
            </a:r>
            <a:b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ПЛАЗМЕННЫХ ТЕХНОЛОГИЙ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0A4202E-4041-7618-8A14-27FEEFBC8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333" y="172026"/>
            <a:ext cx="8330796" cy="91380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/>
              <a:t>Особенности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82704932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2529" y="2991246"/>
            <a:ext cx="7237828" cy="153724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+mn-lt"/>
                <a:ea typeface="+mn-ea"/>
                <a:cs typeface="+mn-cs"/>
              </a:rPr>
              <a:t>научно-производственная лаборатория</a:t>
            </a:r>
            <a:br>
              <a:rPr lang="ru-RU" sz="2000" dirty="0">
                <a:latin typeface="+mn-lt"/>
                <a:ea typeface="+mn-ea"/>
                <a:cs typeface="+mn-cs"/>
              </a:rPr>
            </a:br>
            <a:br>
              <a:rPr lang="ru-RU" sz="2000" dirty="0">
                <a:latin typeface="+mn-lt"/>
                <a:ea typeface="+mn-ea"/>
                <a:cs typeface="+mn-cs"/>
              </a:rPr>
            </a:br>
            <a:r>
              <a:rPr lang="ru-RU" sz="2000" dirty="0">
                <a:latin typeface="+mn-lt"/>
                <a:ea typeface="+mn-ea"/>
                <a:cs typeface="+mn-cs"/>
              </a:rPr>
              <a:t>ИМПУЛЬСНО-ПУЧКОВЫХ, ЭЛЕКТРОРАЗРЯДНЫХ</a:t>
            </a:r>
            <a:br>
              <a:rPr lang="ru-RU" sz="2000" dirty="0">
                <a:latin typeface="+mn-lt"/>
                <a:ea typeface="+mn-ea"/>
                <a:cs typeface="+mn-cs"/>
              </a:rPr>
            </a:br>
            <a:r>
              <a:rPr lang="ru-RU" sz="2000" dirty="0">
                <a:latin typeface="+mn-lt"/>
                <a:ea typeface="+mn-ea"/>
                <a:cs typeface="+mn-cs"/>
              </a:rPr>
              <a:t>И ПЛАЗМЕННЫХ ТЕХНОЛОГИЙ (ИПЭПТ)</a:t>
            </a:r>
          </a:p>
        </p:txBody>
      </p:sp>
    </p:spTree>
    <p:extLst>
      <p:ext uri="{BB962C8B-B14F-4D97-AF65-F5344CB8AC3E}">
        <p14:creationId xmlns:p14="http://schemas.microsoft.com/office/powerpoint/2010/main" val="336201318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13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2898" y="307585"/>
            <a:ext cx="11489354" cy="1579005"/>
          </a:xfrm>
        </p:spPr>
        <p:txBody>
          <a:bodyPr>
            <a:noAutofit/>
          </a:bodyPr>
          <a:lstStyle/>
          <a:p>
            <a:r>
              <a:rPr lang="ru-RU" sz="2000" dirty="0"/>
              <a:t>НАУЧНО-ПРОИЗВОДСТВЕННАЯ ЛАБОРАТОРИЯ ИМПУЛЬСНО-ПУЧКОВЫХ, ЭЛЕКТРОРАЗРЯДНЫХ И ПЛАЗМЕННЫХ ТЕХНОЛОГИЙ (ИПЭПТ)</a:t>
            </a:r>
            <a:br>
              <a:rPr lang="ru-RU" sz="2000" dirty="0"/>
            </a:br>
            <a:br>
              <a:rPr lang="ru-RU" sz="2000" dirty="0"/>
            </a:br>
            <a:r>
              <a:rPr lang="ru-RU" sz="2000" b="0" dirty="0">
                <a:cs typeface="Verdana" panose="020B0604030504040204" pitchFamily="34" charset="0"/>
              </a:rPr>
              <a:t>НАПРАВЛЕНИЯ РАБОТ</a:t>
            </a:r>
            <a:br>
              <a:rPr lang="ru-RU" sz="2000" b="0" dirty="0"/>
            </a:br>
            <a:endParaRPr lang="ru-RU" sz="2000" b="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031621" y="1854409"/>
            <a:ext cx="1512168" cy="390218"/>
          </a:xfrm>
          <a:prstGeom prst="rect">
            <a:avLst/>
          </a:prstGeom>
          <a:pattFill prst="pct90">
            <a:fgClr>
              <a:sysClr val="windowText" lastClr="000000">
                <a:lumMod val="75000"/>
                <a:lumOff val="25000"/>
              </a:sysClr>
            </a:fgClr>
            <a:bgClr>
              <a:sysClr val="window" lastClr="FFFFFF"/>
            </a:bgClr>
          </a:patt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16283" y="1844517"/>
            <a:ext cx="2763898" cy="52322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ИМПУЛЬСНО-ПУЧКОВЫЕ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ТЕХНОЛОГИИ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516542" y="1844517"/>
            <a:ext cx="2348610" cy="513328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524511" y="1834625"/>
            <a:ext cx="2351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</a:rPr>
              <a:t>ПЛАЗМЕННЫЕ</a:t>
            </a:r>
          </a:p>
          <a:p>
            <a:pPr algn="ctr"/>
            <a:r>
              <a:rPr lang="ru-RU" sz="1400" b="1" dirty="0">
                <a:solidFill>
                  <a:prstClr val="white"/>
                </a:solidFill>
              </a:rPr>
              <a:t>ТЕХНОЛОГИИ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9169138" y="1844517"/>
            <a:ext cx="2524652" cy="51332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9186807" y="1854409"/>
            <a:ext cx="2424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</a:rPr>
              <a:t>ЭЛЕКТРОРАЗРЯДНЫЕ</a:t>
            </a:r>
          </a:p>
          <a:p>
            <a:pPr algn="ctr"/>
            <a:r>
              <a:rPr lang="ru-RU" sz="1400" b="1" dirty="0">
                <a:solidFill>
                  <a:prstClr val="white"/>
                </a:solidFill>
              </a:rPr>
              <a:t>ТЕХНОЛОГИИ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964564" y="2802336"/>
            <a:ext cx="1551230" cy="43088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ЭЛЕКТРОННЫЕ УСКОРИТЕЛИ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71988" y="2794658"/>
            <a:ext cx="1259633" cy="43088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ИОННЫЕ УСКОРИТЕЛИ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470303" y="2728700"/>
            <a:ext cx="1752558" cy="60016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МАГНЕТРОННО-РАСПЫЛИТЕЛЬНЫЕ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СИСТЕМЫ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076804" y="2729946"/>
            <a:ext cx="1493614" cy="60016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ОСАЖДЕНИЕ ПЛЕНОК ИЗ ГАЗОВОЙ ФАЗЫ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433889" y="2673098"/>
            <a:ext cx="1521663" cy="76944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ПЛАЗМЕННЫЕ ИСТОЧНИКИ АТМОСФЕРНОГО ДАВЛЕНИЯ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9146539" y="2813338"/>
            <a:ext cx="2316975" cy="43088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ЧАСТОТНО-ИМПУЛЬСНЫЕ ГЕНЕРАТОРЫ</a:t>
            </a:r>
          </a:p>
        </p:txBody>
      </p:sp>
      <p:pic>
        <p:nvPicPr>
          <p:cNvPr id="69" name="Рисунок 68" descr="SDC10470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4"/>
          <a:stretch/>
        </p:blipFill>
        <p:spPr>
          <a:xfrm>
            <a:off x="2823884" y="3355278"/>
            <a:ext cx="740334" cy="92311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30"/>
          <a:stretch/>
        </p:blipFill>
        <p:spPr>
          <a:xfrm>
            <a:off x="3599499" y="3384905"/>
            <a:ext cx="716446" cy="892675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36" y="4564437"/>
            <a:ext cx="1002149" cy="66842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6" t="1874" r="7683" b="12772"/>
          <a:stretch/>
        </p:blipFill>
        <p:spPr>
          <a:xfrm>
            <a:off x="4802046" y="3494603"/>
            <a:ext cx="708775" cy="101189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5321" y="3530299"/>
            <a:ext cx="731357" cy="964513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74" y="3434392"/>
            <a:ext cx="705478" cy="1058216"/>
          </a:xfrm>
          <a:prstGeom prst="rect">
            <a:avLst/>
          </a:prstGeom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79" y="4591773"/>
            <a:ext cx="989581" cy="68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3" descr="C:\Users\User\Desktop\ремнев слайд\DSC_106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90" y="4325292"/>
            <a:ext cx="623554" cy="101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51" descr="Генератор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857" y="3233223"/>
            <a:ext cx="796894" cy="73691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" descr="\\common\Общая\ОтколЪ\фото установки\На площадке ТПСК\DSC07974.JP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5" t="12173" r="23564"/>
          <a:stretch/>
        </p:blipFill>
        <p:spPr bwMode="auto">
          <a:xfrm>
            <a:off x="11006562" y="3111684"/>
            <a:ext cx="729916" cy="93753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0" name="Picture 3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633" y="3309973"/>
            <a:ext cx="1000481" cy="65573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81" name="Picture 2" descr="D:\дробилка от Кузова фотографии\IMG_4541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282365" y="4102320"/>
            <a:ext cx="882204" cy="641196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83" name="Picture 3" descr="C:\Users\martynenkoaa\Documents\брошюра\уск Иран сжат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31" t="7489"/>
          <a:stretch/>
        </p:blipFill>
        <p:spPr bwMode="auto">
          <a:xfrm>
            <a:off x="3748133" y="4406524"/>
            <a:ext cx="864096" cy="51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7" name="Таблица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118279"/>
              </p:ext>
            </p:extLst>
          </p:nvPr>
        </p:nvGraphicFramePr>
        <p:xfrm>
          <a:off x="171398" y="5540651"/>
          <a:ext cx="11810811" cy="1097280"/>
        </p:xfrm>
        <a:graphic>
          <a:graphicData uri="http://schemas.openxmlformats.org/drawingml/2006/table">
            <a:tbl>
              <a:tblPr firstRow="1" bandRow="1"/>
              <a:tblGrid>
                <a:gridCol w="12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2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0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7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32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92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latin typeface="+mn-lt"/>
                        </a:rPr>
                        <a:t>МОДИФИЦИ-РОВАНИЕ МАТЕРИАЛОВ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+mn-lt"/>
                        </a:rPr>
                        <a:t>ЯДЕРНАЯ МЕДИЦИНА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latin typeface="+mn-lt"/>
                        </a:rPr>
                        <a:t>ЭКОЛОГИЯ</a:t>
                      </a:r>
                    </a:p>
                    <a:p>
                      <a:pPr algn="ctr"/>
                      <a:r>
                        <a:rPr lang="ru-RU" sz="1100" dirty="0">
                          <a:latin typeface="+mn-lt"/>
                        </a:rPr>
                        <a:t>МЕДИЦИНА </a:t>
                      </a:r>
                    </a:p>
                    <a:p>
                      <a:pPr algn="ctr"/>
                      <a:r>
                        <a:rPr lang="ru-RU" sz="1100" dirty="0">
                          <a:latin typeface="+mn-lt"/>
                        </a:rPr>
                        <a:t>СЕЛЬСКОЕ ХОЗЯЙСТВО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latin typeface="+mn-lt"/>
                        </a:rPr>
                        <a:t>СИНТЕЗ НАНОЧАСТИЦ:</a:t>
                      </a:r>
                    </a:p>
                    <a:p>
                      <a:pPr algn="ctr"/>
                      <a:r>
                        <a:rPr lang="ru-RU" sz="1100" dirty="0">
                          <a:latin typeface="+mn-lt"/>
                        </a:rPr>
                        <a:t>ОКСИДЫ</a:t>
                      </a:r>
                      <a:r>
                        <a:rPr lang="ru-RU" sz="1100" baseline="0" dirty="0">
                          <a:latin typeface="+mn-lt"/>
                        </a:rPr>
                        <a:t> МЕТАЛЛОВ,</a:t>
                      </a:r>
                    </a:p>
                    <a:p>
                      <a:pPr algn="ctr"/>
                      <a:r>
                        <a:rPr lang="ru-RU" sz="1100" baseline="0" dirty="0">
                          <a:latin typeface="+mn-lt"/>
                        </a:rPr>
                        <a:t>НАНОКОМПО-ЗИТЫ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latin typeface="+mn-lt"/>
                        </a:rPr>
                        <a:t>МНОГОСЛОЙНЫЕ ФУНКЦИОНАЛЬ-НЫЕ И НАНОКОМПОЗИТ-НЫЕ ПОКРЫТИЯ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100" dirty="0">
                        <a:latin typeface="+mn-lt"/>
                      </a:endParaRPr>
                    </a:p>
                    <a:p>
                      <a:pPr algn="ctr"/>
                      <a:r>
                        <a:rPr lang="ru-RU" sz="1100" dirty="0">
                          <a:latin typeface="+mn-lt"/>
                        </a:rPr>
                        <a:t>АЛМАЗНЫЕ</a:t>
                      </a:r>
                      <a:r>
                        <a:rPr lang="ru-RU" sz="1100" baseline="0" dirty="0">
                          <a:latin typeface="+mn-lt"/>
                        </a:rPr>
                        <a:t> ПОКРЫТИЯ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latin typeface="+mn-lt"/>
                        </a:rPr>
                        <a:t>ОБРАБОТКА ПОВЕРХНОСТИ МАТЕРИАЛОВ</a:t>
                      </a:r>
                    </a:p>
                    <a:p>
                      <a:pPr algn="ctr"/>
                      <a:r>
                        <a:rPr lang="ru-RU" sz="1100" dirty="0">
                          <a:latin typeface="+mn-lt"/>
                        </a:rPr>
                        <a:t>ГИДРОФИЛИЗАЦИЯ ПОВЕРХНОСТИ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latin typeface="+mn-lt"/>
                        </a:rPr>
                        <a:t>ДЕЗИНТЕГРАЦИЯ БЕТОННЫХ ИЗДЕЛИЙ,</a:t>
                      </a:r>
                      <a:r>
                        <a:rPr lang="ru-RU" sz="1100" baseline="0" dirty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aseline="0" dirty="0">
                          <a:latin typeface="+mn-lt"/>
                        </a:rPr>
                        <a:t>ЭЛЕКТРОРАЗРЯДНОЕ БУРЕНИЕ  ГОРНЫХ ПОРОД, </a:t>
                      </a:r>
                    </a:p>
                    <a:p>
                      <a:pPr algn="ctr"/>
                      <a:r>
                        <a:rPr lang="ru-RU" sz="1100" baseline="0" dirty="0">
                          <a:latin typeface="+mn-lt"/>
                        </a:rPr>
                        <a:t>ИЗМЕЛЬЧЕНИЕ РУДЫ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8" name="Прямая соединительная линия 87"/>
          <p:cNvCxnSpPr/>
          <p:nvPr/>
        </p:nvCxnSpPr>
        <p:spPr>
          <a:xfrm>
            <a:off x="4366541" y="3355278"/>
            <a:ext cx="0" cy="983291"/>
          </a:xfrm>
          <a:prstGeom prst="line">
            <a:avLst/>
          </a:prstGeom>
          <a:noFill/>
          <a:ln w="12700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3681797" y="4338569"/>
            <a:ext cx="684744" cy="0"/>
          </a:xfrm>
          <a:prstGeom prst="line">
            <a:avLst/>
          </a:prstGeom>
          <a:noFill/>
          <a:ln w="12700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90" name="Прямая соединительная линия 89"/>
          <p:cNvCxnSpPr/>
          <p:nvPr/>
        </p:nvCxnSpPr>
        <p:spPr>
          <a:xfrm>
            <a:off x="3681795" y="4328984"/>
            <a:ext cx="2" cy="605963"/>
          </a:xfrm>
          <a:prstGeom prst="line">
            <a:avLst/>
          </a:prstGeom>
          <a:noFill/>
          <a:ln w="12700" cap="flat" cmpd="sng" algn="ctr">
            <a:solidFill>
              <a:srgbClr val="00B050"/>
            </a:solidFill>
            <a:prstDash val="solid"/>
          </a:ln>
          <a:effectLst/>
        </p:spPr>
      </p:cxnSp>
      <p:grpSp>
        <p:nvGrpSpPr>
          <p:cNvPr id="93" name="Группа 34"/>
          <p:cNvGrpSpPr>
            <a:grpSpLocks/>
          </p:cNvGrpSpPr>
          <p:nvPr/>
        </p:nvGrpSpPr>
        <p:grpSpPr bwMode="auto">
          <a:xfrm>
            <a:off x="7865152" y="3442539"/>
            <a:ext cx="808383" cy="753143"/>
            <a:chOff x="0" y="1503525"/>
            <a:chExt cx="4968552" cy="4694971"/>
          </a:xfrm>
        </p:grpSpPr>
        <p:pic>
          <p:nvPicPr>
            <p:cNvPr id="94" name="Picture 3" descr="C:\vbif\презентации\китай ремнев\Новая папка\3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03525"/>
              <a:ext cx="4968552" cy="359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4" descr="C:\vbif\презентации\китай ремнев\Новая папка\4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214486"/>
              <a:ext cx="4789040" cy="984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0" name="Правая фигурная скобка 99"/>
          <p:cNvSpPr/>
          <p:nvPr/>
        </p:nvSpPr>
        <p:spPr>
          <a:xfrm rot="16200000">
            <a:off x="2626873" y="1668922"/>
            <a:ext cx="269257" cy="1813339"/>
          </a:xfrm>
          <a:prstGeom prst="righ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1" name="Правая фигурная скобка 100"/>
          <p:cNvSpPr/>
          <p:nvPr/>
        </p:nvSpPr>
        <p:spPr>
          <a:xfrm rot="16200000">
            <a:off x="6584370" y="1045201"/>
            <a:ext cx="253819" cy="3001974"/>
          </a:xfrm>
          <a:prstGeom prst="righ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2" name="Правая фигурная скобка 101"/>
          <p:cNvSpPr/>
          <p:nvPr/>
        </p:nvSpPr>
        <p:spPr>
          <a:xfrm rot="16200000">
            <a:off x="10264209" y="1647237"/>
            <a:ext cx="269257" cy="1813339"/>
          </a:xfrm>
          <a:prstGeom prst="righ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972212" y="2813338"/>
            <a:ext cx="1016824" cy="298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" descr="C:\vbif\документы\Проекты\РосАтом\Фото_ускорителя.jpe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403"/>
          <a:stretch/>
        </p:blipFill>
        <p:spPr bwMode="auto">
          <a:xfrm>
            <a:off x="1401804" y="3298854"/>
            <a:ext cx="1078820" cy="69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C:\Users\martynenkoaa\Downloads\1663225984842-01.jpe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98" y="3309974"/>
            <a:ext cx="1117993" cy="68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39220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156" y="372301"/>
            <a:ext cx="10973472" cy="114225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/>
              <a:t>Учебные помещения</a:t>
            </a:r>
            <a:r>
              <a:rPr lang="en-US" sz="2400" dirty="0"/>
              <a:t> </a:t>
            </a:r>
            <a:br>
              <a:rPr lang="ru-RU" sz="2400" dirty="0"/>
            </a:br>
            <a:r>
              <a:rPr lang="ru-RU" sz="2400" dirty="0"/>
              <a:t>и установки лаборатории для проведения практических занятий, НИР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344" y="2512295"/>
            <a:ext cx="10973472" cy="3256493"/>
          </a:xfrm>
        </p:spPr>
        <p:txBody>
          <a:bodyPr/>
          <a:lstStyle/>
          <a:p>
            <a:pPr marL="0" indent="0">
              <a:buNone/>
            </a:pPr>
            <a:r>
              <a:rPr lang="ru-RU" sz="2300" dirty="0"/>
              <a:t>Импульсные ускорители заряженных частиц – 6 шт.</a:t>
            </a:r>
            <a:endParaRPr lang="en-US" sz="2300" dirty="0"/>
          </a:p>
          <a:p>
            <a:pPr marL="0" indent="0">
              <a:buNone/>
            </a:pPr>
            <a:r>
              <a:rPr lang="ru-RU" sz="2300" dirty="0"/>
              <a:t>Плазменные установки (метод  </a:t>
            </a:r>
            <a:r>
              <a:rPr lang="en-US" sz="2300" dirty="0"/>
              <a:t>CVD</a:t>
            </a:r>
            <a:r>
              <a:rPr lang="ru-RU" sz="2300" dirty="0"/>
              <a:t>,</a:t>
            </a:r>
            <a:r>
              <a:rPr lang="ru-RU" sz="2300" b="1" dirty="0"/>
              <a:t> </a:t>
            </a:r>
            <a:r>
              <a:rPr lang="ru-RU" sz="2300" dirty="0"/>
              <a:t>МРС) – 5 шт.</a:t>
            </a:r>
            <a:endParaRPr lang="en-US" sz="2300" dirty="0"/>
          </a:p>
          <a:p>
            <a:pPr marL="0" indent="0">
              <a:buNone/>
            </a:pPr>
            <a:r>
              <a:rPr lang="ru-RU" sz="2300" dirty="0"/>
              <a:t>Высоковольтные  импульсные  генераторы – 8 шт.</a:t>
            </a:r>
          </a:p>
          <a:p>
            <a:endParaRPr lang="en-US" sz="2300" dirty="0"/>
          </a:p>
          <a:p>
            <a:pPr marL="0" indent="0">
              <a:buNone/>
            </a:pPr>
            <a:r>
              <a:rPr lang="ru-RU" sz="2300" i="1" dirty="0"/>
              <a:t>Высоковольтный зал</a:t>
            </a:r>
          </a:p>
          <a:p>
            <a:pPr marL="0" indent="0">
              <a:buNone/>
            </a:pPr>
            <a:r>
              <a:rPr lang="ru-RU" sz="2300" i="1" dirty="0"/>
              <a:t>7 специализированных помещений</a:t>
            </a:r>
          </a:p>
          <a:p>
            <a:pPr marL="0" indent="0">
              <a:buNone/>
            </a:pPr>
            <a:r>
              <a:rPr lang="ru-RU" sz="2300" i="1" dirty="0"/>
              <a:t>Конференц-зал для проведения лекций и семинаров (в </a:t>
            </a:r>
            <a:r>
              <a:rPr lang="ru-RU" sz="2300" i="1" dirty="0" err="1"/>
              <a:t>т.ч</a:t>
            </a:r>
            <a:r>
              <a:rPr lang="ru-RU" sz="2300" i="1" dirty="0"/>
              <a:t>. онлайн)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B9DE3-6890-46DD-BBC9-561DC318048C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125432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2"/>
          <p:cNvSpPr txBox="1">
            <a:spLocks/>
          </p:cNvSpPr>
          <p:nvPr/>
        </p:nvSpPr>
        <p:spPr>
          <a:xfrm>
            <a:off x="564373" y="157316"/>
            <a:ext cx="9700504" cy="1988869"/>
          </a:xfrm>
          <a:prstGeom prst="rect">
            <a:avLst/>
          </a:prstGeom>
        </p:spPr>
        <p:txBody>
          <a:bodyPr vert="horz" lIns="91443" tIns="45722" rIns="91443" bIns="4572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088545">
              <a:spcBef>
                <a:spcPct val="0"/>
              </a:spcBef>
            </a:pPr>
            <a:endParaRPr lang="ru-RU" sz="2000" b="1" kern="0" dirty="0">
              <a:solidFill>
                <a:srgbClr val="5AB414"/>
              </a:solidFill>
              <a:latin typeface="+mj-lt"/>
              <a:ea typeface="+mj-ea"/>
              <a:cs typeface="+mj-cs"/>
            </a:endParaRPr>
          </a:p>
          <a:p>
            <a:pPr algn="l" defTabSz="1088545">
              <a:spcBef>
                <a:spcPct val="0"/>
              </a:spcBef>
            </a:pPr>
            <a:r>
              <a:rPr lang="ru-RU" sz="2400" b="1" cap="al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Установки ИПЭПТ для проведения лабораторных работ и НИР</a:t>
            </a:r>
          </a:p>
        </p:txBody>
      </p:sp>
      <p:pic>
        <p:nvPicPr>
          <p:cNvPr id="2052" name="Picture 4" descr="\\main.tpu.ru\f\fti_folders\martynenkoaa\win\desktop\ФОТО ПОМЕЩЕНИЙ\IMG_20211015_111047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902" y="4249197"/>
            <a:ext cx="4240096" cy="238481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main.tpu.ru\f\fti_folders\martynenkoaa\win\desktop\ФОТО ПОМЕЩЕНИЙ\IMG_12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44" y="1465731"/>
            <a:ext cx="3987890" cy="266129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main.tpu.ru\f\fti_folders\martynenkoaa\win\desktop\ФОТО ПОМЕЩЕНИЙ\IMG_20211015_11125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r="6230"/>
          <a:stretch/>
        </p:blipFill>
        <p:spPr bwMode="auto">
          <a:xfrm>
            <a:off x="8087943" y="4249197"/>
            <a:ext cx="4002439" cy="238481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\\main.tpu.ru\f\fti_folders\martynenkoaa\win\desktop\ФОТО ПОМЕЩЕНИЙ\IMG_20211015_11183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3" r="7666"/>
          <a:stretch/>
        </p:blipFill>
        <p:spPr bwMode="auto">
          <a:xfrm>
            <a:off x="117820" y="4249197"/>
            <a:ext cx="3319181" cy="238481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\\main.tpu.ru\f\fti_folders\martynenkoaa\win\desktop\ФОТО ПОМЕЩЕНИЙ\IMG_1311_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3" y="1573161"/>
            <a:ext cx="3319179" cy="247285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42" y="1573161"/>
            <a:ext cx="4240755" cy="247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7539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52129" y="231573"/>
            <a:ext cx="72645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КОНТАКТЫ</a:t>
            </a:r>
          </a:p>
          <a:p>
            <a:r>
              <a:rPr lang="ru-RU" alt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23" name="Picture 2" descr="C:\Users\martynenkoaa\Documents\Мартыненко диск Z\Реклама\фотографии\IMG_1297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6" r="38967" b="9264"/>
          <a:stretch/>
        </p:blipFill>
        <p:spPr bwMode="auto">
          <a:xfrm>
            <a:off x="352129" y="1311409"/>
            <a:ext cx="3735914" cy="504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15751" y="2256906"/>
            <a:ext cx="6242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ЗАВЕДУЮЩИЙ ЛАБОРАТОРИЕЙ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импульсно-пучковых,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электроразрядных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плазменных технологий ТПУ,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профессор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РЕМНЕВ ГЕННАДИЙ ЕФИМОВИЧ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(3822) 60-64-05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remnev@tpu.ru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5C046F3-536B-2608-BB43-13F1A351D5A9}"/>
              </a:ext>
            </a:extLst>
          </p:cNvPr>
          <p:cNvSpPr/>
          <p:nvPr/>
        </p:nvSpPr>
        <p:spPr>
          <a:xfrm>
            <a:off x="5015751" y="4416632"/>
            <a:ext cx="6242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СТАРШИЙ НАУЧНЫЙ СОТРУДНИК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Лаборатории импульсно-пучковых,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электроразрядных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плазменных технологий ТПУ,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ЕГОРОВ ИВАН СЕРГЕЕВИЧ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+7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923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417 48 92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egoris@tpu.ru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0905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52129" y="231573"/>
            <a:ext cx="72645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ПОДРОБНОСТИ</a:t>
            </a:r>
          </a:p>
          <a:p>
            <a:r>
              <a:rPr lang="ru-RU" alt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23" name="Picture 2" descr="C:\Users\martynenkoaa\Documents\Мартыненко диск Z\Реклама\фотографии\IMG_1297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6" r="38967" b="9264"/>
          <a:stretch/>
        </p:blipFill>
        <p:spPr bwMode="auto">
          <a:xfrm>
            <a:off x="352129" y="1311409"/>
            <a:ext cx="3735914" cy="504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ACAFF08-AE94-5CDE-52B8-3A9AAAC4E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86" y="300049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E335F9E-D0B0-1A0C-893F-06CC3496B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946" y="3697176"/>
            <a:ext cx="2997925" cy="299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ACDFA7-C0A0-0D61-8C52-6A244B7B3D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4366" y="609703"/>
            <a:ext cx="3601212" cy="20482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CA13C8-EFA6-985C-24E3-60BAFD9EE5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8774" y="1455030"/>
            <a:ext cx="3255917" cy="1973970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AE70E170-2E4E-3666-7DE7-82EB1936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86" y="2657959"/>
            <a:ext cx="2321402" cy="588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сайт программы: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AD4D61-2071-F300-4CBF-BE3D1895453D}"/>
              </a:ext>
            </a:extLst>
          </p:cNvPr>
          <p:cNvSpPr txBox="1">
            <a:spLocks/>
          </p:cNvSpPr>
          <p:nvPr/>
        </p:nvSpPr>
        <p:spPr>
          <a:xfrm>
            <a:off x="8846825" y="3429000"/>
            <a:ext cx="2321402" cy="58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медиа:</a:t>
            </a:r>
          </a:p>
        </p:txBody>
      </p:sp>
    </p:spTree>
    <p:extLst>
      <p:ext uri="{BB962C8B-B14F-4D97-AF65-F5344CB8AC3E}">
        <p14:creationId xmlns:p14="http://schemas.microsoft.com/office/powerpoint/2010/main" val="29247580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6590" y="3805175"/>
            <a:ext cx="7620000" cy="970011"/>
          </a:xfrm>
        </p:spPr>
        <p:txBody>
          <a:bodyPr/>
          <a:lstStyle/>
          <a:p>
            <a:r>
              <a:rPr lang="ru-RU" cap="none" dirty="0"/>
              <a:t>Почему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томск</a:t>
            </a:r>
            <a:r>
              <a:rPr lang="ru-RU" dirty="0"/>
              <a:t>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644388" y="3576411"/>
            <a:ext cx="9076967" cy="205203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Томск – старейший в Сибири научный, образовательный и инновационный центр.</a:t>
            </a:r>
          </a:p>
          <a:p>
            <a:pPr marL="0" indent="0" algn="just">
              <a:buNone/>
            </a:pPr>
            <a:r>
              <a:rPr lang="ru-RU" dirty="0"/>
              <a:t>Томск входит в Топ-5 городов России по количеству студентов. </a:t>
            </a:r>
          </a:p>
          <a:p>
            <a:pPr marL="0" indent="0" algn="just">
              <a:buNone/>
            </a:pPr>
            <a:r>
              <a:rPr lang="ru-RU" dirty="0"/>
              <a:t>В Томске шесть крупных вузов, а также большое количество филиалов передовых университетов из других регионов.</a:t>
            </a:r>
          </a:p>
          <a:p>
            <a:pPr marL="0" indent="0" algn="just">
              <a:buNone/>
            </a:pPr>
            <a:r>
              <a:rPr lang="ru-RU" dirty="0"/>
              <a:t>В Томске 6 институтов Сибирского отделения РАН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247632" y="795529"/>
            <a:ext cx="2944368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Седовласый профессор». Каким видят Томск его гости? - Город - Томский Обзор  – новости в Томске сегодн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5" b="34349"/>
          <a:stretch/>
        </p:blipFill>
        <p:spPr bwMode="auto">
          <a:xfrm>
            <a:off x="164592" y="118875"/>
            <a:ext cx="7604887" cy="227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Томск: рецепт деревянного чуд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0" b="20560"/>
          <a:stretch/>
        </p:blipFill>
        <p:spPr bwMode="auto">
          <a:xfrm>
            <a:off x="7589520" y="118876"/>
            <a:ext cx="4559807" cy="226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4325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6590" y="3805175"/>
            <a:ext cx="7620000" cy="970011"/>
          </a:xfrm>
        </p:spPr>
        <p:txBody>
          <a:bodyPr/>
          <a:lstStyle/>
          <a:p>
            <a:r>
              <a:rPr lang="ru-RU" cap="none" dirty="0"/>
              <a:t>Почему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тПУ</a:t>
            </a:r>
            <a:r>
              <a:rPr lang="ru-RU" dirty="0"/>
              <a:t>?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2942492" y="2688898"/>
            <a:ext cx="8865952" cy="263677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Томский политехнический университет — лидер в образовании и исследованиях по широкому спектру инженерных направлений. Опорный университет «Газпрома», «</a:t>
            </a:r>
            <a:r>
              <a:rPr lang="ru-RU" dirty="0" err="1"/>
              <a:t>Росатома</a:t>
            </a:r>
            <a:r>
              <a:rPr lang="ru-RU" dirty="0"/>
              <a:t>», «Роснефти» и других высокотехнологичных компаний. Лидирует по предметным областям «Энергетика», «Химические технологии», «</a:t>
            </a:r>
            <a:r>
              <a:rPr lang="ru-RU" b="1" dirty="0"/>
              <a:t>Ядерные технологии</a:t>
            </a:r>
            <a:r>
              <a:rPr lang="ru-RU" dirty="0"/>
              <a:t>». </a:t>
            </a:r>
          </a:p>
          <a:p>
            <a:pPr marL="0" indent="0" algn="just">
              <a:buNone/>
            </a:pPr>
            <a:r>
              <a:rPr lang="ru-RU" dirty="0"/>
              <a:t>Уникальные действующие разработки: ядерный реактор, ускорители заряженных частиц, электрофизические установки в области электроразрядных технологий, вакуумно-плазменных методов формирования покрытий и др.</a:t>
            </a:r>
          </a:p>
        </p:txBody>
      </p:sp>
      <p:pic>
        <p:nvPicPr>
          <p:cNvPr id="4098" name="Picture 2" descr="ТПУ МУДЛ: Вход в moodle, сайт, Томск, Ю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8" b="14797"/>
          <a:stretch/>
        </p:blipFill>
        <p:spPr bwMode="auto">
          <a:xfrm>
            <a:off x="120405" y="105505"/>
            <a:ext cx="9515963" cy="231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21805" y="5293131"/>
            <a:ext cx="3953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9</a:t>
            </a:r>
            <a:r>
              <a:rPr lang="ru-RU" b="1" dirty="0"/>
              <a:t> </a:t>
            </a:r>
          </a:p>
          <a:p>
            <a:r>
              <a:rPr lang="ru-RU" dirty="0"/>
              <a:t>Рейтинг лучших вузов России </a:t>
            </a:r>
          </a:p>
          <a:p>
            <a:r>
              <a:rPr lang="ru-RU" dirty="0"/>
              <a:t>RAEX-100, 2022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68648" y="5282943"/>
            <a:ext cx="3048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151-200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Global Ranking of Academic Subjects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636368" y="713232"/>
            <a:ext cx="2360560" cy="713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788768" y="865632"/>
            <a:ext cx="2360560" cy="713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249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2353" y="667011"/>
            <a:ext cx="8289324" cy="1579005"/>
          </a:xfrm>
        </p:spPr>
        <p:txBody>
          <a:bodyPr/>
          <a:lstStyle/>
          <a:p>
            <a:r>
              <a:rPr lang="ru-RU" dirty="0"/>
              <a:t>образовательная программа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0" y="2052649"/>
            <a:ext cx="12191999" cy="17717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/>
              <a:t>Физика и техника ускорителей</a:t>
            </a:r>
            <a:r>
              <a:rPr lang="ru-RU" sz="2800" dirty="0"/>
              <a:t> </a:t>
            </a:r>
          </a:p>
          <a:p>
            <a:pPr algn="just">
              <a:buNone/>
            </a:pPr>
            <a:r>
              <a:rPr lang="ru-RU" sz="2800" dirty="0"/>
              <a:t>нацелена на подготовку </a:t>
            </a:r>
            <a:r>
              <a:rPr lang="ru-RU" sz="2800" u="sng" dirty="0"/>
              <a:t>практико-ориентированных специалистов</a:t>
            </a:r>
            <a:r>
              <a:rPr lang="ru-RU" sz="2800" dirty="0"/>
              <a:t> в области разработки, </a:t>
            </a:r>
            <a:r>
              <a:rPr lang="ru-RU" sz="2800" i="1" dirty="0"/>
              <a:t>конструирования, практического применения ускорителей заряженных частиц. </a:t>
            </a:r>
            <a:endParaRPr lang="ru-RU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722A860-5F7F-ABDD-4EDF-0B20BF309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848" y="3981691"/>
            <a:ext cx="4349309" cy="24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FE015F-ADAD-729B-38CA-DB780864465B}"/>
              </a:ext>
            </a:extLst>
          </p:cNvPr>
          <p:cNvSpPr txBox="1"/>
          <p:nvPr/>
        </p:nvSpPr>
        <p:spPr>
          <a:xfrm>
            <a:off x="7656136" y="6456555"/>
            <a:ext cx="28112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u="none" strike="noStrike" dirty="0">
                <a:solidFill>
                  <a:srgbClr val="8AB4F8"/>
                </a:solidFill>
                <a:effectLst/>
                <a:latin typeface="arial" panose="020B0604020202020204" pitchFamily="34" charset="0"/>
                <a:hlinkClick r:id="rId3"/>
              </a:rPr>
              <a:t>Data Bridge Market Research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D1DC08-9019-5A24-639E-A08B7AF78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330" y="3889958"/>
            <a:ext cx="3946967" cy="27026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3EA6A1-C01A-C756-C2EA-92F29E5ED925}"/>
              </a:ext>
            </a:extLst>
          </p:cNvPr>
          <p:cNvSpPr txBox="1"/>
          <p:nvPr/>
        </p:nvSpPr>
        <p:spPr>
          <a:xfrm>
            <a:off x="3298569" y="4840335"/>
            <a:ext cx="17844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sng" dirty="0">
                <a:solidFill>
                  <a:srgbClr val="230CFA"/>
                </a:solidFill>
                <a:effectLst/>
                <a:latin typeface="open sans" panose="020B0606030504020204" pitchFamily="34" charset="0"/>
              </a:rPr>
              <a:t>DATAINTELO</a:t>
            </a:r>
            <a:endParaRPr lang="ru-RU" sz="1200" u="sng" dirty="0">
              <a:solidFill>
                <a:srgbClr val="230CFA"/>
              </a:solidFill>
            </a:endParaRP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EF90A4EA-BE05-6887-BFB3-6A28EF8CE8E7}"/>
              </a:ext>
            </a:extLst>
          </p:cNvPr>
          <p:cNvSpPr txBox="1">
            <a:spLocks/>
          </p:cNvSpPr>
          <p:nvPr/>
        </p:nvSpPr>
        <p:spPr>
          <a:xfrm>
            <a:off x="335666" y="4738769"/>
            <a:ext cx="2152891" cy="7571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ru-RU" sz="1600" b="1" dirty="0">
                <a:solidFill>
                  <a:srgbClr val="FF0000"/>
                </a:solidFill>
              </a:rPr>
              <a:t>Информация на 17.30 4 июля 2023 г.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4114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5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8467" y="-5924"/>
            <a:ext cx="9711857" cy="529799"/>
          </a:xfrm>
        </p:spPr>
        <p:txBody>
          <a:bodyPr>
            <a:normAutofit/>
          </a:bodyPr>
          <a:lstStyle/>
          <a:p>
            <a:r>
              <a:rPr lang="ru-RU" sz="2000" dirty="0"/>
              <a:t>Дисциплины УП ООП «Физика и техника ускорителей»</a:t>
            </a: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6167721" y="2756623"/>
            <a:ext cx="5791333" cy="45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9013" tIns="64506" rIns="129013" bIns="64506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ts val="1693"/>
              </a:spcBef>
            </a:pPr>
            <a:r>
              <a:rPr lang="ru-RU" altLang="ru-RU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Трек</a:t>
            </a:r>
            <a:r>
              <a:rPr lang="ru-RU" altLang="ru-RU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altLang="ru-RU" sz="20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Электротехника импульсных ускорителей</a:t>
            </a:r>
            <a:r>
              <a:rPr lang="ru-RU" altLang="ru-RU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sz="2000" b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sz="1700" dirty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A4BA50D-F169-4938-8A21-BCCB89818D0D}"/>
              </a:ext>
            </a:extLst>
          </p:cNvPr>
          <p:cNvSpPr/>
          <p:nvPr/>
        </p:nvSpPr>
        <p:spPr>
          <a:xfrm>
            <a:off x="1367620" y="552240"/>
            <a:ext cx="7971114" cy="2089911"/>
          </a:xfrm>
          <a:prstGeom prst="rect">
            <a:avLst/>
          </a:prstGeom>
        </p:spPr>
        <p:txBody>
          <a:bodyPr wrap="square" lIns="129013" tIns="64506" rIns="129013" bIns="64506">
            <a:spAutoFit/>
          </a:bodyPr>
          <a:lstStyle/>
          <a:p>
            <a:pPr marL="483798" indent="-483798">
              <a:lnSpc>
                <a:spcPct val="107000"/>
              </a:lnSpc>
              <a:buFont typeface="Times New Roman" panose="02020603050405020304" pitchFamily="18" charset="0"/>
              <a:buAutoNum type="arabicPeriod"/>
            </a:pPr>
            <a:r>
              <a:rPr lang="ru-RU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 в физику и технику ускорителей заряженных частиц</a:t>
            </a:r>
          </a:p>
          <a:p>
            <a:pPr marL="483798" indent="-483798">
              <a:lnSpc>
                <a:spcPct val="107000"/>
              </a:lnSpc>
              <a:buFont typeface="Times New Roman" panose="02020603050405020304" pitchFamily="18" charset="0"/>
              <a:buAutoNum type="arabicPeriod"/>
            </a:pPr>
            <a:r>
              <a:rPr lang="ru-RU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Спец. главы теоретических основ электротехники</a:t>
            </a:r>
          </a:p>
          <a:p>
            <a:pPr marL="483798" indent="-483798">
              <a:lnSpc>
                <a:spcPct val="107000"/>
              </a:lnSpc>
              <a:buFont typeface="Times New Roman" panose="02020603050405020304" pitchFamily="18" charset="0"/>
              <a:buAutoNum type="arabicPeriod"/>
            </a:pPr>
            <a:r>
              <a:rPr lang="ru-RU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Изоляция установок высокого напряжения</a:t>
            </a:r>
          </a:p>
          <a:p>
            <a:pPr marL="483798" indent="-483798">
              <a:lnSpc>
                <a:spcPct val="107000"/>
              </a:lnSpc>
              <a:buFont typeface="Times New Roman" panose="02020603050405020304" pitchFamily="18" charset="0"/>
              <a:buAutoNum type="arabicPeriod"/>
            </a:pPr>
            <a:r>
              <a:rPr lang="ru-RU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Физика газового разряда</a:t>
            </a:r>
          </a:p>
          <a:p>
            <a:pPr marL="483798" indent="-483798">
              <a:lnSpc>
                <a:spcPct val="107000"/>
              </a:lnSpc>
              <a:buFont typeface="Times New Roman" panose="02020603050405020304" pitchFamily="18" charset="0"/>
              <a:buAutoNum type="arabicPeriod"/>
            </a:pPr>
            <a:r>
              <a:rPr lang="ru-RU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обеспечения работы ускорителей</a:t>
            </a:r>
          </a:p>
          <a:p>
            <a:pPr marL="483798" indent="-483798">
              <a:lnSpc>
                <a:spcPct val="107000"/>
              </a:lnSpc>
              <a:buFont typeface="Times New Roman" panose="02020603050405020304" pitchFamily="18" charset="0"/>
              <a:buAutoNum type="arabicPeriod"/>
            </a:pPr>
            <a:r>
              <a:rPr lang="ru-RU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Основы радиационной безопасности</a:t>
            </a:r>
          </a:p>
          <a:p>
            <a:pPr marL="483798" indent="-483798">
              <a:lnSpc>
                <a:spcPct val="107000"/>
              </a:lnSpc>
              <a:buFont typeface="Times New Roman" panose="02020603050405020304" pitchFamily="18" charset="0"/>
              <a:buAutoNum type="arabicPeriod"/>
            </a:pPr>
            <a:r>
              <a:rPr lang="ru-RU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Электромагнитная совместимость высоковольтной техники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A4BA50D-F169-4938-8A21-BCCB89818D0D}"/>
              </a:ext>
            </a:extLst>
          </p:cNvPr>
          <p:cNvSpPr/>
          <p:nvPr/>
        </p:nvSpPr>
        <p:spPr>
          <a:xfrm>
            <a:off x="304667" y="3255389"/>
            <a:ext cx="5791333" cy="2649808"/>
          </a:xfrm>
          <a:prstGeom prst="rect">
            <a:avLst/>
          </a:prstGeom>
        </p:spPr>
        <p:txBody>
          <a:bodyPr wrap="square" lIns="129013" tIns="64506" rIns="129013" bIns="64506">
            <a:spAutoFit/>
          </a:bodyPr>
          <a:lstStyle/>
          <a:p>
            <a:pPr marL="483798" indent="-483798">
              <a:lnSpc>
                <a:spcPct val="107000"/>
              </a:lnSpc>
              <a:buFont typeface="+mj-lt"/>
              <a:buAutoNum type="arabicPeriod" startAt="6"/>
            </a:pP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ионизирующих излучений высокой импульсной мощности  с веществом</a:t>
            </a:r>
          </a:p>
          <a:p>
            <a:pPr marL="483798" indent="-483798">
              <a:lnSpc>
                <a:spcPct val="107000"/>
              </a:lnSpc>
              <a:buFont typeface="Times New Roman" panose="02020603050405020304" pitchFamily="18" charset="0"/>
              <a:buAutoNum type="arabicPeriod" startAt="6"/>
            </a:pP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Радиационное материаловедение</a:t>
            </a:r>
          </a:p>
          <a:p>
            <a:pPr marL="483798" indent="-483798">
              <a:lnSpc>
                <a:spcPct val="107000"/>
              </a:lnSpc>
              <a:buFont typeface="Times New Roman" panose="02020603050405020304" pitchFamily="18" charset="0"/>
              <a:buAutoNum type="arabicPeriod" startAt="6"/>
            </a:pP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Ускорители заряженных частиц для практического использования</a:t>
            </a:r>
          </a:p>
          <a:p>
            <a:pPr marL="483798" indent="-483798">
              <a:lnSpc>
                <a:spcPct val="107000"/>
              </a:lnSpc>
              <a:buFont typeface="Times New Roman" panose="02020603050405020304" pitchFamily="18" charset="0"/>
              <a:buAutoNum type="arabicPeriod" startAt="6"/>
            </a:pP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диагностики пучков заряженных частиц </a:t>
            </a:r>
          </a:p>
          <a:p>
            <a:pPr marL="483798" indent="-483798">
              <a:lnSpc>
                <a:spcPct val="107000"/>
              </a:lnSpc>
              <a:buFont typeface="Times New Roman" panose="02020603050405020304" pitchFamily="18" charset="0"/>
              <a:buAutoNum type="arabicPeriod" startAt="6"/>
            </a:pP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Плазменные источники заряженных частиц</a:t>
            </a:r>
          </a:p>
          <a:p>
            <a:pPr marL="483798" indent="-483798">
              <a:lnSpc>
                <a:spcPct val="107000"/>
              </a:lnSpc>
              <a:buFont typeface="Times New Roman" panose="02020603050405020304" pitchFamily="18" charset="0"/>
              <a:buAutoNum type="arabicPeriod" startAt="6"/>
            </a:pP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Радиационно-термические и плазмохимические процессы и технологии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A4BA50D-F169-4938-8A21-BCCB89818D0D}"/>
              </a:ext>
            </a:extLst>
          </p:cNvPr>
          <p:cNvSpPr/>
          <p:nvPr/>
        </p:nvSpPr>
        <p:spPr>
          <a:xfrm>
            <a:off x="6097120" y="3253074"/>
            <a:ext cx="5891814" cy="2929756"/>
          </a:xfrm>
          <a:prstGeom prst="rect">
            <a:avLst/>
          </a:prstGeom>
        </p:spPr>
        <p:txBody>
          <a:bodyPr wrap="square" lIns="129013" tIns="64506" rIns="129013" bIns="64506">
            <a:spAutoFit/>
          </a:bodyPr>
          <a:lstStyle/>
          <a:p>
            <a:pPr marL="483798" indent="-483798">
              <a:lnSpc>
                <a:spcPct val="107000"/>
              </a:lnSpc>
              <a:buFont typeface="+mj-lt"/>
              <a:buAutoNum type="arabicPeriod" startAt="6"/>
            </a:pPr>
            <a:r>
              <a:rPr lang="ru-RU" sz="17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Генераторы высокого напряжения импульсных ускорителей</a:t>
            </a:r>
          </a:p>
          <a:p>
            <a:pPr marL="483798" indent="-483798">
              <a:lnSpc>
                <a:spcPct val="107000"/>
              </a:lnSpc>
              <a:buFont typeface="Times New Roman" panose="02020603050405020304" pitchFamily="18" charset="0"/>
              <a:buAutoNum type="arabicPeriod" startAt="6"/>
            </a:pPr>
            <a:r>
              <a:rPr lang="ru-RU" sz="17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Электрофизические методы диагностики быстропротекающих процессов</a:t>
            </a:r>
          </a:p>
          <a:p>
            <a:pPr marL="483798" indent="-483798">
              <a:lnSpc>
                <a:spcPct val="107000"/>
              </a:lnSpc>
              <a:buFont typeface="Times New Roman" panose="02020603050405020304" pitchFamily="18" charset="0"/>
              <a:buAutoNum type="arabicPeriod" startAt="6"/>
            </a:pPr>
            <a:r>
              <a:rPr lang="ru-RU" sz="17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генераторов импульсных ускорителей</a:t>
            </a:r>
          </a:p>
          <a:p>
            <a:pPr marL="483798" indent="-483798">
              <a:lnSpc>
                <a:spcPct val="107000"/>
              </a:lnSpc>
              <a:buFont typeface="Times New Roman" panose="02020603050405020304" pitchFamily="18" charset="0"/>
              <a:buAutoNum type="arabicPeriod" startAt="6"/>
            </a:pPr>
            <a:r>
              <a:rPr lang="ru-RU" sz="17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Сильноточные коммутирующие устройства импульсных  генераторов высоких напряжений</a:t>
            </a:r>
          </a:p>
          <a:p>
            <a:pPr marL="483798" indent="-483798">
              <a:lnSpc>
                <a:spcPct val="107000"/>
              </a:lnSpc>
              <a:buFont typeface="Times New Roman" panose="02020603050405020304" pitchFamily="18" charset="0"/>
              <a:buAutoNum type="arabicPeriod" startAt="6"/>
            </a:pPr>
            <a:r>
              <a:rPr lang="ru-RU" sz="17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Высоковольтные </a:t>
            </a:r>
            <a:r>
              <a:rPr lang="ru-RU" sz="17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электротехнологии</a:t>
            </a:r>
            <a:endParaRPr lang="ru-RU" sz="17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3798" indent="-483798">
              <a:lnSpc>
                <a:spcPct val="107000"/>
              </a:lnSpc>
              <a:buFont typeface="Times New Roman" panose="02020603050405020304" pitchFamily="18" charset="0"/>
              <a:buAutoNum type="arabicPeriod" startAt="6"/>
            </a:pPr>
            <a:r>
              <a:rPr lang="ru-RU" sz="17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расчета электрических цепей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37765" y="2844494"/>
            <a:ext cx="1074175" cy="3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096ACD77-A4C3-060F-7F39-1F6B65C28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1" y="2752259"/>
            <a:ext cx="6219249" cy="72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9013" tIns="64506" rIns="129013" bIns="64506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ts val="1693"/>
              </a:spcBef>
            </a:pP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Трек</a:t>
            </a:r>
            <a:r>
              <a:rPr lang="ru-RU" altLang="ru-RU" sz="17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000" b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Импульсные ускорители заряженных частиц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»:</a:t>
            </a:r>
          </a:p>
          <a:p>
            <a:pPr marL="241899" indent="-241899">
              <a:buFont typeface="Arial" panose="020B0604020202020204" pitchFamily="34" charset="0"/>
              <a:buChar char="•"/>
            </a:pPr>
            <a:endParaRPr lang="ru-RU" sz="17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142D14-DD91-CB74-5FDC-F9A41DCFDF42}"/>
              </a:ext>
            </a:extLst>
          </p:cNvPr>
          <p:cNvSpPr/>
          <p:nvPr/>
        </p:nvSpPr>
        <p:spPr>
          <a:xfrm>
            <a:off x="508468" y="1035608"/>
            <a:ext cx="1497500" cy="397846"/>
          </a:xfrm>
          <a:prstGeom prst="rect">
            <a:avLst/>
          </a:prstGeom>
        </p:spPr>
        <p:txBody>
          <a:bodyPr wrap="square" lIns="129013" tIns="64506" rIns="129013" bIns="64506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</a:t>
            </a:r>
          </a:p>
        </p:txBody>
      </p:sp>
    </p:spTree>
    <p:extLst>
      <p:ext uri="{BB962C8B-B14F-4D97-AF65-F5344CB8AC3E}">
        <p14:creationId xmlns:p14="http://schemas.microsoft.com/office/powerpoint/2010/main" val="322414815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8468" y="269666"/>
            <a:ext cx="8289324" cy="1042295"/>
          </a:xfrm>
        </p:spPr>
        <p:txBody>
          <a:bodyPr>
            <a:normAutofit/>
          </a:bodyPr>
          <a:lstStyle/>
          <a:p>
            <a:r>
              <a:rPr lang="ru-RU" sz="2800" dirty="0"/>
              <a:t>Краткая характеристика ООП «Физика и техника ускорителей»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6990" y="2779801"/>
            <a:ext cx="5916702" cy="105360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129013" tIns="64506" rIns="129013" bIns="64506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ОБРАЗОВАТЕЛЬНЫЕ ТРЕКИ</a:t>
            </a:r>
          </a:p>
          <a:p>
            <a:pPr algn="just"/>
            <a:r>
              <a:rPr lang="ru-RU" i="1" dirty="0">
                <a:solidFill>
                  <a:schemeClr val="bg1"/>
                </a:solidFill>
                <a:latin typeface="Calibri" panose="020F0502020204030204" pitchFamily="34" charset="0"/>
              </a:rPr>
              <a:t>«Импульсные ускорители заряженных частиц» «Электротехника импульсных ускорителей»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6990" y="5405367"/>
            <a:ext cx="5894715" cy="1053602"/>
          </a:xfrm>
          <a:prstGeom prst="rect">
            <a:avLst/>
          </a:prstGeom>
          <a:solidFill>
            <a:srgbClr val="E0E3BB"/>
          </a:solidFill>
        </p:spPr>
        <p:txBody>
          <a:bodyPr wrap="square" lIns="129013" tIns="64506" rIns="129013" bIns="64506">
            <a:spAutoFit/>
          </a:bodyPr>
          <a:lstStyle/>
          <a:p>
            <a:pPr lvl="0" algn="just"/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ПРАКТИЧЕСКИЕ ЗАНЯТИЯ, НИРС</a:t>
            </a:r>
          </a:p>
          <a:p>
            <a:pPr lvl="0" algn="just"/>
            <a:r>
              <a:rPr lang="ru-RU" i="1" dirty="0">
                <a:latin typeface="Calibri" panose="020F0502020204030204" pitchFamily="34" charset="0"/>
                <a:ea typeface="+mj-ea"/>
                <a:cs typeface="+mj-cs"/>
              </a:rPr>
              <a:t>на оборудовании ТПУ и внешних партнеров (</a:t>
            </a:r>
            <a:r>
              <a:rPr lang="ru-RU" dirty="0">
                <a:latin typeface="Calibri" panose="020F0502020204030204" pitchFamily="34" charset="0"/>
              </a:rPr>
              <a:t>ИСЭ, ОИЯИ, ГК «Росатом» и др.)</a:t>
            </a:r>
            <a:endParaRPr lang="ru-RU" i="1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36003" y="4099050"/>
            <a:ext cx="5916702" cy="1053602"/>
          </a:xfrm>
          <a:prstGeom prst="rect">
            <a:avLst/>
          </a:prstGeom>
          <a:solidFill>
            <a:srgbClr val="DFCBBF"/>
          </a:solidFill>
        </p:spPr>
        <p:txBody>
          <a:bodyPr wrap="square" lIns="129013" tIns="64506" rIns="129013" bIns="64506">
            <a:spAutoFit/>
          </a:bodyPr>
          <a:lstStyle/>
          <a:p>
            <a:pPr defTabSz="1088545"/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ПРОЕКТНАЯ ДЕЯТЕЛЬНОСТЬ, НИРС </a:t>
            </a:r>
            <a:b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ru-RU" i="1" kern="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в рамках реальных практико-ориентированных научных проектов</a:t>
            </a:r>
            <a:endParaRPr lang="ru-RU" altLang="ru-RU" i="1" kern="0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70618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16258" y="2869809"/>
            <a:ext cx="1378634" cy="35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00281" y="2708508"/>
            <a:ext cx="105828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Образовательная программа готовит выпускников: </a:t>
            </a:r>
          </a:p>
          <a:p>
            <a:pPr algn="just"/>
            <a:r>
              <a:rPr lang="ru-RU" dirty="0"/>
              <a:t> - для научно-исследовательской и проектной деятельности в области разработки  и изготовления ускорителей заряженных частиц;</a:t>
            </a:r>
          </a:p>
          <a:p>
            <a:pPr algn="just"/>
            <a:r>
              <a:rPr lang="ru-RU" dirty="0"/>
              <a:t>- для проектной и эксплуатационной деятельности в области ядерной медицины и радиационных технологий. 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Особенность подготовки:</a:t>
            </a:r>
          </a:p>
          <a:p>
            <a:pPr algn="just"/>
            <a:r>
              <a:rPr lang="ru-RU" b="1" dirty="0"/>
              <a:t>-</a:t>
            </a:r>
            <a:r>
              <a:rPr lang="ru-RU" dirty="0"/>
              <a:t> </a:t>
            </a:r>
            <a:r>
              <a:rPr lang="ru-RU" b="1" i="1" dirty="0"/>
              <a:t>участие</a:t>
            </a:r>
            <a:r>
              <a:rPr lang="ru-RU" dirty="0"/>
              <a:t> магистрантов </a:t>
            </a:r>
            <a:r>
              <a:rPr lang="ru-RU" b="1" i="1" dirty="0"/>
              <a:t>в</a:t>
            </a:r>
            <a:r>
              <a:rPr lang="ru-RU" dirty="0"/>
              <a:t> текущей научно-исследовательской </a:t>
            </a:r>
            <a:r>
              <a:rPr lang="ru-RU" b="1" i="1" dirty="0"/>
              <a:t>работе</a:t>
            </a:r>
            <a:r>
              <a:rPr lang="ru-RU" dirty="0"/>
              <a:t> </a:t>
            </a:r>
            <a:r>
              <a:rPr lang="ru-RU" b="1" i="1" dirty="0"/>
              <a:t>и</a:t>
            </a:r>
            <a:r>
              <a:rPr lang="ru-RU" dirty="0"/>
              <a:t> действующих </a:t>
            </a:r>
            <a:r>
              <a:rPr lang="ru-RU" b="1" i="1" dirty="0"/>
              <a:t>проектах</a:t>
            </a:r>
            <a:r>
              <a:rPr lang="ru-RU" dirty="0"/>
              <a:t> (в рамках грантов и хоздоговорных работ). </a:t>
            </a:r>
          </a:p>
          <a:p>
            <a:pPr algn="just"/>
            <a:r>
              <a:rPr lang="ru-RU" b="1" dirty="0"/>
              <a:t>-</a:t>
            </a:r>
            <a:r>
              <a:rPr lang="ru-RU" dirty="0"/>
              <a:t> при обучении магистранты получают практические </a:t>
            </a:r>
            <a:r>
              <a:rPr lang="ru-RU" b="1" i="1" dirty="0"/>
              <a:t>навыки работы на </a:t>
            </a:r>
            <a:r>
              <a:rPr lang="ru-RU" dirty="0"/>
              <a:t>ускорителях заряженных частиц, в разработке технологических процессов  и электрофизического оборудования . 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9EE74ED0-DA11-685C-DFF5-5964971A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513"/>
            <a:ext cx="8289925" cy="1577975"/>
          </a:xfrm>
        </p:spPr>
        <p:txBody>
          <a:bodyPr>
            <a:normAutofit/>
          </a:bodyPr>
          <a:lstStyle/>
          <a:p>
            <a:r>
              <a:rPr lang="ru-RU" sz="2800" dirty="0"/>
              <a:t>Краткая характеристика ООП «Физика и техника ускорителей»</a:t>
            </a:r>
          </a:p>
        </p:txBody>
      </p:sp>
    </p:spTree>
    <p:extLst>
      <p:ext uri="{BB962C8B-B14F-4D97-AF65-F5344CB8AC3E}">
        <p14:creationId xmlns:p14="http://schemas.microsoft.com/office/powerpoint/2010/main" val="177276746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16258" y="2869809"/>
            <a:ext cx="1378634" cy="35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00281" y="3045655"/>
            <a:ext cx="10582835" cy="3067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Arial" pitchFamily="34" charset="0"/>
              <a:buNone/>
            </a:pPr>
            <a:r>
              <a:rPr lang="ru-RU" altLang="ru-RU" sz="2000" b="1" dirty="0"/>
              <a:t>Возможные места прохождения практики и трудоустройства:</a:t>
            </a:r>
          </a:p>
          <a:p>
            <a:pPr algn="just">
              <a:lnSpc>
                <a:spcPct val="90000"/>
              </a:lnSpc>
            </a:pPr>
            <a:endParaRPr lang="ru-RU" altLang="ru-RU" sz="2000" dirty="0"/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</a:rPr>
              <a:t>Научно-производственная лаборатория Импульсно-пучковых, </a:t>
            </a:r>
            <a:r>
              <a:rPr lang="ru-RU" altLang="ru-RU" sz="2000" b="1" dirty="0" err="1">
                <a:solidFill>
                  <a:schemeClr val="accent6">
                    <a:lumMod val="75000"/>
                  </a:schemeClr>
                </a:solidFill>
              </a:rPr>
              <a:t>электроразрядных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</a:rPr>
              <a:t> и плазменных технологий, ТПУ;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altLang="ru-RU" sz="2000" dirty="0"/>
              <a:t>Институт сильноточной электроники, СО РАН, г. Томск;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Объединённый институт ядерных исследований (Дубна);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altLang="ru-RU" sz="2000" dirty="0"/>
              <a:t>Предприятия корпорации «Росатом»;</a:t>
            </a:r>
            <a:endParaRPr lang="ru-RU" sz="2000" dirty="0"/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Институт ядерной физики имени Г.И. </a:t>
            </a:r>
            <a:r>
              <a:rPr lang="ru-RU" sz="2000" dirty="0" err="1"/>
              <a:t>Будкера</a:t>
            </a:r>
            <a:r>
              <a:rPr lang="ru-RU" sz="2000" dirty="0"/>
              <a:t>, СО РАН;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altLang="ru-RU" sz="2000" dirty="0"/>
              <a:t>Институт физики прочности и материаловедения, СО РАН, г. Томск;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9EE74ED0-DA11-685C-DFF5-5964971A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513"/>
            <a:ext cx="8289925" cy="1577975"/>
          </a:xfrm>
        </p:spPr>
        <p:txBody>
          <a:bodyPr>
            <a:normAutofit/>
          </a:bodyPr>
          <a:lstStyle/>
          <a:p>
            <a:r>
              <a:rPr lang="ru-RU" sz="2800" dirty="0"/>
              <a:t>Краткая характеристика ООП «Физика и техника ускорителей»</a:t>
            </a:r>
          </a:p>
        </p:txBody>
      </p:sp>
    </p:spTree>
    <p:extLst>
      <p:ext uri="{BB962C8B-B14F-4D97-AF65-F5344CB8AC3E}">
        <p14:creationId xmlns:p14="http://schemas.microsoft.com/office/powerpoint/2010/main" val="42343025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6400" y="2651760"/>
            <a:ext cx="1935480" cy="1021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6045" y="211155"/>
            <a:ext cx="8911401" cy="1627916"/>
          </a:xfrm>
        </p:spPr>
        <p:txBody>
          <a:bodyPr>
            <a:normAutofit/>
          </a:bodyPr>
          <a:lstStyle/>
          <a:p>
            <a:r>
              <a:rPr lang="ru-RU" sz="2800" dirty="0"/>
              <a:t>Навыки, которые получат студенты после окончания магистратуры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46044" y="2651760"/>
            <a:ext cx="10820759" cy="41056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ru-RU" dirty="0"/>
              <a:t>навык эксплуатации ускорителей и высоковольтных электрофизических  установок,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ru-RU" dirty="0"/>
              <a:t>навык самостоятельной научно-исследовательской деятельности,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ru-RU" dirty="0"/>
              <a:t>умение выбирать необходимые методы экспериментального исследования, исходя из конкретной научной проблемы;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ru-RU" dirty="0"/>
              <a:t>умение обрабатывать полученные научные результаты, анализировать их с учетом имеющейся научной информации;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ru-RU" dirty="0"/>
              <a:t>умение вести библиографическую работу с привлечением информационных технологий;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ru-RU" dirty="0"/>
              <a:t>умение предоставлять итоги проделанной работы в виде отчетов, рефератов, научных статей;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ru-RU" dirty="0"/>
              <a:t>освоение конструкторских и чертежных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программ.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85806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9"/>
  <p:tag name="AS_OS" val="Unix 5.15.0.1019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6C6D6C"/>
      </a:dk2>
      <a:lt2>
        <a:srgbClr val="E7E6E6"/>
      </a:lt2>
      <a:accent1>
        <a:srgbClr val="009678"/>
      </a:accent1>
      <a:accent2>
        <a:srgbClr val="28BE46"/>
      </a:accent2>
      <a:accent3>
        <a:srgbClr val="FF4460"/>
      </a:accent3>
      <a:accent4>
        <a:srgbClr val="FFB600"/>
      </a:accent4>
      <a:accent5>
        <a:srgbClr val="6573FF"/>
      </a:accent5>
      <a:accent6>
        <a:srgbClr val="76B729"/>
      </a:accent6>
      <a:hlink>
        <a:srgbClr val="00B0F0"/>
      </a:hlink>
      <a:folHlink>
        <a:srgbClr val="0082B0"/>
      </a:folHlink>
    </a:clrScheme>
    <a:fontScheme name="ТПУ2022">
      <a:majorFont>
        <a:latin typeface="Verdana"/>
        <a:ea typeface="Verdana"/>
        <a:cs typeface="Arial"/>
      </a:majorFont>
      <a:minorFont>
        <a:latin typeface="Verdana"/>
        <a:ea typeface="Verdana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ИШХБМТ_ТПУ_бумага_2022" id="{EC79F2E2-5F5E-4FD6-8B92-91CA1C681947}" vid="{DC0F68ED-3AE2-4354-9F4E-D1A26C1FAE0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10491</TotalTime>
  <Words>1041</Words>
  <Application>Microsoft Office PowerPoint</Application>
  <PresentationFormat>Широкоэкранный</PresentationFormat>
  <Paragraphs>190</Paragraphs>
  <Slides>17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</vt:lpstr>
      <vt:lpstr>Arial Narrow</vt:lpstr>
      <vt:lpstr>Calibri</vt:lpstr>
      <vt:lpstr>open sans</vt:lpstr>
      <vt:lpstr>Times New Roman</vt:lpstr>
      <vt:lpstr>Verdana</vt:lpstr>
      <vt:lpstr>Wingdings</vt:lpstr>
      <vt:lpstr>Тема Office</vt:lpstr>
      <vt:lpstr>Презентация PowerPoint</vt:lpstr>
      <vt:lpstr>Почему  томск?</vt:lpstr>
      <vt:lpstr>Почему  тПУ?</vt:lpstr>
      <vt:lpstr>образовательная программа </vt:lpstr>
      <vt:lpstr>Дисциплины УП ООП «Физика и техника ускорителей»</vt:lpstr>
      <vt:lpstr>Краткая характеристика ООП «Физика и техника ускорителей»</vt:lpstr>
      <vt:lpstr>Краткая характеристика ООП «Физика и техника ускорителей»</vt:lpstr>
      <vt:lpstr>Краткая характеристика ООП «Физика и техника ускорителей»</vt:lpstr>
      <vt:lpstr>Навыки, которые получат студенты после окончания магистратуры</vt:lpstr>
      <vt:lpstr>Привлечённые специалисты</vt:lpstr>
      <vt:lpstr>Особенности</vt:lpstr>
      <vt:lpstr>научно-производственная лаборатория  ИМПУЛЬСНО-ПУЧКОВЫХ, ЭЛЕКТРОРАЗРЯДНЫХ И ПЛАЗМЕННЫХ ТЕХНОЛОГИЙ (ИПЭПТ)</vt:lpstr>
      <vt:lpstr>НАУЧНО-ПРОИЗВОДСТВЕННАЯ ЛАБОРАТОРИЯ ИМПУЛЬСНО-ПУЧКОВЫХ, ЭЛЕКТРОРАЗРЯДНЫХ И ПЛАЗМЕННЫХ ТЕХНОЛОГИЙ (ИПЭПТ)  НАПРАВЛЕНИЯ РАБОТ </vt:lpstr>
      <vt:lpstr>Учебные помещения  и установки лаборатории для проведения практических занятий, НИР</vt:lpstr>
      <vt:lpstr>Презентация PowerPoint</vt:lpstr>
      <vt:lpstr>Презентация PowerPoint</vt:lpstr>
      <vt:lpstr>Презентация PowerPoint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Фадеев Александр Сергеевич</dc:creator>
  <cp:lastModifiedBy>Ivan Egorov</cp:lastModifiedBy>
  <cp:revision>134</cp:revision>
  <cp:lastPrinted>2023-03-01T10:19:06Z</cp:lastPrinted>
  <dcterms:created xsi:type="dcterms:W3CDTF">2022-10-31T07:21:57Z</dcterms:created>
  <dcterms:modified xsi:type="dcterms:W3CDTF">2023-07-04T14:49:05Z</dcterms:modified>
</cp:coreProperties>
</file>