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75" r:id="rId5"/>
    <p:sldId id="262" r:id="rId6"/>
    <p:sldId id="261" r:id="rId7"/>
    <p:sldId id="272" r:id="rId8"/>
    <p:sldId id="279" r:id="rId9"/>
    <p:sldId id="277" r:id="rId10"/>
    <p:sldId id="280" r:id="rId11"/>
    <p:sldId id="281" r:id="rId12"/>
    <p:sldId id="282" r:id="rId13"/>
    <p:sldId id="283" r:id="rId14"/>
    <p:sldId id="284" r:id="rId15"/>
    <p:sldId id="286" r:id="rId16"/>
    <p:sldId id="287" r:id="rId17"/>
    <p:sldId id="293" r:id="rId18"/>
    <p:sldId id="294" r:id="rId19"/>
    <p:sldId id="295" r:id="rId20"/>
    <p:sldId id="290" r:id="rId21"/>
    <p:sldId id="291"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78" d="100"/>
          <a:sy n="78" d="100"/>
        </p:scale>
        <p:origin x="-229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3847C49-2BE7-411F-9529-3871FA781466}" type="datetimeFigureOut">
              <a:rPr lang="ru-RU" smtClean="0"/>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6911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847C49-2BE7-411F-9529-3871FA781466}" type="datetimeFigureOut">
              <a:rPr lang="ru-RU" smtClean="0"/>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32074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847C49-2BE7-411F-9529-3871FA781466}" type="datetimeFigureOut">
              <a:rPr lang="ru-RU" smtClean="0"/>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195554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3847C49-2BE7-411F-9529-3871FA781466}" type="datetimeFigureOut">
              <a:rPr lang="ru-RU" smtClean="0"/>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383766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3847C49-2BE7-411F-9529-3871FA781466}" type="datetimeFigureOut">
              <a:rPr lang="ru-RU" smtClean="0"/>
              <a:t>08.09.2023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48178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3847C49-2BE7-411F-9529-3871FA781466}" type="datetimeFigureOut">
              <a:rPr lang="ru-RU" smtClean="0"/>
              <a:t>08.09.2023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116329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3847C49-2BE7-411F-9529-3871FA781466}" type="datetimeFigureOut">
              <a:rPr lang="ru-RU" smtClean="0"/>
              <a:t>08.09.2023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364293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3847C49-2BE7-411F-9529-3871FA781466}" type="datetimeFigureOut">
              <a:rPr lang="ru-RU" smtClean="0"/>
              <a:t>08.09.2023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271101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3847C49-2BE7-411F-9529-3871FA781466}" type="datetimeFigureOut">
              <a:rPr lang="ru-RU" smtClean="0"/>
              <a:t>08.09.2023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399321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3847C49-2BE7-411F-9529-3871FA781466}" type="datetimeFigureOut">
              <a:rPr lang="ru-RU" smtClean="0"/>
              <a:t>08.09.2023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137577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3847C49-2BE7-411F-9529-3871FA781466}" type="datetimeFigureOut">
              <a:rPr lang="ru-RU" smtClean="0"/>
              <a:t>08.09.2023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1BE0E9-3EE6-4FCD-8F97-22FAB3611938}" type="slidenum">
              <a:rPr lang="ru-RU" smtClean="0"/>
              <a:t>‹#›</a:t>
            </a:fld>
            <a:endParaRPr lang="ru-RU"/>
          </a:p>
        </p:txBody>
      </p:sp>
    </p:spTree>
    <p:extLst>
      <p:ext uri="{BB962C8B-B14F-4D97-AF65-F5344CB8AC3E}">
        <p14:creationId xmlns:p14="http://schemas.microsoft.com/office/powerpoint/2010/main" val="1569915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47C49-2BE7-411F-9529-3871FA781466}" type="datetimeFigureOut">
              <a:rPr lang="ru-RU" smtClean="0"/>
              <a:t>08.09.2023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1BE0E9-3EE6-4FCD-8F97-22FAB3611938}" type="slidenum">
              <a:rPr lang="ru-RU" smtClean="0"/>
              <a:t>‹#›</a:t>
            </a:fld>
            <a:endParaRPr lang="ru-RU"/>
          </a:p>
        </p:txBody>
      </p:sp>
    </p:spTree>
    <p:extLst>
      <p:ext uri="{BB962C8B-B14F-4D97-AF65-F5344CB8AC3E}">
        <p14:creationId xmlns:p14="http://schemas.microsoft.com/office/powerpoint/2010/main" val="1689665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hyperlink" Target="https://indico.jinr.ru/event/3648/"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oleObject" Target="../embeddings/oleObject6.bin"/><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hyperlink" Target="https://indico.jinr.ru/event/3648/"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13.xml.rels><?xml version="1.0" encoding="UTF-8" standalone="yes"?>
<Relationships xmlns="http://schemas.openxmlformats.org/package/2006/relationships"><Relationship Id="rId3" Type="http://schemas.openxmlformats.org/officeDocument/2006/relationships/hyperlink" Target="https://indico.jinr.ru/event/3648/"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hyperlink" Target="https://indico.jinr.ru/event/3648/" TargetMode="Externa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2.png"/><Relationship Id="rId5" Type="http://schemas.openxmlformats.org/officeDocument/2006/relationships/image" Target="../media/image10.wmf"/><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hyperlink" Target="https://indico.jinr.ru/event/364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indico.jinr.ru/event/3648/"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hyperlink" Target="https://indico.jinr.ru/event/3648/" TargetMode="External"/><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ndico.jinr.ru/event/364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96752"/>
            <a:ext cx="7772400" cy="1470025"/>
          </a:xfrm>
        </p:spPr>
        <p:txBody>
          <a:bodyPr>
            <a:noAutofit/>
          </a:bodyPr>
          <a:lstStyle/>
          <a:p>
            <a:r>
              <a:rPr lang="en-US" sz="3200" b="1" dirty="0" smtClean="0"/>
              <a:t>Feasibility of model-independent reconstruction of the amplitudes of the pp elastic scattering matrix at the SPASCHARM facility at U70</a:t>
            </a:r>
            <a:r>
              <a:rPr lang="ru-RU" sz="3200" b="1" dirty="0" smtClean="0"/>
              <a:t/>
            </a:r>
            <a:br>
              <a:rPr lang="ru-RU" sz="3200" b="1" dirty="0" smtClean="0"/>
            </a:br>
            <a:endParaRPr lang="ru-RU" sz="3200" dirty="0"/>
          </a:p>
        </p:txBody>
      </p:sp>
      <p:sp>
        <p:nvSpPr>
          <p:cNvPr id="3" name="Подзаголовок 2"/>
          <p:cNvSpPr>
            <a:spLocks noGrp="1"/>
          </p:cNvSpPr>
          <p:nvPr>
            <p:ph type="subTitle" idx="1"/>
          </p:nvPr>
        </p:nvSpPr>
        <p:spPr>
          <a:xfrm>
            <a:off x="1331640" y="2780928"/>
            <a:ext cx="6400800" cy="1752600"/>
          </a:xfrm>
        </p:spPr>
        <p:txBody>
          <a:bodyPr>
            <a:normAutofit/>
          </a:bodyPr>
          <a:lstStyle/>
          <a:p>
            <a:pPr algn="l"/>
            <a:r>
              <a:rPr lang="en-US" sz="2400" dirty="0">
                <a:solidFill>
                  <a:schemeClr val="tx1"/>
                </a:solidFill>
              </a:rPr>
              <a:t>A.A. Bogdanov</a:t>
            </a:r>
            <a:r>
              <a:rPr lang="en-US" sz="2400" baseline="30000" dirty="0">
                <a:solidFill>
                  <a:schemeClr val="tx1"/>
                </a:solidFill>
              </a:rPr>
              <a:t>1,4</a:t>
            </a:r>
            <a:r>
              <a:rPr lang="en-US" sz="2400" dirty="0">
                <a:solidFill>
                  <a:schemeClr val="tx1"/>
                </a:solidFill>
              </a:rPr>
              <a:t>, V.P. Ladygin</a:t>
            </a:r>
            <a:r>
              <a:rPr lang="en-US" sz="2400" baseline="30000" dirty="0">
                <a:solidFill>
                  <a:schemeClr val="tx1"/>
                </a:solidFill>
              </a:rPr>
              <a:t>3</a:t>
            </a:r>
            <a:r>
              <a:rPr lang="en-US" sz="2400" dirty="0">
                <a:solidFill>
                  <a:schemeClr val="tx1"/>
                </a:solidFill>
              </a:rPr>
              <a:t>, V.V. Mochalov</a:t>
            </a:r>
            <a:r>
              <a:rPr lang="en-US" sz="2400" baseline="30000" dirty="0">
                <a:solidFill>
                  <a:schemeClr val="tx1"/>
                </a:solidFill>
              </a:rPr>
              <a:t>1,2</a:t>
            </a:r>
            <a:r>
              <a:rPr lang="en-US" sz="2400" dirty="0">
                <a:solidFill>
                  <a:schemeClr val="tx1"/>
                </a:solidFill>
              </a:rPr>
              <a:t>, V.V. Moiseev</a:t>
            </a:r>
            <a:r>
              <a:rPr lang="en-US" sz="2400" baseline="30000" dirty="0">
                <a:solidFill>
                  <a:schemeClr val="tx1"/>
                </a:solidFill>
              </a:rPr>
              <a:t>2</a:t>
            </a:r>
            <a:r>
              <a:rPr lang="en-US" sz="2400" dirty="0">
                <a:solidFill>
                  <a:schemeClr val="tx1"/>
                </a:solidFill>
              </a:rPr>
              <a:t>, </a:t>
            </a:r>
            <a:r>
              <a:rPr lang="en-US" sz="2400" u="sng" dirty="0">
                <a:solidFill>
                  <a:schemeClr val="tx1"/>
                </a:solidFill>
              </a:rPr>
              <a:t>M.B. </a:t>
            </a:r>
            <a:r>
              <a:rPr lang="en-US" sz="2400" u="sng" dirty="0" smtClean="0">
                <a:solidFill>
                  <a:schemeClr val="tx1"/>
                </a:solidFill>
              </a:rPr>
              <a:t>Nurusheva</a:t>
            </a:r>
            <a:r>
              <a:rPr lang="en-US" sz="2400" u="sng" baseline="30000" dirty="0" smtClean="0">
                <a:solidFill>
                  <a:schemeClr val="tx1"/>
                </a:solidFill>
              </a:rPr>
              <a:t>1</a:t>
            </a:r>
            <a:r>
              <a:rPr lang="en-US" sz="2400" dirty="0" smtClean="0">
                <a:solidFill>
                  <a:schemeClr val="tx1"/>
                </a:solidFill>
              </a:rPr>
              <a:t>, </a:t>
            </a:r>
            <a:r>
              <a:rPr lang="en-US" sz="2400" dirty="0">
                <a:solidFill>
                  <a:schemeClr val="tx1"/>
                </a:solidFill>
              </a:rPr>
              <a:t>V.L.Rykov</a:t>
            </a:r>
            <a:r>
              <a:rPr lang="en-US" sz="2400" baseline="30000" dirty="0">
                <a:solidFill>
                  <a:schemeClr val="tx1"/>
                </a:solidFill>
              </a:rPr>
              <a:t>1</a:t>
            </a:r>
            <a:r>
              <a:rPr lang="en-US" sz="2400" dirty="0">
                <a:solidFill>
                  <a:schemeClr val="tx1"/>
                </a:solidFill>
              </a:rPr>
              <a:t>, </a:t>
            </a:r>
            <a:r>
              <a:rPr lang="en-US" sz="2400" dirty="0" smtClean="0">
                <a:solidFill>
                  <a:schemeClr val="tx1"/>
                </a:solidFill>
              </a:rPr>
              <a:t>       P.A</a:t>
            </a:r>
            <a:r>
              <a:rPr lang="en-US" sz="2400" dirty="0">
                <a:solidFill>
                  <a:schemeClr val="tx1"/>
                </a:solidFill>
              </a:rPr>
              <a:t>. Semenov</a:t>
            </a:r>
            <a:r>
              <a:rPr lang="en-US" sz="2400" baseline="30000" dirty="0">
                <a:solidFill>
                  <a:schemeClr val="tx1"/>
                </a:solidFill>
              </a:rPr>
              <a:t>1,2</a:t>
            </a:r>
            <a:endParaRPr lang="ru-RU" sz="2400" b="1" dirty="0">
              <a:solidFill>
                <a:schemeClr val="tx1"/>
              </a:solidFill>
            </a:endParaRPr>
          </a:p>
          <a:p>
            <a:endParaRPr lang="ru-RU" sz="2400" dirty="0">
              <a:solidFill>
                <a:schemeClr val="tx1"/>
              </a:solidFill>
            </a:endParaRPr>
          </a:p>
        </p:txBody>
      </p:sp>
      <p:sp>
        <p:nvSpPr>
          <p:cNvPr id="4" name="Прямоугольник 3"/>
          <p:cNvSpPr/>
          <p:nvPr/>
        </p:nvSpPr>
        <p:spPr>
          <a:xfrm>
            <a:off x="296074" y="4077072"/>
            <a:ext cx="8915400" cy="1631216"/>
          </a:xfrm>
          <a:prstGeom prst="rect">
            <a:avLst/>
          </a:prstGeom>
        </p:spPr>
        <p:txBody>
          <a:bodyPr wrap="square">
            <a:spAutoFit/>
          </a:bodyPr>
          <a:lstStyle/>
          <a:p>
            <a:r>
              <a:rPr lang="en-US" sz="2000" baseline="30000" dirty="0" smtClean="0">
                <a:cs typeface="Times New Roman" pitchFamily="18" charset="0"/>
              </a:rPr>
              <a:t>1</a:t>
            </a:r>
            <a:r>
              <a:rPr lang="en-US" sz="2000" dirty="0" smtClean="0">
                <a:cs typeface="Times New Roman" pitchFamily="18" charset="0"/>
              </a:rPr>
              <a:t>National </a:t>
            </a:r>
            <a:r>
              <a:rPr lang="en-US" sz="2000" dirty="0">
                <a:cs typeface="Times New Roman" pitchFamily="18" charset="0"/>
              </a:rPr>
              <a:t>Research Nuclear University (Moscow Engineering Physics Institute), </a:t>
            </a:r>
            <a:r>
              <a:rPr lang="en-US" sz="2000" dirty="0" smtClean="0">
                <a:cs typeface="Times New Roman" pitchFamily="18" charset="0"/>
              </a:rPr>
              <a:t>  Moscow</a:t>
            </a:r>
            <a:r>
              <a:rPr lang="en-US" sz="2000" dirty="0">
                <a:cs typeface="Times New Roman" pitchFamily="18" charset="0"/>
              </a:rPr>
              <a:t>, 115409, Russia  </a:t>
            </a:r>
            <a:r>
              <a:rPr lang="en-US" sz="2000" dirty="0" smtClean="0">
                <a:cs typeface="Times New Roman" pitchFamily="18" charset="0"/>
              </a:rPr>
              <a:t>                                                 </a:t>
            </a:r>
            <a:endParaRPr lang="ru-RU" sz="2000" dirty="0">
              <a:cs typeface="Times New Roman" pitchFamily="18" charset="0"/>
            </a:endParaRPr>
          </a:p>
          <a:p>
            <a:r>
              <a:rPr lang="en-US" sz="2000" baseline="30000" dirty="0" smtClean="0">
                <a:cs typeface="Times New Roman" pitchFamily="18" charset="0"/>
              </a:rPr>
              <a:t>2</a:t>
            </a:r>
            <a:r>
              <a:rPr lang="en-US" sz="2000" dirty="0" smtClean="0">
                <a:cs typeface="Times New Roman" pitchFamily="18" charset="0"/>
              </a:rPr>
              <a:t>NRC «</a:t>
            </a:r>
            <a:r>
              <a:rPr lang="en-US" sz="2000" dirty="0" err="1" smtClean="0">
                <a:cs typeface="Times New Roman" pitchFamily="18" charset="0"/>
              </a:rPr>
              <a:t>Kurchatov</a:t>
            </a:r>
            <a:r>
              <a:rPr lang="en-US" sz="2000" dirty="0" smtClean="0">
                <a:cs typeface="Times New Roman" pitchFamily="18" charset="0"/>
              </a:rPr>
              <a:t> Institute» - IHEP,  </a:t>
            </a:r>
            <a:r>
              <a:rPr lang="en-US" sz="2000" dirty="0" err="1" smtClean="0">
                <a:cs typeface="Times New Roman" pitchFamily="18" charset="0"/>
              </a:rPr>
              <a:t>Protvino</a:t>
            </a:r>
            <a:r>
              <a:rPr lang="en-US" sz="2000" dirty="0" smtClean="0">
                <a:cs typeface="Times New Roman" pitchFamily="18" charset="0"/>
              </a:rPr>
              <a:t>, Moscow region, 142281, Russia</a:t>
            </a:r>
            <a:endParaRPr lang="ru-RU" sz="2000" dirty="0" smtClean="0">
              <a:cs typeface="Times New Roman" pitchFamily="18" charset="0"/>
            </a:endParaRPr>
          </a:p>
          <a:p>
            <a:pPr lvl="0"/>
            <a:r>
              <a:rPr lang="en-US" sz="2000" baseline="30000" dirty="0" smtClean="0">
                <a:cs typeface="Times New Roman" pitchFamily="18" charset="0"/>
              </a:rPr>
              <a:t>3</a:t>
            </a:r>
            <a:r>
              <a:rPr lang="en-GB" sz="2000" dirty="0" smtClean="0"/>
              <a:t> Joint </a:t>
            </a:r>
            <a:r>
              <a:rPr lang="en-GB" sz="2000" dirty="0"/>
              <a:t>Institute for Nuclear Research, </a:t>
            </a:r>
            <a:r>
              <a:rPr lang="en-GB" sz="2000" dirty="0" err="1"/>
              <a:t>Dubna</a:t>
            </a:r>
            <a:r>
              <a:rPr lang="en-GB" sz="2000" dirty="0"/>
              <a:t>, Moscow region, 141980,Russia</a:t>
            </a:r>
            <a:endParaRPr lang="ru-RU" sz="2000" dirty="0"/>
          </a:p>
          <a:p>
            <a:r>
              <a:rPr lang="en-US" sz="2000" dirty="0" smtClean="0">
                <a:cs typeface="Times New Roman" pitchFamily="18" charset="0"/>
              </a:rPr>
              <a:t> </a:t>
            </a:r>
            <a:endParaRPr lang="ru-RU" sz="2000" dirty="0">
              <a:cs typeface="Times New Roman" pitchFamily="18" charset="0"/>
            </a:endParaRPr>
          </a:p>
        </p:txBody>
      </p:sp>
      <p:sp>
        <p:nvSpPr>
          <p:cNvPr id="6" name="Прямоугольник 5"/>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Tree>
    <p:extLst>
      <p:ext uri="{BB962C8B-B14F-4D97-AF65-F5344CB8AC3E}">
        <p14:creationId xmlns:p14="http://schemas.microsoft.com/office/powerpoint/2010/main" val="120840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51521" y="155222"/>
            <a:ext cx="8640960" cy="939800"/>
          </a:xfrm>
        </p:spPr>
        <p:txBody>
          <a:bodyPr>
            <a:normAutofit/>
          </a:bodyPr>
          <a:lstStyle/>
          <a:p>
            <a:r>
              <a:rPr lang="en-US" sz="3600" dirty="0"/>
              <a:t>The criteria to select elastic processes</a:t>
            </a:r>
            <a:endParaRPr lang="ru-RU" sz="3600" dirty="0"/>
          </a:p>
        </p:txBody>
      </p:sp>
      <p:sp>
        <p:nvSpPr>
          <p:cNvPr id="5" name="Текст 4"/>
          <p:cNvSpPr>
            <a:spLocks noGrp="1"/>
          </p:cNvSpPr>
          <p:nvPr>
            <p:ph type="body" idx="1"/>
          </p:nvPr>
        </p:nvSpPr>
        <p:spPr>
          <a:xfrm>
            <a:off x="323528" y="1052736"/>
            <a:ext cx="8424936" cy="4522905"/>
          </a:xfrm>
          <a:prstGeom prst="rect">
            <a:avLst/>
          </a:prstGeom>
        </p:spPr>
        <p:txBody>
          <a:bodyPr wrap="square">
            <a:spAutoFit/>
          </a:bodyPr>
          <a:lstStyle/>
          <a:p>
            <a:pPr marL="0" indent="0" algn="just">
              <a:lnSpc>
                <a:spcPct val="115000"/>
              </a:lnSpc>
              <a:spcAft>
                <a:spcPts val="1000"/>
              </a:spcAft>
              <a:buNone/>
            </a:pPr>
            <a:r>
              <a:rPr lang="en-US" sz="2800" dirty="0"/>
              <a:t>To estimate the S / (S + B) ratio, </a:t>
            </a:r>
            <a:r>
              <a:rPr lang="en-US" sz="2800" dirty="0" smtClean="0"/>
              <a:t>10</a:t>
            </a:r>
            <a:r>
              <a:rPr lang="en-US" sz="2800" baseline="30000" dirty="0" smtClean="0"/>
              <a:t>6  </a:t>
            </a:r>
            <a:r>
              <a:rPr lang="en-US" sz="2800" dirty="0"/>
              <a:t>events were simulated using the PYTHIA </a:t>
            </a:r>
            <a:r>
              <a:rPr lang="ru-RU" sz="2800" dirty="0" smtClean="0"/>
              <a:t>8 </a:t>
            </a:r>
            <a:r>
              <a:rPr lang="en-US" sz="2800" dirty="0"/>
              <a:t>generator. The signal is elastic pp scattering. Background - diffraction processes </a:t>
            </a:r>
            <a:r>
              <a:rPr lang="ru-RU" sz="2800" dirty="0"/>
              <a:t> </a:t>
            </a:r>
            <a:r>
              <a:rPr lang="en-US" sz="2800" dirty="0"/>
              <a:t>as A + B</a:t>
            </a:r>
            <a:r>
              <a:rPr lang="en-US" sz="2800" dirty="0">
                <a:sym typeface="Wingdings" panose="05000000000000000000" pitchFamily="2" charset="2"/>
              </a:rPr>
              <a:t>  </a:t>
            </a:r>
            <a:r>
              <a:rPr lang="en-US" sz="2800" dirty="0"/>
              <a:t>X + B, A + B</a:t>
            </a:r>
            <a:r>
              <a:rPr lang="en-US" sz="2800" dirty="0">
                <a:sym typeface="Wingdings" panose="05000000000000000000" pitchFamily="2" charset="2"/>
              </a:rPr>
              <a:t>  </a:t>
            </a:r>
            <a:r>
              <a:rPr lang="en-US" sz="2800" dirty="0"/>
              <a:t>A + X in which only two charged particles enter the detector.  The geometry and resolution of the detector were taken into account In the simulation. Separation was carried out using the two-dimensional distribution tg1 * tg2 of the difference in angles (phi1-phi2</a:t>
            </a:r>
            <a:r>
              <a:rPr lang="en-US" sz="2800" dirty="0" smtClean="0"/>
              <a:t>) [6]. </a:t>
            </a:r>
            <a:endParaRPr lang="en-US" sz="2800" dirty="0"/>
          </a:p>
        </p:txBody>
      </p:sp>
      <p:sp>
        <p:nvSpPr>
          <p:cNvPr id="6" name="Прямоугольник 5"/>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7" name="Google Shape;64;p14"/>
          <p:cNvSpPr txBox="1"/>
          <p:nvPr/>
        </p:nvSpPr>
        <p:spPr>
          <a:xfrm>
            <a:off x="8604448" y="6187908"/>
            <a:ext cx="683568"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10</a:t>
            </a:r>
            <a:endParaRPr sz="1600" i="1" dirty="0">
              <a:latin typeface="Verdana"/>
              <a:ea typeface="Verdana"/>
              <a:cs typeface="Verdana"/>
              <a:sym typeface="Verdana"/>
            </a:endParaRPr>
          </a:p>
        </p:txBody>
      </p:sp>
    </p:spTree>
    <p:extLst>
      <p:ext uri="{BB962C8B-B14F-4D97-AF65-F5344CB8AC3E}">
        <p14:creationId xmlns:p14="http://schemas.microsoft.com/office/powerpoint/2010/main" val="1475919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1525" y="1747045"/>
            <a:ext cx="7886700" cy="4351338"/>
          </a:xfrm>
        </p:spPr>
        <p:txBody>
          <a:bodyPr/>
          <a:lstStyle/>
          <a:p>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3875428742"/>
              </p:ext>
            </p:extLst>
          </p:nvPr>
        </p:nvGraphicFramePr>
        <p:xfrm>
          <a:off x="75702" y="13542"/>
          <a:ext cx="4879181" cy="3411538"/>
        </p:xfrm>
        <a:graphic>
          <a:graphicData uri="http://schemas.openxmlformats.org/presentationml/2006/ole">
            <mc:AlternateContent xmlns:mc="http://schemas.openxmlformats.org/markup-compatibility/2006">
              <mc:Choice xmlns:v="urn:schemas-microsoft-com:vml" Requires="v">
                <p:oleObj spid="_x0000_s2088" name="Точечный рисунок" r:id="rId3" imgW="10020240" imgH="5238720" progId="Paint.Picture">
                  <p:embed/>
                </p:oleObj>
              </mc:Choice>
              <mc:Fallback>
                <p:oleObj name="Точечный рисунок" r:id="rId3" imgW="10020240" imgH="5238720" progId="Paint.Picture">
                  <p:embed/>
                  <p:pic>
                    <p:nvPicPr>
                      <p:cNvPr id="0" name=""/>
                      <p:cNvPicPr>
                        <a:picLocks noChangeAspect="1" noChangeArrowheads="1"/>
                      </p:cNvPicPr>
                      <p:nvPr/>
                    </p:nvPicPr>
                    <p:blipFill>
                      <a:blip r:embed="rId4"/>
                      <a:srcRect/>
                      <a:stretch>
                        <a:fillRect/>
                      </a:stretch>
                    </p:blipFill>
                    <p:spPr bwMode="auto">
                      <a:xfrm>
                        <a:off x="75702" y="13542"/>
                        <a:ext cx="4879181" cy="3411538"/>
                      </a:xfrm>
                      <a:prstGeom prst="rect">
                        <a:avLst/>
                      </a:prstGeom>
                      <a:noFill/>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2190548830"/>
              </p:ext>
            </p:extLst>
          </p:nvPr>
        </p:nvGraphicFramePr>
        <p:xfrm>
          <a:off x="107504" y="3046200"/>
          <a:ext cx="4749881" cy="3431669"/>
        </p:xfrm>
        <a:graphic>
          <a:graphicData uri="http://schemas.openxmlformats.org/presentationml/2006/ole">
            <mc:AlternateContent xmlns:mc="http://schemas.openxmlformats.org/markup-compatibility/2006">
              <mc:Choice xmlns:v="urn:schemas-microsoft-com:vml" Requires="v">
                <p:oleObj spid="_x0000_s2089" name="Точечный рисунок" r:id="rId5" imgW="9573961" imgH="5172797" progId="Paint.Picture">
                  <p:embed/>
                </p:oleObj>
              </mc:Choice>
              <mc:Fallback>
                <p:oleObj name="Точечный рисунок" r:id="rId5" imgW="9573961" imgH="5172797" progId="Paint.Picture">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3046200"/>
                        <a:ext cx="4749881" cy="3431669"/>
                      </a:xfrm>
                      <a:prstGeom prst="rect">
                        <a:avLst/>
                      </a:prstGeom>
                      <a:noFill/>
                    </p:spPr>
                  </p:pic>
                </p:oleObj>
              </mc:Fallback>
            </mc:AlternateContent>
          </a:graphicData>
        </a:graphic>
      </p:graphicFrame>
      <p:sp>
        <p:nvSpPr>
          <p:cNvPr id="6" name="Прямоугольник 5"/>
          <p:cNvSpPr/>
          <p:nvPr/>
        </p:nvSpPr>
        <p:spPr>
          <a:xfrm>
            <a:off x="4980385" y="558824"/>
            <a:ext cx="4057650" cy="2308324"/>
          </a:xfrm>
          <a:prstGeom prst="rect">
            <a:avLst/>
          </a:prstGeom>
        </p:spPr>
        <p:txBody>
          <a:bodyPr wrap="square">
            <a:spAutoFit/>
          </a:bodyPr>
          <a:lstStyle/>
          <a:p>
            <a:pPr algn="just"/>
            <a:r>
              <a:rPr lang="en-US" sz="2400" b="0" i="0" dirty="0">
                <a:solidFill>
                  <a:srgbClr val="000000"/>
                </a:solidFill>
                <a:effectLst/>
              </a:rPr>
              <a:t>Two-dimensional histogram. </a:t>
            </a:r>
            <a:r>
              <a:rPr lang="en-US" sz="2400" dirty="0">
                <a:solidFill>
                  <a:srgbClr val="000000"/>
                </a:solidFill>
              </a:rPr>
              <a:t>Multiplying</a:t>
            </a:r>
            <a:r>
              <a:rPr lang="en-US" sz="2400" b="0" i="0" dirty="0">
                <a:solidFill>
                  <a:srgbClr val="000000"/>
                </a:solidFill>
                <a:effectLst/>
              </a:rPr>
              <a:t> of tangents of polar angles and the difference of azimuthal angles. Only for elastic </a:t>
            </a:r>
            <a:r>
              <a:rPr lang="en-US" sz="2400" b="0" i="0" dirty="0" smtClean="0">
                <a:solidFill>
                  <a:srgbClr val="000000"/>
                </a:solidFill>
                <a:effectLst/>
              </a:rPr>
              <a:t>processes </a:t>
            </a:r>
            <a:r>
              <a:rPr lang="en-US" sz="2400" b="1" dirty="0">
                <a:solidFill>
                  <a:srgbClr val="000000"/>
                </a:solidFill>
              </a:rPr>
              <a:t>164612</a:t>
            </a:r>
            <a:endParaRPr lang="ru-RU" sz="2400" b="1" dirty="0"/>
          </a:p>
          <a:p>
            <a:endParaRPr lang="ru-RU" sz="2400" dirty="0"/>
          </a:p>
        </p:txBody>
      </p:sp>
      <p:sp>
        <p:nvSpPr>
          <p:cNvPr id="7" name="Прямоугольник 6"/>
          <p:cNvSpPr/>
          <p:nvPr/>
        </p:nvSpPr>
        <p:spPr>
          <a:xfrm>
            <a:off x="4980385" y="3792539"/>
            <a:ext cx="4057650" cy="1938992"/>
          </a:xfrm>
          <a:prstGeom prst="rect">
            <a:avLst/>
          </a:prstGeom>
        </p:spPr>
        <p:txBody>
          <a:bodyPr wrap="square">
            <a:spAutoFit/>
          </a:bodyPr>
          <a:lstStyle/>
          <a:p>
            <a:pPr algn="just"/>
            <a:r>
              <a:rPr lang="en-US" sz="2400" b="0" i="0" dirty="0">
                <a:solidFill>
                  <a:srgbClr val="000000"/>
                </a:solidFill>
                <a:effectLst/>
              </a:rPr>
              <a:t>Two-dimensional histogram. </a:t>
            </a:r>
            <a:r>
              <a:rPr lang="en-US" sz="2400" dirty="0">
                <a:solidFill>
                  <a:srgbClr val="000000"/>
                </a:solidFill>
              </a:rPr>
              <a:t>Multiplying</a:t>
            </a:r>
            <a:r>
              <a:rPr lang="en-US" sz="2400" b="0" i="0" dirty="0">
                <a:solidFill>
                  <a:srgbClr val="000000"/>
                </a:solidFill>
                <a:effectLst/>
              </a:rPr>
              <a:t> of tangents of polar angles and the difference of azimuthal angles. Only for diffractive </a:t>
            </a:r>
            <a:r>
              <a:rPr lang="en-US" sz="2400" b="0" i="0" dirty="0" smtClean="0">
                <a:solidFill>
                  <a:srgbClr val="000000"/>
                </a:solidFill>
                <a:effectLst/>
              </a:rPr>
              <a:t>processes </a:t>
            </a:r>
            <a:r>
              <a:rPr lang="en-US" sz="2400" b="1" i="0" dirty="0" smtClean="0">
                <a:solidFill>
                  <a:srgbClr val="000000"/>
                </a:solidFill>
                <a:effectLst/>
              </a:rPr>
              <a:t>34178</a:t>
            </a:r>
            <a:endParaRPr lang="ru-RU" sz="2400" b="1" dirty="0"/>
          </a:p>
        </p:txBody>
      </p:sp>
      <p:sp>
        <p:nvSpPr>
          <p:cNvPr id="9" name="Прямоугольник 8"/>
          <p:cNvSpPr/>
          <p:nvPr/>
        </p:nvSpPr>
        <p:spPr>
          <a:xfrm>
            <a:off x="5008960" y="2417246"/>
            <a:ext cx="3778565" cy="923330"/>
          </a:xfrm>
          <a:prstGeom prst="rect">
            <a:avLst/>
          </a:prstGeom>
        </p:spPr>
        <p:txBody>
          <a:bodyPr wrap="square">
            <a:spAutoFit/>
          </a:bodyPr>
          <a:lstStyle/>
          <a:p>
            <a:r>
              <a:rPr lang="en-US" dirty="0"/>
              <a:t>Separation was carried out using the two-dimensional distribution tg1 * tg2 of the difference in angles </a:t>
            </a:r>
            <a:endParaRPr lang="ru-RU" dirty="0"/>
          </a:p>
        </p:txBody>
      </p:sp>
      <p:sp>
        <p:nvSpPr>
          <p:cNvPr id="10" name="Прямоугольник 9"/>
          <p:cNvSpPr/>
          <p:nvPr/>
        </p:nvSpPr>
        <p:spPr>
          <a:xfrm>
            <a:off x="0" y="6211669"/>
            <a:ext cx="7596336" cy="646331"/>
          </a:xfrm>
          <a:prstGeom prst="rect">
            <a:avLst/>
          </a:prstGeom>
        </p:spPr>
        <p:txBody>
          <a:bodyPr wrap="square">
            <a:spAutoFit/>
          </a:bodyPr>
          <a:lstStyle/>
          <a:p>
            <a:r>
              <a:rPr lang="en-US" i="1" dirty="0">
                <a:hlinkClick r:id="rId7"/>
              </a:rPr>
              <a:t>XIX Workshop on High Energy Spin Physics, </a:t>
            </a:r>
            <a:endParaRPr lang="en-US" i="1" dirty="0" smtClean="0">
              <a:hlinkClick r:id="rId7"/>
            </a:endParaRPr>
          </a:p>
          <a:p>
            <a:r>
              <a:rPr lang="en-US" i="1" dirty="0" smtClean="0">
                <a:hlinkClick r:id="rId7"/>
              </a:rPr>
              <a:t>DSPIN-23 </a:t>
            </a:r>
            <a:r>
              <a:rPr lang="en-US" i="1" dirty="0">
                <a:hlinkClick r:id="rId7"/>
              </a:rPr>
              <a:t>(Efremov-90</a:t>
            </a:r>
            <a:r>
              <a:rPr lang="en-US" i="1" dirty="0" smtClean="0">
                <a:hlinkClick r:id="rId7"/>
              </a:rPr>
              <a:t>)</a:t>
            </a:r>
            <a:r>
              <a:rPr lang="en-US" i="1" dirty="0" smtClean="0"/>
              <a:t>  4 </a:t>
            </a:r>
            <a:r>
              <a:rPr lang="en-US" i="1" dirty="0"/>
              <a:t>– 8 September 2023. </a:t>
            </a:r>
            <a:r>
              <a:rPr lang="en-US" i="1" dirty="0" err="1"/>
              <a:t>Dubna</a:t>
            </a:r>
            <a:r>
              <a:rPr lang="en-US" i="1" dirty="0"/>
              <a:t>, JINR</a:t>
            </a:r>
            <a:endParaRPr lang="ru-RU" dirty="0"/>
          </a:p>
        </p:txBody>
      </p:sp>
      <p:sp>
        <p:nvSpPr>
          <p:cNvPr id="11" name="Google Shape;64;p14"/>
          <p:cNvSpPr txBox="1"/>
          <p:nvPr/>
        </p:nvSpPr>
        <p:spPr>
          <a:xfrm>
            <a:off x="8604448" y="6196295"/>
            <a:ext cx="683568"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11</a:t>
            </a:r>
            <a:endParaRPr sz="1600" i="1" dirty="0">
              <a:latin typeface="Verdana"/>
              <a:ea typeface="Verdana"/>
              <a:cs typeface="Verdana"/>
              <a:sym typeface="Verdana"/>
            </a:endParaRPr>
          </a:p>
        </p:txBody>
      </p:sp>
    </p:spTree>
    <p:extLst>
      <p:ext uri="{BB962C8B-B14F-4D97-AF65-F5344CB8AC3E}">
        <p14:creationId xmlns:p14="http://schemas.microsoft.com/office/powerpoint/2010/main" val="2516821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7332" y="5209583"/>
            <a:ext cx="8341730" cy="958237"/>
          </a:xfrm>
        </p:spPr>
        <p:txBody>
          <a:bodyPr>
            <a:normAutofit lnSpcReduction="10000"/>
          </a:bodyPr>
          <a:lstStyle/>
          <a:p>
            <a:pPr marL="0" indent="0">
              <a:buNone/>
            </a:pPr>
            <a:r>
              <a:rPr lang="en-US" sz="2000" dirty="0" err="1"/>
              <a:t>Elasti</a:t>
            </a:r>
            <a:r>
              <a:rPr lang="ru-RU" sz="2000" dirty="0"/>
              <a:t>с</a:t>
            </a:r>
            <a:r>
              <a:rPr lang="en-US" sz="2000" dirty="0"/>
              <a:t> p</a:t>
            </a:r>
            <a:r>
              <a:rPr lang="ru-RU" sz="2000" dirty="0"/>
              <a:t>+</a:t>
            </a:r>
            <a:r>
              <a:rPr lang="en-US" sz="2000" dirty="0" err="1"/>
              <a:t>p</a:t>
            </a:r>
            <a:r>
              <a:rPr lang="en-US" sz="2000" dirty="0" err="1">
                <a:sym typeface="Wingdings" panose="05000000000000000000" pitchFamily="2" charset="2"/>
              </a:rPr>
              <a:t>p+p</a:t>
            </a:r>
            <a:r>
              <a:rPr lang="en-US" sz="2000" dirty="0">
                <a:sym typeface="Wingdings" panose="05000000000000000000" pitchFamily="2" charset="2"/>
              </a:rPr>
              <a:t> event is signal to analyze. Main background is</a:t>
            </a:r>
            <a:r>
              <a:rPr lang="ru-RU" sz="2000" dirty="0">
                <a:sym typeface="Wingdings" panose="05000000000000000000" pitchFamily="2" charset="2"/>
              </a:rPr>
              <a:t> </a:t>
            </a:r>
            <a:r>
              <a:rPr lang="en-US" sz="2000" dirty="0">
                <a:sym typeface="Wingdings" panose="05000000000000000000" pitchFamily="2" charset="2"/>
              </a:rPr>
              <a:t> single p + </a:t>
            </a:r>
            <a:r>
              <a:rPr lang="en-US" sz="2000" dirty="0" err="1">
                <a:sym typeface="Wingdings" panose="05000000000000000000" pitchFamily="2" charset="2"/>
              </a:rPr>
              <a:t>pp</a:t>
            </a:r>
            <a:r>
              <a:rPr lang="en-US" sz="2000" dirty="0">
                <a:sym typeface="Wingdings" panose="05000000000000000000" pitchFamily="2" charset="2"/>
              </a:rPr>
              <a:t> + X, </a:t>
            </a:r>
            <a:r>
              <a:rPr lang="en-US" sz="2000" dirty="0" smtClean="0">
                <a:sym typeface="Wingdings" panose="05000000000000000000" pitchFamily="2" charset="2"/>
              </a:rPr>
              <a:t>p </a:t>
            </a:r>
            <a:r>
              <a:rPr lang="en-US" sz="2000" dirty="0">
                <a:sym typeface="Wingdings" panose="05000000000000000000" pitchFamily="2" charset="2"/>
              </a:rPr>
              <a:t>+ p X + p  and double diffraction processes </a:t>
            </a:r>
            <a:r>
              <a:rPr lang="ru-RU" sz="2000" dirty="0">
                <a:sym typeface="Wingdings" panose="05000000000000000000" pitchFamily="2" charset="2"/>
              </a:rPr>
              <a:t> </a:t>
            </a:r>
            <a:r>
              <a:rPr lang="en-US" sz="2000" b="1" dirty="0"/>
              <a:t>Signal   </a:t>
            </a:r>
            <a:r>
              <a:rPr lang="en-US" sz="2000" dirty="0"/>
              <a:t>S / (S + B) = 0.995</a:t>
            </a:r>
            <a:r>
              <a:rPr lang="en-US" sz="2000" b="1" dirty="0"/>
              <a:t>  </a:t>
            </a:r>
            <a:r>
              <a:rPr lang="en-US" sz="2000" b="1" dirty="0" smtClean="0"/>
              <a:t>Background. </a:t>
            </a:r>
            <a:r>
              <a:rPr lang="en-US" sz="2000" dirty="0" smtClean="0"/>
              <a:t>10</a:t>
            </a:r>
            <a:r>
              <a:rPr lang="en-US" sz="2000" baseline="30000" dirty="0" smtClean="0"/>
              <a:t>5  </a:t>
            </a:r>
            <a:r>
              <a:rPr lang="en-US" sz="2000" dirty="0"/>
              <a:t>events were simulated using the PYTHIA </a:t>
            </a:r>
            <a:r>
              <a:rPr lang="ru-RU" sz="2000" dirty="0"/>
              <a:t>8 </a:t>
            </a:r>
            <a:r>
              <a:rPr lang="en-US" sz="2000" dirty="0"/>
              <a:t>generator.</a:t>
            </a:r>
            <a:endParaRPr lang="en-US" sz="2000" dirty="0">
              <a:sym typeface="Wingdings" panose="05000000000000000000" pitchFamily="2" charset="2"/>
            </a:endParaRPr>
          </a:p>
        </p:txBody>
      </p:sp>
      <p:graphicFrame>
        <p:nvGraphicFramePr>
          <p:cNvPr id="12" name="Объект 11"/>
          <p:cNvGraphicFramePr>
            <a:graphicFrameLocks noChangeAspect="1"/>
          </p:cNvGraphicFramePr>
          <p:nvPr>
            <p:extLst>
              <p:ext uri="{D42A27DB-BD31-4B8C-83A1-F6EECF244321}">
                <p14:modId xmlns:p14="http://schemas.microsoft.com/office/powerpoint/2010/main" val="221571"/>
              </p:ext>
            </p:extLst>
          </p:nvPr>
        </p:nvGraphicFramePr>
        <p:xfrm>
          <a:off x="4716016" y="620688"/>
          <a:ext cx="4220267" cy="2824756"/>
        </p:xfrm>
        <a:graphic>
          <a:graphicData uri="http://schemas.openxmlformats.org/presentationml/2006/ole">
            <mc:AlternateContent xmlns:mc="http://schemas.openxmlformats.org/markup-compatibility/2006">
              <mc:Choice xmlns:v="urn:schemas-microsoft-com:vml" Requires="v">
                <p:oleObj spid="_x0000_s3110" name="Точечный рисунок" r:id="rId3" imgW="9677520" imgH="4848120" progId="Paint.Picture">
                  <p:embed/>
                </p:oleObj>
              </mc:Choice>
              <mc:Fallback>
                <p:oleObj name="Точечный рисунок" r:id="rId3" imgW="9677520" imgH="4848120" progId="Paint.Picture">
                  <p:embed/>
                  <p:pic>
                    <p:nvPicPr>
                      <p:cNvPr id="0" name=""/>
                      <p:cNvPicPr>
                        <a:picLocks noChangeAspect="1" noChangeArrowheads="1"/>
                      </p:cNvPicPr>
                      <p:nvPr/>
                    </p:nvPicPr>
                    <p:blipFill>
                      <a:blip r:embed="rId4"/>
                      <a:srcRect/>
                      <a:stretch>
                        <a:fillRect/>
                      </a:stretch>
                    </p:blipFill>
                    <p:spPr bwMode="auto">
                      <a:xfrm>
                        <a:off x="4716016" y="620688"/>
                        <a:ext cx="4220267" cy="2824756"/>
                      </a:xfrm>
                      <a:prstGeom prst="rect">
                        <a:avLst/>
                      </a:prstGeom>
                      <a:noFill/>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1213419687"/>
              </p:ext>
            </p:extLst>
          </p:nvPr>
        </p:nvGraphicFramePr>
        <p:xfrm>
          <a:off x="149014" y="642320"/>
          <a:ext cx="4641911" cy="2877372"/>
        </p:xfrm>
        <a:graphic>
          <a:graphicData uri="http://schemas.openxmlformats.org/presentationml/2006/ole">
            <mc:AlternateContent xmlns:mc="http://schemas.openxmlformats.org/markup-compatibility/2006">
              <mc:Choice xmlns:v="urn:schemas-microsoft-com:vml" Requires="v">
                <p:oleObj spid="_x0000_s3111" name="Точечный рисунок" r:id="rId5" imgW="9667800" imgH="4886280" progId="Paint.Picture">
                  <p:embed/>
                </p:oleObj>
              </mc:Choice>
              <mc:Fallback>
                <p:oleObj name="Точечный рисунок" r:id="rId5" imgW="9667800" imgH="4886280" progId="Paint.Picture">
                  <p:embed/>
                  <p:pic>
                    <p:nvPicPr>
                      <p:cNvPr id="0" name=""/>
                      <p:cNvPicPr>
                        <a:picLocks noChangeAspect="1" noChangeArrowheads="1"/>
                      </p:cNvPicPr>
                      <p:nvPr/>
                    </p:nvPicPr>
                    <p:blipFill>
                      <a:blip r:embed="rId6"/>
                      <a:srcRect/>
                      <a:stretch>
                        <a:fillRect/>
                      </a:stretch>
                    </p:blipFill>
                    <p:spPr bwMode="auto">
                      <a:xfrm>
                        <a:off x="149014" y="642320"/>
                        <a:ext cx="4641911" cy="2877372"/>
                      </a:xfrm>
                      <a:prstGeom prst="rect">
                        <a:avLst/>
                      </a:prstGeom>
                      <a:noFill/>
                    </p:spPr>
                  </p:pic>
                </p:oleObj>
              </mc:Fallback>
            </mc:AlternateContent>
          </a:graphicData>
        </a:graphic>
      </p:graphicFrame>
      <p:sp>
        <p:nvSpPr>
          <p:cNvPr id="8" name="Прямоугольник 7"/>
          <p:cNvSpPr/>
          <p:nvPr/>
        </p:nvSpPr>
        <p:spPr>
          <a:xfrm>
            <a:off x="149014" y="3578367"/>
            <a:ext cx="4379183" cy="1631216"/>
          </a:xfrm>
          <a:prstGeom prst="rect">
            <a:avLst/>
          </a:prstGeom>
        </p:spPr>
        <p:txBody>
          <a:bodyPr wrap="square">
            <a:spAutoFit/>
          </a:bodyPr>
          <a:lstStyle/>
          <a:p>
            <a:r>
              <a:rPr lang="en-US" sz="2000" b="0" i="0" dirty="0">
                <a:solidFill>
                  <a:srgbClr val="000000"/>
                </a:solidFill>
                <a:effectLst/>
              </a:rPr>
              <a:t>Fig. 1 Distribution of recoil protons depending on the polar angle. </a:t>
            </a:r>
            <a:r>
              <a:rPr lang="en-US" sz="2000" b="0" i="0" dirty="0">
                <a:solidFill>
                  <a:srgbClr val="002060"/>
                </a:solidFill>
                <a:effectLst/>
              </a:rPr>
              <a:t>Blue distribution correspond to elastic processes</a:t>
            </a:r>
            <a:r>
              <a:rPr lang="en-US" sz="2000" b="0" i="0" dirty="0">
                <a:solidFill>
                  <a:srgbClr val="000000"/>
                </a:solidFill>
                <a:effectLst/>
              </a:rPr>
              <a:t>. </a:t>
            </a:r>
            <a:r>
              <a:rPr lang="en-US" sz="2000" b="0" i="0" dirty="0">
                <a:solidFill>
                  <a:srgbClr val="FF0000"/>
                </a:solidFill>
                <a:effectLst/>
              </a:rPr>
              <a:t>Red distribution correspond to diffraction processes</a:t>
            </a:r>
            <a:endParaRPr lang="ru-RU" sz="2000" dirty="0">
              <a:solidFill>
                <a:srgbClr val="FF0000"/>
              </a:solidFill>
            </a:endParaRPr>
          </a:p>
        </p:txBody>
      </p:sp>
      <p:sp>
        <p:nvSpPr>
          <p:cNvPr id="11" name="Rectangle 6"/>
          <p:cNvSpPr>
            <a:spLocks noChangeArrowheads="1"/>
          </p:cNvSpPr>
          <p:nvPr/>
        </p:nvSpPr>
        <p:spPr bwMode="auto">
          <a:xfrm>
            <a:off x="3782531" y="356002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3" name="Прямоугольник 12"/>
          <p:cNvSpPr/>
          <p:nvPr/>
        </p:nvSpPr>
        <p:spPr>
          <a:xfrm>
            <a:off x="4462309" y="2962814"/>
            <a:ext cx="4572000" cy="2246769"/>
          </a:xfrm>
          <a:prstGeom prst="rect">
            <a:avLst/>
          </a:prstGeom>
        </p:spPr>
        <p:txBody>
          <a:bodyPr>
            <a:spAutoFit/>
          </a:bodyPr>
          <a:lstStyle/>
          <a:p>
            <a:r>
              <a:rPr lang="en-US" sz="2000" dirty="0"/>
              <a:t/>
            </a:r>
            <a:br>
              <a:rPr lang="en-US" sz="2000" dirty="0"/>
            </a:br>
            <a:endParaRPr lang="en-US" sz="2000" b="0" i="0" dirty="0">
              <a:solidFill>
                <a:srgbClr val="333333"/>
              </a:solidFill>
              <a:effectLst/>
            </a:endParaRPr>
          </a:p>
          <a:p>
            <a:r>
              <a:rPr lang="en-US" sz="2000" b="0" i="0" dirty="0">
                <a:effectLst/>
              </a:rPr>
              <a:t>Fig. 2 Distribution of scattered protons depending on the polar angle. </a:t>
            </a:r>
            <a:r>
              <a:rPr lang="en-US" sz="2000" b="0" i="0" dirty="0">
                <a:solidFill>
                  <a:srgbClr val="002060"/>
                </a:solidFill>
                <a:effectLst/>
              </a:rPr>
              <a:t>Blue distribution correspond to elastic processes. </a:t>
            </a:r>
            <a:r>
              <a:rPr lang="en-US" sz="2000" b="0" i="0" dirty="0">
                <a:solidFill>
                  <a:srgbClr val="FF0000"/>
                </a:solidFill>
                <a:effectLst/>
              </a:rPr>
              <a:t>Red distribution correspond to  diffraction processes.</a:t>
            </a:r>
          </a:p>
        </p:txBody>
      </p:sp>
      <p:sp>
        <p:nvSpPr>
          <p:cNvPr id="16" name="Rectangle 11"/>
          <p:cNvSpPr>
            <a:spLocks noChangeArrowheads="1"/>
          </p:cNvSpPr>
          <p:nvPr/>
        </p:nvSpPr>
        <p:spPr bwMode="auto">
          <a:xfrm>
            <a:off x="-49565" y="451658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0" name="Rectangle 1"/>
          <p:cNvSpPr>
            <a:spLocks noGrp="1" noChangeArrowheads="1"/>
          </p:cNvSpPr>
          <p:nvPr>
            <p:ph type="title"/>
          </p:nvPr>
        </p:nvSpPr>
        <p:spPr bwMode="auto">
          <a:xfrm>
            <a:off x="288762" y="0"/>
            <a:ext cx="8347093" cy="518743"/>
          </a:xfrm>
          <a:prstGeom prst="rect">
            <a:avLst/>
          </a:prstGeom>
          <a:solidFill>
            <a:schemeClr val="bg1"/>
          </a:solidFill>
          <a:ln>
            <a:noFill/>
          </a:ln>
          <a:effec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600" b="0" i="0" u="none" strike="noStrike" cap="none" normalizeH="0" baseline="0" dirty="0">
                <a:ln>
                  <a:noFill/>
                </a:ln>
                <a:solidFill>
                  <a:srgbClr val="202124"/>
                </a:solidFill>
                <a:effectLst/>
                <a:latin typeface="+mn-lt"/>
              </a:rPr>
              <a:t>Possibility of </a:t>
            </a:r>
            <a:r>
              <a:rPr kumimoji="0" lang="ru-RU" altLang="ru-RU" sz="3600" b="0" i="0" u="none" strike="noStrike" cap="none" normalizeH="0" baseline="0" dirty="0" err="1">
                <a:ln>
                  <a:noFill/>
                </a:ln>
                <a:solidFill>
                  <a:srgbClr val="202124"/>
                </a:solidFill>
                <a:effectLst/>
                <a:latin typeface="+mn-lt"/>
              </a:rPr>
              <a:t>separating</a:t>
            </a:r>
            <a:r>
              <a:rPr kumimoji="0" lang="ru-RU" altLang="ru-RU" sz="3600" b="0" i="0" u="none" strike="noStrike" cap="none" normalizeH="0" baseline="0" dirty="0">
                <a:ln>
                  <a:noFill/>
                </a:ln>
                <a:solidFill>
                  <a:srgbClr val="202124"/>
                </a:solidFill>
                <a:effectLst/>
                <a:latin typeface="+mn-lt"/>
              </a:rPr>
              <a:t> </a:t>
            </a:r>
            <a:r>
              <a:rPr kumimoji="0" lang="ru-RU" altLang="ru-RU" sz="3600" b="0" i="0" u="none" strike="noStrike" cap="none" normalizeH="0" baseline="0" dirty="0" err="1">
                <a:ln>
                  <a:noFill/>
                </a:ln>
                <a:solidFill>
                  <a:srgbClr val="202124"/>
                </a:solidFill>
                <a:effectLst/>
                <a:latin typeface="+mn-lt"/>
              </a:rPr>
              <a:t>elastic</a:t>
            </a:r>
            <a:r>
              <a:rPr kumimoji="0" lang="ru-RU" altLang="ru-RU" sz="3600" b="0" i="0" u="none" strike="noStrike" cap="none" normalizeH="0" baseline="0" dirty="0">
                <a:ln>
                  <a:noFill/>
                </a:ln>
                <a:solidFill>
                  <a:srgbClr val="202124"/>
                </a:solidFill>
                <a:effectLst/>
                <a:latin typeface="+mn-lt"/>
              </a:rPr>
              <a:t> </a:t>
            </a:r>
            <a:r>
              <a:rPr kumimoji="0" lang="ru-RU" altLang="ru-RU" sz="3600" b="0" i="0" u="none" strike="noStrike" cap="none" normalizeH="0" baseline="0" dirty="0" err="1">
                <a:ln>
                  <a:noFill/>
                </a:ln>
                <a:solidFill>
                  <a:srgbClr val="202124"/>
                </a:solidFill>
                <a:effectLst/>
                <a:latin typeface="+mn-lt"/>
              </a:rPr>
              <a:t>pp</a:t>
            </a:r>
            <a:r>
              <a:rPr kumimoji="0" lang="ru-RU" altLang="ru-RU" sz="3600" b="0" i="0" u="none" strike="noStrike" cap="none" normalizeH="0" baseline="0" dirty="0">
                <a:ln>
                  <a:noFill/>
                </a:ln>
                <a:solidFill>
                  <a:srgbClr val="202124"/>
                </a:solidFill>
                <a:effectLst/>
                <a:latin typeface="+mn-lt"/>
              </a:rPr>
              <a:t> </a:t>
            </a:r>
            <a:r>
              <a:rPr kumimoji="0" lang="ru-RU" altLang="ru-RU" sz="3600" b="0" i="0" u="none" strike="noStrike" cap="none" normalizeH="0" baseline="0" dirty="0" err="1">
                <a:ln>
                  <a:noFill/>
                </a:ln>
                <a:solidFill>
                  <a:srgbClr val="202124"/>
                </a:solidFill>
                <a:effectLst/>
                <a:latin typeface="+mn-lt"/>
              </a:rPr>
              <a:t>scattering</a:t>
            </a:r>
            <a:r>
              <a:rPr kumimoji="0" lang="ru-RU" altLang="ru-RU" sz="3600" b="0" i="0" u="none" strike="noStrike" cap="none" normalizeH="0" baseline="0" dirty="0">
                <a:ln>
                  <a:noFill/>
                </a:ln>
                <a:solidFill>
                  <a:schemeClr val="tx1"/>
                </a:solidFill>
                <a:effectLst/>
                <a:latin typeface="+mn-lt"/>
              </a:rPr>
              <a:t> </a:t>
            </a:r>
          </a:p>
        </p:txBody>
      </p:sp>
      <p:sp>
        <p:nvSpPr>
          <p:cNvPr id="14" name="Прямоугольник 13"/>
          <p:cNvSpPr/>
          <p:nvPr/>
        </p:nvSpPr>
        <p:spPr>
          <a:xfrm>
            <a:off x="0" y="6211669"/>
            <a:ext cx="7596336" cy="646331"/>
          </a:xfrm>
          <a:prstGeom prst="rect">
            <a:avLst/>
          </a:prstGeom>
        </p:spPr>
        <p:txBody>
          <a:bodyPr wrap="square">
            <a:spAutoFit/>
          </a:bodyPr>
          <a:lstStyle/>
          <a:p>
            <a:r>
              <a:rPr lang="en-US" i="1" dirty="0">
                <a:hlinkClick r:id="rId7"/>
              </a:rPr>
              <a:t>XIX Workshop on High Energy Spin Physics, DSPIN-23 (Efremov-90</a:t>
            </a:r>
            <a:r>
              <a:rPr lang="en-US" i="1" dirty="0" smtClean="0">
                <a:hlinkClick r:id="rId7"/>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15" name="Google Shape;64;p14"/>
          <p:cNvSpPr txBox="1"/>
          <p:nvPr/>
        </p:nvSpPr>
        <p:spPr>
          <a:xfrm>
            <a:off x="8604449" y="6196295"/>
            <a:ext cx="539552"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12</a:t>
            </a:r>
            <a:endParaRPr sz="1600" i="1" dirty="0">
              <a:latin typeface="Verdana"/>
              <a:ea typeface="Verdana"/>
              <a:cs typeface="Verdana"/>
              <a:sym typeface="Verdana"/>
            </a:endParaRPr>
          </a:p>
        </p:txBody>
      </p:sp>
    </p:spTree>
    <p:extLst>
      <p:ext uri="{BB962C8B-B14F-4D97-AF65-F5344CB8AC3E}">
        <p14:creationId xmlns:p14="http://schemas.microsoft.com/office/powerpoint/2010/main" val="1668649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p:nvPr/>
        </p:nvPicPr>
        <p:blipFill rotWithShape="1">
          <a:blip r:embed="rId2"/>
          <a:srcRect l="4411"/>
          <a:stretch/>
        </p:blipFill>
        <p:spPr bwMode="auto">
          <a:xfrm>
            <a:off x="93944" y="1140167"/>
            <a:ext cx="8942551" cy="5498630"/>
          </a:xfrm>
          <a:prstGeom prst="rect">
            <a:avLst/>
          </a:prstGeom>
          <a:noFill/>
          <a:ln w="9525">
            <a:noFill/>
            <a:miter lim="800000"/>
            <a:headEnd/>
            <a:tailEnd/>
          </a:ln>
          <a:effectLst/>
        </p:spPr>
      </p:pic>
      <p:sp>
        <p:nvSpPr>
          <p:cNvPr id="3" name="Прямоугольник 2"/>
          <p:cNvSpPr/>
          <p:nvPr/>
        </p:nvSpPr>
        <p:spPr>
          <a:xfrm>
            <a:off x="1003382" y="206812"/>
            <a:ext cx="4687052" cy="1323439"/>
          </a:xfrm>
          <a:prstGeom prst="rect">
            <a:avLst/>
          </a:prstGeom>
        </p:spPr>
        <p:txBody>
          <a:bodyPr wrap="none">
            <a:spAutoFit/>
          </a:bodyPr>
          <a:lstStyle/>
          <a:p>
            <a:r>
              <a:rPr lang="en-US" sz="4000" dirty="0"/>
              <a:t>The detector scheme</a:t>
            </a:r>
            <a:r>
              <a:rPr lang="en-US" sz="4000" dirty="0"/>
              <a:t> </a:t>
            </a:r>
            <a:br>
              <a:rPr lang="en-US" sz="4000" dirty="0"/>
            </a:br>
            <a:r>
              <a:rPr lang="en-US" sz="4000" dirty="0" smtClean="0"/>
              <a:t> </a:t>
            </a:r>
            <a:endParaRPr lang="ru-RU" sz="4000" dirty="0"/>
          </a:p>
        </p:txBody>
      </p:sp>
      <p:sp>
        <p:nvSpPr>
          <p:cNvPr id="5" name="Прямоугольник 4"/>
          <p:cNvSpPr/>
          <p:nvPr/>
        </p:nvSpPr>
        <p:spPr>
          <a:xfrm>
            <a:off x="0" y="6211669"/>
            <a:ext cx="7596336" cy="646331"/>
          </a:xfrm>
          <a:prstGeom prst="rect">
            <a:avLst/>
          </a:prstGeom>
        </p:spPr>
        <p:txBody>
          <a:bodyPr wrap="square">
            <a:spAutoFit/>
          </a:bodyPr>
          <a:lstStyle/>
          <a:p>
            <a:r>
              <a:rPr lang="en-US" i="1" dirty="0">
                <a:hlinkClick r:id="rId3"/>
              </a:rPr>
              <a:t>XIX Workshop on High Energy Spin Physics, DSPIN-23 (Efremov-90</a:t>
            </a:r>
            <a:r>
              <a:rPr lang="en-US" i="1" dirty="0" smtClean="0">
                <a:hlinkClick r:id="rId3"/>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6" name="Google Shape;64;p14"/>
          <p:cNvSpPr txBox="1"/>
          <p:nvPr/>
        </p:nvSpPr>
        <p:spPr>
          <a:xfrm>
            <a:off x="8604449" y="6196295"/>
            <a:ext cx="539552"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13</a:t>
            </a:r>
            <a:endParaRPr sz="1600" i="1" dirty="0">
              <a:latin typeface="Verdana"/>
              <a:ea typeface="Verdana"/>
              <a:cs typeface="Verdana"/>
              <a:sym typeface="Verdana"/>
            </a:endParaRPr>
          </a:p>
        </p:txBody>
      </p:sp>
    </p:spTree>
    <p:extLst>
      <p:ext uri="{BB962C8B-B14F-4D97-AF65-F5344CB8AC3E}">
        <p14:creationId xmlns:p14="http://schemas.microsoft.com/office/powerpoint/2010/main" val="2421709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21456" y="230135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6" name="Рисунок 5"/>
          <p:cNvPicPr>
            <a:picLocks noChangeAspect="1"/>
          </p:cNvPicPr>
          <p:nvPr/>
        </p:nvPicPr>
        <p:blipFill>
          <a:blip r:embed="rId3"/>
          <a:stretch>
            <a:fillRect/>
          </a:stretch>
        </p:blipFill>
        <p:spPr>
          <a:xfrm>
            <a:off x="300211" y="1412776"/>
            <a:ext cx="4493246" cy="4867275"/>
          </a:xfrm>
          <a:prstGeom prst="rect">
            <a:avLst/>
          </a:prstGeom>
        </p:spPr>
      </p:pic>
      <p:graphicFrame>
        <p:nvGraphicFramePr>
          <p:cNvPr id="5" name="Объект 4"/>
          <p:cNvGraphicFramePr>
            <a:graphicFrameLocks noChangeAspect="1"/>
          </p:cNvGraphicFramePr>
          <p:nvPr>
            <p:extLst>
              <p:ext uri="{D42A27DB-BD31-4B8C-83A1-F6EECF244321}">
                <p14:modId xmlns:p14="http://schemas.microsoft.com/office/powerpoint/2010/main" val="2087402260"/>
              </p:ext>
            </p:extLst>
          </p:nvPr>
        </p:nvGraphicFramePr>
        <p:xfrm>
          <a:off x="1043608" y="1005082"/>
          <a:ext cx="3074194" cy="1263650"/>
        </p:xfrm>
        <a:graphic>
          <a:graphicData uri="http://schemas.openxmlformats.org/presentationml/2006/ole">
            <mc:AlternateContent xmlns:mc="http://schemas.openxmlformats.org/markup-compatibility/2006">
              <mc:Choice xmlns:v="urn:schemas-microsoft-com:vml" Requires="v">
                <p:oleObj spid="_x0000_s4115" name="Точечный рисунок" r:id="rId4" imgW="6102360" imgH="1879560" progId="Paint.Picture">
                  <p:embed/>
                </p:oleObj>
              </mc:Choice>
              <mc:Fallback>
                <p:oleObj name="Точечный рисунок" r:id="rId4" imgW="6102360" imgH="1879560" progId="Paint.Picture">
                  <p:embed/>
                  <p:pic>
                    <p:nvPicPr>
                      <p:cNvPr id="0" name=""/>
                      <p:cNvPicPr>
                        <a:picLocks noChangeAspect="1" noChangeArrowheads="1"/>
                      </p:cNvPicPr>
                      <p:nvPr/>
                    </p:nvPicPr>
                    <p:blipFill>
                      <a:blip r:embed="rId5"/>
                      <a:srcRect/>
                      <a:stretch>
                        <a:fillRect/>
                      </a:stretch>
                    </p:blipFill>
                    <p:spPr bwMode="auto">
                      <a:xfrm>
                        <a:off x="1043608" y="1005082"/>
                        <a:ext cx="3074194" cy="1263650"/>
                      </a:xfrm>
                      <a:prstGeom prst="rect">
                        <a:avLst/>
                      </a:prstGeom>
                      <a:noFill/>
                    </p:spPr>
                  </p:pic>
                </p:oleObj>
              </mc:Fallback>
            </mc:AlternateContent>
          </a:graphicData>
        </a:graphic>
      </p:graphicFrame>
      <p:sp>
        <p:nvSpPr>
          <p:cNvPr id="2" name="Заголовок 1"/>
          <p:cNvSpPr>
            <a:spLocks noGrp="1"/>
          </p:cNvSpPr>
          <p:nvPr>
            <p:ph type="title"/>
          </p:nvPr>
        </p:nvSpPr>
        <p:spPr>
          <a:xfrm>
            <a:off x="1179916" y="-212312"/>
            <a:ext cx="7886700" cy="1325563"/>
          </a:xfrm>
        </p:spPr>
        <p:txBody>
          <a:bodyPr>
            <a:normAutofit/>
          </a:bodyPr>
          <a:lstStyle/>
          <a:p>
            <a:r>
              <a:rPr lang="en-US" sz="4000" dirty="0">
                <a:latin typeface="+mn-lt"/>
              </a:rPr>
              <a:t>Scintillator “Comb” hodoscope</a:t>
            </a:r>
            <a:endParaRPr lang="ru-RU" sz="4000" dirty="0">
              <a:latin typeface="+mn-lt"/>
            </a:endParaRPr>
          </a:p>
        </p:txBody>
      </p:sp>
      <p:pic>
        <p:nvPicPr>
          <p:cNvPr id="7" name="Рисунок 6"/>
          <p:cNvPicPr>
            <a:picLocks noChangeAspect="1"/>
          </p:cNvPicPr>
          <p:nvPr/>
        </p:nvPicPr>
        <p:blipFill>
          <a:blip r:embed="rId6"/>
          <a:stretch>
            <a:fillRect/>
          </a:stretch>
        </p:blipFill>
        <p:spPr>
          <a:xfrm>
            <a:off x="4542234" y="1052736"/>
            <a:ext cx="4557713" cy="4581525"/>
          </a:xfrm>
          <a:prstGeom prst="rect">
            <a:avLst/>
          </a:prstGeom>
        </p:spPr>
      </p:pic>
      <p:sp>
        <p:nvSpPr>
          <p:cNvPr id="9" name="Прямоугольник 8"/>
          <p:cNvSpPr/>
          <p:nvPr/>
        </p:nvSpPr>
        <p:spPr>
          <a:xfrm>
            <a:off x="827584" y="5634261"/>
            <a:ext cx="1933863" cy="461665"/>
          </a:xfrm>
          <a:prstGeom prst="rect">
            <a:avLst/>
          </a:prstGeom>
        </p:spPr>
        <p:txBody>
          <a:bodyPr wrap="none">
            <a:spAutoFit/>
          </a:bodyPr>
          <a:lstStyle/>
          <a:p>
            <a:r>
              <a:rPr lang="en-US" sz="2400" b="0" i="0" dirty="0">
                <a:solidFill>
                  <a:srgbClr val="000000"/>
                </a:solidFill>
                <a:effectLst/>
              </a:rPr>
              <a:t>Element S3H3</a:t>
            </a:r>
            <a:endParaRPr lang="ru-RU" sz="2400" dirty="0"/>
          </a:p>
        </p:txBody>
      </p:sp>
      <p:sp>
        <p:nvSpPr>
          <p:cNvPr id="10" name="Прямоугольник 9"/>
          <p:cNvSpPr/>
          <p:nvPr/>
        </p:nvSpPr>
        <p:spPr>
          <a:xfrm>
            <a:off x="5292080" y="5443742"/>
            <a:ext cx="2913298" cy="461665"/>
          </a:xfrm>
          <a:prstGeom prst="rect">
            <a:avLst/>
          </a:prstGeom>
        </p:spPr>
        <p:txBody>
          <a:bodyPr wrap="none">
            <a:spAutoFit/>
          </a:bodyPr>
          <a:lstStyle/>
          <a:p>
            <a:r>
              <a:rPr lang="en-US" sz="2400" b="0" i="0" dirty="0">
                <a:solidFill>
                  <a:srgbClr val="000000"/>
                </a:solidFill>
                <a:effectLst/>
              </a:rPr>
              <a:t>Elements S5H5 , S6H6</a:t>
            </a:r>
            <a:endParaRPr lang="ru-RU" sz="2400" dirty="0"/>
          </a:p>
        </p:txBody>
      </p:sp>
      <p:sp>
        <p:nvSpPr>
          <p:cNvPr id="3" name="Прямоугольник 2"/>
          <p:cNvSpPr/>
          <p:nvPr/>
        </p:nvSpPr>
        <p:spPr>
          <a:xfrm>
            <a:off x="4793457" y="3102933"/>
            <a:ext cx="4055269" cy="1323439"/>
          </a:xfrm>
          <a:prstGeom prst="rect">
            <a:avLst/>
          </a:prstGeom>
        </p:spPr>
        <p:txBody>
          <a:bodyPr wrap="square">
            <a:spAutoFit/>
          </a:bodyPr>
          <a:lstStyle/>
          <a:p>
            <a:pPr lvl="0" eaLnBrk="0" fontAlgn="base" hangingPunct="0">
              <a:spcBef>
                <a:spcPct val="0"/>
              </a:spcBef>
              <a:spcAft>
                <a:spcPct val="0"/>
              </a:spcAft>
            </a:pPr>
            <a:r>
              <a:rPr lang="ru-RU" altLang="ru-RU" sz="2000" dirty="0">
                <a:solidFill>
                  <a:srgbClr val="202124"/>
                </a:solidFill>
              </a:rPr>
              <a:t>The calculations were carried out </a:t>
            </a:r>
            <a:endParaRPr lang="en-US" altLang="ru-RU" sz="2000" dirty="0">
              <a:solidFill>
                <a:srgbClr val="202124"/>
              </a:solidFill>
            </a:endParaRPr>
          </a:p>
          <a:p>
            <a:pPr eaLnBrk="0" fontAlgn="base" hangingPunct="0">
              <a:spcBef>
                <a:spcPct val="0"/>
              </a:spcBef>
              <a:spcAft>
                <a:spcPct val="0"/>
              </a:spcAft>
            </a:pPr>
            <a:r>
              <a:rPr lang="ru-RU" altLang="ru-RU" sz="2000" dirty="0">
                <a:solidFill>
                  <a:srgbClr val="202124"/>
                </a:solidFill>
              </a:rPr>
              <a:t>for </a:t>
            </a:r>
            <a:r>
              <a:rPr lang="en-US" sz="2000" dirty="0" err="1" smtClean="0"/>
              <a:t>hodoscopes</a:t>
            </a:r>
            <a:r>
              <a:rPr lang="ru-RU" altLang="ru-RU" sz="2000" dirty="0" smtClean="0">
                <a:solidFill>
                  <a:srgbClr val="202124"/>
                </a:solidFill>
              </a:rPr>
              <a:t>  </a:t>
            </a:r>
            <a:r>
              <a:rPr lang="ru-RU" altLang="ru-RU" sz="2000" dirty="0">
                <a:solidFill>
                  <a:srgbClr val="202124"/>
                </a:solidFill>
              </a:rPr>
              <a:t>with a scintillation element size of 6 mm</a:t>
            </a:r>
            <a:endParaRPr lang="en-US" altLang="ru-RU" sz="2000" dirty="0">
              <a:solidFill>
                <a:srgbClr val="202124"/>
              </a:solidFill>
            </a:endParaRPr>
          </a:p>
          <a:p>
            <a:pPr lvl="0" eaLnBrk="0" fontAlgn="base" hangingPunct="0">
              <a:spcBef>
                <a:spcPct val="0"/>
              </a:spcBef>
              <a:spcAft>
                <a:spcPct val="0"/>
              </a:spcAft>
            </a:pPr>
            <a:r>
              <a:rPr lang="ru-RU" altLang="ru-RU" sz="2000" dirty="0">
                <a:solidFill>
                  <a:srgbClr val="202124"/>
                </a:solidFill>
              </a:rPr>
              <a:t> (that is, a step of 2 mm)</a:t>
            </a:r>
            <a:endParaRPr lang="ru-RU" sz="2000" dirty="0"/>
          </a:p>
        </p:txBody>
      </p:sp>
      <p:sp>
        <p:nvSpPr>
          <p:cNvPr id="11" name="Прямоугольник 10"/>
          <p:cNvSpPr/>
          <p:nvPr/>
        </p:nvSpPr>
        <p:spPr>
          <a:xfrm>
            <a:off x="0" y="6211669"/>
            <a:ext cx="7596336" cy="646331"/>
          </a:xfrm>
          <a:prstGeom prst="rect">
            <a:avLst/>
          </a:prstGeom>
        </p:spPr>
        <p:txBody>
          <a:bodyPr wrap="square">
            <a:spAutoFit/>
          </a:bodyPr>
          <a:lstStyle/>
          <a:p>
            <a:r>
              <a:rPr lang="en-US" i="1" dirty="0">
                <a:hlinkClick r:id="rId7"/>
              </a:rPr>
              <a:t>XIX Workshop on High Energy Spin Physics, DSPIN-23 (Efremov-90</a:t>
            </a:r>
            <a:r>
              <a:rPr lang="en-US" i="1" dirty="0" smtClean="0">
                <a:hlinkClick r:id="rId7"/>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12" name="Google Shape;64;p14"/>
          <p:cNvSpPr txBox="1"/>
          <p:nvPr/>
        </p:nvSpPr>
        <p:spPr>
          <a:xfrm>
            <a:off x="8578950" y="6319405"/>
            <a:ext cx="539552" cy="430857"/>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en-US" sz="1600" i="1" dirty="0" smtClean="0">
                <a:latin typeface="Verdana"/>
                <a:ea typeface="Verdana"/>
                <a:cs typeface="Verdana"/>
                <a:sym typeface="Verdana"/>
              </a:rPr>
              <a:t>14</a:t>
            </a:r>
            <a:endParaRPr sz="1600" i="1" dirty="0">
              <a:latin typeface="Verdana"/>
              <a:ea typeface="Verdana"/>
              <a:cs typeface="Verdana"/>
              <a:sym typeface="Verdana"/>
            </a:endParaRPr>
          </a:p>
        </p:txBody>
      </p:sp>
    </p:spTree>
    <p:extLst>
      <p:ext uri="{BB962C8B-B14F-4D97-AF65-F5344CB8AC3E}">
        <p14:creationId xmlns:p14="http://schemas.microsoft.com/office/powerpoint/2010/main" val="1950648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97378"/>
            <a:ext cx="9127926" cy="1325563"/>
          </a:xfrm>
        </p:spPr>
        <p:txBody>
          <a:bodyPr>
            <a:normAutofit/>
          </a:bodyPr>
          <a:lstStyle/>
          <a:p>
            <a:pPr algn="l"/>
            <a:r>
              <a:rPr lang="en-US" sz="4000" dirty="0"/>
              <a:t>Proportional chambers and </a:t>
            </a:r>
            <a:r>
              <a:rPr lang="en-US" sz="4000" dirty="0" err="1" smtClean="0"/>
              <a:t>scintilliator</a:t>
            </a:r>
            <a:endParaRPr lang="ru-RU" sz="4000" dirty="0"/>
          </a:p>
        </p:txBody>
      </p:sp>
      <p:pic>
        <p:nvPicPr>
          <p:cNvPr id="4" name="Рисунок 3"/>
          <p:cNvPicPr>
            <a:picLocks noChangeAspect="1"/>
          </p:cNvPicPr>
          <p:nvPr/>
        </p:nvPicPr>
        <p:blipFill>
          <a:blip r:embed="rId2"/>
          <a:stretch>
            <a:fillRect/>
          </a:stretch>
        </p:blipFill>
        <p:spPr>
          <a:xfrm>
            <a:off x="715567" y="976147"/>
            <a:ext cx="1241135" cy="5394368"/>
          </a:xfrm>
          <a:prstGeom prst="rect">
            <a:avLst/>
          </a:prstGeom>
        </p:spPr>
      </p:pic>
      <p:pic>
        <p:nvPicPr>
          <p:cNvPr id="6" name="Рисунок 5"/>
          <p:cNvPicPr/>
          <p:nvPr/>
        </p:nvPicPr>
        <p:blipFill>
          <a:blip r:embed="rId3">
            <a:extLst>
              <a:ext uri="{28A0092B-C50C-407E-A947-70E740481C1C}">
                <a14:useLocalDpi xmlns:a14="http://schemas.microsoft.com/office/drawing/2010/main" val="0"/>
              </a:ext>
            </a:extLst>
          </a:blip>
          <a:srcRect/>
          <a:stretch>
            <a:fillRect/>
          </a:stretch>
        </p:blipFill>
        <p:spPr bwMode="auto">
          <a:xfrm>
            <a:off x="2324844" y="828802"/>
            <a:ext cx="3881914" cy="5193030"/>
          </a:xfrm>
          <a:prstGeom prst="rect">
            <a:avLst/>
          </a:prstGeom>
          <a:noFill/>
          <a:ln>
            <a:noFill/>
          </a:ln>
        </p:spPr>
      </p:pic>
      <p:sp>
        <p:nvSpPr>
          <p:cNvPr id="5" name="Прямоугольник 4"/>
          <p:cNvSpPr/>
          <p:nvPr/>
        </p:nvSpPr>
        <p:spPr>
          <a:xfrm>
            <a:off x="1547664" y="5776554"/>
            <a:ext cx="1861728" cy="461665"/>
          </a:xfrm>
          <a:prstGeom prst="rect">
            <a:avLst/>
          </a:prstGeom>
        </p:spPr>
        <p:txBody>
          <a:bodyPr wrap="none">
            <a:spAutoFit/>
          </a:bodyPr>
          <a:lstStyle/>
          <a:p>
            <a:r>
              <a:rPr lang="en-US" sz="2400" b="0" i="0" dirty="0">
                <a:solidFill>
                  <a:srgbClr val="000000"/>
                </a:solidFill>
                <a:effectLst/>
              </a:rPr>
              <a:t>Element</a:t>
            </a:r>
            <a:r>
              <a:rPr lang="en-US" b="0" i="0" dirty="0">
                <a:solidFill>
                  <a:srgbClr val="000000"/>
                </a:solidFill>
                <a:effectLst/>
                <a:latin typeface="Arial" panose="020B0604020202020204" pitchFamily="34" charset="0"/>
              </a:rPr>
              <a:t> S4H4</a:t>
            </a:r>
            <a:endParaRPr lang="ru-RU" dirty="0"/>
          </a:p>
        </p:txBody>
      </p:sp>
      <p:sp>
        <p:nvSpPr>
          <p:cNvPr id="7" name="Прямоугольник 6"/>
          <p:cNvSpPr/>
          <p:nvPr/>
        </p:nvSpPr>
        <p:spPr>
          <a:xfrm>
            <a:off x="5940152" y="1268760"/>
            <a:ext cx="2813300" cy="2585323"/>
          </a:xfrm>
          <a:prstGeom prst="rect">
            <a:avLst/>
          </a:prstGeom>
        </p:spPr>
        <p:txBody>
          <a:bodyPr wrap="square">
            <a:spAutoFit/>
          </a:bodyPr>
          <a:lstStyle/>
          <a:p>
            <a:pPr algn="just"/>
            <a:r>
              <a:rPr lang="en-US" b="0" i="0" dirty="0">
                <a:solidFill>
                  <a:srgbClr val="000000"/>
                </a:solidFill>
                <a:effectLst/>
              </a:rPr>
              <a:t>The distance between the planes is 9.7 cm . The distance between the wires is 2 mm. The width and length correspond to the dimensions of the detectors </a:t>
            </a:r>
            <a:r>
              <a:rPr lang="en-US" dirty="0">
                <a:solidFill>
                  <a:srgbClr val="000000"/>
                </a:solidFill>
              </a:rPr>
              <a:t>H5-H8, which in turn depends on the distance from the target</a:t>
            </a:r>
            <a:endParaRPr lang="ru-RU" dirty="0"/>
          </a:p>
        </p:txBody>
      </p:sp>
      <p:sp>
        <p:nvSpPr>
          <p:cNvPr id="3" name="Прямоугольник 2"/>
          <p:cNvSpPr/>
          <p:nvPr/>
        </p:nvSpPr>
        <p:spPr>
          <a:xfrm>
            <a:off x="3740191" y="5790999"/>
            <a:ext cx="2199961" cy="461665"/>
          </a:xfrm>
          <a:prstGeom prst="rect">
            <a:avLst/>
          </a:prstGeom>
        </p:spPr>
        <p:txBody>
          <a:bodyPr wrap="none">
            <a:spAutoFit/>
          </a:bodyPr>
          <a:lstStyle/>
          <a:p>
            <a:r>
              <a:rPr lang="en-US" sz="2400" dirty="0">
                <a:solidFill>
                  <a:srgbClr val="000000"/>
                </a:solidFill>
              </a:rPr>
              <a:t>Elements S5H5. </a:t>
            </a:r>
            <a:endParaRPr lang="ru-RU" sz="2400" dirty="0"/>
          </a:p>
        </p:txBody>
      </p:sp>
      <p:sp>
        <p:nvSpPr>
          <p:cNvPr id="8" name="Прямоугольник 7"/>
          <p:cNvSpPr/>
          <p:nvPr/>
        </p:nvSpPr>
        <p:spPr>
          <a:xfrm>
            <a:off x="5940152" y="4141021"/>
            <a:ext cx="3024336" cy="2031325"/>
          </a:xfrm>
          <a:prstGeom prst="rect">
            <a:avLst/>
          </a:prstGeom>
        </p:spPr>
        <p:txBody>
          <a:bodyPr wrap="square">
            <a:spAutoFit/>
          </a:bodyPr>
          <a:lstStyle/>
          <a:p>
            <a:r>
              <a:rPr lang="en-US" dirty="0"/>
              <a:t>However, the amount of matter on the beam path in the "comb" hodoscope is larger by 67% with the same thickness of the scintillator rods as in the single-layer hodoscope. </a:t>
            </a:r>
            <a:endParaRPr lang="ru-RU" dirty="0"/>
          </a:p>
        </p:txBody>
      </p:sp>
      <p:sp>
        <p:nvSpPr>
          <p:cNvPr id="9" name="Прямоугольник 8"/>
          <p:cNvSpPr/>
          <p:nvPr/>
        </p:nvSpPr>
        <p:spPr>
          <a:xfrm>
            <a:off x="0" y="6211669"/>
            <a:ext cx="7596336" cy="646331"/>
          </a:xfrm>
          <a:prstGeom prst="rect">
            <a:avLst/>
          </a:prstGeom>
        </p:spPr>
        <p:txBody>
          <a:bodyPr wrap="square">
            <a:spAutoFit/>
          </a:bodyPr>
          <a:lstStyle/>
          <a:p>
            <a:r>
              <a:rPr lang="en-US" i="1" dirty="0">
                <a:hlinkClick r:id="rId4"/>
              </a:rPr>
              <a:t>XIX Workshop on High Energy Spin Physics, DSPIN-23 (Efremov-90</a:t>
            </a:r>
            <a:r>
              <a:rPr lang="en-US" i="1" dirty="0" smtClean="0">
                <a:hlinkClick r:id="rId4"/>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10" name="Google Shape;64;p14"/>
          <p:cNvSpPr txBox="1"/>
          <p:nvPr/>
        </p:nvSpPr>
        <p:spPr>
          <a:xfrm>
            <a:off x="8405789" y="6370515"/>
            <a:ext cx="695325" cy="430857"/>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15</a:t>
            </a:r>
            <a:endParaRPr sz="1600" i="1" dirty="0">
              <a:latin typeface="Verdana"/>
              <a:ea typeface="Verdana"/>
              <a:cs typeface="Verdana"/>
              <a:sym typeface="Verdana"/>
            </a:endParaRPr>
          </a:p>
        </p:txBody>
      </p:sp>
    </p:spTree>
    <p:extLst>
      <p:ext uri="{BB962C8B-B14F-4D97-AF65-F5344CB8AC3E}">
        <p14:creationId xmlns:p14="http://schemas.microsoft.com/office/powerpoint/2010/main" val="1853300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37749"/>
            <a:ext cx="9540551" cy="1325563"/>
          </a:xfrm>
        </p:spPr>
        <p:txBody>
          <a:bodyPr>
            <a:normAutofit/>
          </a:bodyPr>
          <a:lstStyle/>
          <a:p>
            <a:r>
              <a:rPr lang="en-US" sz="3200" dirty="0" smtClean="0">
                <a:latin typeface="+mn-lt"/>
                <a:ea typeface="Calibri" panose="020F0502020204030204" pitchFamily="34" charset="0"/>
              </a:rPr>
              <a:t>Number </a:t>
            </a:r>
            <a:r>
              <a:rPr lang="en-US" sz="3200" dirty="0">
                <a:latin typeface="+mn-lt"/>
                <a:ea typeface="Calibri" panose="020F0502020204030204" pitchFamily="34" charset="0"/>
              </a:rPr>
              <a:t>of events</a:t>
            </a:r>
            <a:r>
              <a:rPr lang="en-US" sz="3200" dirty="0" smtClean="0">
                <a:latin typeface="+mn-lt"/>
              </a:rPr>
              <a:t> </a:t>
            </a:r>
            <a:r>
              <a:rPr lang="en-US" sz="3200" dirty="0">
                <a:latin typeface="+mn-lt"/>
              </a:rPr>
              <a:t>of two different detector setup</a:t>
            </a:r>
            <a:endParaRPr lang="ru-RU" sz="3200" dirty="0">
              <a:latin typeface="+mn-lt"/>
            </a:endParaRPr>
          </a:p>
        </p:txBody>
      </p:sp>
      <p:pic>
        <p:nvPicPr>
          <p:cNvPr id="7" name="Рисунок 6"/>
          <p:cNvPicPr/>
          <p:nvPr/>
        </p:nvPicPr>
        <p:blipFill>
          <a:blip r:embed="rId2">
            <a:extLst>
              <a:ext uri="{28A0092B-C50C-407E-A947-70E740481C1C}">
                <a14:useLocalDpi xmlns:a14="http://schemas.microsoft.com/office/drawing/2010/main" val="0"/>
              </a:ext>
            </a:extLst>
          </a:blip>
          <a:srcRect/>
          <a:stretch>
            <a:fillRect/>
          </a:stretch>
        </p:blipFill>
        <p:spPr bwMode="auto">
          <a:xfrm>
            <a:off x="89854" y="695009"/>
            <a:ext cx="6390861" cy="5075054"/>
          </a:xfrm>
          <a:prstGeom prst="rect">
            <a:avLst/>
          </a:prstGeom>
          <a:noFill/>
          <a:ln>
            <a:noFill/>
          </a:ln>
        </p:spPr>
      </p:pic>
      <p:sp>
        <p:nvSpPr>
          <p:cNvPr id="6" name="Rectangle 2"/>
          <p:cNvSpPr>
            <a:spLocks noChangeArrowheads="1"/>
          </p:cNvSpPr>
          <p:nvPr/>
        </p:nvSpPr>
        <p:spPr bwMode="auto">
          <a:xfrm>
            <a:off x="3654119" y="2041169"/>
            <a:ext cx="1911794" cy="1195851"/>
          </a:xfrm>
          <a:prstGeom prst="rect">
            <a:avLst/>
          </a:prstGeom>
          <a:solidFill>
            <a:schemeClr val="bg1"/>
          </a:solidFill>
          <a:ln>
            <a:noFill/>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a:ln>
                  <a:noFill/>
                </a:ln>
                <a:solidFill>
                  <a:srgbClr val="202124"/>
                </a:solidFill>
                <a:effectLst/>
              </a:rPr>
              <a:t>Momentum distribution </a:t>
            </a:r>
            <a:endParaRPr kumimoji="0" lang="en-US" altLang="ru-RU" sz="2000" b="0" i="0" u="none" strike="noStrike" cap="none" normalizeH="0" baseline="0" dirty="0" smtClean="0">
              <a:ln>
                <a:noFill/>
              </a:ln>
              <a:solidFill>
                <a:srgbClr val="202124"/>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202124"/>
                </a:solidFill>
                <a:effectLst/>
              </a:rPr>
              <a:t>of </a:t>
            </a:r>
            <a:r>
              <a:rPr kumimoji="0" lang="ru-RU" altLang="ru-RU" sz="2000" b="0" i="0" u="none" strike="noStrike" cap="none" normalizeH="0" baseline="0" dirty="0">
                <a:ln>
                  <a:noFill/>
                </a:ln>
                <a:solidFill>
                  <a:srgbClr val="202124"/>
                </a:solidFill>
                <a:effectLst/>
              </a:rPr>
              <a:t>the recoil proton</a:t>
            </a:r>
            <a:endParaRPr kumimoji="0" lang="ru-RU" altLang="ru-RU" sz="2000" b="0" i="0" u="none" strike="noStrike" cap="none" normalizeH="0" baseline="0" dirty="0">
              <a:ln>
                <a:noFill/>
              </a:ln>
              <a:solidFill>
                <a:schemeClr val="tx1"/>
              </a:solidFill>
              <a:effectLst/>
            </a:endParaRPr>
          </a:p>
        </p:txBody>
      </p:sp>
      <p:sp>
        <p:nvSpPr>
          <p:cNvPr id="3" name="Объект 2"/>
          <p:cNvSpPr>
            <a:spLocks noGrp="1"/>
          </p:cNvSpPr>
          <p:nvPr>
            <p:ph idx="1"/>
          </p:nvPr>
        </p:nvSpPr>
        <p:spPr>
          <a:xfrm>
            <a:off x="6422542" y="1020738"/>
            <a:ext cx="2721459" cy="4351338"/>
          </a:xfrm>
        </p:spPr>
        <p:txBody>
          <a:bodyPr>
            <a:normAutofit fontScale="85000" lnSpcReduction="10000"/>
          </a:bodyPr>
          <a:lstStyle/>
          <a:p>
            <a:r>
              <a:rPr lang="en-US" sz="2000" b="1" dirty="0">
                <a:solidFill>
                  <a:srgbClr val="FF0000"/>
                </a:solidFill>
              </a:rPr>
              <a:t>Polarized target without magnetic field for Scintillator detector setup         </a:t>
            </a:r>
            <a:r>
              <a:rPr lang="en-US" sz="2000" b="1" dirty="0"/>
              <a:t>3971</a:t>
            </a:r>
            <a:endParaRPr lang="ru-RU" sz="2000" b="1" dirty="0"/>
          </a:p>
          <a:p>
            <a:r>
              <a:rPr lang="en-US" sz="2000" b="1" dirty="0">
                <a:solidFill>
                  <a:srgbClr val="FF66FF"/>
                </a:solidFill>
              </a:rPr>
              <a:t>Liquid hydrogen target without magnetic field for Scintillator detector setup         </a:t>
            </a:r>
            <a:r>
              <a:rPr lang="en-US" sz="2000" b="1" dirty="0"/>
              <a:t>4080</a:t>
            </a:r>
            <a:endParaRPr lang="ru-RU" sz="2000" b="1" dirty="0"/>
          </a:p>
          <a:p>
            <a:r>
              <a:rPr lang="en-US" sz="2000" b="1" dirty="0">
                <a:solidFill>
                  <a:srgbClr val="00FF00"/>
                </a:solidFill>
              </a:rPr>
              <a:t>Polarized target with magnetic field for Scintillator detector setup      </a:t>
            </a:r>
            <a:r>
              <a:rPr lang="en-US" sz="2000" b="1" dirty="0" smtClean="0">
                <a:solidFill>
                  <a:srgbClr val="00FF00"/>
                </a:solidFill>
              </a:rPr>
              <a:t>     </a:t>
            </a:r>
            <a:r>
              <a:rPr lang="en-US" sz="2000" b="1" dirty="0" smtClean="0"/>
              <a:t>3956</a:t>
            </a:r>
            <a:endParaRPr lang="ru-RU" sz="2000" b="1" dirty="0"/>
          </a:p>
          <a:p>
            <a:r>
              <a:rPr lang="en-US" sz="2000" b="1" dirty="0">
                <a:solidFill>
                  <a:srgbClr val="6666FF"/>
                </a:solidFill>
              </a:rPr>
              <a:t>Liquid hydrogen target </a:t>
            </a:r>
            <a:r>
              <a:rPr lang="en-US" sz="2000" b="1" dirty="0" smtClean="0">
                <a:solidFill>
                  <a:srgbClr val="6666FF"/>
                </a:solidFill>
              </a:rPr>
              <a:t>without </a:t>
            </a:r>
            <a:r>
              <a:rPr lang="en-US" sz="2000" b="1" dirty="0">
                <a:solidFill>
                  <a:srgbClr val="6666FF"/>
                </a:solidFill>
              </a:rPr>
              <a:t>magnetic field for Proportional chamber detector  </a:t>
            </a:r>
            <a:r>
              <a:rPr lang="en-US" sz="2000" b="1" dirty="0" smtClean="0">
                <a:solidFill>
                  <a:srgbClr val="6666FF"/>
                </a:solidFill>
              </a:rPr>
              <a:t>   	          </a:t>
            </a:r>
            <a:r>
              <a:rPr lang="en-US" sz="2000" b="1" dirty="0" smtClean="0"/>
              <a:t>10146</a:t>
            </a:r>
            <a:endParaRPr lang="ru-RU" sz="2000" b="1" dirty="0"/>
          </a:p>
          <a:p>
            <a:pPr marL="0" indent="0">
              <a:buNone/>
            </a:pPr>
            <a:endParaRPr lang="ru-RU" sz="2000" dirty="0">
              <a:solidFill>
                <a:srgbClr val="6666FF"/>
              </a:solidFill>
            </a:endParaRPr>
          </a:p>
        </p:txBody>
      </p:sp>
      <p:sp>
        <p:nvSpPr>
          <p:cNvPr id="8" name="Прямоугольник 7"/>
          <p:cNvSpPr/>
          <p:nvPr/>
        </p:nvSpPr>
        <p:spPr>
          <a:xfrm>
            <a:off x="291463" y="5607370"/>
            <a:ext cx="8637105" cy="646331"/>
          </a:xfrm>
          <a:prstGeom prst="rect">
            <a:avLst/>
          </a:prstGeom>
        </p:spPr>
        <p:txBody>
          <a:bodyPr wrap="square">
            <a:spAutoFit/>
          </a:bodyPr>
          <a:lstStyle/>
          <a:p>
            <a:r>
              <a:rPr lang="ru-RU" dirty="0" smtClean="0"/>
              <a:t> </a:t>
            </a:r>
            <a:r>
              <a:rPr lang="ru-RU" dirty="0" err="1"/>
              <a:t>If</a:t>
            </a:r>
            <a:r>
              <a:rPr lang="ru-RU" dirty="0"/>
              <a:t> the recoil </a:t>
            </a:r>
            <a:r>
              <a:rPr lang="ru-RU" dirty="0" err="1" smtClean="0"/>
              <a:t>arm</a:t>
            </a:r>
            <a:r>
              <a:rPr lang="ru-RU" dirty="0" smtClean="0"/>
              <a:t> </a:t>
            </a:r>
            <a:r>
              <a:rPr lang="ru-RU" dirty="0"/>
              <a:t>is </a:t>
            </a:r>
            <a:r>
              <a:rPr lang="ru-RU" dirty="0" err="1"/>
              <a:t>made</a:t>
            </a:r>
            <a:r>
              <a:rPr lang="ru-RU" dirty="0"/>
              <a:t> </a:t>
            </a:r>
            <a:r>
              <a:rPr lang="ru-RU" dirty="0" err="1"/>
              <a:t>from</a:t>
            </a:r>
            <a:r>
              <a:rPr lang="ru-RU" dirty="0"/>
              <a:t> </a:t>
            </a:r>
            <a:r>
              <a:rPr lang="ru-RU" dirty="0" err="1"/>
              <a:t>scintillators</a:t>
            </a:r>
            <a:r>
              <a:rPr lang="ru-RU" dirty="0"/>
              <a:t>, </a:t>
            </a:r>
            <a:r>
              <a:rPr lang="ru-RU" dirty="0" err="1"/>
              <a:t>then</a:t>
            </a:r>
            <a:r>
              <a:rPr lang="ru-RU" dirty="0"/>
              <a:t> the </a:t>
            </a:r>
            <a:r>
              <a:rPr lang="ru-RU" dirty="0" err="1"/>
              <a:t>efficiency</a:t>
            </a:r>
            <a:r>
              <a:rPr lang="ru-RU" dirty="0"/>
              <a:t> is </a:t>
            </a:r>
            <a:r>
              <a:rPr lang="ru-RU" dirty="0" err="1"/>
              <a:t>about</a:t>
            </a:r>
            <a:r>
              <a:rPr lang="ru-RU" dirty="0"/>
              <a:t> 2.5 </a:t>
            </a:r>
            <a:r>
              <a:rPr lang="ru-RU" dirty="0" err="1"/>
              <a:t>times</a:t>
            </a:r>
            <a:r>
              <a:rPr lang="ru-RU" dirty="0"/>
              <a:t> </a:t>
            </a:r>
            <a:r>
              <a:rPr lang="ru-RU" dirty="0" err="1"/>
              <a:t>less</a:t>
            </a:r>
            <a:r>
              <a:rPr lang="ru-RU" dirty="0"/>
              <a:t> </a:t>
            </a:r>
            <a:r>
              <a:rPr lang="ru-RU" dirty="0" err="1"/>
              <a:t>than</a:t>
            </a:r>
            <a:r>
              <a:rPr lang="ru-RU" dirty="0"/>
              <a:t> </a:t>
            </a:r>
            <a:r>
              <a:rPr lang="ru-RU" dirty="0" err="1"/>
              <a:t>if</a:t>
            </a:r>
            <a:r>
              <a:rPr lang="ru-RU" dirty="0"/>
              <a:t> the recoil detectors </a:t>
            </a:r>
            <a:r>
              <a:rPr lang="ru-RU" dirty="0" err="1"/>
              <a:t>are</a:t>
            </a:r>
            <a:r>
              <a:rPr lang="ru-RU" dirty="0"/>
              <a:t> </a:t>
            </a:r>
            <a:r>
              <a:rPr lang="ru-RU" dirty="0" err="1"/>
              <a:t>made</a:t>
            </a:r>
            <a:r>
              <a:rPr lang="ru-RU" dirty="0"/>
              <a:t> </a:t>
            </a:r>
            <a:r>
              <a:rPr lang="ru-RU" dirty="0" err="1"/>
              <a:t>from</a:t>
            </a:r>
            <a:r>
              <a:rPr lang="ru-RU" dirty="0"/>
              <a:t> </a:t>
            </a:r>
            <a:r>
              <a:rPr lang="ru-RU" dirty="0" err="1"/>
              <a:t>proportional</a:t>
            </a:r>
            <a:r>
              <a:rPr lang="ru-RU" dirty="0"/>
              <a:t> </a:t>
            </a:r>
            <a:r>
              <a:rPr lang="ru-RU" dirty="0" err="1"/>
              <a:t>chambers</a:t>
            </a:r>
            <a:r>
              <a:rPr lang="ru-RU" dirty="0"/>
              <a:t>. </a:t>
            </a:r>
          </a:p>
        </p:txBody>
      </p:sp>
      <p:sp>
        <p:nvSpPr>
          <p:cNvPr id="9" name="Прямоугольник 8"/>
          <p:cNvSpPr/>
          <p:nvPr/>
        </p:nvSpPr>
        <p:spPr>
          <a:xfrm>
            <a:off x="0" y="6211669"/>
            <a:ext cx="7596336" cy="646331"/>
          </a:xfrm>
          <a:prstGeom prst="rect">
            <a:avLst/>
          </a:prstGeom>
        </p:spPr>
        <p:txBody>
          <a:bodyPr wrap="square">
            <a:spAutoFit/>
          </a:bodyPr>
          <a:lstStyle/>
          <a:p>
            <a:r>
              <a:rPr lang="en-US" i="1" dirty="0">
                <a:hlinkClick r:id="rId3"/>
              </a:rPr>
              <a:t>XIX Workshop on High Energy Spin Physics, DSPIN-23 (Efremov-90</a:t>
            </a:r>
            <a:r>
              <a:rPr lang="en-US" i="1" dirty="0" smtClean="0">
                <a:hlinkClick r:id="rId3"/>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10" name="Google Shape;64;p14"/>
          <p:cNvSpPr txBox="1"/>
          <p:nvPr/>
        </p:nvSpPr>
        <p:spPr>
          <a:xfrm>
            <a:off x="8604449" y="6196295"/>
            <a:ext cx="539552"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16</a:t>
            </a:r>
            <a:endParaRPr sz="1600" i="1" dirty="0">
              <a:latin typeface="Verdana"/>
              <a:ea typeface="Verdana"/>
              <a:cs typeface="Verdana"/>
              <a:sym typeface="Verdana"/>
            </a:endParaRPr>
          </a:p>
        </p:txBody>
      </p:sp>
    </p:spTree>
    <p:extLst>
      <p:ext uri="{BB962C8B-B14F-4D97-AF65-F5344CB8AC3E}">
        <p14:creationId xmlns:p14="http://schemas.microsoft.com/office/powerpoint/2010/main" val="63397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31099"/>
            <a:ext cx="5825489" cy="461665"/>
          </a:xfrm>
        </p:spPr>
        <p:txBody>
          <a:bodyPr>
            <a:normAutofit fontScale="90000"/>
          </a:bodyPr>
          <a:lstStyle/>
          <a:p>
            <a:pPr algn="ctr"/>
            <a:r>
              <a:rPr lang="en-US" dirty="0">
                <a:latin typeface="+mn-lt"/>
              </a:rPr>
              <a:t>Discussion and conclusion</a:t>
            </a:r>
            <a:endParaRPr lang="ru-RU" dirty="0">
              <a:latin typeface="+mn-lt"/>
            </a:endParaRPr>
          </a:p>
        </p:txBody>
      </p:sp>
      <p:sp>
        <p:nvSpPr>
          <p:cNvPr id="3" name="Текст 2"/>
          <p:cNvSpPr>
            <a:spLocks noGrp="1"/>
          </p:cNvSpPr>
          <p:nvPr>
            <p:ph type="body" idx="1"/>
          </p:nvPr>
        </p:nvSpPr>
        <p:spPr>
          <a:xfrm>
            <a:off x="89249" y="548680"/>
            <a:ext cx="8784976" cy="5539978"/>
          </a:xfrm>
        </p:spPr>
        <p:txBody>
          <a:bodyPr>
            <a:normAutofit/>
          </a:bodyPr>
          <a:lstStyle/>
          <a:p>
            <a:pPr>
              <a:buFont typeface="Wingdings" panose="05000000000000000000" pitchFamily="2" charset="2"/>
              <a:buChar char="§"/>
            </a:pPr>
            <a:r>
              <a:rPr lang="en-US" sz="2000" dirty="0"/>
              <a:t>Channel 24A involves the formation of polarized beams of protons and antiprotons with three directions of polarization using systems of superconducting magnets "Siberian snakes". </a:t>
            </a:r>
            <a:endParaRPr lang="ru-RU" sz="2000" dirty="0" smtClean="0"/>
          </a:p>
          <a:p>
            <a:pPr algn="just">
              <a:buFont typeface="Wingdings" panose="05000000000000000000" pitchFamily="2" charset="2"/>
              <a:buChar char="§"/>
            </a:pPr>
            <a:r>
              <a:rPr lang="en-US" sz="2000" dirty="0" smtClean="0"/>
              <a:t>Two </a:t>
            </a:r>
            <a:r>
              <a:rPr lang="en-US" sz="2000" dirty="0"/>
              <a:t>types of polarized </a:t>
            </a:r>
            <a:r>
              <a:rPr lang="en-US" sz="2000" dirty="0" smtClean="0"/>
              <a:t>targets </a:t>
            </a:r>
            <a:r>
              <a:rPr lang="en-US" sz="2000" dirty="0"/>
              <a:t>with two and three polarization components will make it possible to measure </a:t>
            </a:r>
            <a:r>
              <a:rPr lang="en-US" sz="2000" b="1" dirty="0"/>
              <a:t>15</a:t>
            </a:r>
            <a:r>
              <a:rPr lang="en-US" sz="2000" dirty="0"/>
              <a:t> and </a:t>
            </a:r>
            <a:r>
              <a:rPr lang="en-US" sz="2000" b="1" dirty="0"/>
              <a:t>19</a:t>
            </a:r>
            <a:r>
              <a:rPr lang="en-US" sz="2000" dirty="0"/>
              <a:t> observables, </a:t>
            </a:r>
            <a:r>
              <a:rPr lang="en-US" sz="2000" dirty="0" smtClean="0"/>
              <a:t>respectively</a:t>
            </a:r>
          </a:p>
          <a:p>
            <a:pPr>
              <a:buFont typeface="Wingdings" panose="05000000000000000000" pitchFamily="2" charset="2"/>
              <a:buChar char="§"/>
            </a:pPr>
            <a:r>
              <a:rPr lang="en-US" sz="2000" dirty="0"/>
              <a:t>The </a:t>
            </a:r>
            <a:r>
              <a:rPr lang="en-US" sz="2000" dirty="0" smtClean="0"/>
              <a:t>complete sets </a:t>
            </a:r>
            <a:r>
              <a:rPr lang="en-US" sz="2000" dirty="0"/>
              <a:t>of observables for direct reconstruction of the scattering </a:t>
            </a:r>
            <a:r>
              <a:rPr lang="en-US" sz="2000" dirty="0" smtClean="0"/>
              <a:t>amplitudes is </a:t>
            </a:r>
            <a:r>
              <a:rPr lang="en-US" sz="2000" b="1" dirty="0" smtClean="0"/>
              <a:t>10</a:t>
            </a:r>
            <a:r>
              <a:rPr lang="en-US" sz="2000" dirty="0" smtClean="0"/>
              <a:t> (</a:t>
            </a:r>
            <a:r>
              <a:rPr lang="en-US" sz="2000" dirty="0" err="1" smtClean="0"/>
              <a:t>c.m.s</a:t>
            </a:r>
            <a:r>
              <a:rPr lang="en-US" sz="2000" dirty="0" smtClean="0"/>
              <a:t>.) and </a:t>
            </a:r>
            <a:r>
              <a:rPr lang="en-US" sz="2000" b="1" dirty="0" smtClean="0"/>
              <a:t>11</a:t>
            </a:r>
            <a:r>
              <a:rPr lang="en-US" sz="2000" dirty="0" smtClean="0"/>
              <a:t> (</a:t>
            </a:r>
            <a:r>
              <a:rPr lang="en-US" sz="2000" dirty="0"/>
              <a:t>laboratory </a:t>
            </a:r>
            <a:r>
              <a:rPr lang="en-US" sz="2000" dirty="0" smtClean="0"/>
              <a:t>frame)</a:t>
            </a:r>
            <a:r>
              <a:rPr lang="ru-RU" sz="2000" dirty="0" smtClean="0"/>
              <a:t> - </a:t>
            </a:r>
            <a:r>
              <a:rPr lang="en-US" sz="2000" dirty="0" smtClean="0"/>
              <a:t> from 15</a:t>
            </a:r>
            <a:r>
              <a:rPr lang="ru-RU" sz="2000" dirty="0" smtClean="0"/>
              <a:t> </a:t>
            </a:r>
            <a:r>
              <a:rPr lang="en-US" sz="2000" dirty="0"/>
              <a:t>observables</a:t>
            </a:r>
            <a:r>
              <a:rPr lang="en-US" sz="2000" dirty="0" smtClean="0"/>
              <a:t> and </a:t>
            </a:r>
            <a:r>
              <a:rPr lang="en-US" sz="2000" b="1" dirty="0" smtClean="0"/>
              <a:t>13</a:t>
            </a:r>
            <a:r>
              <a:rPr lang="ru-RU" sz="2000" b="1" dirty="0" smtClean="0"/>
              <a:t> </a:t>
            </a:r>
            <a:r>
              <a:rPr lang="en-US" sz="2000" dirty="0"/>
              <a:t>(laboratory frame)</a:t>
            </a:r>
            <a:r>
              <a:rPr lang="ru-RU" sz="2000" dirty="0"/>
              <a:t> </a:t>
            </a:r>
            <a:r>
              <a:rPr lang="ru-RU" sz="2000" dirty="0" smtClean="0"/>
              <a:t>- </a:t>
            </a:r>
            <a:r>
              <a:rPr lang="en-US" sz="2000" dirty="0"/>
              <a:t>from </a:t>
            </a:r>
            <a:r>
              <a:rPr lang="en-US" sz="2000" dirty="0" smtClean="0"/>
              <a:t>1</a:t>
            </a:r>
            <a:r>
              <a:rPr lang="ru-RU" sz="2000" dirty="0" smtClean="0"/>
              <a:t>9 </a:t>
            </a:r>
            <a:r>
              <a:rPr lang="en-US" sz="2000" dirty="0"/>
              <a:t>observables </a:t>
            </a:r>
            <a:endParaRPr lang="en-US" sz="2000" dirty="0" smtClean="0"/>
          </a:p>
          <a:p>
            <a:pPr>
              <a:buFont typeface="Wingdings" panose="05000000000000000000" pitchFamily="2" charset="2"/>
              <a:buChar char="§"/>
            </a:pPr>
            <a:r>
              <a:rPr lang="en-US" sz="2000" dirty="0" smtClean="0"/>
              <a:t>Full </a:t>
            </a:r>
            <a:r>
              <a:rPr lang="en-US" sz="2000" dirty="0"/>
              <a:t>Monte Carlo was prepared to study feasibility to measure elastic pp and p(bar)p scattering in the SPASCHARM experiment at 16 GeV. </a:t>
            </a:r>
          </a:p>
          <a:p>
            <a:pPr>
              <a:buFont typeface="Wingdings" panose="05000000000000000000" pitchFamily="2" charset="2"/>
              <a:buChar char="§"/>
            </a:pPr>
            <a:r>
              <a:rPr lang="en-US" sz="2000" dirty="0"/>
              <a:t>MC study demonstrated possibility to study spin effects in elastic scattering in non-investigated region</a:t>
            </a:r>
            <a:r>
              <a:rPr lang="en-US" sz="2000" dirty="0" smtClean="0"/>
              <a:t>: </a:t>
            </a:r>
            <a:endParaRPr lang="ru-RU" sz="2000" dirty="0" smtClean="0"/>
          </a:p>
          <a:p>
            <a:pPr>
              <a:buFont typeface="Wingdings" panose="05000000000000000000" pitchFamily="2" charset="2"/>
              <a:buChar char="§"/>
            </a:pPr>
            <a:endParaRPr lang="ru-RU" sz="2000" dirty="0" smtClean="0"/>
          </a:p>
          <a:p>
            <a:pPr>
              <a:buFont typeface="Wingdings" panose="05000000000000000000" pitchFamily="2" charset="2"/>
              <a:buChar char="§"/>
            </a:pPr>
            <a:endParaRPr lang="ru-RU" sz="2000" dirty="0"/>
          </a:p>
          <a:p>
            <a:pPr>
              <a:buFont typeface="Wingdings" panose="05000000000000000000" pitchFamily="2" charset="2"/>
              <a:buChar char="§"/>
            </a:pPr>
            <a:endParaRPr lang="ru-RU" sz="2000" dirty="0" smtClean="0"/>
          </a:p>
          <a:p>
            <a:pPr>
              <a:buFont typeface="Wingdings" panose="05000000000000000000" pitchFamily="2" charset="2"/>
              <a:buChar char="§"/>
            </a:pPr>
            <a:endParaRPr lang="ru-RU" sz="2000" dirty="0"/>
          </a:p>
          <a:p>
            <a:pPr>
              <a:buFont typeface="Wingdings" panose="05000000000000000000" pitchFamily="2" charset="2"/>
              <a:buChar char="§"/>
            </a:pPr>
            <a:endParaRPr lang="en-US" sz="2000" dirty="0" smtClean="0"/>
          </a:p>
          <a:p>
            <a:pPr marL="0" indent="0">
              <a:buNone/>
            </a:pPr>
            <a:endParaRPr lang="ru-RU" sz="2000" dirty="0"/>
          </a:p>
        </p:txBody>
      </p:sp>
      <p:sp>
        <p:nvSpPr>
          <p:cNvPr id="4" name="Прямоугольник 3"/>
          <p:cNvSpPr/>
          <p:nvPr/>
        </p:nvSpPr>
        <p:spPr>
          <a:xfrm>
            <a:off x="683568" y="4581128"/>
            <a:ext cx="8280920" cy="1477328"/>
          </a:xfrm>
          <a:prstGeom prst="rect">
            <a:avLst/>
          </a:prstGeom>
        </p:spPr>
        <p:txBody>
          <a:bodyPr wrap="square">
            <a:spAutoFit/>
          </a:bodyPr>
          <a:lstStyle/>
          <a:p>
            <a:pPr marL="285750" indent="-285750" algn="just">
              <a:buFont typeface="Wingdings" panose="05000000000000000000" pitchFamily="2" charset="2"/>
              <a:buChar char="Ø"/>
            </a:pPr>
            <a:r>
              <a:rPr lang="en-US" dirty="0"/>
              <a:t>Fast MC study demonstrated the possibility to suppress background and </a:t>
            </a:r>
            <a:r>
              <a:rPr lang="ru-RU" dirty="0" smtClean="0"/>
              <a:t> </a:t>
            </a:r>
            <a:r>
              <a:rPr lang="en-US" dirty="0" smtClean="0"/>
              <a:t>select </a:t>
            </a:r>
            <a:r>
              <a:rPr lang="en-US" dirty="0"/>
              <a:t>elastic process.  </a:t>
            </a:r>
          </a:p>
          <a:p>
            <a:pPr marL="285750" indent="-285750">
              <a:buFont typeface="Wingdings" panose="05000000000000000000" pitchFamily="2" charset="2"/>
              <a:buChar char="Ø"/>
            </a:pPr>
            <a:r>
              <a:rPr lang="en-US" dirty="0"/>
              <a:t> </a:t>
            </a:r>
            <a:r>
              <a:rPr lang="en-US" dirty="0" smtClean="0"/>
              <a:t>Real </a:t>
            </a:r>
            <a:r>
              <a:rPr lang="en-US" dirty="0"/>
              <a:t>MC shows, that registration efficiency (region) become significantly (3 </a:t>
            </a:r>
            <a:r>
              <a:rPr lang="ru-RU" dirty="0" smtClean="0"/>
              <a:t> </a:t>
            </a:r>
            <a:r>
              <a:rPr lang="en-US" dirty="0" smtClean="0"/>
              <a:t>times</a:t>
            </a:r>
            <a:r>
              <a:rPr lang="en-US" dirty="0"/>
              <a:t>) better if proportional chambers replace traditional scintillator </a:t>
            </a:r>
            <a:r>
              <a:rPr lang="ru-RU" dirty="0" smtClean="0"/>
              <a:t> </a:t>
            </a:r>
            <a:r>
              <a:rPr lang="en-US" dirty="0" err="1" smtClean="0"/>
              <a:t>hodoscopes</a:t>
            </a:r>
            <a:r>
              <a:rPr lang="ru-RU" dirty="0" smtClean="0"/>
              <a:t> </a:t>
            </a:r>
            <a:r>
              <a:rPr lang="en-US" dirty="0" smtClean="0"/>
              <a:t> </a:t>
            </a:r>
            <a:r>
              <a:rPr lang="en-US" dirty="0"/>
              <a:t>(these chambers are already designed and can be manufactured </a:t>
            </a:r>
            <a:r>
              <a:rPr lang="ru-RU" dirty="0" smtClean="0"/>
              <a:t> </a:t>
            </a:r>
            <a:r>
              <a:rPr lang="en-US" dirty="0" smtClean="0"/>
              <a:t>in </a:t>
            </a:r>
            <a:r>
              <a:rPr lang="en-US" dirty="0"/>
              <a:t>few months).</a:t>
            </a:r>
          </a:p>
        </p:txBody>
      </p:sp>
      <p:sp>
        <p:nvSpPr>
          <p:cNvPr id="5" name="Прямоугольник 4"/>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7" name="Google Shape;64;p14"/>
          <p:cNvSpPr txBox="1"/>
          <p:nvPr/>
        </p:nvSpPr>
        <p:spPr>
          <a:xfrm>
            <a:off x="8604449" y="6196295"/>
            <a:ext cx="539552"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17</a:t>
            </a:r>
            <a:endParaRPr sz="1600" i="1" dirty="0">
              <a:latin typeface="Verdana"/>
              <a:ea typeface="Verdana"/>
              <a:cs typeface="Verdana"/>
              <a:sym typeface="Verdana"/>
            </a:endParaRPr>
          </a:p>
        </p:txBody>
      </p:sp>
    </p:spTree>
    <p:extLst>
      <p:ext uri="{BB962C8B-B14F-4D97-AF65-F5344CB8AC3E}">
        <p14:creationId xmlns:p14="http://schemas.microsoft.com/office/powerpoint/2010/main" val="22660121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p:txBody>
          <a:bodyPr/>
          <a:lstStyle/>
          <a:p>
            <a:pPr marL="0" indent="0">
              <a:buNone/>
            </a:pPr>
            <a:r>
              <a:rPr lang="en-US" dirty="0" smtClean="0">
                <a:latin typeface="Aharoni" pitchFamily="2" charset="-79"/>
                <a:cs typeface="Aharoni" pitchFamily="2" charset="-79"/>
              </a:rPr>
              <a:t>.</a:t>
            </a:r>
            <a:endParaRPr lang="ru-RU" dirty="0">
              <a:cs typeface="Aharoni" pitchFamily="2" charset="-79"/>
            </a:endParaRPr>
          </a:p>
        </p:txBody>
      </p:sp>
      <p:sp>
        <p:nvSpPr>
          <p:cNvPr id="2" name="Заголовок 1"/>
          <p:cNvSpPr>
            <a:spLocks noGrp="1"/>
          </p:cNvSpPr>
          <p:nvPr>
            <p:ph type="title"/>
          </p:nvPr>
        </p:nvSpPr>
        <p:spPr>
          <a:xfrm>
            <a:off x="457200" y="548680"/>
            <a:ext cx="8229600" cy="615553"/>
          </a:xfrm>
        </p:spPr>
        <p:txBody>
          <a:bodyPr>
            <a:normAutofit fontScale="90000"/>
          </a:bodyPr>
          <a:lstStyle/>
          <a:p>
            <a:r>
              <a:rPr lang="ru-RU" sz="4000" dirty="0" smtClean="0">
                <a:latin typeface="+mj-lt"/>
              </a:rPr>
              <a:t> </a:t>
            </a:r>
            <a:r>
              <a:rPr lang="en-US" sz="4000" dirty="0" smtClean="0">
                <a:latin typeface="+mj-lt"/>
              </a:rPr>
              <a:t>Acknowledgments </a:t>
            </a:r>
            <a:endParaRPr lang="ru-RU" sz="4000" dirty="0">
              <a:latin typeface="+mj-lt"/>
            </a:endParaRPr>
          </a:p>
        </p:txBody>
      </p:sp>
      <p:sp>
        <p:nvSpPr>
          <p:cNvPr id="5" name="Прямоугольник 4"/>
          <p:cNvSpPr/>
          <p:nvPr/>
        </p:nvSpPr>
        <p:spPr>
          <a:xfrm>
            <a:off x="428978" y="1752600"/>
            <a:ext cx="8305800" cy="3046988"/>
          </a:xfrm>
          <a:prstGeom prst="rect">
            <a:avLst/>
          </a:prstGeom>
        </p:spPr>
        <p:txBody>
          <a:bodyPr wrap="square">
            <a:spAutoFit/>
          </a:bodyPr>
          <a:lstStyle/>
          <a:p>
            <a:r>
              <a:rPr lang="en-US" sz="3200" dirty="0"/>
              <a:t>This work has been supported by </a:t>
            </a:r>
            <a:r>
              <a:rPr lang="en-US" sz="3200" dirty="0" smtClean="0"/>
              <a:t>RSF </a:t>
            </a:r>
            <a:r>
              <a:rPr lang="en-US" sz="3200" dirty="0"/>
              <a:t>grant 22-1200164</a:t>
            </a:r>
            <a:endParaRPr lang="ru-RU" sz="3200" dirty="0" smtClean="0"/>
          </a:p>
          <a:p>
            <a:r>
              <a:rPr lang="en-US" sz="3200" dirty="0" smtClean="0"/>
              <a:t>The </a:t>
            </a:r>
            <a:r>
              <a:rPr lang="en-US" sz="3200" dirty="0"/>
              <a:t>work was funded by the Ministry of Science and Higher Education of the Russian Federation, Project "New Phenomena in Particle Physics and the Early Universe" FSWU-2023-0073</a:t>
            </a:r>
            <a:endParaRPr lang="ru-RU" sz="3200" dirty="0">
              <a:cs typeface="Aharoni" pitchFamily="2" charset="-79"/>
            </a:endParaRPr>
          </a:p>
        </p:txBody>
      </p:sp>
      <p:sp>
        <p:nvSpPr>
          <p:cNvPr id="6" name="Прямоугольник 5"/>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Tree>
    <p:extLst>
      <p:ext uri="{BB962C8B-B14F-4D97-AF65-F5344CB8AC3E}">
        <p14:creationId xmlns:p14="http://schemas.microsoft.com/office/powerpoint/2010/main" val="3549728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3"/>
          <p:cNvSpPr txBox="1">
            <a:spLocks/>
          </p:cNvSpPr>
          <p:nvPr/>
        </p:nvSpPr>
        <p:spPr>
          <a:xfrm>
            <a:off x="891436" y="2286000"/>
            <a:ext cx="7767319" cy="1231106"/>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endParaRPr lang="en-US" sz="3200" kern="0" dirty="0"/>
          </a:p>
          <a:p>
            <a:pPr algn="ctr"/>
            <a:r>
              <a:rPr lang="en-US" sz="4800" kern="0" dirty="0" smtClean="0"/>
              <a:t>Thanks for your attention</a:t>
            </a:r>
          </a:p>
        </p:txBody>
      </p:sp>
      <p:sp>
        <p:nvSpPr>
          <p:cNvPr id="3" name="Прямоугольник 2"/>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Tree>
    <p:extLst>
      <p:ext uri="{BB962C8B-B14F-4D97-AF65-F5344CB8AC3E}">
        <p14:creationId xmlns:p14="http://schemas.microsoft.com/office/powerpoint/2010/main" val="2292845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en-US" dirty="0"/>
              <a:t>The concept design of the SPASCHARM experiment setup allows us to measure non-vanishing observables for direct reconstruction of the pp elastic scattering amplitudes at the energy of 16 GeV. We discuss experimental measurements required to extract all amplitudes for two types of polarized target and polarized proton beam.</a:t>
            </a:r>
            <a:endParaRPr lang="ru-RU" dirty="0"/>
          </a:p>
        </p:txBody>
      </p:sp>
      <p:sp>
        <p:nvSpPr>
          <p:cNvPr id="4" name="Прямоугольник 3"/>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5" name="Google Shape;64;p14"/>
          <p:cNvSpPr txBox="1"/>
          <p:nvPr/>
        </p:nvSpPr>
        <p:spPr>
          <a:xfrm>
            <a:off x="8484656" y="4644550"/>
            <a:ext cx="616200" cy="353913"/>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100" dirty="0">
                <a:solidFill>
                  <a:srgbClr val="AEBAD6"/>
                </a:solidFill>
                <a:latin typeface="Verdana"/>
                <a:ea typeface="Verdana"/>
                <a:cs typeface="Verdana"/>
                <a:sym typeface="Verdana"/>
              </a:rPr>
              <a:t> </a:t>
            </a:r>
            <a:r>
              <a:rPr lang="ru" sz="1100" dirty="0" smtClean="0">
                <a:solidFill>
                  <a:srgbClr val="AEBAD6"/>
                </a:solidFill>
                <a:latin typeface="Verdana"/>
                <a:ea typeface="Verdana"/>
                <a:cs typeface="Verdana"/>
                <a:sym typeface="Verdana"/>
              </a:rPr>
              <a:t>    1</a:t>
            </a:r>
            <a:endParaRPr sz="1100" dirty="0">
              <a:solidFill>
                <a:srgbClr val="AEBAD6"/>
              </a:solidFill>
              <a:latin typeface="Verdana"/>
              <a:ea typeface="Verdana"/>
              <a:cs typeface="Verdana"/>
              <a:sym typeface="Verdana"/>
            </a:endParaRPr>
          </a:p>
        </p:txBody>
      </p:sp>
      <p:sp>
        <p:nvSpPr>
          <p:cNvPr id="6"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a:latin typeface="Verdana"/>
                <a:ea typeface="Verdana"/>
                <a:cs typeface="Verdana"/>
                <a:sym typeface="Verdana"/>
              </a:rPr>
              <a:t>2</a:t>
            </a:r>
            <a:endParaRPr sz="1600" i="1" dirty="0">
              <a:latin typeface="Verdana"/>
              <a:ea typeface="Verdana"/>
              <a:cs typeface="Verdana"/>
              <a:sym typeface="Verdana"/>
            </a:endParaRPr>
          </a:p>
        </p:txBody>
      </p:sp>
    </p:spTree>
    <p:extLst>
      <p:ext uri="{BB962C8B-B14F-4D97-AF65-F5344CB8AC3E}">
        <p14:creationId xmlns:p14="http://schemas.microsoft.com/office/powerpoint/2010/main" val="1080158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3528" y="2060848"/>
            <a:ext cx="7767319" cy="615553"/>
          </a:xfrm>
        </p:spPr>
        <p:txBody>
          <a:bodyPr>
            <a:normAutofit fontScale="92500" lnSpcReduction="10000"/>
          </a:bodyPr>
          <a:lstStyle/>
          <a:p>
            <a:pPr algn="ctr"/>
            <a:r>
              <a:rPr lang="en-US" sz="4000" dirty="0"/>
              <a:t>Back up</a:t>
            </a:r>
            <a:endParaRPr lang="ru-RU" sz="4000" dirty="0"/>
          </a:p>
        </p:txBody>
      </p:sp>
      <p:sp>
        <p:nvSpPr>
          <p:cNvPr id="5" name="Номер слайда 19"/>
          <p:cNvSpPr>
            <a:spLocks noGrp="1"/>
          </p:cNvSpPr>
          <p:nvPr>
            <p:ph type="sldNum" sz="quarter" idx="12"/>
          </p:nvPr>
        </p:nvSpPr>
        <p:spPr>
          <a:xfrm>
            <a:off x="8288338" y="6450012"/>
            <a:ext cx="474662" cy="179387"/>
          </a:xfrm>
        </p:spPr>
        <p:txBody>
          <a:bodyPr/>
          <a:lstStyle/>
          <a:p>
            <a:pPr marL="88900">
              <a:lnSpc>
                <a:spcPct val="100000"/>
              </a:lnSpc>
              <a:spcBef>
                <a:spcPts val="15"/>
              </a:spcBef>
            </a:pPr>
            <a:fld id="{81D60167-4931-47E6-BA6A-407CBD079E47}" type="slidenum">
              <a:rPr lang="ru-RU" sz="1800" smtClean="0">
                <a:solidFill>
                  <a:srgbClr val="FFFF00"/>
                </a:solidFill>
                <a:latin typeface="+mn-lt"/>
              </a:rPr>
              <a:pPr marL="88900">
                <a:lnSpc>
                  <a:spcPct val="100000"/>
                </a:lnSpc>
                <a:spcBef>
                  <a:spcPts val="15"/>
                </a:spcBef>
              </a:pPr>
              <a:t>20</a:t>
            </a:fld>
            <a:endParaRPr lang="ru-RU" sz="1800" dirty="0">
              <a:solidFill>
                <a:srgbClr val="FFFF00"/>
              </a:solidFill>
              <a:latin typeface="+mn-lt"/>
            </a:endParaRPr>
          </a:p>
        </p:txBody>
      </p:sp>
    </p:spTree>
    <p:extLst>
      <p:ext uri="{BB962C8B-B14F-4D97-AF65-F5344CB8AC3E}">
        <p14:creationId xmlns:p14="http://schemas.microsoft.com/office/powerpoint/2010/main" val="3538984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1025" y="335469"/>
            <a:ext cx="7767319" cy="615553"/>
          </a:xfrm>
        </p:spPr>
        <p:txBody>
          <a:bodyPr>
            <a:normAutofit fontScale="90000"/>
          </a:bodyPr>
          <a:lstStyle/>
          <a:p>
            <a:pPr algn="ctr"/>
            <a:r>
              <a:rPr lang="en-US" sz="4000" dirty="0" smtClean="0">
                <a:latin typeface="+mj-lt"/>
              </a:rPr>
              <a:t>Motivation</a:t>
            </a:r>
            <a:endParaRPr lang="ru-RU" sz="4000" dirty="0">
              <a:latin typeface="+mj-lt"/>
            </a:endParaRPr>
          </a:p>
        </p:txBody>
      </p:sp>
      <p:sp>
        <p:nvSpPr>
          <p:cNvPr id="4" name="Прямоугольник 3"/>
          <p:cNvSpPr/>
          <p:nvPr/>
        </p:nvSpPr>
        <p:spPr>
          <a:xfrm>
            <a:off x="571193" y="1135628"/>
            <a:ext cx="8238866" cy="4154984"/>
          </a:xfrm>
          <a:prstGeom prst="rect">
            <a:avLst/>
          </a:prstGeom>
        </p:spPr>
        <p:txBody>
          <a:bodyPr wrap="square">
            <a:spAutoFit/>
          </a:bodyPr>
          <a:lstStyle/>
          <a:p>
            <a:r>
              <a:rPr lang="en-US" sz="2200" dirty="0" smtClean="0"/>
              <a:t>The </a:t>
            </a:r>
            <a:r>
              <a:rPr lang="en-US" sz="2200" dirty="0"/>
              <a:t>scattering matrix </a:t>
            </a:r>
            <a:r>
              <a:rPr lang="en-US" sz="2200" dirty="0" smtClean="0"/>
              <a:t>is a canonical concept for </a:t>
            </a:r>
            <a:r>
              <a:rPr lang="en-US" sz="2200" dirty="0"/>
              <a:t>describing the </a:t>
            </a:r>
            <a:r>
              <a:rPr lang="en-US" sz="2200" dirty="0" smtClean="0"/>
              <a:t>scattering processes. However,  its elements cannot be directly measured. Therefore</a:t>
            </a:r>
            <a:r>
              <a:rPr lang="en-US" sz="2200" dirty="0"/>
              <a:t>, </a:t>
            </a:r>
            <a:r>
              <a:rPr lang="en-US" sz="2200" dirty="0" smtClean="0"/>
              <a:t>an appropriate full set </a:t>
            </a:r>
            <a:r>
              <a:rPr lang="en-US" sz="2200" dirty="0"/>
              <a:t>of observables </a:t>
            </a:r>
            <a:r>
              <a:rPr lang="en-US" sz="2200" dirty="0" smtClean="0"/>
              <a:t>needs to be defined for the subsequent unambiguous  direct </a:t>
            </a:r>
            <a:r>
              <a:rPr lang="en-US" sz="2200" dirty="0"/>
              <a:t>reconstruction of the scattering </a:t>
            </a:r>
            <a:r>
              <a:rPr lang="en-US" sz="2200" dirty="0" smtClean="0"/>
              <a:t>amplitudes  (DRSA) from this set.</a:t>
            </a:r>
            <a:endParaRPr lang="en-US" sz="2200" dirty="0"/>
          </a:p>
          <a:p>
            <a:r>
              <a:rPr lang="en-US" sz="2200" dirty="0" smtClean="0"/>
              <a:t>DRSA </a:t>
            </a:r>
            <a:r>
              <a:rPr lang="en-US" sz="2200" dirty="0"/>
              <a:t>is a fully model-independent analysis using only </a:t>
            </a:r>
            <a:r>
              <a:rPr lang="en-US" sz="2200" dirty="0" smtClean="0"/>
              <a:t>the fundamental </a:t>
            </a:r>
            <a:r>
              <a:rPr lang="en-US" sz="2200" dirty="0"/>
              <a:t>conservation </a:t>
            </a:r>
            <a:r>
              <a:rPr lang="en-US" sz="2200" dirty="0" smtClean="0"/>
              <a:t>laws.</a:t>
            </a:r>
            <a:r>
              <a:rPr lang="ru-RU" sz="2200" dirty="0" smtClean="0"/>
              <a:t> </a:t>
            </a:r>
            <a:endParaRPr lang="en-US" sz="2200" dirty="0" smtClean="0"/>
          </a:p>
          <a:p>
            <a:r>
              <a:rPr lang="en-US" sz="2200" dirty="0" smtClean="0"/>
              <a:t>For the last 30 years, the statistical and </a:t>
            </a:r>
            <a:r>
              <a:rPr lang="en-US" sz="2200" dirty="0"/>
              <a:t>direct reconstructions of the pp scattering matrix </a:t>
            </a:r>
            <a:r>
              <a:rPr lang="en-US" sz="2200" dirty="0" smtClean="0"/>
              <a:t>have been undertaken a number of times</a:t>
            </a:r>
            <a:r>
              <a:rPr lang="ru-RU" sz="2200" dirty="0" smtClean="0"/>
              <a:t> </a:t>
            </a:r>
            <a:r>
              <a:rPr lang="en-US" sz="2200" dirty="0" smtClean="0"/>
              <a:t>at various energies</a:t>
            </a:r>
            <a:r>
              <a:rPr lang="ru-RU" sz="2200" dirty="0" smtClean="0"/>
              <a:t> </a:t>
            </a:r>
            <a:r>
              <a:rPr lang="en-US" sz="2200" dirty="0" smtClean="0"/>
              <a:t>[5]</a:t>
            </a:r>
            <a:r>
              <a:rPr lang="ru-RU" sz="2200" dirty="0" smtClean="0"/>
              <a:t>. </a:t>
            </a:r>
            <a:r>
              <a:rPr lang="en-US" sz="2200" dirty="0" smtClean="0"/>
              <a:t>But</a:t>
            </a:r>
            <a:r>
              <a:rPr lang="en-US" sz="2200" dirty="0"/>
              <a:t>, </a:t>
            </a:r>
            <a:r>
              <a:rPr lang="en-US" sz="2200" dirty="0" smtClean="0"/>
              <a:t>direct </a:t>
            </a:r>
            <a:r>
              <a:rPr lang="en-US" sz="2200" dirty="0"/>
              <a:t>reconstruction of amplitudes for pp-elastic scattering has been </a:t>
            </a:r>
            <a:r>
              <a:rPr lang="en-US" sz="2200" dirty="0" smtClean="0"/>
              <a:t>done only </a:t>
            </a:r>
            <a:r>
              <a:rPr lang="en-US" sz="2200" dirty="0"/>
              <a:t>for </a:t>
            </a:r>
            <a:r>
              <a:rPr lang="en-US" sz="2200" dirty="0" smtClean="0"/>
              <a:t>energies </a:t>
            </a:r>
            <a:r>
              <a:rPr lang="en-US" sz="2200" dirty="0"/>
              <a:t>below 6 </a:t>
            </a:r>
            <a:r>
              <a:rPr lang="en-US" sz="2200" dirty="0" smtClean="0"/>
              <a:t>GeV/c. So far, no </a:t>
            </a:r>
            <a:r>
              <a:rPr lang="en-US" sz="2200" dirty="0"/>
              <a:t>any data </a:t>
            </a:r>
            <a:r>
              <a:rPr lang="en-US" sz="2200" dirty="0" smtClean="0"/>
              <a:t>are available </a:t>
            </a:r>
            <a:r>
              <a:rPr lang="en-US" sz="2200" dirty="0"/>
              <a:t>for p(bar)p - elastic scattering. </a:t>
            </a:r>
            <a:endParaRPr lang="ru-RU" sz="2200" dirty="0"/>
          </a:p>
        </p:txBody>
      </p:sp>
      <p:sp>
        <p:nvSpPr>
          <p:cNvPr id="13" name="Номер слайда 12"/>
          <p:cNvSpPr>
            <a:spLocks noGrp="1"/>
          </p:cNvSpPr>
          <p:nvPr>
            <p:ph type="sldNum" sz="quarter" idx="12"/>
          </p:nvPr>
        </p:nvSpPr>
        <p:spPr>
          <a:xfrm>
            <a:off x="8229600" y="6324600"/>
            <a:ext cx="237489" cy="276999"/>
          </a:xfrm>
        </p:spPr>
        <p:txBody>
          <a:bodyPr/>
          <a:lstStyle/>
          <a:p>
            <a:pPr marL="88900">
              <a:lnSpc>
                <a:spcPct val="100000"/>
              </a:lnSpc>
              <a:spcBef>
                <a:spcPts val="15"/>
              </a:spcBef>
            </a:pPr>
            <a:fld id="{81D60167-4931-47E6-BA6A-407CBD079E47}" type="slidenum">
              <a:rPr lang="ru-RU" sz="1800" smtClean="0">
                <a:solidFill>
                  <a:srgbClr val="FFFF00"/>
                </a:solidFill>
                <a:latin typeface="+mn-lt"/>
              </a:rPr>
              <a:pPr marL="88900">
                <a:lnSpc>
                  <a:spcPct val="100000"/>
                </a:lnSpc>
                <a:spcBef>
                  <a:spcPts val="15"/>
                </a:spcBef>
              </a:pPr>
              <a:t>21</a:t>
            </a:fld>
            <a:endParaRPr lang="ru-RU" sz="1800" dirty="0">
              <a:solidFill>
                <a:srgbClr val="FFFF00"/>
              </a:solidFill>
              <a:latin typeface="+mn-lt"/>
            </a:endParaRPr>
          </a:p>
        </p:txBody>
      </p:sp>
      <p:sp>
        <p:nvSpPr>
          <p:cNvPr id="3" name="Прямоугольник 2"/>
          <p:cNvSpPr/>
          <p:nvPr/>
        </p:nvSpPr>
        <p:spPr>
          <a:xfrm>
            <a:off x="498700" y="5539769"/>
            <a:ext cx="7848600" cy="923330"/>
          </a:xfrm>
          <a:prstGeom prst="rect">
            <a:avLst/>
          </a:prstGeom>
        </p:spPr>
        <p:txBody>
          <a:bodyPr wrap="square">
            <a:spAutoFit/>
          </a:bodyPr>
          <a:lstStyle/>
          <a:p>
            <a:r>
              <a:rPr lang="en-US" dirty="0"/>
              <a:t>A complete list of available DRSA analyzes for the observed elastic pp scattering is provided in [5]	F. </a:t>
            </a:r>
            <a:r>
              <a:rPr lang="en-US" dirty="0" err="1"/>
              <a:t>Legar</a:t>
            </a:r>
            <a:r>
              <a:rPr lang="en-US" dirty="0"/>
              <a:t>, E.A. </a:t>
            </a:r>
            <a:r>
              <a:rPr lang="en-US" dirty="0" err="1"/>
              <a:t>Strokovsky</a:t>
            </a:r>
            <a:r>
              <a:rPr lang="en-US" dirty="0"/>
              <a:t> “Phenomenology and Analysis of Nucleon Scattering Data” (2010)</a:t>
            </a:r>
            <a:endParaRPr lang="ru-RU" dirty="0"/>
          </a:p>
        </p:txBody>
      </p:sp>
    </p:spTree>
    <p:extLst>
      <p:ext uri="{BB962C8B-B14F-4D97-AF65-F5344CB8AC3E}">
        <p14:creationId xmlns:p14="http://schemas.microsoft.com/office/powerpoint/2010/main" val="1355752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352" y="-171400"/>
            <a:ext cx="8229600" cy="1143000"/>
          </a:xfrm>
        </p:spPr>
        <p:txBody>
          <a:bodyPr>
            <a:normAutofit/>
          </a:bodyPr>
          <a:lstStyle/>
          <a:p>
            <a:r>
              <a:rPr lang="en-US" sz="4000" dirty="0" smtClean="0"/>
              <a:t>Polarized beams</a:t>
            </a:r>
            <a:endParaRPr lang="ru-RU" sz="4000" dirty="0"/>
          </a:p>
        </p:txBody>
      </p:sp>
      <p:sp>
        <p:nvSpPr>
          <p:cNvPr id="6" name="Прямоугольник 5"/>
          <p:cNvSpPr/>
          <p:nvPr/>
        </p:nvSpPr>
        <p:spPr>
          <a:xfrm>
            <a:off x="533739" y="836712"/>
            <a:ext cx="7825153" cy="2308324"/>
          </a:xfrm>
          <a:prstGeom prst="rect">
            <a:avLst/>
          </a:prstGeom>
        </p:spPr>
        <p:txBody>
          <a:bodyPr wrap="square">
            <a:spAutoFit/>
          </a:bodyPr>
          <a:lstStyle/>
          <a:p>
            <a:pPr algn="just"/>
            <a:r>
              <a:rPr lang="en-US" dirty="0" smtClean="0"/>
              <a:t>In channel 24A, the formation of polarized beams is assumed</a:t>
            </a:r>
            <a:r>
              <a:rPr lang="ru-RU" dirty="0" smtClean="0"/>
              <a:t> </a:t>
            </a:r>
            <a:r>
              <a:rPr lang="en-US" dirty="0" smtClean="0"/>
              <a:t>protons and antiprotons with three directions of polarization. This requires the creation systems of superconducting magnets "Siberian snakes" that provide rotation of the beam polarization on the </a:t>
            </a:r>
            <a:r>
              <a:rPr lang="en-US" dirty="0"/>
              <a:t>target. Such</a:t>
            </a:r>
            <a:r>
              <a:rPr lang="ru-RU" dirty="0"/>
              <a:t> </a:t>
            </a:r>
            <a:r>
              <a:rPr lang="en-US" dirty="0" smtClean="0"/>
              <a:t>system </a:t>
            </a:r>
            <a:r>
              <a:rPr lang="en-US" dirty="0"/>
              <a:t>was proposed  by the group of the </a:t>
            </a:r>
            <a:r>
              <a:rPr lang="en-US" dirty="0" smtClean="0"/>
              <a:t>Institute of </a:t>
            </a:r>
            <a:r>
              <a:rPr lang="en-US" dirty="0"/>
              <a:t>Nuclear Physics (INP) SB RAS under the leadership of Yu. M. </a:t>
            </a:r>
            <a:r>
              <a:rPr lang="en-US" dirty="0" err="1" smtClean="0"/>
              <a:t>Shatunov</a:t>
            </a:r>
            <a:r>
              <a:rPr lang="ru-RU" dirty="0" smtClean="0"/>
              <a:t> </a:t>
            </a:r>
            <a:r>
              <a:rPr lang="en-US" dirty="0" smtClean="0"/>
              <a:t> [</a:t>
            </a:r>
            <a:r>
              <a:rPr lang="ru-RU" dirty="0" smtClean="0"/>
              <a:t>1</a:t>
            </a:r>
            <a:r>
              <a:rPr lang="en-US" dirty="0" smtClean="0"/>
              <a:t>]</a:t>
            </a:r>
            <a:endParaRPr lang="en-US" dirty="0"/>
          </a:p>
          <a:p>
            <a:pPr algn="just"/>
            <a:endParaRPr lang="ru-RU" dirty="0"/>
          </a:p>
          <a:p>
            <a:pPr algn="just"/>
            <a:endParaRPr lang="ru-RU" dirty="0"/>
          </a:p>
        </p:txBody>
      </p:sp>
      <p:sp>
        <p:nvSpPr>
          <p:cNvPr id="3" name="Прямоугольник 2"/>
          <p:cNvSpPr/>
          <p:nvPr/>
        </p:nvSpPr>
        <p:spPr>
          <a:xfrm>
            <a:off x="605080" y="4797152"/>
            <a:ext cx="7882144" cy="369332"/>
          </a:xfrm>
          <a:prstGeom prst="rect">
            <a:avLst/>
          </a:prstGeom>
        </p:spPr>
        <p:txBody>
          <a:bodyPr wrap="square">
            <a:spAutoFit/>
          </a:bodyPr>
          <a:lstStyle/>
          <a:p>
            <a:r>
              <a:rPr lang="en-US" dirty="0"/>
              <a:t>Polarized proton acceleration in U-70 is possible with three partial snakes </a:t>
            </a:r>
            <a:endParaRPr lang="ru-RU" dirty="0"/>
          </a:p>
        </p:txBody>
      </p:sp>
      <p:sp>
        <p:nvSpPr>
          <p:cNvPr id="7" name="Прямоугольник 6"/>
          <p:cNvSpPr/>
          <p:nvPr/>
        </p:nvSpPr>
        <p:spPr>
          <a:xfrm>
            <a:off x="571133" y="2564904"/>
            <a:ext cx="7470576" cy="2308324"/>
          </a:xfrm>
          <a:prstGeom prst="rect">
            <a:avLst/>
          </a:prstGeom>
        </p:spPr>
        <p:txBody>
          <a:bodyPr wrap="square">
            <a:spAutoFit/>
          </a:bodyPr>
          <a:lstStyle/>
          <a:p>
            <a:pPr algn="just"/>
            <a:r>
              <a:rPr lang="en-US" dirty="0"/>
              <a:t>General system properties:</a:t>
            </a:r>
          </a:p>
          <a:p>
            <a:pPr marL="285750" indent="-285750" algn="just">
              <a:buFont typeface="Wingdings" panose="05000000000000000000" pitchFamily="2" charset="2"/>
              <a:buChar char="§"/>
            </a:pPr>
            <a:r>
              <a:rPr lang="en-US" dirty="0" err="1" smtClean="0"/>
              <a:t>helicoidal</a:t>
            </a:r>
            <a:r>
              <a:rPr lang="en-US" dirty="0" smtClean="0"/>
              <a:t> magnet -  </a:t>
            </a:r>
            <a:r>
              <a:rPr lang="en-US" dirty="0" err="1" smtClean="0"/>
              <a:t>Bmax</a:t>
            </a:r>
            <a:r>
              <a:rPr lang="en-US" dirty="0" smtClean="0"/>
              <a:t> = 47 </a:t>
            </a:r>
            <a:r>
              <a:rPr lang="en-US" dirty="0" err="1"/>
              <a:t>kG</a:t>
            </a:r>
            <a:r>
              <a:rPr lang="en-US" dirty="0"/>
              <a:t>, length λ = 2.5 m;</a:t>
            </a:r>
          </a:p>
          <a:p>
            <a:pPr marL="285750" indent="-285750" algn="just">
              <a:buFont typeface="Wingdings" panose="05000000000000000000" pitchFamily="2" charset="2"/>
              <a:buChar char="§"/>
            </a:pPr>
            <a:r>
              <a:rPr lang="en-US" dirty="0" smtClean="0"/>
              <a:t>corrective </a:t>
            </a:r>
            <a:r>
              <a:rPr lang="en-US" dirty="0"/>
              <a:t>dipole </a:t>
            </a:r>
            <a:r>
              <a:rPr lang="en-US" dirty="0" smtClean="0"/>
              <a:t>- B </a:t>
            </a:r>
            <a:r>
              <a:rPr lang="en-US" dirty="0"/>
              <a:t>= 23 </a:t>
            </a:r>
            <a:r>
              <a:rPr lang="en-US" dirty="0" err="1"/>
              <a:t>kG</a:t>
            </a:r>
            <a:r>
              <a:rPr lang="en-US" dirty="0" smtClean="0"/>
              <a:t>, length </a:t>
            </a:r>
            <a:r>
              <a:rPr lang="en-US" dirty="0"/>
              <a:t>l = 30 </a:t>
            </a:r>
            <a:r>
              <a:rPr lang="en-US" dirty="0" smtClean="0"/>
              <a:t>cm;</a:t>
            </a:r>
            <a:endParaRPr lang="en-US" dirty="0"/>
          </a:p>
          <a:p>
            <a:pPr marL="285750" indent="-285750" algn="just">
              <a:buFont typeface="Wingdings" panose="05000000000000000000" pitchFamily="2" charset="2"/>
              <a:buChar char="§"/>
            </a:pPr>
            <a:r>
              <a:rPr lang="en-US" dirty="0" smtClean="0"/>
              <a:t>the </a:t>
            </a:r>
            <a:r>
              <a:rPr lang="en-US" dirty="0"/>
              <a:t>total length of the system is 6.5 m</a:t>
            </a:r>
            <a:r>
              <a:rPr lang="en-US" dirty="0" smtClean="0"/>
              <a:t>,;</a:t>
            </a:r>
          </a:p>
          <a:p>
            <a:pPr marL="285750" indent="-285750" algn="just">
              <a:buFont typeface="Wingdings" panose="05000000000000000000" pitchFamily="2" charset="2"/>
              <a:buChar char="§"/>
            </a:pPr>
            <a:r>
              <a:rPr lang="en-US" dirty="0" smtClean="0"/>
              <a:t> </a:t>
            </a:r>
            <a:r>
              <a:rPr lang="en-US" dirty="0"/>
              <a:t>the spin transparency is 97</a:t>
            </a:r>
            <a:r>
              <a:rPr lang="en-US" dirty="0" smtClean="0"/>
              <a:t>%.</a:t>
            </a:r>
          </a:p>
          <a:p>
            <a:pPr algn="just"/>
            <a:r>
              <a:rPr lang="en-US" dirty="0" smtClean="0"/>
              <a:t>The </a:t>
            </a:r>
            <a:r>
              <a:rPr lang="en-US" dirty="0"/>
              <a:t>final development of the optical system can be carried out at the Institute of Nuclear Physics SB RAS (Novosibirsk), manufacturing - at the IHEP (</a:t>
            </a:r>
            <a:r>
              <a:rPr lang="en-US" dirty="0" err="1"/>
              <a:t>Protvino</a:t>
            </a:r>
            <a:r>
              <a:rPr lang="en-US" dirty="0" smtClean="0"/>
              <a:t>) or </a:t>
            </a:r>
            <a:r>
              <a:rPr lang="en-US" dirty="0"/>
              <a:t>JINR (</a:t>
            </a:r>
            <a:r>
              <a:rPr lang="en-US" dirty="0" err="1"/>
              <a:t>Dubna</a:t>
            </a:r>
            <a:r>
              <a:rPr lang="en-US" dirty="0"/>
              <a:t>).</a:t>
            </a:r>
            <a:endParaRPr lang="ru-RU" dirty="0"/>
          </a:p>
        </p:txBody>
      </p:sp>
      <p:sp>
        <p:nvSpPr>
          <p:cNvPr id="8" name="Прямоугольник 7"/>
          <p:cNvSpPr/>
          <p:nvPr/>
        </p:nvSpPr>
        <p:spPr>
          <a:xfrm>
            <a:off x="467544" y="5616089"/>
            <a:ext cx="9321213" cy="923330"/>
          </a:xfrm>
          <a:prstGeom prst="rect">
            <a:avLst/>
          </a:prstGeom>
        </p:spPr>
        <p:txBody>
          <a:bodyPr wrap="square">
            <a:spAutoFit/>
          </a:bodyPr>
          <a:lstStyle/>
          <a:p>
            <a:r>
              <a:rPr lang="en-US" dirty="0" smtClean="0"/>
              <a:t>[</a:t>
            </a:r>
            <a:r>
              <a:rPr lang="ru-RU" dirty="0" smtClean="0"/>
              <a:t>1</a:t>
            </a:r>
            <a:r>
              <a:rPr lang="en-US" dirty="0" smtClean="0"/>
              <a:t>]           </a:t>
            </a:r>
            <a:r>
              <a:rPr lang="en-US" i="1" dirty="0" smtClean="0"/>
              <a:t>Koop </a:t>
            </a:r>
            <a:r>
              <a:rPr lang="en-US" i="1" dirty="0"/>
              <a:t>I. A., </a:t>
            </a:r>
            <a:r>
              <a:rPr lang="en-US" i="1" dirty="0" err="1"/>
              <a:t>Otboyev</a:t>
            </a:r>
            <a:r>
              <a:rPr lang="en-US" i="1" dirty="0"/>
              <a:t> A. V., </a:t>
            </a:r>
            <a:r>
              <a:rPr lang="en-US" i="1" dirty="0" err="1"/>
              <a:t>Shatunov</a:t>
            </a:r>
            <a:r>
              <a:rPr lang="en-US" i="1" dirty="0"/>
              <a:t> P. Yu., </a:t>
            </a:r>
            <a:r>
              <a:rPr lang="en-US" i="1" dirty="0" err="1"/>
              <a:t>Shatunov</a:t>
            </a:r>
            <a:r>
              <a:rPr lang="en-US" i="1" dirty="0"/>
              <a:t> Yu. M. </a:t>
            </a:r>
            <a:r>
              <a:rPr lang="en-US" dirty="0"/>
              <a:t>Two Examples</a:t>
            </a:r>
          </a:p>
          <a:p>
            <a:r>
              <a:rPr lang="ru-RU" dirty="0" smtClean="0"/>
              <a:t>                </a:t>
            </a:r>
            <a:r>
              <a:rPr lang="en-US" dirty="0" smtClean="0"/>
              <a:t>of </a:t>
            </a:r>
            <a:r>
              <a:rPr lang="en-US" dirty="0"/>
              <a:t>In-Flight Spin Flippers // Phys. Part. </a:t>
            </a:r>
            <a:r>
              <a:rPr lang="en-US" dirty="0" err="1"/>
              <a:t>Nucl</a:t>
            </a:r>
            <a:r>
              <a:rPr lang="en-US" dirty="0"/>
              <a:t>. 2014. V. 45. P. 279–282 </a:t>
            </a:r>
            <a:br>
              <a:rPr lang="en-US" dirty="0"/>
            </a:br>
            <a:endParaRPr lang="ru-RU" dirty="0"/>
          </a:p>
        </p:txBody>
      </p:sp>
      <p:sp>
        <p:nvSpPr>
          <p:cNvPr id="9" name="Прямоугольник 8"/>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10" name="Google Shape;64;p14"/>
          <p:cNvSpPr txBox="1"/>
          <p:nvPr/>
        </p:nvSpPr>
        <p:spPr>
          <a:xfrm>
            <a:off x="8752797" y="6211669"/>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a:latin typeface="Verdana"/>
                <a:ea typeface="Verdana"/>
                <a:cs typeface="Verdana"/>
                <a:sym typeface="Verdana"/>
              </a:rPr>
              <a:t>3</a:t>
            </a:r>
            <a:endParaRPr sz="1600" i="1" dirty="0">
              <a:latin typeface="Verdana"/>
              <a:ea typeface="Verdana"/>
              <a:cs typeface="Verdana"/>
              <a:sym typeface="Verdana"/>
            </a:endParaRPr>
          </a:p>
        </p:txBody>
      </p:sp>
    </p:spTree>
    <p:extLst>
      <p:ext uri="{BB962C8B-B14F-4D97-AF65-F5344CB8AC3E}">
        <p14:creationId xmlns:p14="http://schemas.microsoft.com/office/powerpoint/2010/main" val="460341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726"/>
            <a:ext cx="8229600" cy="1143000"/>
          </a:xfrm>
        </p:spPr>
        <p:txBody>
          <a:bodyPr>
            <a:normAutofit/>
          </a:bodyPr>
          <a:lstStyle/>
          <a:p>
            <a:r>
              <a:rPr lang="en-US" sz="4000" dirty="0" smtClean="0"/>
              <a:t>Polarized targets</a:t>
            </a:r>
            <a:endParaRPr lang="ru-RU" sz="4000" dirty="0"/>
          </a:p>
        </p:txBody>
      </p:sp>
      <p:sp>
        <p:nvSpPr>
          <p:cNvPr id="4" name="Прямоугольник 3"/>
          <p:cNvSpPr/>
          <p:nvPr/>
        </p:nvSpPr>
        <p:spPr>
          <a:xfrm>
            <a:off x="179512" y="836712"/>
            <a:ext cx="8784976" cy="4524315"/>
          </a:xfrm>
          <a:prstGeom prst="rect">
            <a:avLst/>
          </a:prstGeom>
        </p:spPr>
        <p:txBody>
          <a:bodyPr wrap="square">
            <a:spAutoFit/>
          </a:bodyPr>
          <a:lstStyle/>
          <a:p>
            <a:pPr marL="285750" indent="-285750" algn="just">
              <a:buFont typeface="Wingdings" panose="05000000000000000000" pitchFamily="2" charset="2"/>
              <a:buChar char="§"/>
            </a:pPr>
            <a:r>
              <a:rPr lang="en-US" dirty="0"/>
              <a:t>To measure single-spin transverse asymmetries on channel 14 and two-spin transverse asymmetries ANN on channel 24, it is planned to use a “frozen” type transversely polarized target</a:t>
            </a:r>
            <a:r>
              <a:rPr lang="en-US" dirty="0" smtClean="0"/>
              <a:t>. The </a:t>
            </a:r>
            <a:r>
              <a:rPr lang="en-US" dirty="0"/>
              <a:t>currently used target underwent a deep modernization for operation in a magnetic field of 2.4 T (with polarization pumping) and successfully worked in the test </a:t>
            </a:r>
            <a:r>
              <a:rPr lang="en-US" dirty="0" smtClean="0"/>
              <a:t>run </a:t>
            </a:r>
            <a:r>
              <a:rPr lang="en-US" dirty="0"/>
              <a:t>of 2018. As a result, in a short time, it was possible to obtain a polarization above 70% with a theoretical maximum of about 75%, and polarization during data acquisition was 65</a:t>
            </a:r>
            <a:r>
              <a:rPr lang="en-US" dirty="0" smtClean="0"/>
              <a:t>%.</a:t>
            </a:r>
            <a:endParaRPr lang="ru-RU" dirty="0" smtClean="0"/>
          </a:p>
          <a:p>
            <a:pPr marL="285750" indent="-285750" algn="just">
              <a:buFont typeface="Wingdings" panose="05000000000000000000" pitchFamily="2" charset="2"/>
              <a:buChar char="§"/>
            </a:pPr>
            <a:r>
              <a:rPr lang="en-US" dirty="0" smtClean="0"/>
              <a:t>To </a:t>
            </a:r>
            <a:r>
              <a:rPr lang="en-US" dirty="0"/>
              <a:t>measure the two-spin longitudinal asymmetries of ALL, a longitudinally polarized target is used in the setup. The cryostat for this target </a:t>
            </a:r>
            <a:r>
              <a:rPr lang="en-US" dirty="0" smtClean="0"/>
              <a:t>[2</a:t>
            </a:r>
            <a:r>
              <a:rPr lang="en-US" dirty="0"/>
              <a:t>] was manufactured in 1990 within </a:t>
            </a:r>
            <a:r>
              <a:rPr lang="en-US" dirty="0" smtClean="0"/>
              <a:t>the</a:t>
            </a:r>
            <a:r>
              <a:rPr lang="ru-RU" dirty="0" smtClean="0"/>
              <a:t> </a:t>
            </a:r>
            <a:r>
              <a:rPr lang="en-US" dirty="0" smtClean="0"/>
              <a:t>experiment </a:t>
            </a:r>
            <a:r>
              <a:rPr lang="en-US" dirty="0"/>
              <a:t>E704 at FNAL (USA) and is now at JINR</a:t>
            </a:r>
            <a:r>
              <a:rPr lang="en-US" dirty="0" smtClean="0"/>
              <a:t>.  </a:t>
            </a:r>
            <a:endParaRPr lang="ru-RU" dirty="0" smtClean="0"/>
          </a:p>
          <a:p>
            <a:pPr marL="285750" indent="-285750" algn="just">
              <a:buFont typeface="Wingdings" panose="05000000000000000000" pitchFamily="2" charset="2"/>
              <a:buChar char="§"/>
            </a:pPr>
            <a:r>
              <a:rPr lang="en-US" dirty="0" smtClean="0"/>
              <a:t>It </a:t>
            </a:r>
            <a:r>
              <a:rPr lang="en-US" dirty="0"/>
              <a:t>is planned </a:t>
            </a:r>
            <a:r>
              <a:rPr lang="en-US" dirty="0" smtClean="0"/>
              <a:t> to </a:t>
            </a:r>
            <a:r>
              <a:rPr lang="en-US" dirty="0"/>
              <a:t>use </a:t>
            </a:r>
            <a:r>
              <a:rPr lang="en-US" dirty="0" smtClean="0"/>
              <a:t>a new </a:t>
            </a:r>
            <a:r>
              <a:rPr lang="en-US" dirty="0"/>
              <a:t>transverse and </a:t>
            </a:r>
            <a:r>
              <a:rPr lang="en-US" dirty="0" smtClean="0"/>
              <a:t>longitudinal polarized </a:t>
            </a:r>
            <a:r>
              <a:rPr lang="en-US" dirty="0"/>
              <a:t>target </a:t>
            </a:r>
            <a:r>
              <a:rPr lang="en-US" dirty="0" smtClean="0"/>
              <a:t>in </a:t>
            </a:r>
            <a:r>
              <a:rPr lang="en-US" dirty="0"/>
              <a:t>the SPASCHARM experimental </a:t>
            </a:r>
            <a:r>
              <a:rPr lang="en-US" dirty="0" smtClean="0"/>
              <a:t>setup. To </a:t>
            </a:r>
            <a:r>
              <a:rPr lang="en-US" dirty="0"/>
              <a:t>date, specialists from the universities of Bonn and Mainz have extensive experience in this area </a:t>
            </a:r>
            <a:r>
              <a:rPr lang="en-US" dirty="0" smtClean="0"/>
              <a:t>[3,4</a:t>
            </a:r>
            <a:r>
              <a:rPr lang="en-US" dirty="0"/>
              <a:t>]. A feature of such a target is the possibility of creating </a:t>
            </a:r>
            <a:r>
              <a:rPr lang="en-US" dirty="0" smtClean="0"/>
              <a:t> both </a:t>
            </a:r>
            <a:r>
              <a:rPr lang="en-US" dirty="0"/>
              <a:t>longitudinal and </a:t>
            </a:r>
            <a:r>
              <a:rPr lang="en-US" dirty="0" smtClean="0"/>
              <a:t> two  transverse </a:t>
            </a:r>
            <a:r>
              <a:rPr lang="en-US" dirty="0"/>
              <a:t>(vertical and horizontal) polarizations.</a:t>
            </a:r>
            <a:endParaRPr lang="ru-RU" dirty="0"/>
          </a:p>
          <a:p>
            <a:pPr algn="just"/>
            <a:endParaRPr lang="ru-RU" dirty="0"/>
          </a:p>
          <a:p>
            <a:pPr algn="just"/>
            <a:endParaRPr lang="ru-RU" dirty="0"/>
          </a:p>
        </p:txBody>
      </p:sp>
      <p:sp>
        <p:nvSpPr>
          <p:cNvPr id="3" name="Прямоугольник 2"/>
          <p:cNvSpPr/>
          <p:nvPr/>
        </p:nvSpPr>
        <p:spPr>
          <a:xfrm>
            <a:off x="395536" y="5085184"/>
            <a:ext cx="8568952" cy="1323439"/>
          </a:xfrm>
          <a:prstGeom prst="rect">
            <a:avLst/>
          </a:prstGeom>
        </p:spPr>
        <p:txBody>
          <a:bodyPr wrap="square">
            <a:spAutoFit/>
          </a:bodyPr>
          <a:lstStyle/>
          <a:p>
            <a:r>
              <a:rPr lang="fr-FR" sz="1600" dirty="0" smtClean="0"/>
              <a:t>[2]</a:t>
            </a:r>
            <a:r>
              <a:rPr lang="fr-FR" sz="1600" i="1" dirty="0" smtClean="0"/>
              <a:t>	</a:t>
            </a:r>
            <a:r>
              <a:rPr lang="fr-FR" sz="1600" i="1" dirty="0" err="1" smtClean="0"/>
              <a:t>Grosnick</a:t>
            </a:r>
            <a:r>
              <a:rPr lang="fr-FR" sz="1600" i="1" dirty="0" smtClean="0"/>
              <a:t> </a:t>
            </a:r>
            <a:r>
              <a:rPr lang="fr-FR" sz="1600" i="1" dirty="0"/>
              <a:t>D. P. et al. </a:t>
            </a:r>
            <a:r>
              <a:rPr lang="fr-FR" sz="1600" dirty="0"/>
              <a:t>// Phys. </a:t>
            </a:r>
            <a:r>
              <a:rPr lang="fr-FR" sz="1600" dirty="0" err="1"/>
              <a:t>Rev</a:t>
            </a:r>
            <a:r>
              <a:rPr lang="fr-FR" sz="1600" dirty="0"/>
              <a:t>. D. 1997. V. 55. P. </a:t>
            </a:r>
            <a:r>
              <a:rPr lang="fr-FR" sz="1600" dirty="0" smtClean="0"/>
              <a:t>1159–1187</a:t>
            </a:r>
          </a:p>
          <a:p>
            <a:r>
              <a:rPr lang="en-US" sz="1600" dirty="0" smtClean="0"/>
              <a:t>[3]</a:t>
            </a:r>
            <a:r>
              <a:rPr lang="en-US" sz="1600" i="1" dirty="0" smtClean="0"/>
              <a:t>	</a:t>
            </a:r>
            <a:r>
              <a:rPr lang="en-US" sz="1600" i="1" dirty="0" err="1" smtClean="0"/>
              <a:t>Runkel</a:t>
            </a:r>
            <a:r>
              <a:rPr lang="en-US" sz="1600" i="1" dirty="0" smtClean="0"/>
              <a:t> </a:t>
            </a:r>
            <a:r>
              <a:rPr lang="en-US" sz="1600" i="1" dirty="0"/>
              <a:t>S. </a:t>
            </a:r>
            <a:r>
              <a:rPr lang="en-US" sz="1600" dirty="0"/>
              <a:t>The Polarized Target at the CBELSA/TAPS // </a:t>
            </a:r>
            <a:r>
              <a:rPr lang="en-US" sz="1600" dirty="0" err="1"/>
              <a:t>PoS</a:t>
            </a:r>
            <a:r>
              <a:rPr lang="en-US" sz="1600" dirty="0"/>
              <a:t> (SPIN 2018</a:t>
            </a:r>
            <a:r>
              <a:rPr lang="en-US" sz="1600" dirty="0" smtClean="0"/>
              <a:t>).2018. No. 108.</a:t>
            </a:r>
          </a:p>
          <a:p>
            <a:r>
              <a:rPr lang="en-US" sz="1600" dirty="0" smtClean="0"/>
              <a:t>[4]	 </a:t>
            </a:r>
            <a:r>
              <a:rPr lang="en-US" sz="1600" i="1" dirty="0" err="1"/>
              <a:t>Dutz</a:t>
            </a:r>
            <a:r>
              <a:rPr lang="en-US" sz="1600" i="1" dirty="0"/>
              <a:t> H. </a:t>
            </a:r>
            <a:r>
              <a:rPr lang="en-US" sz="1600" dirty="0"/>
              <a:t>The Bonn Frozen Spin Target // EU Workshop, EP7, SPINMAP</a:t>
            </a:r>
            <a:r>
              <a:rPr lang="en-US" sz="1600" dirty="0" smtClean="0"/>
              <a:t>, Linz</a:t>
            </a:r>
            <a:r>
              <a:rPr lang="en-US" sz="1600" dirty="0"/>
              <a:t>, 2011. </a:t>
            </a:r>
            <a:br>
              <a:rPr lang="en-US" sz="1600" dirty="0"/>
            </a:br>
            <a:r>
              <a:rPr lang="fr-FR" sz="1600" dirty="0" smtClean="0"/>
              <a:t> </a:t>
            </a:r>
            <a:r>
              <a:rPr lang="fr-FR" sz="1600" dirty="0"/>
              <a:t/>
            </a:r>
            <a:br>
              <a:rPr lang="fr-FR" sz="1600" dirty="0"/>
            </a:br>
            <a:endParaRPr lang="ru-RU" sz="1600" dirty="0"/>
          </a:p>
        </p:txBody>
      </p:sp>
      <p:sp>
        <p:nvSpPr>
          <p:cNvPr id="5"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4</a:t>
            </a:r>
            <a:endParaRPr sz="1600" i="1" dirty="0">
              <a:latin typeface="Verdana"/>
              <a:ea typeface="Verdana"/>
              <a:cs typeface="Verdana"/>
              <a:sym typeface="Verdana"/>
            </a:endParaRPr>
          </a:p>
        </p:txBody>
      </p:sp>
      <p:sp>
        <p:nvSpPr>
          <p:cNvPr id="6" name="Прямоугольник 5"/>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Tree>
    <p:extLst>
      <p:ext uri="{BB962C8B-B14F-4D97-AF65-F5344CB8AC3E}">
        <p14:creationId xmlns:p14="http://schemas.microsoft.com/office/powerpoint/2010/main" val="3420681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6426"/>
            <a:ext cx="7767319" cy="677108"/>
          </a:xfrm>
        </p:spPr>
        <p:txBody>
          <a:bodyPr>
            <a:normAutofit fontScale="90000"/>
          </a:bodyPr>
          <a:lstStyle/>
          <a:p>
            <a:pPr algn="ctr"/>
            <a:r>
              <a:rPr lang="en-US" sz="4400" dirty="0" smtClean="0">
                <a:latin typeface="+mj-lt"/>
              </a:rPr>
              <a:t>Notation</a:t>
            </a:r>
            <a:endParaRPr lang="ru-RU" sz="4400" dirty="0">
              <a:latin typeface="+mj-lt"/>
            </a:endParaRPr>
          </a:p>
        </p:txBody>
      </p:sp>
      <p:sp>
        <p:nvSpPr>
          <p:cNvPr id="3" name="Текст 2"/>
          <p:cNvSpPr>
            <a:spLocks noGrp="1"/>
          </p:cNvSpPr>
          <p:nvPr>
            <p:ph type="body" idx="1"/>
          </p:nvPr>
        </p:nvSpPr>
        <p:spPr>
          <a:xfrm>
            <a:off x="451556" y="722489"/>
            <a:ext cx="8387644" cy="2031325"/>
          </a:xfrm>
        </p:spPr>
        <p:txBody>
          <a:bodyPr/>
          <a:lstStyle/>
          <a:p>
            <a:pPr marL="0" indent="0" algn="ctr">
              <a:buNone/>
            </a:pPr>
            <a:r>
              <a:rPr lang="en-US" sz="2800" dirty="0" smtClean="0"/>
              <a:t>According the </a:t>
            </a:r>
            <a:r>
              <a:rPr lang="en-US" sz="2800" dirty="0"/>
              <a:t>Nucleon-Nucleon (NN) formalism and the four-index notation for observables given in </a:t>
            </a:r>
            <a:r>
              <a:rPr lang="en-US" sz="2800" dirty="0" smtClean="0"/>
              <a:t>[5], we use the scattering matrix in the form:</a:t>
            </a:r>
          </a:p>
          <a:p>
            <a:pPr algn="ctr"/>
            <a:endParaRPr lang="en-US" sz="2800" dirty="0"/>
          </a:p>
          <a:p>
            <a:pPr algn="ctr"/>
            <a:endParaRPr lang="en-US" sz="2000" dirty="0"/>
          </a:p>
        </p:txBody>
      </p:sp>
      <p:sp>
        <p:nvSpPr>
          <p:cNvPr id="7" name="Прямоугольник 6"/>
          <p:cNvSpPr/>
          <p:nvPr/>
        </p:nvSpPr>
        <p:spPr>
          <a:xfrm>
            <a:off x="451556" y="5685317"/>
            <a:ext cx="8159044" cy="646331"/>
          </a:xfrm>
          <a:prstGeom prst="rect">
            <a:avLst/>
          </a:prstGeom>
        </p:spPr>
        <p:txBody>
          <a:bodyPr wrap="square">
            <a:spAutoFit/>
          </a:bodyPr>
          <a:lstStyle/>
          <a:p>
            <a:pPr algn="ctr"/>
            <a:r>
              <a:rPr lang="en-US" dirty="0" smtClean="0"/>
              <a:t>[5]	J</a:t>
            </a:r>
            <a:r>
              <a:rPr lang="en-US" dirty="0"/>
              <a:t>. </a:t>
            </a:r>
            <a:r>
              <a:rPr lang="en-US" dirty="0" err="1"/>
              <a:t>Bystricky</a:t>
            </a:r>
            <a:r>
              <a:rPr lang="en-US" dirty="0"/>
              <a:t>, F. Lehar, P. </a:t>
            </a:r>
            <a:r>
              <a:rPr lang="en-US" dirty="0" err="1"/>
              <a:t>Winternitz</a:t>
            </a:r>
            <a:r>
              <a:rPr lang="en-US" dirty="0"/>
              <a:t>. Journal de Physique, </a:t>
            </a:r>
          </a:p>
          <a:p>
            <a:pPr algn="ctr"/>
            <a:r>
              <a:rPr lang="en-US" dirty="0"/>
              <a:t>1978, 39 (1), pp.1-32.</a:t>
            </a:r>
            <a:endParaRPr lang="ru-RU" dirty="0"/>
          </a:p>
        </p:txBody>
      </p:sp>
      <p:sp>
        <p:nvSpPr>
          <p:cNvPr id="13" name="Прямоугольник 12"/>
          <p:cNvSpPr/>
          <p:nvPr/>
        </p:nvSpPr>
        <p:spPr>
          <a:xfrm>
            <a:off x="3670792" y="3315437"/>
            <a:ext cx="5168408" cy="2369880"/>
          </a:xfrm>
          <a:prstGeom prst="rect">
            <a:avLst/>
          </a:prstGeom>
        </p:spPr>
        <p:txBody>
          <a:bodyPr wrap="square">
            <a:spAutoFit/>
          </a:bodyPr>
          <a:lstStyle/>
          <a:p>
            <a:r>
              <a:rPr lang="en-US" sz="2400" dirty="0">
                <a:ea typeface="Calibri" panose="020F0502020204030204" pitchFamily="34" charset="0"/>
              </a:rPr>
              <a:t>where </a:t>
            </a:r>
            <a:r>
              <a:rPr lang="en-US" sz="2400" i="1" dirty="0">
                <a:ea typeface="Calibri" panose="020F0502020204030204" pitchFamily="34" charset="0"/>
              </a:rPr>
              <a:t>ɑ</a:t>
            </a:r>
            <a:r>
              <a:rPr lang="en-US" sz="2400" b="1" dirty="0">
                <a:ea typeface="Calibri" panose="020F0502020204030204" pitchFamily="34" charset="0"/>
              </a:rPr>
              <a:t>, </a:t>
            </a:r>
            <a:r>
              <a:rPr lang="en-US" sz="2400" i="1" dirty="0">
                <a:ea typeface="Calibri" panose="020F0502020204030204" pitchFamily="34" charset="0"/>
              </a:rPr>
              <a:t>b</a:t>
            </a:r>
            <a:r>
              <a:rPr lang="en-US" sz="2400" b="1" dirty="0">
                <a:ea typeface="Calibri" panose="020F0502020204030204" pitchFamily="34" charset="0"/>
              </a:rPr>
              <a:t>, </a:t>
            </a:r>
            <a:r>
              <a:rPr lang="en-US" sz="2400" i="1" dirty="0">
                <a:ea typeface="Calibri" panose="020F0502020204030204" pitchFamily="34" charset="0"/>
              </a:rPr>
              <a:t>c</a:t>
            </a:r>
            <a:r>
              <a:rPr lang="en-US" sz="2400" b="1" dirty="0">
                <a:ea typeface="Calibri" panose="020F0502020204030204" pitchFamily="34" charset="0"/>
              </a:rPr>
              <a:t>, </a:t>
            </a:r>
            <a:r>
              <a:rPr lang="en-US" sz="2400" i="1" dirty="0">
                <a:ea typeface="Calibri" panose="020F0502020204030204" pitchFamily="34" charset="0"/>
              </a:rPr>
              <a:t>d </a:t>
            </a:r>
            <a:r>
              <a:rPr lang="en-US" sz="2400" dirty="0">
                <a:ea typeface="Calibri" panose="020F0502020204030204" pitchFamily="34" charset="0"/>
              </a:rPr>
              <a:t>and </a:t>
            </a:r>
            <a:r>
              <a:rPr lang="en-US" sz="2400" i="1" dirty="0">
                <a:ea typeface="Calibri" panose="020F0502020204030204" pitchFamily="34" charset="0"/>
              </a:rPr>
              <a:t>e</a:t>
            </a:r>
            <a:r>
              <a:rPr lang="en-US" sz="2400" dirty="0">
                <a:ea typeface="Calibri" panose="020F0502020204030204" pitchFamily="34" charset="0"/>
              </a:rPr>
              <a:t> are the scattering </a:t>
            </a:r>
            <a:r>
              <a:rPr lang="en-GB" sz="2400" kern="0" dirty="0"/>
              <a:t>complex </a:t>
            </a:r>
            <a:r>
              <a:rPr lang="en-US" sz="2400" dirty="0" smtClean="0">
                <a:ea typeface="Calibri" panose="020F0502020204030204" pitchFamily="34" charset="0"/>
              </a:rPr>
              <a:t>amplitudes</a:t>
            </a:r>
            <a:r>
              <a:rPr lang="en-US" sz="2400" dirty="0">
                <a:ea typeface="Calibri" panose="020F0502020204030204" pitchFamily="34" charset="0"/>
              </a:rPr>
              <a:t>, σ</a:t>
            </a:r>
            <a:r>
              <a:rPr lang="en-US" sz="2400" baseline="-25000" dirty="0">
                <a:ea typeface="Calibri" panose="020F0502020204030204" pitchFamily="34" charset="0"/>
              </a:rPr>
              <a:t>1</a:t>
            </a:r>
            <a:r>
              <a:rPr lang="en-US" sz="2400" dirty="0">
                <a:ea typeface="Calibri" panose="020F0502020204030204" pitchFamily="34" charset="0"/>
              </a:rPr>
              <a:t> and σ</a:t>
            </a:r>
            <a:r>
              <a:rPr lang="en-US" sz="2400" baseline="-25000" dirty="0">
                <a:ea typeface="Calibri" panose="020F0502020204030204" pitchFamily="34" charset="0"/>
              </a:rPr>
              <a:t>2</a:t>
            </a:r>
            <a:r>
              <a:rPr lang="en-US" sz="2400" dirty="0">
                <a:ea typeface="Calibri" panose="020F0502020204030204" pitchFamily="34" charset="0"/>
              </a:rPr>
              <a:t> are the Pauli 2 x 2 matrices, </a:t>
            </a:r>
            <a:r>
              <a:rPr lang="en-US" sz="2400" b="1" i="1" dirty="0">
                <a:ea typeface="Calibri" panose="020F0502020204030204" pitchFamily="34" charset="0"/>
              </a:rPr>
              <a:t>k</a:t>
            </a:r>
            <a:r>
              <a:rPr lang="en-US" sz="2400" dirty="0">
                <a:ea typeface="Calibri" panose="020F0502020204030204" pitchFamily="34" charset="0"/>
              </a:rPr>
              <a:t> and </a:t>
            </a:r>
            <a:r>
              <a:rPr lang="en-US" sz="2400" b="1" i="1" dirty="0">
                <a:ea typeface="Calibri" panose="020F0502020204030204" pitchFamily="34" charset="0"/>
              </a:rPr>
              <a:t>k’</a:t>
            </a:r>
            <a:r>
              <a:rPr lang="en-US" sz="2400" dirty="0">
                <a:ea typeface="Calibri" panose="020F0502020204030204" pitchFamily="34" charset="0"/>
              </a:rPr>
              <a:t> are the unit vectors in the </a:t>
            </a:r>
            <a:r>
              <a:rPr lang="en-US" sz="2400" dirty="0" smtClean="0">
                <a:ea typeface="Calibri" panose="020F0502020204030204" pitchFamily="34" charset="0"/>
              </a:rPr>
              <a:t>directions </a:t>
            </a:r>
            <a:r>
              <a:rPr lang="en-US" sz="2400" dirty="0">
                <a:ea typeface="Calibri" panose="020F0502020204030204" pitchFamily="34" charset="0"/>
              </a:rPr>
              <a:t>of the incident and scattered particles, respectively</a:t>
            </a:r>
            <a:endParaRPr lang="ru-RU"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8" name="Объект 7"/>
          <p:cNvGraphicFramePr>
            <a:graphicFrameLocks noChangeAspect="1"/>
          </p:cNvGraphicFramePr>
          <p:nvPr>
            <p:extLst>
              <p:ext uri="{D42A27DB-BD31-4B8C-83A1-F6EECF244321}">
                <p14:modId xmlns:p14="http://schemas.microsoft.com/office/powerpoint/2010/main" val="1352742763"/>
              </p:ext>
            </p:extLst>
          </p:nvPr>
        </p:nvGraphicFramePr>
        <p:xfrm>
          <a:off x="125587" y="2276872"/>
          <a:ext cx="8713613" cy="1008112"/>
        </p:xfrm>
        <a:graphic>
          <a:graphicData uri="http://schemas.openxmlformats.org/presentationml/2006/ole">
            <mc:AlternateContent xmlns:mc="http://schemas.openxmlformats.org/markup-compatibility/2006">
              <mc:Choice xmlns:v="urn:schemas-microsoft-com:vml" Requires="v">
                <p:oleObj spid="_x0000_s1153" r:id="rId3" imgW="4533900" imgH="520700" progId="Equation.DSMT4">
                  <p:embed/>
                </p:oleObj>
              </mc:Choice>
              <mc:Fallback>
                <p:oleObj r:id="rId3" imgW="4533900" imgH="5207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587" y="2276872"/>
                        <a:ext cx="8713613" cy="1008112"/>
                      </a:xfrm>
                      <a:prstGeom prst="rect">
                        <a:avLst/>
                      </a:prstGeom>
                      <a:noFill/>
                    </p:spPr>
                  </p:pic>
                </p:oleObj>
              </mc:Fallback>
            </mc:AlternateContent>
          </a:graphicData>
        </a:graphic>
      </p:graphicFrame>
      <p:sp>
        <p:nvSpPr>
          <p:cNvPr id="9"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2" name="Объект 11"/>
          <p:cNvGraphicFramePr>
            <a:graphicFrameLocks noChangeAspect="1"/>
          </p:cNvGraphicFramePr>
          <p:nvPr>
            <p:extLst>
              <p:ext uri="{D42A27DB-BD31-4B8C-83A1-F6EECF244321}">
                <p14:modId xmlns:p14="http://schemas.microsoft.com/office/powerpoint/2010/main" val="4015622706"/>
              </p:ext>
            </p:extLst>
          </p:nvPr>
        </p:nvGraphicFramePr>
        <p:xfrm>
          <a:off x="323527" y="3389971"/>
          <a:ext cx="3024337" cy="615094"/>
        </p:xfrm>
        <a:graphic>
          <a:graphicData uri="http://schemas.openxmlformats.org/presentationml/2006/ole">
            <mc:AlternateContent xmlns:mc="http://schemas.openxmlformats.org/markup-compatibility/2006">
              <mc:Choice xmlns:v="urn:schemas-microsoft-com:vml" Requires="v">
                <p:oleObj spid="_x0000_s1154" r:id="rId5" imgW="1320227" imgH="241195" progId="Equation.DSMT4">
                  <p:embed/>
                </p:oleObj>
              </mc:Choice>
              <mc:Fallback>
                <p:oleObj r:id="rId5" imgW="1320227" imgH="241195"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7" y="3389971"/>
                        <a:ext cx="3024337" cy="615094"/>
                      </a:xfrm>
                      <a:prstGeom prst="rect">
                        <a:avLst/>
                      </a:prstGeom>
                      <a:noFill/>
                    </p:spPr>
                  </p:pic>
                </p:oleObj>
              </mc:Fallback>
            </mc:AlternateContent>
          </a:graphicData>
        </a:graphic>
      </p:graphicFrame>
      <p:sp>
        <p:nvSpPr>
          <p:cNvPr id="14"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5" name="Объект 14"/>
          <p:cNvGraphicFramePr>
            <a:graphicFrameLocks noChangeAspect="1"/>
          </p:cNvGraphicFramePr>
          <p:nvPr>
            <p:extLst>
              <p:ext uri="{D42A27DB-BD31-4B8C-83A1-F6EECF244321}">
                <p14:modId xmlns:p14="http://schemas.microsoft.com/office/powerpoint/2010/main" val="2034653477"/>
              </p:ext>
            </p:extLst>
          </p:nvPr>
        </p:nvGraphicFramePr>
        <p:xfrm>
          <a:off x="323528" y="4221088"/>
          <a:ext cx="3024336" cy="576661"/>
        </p:xfrm>
        <a:graphic>
          <a:graphicData uri="http://schemas.openxmlformats.org/presentationml/2006/ole">
            <mc:AlternateContent xmlns:mc="http://schemas.openxmlformats.org/markup-compatibility/2006">
              <mc:Choice xmlns:v="urn:schemas-microsoft-com:vml" Requires="v">
                <p:oleObj spid="_x0000_s1155" r:id="rId7" imgW="1231366" imgH="241195" progId="Equation.DSMT4">
                  <p:embed/>
                </p:oleObj>
              </mc:Choice>
              <mc:Fallback>
                <p:oleObj r:id="rId7" imgW="1231366" imgH="241195"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528" y="4221088"/>
                        <a:ext cx="3024336" cy="576661"/>
                      </a:xfrm>
                      <a:prstGeom prst="rect">
                        <a:avLst/>
                      </a:prstGeom>
                      <a:noFill/>
                    </p:spPr>
                  </p:pic>
                </p:oleObj>
              </mc:Fallback>
            </mc:AlternateContent>
          </a:graphicData>
        </a:graphic>
      </p:graphicFrame>
      <p:sp>
        <p:nvSpPr>
          <p:cNvPr id="16"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7" name="Объект 16"/>
          <p:cNvGraphicFramePr>
            <a:graphicFrameLocks noChangeAspect="1"/>
          </p:cNvGraphicFramePr>
          <p:nvPr>
            <p:extLst>
              <p:ext uri="{D42A27DB-BD31-4B8C-83A1-F6EECF244321}">
                <p14:modId xmlns:p14="http://schemas.microsoft.com/office/powerpoint/2010/main" val="3924327961"/>
              </p:ext>
            </p:extLst>
          </p:nvPr>
        </p:nvGraphicFramePr>
        <p:xfrm>
          <a:off x="323528" y="4941168"/>
          <a:ext cx="2873820" cy="576064"/>
        </p:xfrm>
        <a:graphic>
          <a:graphicData uri="http://schemas.openxmlformats.org/presentationml/2006/ole">
            <mc:AlternateContent xmlns:mc="http://schemas.openxmlformats.org/markup-compatibility/2006">
              <mc:Choice xmlns:v="urn:schemas-microsoft-com:vml" Requires="v">
                <p:oleObj spid="_x0000_s1156" r:id="rId9" imgW="1308100" imgH="241300" progId="Equation.DSMT4">
                  <p:embed/>
                </p:oleObj>
              </mc:Choice>
              <mc:Fallback>
                <p:oleObj r:id="rId9" imgW="1308100" imgH="241300" progId="Equation.DSMT4">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528" y="4941168"/>
                        <a:ext cx="2873820" cy="576064"/>
                      </a:xfrm>
                      <a:prstGeom prst="rect">
                        <a:avLst/>
                      </a:prstGeom>
                      <a:noFill/>
                    </p:spPr>
                  </p:pic>
                </p:oleObj>
              </mc:Fallback>
            </mc:AlternateContent>
          </a:graphicData>
        </a:graphic>
      </p:graphicFrame>
      <p:sp>
        <p:nvSpPr>
          <p:cNvPr id="20" name="Прямоугольник 19"/>
          <p:cNvSpPr/>
          <p:nvPr/>
        </p:nvSpPr>
        <p:spPr>
          <a:xfrm>
            <a:off x="0" y="6211669"/>
            <a:ext cx="7596336" cy="646331"/>
          </a:xfrm>
          <a:prstGeom prst="rect">
            <a:avLst/>
          </a:prstGeom>
        </p:spPr>
        <p:txBody>
          <a:bodyPr wrap="square">
            <a:spAutoFit/>
          </a:bodyPr>
          <a:lstStyle/>
          <a:p>
            <a:r>
              <a:rPr lang="en-US" i="1" dirty="0">
                <a:hlinkClick r:id="rId11"/>
              </a:rPr>
              <a:t>XIX Workshop on High Energy Spin Physics, DSPIN-23 (Efremov-90</a:t>
            </a:r>
            <a:r>
              <a:rPr lang="en-US" i="1" dirty="0" smtClean="0">
                <a:hlinkClick r:id="rId11"/>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21"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5</a:t>
            </a:r>
            <a:endParaRPr sz="1600" i="1" dirty="0">
              <a:latin typeface="Verdana"/>
              <a:ea typeface="Verdana"/>
              <a:cs typeface="Verdana"/>
              <a:sym typeface="Verdana"/>
            </a:endParaRPr>
          </a:p>
        </p:txBody>
      </p:sp>
    </p:spTree>
    <p:extLst>
      <p:ext uri="{BB962C8B-B14F-4D97-AF65-F5344CB8AC3E}">
        <p14:creationId xmlns:p14="http://schemas.microsoft.com/office/powerpoint/2010/main" val="271243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3400" y="823535"/>
            <a:ext cx="7767319" cy="6340197"/>
          </a:xfrm>
        </p:spPr>
        <p:txBody>
          <a:bodyPr/>
          <a:lstStyle/>
          <a:p>
            <a:pPr marL="0" indent="0" algn="just">
              <a:buNone/>
            </a:pPr>
            <a:r>
              <a:rPr lang="en-US" sz="2400" dirty="0"/>
              <a:t>The subscripts of </a:t>
            </a:r>
            <a:r>
              <a:rPr lang="en-US" sz="2400" dirty="0" smtClean="0"/>
              <a:t>the observables, </a:t>
            </a:r>
            <a:r>
              <a:rPr lang="en-US" sz="2400" dirty="0" err="1" smtClean="0"/>
              <a:t>Xsrbt</a:t>
            </a:r>
            <a:r>
              <a:rPr lang="en-US" sz="2400" dirty="0" smtClean="0"/>
              <a:t>, </a:t>
            </a:r>
            <a:r>
              <a:rPr lang="en-US" sz="2400" dirty="0"/>
              <a:t>refer to the polarization states of the scattered, recoil, beam, and target particles, </a:t>
            </a:r>
            <a:r>
              <a:rPr lang="en-US" sz="2400" dirty="0" smtClean="0"/>
              <a:t>respectively: </a:t>
            </a:r>
          </a:p>
          <a:p>
            <a:pPr marL="0" indent="0" algn="ctr">
              <a:buNone/>
            </a:pPr>
            <a:r>
              <a:rPr lang="en-US" sz="4400" dirty="0" err="1" smtClean="0"/>
              <a:t>X</a:t>
            </a:r>
            <a:r>
              <a:rPr lang="en-US" sz="2800" dirty="0" err="1" smtClean="0"/>
              <a:t>srbt</a:t>
            </a:r>
            <a:endParaRPr lang="en-US" sz="2800" dirty="0" smtClean="0"/>
          </a:p>
          <a:p>
            <a:pPr marL="0" indent="0" algn="just">
              <a:buNone/>
            </a:pPr>
            <a:r>
              <a:rPr lang="en-US" sz="2400" dirty="0" smtClean="0"/>
              <a:t>The </a:t>
            </a:r>
            <a:r>
              <a:rPr lang="en-US" sz="2400" dirty="0"/>
              <a:t>polarizations of the </a:t>
            </a:r>
            <a:r>
              <a:rPr lang="en-US" sz="2400" dirty="0" smtClean="0"/>
              <a:t>beam </a:t>
            </a:r>
            <a:r>
              <a:rPr lang="en-US" sz="2400" dirty="0"/>
              <a:t>and target particles are oriented </a:t>
            </a:r>
            <a:r>
              <a:rPr lang="en-US" sz="2400" dirty="0" smtClean="0"/>
              <a:t>along </a:t>
            </a:r>
            <a:r>
              <a:rPr lang="en-US" sz="2400" dirty="0"/>
              <a:t>unit vectors </a:t>
            </a:r>
            <a:r>
              <a:rPr lang="en-US" sz="2400" b="1" dirty="0"/>
              <a:t>n</a:t>
            </a:r>
            <a:r>
              <a:rPr lang="en-US" sz="2400" dirty="0"/>
              <a:t>, </a:t>
            </a:r>
            <a:r>
              <a:rPr lang="en-US" sz="2400" b="1" dirty="0"/>
              <a:t>s</a:t>
            </a:r>
            <a:r>
              <a:rPr lang="en-US" sz="2400" dirty="0"/>
              <a:t>, and </a:t>
            </a:r>
            <a:r>
              <a:rPr lang="en-US" sz="2400" b="1" dirty="0"/>
              <a:t>k</a:t>
            </a:r>
            <a:r>
              <a:rPr lang="en-US" sz="2400" dirty="0"/>
              <a:t> for the beam and </a:t>
            </a:r>
            <a:r>
              <a:rPr lang="en-US" sz="2400" dirty="0" smtClean="0"/>
              <a:t>target </a:t>
            </a:r>
            <a:r>
              <a:rPr lang="en-US" sz="2400" dirty="0"/>
              <a:t>laboratory </a:t>
            </a:r>
            <a:r>
              <a:rPr lang="en-US" sz="2400" dirty="0" smtClean="0"/>
              <a:t>frame:</a:t>
            </a:r>
            <a:endParaRPr lang="pt-BR" sz="2400" dirty="0" smtClean="0"/>
          </a:p>
          <a:p>
            <a:pPr marL="0" indent="0" algn="ctr">
              <a:buNone/>
            </a:pPr>
            <a:r>
              <a:rPr lang="pt-BR" sz="3200" b="1" dirty="0" smtClean="0"/>
              <a:t>k</a:t>
            </a:r>
            <a:r>
              <a:rPr lang="pt-BR" sz="3200" dirty="0"/>
              <a:t>,    </a:t>
            </a:r>
            <a:r>
              <a:rPr lang="pt-BR" sz="3200" b="1" dirty="0"/>
              <a:t>n</a:t>
            </a:r>
            <a:r>
              <a:rPr lang="pt-BR" sz="3200" dirty="0"/>
              <a:t> = [ </a:t>
            </a:r>
            <a:r>
              <a:rPr lang="pt-BR" sz="3200" b="1" dirty="0" smtClean="0"/>
              <a:t>k</a:t>
            </a:r>
            <a:r>
              <a:rPr lang="pt-BR" sz="3200" dirty="0" smtClean="0"/>
              <a:t> x </a:t>
            </a:r>
            <a:r>
              <a:rPr lang="pt-BR" sz="3200" b="1" dirty="0"/>
              <a:t>k’</a:t>
            </a:r>
            <a:r>
              <a:rPr lang="pt-BR" sz="3200" dirty="0"/>
              <a:t>],  </a:t>
            </a:r>
            <a:r>
              <a:rPr lang="pt-BR" sz="3200" dirty="0" smtClean="0"/>
              <a:t> </a:t>
            </a:r>
            <a:r>
              <a:rPr lang="pt-BR" sz="3200" b="1" dirty="0"/>
              <a:t>s</a:t>
            </a:r>
            <a:r>
              <a:rPr lang="pt-BR" sz="3200" dirty="0"/>
              <a:t> = [ </a:t>
            </a:r>
            <a:r>
              <a:rPr lang="pt-BR" sz="3200" b="1" dirty="0" smtClean="0"/>
              <a:t>n</a:t>
            </a:r>
            <a:r>
              <a:rPr lang="pt-BR" sz="3200" dirty="0" smtClean="0"/>
              <a:t> x </a:t>
            </a:r>
            <a:r>
              <a:rPr lang="pt-BR" sz="3200" b="1" dirty="0"/>
              <a:t>k</a:t>
            </a:r>
            <a:r>
              <a:rPr lang="pt-BR" sz="3200" dirty="0" smtClean="0"/>
              <a:t>] </a:t>
            </a:r>
          </a:p>
          <a:p>
            <a:pPr marL="0" indent="0">
              <a:buNone/>
            </a:pPr>
            <a:r>
              <a:rPr lang="en-US" sz="2400" dirty="0" smtClean="0"/>
              <a:t>and </a:t>
            </a:r>
            <a:r>
              <a:rPr lang="en-US" sz="2400" b="1" dirty="0"/>
              <a:t>n, s”, </a:t>
            </a:r>
            <a:r>
              <a:rPr lang="en-US" sz="2400" dirty="0"/>
              <a:t>and </a:t>
            </a:r>
            <a:r>
              <a:rPr lang="en-US" sz="2400" b="1" dirty="0"/>
              <a:t>k”</a:t>
            </a:r>
            <a:r>
              <a:rPr lang="en-US" sz="2400" dirty="0"/>
              <a:t> for the recoil particle </a:t>
            </a:r>
            <a:r>
              <a:rPr lang="en-US" sz="2400" dirty="0" smtClean="0"/>
              <a:t>frame:</a:t>
            </a:r>
          </a:p>
          <a:p>
            <a:pPr marL="0" indent="0" algn="ctr">
              <a:buNone/>
            </a:pPr>
            <a:r>
              <a:rPr lang="pt-BR" sz="3200" b="1" dirty="0" smtClean="0"/>
              <a:t>k</a:t>
            </a:r>
            <a:r>
              <a:rPr lang="pt-BR" sz="3200" b="1" dirty="0"/>
              <a:t>”</a:t>
            </a:r>
            <a:r>
              <a:rPr lang="pt-BR" sz="3200" dirty="0"/>
              <a:t>, </a:t>
            </a:r>
            <a:r>
              <a:rPr lang="pt-BR" sz="3200" dirty="0" smtClean="0"/>
              <a:t> </a:t>
            </a:r>
            <a:r>
              <a:rPr lang="pt-BR" sz="3200" b="1" dirty="0"/>
              <a:t>n</a:t>
            </a:r>
            <a:r>
              <a:rPr lang="pt-BR" sz="3200" dirty="0"/>
              <a:t>,  </a:t>
            </a:r>
            <a:r>
              <a:rPr lang="pt-BR" sz="3200" b="1" dirty="0" smtClean="0"/>
              <a:t>s</a:t>
            </a:r>
            <a:r>
              <a:rPr lang="pt-BR" sz="3200" b="1" dirty="0"/>
              <a:t>”</a:t>
            </a:r>
            <a:r>
              <a:rPr lang="pt-BR" sz="3200" dirty="0"/>
              <a:t> = [ </a:t>
            </a:r>
            <a:r>
              <a:rPr lang="pt-BR" sz="3200" b="1" dirty="0" smtClean="0"/>
              <a:t>n </a:t>
            </a:r>
            <a:r>
              <a:rPr lang="pt-BR" sz="3200" dirty="0" smtClean="0"/>
              <a:t>x </a:t>
            </a:r>
            <a:r>
              <a:rPr lang="pt-BR" sz="3200" b="1" dirty="0"/>
              <a:t>k</a:t>
            </a:r>
            <a:r>
              <a:rPr lang="pt-BR" sz="3200" b="1" dirty="0" smtClean="0"/>
              <a:t>”</a:t>
            </a:r>
            <a:r>
              <a:rPr lang="pt-BR" sz="3200" dirty="0" smtClean="0"/>
              <a:t>]</a:t>
            </a:r>
            <a:endParaRPr lang="en-US" sz="3200" dirty="0" smtClean="0"/>
          </a:p>
          <a:p>
            <a:pPr marL="0" indent="0">
              <a:buNone/>
            </a:pPr>
            <a:endParaRPr lang="en-US" sz="2800" dirty="0"/>
          </a:p>
          <a:p>
            <a:pPr marL="0" indent="0">
              <a:buNone/>
            </a:pPr>
            <a:endParaRPr lang="en-US" sz="2800" dirty="0" smtClean="0"/>
          </a:p>
          <a:p>
            <a:pPr marL="0" indent="0">
              <a:buNone/>
            </a:pPr>
            <a:endParaRPr lang="ru-RU" sz="2800" dirty="0"/>
          </a:p>
        </p:txBody>
      </p:sp>
      <p:sp>
        <p:nvSpPr>
          <p:cNvPr id="12" name="Заголовок 1"/>
          <p:cNvSpPr>
            <a:spLocks noGrp="1"/>
          </p:cNvSpPr>
          <p:nvPr>
            <p:ph type="title"/>
          </p:nvPr>
        </p:nvSpPr>
        <p:spPr>
          <a:xfrm>
            <a:off x="457200" y="146426"/>
            <a:ext cx="7767319" cy="677108"/>
          </a:xfrm>
        </p:spPr>
        <p:txBody>
          <a:bodyPr>
            <a:normAutofit fontScale="90000"/>
          </a:bodyPr>
          <a:lstStyle/>
          <a:p>
            <a:pPr algn="ctr"/>
            <a:r>
              <a:rPr lang="en-US" sz="4400" dirty="0" smtClean="0">
                <a:latin typeface="+mj-lt"/>
              </a:rPr>
              <a:t>Notation</a:t>
            </a:r>
            <a:endParaRPr lang="ru-RU" sz="4400" dirty="0">
              <a:latin typeface="+mj-lt"/>
            </a:endParaRPr>
          </a:p>
        </p:txBody>
      </p:sp>
      <p:sp>
        <p:nvSpPr>
          <p:cNvPr id="6" name="Прямоугольник 5"/>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7"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6</a:t>
            </a:r>
            <a:endParaRPr sz="1600" i="1" dirty="0">
              <a:latin typeface="Verdana"/>
              <a:ea typeface="Verdana"/>
              <a:cs typeface="Verdana"/>
              <a:sym typeface="Verdana"/>
            </a:endParaRPr>
          </a:p>
        </p:txBody>
      </p:sp>
    </p:spTree>
    <p:extLst>
      <p:ext uri="{BB962C8B-B14F-4D97-AF65-F5344CB8AC3E}">
        <p14:creationId xmlns:p14="http://schemas.microsoft.com/office/powerpoint/2010/main" val="3006518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Прямоугольник 51"/>
          <p:cNvSpPr/>
          <p:nvPr/>
        </p:nvSpPr>
        <p:spPr>
          <a:xfrm>
            <a:off x="233846" y="980728"/>
            <a:ext cx="8604448" cy="6001643"/>
          </a:xfrm>
          <a:prstGeom prst="rect">
            <a:avLst/>
          </a:prstGeom>
        </p:spPr>
        <p:txBody>
          <a:bodyPr wrap="square">
            <a:spAutoFit/>
          </a:bodyPr>
          <a:lstStyle/>
          <a:p>
            <a:r>
              <a:rPr lang="en-US" sz="2400" dirty="0"/>
              <a:t>Earlier [6], </a:t>
            </a:r>
            <a:r>
              <a:rPr lang="en-US" sz="2400" dirty="0" smtClean="0"/>
              <a:t>we discussed the SPASCHARM </a:t>
            </a:r>
            <a:r>
              <a:rPr lang="en-US" sz="2400" dirty="0"/>
              <a:t>configuration </a:t>
            </a:r>
            <a:r>
              <a:rPr lang="en-US" sz="2400" dirty="0" smtClean="0"/>
              <a:t>a </a:t>
            </a:r>
            <a:r>
              <a:rPr lang="en-US" sz="2400" dirty="0"/>
              <a:t>longitudinally </a:t>
            </a:r>
            <a:r>
              <a:rPr lang="en-US" sz="2400" dirty="0" smtClean="0"/>
              <a:t>and </a:t>
            </a:r>
            <a:r>
              <a:rPr lang="en-US" sz="2400" dirty="0"/>
              <a:t>transversely </a:t>
            </a:r>
            <a:r>
              <a:rPr lang="en-US" sz="2400" dirty="0" smtClean="0"/>
              <a:t>polarized </a:t>
            </a:r>
            <a:r>
              <a:rPr lang="en-US" sz="2400" dirty="0"/>
              <a:t>target is used in the </a:t>
            </a:r>
            <a:r>
              <a:rPr lang="en-US" sz="2400" dirty="0" smtClean="0"/>
              <a:t>setup </a:t>
            </a:r>
            <a:r>
              <a:rPr lang="en-US" sz="2400" dirty="0"/>
              <a:t>providing the opportunity</a:t>
            </a:r>
            <a:r>
              <a:rPr lang="ru-RU" sz="2400" dirty="0"/>
              <a:t> </a:t>
            </a:r>
            <a:r>
              <a:rPr lang="en-US" sz="2400" dirty="0"/>
              <a:t>to measure </a:t>
            </a:r>
            <a:r>
              <a:rPr lang="en-US" sz="2400" dirty="0" smtClean="0"/>
              <a:t>15 observables:</a:t>
            </a:r>
          </a:p>
          <a:p>
            <a:r>
              <a:rPr lang="en-US" sz="2400" b="1" i="1" dirty="0" err="1" smtClean="0"/>
              <a:t>A</a:t>
            </a:r>
            <a:r>
              <a:rPr lang="en-US" sz="2400" b="1" i="1" baseline="-25000" dirty="0" err="1" smtClean="0"/>
              <a:t>oono</a:t>
            </a:r>
            <a:r>
              <a:rPr lang="en-US" sz="2400" b="1" i="1" baseline="-25000" dirty="0" smtClean="0"/>
              <a:t> </a:t>
            </a:r>
            <a:r>
              <a:rPr lang="en-US" sz="2400" dirty="0" smtClean="0"/>
              <a:t>,</a:t>
            </a:r>
            <a:r>
              <a:rPr lang="en-US" sz="2400" b="1" i="1" dirty="0" smtClean="0"/>
              <a:t> </a:t>
            </a:r>
            <a:r>
              <a:rPr lang="en-US" sz="2400" b="1" i="1" dirty="0" err="1"/>
              <a:t>A</a:t>
            </a:r>
            <a:r>
              <a:rPr lang="en-US" sz="2400" b="1" i="1" baseline="-25000" dirty="0" err="1"/>
              <a:t>ooon</a:t>
            </a:r>
            <a:r>
              <a:rPr lang="en-US" sz="2400" dirty="0"/>
              <a:t> -</a:t>
            </a:r>
            <a:r>
              <a:rPr lang="en-US" sz="2400" b="1" i="1" dirty="0"/>
              <a:t> </a:t>
            </a:r>
            <a:r>
              <a:rPr lang="en-US" sz="2400" dirty="0"/>
              <a:t>beam and target analyzing power, respectively; </a:t>
            </a:r>
            <a:r>
              <a:rPr lang="en-US" sz="2400" dirty="0" smtClean="0"/>
              <a:t> </a:t>
            </a:r>
            <a:endParaRPr lang="ru-RU" sz="2400" b="1" i="1" dirty="0" smtClean="0"/>
          </a:p>
          <a:p>
            <a:r>
              <a:rPr lang="en-US" sz="2400" b="1" i="1" dirty="0" err="1" smtClean="0"/>
              <a:t>A</a:t>
            </a:r>
            <a:r>
              <a:rPr lang="en-US" sz="2400" b="1" i="1" baseline="-25000" dirty="0" err="1" smtClean="0"/>
              <a:t>oonn</a:t>
            </a:r>
            <a:r>
              <a:rPr lang="en-US" sz="2400" b="1" i="1" baseline="-25000" dirty="0" smtClean="0"/>
              <a:t> </a:t>
            </a:r>
            <a:r>
              <a:rPr lang="en-US" sz="2400" dirty="0" smtClean="0"/>
              <a:t>,</a:t>
            </a:r>
            <a:r>
              <a:rPr lang="en-US" sz="2400" b="1" i="1" dirty="0" smtClean="0"/>
              <a:t> </a:t>
            </a:r>
            <a:r>
              <a:rPr lang="en-US" sz="2400" b="1" i="1" dirty="0" err="1" smtClean="0"/>
              <a:t>A</a:t>
            </a:r>
            <a:r>
              <a:rPr lang="en-US" sz="2400" b="1" i="1" baseline="-25000" dirty="0" err="1" smtClean="0"/>
              <a:t>ookk</a:t>
            </a:r>
            <a:r>
              <a:rPr lang="en-US" sz="2400" b="1" i="1" baseline="-25000" dirty="0" smtClean="0"/>
              <a:t> </a:t>
            </a:r>
            <a:r>
              <a:rPr lang="en-US" sz="2400" dirty="0" smtClean="0"/>
              <a:t>,</a:t>
            </a:r>
            <a:r>
              <a:rPr lang="en-US" sz="2400" b="1" i="1" dirty="0" smtClean="0"/>
              <a:t> </a:t>
            </a:r>
            <a:r>
              <a:rPr lang="en-US" sz="2400" b="1" i="1" dirty="0" err="1" smtClean="0"/>
              <a:t>A</a:t>
            </a:r>
            <a:r>
              <a:rPr lang="en-US" sz="2400" b="1" i="1" baseline="-25000" dirty="0" err="1" smtClean="0"/>
              <a:t>oosk</a:t>
            </a:r>
            <a:r>
              <a:rPr lang="en-US" sz="2400" b="1" i="1" baseline="-25000" dirty="0" smtClean="0"/>
              <a:t>  </a:t>
            </a:r>
            <a:r>
              <a:rPr lang="en-US" sz="2400" b="1" i="1" dirty="0" smtClean="0"/>
              <a:t> - </a:t>
            </a:r>
            <a:r>
              <a:rPr lang="en-US" sz="2400" dirty="0"/>
              <a:t>three </a:t>
            </a:r>
            <a:r>
              <a:rPr lang="en-US" sz="2400" dirty="0" smtClean="0"/>
              <a:t>double</a:t>
            </a:r>
            <a:r>
              <a:rPr lang="en-US" sz="2400" dirty="0" smtClean="0"/>
              <a:t>-spin </a:t>
            </a:r>
            <a:r>
              <a:rPr lang="en-US" sz="2400" dirty="0"/>
              <a:t>asymmetries</a:t>
            </a:r>
            <a:r>
              <a:rPr lang="en-US" sz="2400" dirty="0" smtClean="0"/>
              <a:t> </a:t>
            </a:r>
            <a:r>
              <a:rPr lang="ru-RU" sz="2400" dirty="0" smtClean="0"/>
              <a:t>;</a:t>
            </a:r>
            <a:endParaRPr lang="ru-RU" sz="2400" dirty="0"/>
          </a:p>
          <a:p>
            <a:r>
              <a:rPr lang="en-US" sz="2400" b="1" i="1" dirty="0" smtClean="0"/>
              <a:t>K</a:t>
            </a:r>
            <a:r>
              <a:rPr lang="en-US" sz="2400" b="1" i="1" baseline="-25000" dirty="0" smtClean="0"/>
              <a:t>onno </a:t>
            </a:r>
            <a:r>
              <a:rPr lang="en-US" sz="2400" dirty="0" smtClean="0"/>
              <a:t>,</a:t>
            </a:r>
            <a:r>
              <a:rPr lang="en-US" sz="2400" b="1" i="1" dirty="0" smtClean="0"/>
              <a:t> </a:t>
            </a:r>
            <a:r>
              <a:rPr lang="en-US" sz="2400" b="1" i="1" dirty="0" err="1" smtClean="0"/>
              <a:t>K</a:t>
            </a:r>
            <a:r>
              <a:rPr lang="en-US" sz="2400" b="1" i="1" baseline="-25000" dirty="0" err="1" smtClean="0"/>
              <a:t>os’’so</a:t>
            </a:r>
            <a:r>
              <a:rPr lang="en-US" sz="2400" dirty="0" smtClean="0"/>
              <a:t> , </a:t>
            </a:r>
            <a:r>
              <a:rPr lang="en-US" sz="2400" b="1" i="1" dirty="0" smtClean="0"/>
              <a:t>K</a:t>
            </a:r>
            <a:r>
              <a:rPr lang="en-US" sz="2400" b="1" i="1" baseline="-25000" dirty="0" smtClean="0"/>
              <a:t>os’’</a:t>
            </a:r>
            <a:r>
              <a:rPr lang="en-US" sz="2400" b="1" i="1" baseline="-25000" dirty="0" err="1" smtClean="0"/>
              <a:t>ko</a:t>
            </a:r>
            <a:r>
              <a:rPr lang="en-US" sz="2400" b="1" i="1" baseline="-25000" dirty="0" smtClean="0"/>
              <a:t> </a:t>
            </a:r>
            <a:r>
              <a:rPr lang="ru-RU" sz="2400" dirty="0" smtClean="0"/>
              <a:t>- </a:t>
            </a:r>
            <a:r>
              <a:rPr lang="en-US" sz="2400" dirty="0" smtClean="0"/>
              <a:t>three </a:t>
            </a:r>
            <a:r>
              <a:rPr lang="en-US" sz="2400" dirty="0"/>
              <a:t>polarization transfer coefficients from the beam to the recoil particle; </a:t>
            </a:r>
            <a:endParaRPr lang="ru-RU" sz="2400" dirty="0" smtClean="0"/>
          </a:p>
          <a:p>
            <a:r>
              <a:rPr lang="en-US" sz="2400" b="1" i="1" dirty="0" err="1" smtClean="0"/>
              <a:t>D</a:t>
            </a:r>
            <a:r>
              <a:rPr lang="en-US" sz="2400" b="1" i="1" baseline="-25000" dirty="0" err="1" smtClean="0"/>
              <a:t>onon</a:t>
            </a:r>
            <a:r>
              <a:rPr lang="en-US" sz="2400" b="1" i="1" baseline="-25000" dirty="0" smtClean="0"/>
              <a:t> </a:t>
            </a:r>
            <a:r>
              <a:rPr lang="en-US" sz="2400" dirty="0" smtClean="0"/>
              <a:t>,</a:t>
            </a:r>
            <a:r>
              <a:rPr lang="en-US" sz="2400" b="1" i="1" dirty="0" smtClean="0"/>
              <a:t> </a:t>
            </a:r>
            <a:r>
              <a:rPr lang="en-US" sz="2400" b="1" i="1" dirty="0" err="1" smtClean="0"/>
              <a:t>D</a:t>
            </a:r>
            <a:r>
              <a:rPr lang="en-US" sz="2400" b="1" i="1" baseline="-25000" dirty="0" err="1" smtClean="0"/>
              <a:t>os’’ok</a:t>
            </a:r>
            <a:r>
              <a:rPr lang="en-US" sz="2400" b="1" i="1" baseline="-25000" dirty="0" smtClean="0"/>
              <a:t> </a:t>
            </a:r>
            <a:r>
              <a:rPr lang="en-US" sz="2400" dirty="0" smtClean="0"/>
              <a:t>- depolarization </a:t>
            </a:r>
            <a:r>
              <a:rPr lang="en-US" sz="2400" dirty="0"/>
              <a:t>coefficients for the target</a:t>
            </a:r>
            <a:r>
              <a:rPr lang="en-US" sz="2400" dirty="0" smtClean="0"/>
              <a:t>;</a:t>
            </a:r>
            <a:endParaRPr lang="ru-RU" sz="2400" dirty="0"/>
          </a:p>
          <a:p>
            <a:r>
              <a:rPr lang="en-US" sz="2400" b="1" i="1" dirty="0" err="1" smtClean="0"/>
              <a:t>N</a:t>
            </a:r>
            <a:r>
              <a:rPr lang="en-US" sz="2400" b="1" i="1" baseline="-25000" dirty="0" err="1" smtClean="0"/>
              <a:t>onkk</a:t>
            </a:r>
            <a:r>
              <a:rPr lang="en-US" sz="2400" b="1" i="1" baseline="-25000" dirty="0" smtClean="0"/>
              <a:t> </a:t>
            </a:r>
            <a:r>
              <a:rPr lang="en-US" sz="2400" dirty="0" smtClean="0"/>
              <a:t>,</a:t>
            </a:r>
            <a:r>
              <a:rPr lang="en-US" sz="2400" b="1" i="1" dirty="0" smtClean="0"/>
              <a:t> </a:t>
            </a:r>
            <a:r>
              <a:rPr lang="en-US" sz="2400" b="1" i="1" dirty="0" err="1" smtClean="0"/>
              <a:t>N</a:t>
            </a:r>
            <a:r>
              <a:rPr lang="en-US" sz="2400" b="1" i="1" baseline="-25000" dirty="0" err="1" smtClean="0"/>
              <a:t>onsk</a:t>
            </a:r>
            <a:r>
              <a:rPr lang="en-US" sz="2400" dirty="0" smtClean="0"/>
              <a:t> ,</a:t>
            </a:r>
            <a:r>
              <a:rPr lang="en-US" sz="2400" b="1" i="1" dirty="0"/>
              <a:t> </a:t>
            </a:r>
            <a:r>
              <a:rPr lang="en-US" sz="2400" b="1" i="1" dirty="0" smtClean="0"/>
              <a:t>N</a:t>
            </a:r>
            <a:r>
              <a:rPr lang="en-US" sz="2400" b="1" i="1" baseline="-25000" dirty="0" smtClean="0"/>
              <a:t>os</a:t>
            </a:r>
            <a:r>
              <a:rPr lang="en-US" sz="2400" b="1" i="1" baseline="-25000" dirty="0"/>
              <a:t>’’</a:t>
            </a:r>
            <a:r>
              <a:rPr lang="en-US" sz="2400" b="1" i="1" baseline="-25000" dirty="0" err="1"/>
              <a:t>nk</a:t>
            </a:r>
            <a:r>
              <a:rPr lang="en-US" sz="2400" b="1" i="1" baseline="-25000" dirty="0"/>
              <a:t> </a:t>
            </a:r>
            <a:r>
              <a:rPr lang="en-US" sz="2400" dirty="0"/>
              <a:t>,</a:t>
            </a:r>
            <a:r>
              <a:rPr lang="ru-RU" sz="2400" dirty="0"/>
              <a:t> </a:t>
            </a:r>
            <a:r>
              <a:rPr lang="en-US" sz="2400" b="1" i="1" dirty="0"/>
              <a:t>N</a:t>
            </a:r>
            <a:r>
              <a:rPr lang="en-US" sz="2400" b="1" i="1" baseline="-25000" dirty="0"/>
              <a:t>os’’</a:t>
            </a:r>
            <a:r>
              <a:rPr lang="en-US" sz="2400" b="1" i="1" baseline="-25000" dirty="0" err="1"/>
              <a:t>kn</a:t>
            </a:r>
            <a:r>
              <a:rPr lang="en-US" sz="2400" b="1" i="1" baseline="-25000" dirty="0"/>
              <a:t> </a:t>
            </a:r>
            <a:r>
              <a:rPr lang="en-US" sz="2400" dirty="0"/>
              <a:t>,</a:t>
            </a:r>
            <a:r>
              <a:rPr lang="en-US" sz="2400" b="1" i="1" dirty="0"/>
              <a:t> N</a:t>
            </a:r>
            <a:r>
              <a:rPr lang="en-US" sz="2400" b="1" i="1" baseline="-25000" dirty="0"/>
              <a:t>os’’</a:t>
            </a:r>
            <a:r>
              <a:rPr lang="en-US" sz="2400" b="1" i="1" baseline="-25000" dirty="0" err="1"/>
              <a:t>sn</a:t>
            </a:r>
            <a:r>
              <a:rPr lang="en-US" sz="2400" b="1" i="1" baseline="-25000" dirty="0"/>
              <a:t> </a:t>
            </a:r>
            <a:r>
              <a:rPr lang="en-US" sz="2400" dirty="0" smtClean="0"/>
              <a:t>, - polarizations </a:t>
            </a:r>
            <a:r>
              <a:rPr lang="en-US" sz="2400" dirty="0"/>
              <a:t>of the recoil </a:t>
            </a:r>
            <a:endParaRPr lang="en-US" sz="2400" dirty="0" smtClean="0"/>
          </a:p>
          <a:p>
            <a:r>
              <a:rPr lang="en-US" sz="2400" dirty="0" smtClean="0"/>
              <a:t>particle.</a:t>
            </a:r>
          </a:p>
          <a:p>
            <a:pPr algn="just"/>
            <a:r>
              <a:rPr lang="en-US" sz="2400" b="1" i="1" dirty="0" err="1" smtClean="0"/>
              <a:t>P</a:t>
            </a:r>
            <a:r>
              <a:rPr lang="en-US" sz="2400" b="1" i="1" baseline="-25000" dirty="0" err="1" smtClean="0"/>
              <a:t>onoo</a:t>
            </a:r>
            <a:r>
              <a:rPr lang="en-US" sz="2400" b="1" i="1" baseline="-25000" dirty="0" smtClean="0"/>
              <a:t> </a:t>
            </a:r>
            <a:r>
              <a:rPr lang="en-US" sz="2400" dirty="0" smtClean="0"/>
              <a:t>=</a:t>
            </a:r>
            <a:r>
              <a:rPr lang="en-US" sz="2400" b="1" i="1" dirty="0" smtClean="0"/>
              <a:t> </a:t>
            </a:r>
            <a:r>
              <a:rPr lang="en-US" sz="2400" b="1" i="1" dirty="0" err="1"/>
              <a:t>A</a:t>
            </a:r>
            <a:r>
              <a:rPr lang="en-US" sz="2400" b="1" i="1" baseline="-25000" dirty="0" err="1"/>
              <a:t>ooon</a:t>
            </a:r>
            <a:r>
              <a:rPr lang="en-US" sz="2400" dirty="0"/>
              <a:t> </a:t>
            </a:r>
            <a:r>
              <a:rPr lang="en-US" sz="2400" dirty="0" smtClean="0"/>
              <a:t>= </a:t>
            </a:r>
            <a:r>
              <a:rPr lang="en-US" sz="2400" b="1" i="1" dirty="0" err="1" smtClean="0"/>
              <a:t>A</a:t>
            </a:r>
            <a:r>
              <a:rPr lang="en-US" sz="2400" b="1" i="1" baseline="-25000" dirty="0" err="1" smtClean="0"/>
              <a:t>oono</a:t>
            </a:r>
            <a:r>
              <a:rPr lang="en-US" sz="2400" b="1" i="1" baseline="-25000" dirty="0" smtClean="0"/>
              <a:t> </a:t>
            </a:r>
            <a:r>
              <a:rPr lang="en-US" sz="2400" dirty="0" smtClean="0"/>
              <a:t>=</a:t>
            </a:r>
            <a:r>
              <a:rPr lang="en-US" sz="2400" b="1" i="1" dirty="0" smtClean="0"/>
              <a:t> P </a:t>
            </a:r>
            <a:r>
              <a:rPr lang="en-US" sz="2400" i="1" dirty="0" smtClean="0"/>
              <a:t>-</a:t>
            </a:r>
            <a:r>
              <a:rPr lang="en-US" sz="2400" dirty="0" smtClean="0"/>
              <a:t> the </a:t>
            </a:r>
            <a:r>
              <a:rPr lang="en-US" sz="2400" dirty="0"/>
              <a:t>polarization of the recoil proton is the same as </a:t>
            </a:r>
            <a:r>
              <a:rPr lang="en-US" sz="2400" dirty="0" smtClean="0"/>
              <a:t>analyzing  power</a:t>
            </a:r>
          </a:p>
          <a:p>
            <a:endParaRPr lang="en-US" sz="2400" dirty="0" smtClean="0"/>
          </a:p>
          <a:p>
            <a:endParaRPr lang="en-US" sz="2400" dirty="0" smtClean="0"/>
          </a:p>
          <a:p>
            <a:endParaRPr lang="ru-RU" sz="2400" dirty="0"/>
          </a:p>
          <a:p>
            <a:endParaRPr lang="ru-RU" sz="2400" dirty="0"/>
          </a:p>
        </p:txBody>
      </p:sp>
      <p:sp>
        <p:nvSpPr>
          <p:cNvPr id="4" name="Прямоугольник 3"/>
          <p:cNvSpPr/>
          <p:nvPr/>
        </p:nvSpPr>
        <p:spPr>
          <a:xfrm>
            <a:off x="570539" y="5626114"/>
            <a:ext cx="7931063" cy="646331"/>
          </a:xfrm>
          <a:prstGeom prst="rect">
            <a:avLst/>
          </a:prstGeom>
        </p:spPr>
        <p:txBody>
          <a:bodyPr wrap="square">
            <a:spAutoFit/>
          </a:bodyPr>
          <a:lstStyle/>
          <a:p>
            <a:pPr lvl="0" algn="just">
              <a:spcAft>
                <a:spcPts val="0"/>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[6]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Bogdanov</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a:latin typeface="Times New Roman" panose="02020603050405020304" pitchFamily="18" charset="0"/>
                <a:ea typeface="Times New Roman" panose="02020603050405020304" pitchFamily="18" charset="0"/>
                <a:cs typeface="Times New Roman" panose="02020603050405020304" pitchFamily="18" charset="0"/>
              </a:rPr>
              <a:t>et al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2020 </a:t>
            </a:r>
            <a:r>
              <a:rPr lang="en-US" b="1" i="1" dirty="0" err="1">
                <a:latin typeface="Times New Roman" panose="02020603050405020304" pitchFamily="18" charset="0"/>
                <a:ea typeface="Times New Roman" panose="02020603050405020304" pitchFamily="18" charset="0"/>
                <a:cs typeface="Times New Roman" panose="02020603050405020304" pitchFamily="18" charset="0"/>
              </a:rPr>
              <a:t>J</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.Phys.Conf.Ser</a:t>
            </a:r>
            <a:r>
              <a:rPr lang="en-US" i="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a:t>1435 (2020) </a:t>
            </a:r>
            <a:r>
              <a:rPr lang="ru-RU" dirty="0" smtClean="0"/>
              <a:t>012044</a:t>
            </a:r>
            <a:endParaRPr lang="en-US" dirty="0" smtClean="0"/>
          </a:p>
          <a:p>
            <a:pPr lvl="0" algn="just">
              <a:spcAft>
                <a:spcPts val="0"/>
              </a:spcAft>
            </a:pPr>
            <a:endParaRPr lang="ru-RU" dirty="0">
              <a:latin typeface="Times" panose="02020603050405020304" pitchFamily="18"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6"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7</a:t>
            </a:r>
            <a:endParaRPr sz="1600" i="1" dirty="0">
              <a:latin typeface="Verdana"/>
              <a:ea typeface="Verdana"/>
              <a:cs typeface="Verdana"/>
              <a:sym typeface="Verdana"/>
            </a:endParaRPr>
          </a:p>
        </p:txBody>
      </p:sp>
      <p:sp>
        <p:nvSpPr>
          <p:cNvPr id="7" name="Заголовок 1"/>
          <p:cNvSpPr>
            <a:spLocks noGrp="1"/>
          </p:cNvSpPr>
          <p:nvPr>
            <p:ph type="title"/>
          </p:nvPr>
        </p:nvSpPr>
        <p:spPr>
          <a:xfrm>
            <a:off x="457200" y="146426"/>
            <a:ext cx="7767319" cy="677108"/>
          </a:xfrm>
        </p:spPr>
        <p:txBody>
          <a:bodyPr>
            <a:normAutofit fontScale="90000"/>
          </a:bodyPr>
          <a:lstStyle/>
          <a:p>
            <a:r>
              <a:rPr lang="en-US" sz="4400" dirty="0" smtClean="0">
                <a:latin typeface="+mj-lt"/>
              </a:rPr>
              <a:t>The set of </a:t>
            </a:r>
            <a:r>
              <a:rPr lang="en-US" dirty="0"/>
              <a:t>15 observables</a:t>
            </a:r>
            <a:endParaRPr lang="ru-RU" sz="4400" dirty="0">
              <a:latin typeface="+mj-lt"/>
            </a:endParaRPr>
          </a:p>
        </p:txBody>
      </p:sp>
    </p:spTree>
    <p:extLst>
      <p:ext uri="{BB962C8B-B14F-4D97-AF65-F5344CB8AC3E}">
        <p14:creationId xmlns:p14="http://schemas.microsoft.com/office/powerpoint/2010/main" val="2098816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7526" y="836712"/>
            <a:ext cx="8522946" cy="4525963"/>
          </a:xfrm>
        </p:spPr>
        <p:txBody>
          <a:bodyPr>
            <a:normAutofit/>
          </a:bodyPr>
          <a:lstStyle/>
          <a:p>
            <a:pPr marL="0" indent="0" algn="just">
              <a:buNone/>
            </a:pPr>
            <a:r>
              <a:rPr lang="en-US" sz="2800" dirty="0"/>
              <a:t>The SPASCHARM </a:t>
            </a:r>
            <a:r>
              <a:rPr lang="en-US" sz="2800" dirty="0" smtClean="0"/>
              <a:t>configuration with </a:t>
            </a:r>
            <a:r>
              <a:rPr lang="en-US" sz="2800" dirty="0"/>
              <a:t>the new polarized active target [7</a:t>
            </a:r>
            <a:r>
              <a:rPr lang="en-US" sz="2800" dirty="0" smtClean="0"/>
              <a:t>] </a:t>
            </a:r>
            <a:r>
              <a:rPr lang="en-US" sz="2800" dirty="0"/>
              <a:t>all three polarizations </a:t>
            </a:r>
            <a:r>
              <a:rPr lang="en-US" sz="2800" dirty="0" smtClean="0"/>
              <a:t>will be </a:t>
            </a:r>
            <a:r>
              <a:rPr lang="en-US" sz="2800" dirty="0"/>
              <a:t>available: longitudinal, vertical and horizontal</a:t>
            </a:r>
            <a:r>
              <a:rPr lang="ru-RU" sz="2800" dirty="0"/>
              <a:t>, </a:t>
            </a:r>
            <a:r>
              <a:rPr lang="en-US" sz="2800" dirty="0"/>
              <a:t>providing the opportunity</a:t>
            </a:r>
            <a:r>
              <a:rPr lang="ru-RU" sz="2800" dirty="0"/>
              <a:t> </a:t>
            </a:r>
            <a:r>
              <a:rPr lang="en-US" sz="2800" dirty="0"/>
              <a:t>to measure 19 observables and then reconstruct all amplitudes in laboratory frame in simple way [8</a:t>
            </a:r>
            <a:r>
              <a:rPr lang="en-US" sz="2800" dirty="0" smtClean="0"/>
              <a:t>].</a:t>
            </a:r>
            <a:r>
              <a:rPr lang="en-US" sz="2800" dirty="0"/>
              <a:t> </a:t>
            </a:r>
            <a:r>
              <a:rPr lang="en-US" sz="2800" dirty="0" smtClean="0"/>
              <a:t> In </a:t>
            </a:r>
            <a:r>
              <a:rPr lang="en-US" sz="2800" dirty="0"/>
              <a:t>addition to the experiment with a </a:t>
            </a:r>
            <a:r>
              <a:rPr lang="en-US" sz="2800" dirty="0" smtClean="0"/>
              <a:t>target</a:t>
            </a:r>
            <a:r>
              <a:rPr lang="en-US" sz="2800" dirty="0"/>
              <a:t>, polarized vertically and longitudinally only, here we can measure an additional four observables</a:t>
            </a:r>
            <a:r>
              <a:rPr lang="en-US" sz="2800" dirty="0" smtClean="0"/>
              <a:t>: </a:t>
            </a:r>
            <a:r>
              <a:rPr lang="en-US" sz="3600" b="1" i="1" dirty="0" err="1" smtClean="0"/>
              <a:t>A</a:t>
            </a:r>
            <a:r>
              <a:rPr lang="en-US" sz="3600" b="1" i="1" baseline="-25000" dirty="0" err="1" smtClean="0"/>
              <a:t>ooss</a:t>
            </a:r>
            <a:r>
              <a:rPr lang="en-US" sz="3600" b="1" i="1" dirty="0" smtClean="0"/>
              <a:t> </a:t>
            </a:r>
            <a:r>
              <a:rPr lang="en-US" sz="3600" dirty="0"/>
              <a:t>, </a:t>
            </a:r>
            <a:r>
              <a:rPr lang="en-US" sz="3600" b="1" i="1" dirty="0"/>
              <a:t>D</a:t>
            </a:r>
            <a:r>
              <a:rPr lang="en-US" sz="3600" b="1" i="1" baseline="-25000" dirty="0"/>
              <a:t>os’’</a:t>
            </a:r>
            <a:r>
              <a:rPr lang="en-US" sz="3600" b="1" i="1" baseline="-25000" dirty="0" err="1"/>
              <a:t>os</a:t>
            </a:r>
            <a:r>
              <a:rPr lang="en-US" sz="3600" dirty="0"/>
              <a:t> , </a:t>
            </a:r>
            <a:r>
              <a:rPr lang="en-US" sz="3600" b="1" i="1" dirty="0" err="1"/>
              <a:t>N</a:t>
            </a:r>
            <a:r>
              <a:rPr lang="en-US" sz="3600" b="1" i="1" baseline="-25000" dirty="0" err="1"/>
              <a:t>os’’ns</a:t>
            </a:r>
            <a:r>
              <a:rPr lang="en-US" sz="3600" b="1" i="1" baseline="-25000" dirty="0"/>
              <a:t> </a:t>
            </a:r>
            <a:r>
              <a:rPr lang="en-US" sz="3600" dirty="0"/>
              <a:t>, </a:t>
            </a:r>
            <a:r>
              <a:rPr lang="en-US" sz="3600" b="1" i="1" dirty="0" err="1" smtClean="0"/>
              <a:t>N</a:t>
            </a:r>
            <a:r>
              <a:rPr lang="en-US" sz="3600" b="1" i="1" baseline="-25000" dirty="0" err="1" smtClean="0"/>
              <a:t>onks</a:t>
            </a:r>
            <a:endParaRPr lang="en-US" sz="3600" b="1" i="1" baseline="-25000" dirty="0"/>
          </a:p>
        </p:txBody>
      </p:sp>
      <p:sp>
        <p:nvSpPr>
          <p:cNvPr id="4" name="Прямоугольник 3"/>
          <p:cNvSpPr/>
          <p:nvPr/>
        </p:nvSpPr>
        <p:spPr>
          <a:xfrm>
            <a:off x="606467" y="5085184"/>
            <a:ext cx="7931063" cy="923330"/>
          </a:xfrm>
          <a:prstGeom prst="rect">
            <a:avLst/>
          </a:prstGeom>
        </p:spPr>
        <p:txBody>
          <a:bodyPr wrap="square">
            <a:spAutoFit/>
          </a:bodyPr>
          <a:lstStyle/>
          <a:p>
            <a:pPr lvl="0" algn="just">
              <a:spcAft>
                <a:spcPts val="0"/>
              </a:spcAft>
            </a:pPr>
            <a:r>
              <a:rPr lang="en-US" dirty="0" smtClean="0">
                <a:latin typeface="Times" panose="02020603050405020304" pitchFamily="18" charset="0"/>
                <a:ea typeface="Times New Roman" panose="02020603050405020304" pitchFamily="18" charset="0"/>
                <a:cs typeface="Times New Roman" panose="02020603050405020304" pitchFamily="18" charset="0"/>
              </a:rPr>
              <a:t>[7]</a:t>
            </a:r>
            <a:r>
              <a:rPr lang="en-US" dirty="0">
                <a:latin typeface="Times" panose="02020603050405020304" pitchFamily="18" charset="0"/>
                <a:ea typeface="Times New Roman" panose="02020603050405020304" pitchFamily="18" charset="0"/>
                <a:cs typeface="Times New Roman" panose="02020603050405020304" pitchFamily="18" charset="0"/>
              </a:rPr>
              <a:t>	</a:t>
            </a:r>
            <a:r>
              <a:rPr lang="en-US" dirty="0" err="1">
                <a:latin typeface="Times" panose="02020603050405020304" pitchFamily="18" charset="0"/>
                <a:ea typeface="Times New Roman" panose="02020603050405020304" pitchFamily="18" charset="0"/>
                <a:cs typeface="Times New Roman" panose="02020603050405020304" pitchFamily="18" charset="0"/>
              </a:rPr>
              <a:t>Biroth</a:t>
            </a:r>
            <a:r>
              <a:rPr lang="en-US" dirty="0">
                <a:latin typeface="Times" panose="02020603050405020304" pitchFamily="18" charset="0"/>
                <a:ea typeface="Times New Roman" panose="02020603050405020304" pitchFamily="18" charset="0"/>
                <a:cs typeface="Times New Roman" panose="02020603050405020304" pitchFamily="18" charset="0"/>
              </a:rPr>
              <a:t> M et al 2015 “Design of the Mainz Active Polarized Proton </a:t>
            </a:r>
            <a:r>
              <a:rPr lang="en-US" dirty="0" smtClean="0">
                <a:latin typeface="Times" panose="02020603050405020304" pitchFamily="18" charset="0"/>
                <a:ea typeface="Times New Roman" panose="02020603050405020304" pitchFamily="18" charset="0"/>
                <a:cs typeface="Times New Roman" panose="02020603050405020304" pitchFamily="18" charset="0"/>
              </a:rPr>
              <a:t>	Target</a:t>
            </a:r>
            <a:r>
              <a:rPr lang="en-US" dirty="0">
                <a:latin typeface="Times" panose="02020603050405020304" pitchFamily="18" charset="0"/>
                <a:ea typeface="Times New Roman" panose="02020603050405020304" pitchFamily="18" charset="0"/>
                <a:cs typeface="Times New Roman" panose="02020603050405020304" pitchFamily="18" charset="0"/>
              </a:rPr>
              <a:t>”, </a:t>
            </a:r>
            <a:r>
              <a:rPr lang="en-US" dirty="0" err="1">
                <a:latin typeface="Times" panose="02020603050405020304" pitchFamily="18" charset="0"/>
                <a:ea typeface="Times New Roman" panose="02020603050405020304" pitchFamily="18" charset="0"/>
                <a:cs typeface="Times New Roman" panose="02020603050405020304" pitchFamily="18" charset="0"/>
              </a:rPr>
              <a:t>PoS</a:t>
            </a:r>
            <a:r>
              <a:rPr lang="en-US" dirty="0">
                <a:latin typeface="Times" panose="02020603050405020304" pitchFamily="18" charset="0"/>
                <a:ea typeface="Times New Roman" panose="02020603050405020304" pitchFamily="18" charset="0"/>
                <a:cs typeface="Times New Roman" panose="02020603050405020304" pitchFamily="18" charset="0"/>
              </a:rPr>
              <a:t> (PSTP2015) 005 </a:t>
            </a:r>
            <a:endParaRPr lang="en-US" dirty="0" smtClean="0">
              <a:latin typeface="Times" panose="02020603050405020304" pitchFamily="18" charset="0"/>
              <a:ea typeface="Times New Roman" panose="02020603050405020304" pitchFamily="18" charset="0"/>
              <a:cs typeface="Times New Roman" panose="02020603050405020304" pitchFamily="18" charset="0"/>
            </a:endParaRPr>
          </a:p>
          <a:p>
            <a:pPr lvl="0" algn="just">
              <a:spcAft>
                <a:spcPts val="0"/>
              </a:spcAft>
            </a:pPr>
            <a:r>
              <a:rPr lang="en-US" dirty="0" smtClean="0">
                <a:latin typeface="Times" panose="02020603050405020304" pitchFamily="18" charset="0"/>
                <a:ea typeface="Times New Roman" panose="02020603050405020304" pitchFamily="18" charset="0"/>
                <a:cs typeface="Times New Roman" panose="02020603050405020304" pitchFamily="18" charset="0"/>
              </a:rPr>
              <a:t>[8]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Bogdanov</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A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i="1" dirty="0">
                <a:latin typeface="Times New Roman" panose="02020603050405020304" pitchFamily="18" charset="0"/>
                <a:ea typeface="Times New Roman" panose="02020603050405020304" pitchFamily="18" charset="0"/>
                <a:cs typeface="Times New Roman" panose="02020603050405020304" pitchFamily="18" charset="0"/>
              </a:rPr>
              <a:t>et al</a:t>
            </a:r>
            <a:r>
              <a:rPr lang="en-US" dirty="0">
                <a:latin typeface="Times New Roman" panose="02020603050405020304" pitchFamily="18" charset="0"/>
                <a:ea typeface="Times New Roman" panose="02020603050405020304" pitchFamily="18" charset="0"/>
                <a:cs typeface="Times New Roman" panose="02020603050405020304" pitchFamily="18" charset="0"/>
              </a:rPr>
              <a:t> 2020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J.Phys.Conf.Ser</a:t>
            </a:r>
            <a:r>
              <a:rPr lang="en-US" i="1" dirty="0">
                <a:latin typeface="Times New Roman" panose="02020603050405020304" pitchFamily="18" charset="0"/>
                <a:ea typeface="Times New Roman" panose="02020603050405020304" pitchFamily="18" charset="0"/>
                <a:cs typeface="Times New Roman" panose="02020603050405020304" pitchFamily="18" charset="0"/>
              </a:rPr>
              <a:t>.</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a:t>1690 (2020) 012084</a:t>
            </a:r>
            <a:endParaRPr lang="ru-RU" dirty="0">
              <a:latin typeface="Times" panose="02020603050405020304" pitchFamily="18"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6"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8</a:t>
            </a:r>
            <a:endParaRPr sz="1600" i="1" dirty="0">
              <a:latin typeface="Verdana"/>
              <a:ea typeface="Verdana"/>
              <a:cs typeface="Verdana"/>
              <a:sym typeface="Verdana"/>
            </a:endParaRPr>
          </a:p>
        </p:txBody>
      </p:sp>
      <p:sp>
        <p:nvSpPr>
          <p:cNvPr id="7" name="Заголовок 1"/>
          <p:cNvSpPr>
            <a:spLocks noGrp="1"/>
          </p:cNvSpPr>
          <p:nvPr>
            <p:ph type="title"/>
          </p:nvPr>
        </p:nvSpPr>
        <p:spPr>
          <a:xfrm>
            <a:off x="457200" y="146426"/>
            <a:ext cx="7767319" cy="677108"/>
          </a:xfrm>
        </p:spPr>
        <p:txBody>
          <a:bodyPr>
            <a:normAutofit fontScale="90000"/>
          </a:bodyPr>
          <a:lstStyle/>
          <a:p>
            <a:r>
              <a:rPr lang="en-US" sz="4400" dirty="0" smtClean="0">
                <a:latin typeface="+mj-lt"/>
              </a:rPr>
              <a:t>The set of </a:t>
            </a:r>
            <a:r>
              <a:rPr lang="en-US" dirty="0" smtClean="0"/>
              <a:t>19 </a:t>
            </a:r>
            <a:r>
              <a:rPr lang="en-US" dirty="0"/>
              <a:t>observables</a:t>
            </a:r>
            <a:endParaRPr lang="ru-RU" sz="4400" dirty="0">
              <a:latin typeface="+mj-lt"/>
            </a:endParaRPr>
          </a:p>
        </p:txBody>
      </p:sp>
    </p:spTree>
    <p:extLst>
      <p:ext uri="{BB962C8B-B14F-4D97-AF65-F5344CB8AC3E}">
        <p14:creationId xmlns:p14="http://schemas.microsoft.com/office/powerpoint/2010/main" val="2880926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980728"/>
            <a:ext cx="8229600" cy="4525963"/>
          </a:xfrm>
        </p:spPr>
        <p:txBody>
          <a:bodyPr>
            <a:noAutofit/>
          </a:bodyPr>
          <a:lstStyle/>
          <a:p>
            <a:pPr marL="0" indent="0" algn="just">
              <a:buNone/>
            </a:pPr>
            <a:r>
              <a:rPr lang="en-US" sz="2000" dirty="0"/>
              <a:t>The reconstruction of amplitudes was carried out in the center of mass system</a:t>
            </a:r>
            <a:r>
              <a:rPr lang="ru-RU" sz="2000" dirty="0"/>
              <a:t> </a:t>
            </a:r>
            <a:r>
              <a:rPr lang="en-US" sz="2000" dirty="0"/>
              <a:t>[6] and in laboratory frame [8</a:t>
            </a:r>
            <a:r>
              <a:rPr lang="en-US" sz="2000" dirty="0" smtClean="0"/>
              <a:t>]</a:t>
            </a:r>
          </a:p>
          <a:p>
            <a:pPr marL="0" indent="0" algn="just">
              <a:buNone/>
            </a:pPr>
            <a:r>
              <a:rPr lang="en-US" sz="2000" dirty="0"/>
              <a:t>Note that in our experiment</a:t>
            </a:r>
            <a:r>
              <a:rPr lang="ru-RU" sz="2000" dirty="0"/>
              <a:t> </a:t>
            </a:r>
            <a:r>
              <a:rPr lang="en-US" sz="2000" dirty="0"/>
              <a:t>the beam will be polarized along  </a:t>
            </a:r>
            <a:r>
              <a:rPr lang="en-US" sz="2000" b="1" dirty="0"/>
              <a:t>n</a:t>
            </a:r>
            <a:r>
              <a:rPr lang="en-US" sz="2000" dirty="0"/>
              <a:t>, </a:t>
            </a:r>
            <a:r>
              <a:rPr lang="en-US" sz="2000" b="1" dirty="0"/>
              <a:t>s</a:t>
            </a:r>
            <a:r>
              <a:rPr lang="en-US" sz="2000" dirty="0"/>
              <a:t> or </a:t>
            </a:r>
            <a:r>
              <a:rPr lang="en-US" sz="2000" b="1" dirty="0"/>
              <a:t>k</a:t>
            </a:r>
            <a:r>
              <a:rPr lang="en-US" sz="2000" dirty="0"/>
              <a:t> while the target will be polarized along  </a:t>
            </a:r>
            <a:r>
              <a:rPr lang="en-US" sz="2000" b="1" dirty="0"/>
              <a:t>n</a:t>
            </a:r>
            <a:r>
              <a:rPr lang="en-US" sz="2000" dirty="0"/>
              <a:t> or </a:t>
            </a:r>
            <a:r>
              <a:rPr lang="en-US" sz="2000" b="1" dirty="0"/>
              <a:t>k</a:t>
            </a:r>
            <a:r>
              <a:rPr lang="en-US" sz="2000" dirty="0"/>
              <a:t> and the components  </a:t>
            </a:r>
            <a:r>
              <a:rPr lang="en-US" sz="2000" b="1" dirty="0"/>
              <a:t>n</a:t>
            </a:r>
            <a:r>
              <a:rPr lang="en-US" sz="2000" dirty="0"/>
              <a:t> and </a:t>
            </a:r>
            <a:r>
              <a:rPr lang="en-US" sz="2000" b="1" dirty="0"/>
              <a:t>s"</a:t>
            </a:r>
            <a:r>
              <a:rPr lang="en-US" sz="2000" dirty="0"/>
              <a:t> of the recoil particles  will be analyzed</a:t>
            </a:r>
            <a:endParaRPr lang="ru-RU" sz="2000" dirty="0"/>
          </a:p>
          <a:p>
            <a:pPr algn="just">
              <a:buFont typeface="Wingdings" panose="05000000000000000000" pitchFamily="2" charset="2"/>
              <a:buChar char="§"/>
            </a:pPr>
            <a:r>
              <a:rPr lang="en-US" sz="2000" dirty="0" smtClean="0"/>
              <a:t>The </a:t>
            </a:r>
            <a:r>
              <a:rPr lang="en-US" sz="2000" dirty="0"/>
              <a:t>minimal set of observables for direct reconstruction of the scattering amplitudes consists of cross section </a:t>
            </a:r>
            <a:r>
              <a:rPr lang="en-US" sz="2000" b="1" dirty="0"/>
              <a:t>σ</a:t>
            </a:r>
            <a:r>
              <a:rPr lang="en-US" sz="2000" dirty="0"/>
              <a:t> and </a:t>
            </a:r>
            <a:r>
              <a:rPr lang="en-US" sz="2000" dirty="0" smtClean="0"/>
              <a:t>9 </a:t>
            </a:r>
            <a:r>
              <a:rPr lang="en-US" sz="2000" dirty="0"/>
              <a:t>spin </a:t>
            </a:r>
            <a:r>
              <a:rPr lang="en-US" sz="2000" dirty="0" smtClean="0"/>
              <a:t>observables (in </a:t>
            </a:r>
            <a:r>
              <a:rPr lang="en-US" sz="2000" dirty="0"/>
              <a:t>the center of mass </a:t>
            </a:r>
            <a:r>
              <a:rPr lang="en-US" sz="2000" dirty="0" smtClean="0"/>
              <a:t>system</a:t>
            </a:r>
            <a:r>
              <a:rPr lang="en-US" sz="2000" dirty="0" smtClean="0"/>
              <a:t>): </a:t>
            </a:r>
            <a:r>
              <a:rPr lang="en-US" sz="2000" b="1" i="1" dirty="0" err="1" smtClean="0"/>
              <a:t>A</a:t>
            </a:r>
            <a:r>
              <a:rPr lang="en-US" sz="2000" b="1" i="1" baseline="-25000" dirty="0" err="1" smtClean="0"/>
              <a:t>oono</a:t>
            </a:r>
            <a:r>
              <a:rPr lang="en-US" sz="2000" dirty="0" smtClean="0"/>
              <a:t>, </a:t>
            </a:r>
            <a:r>
              <a:rPr lang="en-US" sz="2000" b="1" i="1" dirty="0" err="1" smtClean="0"/>
              <a:t>A</a:t>
            </a:r>
            <a:r>
              <a:rPr lang="en-US" sz="2000" b="1" i="1" baseline="-25000" dirty="0" err="1" smtClean="0"/>
              <a:t>ooml</a:t>
            </a:r>
            <a:r>
              <a:rPr lang="en-US" sz="2000" dirty="0" smtClean="0"/>
              <a:t>, </a:t>
            </a:r>
            <a:r>
              <a:rPr lang="en-US" sz="2000" b="1" i="1" dirty="0" err="1" smtClean="0"/>
              <a:t>K</a:t>
            </a:r>
            <a:r>
              <a:rPr lang="en-US" sz="2000" b="1" i="1" baseline="-25000" dirty="0" err="1" smtClean="0"/>
              <a:t>omlo</a:t>
            </a:r>
            <a:r>
              <a:rPr lang="en-US" sz="2000" dirty="0" smtClean="0"/>
              <a:t>, </a:t>
            </a:r>
            <a:r>
              <a:rPr lang="en-US" sz="2000" b="1" i="1" dirty="0" err="1" smtClean="0"/>
              <a:t>K</a:t>
            </a:r>
            <a:r>
              <a:rPr lang="en-US" sz="2000" b="1" i="1" baseline="-25000" dirty="0" err="1" smtClean="0"/>
              <a:t>ommo</a:t>
            </a:r>
            <a:r>
              <a:rPr lang="en-US" sz="2000" dirty="0" smtClean="0"/>
              <a:t>, </a:t>
            </a:r>
            <a:r>
              <a:rPr lang="en-US" sz="2000" b="1" i="1" dirty="0" err="1" smtClean="0"/>
              <a:t>D</a:t>
            </a:r>
            <a:r>
              <a:rPr lang="en-US" sz="2000" b="1" i="1" baseline="-25000" dirty="0" err="1" smtClean="0"/>
              <a:t>om</a:t>
            </a:r>
            <a:r>
              <a:rPr lang="en-US" sz="2000" b="1" i="1" baseline="-25000" dirty="0" err="1"/>
              <a:t>o</a:t>
            </a:r>
            <a:r>
              <a:rPr lang="en-US" sz="2000" b="1" i="1" baseline="-25000" dirty="0" err="1" smtClean="0"/>
              <a:t>l</a:t>
            </a:r>
            <a:r>
              <a:rPr lang="en-US" sz="2000" dirty="0" smtClean="0"/>
              <a:t>, </a:t>
            </a:r>
            <a:r>
              <a:rPr lang="en-US" sz="2000" b="1" i="1" dirty="0" err="1" smtClean="0"/>
              <a:t>N</a:t>
            </a:r>
            <a:r>
              <a:rPr lang="en-US" sz="2000" b="1" i="1" baseline="-25000" dirty="0" err="1" smtClean="0"/>
              <a:t>omln</a:t>
            </a:r>
            <a:r>
              <a:rPr lang="en-US" sz="2000" dirty="0" smtClean="0"/>
              <a:t>, </a:t>
            </a:r>
            <a:r>
              <a:rPr lang="en-US" sz="2000" b="1" i="1" dirty="0" err="1" smtClean="0"/>
              <a:t>N</a:t>
            </a:r>
            <a:r>
              <a:rPr lang="en-US" sz="2000" b="1" i="1" baseline="-25000" dirty="0" err="1" smtClean="0"/>
              <a:t>onml</a:t>
            </a:r>
            <a:r>
              <a:rPr lang="en-US" sz="2000" dirty="0" smtClean="0"/>
              <a:t>, </a:t>
            </a:r>
            <a:r>
              <a:rPr lang="en-US" sz="2000" b="1" i="1" dirty="0" err="1" smtClean="0"/>
              <a:t>N</a:t>
            </a:r>
            <a:r>
              <a:rPr lang="en-US" sz="2000" b="1" i="1" baseline="-25000" dirty="0" err="1" smtClean="0"/>
              <a:t>ommn</a:t>
            </a:r>
            <a:r>
              <a:rPr lang="en-US" sz="2000" dirty="0" smtClean="0"/>
              <a:t>, </a:t>
            </a:r>
            <a:r>
              <a:rPr lang="en-US" sz="2000" b="1" i="1" dirty="0" err="1" smtClean="0"/>
              <a:t>N</a:t>
            </a:r>
            <a:r>
              <a:rPr lang="en-US" sz="2000" b="1" i="1" baseline="-25000" dirty="0" err="1" smtClean="0"/>
              <a:t>onll</a:t>
            </a:r>
            <a:r>
              <a:rPr lang="en-US" sz="2000" b="1" i="1" baseline="-25000" dirty="0" smtClean="0"/>
              <a:t> </a:t>
            </a:r>
            <a:r>
              <a:rPr lang="en-US" sz="2000" dirty="0" smtClean="0"/>
              <a:t>.</a:t>
            </a:r>
            <a:endParaRPr lang="ru-RU" sz="2000" dirty="0" smtClean="0"/>
          </a:p>
          <a:p>
            <a:pPr algn="just">
              <a:buFont typeface="Wingdings" panose="05000000000000000000" pitchFamily="2" charset="2"/>
              <a:buChar char="§"/>
            </a:pPr>
            <a:r>
              <a:rPr lang="en-US" sz="2000" kern="0" dirty="0"/>
              <a:t>Simple direct reconstruction from 11 </a:t>
            </a:r>
            <a:r>
              <a:rPr lang="en-US" sz="2000" kern="0" dirty="0" smtClean="0"/>
              <a:t>observables</a:t>
            </a:r>
            <a:r>
              <a:rPr lang="ru-RU" sz="2000" kern="0" dirty="0"/>
              <a:t> </a:t>
            </a:r>
            <a:r>
              <a:rPr lang="ru-RU" sz="2000" kern="0" dirty="0" smtClean="0"/>
              <a:t>(</a:t>
            </a:r>
            <a:r>
              <a:rPr lang="en-US" sz="2000" dirty="0"/>
              <a:t>in laboratory </a:t>
            </a:r>
            <a:r>
              <a:rPr lang="en-US" sz="2000" dirty="0" smtClean="0"/>
              <a:t>frame): </a:t>
            </a:r>
            <a:r>
              <a:rPr lang="en-US" sz="2000" b="1" i="1" dirty="0" smtClean="0"/>
              <a:t>P</a:t>
            </a:r>
            <a:r>
              <a:rPr lang="en-US" sz="2000" i="1" dirty="0" smtClean="0"/>
              <a:t>,</a:t>
            </a:r>
            <a:r>
              <a:rPr lang="en-US" sz="2000" b="1" i="1" dirty="0" smtClean="0"/>
              <a:t> </a:t>
            </a:r>
            <a:r>
              <a:rPr lang="en-US" sz="2000" b="1" i="1" dirty="0" err="1" smtClean="0"/>
              <a:t>A</a:t>
            </a:r>
            <a:r>
              <a:rPr lang="en-US" sz="2000" b="1" i="1" baseline="-25000" dirty="0" err="1" smtClean="0"/>
              <a:t>oonn</a:t>
            </a:r>
            <a:r>
              <a:rPr lang="en-US" sz="2000" dirty="0" smtClean="0"/>
              <a:t>, </a:t>
            </a:r>
            <a:r>
              <a:rPr lang="en-US" sz="2000" b="1" i="1" dirty="0" err="1" smtClean="0"/>
              <a:t>A</a:t>
            </a:r>
            <a:r>
              <a:rPr lang="en-US" sz="2000" b="1" i="1" baseline="-25000" dirty="0" err="1" smtClean="0"/>
              <a:t>ookk</a:t>
            </a:r>
            <a:r>
              <a:rPr lang="en-US" sz="2000" dirty="0" smtClean="0"/>
              <a:t>, </a:t>
            </a:r>
            <a:r>
              <a:rPr lang="en-US" sz="2000" b="1" i="1" dirty="0" err="1" smtClean="0"/>
              <a:t>A</a:t>
            </a:r>
            <a:r>
              <a:rPr lang="en-US" sz="2000" b="1" i="1" baseline="-25000" dirty="0" err="1" smtClean="0"/>
              <a:t>oosk</a:t>
            </a:r>
            <a:r>
              <a:rPr lang="en-US" sz="2000" b="1" i="1" baseline="-25000" dirty="0" smtClean="0"/>
              <a:t> ,</a:t>
            </a:r>
            <a:r>
              <a:rPr lang="en-US" sz="2000" b="1" i="1" dirty="0" smtClean="0"/>
              <a:t>K</a:t>
            </a:r>
            <a:r>
              <a:rPr lang="en-US" sz="2000" b="1" i="1" baseline="-25000" dirty="0" smtClean="0"/>
              <a:t>onno </a:t>
            </a:r>
            <a:r>
              <a:rPr lang="en-US" sz="2000" b="1" i="1" dirty="0" smtClean="0"/>
              <a:t>K</a:t>
            </a:r>
            <a:r>
              <a:rPr lang="en-US" sz="2000" b="1" i="1" baseline="-25000" dirty="0" smtClean="0"/>
              <a:t>os’’</a:t>
            </a:r>
            <a:r>
              <a:rPr lang="en-US" sz="2000" b="1" i="1" baseline="-25000" dirty="0" err="1" smtClean="0"/>
              <a:t>ko</a:t>
            </a:r>
            <a:r>
              <a:rPr lang="en-US" sz="2000" dirty="0" smtClean="0"/>
              <a:t>, </a:t>
            </a:r>
            <a:r>
              <a:rPr lang="en-US" sz="2000" b="1" i="1" dirty="0" err="1" smtClean="0"/>
              <a:t>K</a:t>
            </a:r>
            <a:r>
              <a:rPr lang="en-US" sz="2000" b="1" i="1" baseline="-25000" dirty="0" err="1" smtClean="0"/>
              <a:t>os’’so</a:t>
            </a:r>
            <a:r>
              <a:rPr lang="en-US" sz="2000" dirty="0" smtClean="0"/>
              <a:t>, </a:t>
            </a:r>
            <a:r>
              <a:rPr lang="en-US" sz="2000" b="1" i="1" dirty="0" err="1" smtClean="0"/>
              <a:t>D</a:t>
            </a:r>
            <a:r>
              <a:rPr lang="en-US" sz="2000" b="1" i="1" baseline="-25000" dirty="0" err="1" smtClean="0"/>
              <a:t>onon</a:t>
            </a:r>
            <a:r>
              <a:rPr lang="en-US" sz="2000" dirty="0" smtClean="0"/>
              <a:t>, </a:t>
            </a:r>
            <a:r>
              <a:rPr lang="en-US" sz="2000" b="1" i="1" dirty="0" err="1" smtClean="0"/>
              <a:t>N</a:t>
            </a:r>
            <a:r>
              <a:rPr lang="en-US" sz="2000" b="1" i="1" baseline="-25000" dirty="0" err="1" smtClean="0"/>
              <a:t>onsk</a:t>
            </a:r>
            <a:r>
              <a:rPr lang="en-US" sz="2000" dirty="0" smtClean="0"/>
              <a:t>, </a:t>
            </a:r>
            <a:r>
              <a:rPr lang="en-US" sz="2000" b="1" i="1" dirty="0" err="1" smtClean="0"/>
              <a:t>N</a:t>
            </a:r>
            <a:r>
              <a:rPr lang="en-US" sz="2000" b="1" i="1" baseline="-25000" dirty="0" err="1" smtClean="0"/>
              <a:t>onkk</a:t>
            </a:r>
            <a:r>
              <a:rPr lang="en-US" sz="2000" dirty="0" smtClean="0"/>
              <a:t>,.</a:t>
            </a:r>
          </a:p>
          <a:p>
            <a:pPr algn="just">
              <a:buFont typeface="Wingdings" panose="05000000000000000000" pitchFamily="2" charset="2"/>
              <a:buChar char="§"/>
            </a:pPr>
            <a:r>
              <a:rPr lang="en-US" sz="2000" dirty="0" smtClean="0"/>
              <a:t>Both </a:t>
            </a:r>
            <a:r>
              <a:rPr lang="en-US" sz="2000" dirty="0"/>
              <a:t>SPASCHARM beam and the target will be polarized along </a:t>
            </a:r>
            <a:r>
              <a:rPr lang="en-US" sz="2000" dirty="0" smtClean="0"/>
              <a:t> </a:t>
            </a:r>
            <a:r>
              <a:rPr lang="en-US" sz="2000" b="1" dirty="0" smtClean="0"/>
              <a:t>n</a:t>
            </a:r>
            <a:r>
              <a:rPr lang="en-US" sz="2000" dirty="0"/>
              <a:t>,</a:t>
            </a:r>
            <a:r>
              <a:rPr lang="en-US" sz="2000" b="1" dirty="0"/>
              <a:t> s</a:t>
            </a:r>
            <a:r>
              <a:rPr lang="en-US" sz="2000" dirty="0"/>
              <a:t> or </a:t>
            </a:r>
            <a:r>
              <a:rPr lang="en-US" sz="2000" b="1" dirty="0"/>
              <a:t>k </a:t>
            </a:r>
            <a:r>
              <a:rPr lang="en-US" sz="2000" dirty="0"/>
              <a:t>directions, and the components </a:t>
            </a:r>
            <a:r>
              <a:rPr lang="en-US" sz="2000" dirty="0" smtClean="0"/>
              <a:t> </a:t>
            </a:r>
            <a:r>
              <a:rPr lang="en-US" sz="2000" b="1" dirty="0" smtClean="0"/>
              <a:t>n</a:t>
            </a:r>
            <a:r>
              <a:rPr lang="en-US" sz="2000" dirty="0" smtClean="0"/>
              <a:t> </a:t>
            </a:r>
            <a:r>
              <a:rPr lang="en-US" sz="2000" dirty="0"/>
              <a:t>and </a:t>
            </a:r>
            <a:r>
              <a:rPr lang="en-US" sz="2000" b="1" dirty="0"/>
              <a:t>s"</a:t>
            </a:r>
            <a:r>
              <a:rPr lang="en-US" sz="2000" dirty="0"/>
              <a:t> of the recoil particles will be </a:t>
            </a:r>
            <a:r>
              <a:rPr lang="en-US" sz="2000" dirty="0" smtClean="0"/>
              <a:t>analyzed, </a:t>
            </a:r>
            <a:r>
              <a:rPr lang="en-US" sz="2000" dirty="0"/>
              <a:t>the minimum set consists of </a:t>
            </a:r>
            <a:r>
              <a:rPr lang="en-US" sz="2000" dirty="0" smtClean="0"/>
              <a:t>13 observables</a:t>
            </a:r>
            <a:r>
              <a:rPr lang="en-US" sz="2000" dirty="0" smtClean="0"/>
              <a:t>: </a:t>
            </a:r>
            <a:r>
              <a:rPr lang="en-US" sz="2000" b="1" i="1" dirty="0" smtClean="0"/>
              <a:t>P</a:t>
            </a:r>
            <a:r>
              <a:rPr lang="en-US" sz="2000" dirty="0"/>
              <a:t>,</a:t>
            </a:r>
            <a:r>
              <a:rPr lang="en-US" sz="2000" b="1" i="1" dirty="0"/>
              <a:t> </a:t>
            </a:r>
            <a:r>
              <a:rPr lang="en-US" sz="2000" b="1" i="1" dirty="0" err="1"/>
              <a:t>A</a:t>
            </a:r>
            <a:r>
              <a:rPr lang="en-US" sz="2000" b="1" i="1" baseline="-25000" dirty="0" err="1"/>
              <a:t>oonn</a:t>
            </a:r>
            <a:r>
              <a:rPr lang="en-US" sz="2000" dirty="0"/>
              <a:t>, </a:t>
            </a:r>
            <a:r>
              <a:rPr lang="en-US" sz="2000" b="1" i="1" dirty="0" err="1"/>
              <a:t>A</a:t>
            </a:r>
            <a:r>
              <a:rPr lang="en-US" sz="2000" b="1" i="1" baseline="-25000" dirty="0" err="1"/>
              <a:t>ookk</a:t>
            </a:r>
            <a:r>
              <a:rPr lang="en-US" sz="2000" i="1" dirty="0"/>
              <a:t> ,</a:t>
            </a:r>
            <a:r>
              <a:rPr lang="en-US" sz="2000" dirty="0"/>
              <a:t> </a:t>
            </a:r>
            <a:r>
              <a:rPr lang="en-US" sz="2000" b="1" i="1" dirty="0" err="1"/>
              <a:t>A</a:t>
            </a:r>
            <a:r>
              <a:rPr lang="en-US" sz="2000" b="1" i="1" baseline="-25000" dirty="0" err="1"/>
              <a:t>oosk</a:t>
            </a:r>
            <a:r>
              <a:rPr lang="en-US" sz="2000" b="1" i="1" baseline="-25000" dirty="0"/>
              <a:t> </a:t>
            </a:r>
            <a:r>
              <a:rPr lang="en-US" sz="2000" i="1" dirty="0"/>
              <a:t>, </a:t>
            </a:r>
            <a:r>
              <a:rPr lang="en-US" sz="2000" b="1" i="1" dirty="0" err="1"/>
              <a:t>A</a:t>
            </a:r>
            <a:r>
              <a:rPr lang="en-US" sz="2000" b="1" i="1" baseline="-25000" dirty="0" err="1"/>
              <a:t>ooss</a:t>
            </a:r>
            <a:r>
              <a:rPr lang="en-US" sz="2000" b="1" i="1" baseline="-25000" dirty="0"/>
              <a:t> ,</a:t>
            </a:r>
            <a:r>
              <a:rPr lang="en-US" sz="2000" b="1" i="1" dirty="0"/>
              <a:t>K</a:t>
            </a:r>
            <a:r>
              <a:rPr lang="en-US" sz="2000" b="1" i="1" baseline="-25000" dirty="0"/>
              <a:t>onno</a:t>
            </a:r>
            <a:r>
              <a:rPr lang="en-US" sz="2000" i="1" dirty="0"/>
              <a:t> , </a:t>
            </a:r>
            <a:r>
              <a:rPr lang="en-US" sz="2000" b="1" i="1" dirty="0"/>
              <a:t>K</a:t>
            </a:r>
            <a:r>
              <a:rPr lang="en-US" sz="2000" b="1" i="1" baseline="-25000" dirty="0"/>
              <a:t>os’’</a:t>
            </a:r>
            <a:r>
              <a:rPr lang="en-US" sz="2000" b="1" i="1" baseline="-25000" dirty="0" err="1"/>
              <a:t>ko</a:t>
            </a:r>
            <a:r>
              <a:rPr lang="en-US" sz="2000" dirty="0"/>
              <a:t>, </a:t>
            </a:r>
            <a:r>
              <a:rPr lang="en-US" sz="2000" b="1" i="1" dirty="0" err="1"/>
              <a:t>D</a:t>
            </a:r>
            <a:r>
              <a:rPr lang="en-US" sz="2000" b="1" i="1" baseline="-25000" dirty="0" err="1"/>
              <a:t>os’’ok</a:t>
            </a:r>
            <a:r>
              <a:rPr lang="en-US" sz="2000" dirty="0"/>
              <a:t>, </a:t>
            </a:r>
            <a:r>
              <a:rPr lang="en-US" sz="2000" b="1" i="1" dirty="0" err="1"/>
              <a:t>D</a:t>
            </a:r>
            <a:r>
              <a:rPr lang="en-US" sz="2000" b="1" i="1" baseline="-25000" dirty="0" err="1"/>
              <a:t>onon</a:t>
            </a:r>
            <a:r>
              <a:rPr lang="en-US" sz="2000" dirty="0"/>
              <a:t>, </a:t>
            </a:r>
            <a:r>
              <a:rPr lang="en-US" sz="2000" b="1" i="1" dirty="0" err="1"/>
              <a:t>N</a:t>
            </a:r>
            <a:r>
              <a:rPr lang="en-US" sz="2000" b="1" i="1" baseline="-25000" dirty="0" err="1"/>
              <a:t>onsk</a:t>
            </a:r>
            <a:r>
              <a:rPr lang="en-US" sz="2000" dirty="0"/>
              <a:t>, </a:t>
            </a:r>
            <a:r>
              <a:rPr lang="en-US" sz="2000" b="1" i="1" dirty="0" err="1"/>
              <a:t>N</a:t>
            </a:r>
            <a:r>
              <a:rPr lang="en-US" sz="2000" b="1" i="1" baseline="-25000" dirty="0" err="1"/>
              <a:t>onkk</a:t>
            </a:r>
            <a:r>
              <a:rPr lang="en-US" sz="2000" dirty="0"/>
              <a:t>, </a:t>
            </a:r>
            <a:r>
              <a:rPr lang="en-US" sz="2000" b="1" i="1" dirty="0" err="1"/>
              <a:t>N</a:t>
            </a:r>
            <a:r>
              <a:rPr lang="en-US" sz="2000" b="1" i="1" baseline="-25000" dirty="0" err="1"/>
              <a:t>onks</a:t>
            </a:r>
            <a:r>
              <a:rPr lang="en-US" sz="2000" b="1" i="1" baseline="-25000" dirty="0"/>
              <a:t> </a:t>
            </a:r>
            <a:endParaRPr lang="en-US" sz="2000" kern="0" dirty="0"/>
          </a:p>
          <a:p>
            <a:pPr marL="0" indent="0" algn="just">
              <a:buNone/>
            </a:pPr>
            <a:endParaRPr lang="en-US" sz="2000" dirty="0" smtClean="0"/>
          </a:p>
          <a:p>
            <a:pPr marL="0" indent="0">
              <a:buNone/>
            </a:pPr>
            <a:endParaRPr lang="en-US" sz="2000" dirty="0" smtClean="0"/>
          </a:p>
          <a:p>
            <a:pPr marL="0" indent="0">
              <a:buNone/>
            </a:pPr>
            <a:endParaRPr lang="ru-RU" sz="2000" dirty="0"/>
          </a:p>
        </p:txBody>
      </p:sp>
      <p:sp>
        <p:nvSpPr>
          <p:cNvPr id="4" name="Прямоугольник 3"/>
          <p:cNvSpPr/>
          <p:nvPr/>
        </p:nvSpPr>
        <p:spPr>
          <a:xfrm>
            <a:off x="0" y="6211669"/>
            <a:ext cx="7596336" cy="646331"/>
          </a:xfrm>
          <a:prstGeom prst="rect">
            <a:avLst/>
          </a:prstGeom>
        </p:spPr>
        <p:txBody>
          <a:bodyPr wrap="square">
            <a:spAutoFit/>
          </a:bodyPr>
          <a:lstStyle/>
          <a:p>
            <a:r>
              <a:rPr lang="en-US" i="1" dirty="0">
                <a:hlinkClick r:id="rId2"/>
              </a:rPr>
              <a:t>XIX Workshop on High Energy Spin Physics, DSPIN-23 (Efremov-90</a:t>
            </a:r>
            <a:r>
              <a:rPr lang="en-US" i="1" dirty="0" smtClean="0">
                <a:hlinkClick r:id="rId2"/>
              </a:rPr>
              <a:t>)</a:t>
            </a:r>
            <a:r>
              <a:rPr lang="en-US" i="1" dirty="0" smtClean="0"/>
              <a:t> </a:t>
            </a:r>
          </a:p>
          <a:p>
            <a:r>
              <a:rPr lang="en-US" i="1" dirty="0" smtClean="0"/>
              <a:t>4 </a:t>
            </a:r>
            <a:r>
              <a:rPr lang="en-US" i="1" dirty="0"/>
              <a:t>– 8 September 2023. </a:t>
            </a:r>
            <a:r>
              <a:rPr lang="en-US" i="1" dirty="0" err="1"/>
              <a:t>Dubna</a:t>
            </a:r>
            <a:r>
              <a:rPr lang="en-US" i="1" dirty="0"/>
              <a:t>, JINR</a:t>
            </a:r>
            <a:endParaRPr lang="ru-RU" dirty="0"/>
          </a:p>
        </p:txBody>
      </p:sp>
      <p:sp>
        <p:nvSpPr>
          <p:cNvPr id="5" name="Google Shape;64;p14"/>
          <p:cNvSpPr txBox="1"/>
          <p:nvPr/>
        </p:nvSpPr>
        <p:spPr>
          <a:xfrm>
            <a:off x="8752797" y="6196295"/>
            <a:ext cx="391203" cy="677078"/>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ru" sz="1600" i="1" dirty="0">
                <a:latin typeface="Verdana"/>
                <a:ea typeface="Verdana"/>
                <a:cs typeface="Verdana"/>
                <a:sym typeface="Verdana"/>
              </a:rPr>
              <a:t> </a:t>
            </a:r>
            <a:r>
              <a:rPr lang="ru" sz="1600" i="1" dirty="0" smtClean="0">
                <a:latin typeface="Verdana"/>
                <a:ea typeface="Verdana"/>
                <a:cs typeface="Verdana"/>
                <a:sym typeface="Verdana"/>
              </a:rPr>
              <a:t>    </a:t>
            </a:r>
            <a:r>
              <a:rPr lang="en-US" sz="1600" i="1" dirty="0" smtClean="0">
                <a:latin typeface="Verdana"/>
                <a:ea typeface="Verdana"/>
                <a:cs typeface="Verdana"/>
                <a:sym typeface="Verdana"/>
              </a:rPr>
              <a:t>9</a:t>
            </a:r>
            <a:endParaRPr sz="1600" i="1" dirty="0">
              <a:latin typeface="Verdana"/>
              <a:ea typeface="Verdana"/>
              <a:cs typeface="Verdana"/>
              <a:sym typeface="Verdana"/>
            </a:endParaRPr>
          </a:p>
        </p:txBody>
      </p:sp>
      <p:sp>
        <p:nvSpPr>
          <p:cNvPr id="6" name="Заголовок 1"/>
          <p:cNvSpPr>
            <a:spLocks noGrp="1"/>
          </p:cNvSpPr>
          <p:nvPr>
            <p:ph type="title"/>
          </p:nvPr>
        </p:nvSpPr>
        <p:spPr>
          <a:xfrm>
            <a:off x="457200" y="-11726"/>
            <a:ext cx="8229600" cy="1143000"/>
          </a:xfrm>
        </p:spPr>
        <p:txBody>
          <a:bodyPr>
            <a:normAutofit/>
          </a:bodyPr>
          <a:lstStyle/>
          <a:p>
            <a:r>
              <a:rPr lang="en-US" sz="4000" dirty="0" smtClean="0"/>
              <a:t>The complete set </a:t>
            </a:r>
            <a:r>
              <a:rPr lang="en-US" sz="4000" dirty="0"/>
              <a:t>of observables</a:t>
            </a:r>
            <a:endParaRPr lang="ru-RU" sz="4000" dirty="0"/>
          </a:p>
        </p:txBody>
      </p:sp>
    </p:spTree>
    <p:extLst>
      <p:ext uri="{BB962C8B-B14F-4D97-AF65-F5344CB8AC3E}">
        <p14:creationId xmlns:p14="http://schemas.microsoft.com/office/powerpoint/2010/main" val="4114178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TotalTime>
  <Words>2449</Words>
  <Application>Microsoft Office PowerPoint</Application>
  <PresentationFormat>Экран (4:3)</PresentationFormat>
  <Paragraphs>172</Paragraphs>
  <Slides>21</Slides>
  <Notes>0</Notes>
  <HiddenSlides>1</HiddenSlides>
  <MMClips>0</MMClips>
  <ScaleCrop>false</ScaleCrop>
  <HeadingPairs>
    <vt:vector size="6" baseType="variant">
      <vt:variant>
        <vt:lpstr>Тема</vt:lpstr>
      </vt:variant>
      <vt:variant>
        <vt:i4>1</vt:i4>
      </vt:variant>
      <vt:variant>
        <vt:lpstr>Внедренные серверы OLE</vt:lpstr>
      </vt:variant>
      <vt:variant>
        <vt:i4>2</vt:i4>
      </vt:variant>
      <vt:variant>
        <vt:lpstr>Заголовки слайдов</vt:lpstr>
      </vt:variant>
      <vt:variant>
        <vt:i4>21</vt:i4>
      </vt:variant>
    </vt:vector>
  </HeadingPairs>
  <TitlesOfParts>
    <vt:vector size="24" baseType="lpstr">
      <vt:lpstr>Тема Office</vt:lpstr>
      <vt:lpstr>Equation.DSMT4</vt:lpstr>
      <vt:lpstr>Точечный рисунок</vt:lpstr>
      <vt:lpstr>Feasibility of model-independent reconstruction of the amplitudes of the pp elastic scattering matrix at the SPASCHARM facility at U70 </vt:lpstr>
      <vt:lpstr>Презентация PowerPoint</vt:lpstr>
      <vt:lpstr>Polarized beams</vt:lpstr>
      <vt:lpstr>Polarized targets</vt:lpstr>
      <vt:lpstr>Notation</vt:lpstr>
      <vt:lpstr>Notation</vt:lpstr>
      <vt:lpstr>The set of 15 observables</vt:lpstr>
      <vt:lpstr>The set of 19 observables</vt:lpstr>
      <vt:lpstr>The complete set of observables</vt:lpstr>
      <vt:lpstr>The criteria to select elastic processes</vt:lpstr>
      <vt:lpstr>Презентация PowerPoint</vt:lpstr>
      <vt:lpstr>Possibility of separating elastic pp scattering </vt:lpstr>
      <vt:lpstr>Презентация PowerPoint</vt:lpstr>
      <vt:lpstr>Scintillator “Comb” hodoscope</vt:lpstr>
      <vt:lpstr>Proportional chambers and scintilliator</vt:lpstr>
      <vt:lpstr>Number of events of two different detector setup</vt:lpstr>
      <vt:lpstr>Discussion and conclusion</vt:lpstr>
      <vt:lpstr> Acknowledgments </vt:lpstr>
      <vt:lpstr>Презентация PowerPoint</vt:lpstr>
      <vt:lpstr>Презентация PowerPoint</vt:lpstr>
      <vt:lpstr>Motivation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Feasibility of model-independent reconstruction of the amplitudes of the pp elastic scattering matrix at the SPASCHARM facility at U70</dc:title>
  <dc:creator>Admin</dc:creator>
  <cp:lastModifiedBy>Admin</cp:lastModifiedBy>
  <cp:revision>97</cp:revision>
  <dcterms:created xsi:type="dcterms:W3CDTF">2023-09-03T12:34:19Z</dcterms:created>
  <dcterms:modified xsi:type="dcterms:W3CDTF">2023-09-08T05:46:04Z</dcterms:modified>
</cp:coreProperties>
</file>