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304" r:id="rId3"/>
    <p:sldId id="260" r:id="rId4"/>
    <p:sldId id="296" r:id="rId5"/>
    <p:sldId id="263" r:id="rId6"/>
    <p:sldId id="288" r:id="rId7"/>
    <p:sldId id="299" r:id="rId8"/>
    <p:sldId id="300" r:id="rId9"/>
    <p:sldId id="318" r:id="rId10"/>
    <p:sldId id="317" r:id="rId11"/>
    <p:sldId id="297" r:id="rId12"/>
    <p:sldId id="262" r:id="rId13"/>
    <p:sldId id="276" r:id="rId14"/>
    <p:sldId id="277" r:id="rId15"/>
    <p:sldId id="278" r:id="rId16"/>
    <p:sldId id="293" r:id="rId17"/>
    <p:sldId id="286" r:id="rId18"/>
    <p:sldId id="287" r:id="rId19"/>
    <p:sldId id="292" r:id="rId20"/>
    <p:sldId id="261" r:id="rId21"/>
    <p:sldId id="306" r:id="rId22"/>
    <p:sldId id="266" r:id="rId23"/>
    <p:sldId id="308" r:id="rId24"/>
    <p:sldId id="312" r:id="rId25"/>
    <p:sldId id="314" r:id="rId26"/>
    <p:sldId id="313" r:id="rId27"/>
    <p:sldId id="307" r:id="rId28"/>
    <p:sldId id="310" r:id="rId29"/>
    <p:sldId id="309" r:id="rId30"/>
    <p:sldId id="305" r:id="rId31"/>
    <p:sldId id="303" r:id="rId32"/>
    <p:sldId id="315" r:id="rId33"/>
    <p:sldId id="269" r:id="rId34"/>
    <p:sldId id="302" r:id="rId35"/>
    <p:sldId id="267" r:id="rId36"/>
    <p:sldId id="272" r:id="rId37"/>
    <p:sldId id="268" r:id="rId38"/>
    <p:sldId id="316" r:id="rId39"/>
    <p:sldId id="290" r:id="rId40"/>
    <p:sldId id="291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86"/>
    <p:restoredTop sz="96281"/>
  </p:normalViewPr>
  <p:slideViewPr>
    <p:cSldViewPr snapToGrid="0">
      <p:cViewPr varScale="1">
        <p:scale>
          <a:sx n="119" d="100"/>
          <a:sy n="119" d="100"/>
        </p:scale>
        <p:origin x="216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B5804-FC92-7595-2965-85BA9C553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0BA27E-DBE4-97F9-5CD6-D614FD998E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218474-D5CC-05B9-1FC5-CD32D8721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99E08-E8D6-C845-ACAA-E38728D60952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97CBD2-DA50-1534-E06E-E9F94D199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B97893-027F-61EF-3FCB-D029B3751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451EE-168F-4747-8D60-350ABE3F9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11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68C36-37ED-82FF-6905-B8F09F724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7D2706-3103-3973-A360-42F93F554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EC8E18-56A2-300D-2B19-EEA44886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99E08-E8D6-C845-ACAA-E38728D60952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7A937E-F482-D042-70B1-11220D5A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3C237F-0DB3-80D1-D789-4344974DE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451EE-168F-4747-8D60-350ABE3F9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354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5B32CB-85F8-92B6-9645-6C13AEC3BB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45A7CD-E8AE-21F5-E43E-BDFB009A66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78FFA4-45C8-41E2-DD28-AF20E05A0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99E08-E8D6-C845-ACAA-E38728D60952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8B3D06-CAB0-27DC-F5E6-26D227DEA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0B896E-E21D-E21A-7817-5298E9897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451EE-168F-4747-8D60-350ABE3F9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96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A8676-9693-63D3-F00F-33216F54F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A1D7BE-95EA-1A02-F522-14D9846C8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92EDC-9803-F266-7C5E-1B53562AF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99E08-E8D6-C845-ACAA-E38728D60952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8BD578-CB39-79A7-EBF4-7E5DCF7A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D15EDC-2BBF-DB73-356F-876A7FA1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451EE-168F-4747-8D60-350ABE3F9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353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13966A-E503-607E-4338-44444745D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ACFA6D-7A58-5DAE-AFE6-746B3973F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445CD3-5907-1B1D-59BE-7BB3D0BDA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99E08-E8D6-C845-ACAA-E38728D60952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8460ED-0CFE-3195-B246-E134BDE3A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B92B16-7308-2594-B1AA-96CBC9877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451EE-168F-4747-8D60-350ABE3F9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924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1DC8F-8E65-D7BE-343F-F64CDF437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8D01FC-E836-D18A-7A54-D1551086A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A693D3-87B6-14A0-65F0-423968829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4C5C88-141F-242B-3A7B-247E15995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99E08-E8D6-C845-ACAA-E38728D60952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2AC866-7442-1FFE-9F6E-5A23BD9D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23F540-14E1-C894-73AE-71A1E41F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451EE-168F-4747-8D60-350ABE3F9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37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1388-4757-14A4-17FA-19B9D821D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FC6521-D471-E470-532A-7473B657C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2B70C0-7063-9C3C-9AB1-0419D2DB1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77D3E1A-3EEF-16D6-66E7-C89B112527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FC85395-2C51-7B82-8AE7-BE10FFE2B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7CC9EF9-3F3A-6584-8A6C-CCA24E423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99E08-E8D6-C845-ACAA-E38728D60952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AC261D-240A-4BA0-E802-254A71E2C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A5D1A10-E8FC-93A3-F137-1B0807B81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451EE-168F-4747-8D60-350ABE3F9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144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8C303-240F-6F80-E37E-DD3DBEF30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40E89E-44D9-27B7-22AC-E0EF8E9A6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99E08-E8D6-C845-ACAA-E38728D60952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59EDF13-8016-6679-8D02-9FAB4A746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4D2EB8A-E362-D8D8-6138-ABDB4669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451EE-168F-4747-8D60-350ABE3F9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905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7482D8-7EA9-7361-DA4D-D35AAD85C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99E08-E8D6-C845-ACAA-E38728D60952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965C9B-92BA-0F55-A8BE-9DA7580A9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8EE792-0FEA-D1CD-0031-A0C1BCEBC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451EE-168F-4747-8D60-350ABE3F9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928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EDE8A-B80B-F2F3-3642-C1FF688FB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DF024-F85F-3B6F-74A9-8ADC2784C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08A4B2-E887-7E23-F329-1102D80AC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8D693D-C2BA-1ED3-BE8C-60514D96F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99E08-E8D6-C845-ACAA-E38728D60952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3F85FF-970B-7B14-AAD8-44457B7DB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596FE5-C489-394C-F359-CABEE782F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451EE-168F-4747-8D60-350ABE3F9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486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B8338-E9DE-18AE-F8ED-729909982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177F11-6F0C-2BF0-C641-C39A81D138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C5B49E-842A-1725-4B51-65C45218A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78D8B0-5FAD-C1EE-8237-EA1E544B3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99E08-E8D6-C845-ACAA-E38728D60952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D61C74-97E6-4130-047F-E0E74D939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B063D4-092A-64F5-590C-41F6F2F81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451EE-168F-4747-8D60-350ABE3F9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85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A79457-3B9A-E2E2-8D99-1CA120998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F69836-2649-3A5C-84F3-BC42FF597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6EC61E-5AA6-A930-5A61-0F934ADFF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9E08-E8D6-C845-ACAA-E38728D60952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678B84-4727-E3F1-1E64-34D70142B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73CCA0-57D8-BF0E-52DB-9A931ECF2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51EE-168F-4747-8D60-350ABE3F9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91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ergey.bell13@gmail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://dx.doi.org/10.5170/CERN-1994-001.349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1.jpe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530.png"/><Relationship Id="rId7" Type="http://schemas.openxmlformats.org/officeDocument/2006/relationships/image" Target="../media/image5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6.png"/><Relationship Id="rId7" Type="http://schemas.openxmlformats.org/officeDocument/2006/relationships/image" Target="NULL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0.png"/><Relationship Id="rId5" Type="http://schemas.openxmlformats.org/officeDocument/2006/relationships/image" Target="../media/image74.png"/><Relationship Id="rId4" Type="http://schemas.openxmlformats.org/officeDocument/2006/relationships/image" Target="../media/image6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hyperlink" Target="https://www.bmtdynamics.org/cosy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0.png"/><Relationship Id="rId5" Type="http://schemas.openxmlformats.org/officeDocument/2006/relationships/image" Target="../media/image74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0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760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0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0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tdynamics.org/cosy/" TargetMode="External"/><Relationship Id="rId2" Type="http://schemas.openxmlformats.org/officeDocument/2006/relationships/hyperlink" Target="https://blond.web.cern.ch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94.png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hyperlink" Target="http://dx.doi.org/10.5170/CERN-1994-001.349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://dx.doi.org/10.5170/CERN-1994-001.349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3.png"/><Relationship Id="rId7" Type="http://schemas.openxmlformats.org/officeDocument/2006/relationships/image" Target="NUL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392234"/>
            <a:ext cx="12179998" cy="970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spcBef>
                <a:spcPts val="800"/>
              </a:spcBef>
            </a:pPr>
            <a:r>
              <a:rPr lang="en-US" sz="2800" dirty="0" err="1"/>
              <a:t>XIXth</a:t>
            </a:r>
            <a:r>
              <a:rPr lang="en-US" sz="2800" dirty="0"/>
              <a:t> Workshop on High Energy Spin Physics </a:t>
            </a:r>
          </a:p>
          <a:p>
            <a:pPr>
              <a:spcBef>
                <a:spcPts val="800"/>
              </a:spcBef>
            </a:pPr>
            <a:r>
              <a:rPr lang="en-US" sz="2800" dirty="0"/>
              <a:t>dedicated to 90th anniversary of A.V. </a:t>
            </a:r>
            <a:r>
              <a:rPr lang="en-US" sz="2800" dirty="0" err="1"/>
              <a:t>Efremov</a:t>
            </a:r>
            <a:r>
              <a:rPr lang="en-US" sz="2800" dirty="0"/>
              <a:t> birth</a:t>
            </a:r>
          </a:p>
        </p:txBody>
      </p:sp>
      <p:sp>
        <p:nvSpPr>
          <p:cNvPr id="16" name="正方形/長方形 43">
            <a:extLst>
              <a:ext uri="{FF2B5EF4-FFF2-40B4-BE49-F238E27FC236}">
                <a16:creationId xmlns:a16="http://schemas.microsoft.com/office/drawing/2014/main" id="{D145A065-F6A8-7579-73B7-DE26D8BD9AA5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7" name="88ae095048.jpg" descr="88ae095048.jpg">
            <a:extLst>
              <a:ext uri="{FF2B5EF4-FFF2-40B4-BE49-F238E27FC236}">
                <a16:creationId xmlns:a16="http://schemas.microsoft.com/office/drawing/2014/main" id="{31DC3C35-33C2-E9D8-A92A-DA08FD0C8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185" y="4085062"/>
            <a:ext cx="2159208" cy="2118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88ae095048.jpg" descr="88ae095048.jpg">
            <a:extLst>
              <a:ext uri="{FF2B5EF4-FFF2-40B4-BE49-F238E27FC236}">
                <a16:creationId xmlns:a16="http://schemas.microsoft.com/office/drawing/2014/main" id="{74DBCC04-0EAA-EE67-00D5-F1556FC2EDA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スライド番号プレースホルダー 16">
            <a:extLst>
              <a:ext uri="{FF2B5EF4-FFF2-40B4-BE49-F238E27FC236}">
                <a16:creationId xmlns:a16="http://schemas.microsoft.com/office/drawing/2014/main" id="{21398AF6-EFA6-3BB9-D429-744CB2EF286C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1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20" name="字幕 2">
            <a:extLst>
              <a:ext uri="{FF2B5EF4-FFF2-40B4-BE49-F238E27FC236}">
                <a16:creationId xmlns:a16="http://schemas.microsoft.com/office/drawing/2014/main" id="{93588122-67CA-5A4E-0BEE-DF6E195CB28C}"/>
              </a:ext>
            </a:extLst>
          </p:cNvPr>
          <p:cNvSpPr txBox="1">
            <a:spLocks/>
          </p:cNvSpPr>
          <p:nvPr/>
        </p:nvSpPr>
        <p:spPr>
          <a:xfrm>
            <a:off x="2776598" y="3869149"/>
            <a:ext cx="6614800" cy="233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游ゴシック"/>
              </a:defRPr>
            </a:lvl1pPr>
            <a:lvl2pPr marL="0" marR="0" indent="457200" algn="ctr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ctr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ctr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ctr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pPr hangingPunct="1">
              <a:lnSpc>
                <a:spcPct val="81000"/>
              </a:lnSpc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800" dirty="0">
                <a:latin typeface="+mn-lt"/>
                <a:ea typeface="Times New Roman"/>
                <a:cs typeface="Times New Roman"/>
                <a:sym typeface="Times New Roman"/>
              </a:rPr>
              <a:t>Speaker: Kolokolchikov</a:t>
            </a:r>
            <a:r>
              <a:rPr lang="ru-RU" sz="1800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>
                <a:latin typeface="+mn-lt"/>
                <a:ea typeface="Times New Roman"/>
                <a:cs typeface="Times New Roman"/>
                <a:sym typeface="Times New Roman"/>
              </a:rPr>
              <a:t>S.</a:t>
            </a:r>
            <a:r>
              <a:rPr lang="en-US" sz="1800" i="1" baseline="30000" dirty="0">
                <a:ea typeface="Times New Roman"/>
                <a:cs typeface="Times New Roman"/>
                <a:sym typeface="Times New Roman"/>
              </a:rPr>
              <a:t> 1,2</a:t>
            </a:r>
            <a:r>
              <a:rPr lang="en-US" sz="1800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>
                <a:latin typeface="+mn-lt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1800" dirty="0">
                <a:latin typeface="+mn-lt"/>
                <a:ea typeface="Times New Roman"/>
                <a:cs typeface="Times New Roman"/>
                <a:sym typeface="Times New Roman"/>
                <a:hlinkClick r:id="rId3"/>
              </a:rPr>
              <a:t>sergey.bell13@gmail.com</a:t>
            </a:r>
            <a:r>
              <a:rPr lang="en-US" sz="1800" dirty="0">
                <a:latin typeface="+mn-lt"/>
                <a:ea typeface="Times New Roman"/>
                <a:cs typeface="Times New Roman"/>
                <a:sym typeface="Times New Roman"/>
              </a:rPr>
              <a:t>)</a:t>
            </a:r>
          </a:p>
          <a:p>
            <a:pPr>
              <a:lnSpc>
                <a:spcPct val="81000"/>
              </a:lnSpc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800" dirty="0">
                <a:latin typeface="+mn-lt"/>
                <a:ea typeface="Times New Roman"/>
                <a:cs typeface="Times New Roman"/>
                <a:sym typeface="Times New Roman"/>
              </a:rPr>
              <a:t>Co-authors: Senichev Yu.</a:t>
            </a:r>
            <a:r>
              <a:rPr lang="en-US" sz="1800" i="1" baseline="30000" dirty="0">
                <a:ea typeface="Times New Roman"/>
                <a:cs typeface="Times New Roman"/>
                <a:sym typeface="Times New Roman"/>
              </a:rPr>
              <a:t> 1,2</a:t>
            </a:r>
            <a:r>
              <a:rPr lang="en-US" sz="1800" dirty="0">
                <a:latin typeface="+mn-lt"/>
                <a:ea typeface="Times New Roman"/>
                <a:cs typeface="Times New Roman"/>
                <a:sym typeface="Times New Roman"/>
              </a:rPr>
              <a:t>, Aksentev</a:t>
            </a:r>
            <a:r>
              <a:rPr lang="ru-RU" sz="1800" dirty="0">
                <a:latin typeface="+mn-lt"/>
                <a:ea typeface="Times New Roman"/>
                <a:cs typeface="Times New Roman"/>
                <a:sym typeface="Times New Roman"/>
              </a:rPr>
              <a:t> А.</a:t>
            </a:r>
            <a:r>
              <a:rPr lang="en-US" sz="1800" i="1" baseline="30000" dirty="0">
                <a:ea typeface="Times New Roman"/>
                <a:cs typeface="Times New Roman"/>
                <a:sym typeface="Times New Roman"/>
              </a:rPr>
              <a:t> 1,2</a:t>
            </a:r>
            <a:r>
              <a:rPr lang="en-US" sz="1800" i="1" baseline="30000" dirty="0">
                <a:latin typeface="+mn-lt"/>
                <a:ea typeface="Times New Roman"/>
                <a:cs typeface="Times New Roman"/>
                <a:sym typeface="Times New Roman"/>
              </a:rPr>
              <a:t>,3</a:t>
            </a:r>
            <a:r>
              <a:rPr lang="ru-RU" sz="1800" dirty="0">
                <a:latin typeface="+mn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dirty="0">
                <a:latin typeface="+mn-lt"/>
                <a:ea typeface="Times New Roman"/>
                <a:cs typeface="Times New Roman"/>
                <a:sym typeface="Times New Roman"/>
              </a:rPr>
              <a:t>Melnikov A</a:t>
            </a:r>
            <a:r>
              <a:rPr lang="ru-RU" sz="1800" dirty="0">
                <a:latin typeface="+mn-lt"/>
                <a:ea typeface="Times New Roman"/>
                <a:cs typeface="Times New Roman"/>
                <a:sym typeface="Times New Roman"/>
              </a:rPr>
              <a:t>.</a:t>
            </a:r>
            <a:r>
              <a:rPr lang="en-US" sz="1800" i="1" baseline="30000" dirty="0">
                <a:ea typeface="Times New Roman"/>
                <a:cs typeface="Times New Roman"/>
                <a:sym typeface="Times New Roman"/>
              </a:rPr>
              <a:t> 1,2,4</a:t>
            </a:r>
            <a:r>
              <a:rPr lang="en-US" sz="1800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</a:p>
          <a:p>
            <a:pPr hangingPunct="1">
              <a:lnSpc>
                <a:spcPct val="81000"/>
              </a:lnSpc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i="1" baseline="30000" dirty="0"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1500" i="1" dirty="0">
                <a:ea typeface="Times New Roman"/>
                <a:cs typeface="Times New Roman"/>
                <a:sym typeface="Times New Roman"/>
              </a:rPr>
              <a:t>Institute for Nuclear Research RAS, Moscow</a:t>
            </a:r>
            <a:r>
              <a:rPr lang="ru-RU" sz="1500" i="1" dirty="0"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500" i="1" dirty="0">
                <a:ea typeface="Times New Roman"/>
                <a:cs typeface="Times New Roman"/>
                <a:sym typeface="Times New Roman"/>
              </a:rPr>
              <a:t>Russia,</a:t>
            </a:r>
            <a:endParaRPr lang="ru-RU" sz="1500" i="1" dirty="0">
              <a:ea typeface="Times New Roman"/>
              <a:cs typeface="Times New Roman"/>
              <a:sym typeface="Times New Roman"/>
            </a:endParaRPr>
          </a:p>
          <a:p>
            <a:pPr>
              <a:lnSpc>
                <a:spcPct val="81000"/>
              </a:lnSpc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i="1" baseline="3000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 Unicode MS" panose="020B0604020202020204" pitchFamily="34" charset="-128"/>
              </a:rPr>
              <a:t>2</a:t>
            </a:r>
            <a:r>
              <a:rPr lang="en-US" sz="1500" i="1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 Unicode MS" panose="020B0604020202020204" pitchFamily="34" charset="-128"/>
              </a:rPr>
              <a:t>Moscow Institute of Physics and Technology</a:t>
            </a:r>
            <a:r>
              <a:rPr lang="ru-RU" sz="1500" i="1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 Unicode MS" panose="020B0604020202020204" pitchFamily="34" charset="-128"/>
              </a:rPr>
              <a:t>, </a:t>
            </a:r>
            <a:r>
              <a:rPr lang="en-US" sz="1500" i="1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 Unicode MS" panose="020B0604020202020204" pitchFamily="34" charset="-128"/>
              </a:rPr>
              <a:t>Dolgoprudny</a:t>
            </a:r>
            <a:r>
              <a:rPr lang="ru-RU" sz="1500" i="1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 Unicode MS" panose="020B0604020202020204" pitchFamily="34" charset="-128"/>
              </a:rPr>
              <a:t>, </a:t>
            </a:r>
            <a:r>
              <a:rPr lang="en-US" sz="1500" i="1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 Unicode MS" panose="020B0604020202020204" pitchFamily="34" charset="-128"/>
              </a:rPr>
              <a:t>Russia,</a:t>
            </a:r>
            <a:r>
              <a:rPr lang="en-US" sz="1200" dirty="0">
                <a:effectLst/>
                <a:latin typeface="Calibri Light" panose="020F0302020204030204" pitchFamily="34" charset="0"/>
              </a:rPr>
              <a:t> </a:t>
            </a:r>
            <a:endParaRPr lang="en-US" sz="1200" dirty="0">
              <a:latin typeface="Calibri Light" panose="020F0302020204030204" pitchFamily="34" charset="0"/>
            </a:endParaRPr>
          </a:p>
          <a:p>
            <a:pPr>
              <a:lnSpc>
                <a:spcPct val="81000"/>
              </a:lnSpc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i="1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500" b="0" i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Moscow Engineering Physics Institute (MEPI)</a:t>
            </a:r>
            <a:r>
              <a:rPr lang="en-US" sz="15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Moscow</a:t>
            </a:r>
          </a:p>
          <a:p>
            <a:pPr>
              <a:lnSpc>
                <a:spcPct val="81000"/>
              </a:lnSpc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i="1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5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Landau Institute for Theoretical Physics, Chernogolovka,</a:t>
            </a:r>
          </a:p>
          <a:p>
            <a:pPr>
              <a:lnSpc>
                <a:spcPct val="81000"/>
              </a:lnSpc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br>
              <a:rPr lang="ru-RU" sz="15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</a:br>
            <a:r>
              <a:rPr lang="en-US" sz="1600" dirty="0">
                <a:latin typeface="+mn-lt"/>
                <a:ea typeface="Times New Roman"/>
                <a:cs typeface="Times New Roman"/>
                <a:sym typeface="Times New Roman"/>
              </a:rPr>
              <a:t>Dubna</a:t>
            </a:r>
            <a:r>
              <a:rPr lang="ru-RU" sz="1600" dirty="0">
                <a:latin typeface="+mn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600" dirty="0">
                <a:latin typeface="+mn-lt"/>
                <a:ea typeface="Times New Roman"/>
                <a:cs typeface="Times New Roman"/>
                <a:sym typeface="Times New Roman"/>
              </a:rPr>
              <a:t>04</a:t>
            </a:r>
            <a:r>
              <a:rPr lang="ru-RU" sz="1600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>
                <a:latin typeface="+mn-lt"/>
                <a:ea typeface="Times New Roman"/>
                <a:cs typeface="Times New Roman"/>
                <a:sym typeface="Times New Roman"/>
              </a:rPr>
              <a:t>September </a:t>
            </a:r>
            <a:r>
              <a:rPr lang="ru-RU" sz="1600" dirty="0">
                <a:latin typeface="+mn-lt"/>
                <a:ea typeface="Times New Roman"/>
                <a:cs typeface="Times New Roman"/>
                <a:sym typeface="Times New Roman"/>
              </a:rPr>
              <a:t>2023</a:t>
            </a:r>
            <a:r>
              <a:rPr lang="en-US" sz="1600" dirty="0">
                <a:latin typeface="+mn-lt"/>
                <a:ea typeface="Times New Roman"/>
                <a:cs typeface="Times New Roman"/>
                <a:sym typeface="Times New Roman"/>
              </a:rPr>
              <a:t>.</a:t>
            </a:r>
            <a:endParaRPr lang="ru-RU" sz="1600" dirty="0"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F0B00D81-F282-02EA-B232-FC2712A0218C}"/>
              </a:ext>
            </a:extLst>
          </p:cNvPr>
          <p:cNvCxnSpPr>
            <a:cxnSpLocks/>
          </p:cNvCxnSpPr>
          <p:nvPr/>
        </p:nvCxnSpPr>
        <p:spPr>
          <a:xfrm>
            <a:off x="-12001" y="3622639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日付プレースホルダー 14">
            <a:extLst>
              <a:ext uri="{FF2B5EF4-FFF2-40B4-BE49-F238E27FC236}">
                <a16:creationId xmlns:a16="http://schemas.microsoft.com/office/drawing/2014/main" id="{E601BE9D-FEBE-24F9-4432-F3A0FC9A3EEE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23" name="テキスト ボックス 91">
            <a:extLst>
              <a:ext uri="{FF2B5EF4-FFF2-40B4-BE49-F238E27FC236}">
                <a16:creationId xmlns:a16="http://schemas.microsoft.com/office/drawing/2014/main" id="{75862D24-6075-23A2-BE91-EAD325A24ACF}"/>
              </a:ext>
            </a:extLst>
          </p:cNvPr>
          <p:cNvSpPr txBox="1"/>
          <p:nvPr/>
        </p:nvSpPr>
        <p:spPr>
          <a:xfrm>
            <a:off x="-12001" y="6525379"/>
            <a:ext cx="1219199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IX International Symposium on &quot;Optics &amp; its applications&quot; (1-5 August 2020)  · JINR (Indico)">
            <a:extLst>
              <a:ext uri="{FF2B5EF4-FFF2-40B4-BE49-F238E27FC236}">
                <a16:creationId xmlns:a16="http://schemas.microsoft.com/office/drawing/2014/main" id="{042DC54C-A10B-EAD6-3B98-D46E87BA6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70" y="4085062"/>
            <a:ext cx="2149028" cy="189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" name="タイトル 1">
            <a:extLst>
              <a:ext uri="{FF2B5EF4-FFF2-40B4-BE49-F238E27FC236}">
                <a16:creationId xmlns:a16="http://schemas.microsoft.com/office/drawing/2014/main" id="{7E4BE844-709F-B66F-7B03-2344867D8BF3}"/>
              </a:ext>
            </a:extLst>
          </p:cNvPr>
          <p:cNvSpPr txBox="1"/>
          <p:nvPr/>
        </p:nvSpPr>
        <p:spPr>
          <a:xfrm>
            <a:off x="-6001" y="2149828"/>
            <a:ext cx="12179998" cy="970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spcBef>
                <a:spcPts val="800"/>
              </a:spcBef>
            </a:pPr>
            <a:r>
              <a:rPr lang="en-US" sz="2800" dirty="0"/>
              <a:t>Transition energy crossing of </a:t>
            </a:r>
          </a:p>
          <a:p>
            <a:pPr algn="ctr">
              <a:spcBef>
                <a:spcPts val="800"/>
              </a:spcBef>
            </a:pPr>
            <a:r>
              <a:rPr lang="en-US" sz="2800" dirty="0"/>
              <a:t>polarized proton beam at NICA.</a:t>
            </a:r>
            <a:endParaRPr lang="ru-RU" sz="2800" dirty="0">
              <a:ln>
                <a:noFill/>
              </a:ln>
              <a:solidFill>
                <a:srgbClr val="130B77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48456F0-99FD-EF23-74C4-FC27EF58DFAE}"/>
              </a:ext>
            </a:extLst>
          </p:cNvPr>
          <p:cNvCxnSpPr>
            <a:cxnSpLocks/>
          </p:cNvCxnSpPr>
          <p:nvPr/>
        </p:nvCxnSpPr>
        <p:spPr>
          <a:xfrm>
            <a:off x="0" y="1645024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64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Dynamics aperture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正方形/長方形 43">
            <a:extLst>
              <a:ext uri="{FF2B5EF4-FFF2-40B4-BE49-F238E27FC236}">
                <a16:creationId xmlns:a16="http://schemas.microsoft.com/office/drawing/2014/main" id="{C4B6A297-F17A-4175-6BDE-96EA49C11A0D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88ae095048.jpg" descr="88ae095048.jpg">
            <a:extLst>
              <a:ext uri="{FF2B5EF4-FFF2-40B4-BE49-F238E27FC236}">
                <a16:creationId xmlns:a16="http://schemas.microsoft.com/office/drawing/2014/main" id="{824AEE53-B1AC-6DDE-C332-B785C2CDCDF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スライド番号プレースホルダー 16">
            <a:extLst>
              <a:ext uri="{FF2B5EF4-FFF2-40B4-BE49-F238E27FC236}">
                <a16:creationId xmlns:a16="http://schemas.microsoft.com/office/drawing/2014/main" id="{E9113DA4-660C-D8BB-1A66-1FC98E638002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10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9" name="日付プレースホルダー 14">
            <a:extLst>
              <a:ext uri="{FF2B5EF4-FFF2-40B4-BE49-F238E27FC236}">
                <a16:creationId xmlns:a16="http://schemas.microsoft.com/office/drawing/2014/main" id="{891A176E-A8C5-9700-0090-376D7515EA17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10" name="テキスト ボックス 91">
            <a:extLst>
              <a:ext uri="{FF2B5EF4-FFF2-40B4-BE49-F238E27FC236}">
                <a16:creationId xmlns:a16="http://schemas.microsoft.com/office/drawing/2014/main" id="{F8C046E9-68F9-6AF0-2BB1-2B4C91668FCA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36CC6C-912A-D09D-B194-AA7333D6BF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09" y="2843348"/>
            <a:ext cx="2412000" cy="17216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2CF350-0DAF-775B-D4B9-7B26CA784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906" y="2857350"/>
            <a:ext cx="2412000" cy="17060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C3D06F-6792-6EAE-B9C2-A2F84F49D4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38" y="4595286"/>
            <a:ext cx="2412000" cy="17083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1F7C7F-03D4-F1AD-8925-F2B03AC6BF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79" y="985433"/>
            <a:ext cx="2412000" cy="17153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BEE611-E35E-6A56-CF6F-AF17757FBB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45" y="4609224"/>
            <a:ext cx="2412000" cy="17199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B701F0-D784-9647-E0B3-209919B16E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906" y="988608"/>
            <a:ext cx="2412000" cy="171962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3CFC4B5-BB52-55FA-B360-A6788C0F9E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6" y="2351181"/>
            <a:ext cx="3807423" cy="3060946"/>
          </a:xfrm>
          <a:prstGeom prst="rect">
            <a:avLst/>
          </a:prstGeom>
        </p:spPr>
      </p:pic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026DC48D-EE2C-2EDB-FB79-3A9AA69FA413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3785261" y="3678246"/>
            <a:ext cx="2521148" cy="25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F224D461-7E6A-65E9-2B12-28EE7300E3F6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660073" y="4119022"/>
            <a:ext cx="3671165" cy="1330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A43A3E2E-B53F-81F3-8C7B-DD6DC5613176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2660073" y="1843100"/>
            <a:ext cx="3596806" cy="1420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971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28313" y="2685618"/>
            <a:ext cx="1217999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dirty="0">
                <a:latin typeface="+mn-lt"/>
              </a:rPr>
              <a:t>Impedance</a:t>
            </a:r>
            <a:endParaRPr lang="ru-RU" sz="4800" b="1" dirty="0">
              <a:solidFill>
                <a:srgbClr val="130B77"/>
              </a:solidFill>
              <a:latin typeface="+mn-lt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0" y="3663956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DA074B4A-5660-60B9-59D0-77287BCA95FF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88ae095048.jpg" descr="88ae095048.jpg">
            <a:extLst>
              <a:ext uri="{FF2B5EF4-FFF2-40B4-BE49-F238E27FC236}">
                <a16:creationId xmlns:a16="http://schemas.microsoft.com/office/drawing/2014/main" id="{F5F6060E-9F5E-998D-B894-0CEF4B8865B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DB8163CC-1C40-944E-A079-620CA91A8A41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11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7" name="日付プレースホルダー 14">
            <a:extLst>
              <a:ext uri="{FF2B5EF4-FFF2-40B4-BE49-F238E27FC236}">
                <a16:creationId xmlns:a16="http://schemas.microsoft.com/office/drawing/2014/main" id="{CFDEFB93-C9DE-7FC9-3191-20FEF7521D3A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8" name="テキスト ボックス 91">
            <a:extLst>
              <a:ext uri="{FF2B5EF4-FFF2-40B4-BE49-F238E27FC236}">
                <a16:creationId xmlns:a16="http://schemas.microsoft.com/office/drawing/2014/main" id="{A57F0FAA-4C3F-DD4F-CF2B-56BC0FBA3AE6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546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NICA Elements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B573D3-D193-731B-11EB-E1385D8E9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218" y="986523"/>
            <a:ext cx="7773564" cy="5384526"/>
          </a:xfrm>
          <a:prstGeom prst="rect">
            <a:avLst/>
          </a:prstGeom>
        </p:spPr>
      </p:pic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EAF22599-12CD-A168-9E96-883FE3A34FE8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88ae095048.jpg" descr="88ae095048.jpg">
            <a:extLst>
              <a:ext uri="{FF2B5EF4-FFF2-40B4-BE49-F238E27FC236}">
                <a16:creationId xmlns:a16="http://schemas.microsoft.com/office/drawing/2014/main" id="{9704195B-9039-90EA-643B-88B544BDB94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21601099-FF72-7D2F-ECEE-F00DD96BF863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12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8" name="日付プレースホルダー 14">
            <a:extLst>
              <a:ext uri="{FF2B5EF4-FFF2-40B4-BE49-F238E27FC236}">
                <a16:creationId xmlns:a16="http://schemas.microsoft.com/office/drawing/2014/main" id="{E211AFAF-15D1-EF14-ED89-C8914C1BFD28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9" name="テキスト ボックス 91">
            <a:extLst>
              <a:ext uri="{FF2B5EF4-FFF2-40B4-BE49-F238E27FC236}">
                <a16:creationId xmlns:a16="http://schemas.microsoft.com/office/drawing/2014/main" id="{872B762C-9E18-085D-579E-AEDCD257CC33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3872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Impedances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FF7218-A217-A071-B9BA-ED888F3FD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06" y="1103025"/>
            <a:ext cx="3731653" cy="20510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7DC66B-593D-299B-FBBD-14BEE1EA7E71}"/>
              </a:ext>
            </a:extLst>
          </p:cNvPr>
          <p:cNvSpPr txBox="1"/>
          <p:nvPr/>
        </p:nvSpPr>
        <p:spPr>
          <a:xfrm>
            <a:off x="106252" y="5527439"/>
            <a:ext cx="37316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Laclare, J L (ESRF, Grenoble), </a:t>
            </a:r>
            <a:r>
              <a:rPr lang="en-US" sz="12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oasting beam longitudinal coherent instabilities, </a:t>
            </a:r>
            <a:r>
              <a:rPr lang="en-US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 - CERN Accelerator School : 5th General Accelerator Physics Course, pp.349-384, DOI: </a:t>
            </a:r>
            <a:r>
              <a:rPr lang="en-US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 tooltip="DO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10.5170/CERN-1994-001.349</a:t>
            </a:r>
            <a:endParaRPr lang="en-US" sz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11B1B3A-2CD1-8370-140B-1EDD9687D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629" y="1366309"/>
            <a:ext cx="6667500" cy="2921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AD4087D-D3C3-4243-D17C-B10EDD995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626" y="1658409"/>
            <a:ext cx="7112000" cy="5969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C33507D-405E-E445-CD05-97CC817B9577}"/>
              </a:ext>
            </a:extLst>
          </p:cNvPr>
          <p:cNvSpPr txBox="1"/>
          <p:nvPr/>
        </p:nvSpPr>
        <p:spPr>
          <a:xfrm>
            <a:off x="4561626" y="972526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 of Impedance: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728D9FA-DAF8-F3E3-4B0E-3F148BF3F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9592" y="4194327"/>
            <a:ext cx="7327900" cy="22098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3B2EF21-1889-D89E-BDCF-6A45DBEFF2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506" y="3169500"/>
            <a:ext cx="3958860" cy="220979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A47F51F-6140-9EAA-496F-7628BC38A0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1586" y="2416983"/>
            <a:ext cx="7150100" cy="1663700"/>
          </a:xfrm>
          <a:prstGeom prst="rect">
            <a:avLst/>
          </a:prstGeom>
        </p:spPr>
      </p:pic>
      <p:sp>
        <p:nvSpPr>
          <p:cNvPr id="5" name="正方形/長方形 43">
            <a:extLst>
              <a:ext uri="{FF2B5EF4-FFF2-40B4-BE49-F238E27FC236}">
                <a16:creationId xmlns:a16="http://schemas.microsoft.com/office/drawing/2014/main" id="{461B5BF3-8629-4A80-481A-548628370C3C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88ae095048.jpg" descr="88ae095048.jpg">
            <a:extLst>
              <a:ext uri="{FF2B5EF4-FFF2-40B4-BE49-F238E27FC236}">
                <a16:creationId xmlns:a16="http://schemas.microsoft.com/office/drawing/2014/main" id="{6540C425-BE9E-D715-E5D6-1F780C6DF599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スライド番号プレースホルダー 16">
            <a:extLst>
              <a:ext uri="{FF2B5EF4-FFF2-40B4-BE49-F238E27FC236}">
                <a16:creationId xmlns:a16="http://schemas.microsoft.com/office/drawing/2014/main" id="{E660F110-D6A6-A70C-6822-296D536A21EC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13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9" name="日付プレースホルダー 14">
            <a:extLst>
              <a:ext uri="{FF2B5EF4-FFF2-40B4-BE49-F238E27FC236}">
                <a16:creationId xmlns:a16="http://schemas.microsoft.com/office/drawing/2014/main" id="{40FC9436-0428-603E-A22E-A0DB03526B9E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10" name="テキスト ボックス 91">
            <a:extLst>
              <a:ext uri="{FF2B5EF4-FFF2-40B4-BE49-F238E27FC236}">
                <a16:creationId xmlns:a16="http://schemas.microsoft.com/office/drawing/2014/main" id="{EB13795B-10CB-AB61-2FEE-B54663C91A50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3179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Space Charge Impedance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8EE73F-AD97-A522-5E59-9ED805301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29" y="2026430"/>
            <a:ext cx="6749934" cy="41764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5528BA-B36E-CAE6-886D-FE21B5017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842" y="2026430"/>
            <a:ext cx="4640850" cy="407623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F1D8454-098B-BE64-FE39-7C4654C0F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403" y="1191752"/>
            <a:ext cx="2247900" cy="7112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7A81A01-92A5-8C65-F8E5-7D71A2D6B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656" y="1218397"/>
            <a:ext cx="3651250" cy="665755"/>
          </a:xfrm>
          <a:prstGeom prst="rect">
            <a:avLst/>
          </a:prstGeom>
        </p:spPr>
      </p:pic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14F75818-8E2B-959E-1E39-C70E45E060A1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88ae095048.jpg" descr="88ae095048.jpg">
            <a:extLst>
              <a:ext uri="{FF2B5EF4-FFF2-40B4-BE49-F238E27FC236}">
                <a16:creationId xmlns:a16="http://schemas.microsoft.com/office/drawing/2014/main" id="{B7BB30B3-3F0B-F0B1-37BB-F29D508C21BB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8CDECFC7-94F7-DE23-8D4C-6AAE03559DC0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14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7" name="日付プレースホルダー 14">
            <a:extLst>
              <a:ext uri="{FF2B5EF4-FFF2-40B4-BE49-F238E27FC236}">
                <a16:creationId xmlns:a16="http://schemas.microsoft.com/office/drawing/2014/main" id="{4E2EB118-C81E-3D02-42FE-6643F4DF8AC7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9" name="テキスト ボックス 91">
            <a:extLst>
              <a:ext uri="{FF2B5EF4-FFF2-40B4-BE49-F238E27FC236}">
                <a16:creationId xmlns:a16="http://schemas.microsoft.com/office/drawing/2014/main" id="{AE93EEFD-7E1A-C158-0D18-D353350C9B47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5945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BLonD. Inductive Impedance (SC) – Induced Voltage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03B3A8D-6EC6-6A58-D4D1-FF5F13F37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2" y="1157069"/>
            <a:ext cx="5838412" cy="392498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12E9CEC-B1CB-ECB1-736B-9B6B6A4E7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414" y="1157069"/>
            <a:ext cx="6329584" cy="26463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FD83E32-EAB4-B746-39B2-C33DA7123A67}"/>
              </a:ext>
            </a:extLst>
          </p:cNvPr>
          <p:cNvSpPr txBox="1"/>
          <p:nvPr/>
        </p:nvSpPr>
        <p:spPr>
          <a:xfrm>
            <a:off x="9482908" y="5525229"/>
            <a:ext cx="2489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BLonD: https://blond.web.cern.ch/</a:t>
            </a:r>
            <a:endParaRPr lang="ru-RU" sz="1200" dirty="0"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744737-0DF4-11ED-EBF9-118D23C6436A}"/>
              </a:ext>
            </a:extLst>
          </p:cNvPr>
          <p:cNvSpPr txBox="1"/>
          <p:nvPr/>
        </p:nvSpPr>
        <p:spPr>
          <a:xfrm>
            <a:off x="8280400" y="5840009"/>
            <a:ext cx="3692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Helvetica" pitchFamily="2" charset="0"/>
                <a:cs typeface="Times New Roman" panose="02020603050405020304" pitchFamily="18" charset="0"/>
              </a:rPr>
              <a:t>P. F. Derwent, Implementation of BLonD for Booster Simulations, Beams-doc # 8690, </a:t>
            </a:r>
            <a:r>
              <a:rPr lang="ru-RU" sz="1200" dirty="0">
                <a:effectLst/>
                <a:latin typeface="Helvetica" pitchFamily="2" charset="0"/>
                <a:cs typeface="Times New Roman" panose="02020603050405020304" pitchFamily="18" charset="0"/>
              </a:rPr>
              <a:t>2020</a:t>
            </a:r>
            <a:endParaRPr lang="en-US" sz="1200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正方形/長方形 43">
            <a:extLst>
              <a:ext uri="{FF2B5EF4-FFF2-40B4-BE49-F238E27FC236}">
                <a16:creationId xmlns:a16="http://schemas.microsoft.com/office/drawing/2014/main" id="{ED7FD5F1-D630-6D0A-1540-051459EFB574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88ae095048.jpg" descr="88ae095048.jpg">
            <a:extLst>
              <a:ext uri="{FF2B5EF4-FFF2-40B4-BE49-F238E27FC236}">
                <a16:creationId xmlns:a16="http://schemas.microsoft.com/office/drawing/2014/main" id="{5F1B745F-B22D-BD55-A507-E2C2D7786C2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スライド番号プレースホルダー 16">
            <a:extLst>
              <a:ext uri="{FF2B5EF4-FFF2-40B4-BE49-F238E27FC236}">
                <a16:creationId xmlns:a16="http://schemas.microsoft.com/office/drawing/2014/main" id="{3064AF8C-F409-42D3-C038-F5E2948BECC3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15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8" name="日付プレースホルダー 14">
            <a:extLst>
              <a:ext uri="{FF2B5EF4-FFF2-40B4-BE49-F238E27FC236}">
                <a16:creationId xmlns:a16="http://schemas.microsoft.com/office/drawing/2014/main" id="{FBA16768-CD62-2ACA-07FA-AB7F784224BD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9" name="テキスト ボックス 91">
            <a:extLst>
              <a:ext uri="{FF2B5EF4-FFF2-40B4-BE49-F238E27FC236}">
                <a16:creationId xmlns:a16="http://schemas.microsoft.com/office/drawing/2014/main" id="{ED9FAFCE-3BD7-5F71-0016-9EBE1E55854E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674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Phase portraits of different BB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241546-2EA4-9BFB-4D19-90BF40F6F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58" y="1128795"/>
            <a:ext cx="5938342" cy="43400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07136E-3DD4-0CF6-1F2B-8B2F8586F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28795"/>
            <a:ext cx="5969093" cy="43400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791CC8-C208-6976-5954-E7E1F20E7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484" y="5632538"/>
            <a:ext cx="7073900" cy="635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D61BF0-C67D-E378-7FC1-572BCFBBB5D4}"/>
              </a:ext>
            </a:extLst>
          </p:cNvPr>
          <p:cNvSpPr txBox="1"/>
          <p:nvPr/>
        </p:nvSpPr>
        <p:spPr>
          <a:xfrm>
            <a:off x="204283" y="5840009"/>
            <a:ext cx="3468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Helvetica" pitchFamily="2" charset="0"/>
              </a:rPr>
              <a:t>Jens </a:t>
            </a:r>
            <a:r>
              <a:rPr lang="en-US" sz="1200" dirty="0" err="1">
                <a:effectLst/>
                <a:latin typeface="Helvetica" pitchFamily="2" charset="0"/>
              </a:rPr>
              <a:t>Schweickhardt</a:t>
            </a:r>
            <a:r>
              <a:rPr lang="en-US" sz="1200" dirty="0">
                <a:latin typeface="Helvetica" pitchFamily="2" charset="0"/>
              </a:rPr>
              <a:t>, </a:t>
            </a:r>
            <a:r>
              <a:rPr lang="en-US" sz="1200" dirty="0">
                <a:effectLst/>
                <a:latin typeface="Helvetica" pitchFamily="2" charset="0"/>
              </a:rPr>
              <a:t>Modeling and Optimization of Barrier-Bucket RF Systems, 2021</a:t>
            </a:r>
          </a:p>
        </p:txBody>
      </p:sp>
      <p:sp>
        <p:nvSpPr>
          <p:cNvPr id="11" name="正方形/長方形 43">
            <a:extLst>
              <a:ext uri="{FF2B5EF4-FFF2-40B4-BE49-F238E27FC236}">
                <a16:creationId xmlns:a16="http://schemas.microsoft.com/office/drawing/2014/main" id="{52D712D0-1B13-16D2-A61B-405DAF33495B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4" name="88ae095048.jpg" descr="88ae095048.jpg">
            <a:extLst>
              <a:ext uri="{FF2B5EF4-FFF2-40B4-BE49-F238E27FC236}">
                <a16:creationId xmlns:a16="http://schemas.microsoft.com/office/drawing/2014/main" id="{D6EB0F5A-8B16-BCB4-A74A-20CC00D1F97F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72333DCA-87AA-5FDE-4F03-C86CF7AFB0DF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16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20" name="日付プレースホルダー 14">
            <a:extLst>
              <a:ext uri="{FF2B5EF4-FFF2-40B4-BE49-F238E27FC236}">
                <a16:creationId xmlns:a16="http://schemas.microsoft.com/office/drawing/2014/main" id="{FBFE7FCD-467C-B618-7B12-74D313AD27C3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21" name="テキスト ボックス 91">
            <a:extLst>
              <a:ext uri="{FF2B5EF4-FFF2-40B4-BE49-F238E27FC236}">
                <a16:creationId xmlns:a16="http://schemas.microsoft.com/office/drawing/2014/main" id="{B4F68A83-E4E2-A2BD-59B9-823EEAD4D1BC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3810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Fourier Expansion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0B6076-B52C-6222-08F1-32FB0078D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25" y="1406994"/>
            <a:ext cx="4699000" cy="1079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7D3932-AD80-3B1B-6D19-207DB3E5C9AE}"/>
              </a:ext>
            </a:extLst>
          </p:cNvPr>
          <p:cNvSpPr txBox="1"/>
          <p:nvPr/>
        </p:nvSpPr>
        <p:spPr>
          <a:xfrm>
            <a:off x="8060267" y="5879637"/>
            <a:ext cx="4044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Helvetica" pitchFamily="2" charset="0"/>
                <a:cs typeface="Times New Roman" panose="02020603050405020304" pitchFamily="18" charset="0"/>
              </a:rPr>
              <a:t>Mihaly </a:t>
            </a:r>
            <a:r>
              <a:rPr lang="en-US" sz="1200" dirty="0" err="1">
                <a:effectLst/>
                <a:latin typeface="Helvetica" pitchFamily="2" charset="0"/>
                <a:cs typeface="Times New Roman" panose="02020603050405020304" pitchFamily="18" charset="0"/>
              </a:rPr>
              <a:t>Vadai</a:t>
            </a:r>
            <a:r>
              <a:rPr lang="en-US" sz="1200" dirty="0">
                <a:latin typeface="Helvetica" pitchFamily="2" charset="0"/>
                <a:cs typeface="Times New Roman" panose="02020603050405020304" pitchFamily="18" charset="0"/>
              </a:rPr>
              <a:t>, </a:t>
            </a:r>
            <a:r>
              <a:rPr lang="en-US" sz="1200" dirty="0">
                <a:effectLst/>
                <a:latin typeface="Helvetica" pitchFamily="2" charset="0"/>
                <a:cs typeface="Times New Roman" panose="02020603050405020304" pitchFamily="18" charset="0"/>
              </a:rPr>
              <a:t>Beam Loss Reduction by Barrier Buckets</a:t>
            </a:r>
          </a:p>
          <a:p>
            <a:r>
              <a:rPr lang="en-US" sz="1200" dirty="0">
                <a:effectLst/>
                <a:latin typeface="Helvetica" pitchFamily="2" charset="0"/>
                <a:cs typeface="Times New Roman" panose="02020603050405020304" pitchFamily="18" charset="0"/>
              </a:rPr>
              <a:t>in the CERN Accelerator Complex, CERN, Geneva, </a:t>
            </a:r>
            <a:r>
              <a:rPr lang="ru-RU" sz="1200" dirty="0">
                <a:effectLst/>
                <a:latin typeface="Helvetica" pitchFamily="2" charset="0"/>
                <a:cs typeface="Times New Roman" panose="02020603050405020304" pitchFamily="18" charset="0"/>
              </a:rPr>
              <a:t>2021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AD2307-623B-B802-A2E9-F4A25CBB0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25" y="2880016"/>
            <a:ext cx="4394200" cy="660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54071F-4CAF-2E49-D46B-C68407896841}"/>
              </a:ext>
            </a:extLst>
          </p:cNvPr>
          <p:cNvSpPr txBox="1"/>
          <p:nvPr/>
        </p:nvSpPr>
        <p:spPr>
          <a:xfrm>
            <a:off x="375422" y="997408"/>
            <a:ext cx="142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Square signal</a:t>
            </a:r>
            <a:endParaRPr lang="ru-RU" u="sng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2ADC7D-BB95-BF33-5F59-6EF1C1D05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22" y="3928198"/>
            <a:ext cx="3721100" cy="50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4DAEE0-4DA7-5D78-47D6-602D9C45007B}"/>
              </a:ext>
            </a:extLst>
          </p:cNvPr>
          <p:cNvSpPr txBox="1"/>
          <p:nvPr/>
        </p:nvSpPr>
        <p:spPr>
          <a:xfrm>
            <a:off x="387047" y="3538703"/>
            <a:ext cx="18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Sigma modulation</a:t>
            </a:r>
            <a:endParaRPr lang="ru-RU" u="sng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1CC9E7-83FF-6838-169D-BA0A7F983EC2}"/>
              </a:ext>
            </a:extLst>
          </p:cNvPr>
          <p:cNvSpPr txBox="1"/>
          <p:nvPr/>
        </p:nvSpPr>
        <p:spPr>
          <a:xfrm>
            <a:off x="341125" y="2511541"/>
            <a:ext cx="1849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Fourier Expansion</a:t>
            </a:r>
            <a:endParaRPr lang="ru-RU" u="sng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6493C3E-BD77-104B-A4B7-16CE5A6C4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47" y="4450075"/>
            <a:ext cx="3873500" cy="4191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DA13C74-6384-4033-5115-16EAFC7E4F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047" y="4875867"/>
            <a:ext cx="3454400" cy="3556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42F882E-1420-1793-FCB1-CCD8E326F0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422" y="5718903"/>
            <a:ext cx="4203700" cy="4953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D95A043-7224-CB77-2DE6-4F8583F002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6250" y="1148621"/>
            <a:ext cx="6172200" cy="23622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AB7C417-F0DD-F870-E014-3BDA539329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0102" y="3786557"/>
            <a:ext cx="6184704" cy="183529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40AD40A-FB0F-0A74-20C8-FF41C4704534}"/>
              </a:ext>
            </a:extLst>
          </p:cNvPr>
          <p:cNvSpPr txBox="1"/>
          <p:nvPr/>
        </p:nvSpPr>
        <p:spPr>
          <a:xfrm>
            <a:off x="387047" y="5290519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RF Kick</a:t>
            </a:r>
            <a:endParaRPr lang="ru-RU" u="sng" dirty="0"/>
          </a:p>
        </p:txBody>
      </p:sp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C87560A5-6246-6FC7-3ACC-CA40C915F150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88ae095048.jpg" descr="88ae095048.jpg">
            <a:extLst>
              <a:ext uri="{FF2B5EF4-FFF2-40B4-BE49-F238E27FC236}">
                <a16:creationId xmlns:a16="http://schemas.microsoft.com/office/drawing/2014/main" id="{5FF14A03-8DC3-550F-74F1-61AD1BA32D6D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E6BB5CAE-D6BC-45AC-250E-7DD3FF4E65D2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17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7" name="日付プレースホルダー 14">
            <a:extLst>
              <a:ext uri="{FF2B5EF4-FFF2-40B4-BE49-F238E27FC236}">
                <a16:creationId xmlns:a16="http://schemas.microsoft.com/office/drawing/2014/main" id="{A7510F20-1380-828E-195F-509DD1F94B89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10" name="テキスト ボックス 91">
            <a:extLst>
              <a:ext uri="{FF2B5EF4-FFF2-40B4-BE49-F238E27FC236}">
                <a16:creationId xmlns:a16="http://schemas.microsoft.com/office/drawing/2014/main" id="{7050333C-FA07-C3FA-92E0-D035BC089A46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5180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5D39FC-B266-1938-0381-28B70C668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147" y="2973383"/>
            <a:ext cx="4359770" cy="33274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00133F-B079-541D-4592-39A9F67D0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147" y="302030"/>
            <a:ext cx="3555398" cy="267135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8057FEB-BDF6-C837-8C55-178CA0323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09" y="4531347"/>
            <a:ext cx="4105919" cy="188872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BADB2A1-402E-EB6C-B1B5-644915B51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09" y="59860"/>
            <a:ext cx="6091774" cy="4481563"/>
          </a:xfrm>
          <a:prstGeom prst="rect">
            <a:avLst/>
          </a:prstGeom>
        </p:spPr>
      </p:pic>
      <p:sp>
        <p:nvSpPr>
          <p:cNvPr id="5" name="正方形/長方形 43">
            <a:extLst>
              <a:ext uri="{FF2B5EF4-FFF2-40B4-BE49-F238E27FC236}">
                <a16:creationId xmlns:a16="http://schemas.microsoft.com/office/drawing/2014/main" id="{88729AB2-61EF-6A30-441B-EB4350E878B7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88ae095048.jpg" descr="88ae095048.jpg">
            <a:extLst>
              <a:ext uri="{FF2B5EF4-FFF2-40B4-BE49-F238E27FC236}">
                <a16:creationId xmlns:a16="http://schemas.microsoft.com/office/drawing/2014/main" id="{765E114C-16E4-5A3F-C82D-5169D4BDF282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スライド番号プレースホルダー 16">
            <a:extLst>
              <a:ext uri="{FF2B5EF4-FFF2-40B4-BE49-F238E27FC236}">
                <a16:creationId xmlns:a16="http://schemas.microsoft.com/office/drawing/2014/main" id="{C9BDDC00-CCB7-8F0C-0943-A7C422EEBC2E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18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8" name="日付プレースホルダー 14">
            <a:extLst>
              <a:ext uri="{FF2B5EF4-FFF2-40B4-BE49-F238E27FC236}">
                <a16:creationId xmlns:a16="http://schemas.microsoft.com/office/drawing/2014/main" id="{03856DD5-FD64-614D-B608-9F7C5ABC40AC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9" name="テキスト ボックス 91">
            <a:extLst>
              <a:ext uri="{FF2B5EF4-FFF2-40B4-BE49-F238E27FC236}">
                <a16:creationId xmlns:a16="http://schemas.microsoft.com/office/drawing/2014/main" id="{2F558CB4-825F-D47B-DFC3-4857CE88D7D3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4510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Separatrix of BB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DF0352-ECB2-3944-971A-E735256B0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69" y="963398"/>
            <a:ext cx="6727929" cy="54331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8A64F7E-438F-3DA1-3E64-726AD0224A51}"/>
              </a:ext>
            </a:extLst>
          </p:cNvPr>
          <p:cNvSpPr txBox="1"/>
          <p:nvPr/>
        </p:nvSpPr>
        <p:spPr>
          <a:xfrm>
            <a:off x="8622481" y="5795101"/>
            <a:ext cx="3468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Helvetica" pitchFamily="2" charset="0"/>
              </a:rPr>
              <a:t>Jens </a:t>
            </a:r>
            <a:r>
              <a:rPr lang="en-US" sz="1200" dirty="0" err="1">
                <a:effectLst/>
                <a:latin typeface="Helvetica" pitchFamily="2" charset="0"/>
              </a:rPr>
              <a:t>Schweickhardt</a:t>
            </a:r>
            <a:r>
              <a:rPr lang="en-US" sz="1200" dirty="0">
                <a:latin typeface="Helvetica" pitchFamily="2" charset="0"/>
              </a:rPr>
              <a:t>, </a:t>
            </a:r>
            <a:r>
              <a:rPr lang="en-US" sz="1200" dirty="0">
                <a:effectLst/>
                <a:latin typeface="Helvetica" pitchFamily="2" charset="0"/>
              </a:rPr>
              <a:t>Modeling and Optimization of Barrier-Bucket RF Systems, 2021</a:t>
            </a:r>
          </a:p>
        </p:txBody>
      </p:sp>
      <p:sp>
        <p:nvSpPr>
          <p:cNvPr id="5" name="正方形/長方形 43">
            <a:extLst>
              <a:ext uri="{FF2B5EF4-FFF2-40B4-BE49-F238E27FC236}">
                <a16:creationId xmlns:a16="http://schemas.microsoft.com/office/drawing/2014/main" id="{A3F460C7-8361-E323-344F-F8CF5EE03AF6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88ae095048.jpg" descr="88ae095048.jpg">
            <a:extLst>
              <a:ext uri="{FF2B5EF4-FFF2-40B4-BE49-F238E27FC236}">
                <a16:creationId xmlns:a16="http://schemas.microsoft.com/office/drawing/2014/main" id="{2B6FD274-2FE3-9823-70F3-A1606B594E5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スライド番号プレースホルダー 16">
            <a:extLst>
              <a:ext uri="{FF2B5EF4-FFF2-40B4-BE49-F238E27FC236}">
                <a16:creationId xmlns:a16="http://schemas.microsoft.com/office/drawing/2014/main" id="{9B2CDE5C-B79B-3E80-EEAD-6FCF7D622275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19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8" name="日付プレースホルダー 14">
            <a:extLst>
              <a:ext uri="{FF2B5EF4-FFF2-40B4-BE49-F238E27FC236}">
                <a16:creationId xmlns:a16="http://schemas.microsoft.com/office/drawing/2014/main" id="{564F6C27-37B6-030B-961A-322D1845DB89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9" name="テキスト ボックス 91">
            <a:extLst>
              <a:ext uri="{FF2B5EF4-FFF2-40B4-BE49-F238E27FC236}">
                <a16:creationId xmlns:a16="http://schemas.microsoft.com/office/drawing/2014/main" id="{11DDFAF3-85BF-C898-2FC3-F826EFDE9EDA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8864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217001"/>
            <a:ext cx="12179998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spcBef>
                <a:spcPts val="800"/>
              </a:spcBef>
            </a:pPr>
            <a:r>
              <a:rPr lang="en-US" sz="3200" dirty="0">
                <a:solidFill>
                  <a:srgbClr val="130B77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Abstract</a:t>
            </a:r>
            <a:endParaRPr lang="ru-RU" sz="3200" b="1" dirty="0">
              <a:ln>
                <a:noFill/>
              </a:ln>
              <a:solidFill>
                <a:srgbClr val="130B77"/>
              </a:solidFill>
              <a:effectLst/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B02B9C7-2DA9-59AE-AC26-7C55C3E072CF}"/>
              </a:ext>
            </a:extLst>
          </p:cNvPr>
          <p:cNvSpPr txBox="1"/>
          <p:nvPr/>
        </p:nvSpPr>
        <p:spPr>
          <a:xfrm>
            <a:off x="1039905" y="1260630"/>
            <a:ext cx="10112189" cy="46085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0" i="0" dirty="0">
                <a:effectLst/>
              </a:rPr>
              <a:t>	At an experiment on acceleration of a polarized proton beam up to an energy at 13 GeV, the possibility of crossing the transition energy at 5.7 GeV by a jump is considered. </a:t>
            </a:r>
          </a:p>
          <a:p>
            <a:pPr algn="just">
              <a:lnSpc>
                <a:spcPct val="150000"/>
              </a:lnSpc>
            </a:pP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b="0" i="0" dirty="0">
                <a:effectLst/>
              </a:rPr>
              <a:t>	The scheme of crossing by a rapid change of transition energy, assumes the longitudinal movement of the beam near the zero value of the slip coefficient. </a:t>
            </a:r>
          </a:p>
          <a:p>
            <a:pPr algn="just">
              <a:lnSpc>
                <a:spcPct val="150000"/>
              </a:lnSpc>
            </a:pPr>
            <a:endParaRPr lang="en-US" sz="2200" dirty="0"/>
          </a:p>
          <a:p>
            <a:pPr algn="just">
              <a:lnSpc>
                <a:spcPct val="150000"/>
              </a:lnSpc>
            </a:pPr>
            <a:r>
              <a:rPr lang="en-US" sz="2200" b="0" i="0" dirty="0">
                <a:effectLst/>
              </a:rPr>
              <a:t>The jump itself is carried out in the absence of an RF field. The paper presents the influence of the above features on the dynamics of a polarized beam.</a:t>
            </a:r>
            <a:endParaRPr lang="ru-RU" sz="2200" dirty="0"/>
          </a:p>
        </p:txBody>
      </p:sp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1ADF340C-21D7-A46E-E056-9117EC4572EA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88ae095048.jpg" descr="88ae095048.jpg">
            <a:extLst>
              <a:ext uri="{FF2B5EF4-FFF2-40B4-BE49-F238E27FC236}">
                <a16:creationId xmlns:a16="http://schemas.microsoft.com/office/drawing/2014/main" id="{6EFBEF33-9273-E44D-19BD-E33BD658F14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スライド番号プレースホルダー 16">
            <a:extLst>
              <a:ext uri="{FF2B5EF4-FFF2-40B4-BE49-F238E27FC236}">
                <a16:creationId xmlns:a16="http://schemas.microsoft.com/office/drawing/2014/main" id="{5CAEA343-5AE0-1A5C-9158-979381AF4B1E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2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9" name="日付プレースホルダー 14">
            <a:extLst>
              <a:ext uri="{FF2B5EF4-FFF2-40B4-BE49-F238E27FC236}">
                <a16:creationId xmlns:a16="http://schemas.microsoft.com/office/drawing/2014/main" id="{3C39FC6C-2BF6-C690-A44C-4026C4E85014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10" name="テキスト ボックス 91">
            <a:extLst>
              <a:ext uri="{FF2B5EF4-FFF2-40B4-BE49-F238E27FC236}">
                <a16:creationId xmlns:a16="http://schemas.microsoft.com/office/drawing/2014/main" id="{4B66FE92-3AE4-2D85-1FB6-1BF8334B40F5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7173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28313" y="2685618"/>
            <a:ext cx="1217999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dirty="0">
                <a:latin typeface="+mn-lt"/>
              </a:rPr>
              <a:t>Orbital Tracking</a:t>
            </a:r>
            <a:endParaRPr lang="ru-RU" sz="4800" b="1" dirty="0">
              <a:solidFill>
                <a:srgbClr val="130B77"/>
              </a:solidFill>
              <a:latin typeface="+mn-lt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0" y="3663956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5D9A75FD-4726-5899-B232-316C92A30A9D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88ae095048.jpg" descr="88ae095048.jpg">
            <a:extLst>
              <a:ext uri="{FF2B5EF4-FFF2-40B4-BE49-F238E27FC236}">
                <a16:creationId xmlns:a16="http://schemas.microsoft.com/office/drawing/2014/main" id="{6E557F24-4BE4-DDF1-7698-B053B086BDC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08E18131-B1B3-D858-8DD4-FB687BDFD6AA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20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7" name="日付プレースホルダー 14">
            <a:extLst>
              <a:ext uri="{FF2B5EF4-FFF2-40B4-BE49-F238E27FC236}">
                <a16:creationId xmlns:a16="http://schemas.microsoft.com/office/drawing/2014/main" id="{1000A78E-93E9-48AF-4780-929EBDD7AC52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8" name="テキスト ボックス 91">
            <a:extLst>
              <a:ext uri="{FF2B5EF4-FFF2-40B4-BE49-F238E27FC236}">
                <a16:creationId xmlns:a16="http://schemas.microsoft.com/office/drawing/2014/main" id="{97F86179-D796-93D9-56EA-2FF2F33B00C8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3469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Effect of High Order MCF 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A4AF73B-3F9D-F12F-020F-2194AA77F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01" y="3732155"/>
            <a:ext cx="2826729" cy="26545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C74ECE5-BFC4-9D33-99D2-ABC163A3F9EB}"/>
                  </a:ext>
                </a:extLst>
              </p:cNvPr>
              <p:cNvSpPr txBox="1"/>
              <p:nvPr/>
            </p:nvSpPr>
            <p:spPr>
              <a:xfrm>
                <a:off x="102301" y="2636470"/>
                <a:ext cx="3238835" cy="11187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𝑡𝑟</m:t>
                        </m:r>
                      </m:sub>
                    </m:sSub>
                  </m:oMath>
                </a14:m>
                <a:r>
                  <a:rPr lang="en-US" sz="1600" dirty="0"/>
                  <a:t> – smooth increase (2</a:t>
                </a:r>
                <a:r>
                  <a:rPr lang="en-US" sz="1600" baseline="30000" dirty="0"/>
                  <a:t>nd</a:t>
                </a:r>
                <a:r>
                  <a:rPr lang="en-US" sz="1600" dirty="0"/>
                  <a:t> stage)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NO SC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BB RF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0,1,2</m:t>
                        </m:r>
                      </m:sub>
                    </m:sSub>
                  </m:oMath>
                </a14:m>
                <a:r>
                  <a:rPr lang="en-US" sz="1600" dirty="0"/>
                  <a:t> stationary</a:t>
                </a:r>
                <a:endParaRPr lang="ru-RU" sz="16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C74ECE5-BFC4-9D33-99D2-ABC163A3F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01" y="2636470"/>
                <a:ext cx="3238835" cy="1118768"/>
              </a:xfrm>
              <a:prstGeom prst="rect">
                <a:avLst/>
              </a:prstGeom>
              <a:blipFill>
                <a:blip r:embed="rId3"/>
                <a:stretch>
                  <a:fillRect l="-781" t="-1124" b="-33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FEEC49-371E-09C0-3111-9D5273505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974" y="1848422"/>
            <a:ext cx="4722024" cy="45828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46A2E5-6E49-1AAE-29D5-112552E09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87" y="986494"/>
            <a:ext cx="7156929" cy="15113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2F00CC6-F52E-29AD-02B0-329430862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7101" y="3983871"/>
            <a:ext cx="2578899" cy="2417086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48DAF3D-4F39-0183-A2EB-56041378CBCC}"/>
              </a:ext>
            </a:extLst>
          </p:cNvPr>
          <p:cNvCxnSpPr>
            <a:cxnSpLocks/>
          </p:cNvCxnSpPr>
          <p:nvPr/>
        </p:nvCxnSpPr>
        <p:spPr>
          <a:xfrm>
            <a:off x="4668863" y="4364145"/>
            <a:ext cx="0" cy="13746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64EF8B35-AEA8-0BA2-EADF-877025823E09}"/>
              </a:ext>
            </a:extLst>
          </p:cNvPr>
          <p:cNvCxnSpPr>
            <a:cxnSpLocks/>
          </p:cNvCxnSpPr>
          <p:nvPr/>
        </p:nvCxnSpPr>
        <p:spPr>
          <a:xfrm>
            <a:off x="4299247" y="4534907"/>
            <a:ext cx="352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96265DE-D1DD-85E8-4F41-4ED685D277DC}"/>
              </a:ext>
            </a:extLst>
          </p:cNvPr>
          <p:cNvSpPr txBox="1"/>
          <p:nvPr/>
        </p:nvSpPr>
        <p:spPr>
          <a:xfrm>
            <a:off x="4361081" y="4592716"/>
            <a:ext cx="246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  <a:endParaRPr lang="ru-RU" sz="1200" dirty="0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36EEE0B6-AEC4-A706-CD57-3C1CCF28E352}"/>
              </a:ext>
            </a:extLst>
          </p:cNvPr>
          <p:cNvSpPr>
            <a:spLocks noChangeAspect="1"/>
          </p:cNvSpPr>
          <p:nvPr/>
        </p:nvSpPr>
        <p:spPr>
          <a:xfrm>
            <a:off x="4361081" y="4610469"/>
            <a:ext cx="246237" cy="246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11EF618-E430-5D7E-FF9D-25B9B7F0851A}"/>
                  </a:ext>
                </a:extLst>
              </p:cNvPr>
              <p:cNvSpPr txBox="1"/>
              <p:nvPr/>
            </p:nvSpPr>
            <p:spPr>
              <a:xfrm>
                <a:off x="3594746" y="2636470"/>
                <a:ext cx="3296543" cy="13518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At 2</a:t>
                </a:r>
                <a:r>
                  <a:rPr lang="en-US" sz="1600" baseline="30000" dirty="0"/>
                  <a:t>nd</a:t>
                </a:r>
                <a:r>
                  <a:rPr lang="en-US" sz="1600" dirty="0"/>
                  <a:t> stage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∥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∥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𝑐𝑜𝑛𝑠𝑡</m:t>
                      </m:r>
                    </m:oMath>
                  </m:oMathPara>
                </a14:m>
                <a:endParaRPr lang="en-US" sz="1600" dirty="0"/>
              </a:p>
              <a:p>
                <a:r>
                  <a:rPr lang="en-US" sz="1600" dirty="0"/>
                  <a:t>Taking into account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𝑑𝑝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1600" b="0" dirty="0">
                  <a:ea typeface="Cambria Math" panose="02040503050406030204" pitchFamily="18" charset="0"/>
                </a:endParaRPr>
              </a:p>
              <a:p>
                <a:r>
                  <a:rPr lang="en-US" sz="1600" dirty="0"/>
                  <a:t>get a range of </a:t>
                </a:r>
                <a14:m>
                  <m:oMath xmlns:m="http://schemas.openxmlformats.org/officeDocument/2006/math">
                    <m:r>
                      <a:rPr lang="ru-RU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1600" dirty="0"/>
                  <a:t> for different particles</a:t>
                </a:r>
                <a:endParaRPr lang="ru-RU" sz="16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11EF618-E430-5D7E-FF9D-25B9B7F08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746" y="2636470"/>
                <a:ext cx="3296543" cy="1351845"/>
              </a:xfrm>
              <a:prstGeom prst="rect">
                <a:avLst/>
              </a:prstGeom>
              <a:blipFill>
                <a:blip r:embed="rId7"/>
                <a:stretch>
                  <a:fillRect l="-1154" t="-935" b="-364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EB9CAC12-DF77-E5E5-A0B6-C2FE0016A567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88ae095048.jpg" descr="88ae095048.jpg">
            <a:extLst>
              <a:ext uri="{FF2B5EF4-FFF2-40B4-BE49-F238E27FC236}">
                <a16:creationId xmlns:a16="http://schemas.microsoft.com/office/drawing/2014/main" id="{422CA669-94EF-45C4-E448-468B69160EF5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64FEC737-4BFE-4C4B-26CF-F0967FDA6FB3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21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7" name="日付プレースホルダー 14">
            <a:extLst>
              <a:ext uri="{FF2B5EF4-FFF2-40B4-BE49-F238E27FC236}">
                <a16:creationId xmlns:a16="http://schemas.microsoft.com/office/drawing/2014/main" id="{3F3CC47F-537D-A9AF-A81E-154E7039C09D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9" name="テキスト ボックス 91">
            <a:extLst>
              <a:ext uri="{FF2B5EF4-FFF2-40B4-BE49-F238E27FC236}">
                <a16:creationId xmlns:a16="http://schemas.microsoft.com/office/drawing/2014/main" id="{7156B869-E36A-7B97-239A-6A3700F94994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2321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F1EEC40-DA57-3F36-78E6-EFDB1B814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765" y="1778966"/>
            <a:ext cx="4722025" cy="4582800"/>
          </a:xfrm>
          <a:prstGeom prst="rect">
            <a:avLst/>
          </a:prstGeom>
        </p:spPr>
      </p:pic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Space Charge Impedance Effect at Transition Jump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A4AF73B-3F9D-F12F-020F-2194AA77F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01" y="3732155"/>
            <a:ext cx="2826729" cy="26545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6EE5501-76D9-C01E-4BBC-50A99F223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924082"/>
            <a:ext cx="7743361" cy="142614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0C4FFDB-2AF4-3AFB-9B69-90C468808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322" y="2366790"/>
            <a:ext cx="2140504" cy="11556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C74ECE5-BFC4-9D33-99D2-ABC163A3F9EB}"/>
                  </a:ext>
                </a:extLst>
              </p:cNvPr>
              <p:cNvSpPr txBox="1"/>
              <p:nvPr/>
            </p:nvSpPr>
            <p:spPr>
              <a:xfrm>
                <a:off x="34210" y="2465658"/>
                <a:ext cx="2326342" cy="1087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Jump – (3</a:t>
                </a:r>
                <a:r>
                  <a:rPr lang="en-US" sz="1600" baseline="30000" dirty="0"/>
                  <a:t>d</a:t>
                </a:r>
                <a:r>
                  <a:rPr lang="en-US" sz="1600" dirty="0"/>
                  <a:t> stage)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Only SC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No RF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0,1,2</m:t>
                        </m:r>
                      </m:sub>
                    </m:sSub>
                  </m:oMath>
                </a14:m>
                <a:r>
                  <a:rPr lang="en-US" sz="1600" dirty="0"/>
                  <a:t> change at a turn</a:t>
                </a:r>
                <a:endParaRPr lang="ru-RU" sz="16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C74ECE5-BFC4-9D33-99D2-ABC163A3F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0" y="2465658"/>
                <a:ext cx="2326342" cy="1087990"/>
              </a:xfrm>
              <a:prstGeom prst="rect">
                <a:avLst/>
              </a:prstGeom>
              <a:blipFill>
                <a:blip r:embed="rId7"/>
                <a:stretch>
                  <a:fillRect l="-1087" t="-1149" r="-543" b="-57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20D67DF-AAB6-93FD-88EA-58F03E1118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8896" y="3477986"/>
            <a:ext cx="3918086" cy="2924769"/>
          </a:xfrm>
          <a:prstGeom prst="rect">
            <a:avLst/>
          </a:prstGeom>
        </p:spPr>
      </p:pic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09C5C907-3E81-0814-A648-9E4EDF59B502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88ae095048.jpg" descr="88ae095048.jpg">
            <a:extLst>
              <a:ext uri="{FF2B5EF4-FFF2-40B4-BE49-F238E27FC236}">
                <a16:creationId xmlns:a16="http://schemas.microsoft.com/office/drawing/2014/main" id="{A9B92BE1-B11A-CAF4-AE5A-14D0D07E1E44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83839C7E-52E5-8875-68D5-09870B3FD9E0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22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7" name="日付プレースホルダー 14">
            <a:extLst>
              <a:ext uri="{FF2B5EF4-FFF2-40B4-BE49-F238E27FC236}">
                <a16:creationId xmlns:a16="http://schemas.microsoft.com/office/drawing/2014/main" id="{C3111F53-B69C-481F-5055-6164217D7F91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8" name="テキスト ボックス 91">
            <a:extLst>
              <a:ext uri="{FF2B5EF4-FFF2-40B4-BE49-F238E27FC236}">
                <a16:creationId xmlns:a16="http://schemas.microsoft.com/office/drawing/2014/main" id="{268D2D61-A8EB-B683-DC09-3500D7586CC9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2163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28313" y="2685618"/>
            <a:ext cx="1217999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dirty="0">
                <a:latin typeface="+mn-lt"/>
              </a:rPr>
              <a:t>Spin Tracking</a:t>
            </a:r>
            <a:endParaRPr lang="ru-RU" sz="4800" b="1" dirty="0">
              <a:solidFill>
                <a:srgbClr val="130B77"/>
              </a:solidFill>
              <a:latin typeface="+mn-lt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0" y="3663956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DA074B4A-5660-60B9-59D0-77287BCA95FF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88ae095048.jpg" descr="88ae095048.jpg">
            <a:extLst>
              <a:ext uri="{FF2B5EF4-FFF2-40B4-BE49-F238E27FC236}">
                <a16:creationId xmlns:a16="http://schemas.microsoft.com/office/drawing/2014/main" id="{F5F6060E-9F5E-998D-B894-0CEF4B8865B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DB8163CC-1C40-944E-A079-620CA91A8A41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23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7" name="日付プレースホルダー 14">
            <a:extLst>
              <a:ext uri="{FF2B5EF4-FFF2-40B4-BE49-F238E27FC236}">
                <a16:creationId xmlns:a16="http://schemas.microsoft.com/office/drawing/2014/main" id="{CFDEFB93-C9DE-7FC9-3191-20FEF7521D3A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8" name="テキスト ボックス 91">
            <a:extLst>
              <a:ext uri="{FF2B5EF4-FFF2-40B4-BE49-F238E27FC236}">
                <a16:creationId xmlns:a16="http://schemas.microsoft.com/office/drawing/2014/main" id="{A57F0FAA-4C3F-DD4F-CF2B-56BC0FBA3AE6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4849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Particle Spin Tracking (Acceleration near Transition)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09C5C907-3E81-0814-A648-9E4EDF59B502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88ae095048.jpg" descr="88ae095048.jpg">
            <a:extLst>
              <a:ext uri="{FF2B5EF4-FFF2-40B4-BE49-F238E27FC236}">
                <a16:creationId xmlns:a16="http://schemas.microsoft.com/office/drawing/2014/main" id="{A9B92BE1-B11A-CAF4-AE5A-14D0D07E1E4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83839C7E-52E5-8875-68D5-09870B3FD9E0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24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7" name="日付プレースホルダー 14">
            <a:extLst>
              <a:ext uri="{FF2B5EF4-FFF2-40B4-BE49-F238E27FC236}">
                <a16:creationId xmlns:a16="http://schemas.microsoft.com/office/drawing/2014/main" id="{C3111F53-B69C-481F-5055-6164217D7F91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8" name="テキスト ボックス 91">
            <a:extLst>
              <a:ext uri="{FF2B5EF4-FFF2-40B4-BE49-F238E27FC236}">
                <a16:creationId xmlns:a16="http://schemas.microsoft.com/office/drawing/2014/main" id="{268D2D61-A8EB-B683-DC09-3500D7586CC9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15659A4-53F0-0896-A854-F7926C477F1A}"/>
                  </a:ext>
                </a:extLst>
              </p:cNvPr>
              <p:cNvSpPr txBox="1"/>
              <p:nvPr/>
            </p:nvSpPr>
            <p:spPr>
              <a:xfrm>
                <a:off x="2546077" y="2363842"/>
                <a:ext cx="7099842" cy="891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180340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𝑀𝐷𝑀</m:t>
                          </m:r>
                        </m:sub>
                      </m:sSub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den>
                      </m:f>
                      <m:d>
                        <m:dPr>
                          <m:begChr m:val="{"/>
                          <m:endChr m:val=""/>
                          <m:ctrlPr>
                            <a:rPr lang="ru-RU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𝐺</m:t>
                              </m:r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sSub>
                            <m:sSubPr>
                              <m:ctrlP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𝐺</m:t>
                              </m:r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sSub>
                            <m:sSubPr>
                              <m:ctrlP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∥</m:t>
                              </m:r>
                            </m:sub>
                          </m:sSub>
                          <m:d>
                            <m:dPr>
                              <m:begChr m:val=""/>
                              <m:endChr m:val="}"/>
                              <m:ctrlPr>
                                <a:rPr lang="ru-RU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𝛾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𝐺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ru-RU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𝛾</m:t>
                                      </m:r>
                                    </m:num>
                                    <m:den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𝛾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+1</m:t>
                                      </m:r>
                                    </m:den>
                                  </m:f>
                                </m:e>
                              </m:d>
                              <m:f>
                                <m:f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⃗"/>
                                      <m:ctrlPr>
                                        <a:rPr lang="ru-RU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×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ru-RU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15659A4-53F0-0896-A854-F7926C477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077" y="2363842"/>
                <a:ext cx="7099842" cy="891719"/>
              </a:xfrm>
              <a:prstGeom prst="rect">
                <a:avLst/>
              </a:prstGeom>
              <a:blipFill>
                <a:blip r:embed="rId3"/>
                <a:stretch>
                  <a:fillRect t="-198592" r="-15000" b="-2845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5773990-DFFE-A947-DF34-E40831A0C0F2}"/>
              </a:ext>
            </a:extLst>
          </p:cNvPr>
          <p:cNvSpPr txBox="1"/>
          <p:nvPr/>
        </p:nvSpPr>
        <p:spPr>
          <a:xfrm>
            <a:off x="4927827" y="1032380"/>
            <a:ext cx="2336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T-BMT Equations</a:t>
            </a:r>
            <a:endParaRPr lang="ru-RU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1BF7419-2C4F-FA26-45A5-630545ECDD00}"/>
                  </a:ext>
                </a:extLst>
              </p:cNvPr>
              <p:cNvSpPr txBox="1"/>
              <p:nvPr/>
            </p:nvSpPr>
            <p:spPr>
              <a:xfrm>
                <a:off x="3038474" y="1588454"/>
                <a:ext cx="6115050" cy="750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0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acc>
                        </m:num>
                        <m:den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ru-RU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×</m:t>
                      </m:r>
                      <m:sSub>
                        <m:sSubPr>
                          <m:ctrlPr>
                            <a:rPr lang="ru-RU" sz="20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𝑀𝐷𝑀</m:t>
                          </m:r>
                        </m:sub>
                      </m:sSub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1BF7419-2C4F-FA26-45A5-630545ECD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474" y="1588454"/>
                <a:ext cx="6115050" cy="750142"/>
              </a:xfrm>
              <a:prstGeom prst="rect">
                <a:avLst/>
              </a:prstGeom>
              <a:blipFill>
                <a:blip r:embed="rId4"/>
                <a:stretch>
                  <a:fillRect t="-10000" b="-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57FFC48-6739-3765-7947-DF8E85CA5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7716" y="4290423"/>
            <a:ext cx="4216251" cy="1724054"/>
          </a:xfrm>
          <a:prstGeom prst="rect">
            <a:avLst/>
          </a:prstGeom>
        </p:spPr>
      </p:pic>
      <p:sp>
        <p:nvSpPr>
          <p:cNvPr id="28" name="Стрелка вправо 27">
            <a:extLst>
              <a:ext uri="{FF2B5EF4-FFF2-40B4-BE49-F238E27FC236}">
                <a16:creationId xmlns:a16="http://schemas.microsoft.com/office/drawing/2014/main" id="{FCA71E75-FA51-71B9-E56C-8741D0B6324F}"/>
              </a:ext>
            </a:extLst>
          </p:cNvPr>
          <p:cNvSpPr/>
          <p:nvPr/>
        </p:nvSpPr>
        <p:spPr>
          <a:xfrm>
            <a:off x="5704392" y="5140001"/>
            <a:ext cx="783213" cy="35500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DDD45C5-D30B-7E54-5C2E-FF29FF9249DE}"/>
                  </a:ext>
                </a:extLst>
              </p:cNvPr>
              <p:cNvSpPr txBox="1"/>
              <p:nvPr/>
            </p:nvSpPr>
            <p:spPr>
              <a:xfrm>
                <a:off x="2525920" y="3632015"/>
                <a:ext cx="7099842" cy="667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180340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𝑀𝐷𝑀</m:t>
                          </m:r>
                        </m:sub>
                      </m:sSub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den>
                      </m:f>
                      <m:d>
                        <m:dPr>
                          <m:ctrlPr>
                            <a:rPr lang="en-US" sz="20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𝛾</m:t>
                          </m:r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𝐺</m:t>
                          </m:r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sSub>
                        <m:sSubPr>
                          <m:ctrlPr>
                            <a:rPr lang="ru-RU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DDD45C5-D30B-7E54-5C2E-FF29FF924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920" y="3632015"/>
                <a:ext cx="7099842" cy="667683"/>
              </a:xfrm>
              <a:prstGeom prst="rect">
                <a:avLst/>
              </a:prstGeom>
              <a:blipFill>
                <a:blip r:embed="rId6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Стрелка вправо 31">
            <a:extLst>
              <a:ext uri="{FF2B5EF4-FFF2-40B4-BE49-F238E27FC236}">
                <a16:creationId xmlns:a16="http://schemas.microsoft.com/office/drawing/2014/main" id="{228F1108-0D0B-7235-2A1B-44D821FB3373}"/>
              </a:ext>
            </a:extLst>
          </p:cNvPr>
          <p:cNvSpPr/>
          <p:nvPr/>
        </p:nvSpPr>
        <p:spPr>
          <a:xfrm rot="5400000">
            <a:off x="5806403" y="3291374"/>
            <a:ext cx="321789" cy="17750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3A2F68-6BA4-4F24-C75B-FCEA6E7BC94A}"/>
              </a:ext>
            </a:extLst>
          </p:cNvPr>
          <p:cNvSpPr txBox="1"/>
          <p:nvPr/>
        </p:nvSpPr>
        <p:spPr>
          <a:xfrm>
            <a:off x="7686675" y="3754385"/>
            <a:ext cx="2550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For pure magnetic ring</a:t>
            </a:r>
            <a:endParaRPr lang="ru-RU" sz="2000" u="sng" dirty="0"/>
          </a:p>
        </p:txBody>
      </p:sp>
    </p:spTree>
    <p:extLst>
      <p:ext uri="{BB962C8B-B14F-4D97-AF65-F5344CB8AC3E}">
        <p14:creationId xmlns:p14="http://schemas.microsoft.com/office/powerpoint/2010/main" val="1898624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Particle Spin Tracking (Acceleration near Transition)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09C5C907-3E81-0814-A648-9E4EDF59B502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88ae095048.jpg" descr="88ae095048.jpg">
            <a:extLst>
              <a:ext uri="{FF2B5EF4-FFF2-40B4-BE49-F238E27FC236}">
                <a16:creationId xmlns:a16="http://schemas.microsoft.com/office/drawing/2014/main" id="{A9B92BE1-B11A-CAF4-AE5A-14D0D07E1E4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83839C7E-52E5-8875-68D5-09870B3FD9E0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25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7" name="日付プレースホルダー 14">
            <a:extLst>
              <a:ext uri="{FF2B5EF4-FFF2-40B4-BE49-F238E27FC236}">
                <a16:creationId xmlns:a16="http://schemas.microsoft.com/office/drawing/2014/main" id="{C3111F53-B69C-481F-5055-6164217D7F91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8" name="テキスト ボックス 91">
            <a:extLst>
              <a:ext uri="{FF2B5EF4-FFF2-40B4-BE49-F238E27FC236}">
                <a16:creationId xmlns:a16="http://schemas.microsoft.com/office/drawing/2014/main" id="{268D2D61-A8EB-B683-DC09-3500D7586CC9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A34564-2114-22C4-8A9E-54237C5BC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960" y="953154"/>
            <a:ext cx="5420490" cy="5128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FCF320-DA9F-56F8-5D3C-B821D99AE5F1}"/>
                  </a:ext>
                </a:extLst>
              </p:cNvPr>
              <p:cNvSpPr txBox="1"/>
              <p:nvPr/>
            </p:nvSpPr>
            <p:spPr>
              <a:xfrm>
                <a:off x="973272" y="1080131"/>
                <a:ext cx="1818255" cy="2991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Parameters</a:t>
                </a:r>
              </a:p>
              <a:p>
                <a:pPr>
                  <a:lnSpc>
                    <a:spcPct val="150000"/>
                  </a:lnSpc>
                </a:pPr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Lattice: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=7.042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=7.087</m:t>
                      </m:r>
                    </m:oMath>
                  </m:oMathPara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=−1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𝑡𝑢𝑟𝑛𝑠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FCF320-DA9F-56F8-5D3C-B821D99AE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72" y="1080131"/>
                <a:ext cx="1818255" cy="2991396"/>
              </a:xfrm>
              <a:prstGeom prst="rect">
                <a:avLst/>
              </a:prstGeom>
              <a:blipFill>
                <a:blip r:embed="rId4"/>
                <a:stretch>
                  <a:fillRect l="-2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26A03D-3BBA-DCDD-8B81-364198822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599" y="4346520"/>
            <a:ext cx="4216251" cy="17240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523EAC7-F708-EE33-0AA2-0B7DDFF285C4}"/>
                  </a:ext>
                </a:extLst>
              </p:cNvPr>
              <p:cNvSpPr txBox="1"/>
              <p:nvPr/>
            </p:nvSpPr>
            <p:spPr>
              <a:xfrm>
                <a:off x="3016849" y="1907527"/>
                <a:ext cx="1774717" cy="1711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Spin: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𝑌𝑍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=45°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RF is turn on</a:t>
                </a:r>
                <a:endParaRPr lang="ru-RU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523EAC7-F708-EE33-0AA2-0B7DDFF28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849" y="1907527"/>
                <a:ext cx="1774717" cy="1711366"/>
              </a:xfrm>
              <a:prstGeom prst="rect">
                <a:avLst/>
              </a:prstGeom>
              <a:blipFill>
                <a:blip r:embed="rId6"/>
                <a:stretch>
                  <a:fillRect l="-2837" b="-441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Стрелка вправо 19">
            <a:extLst>
              <a:ext uri="{FF2B5EF4-FFF2-40B4-BE49-F238E27FC236}">
                <a16:creationId xmlns:a16="http://schemas.microsoft.com/office/drawing/2014/main" id="{9FC8BEB0-3E89-82B9-0146-9219C3C52CCC}"/>
              </a:ext>
            </a:extLst>
          </p:cNvPr>
          <p:cNvSpPr/>
          <p:nvPr/>
        </p:nvSpPr>
        <p:spPr>
          <a:xfrm>
            <a:off x="2713117" y="5208547"/>
            <a:ext cx="783213" cy="35500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C0C4C4-43FE-238F-A151-8C833DBF8E9D}"/>
              </a:ext>
            </a:extLst>
          </p:cNvPr>
          <p:cNvSpPr txBox="1"/>
          <p:nvPr/>
        </p:nvSpPr>
        <p:spPr>
          <a:xfrm>
            <a:off x="8435061" y="6121697"/>
            <a:ext cx="35812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COSY Infinity: </a:t>
            </a:r>
            <a:r>
              <a:rPr lang="en-US" sz="1200" dirty="0">
                <a:latin typeface="Helvetica" pitchFamily="2" charset="0"/>
                <a:hlinkClick r:id="rId7"/>
              </a:rPr>
              <a:t>https://www.bmtdynamics.org/cosy/</a:t>
            </a:r>
            <a:endParaRPr lang="ru-RU" sz="1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029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Polarization (Acceleration near Transition)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09C5C907-3E81-0814-A648-9E4EDF59B502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88ae095048.jpg" descr="88ae095048.jpg">
            <a:extLst>
              <a:ext uri="{FF2B5EF4-FFF2-40B4-BE49-F238E27FC236}">
                <a16:creationId xmlns:a16="http://schemas.microsoft.com/office/drawing/2014/main" id="{A9B92BE1-B11A-CAF4-AE5A-14D0D07E1E4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83839C7E-52E5-8875-68D5-09870B3FD9E0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26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7" name="日付プレースホルダー 14">
            <a:extLst>
              <a:ext uri="{FF2B5EF4-FFF2-40B4-BE49-F238E27FC236}">
                <a16:creationId xmlns:a16="http://schemas.microsoft.com/office/drawing/2014/main" id="{C3111F53-B69C-481F-5055-6164217D7F91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8" name="テキスト ボックス 91">
            <a:extLst>
              <a:ext uri="{FF2B5EF4-FFF2-40B4-BE49-F238E27FC236}">
                <a16:creationId xmlns:a16="http://schemas.microsoft.com/office/drawing/2014/main" id="{268D2D61-A8EB-B683-DC09-3500D7586CC9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B80B9C-012D-5F37-C123-1D25DA007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237" y="3656350"/>
            <a:ext cx="5682455" cy="27748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6FFBC0-FFFD-6BA7-8204-1247A2A92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26" y="3665663"/>
            <a:ext cx="5827231" cy="27748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F00FD63-2ABE-65C2-87E2-8236A3FD5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014" y="953154"/>
            <a:ext cx="5827231" cy="27748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7D1550-B989-735F-4F6E-A3432CBDFEB0}"/>
                  </a:ext>
                </a:extLst>
              </p:cNvPr>
              <p:cNvSpPr txBox="1"/>
              <p:nvPr/>
            </p:nvSpPr>
            <p:spPr>
              <a:xfrm>
                <a:off x="1201879" y="1247195"/>
                <a:ext cx="1804405" cy="2055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Parameters</a:t>
                </a:r>
              </a:p>
              <a:p>
                <a:endParaRPr lang="en-US" dirty="0"/>
              </a:p>
              <a:p>
                <a:r>
                  <a:rPr lang="en-US" dirty="0"/>
                  <a:t>Lattice: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=7.042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=7.087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=−2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𝑡𝑢𝑟𝑛𝑠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7D1550-B989-735F-4F6E-A3432CBDF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879" y="1247195"/>
                <a:ext cx="1804405" cy="2055819"/>
              </a:xfrm>
              <a:prstGeom prst="rect">
                <a:avLst/>
              </a:prstGeom>
              <a:blipFill>
                <a:blip r:embed="rId6"/>
                <a:stretch>
                  <a:fillRect l="-2797" t="-12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2B550E0-7AF4-3491-453E-ADD2C6F94658}"/>
                  </a:ext>
                </a:extLst>
              </p:cNvPr>
              <p:cNvSpPr txBox="1"/>
              <p:nvPr/>
            </p:nvSpPr>
            <p:spPr>
              <a:xfrm>
                <a:off x="3245456" y="2074591"/>
                <a:ext cx="1774717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Spin: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𝑌𝑍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=45°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RF is turn on</a:t>
                </a:r>
                <a:endParaRPr lang="ru-RU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2B550E0-7AF4-3491-453E-ADD2C6F94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456" y="2074591"/>
                <a:ext cx="1774717" cy="1200329"/>
              </a:xfrm>
              <a:prstGeom prst="rect">
                <a:avLst/>
              </a:prstGeom>
              <a:blipFill>
                <a:blip r:embed="rId7"/>
                <a:stretch>
                  <a:fillRect l="-2837" t="-2105" b="-73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2168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Lattice Parameters (during Jump)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09C5C907-3E81-0814-A648-9E4EDF59B502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88ae095048.jpg" descr="88ae095048.jpg">
            <a:extLst>
              <a:ext uri="{FF2B5EF4-FFF2-40B4-BE49-F238E27FC236}">
                <a16:creationId xmlns:a16="http://schemas.microsoft.com/office/drawing/2014/main" id="{A9B92BE1-B11A-CAF4-AE5A-14D0D07E1E4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83839C7E-52E5-8875-68D5-09870B3FD9E0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27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7" name="日付プレースホルダー 14">
            <a:extLst>
              <a:ext uri="{FF2B5EF4-FFF2-40B4-BE49-F238E27FC236}">
                <a16:creationId xmlns:a16="http://schemas.microsoft.com/office/drawing/2014/main" id="{C3111F53-B69C-481F-5055-6164217D7F91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8" name="テキスト ボックス 91">
            <a:extLst>
              <a:ext uri="{FF2B5EF4-FFF2-40B4-BE49-F238E27FC236}">
                <a16:creationId xmlns:a16="http://schemas.microsoft.com/office/drawing/2014/main" id="{268D2D61-A8EB-B683-DC09-3500D7586CC9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9A0DE9-B6A4-713B-1319-870FC0FFB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164" y="1005135"/>
            <a:ext cx="6527800" cy="53721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B8AB7D8-6217-AA41-EC8C-D0C250BE3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432" y="1005134"/>
            <a:ext cx="3404487" cy="53720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DCF0E56-E9C1-5AF0-45FF-EA6F47C8B379}"/>
              </a:ext>
            </a:extLst>
          </p:cNvPr>
          <p:cNvSpPr txBox="1"/>
          <p:nvPr/>
        </p:nvSpPr>
        <p:spPr>
          <a:xfrm>
            <a:off x="408791" y="19256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9564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Particle Spin Tracking (during Jump)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09C5C907-3E81-0814-A648-9E4EDF59B502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88ae095048.jpg" descr="88ae095048.jpg">
            <a:extLst>
              <a:ext uri="{FF2B5EF4-FFF2-40B4-BE49-F238E27FC236}">
                <a16:creationId xmlns:a16="http://schemas.microsoft.com/office/drawing/2014/main" id="{A9B92BE1-B11A-CAF4-AE5A-14D0D07E1E4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83839C7E-52E5-8875-68D5-09870B3FD9E0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28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7" name="日付プレースホルダー 14">
            <a:extLst>
              <a:ext uri="{FF2B5EF4-FFF2-40B4-BE49-F238E27FC236}">
                <a16:creationId xmlns:a16="http://schemas.microsoft.com/office/drawing/2014/main" id="{C3111F53-B69C-481F-5055-6164217D7F91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8" name="テキスト ボックス 91">
            <a:extLst>
              <a:ext uri="{FF2B5EF4-FFF2-40B4-BE49-F238E27FC236}">
                <a16:creationId xmlns:a16="http://schemas.microsoft.com/office/drawing/2014/main" id="{268D2D61-A8EB-B683-DC09-3500D7586CC9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DA5941-22DB-705B-50E3-0691D74B0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356" y="1116508"/>
            <a:ext cx="5131094" cy="51930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ED5E09-F6E4-D165-66E3-E98A7F922C4B}"/>
                  </a:ext>
                </a:extLst>
              </p:cNvPr>
              <p:cNvSpPr txBox="1"/>
              <p:nvPr/>
            </p:nvSpPr>
            <p:spPr>
              <a:xfrm>
                <a:off x="723550" y="1286246"/>
                <a:ext cx="3019929" cy="30329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Parameters</a:t>
                </a:r>
              </a:p>
              <a:p>
                <a:pPr>
                  <a:lnSpc>
                    <a:spcPct val="150000"/>
                  </a:lnSpc>
                </a:pPr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Lattice: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dirty="0" smtClean="0"/>
                        <m:t>from</m:t>
                      </m:r>
                      <m:r>
                        <m:rPr>
                          <m:nor/>
                        </m:rPr>
                        <a:rPr lang="en-US" b="0" i="1" dirty="0" smtClean="0"/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m:rPr>
                          <m:nor/>
                        </m:rPr>
                        <a:rPr lang="en-US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0856</m:t>
                      </m:r>
                      <m:r>
                        <m:rPr>
                          <m:nor/>
                        </m:rPr>
                        <a:rPr lang="en-US" b="0" i="1" dirty="0" smtClean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to</m:t>
                      </m:r>
                      <m:r>
                        <m:rPr>
                          <m:nor/>
                        </m:rPr>
                        <a:rPr lang="en-US" b="0" i="1" dirty="0" smtClean="0"/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m:rPr>
                          <m:nor/>
                        </m:rPr>
                        <a:rPr lang="en-US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0896</m:t>
                      </m:r>
                    </m:oMath>
                  </m:oMathPara>
                </a14:m>
                <a:endParaRPr lang="en-US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7.1754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6.9903</m:t>
                    </m:r>
                  </m:oMath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dirty="0" smtClean="0">
                          <a:ea typeface="Cambria Math" panose="02040503050406030204" pitchFamily="18" charset="0"/>
                        </a:rPr>
                        <m:t>Max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)=5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𝑡𝑢𝑟𝑛𝑠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=6225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ED5E09-F6E4-D165-66E3-E98A7F922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50" y="1286246"/>
                <a:ext cx="3019929" cy="3032946"/>
              </a:xfrm>
              <a:prstGeom prst="rect">
                <a:avLst/>
              </a:prstGeom>
              <a:blipFill>
                <a:blip r:embed="rId4"/>
                <a:stretch>
                  <a:fillRect l="-21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A6DDC9-2B87-D17A-0BC2-B85089B5975C}"/>
                  </a:ext>
                </a:extLst>
              </p:cNvPr>
              <p:cNvSpPr txBox="1"/>
              <p:nvPr/>
            </p:nvSpPr>
            <p:spPr>
              <a:xfrm>
                <a:off x="3868373" y="2120994"/>
                <a:ext cx="1774717" cy="1711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Spin: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𝑌𝑍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=45°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br>
                  <a:rPr lang="en-US" b="0" dirty="0">
                    <a:ea typeface="Cambria Math" panose="02040503050406030204" pitchFamily="18" charset="0"/>
                  </a:rPr>
                </a:br>
                <a:r>
                  <a:rPr lang="en-US" dirty="0">
                    <a:ea typeface="Cambria Math" panose="02040503050406030204" pitchFamily="18" charset="0"/>
                  </a:rPr>
                  <a:t>RF is turn off</a:t>
                </a:r>
                <a:endParaRPr lang="ru-RU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A6DDC9-2B87-D17A-0BC2-B85089B59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373" y="2120994"/>
                <a:ext cx="1774717" cy="1711366"/>
              </a:xfrm>
              <a:prstGeom prst="rect">
                <a:avLst/>
              </a:prstGeom>
              <a:blipFill>
                <a:blip r:embed="rId5"/>
                <a:stretch>
                  <a:fillRect l="-2837" b="-51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DEA880-4998-2FEB-F915-931FE47E7E7A}"/>
                  </a:ext>
                </a:extLst>
              </p:cNvPr>
              <p:cNvSpPr txBox="1"/>
              <p:nvPr/>
            </p:nvSpPr>
            <p:spPr>
              <a:xfrm>
                <a:off x="2866846" y="5362192"/>
                <a:ext cx="3229154" cy="678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Shown 4 particles with different </a:t>
                </a:r>
                <a:br>
                  <a:rPr lang="en-US" dirty="0"/>
                </a:br>
                <a:r>
                  <a:rPr lang="en-US" dirty="0"/>
                  <a:t>initial parameters in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f>
                      <m:fPr>
                        <m:type m:val="skw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𝑑𝑝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DEA880-4998-2FEB-F915-931FE47E7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6846" y="5362192"/>
                <a:ext cx="3229154" cy="678327"/>
              </a:xfrm>
              <a:prstGeom prst="rect">
                <a:avLst/>
              </a:prstGeom>
              <a:blipFill>
                <a:blip r:embed="rId6"/>
                <a:stretch>
                  <a:fillRect l="-1563" t="-40741" r="-391" b="-1203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1089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Polarization (during Jump)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09C5C907-3E81-0814-A648-9E4EDF59B502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88ae095048.jpg" descr="88ae095048.jpg">
            <a:extLst>
              <a:ext uri="{FF2B5EF4-FFF2-40B4-BE49-F238E27FC236}">
                <a16:creationId xmlns:a16="http://schemas.microsoft.com/office/drawing/2014/main" id="{A9B92BE1-B11A-CAF4-AE5A-14D0D07E1E4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83839C7E-52E5-8875-68D5-09870B3FD9E0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29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7" name="日付プレースホルダー 14">
            <a:extLst>
              <a:ext uri="{FF2B5EF4-FFF2-40B4-BE49-F238E27FC236}">
                <a16:creationId xmlns:a16="http://schemas.microsoft.com/office/drawing/2014/main" id="{C3111F53-B69C-481F-5055-6164217D7F91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8" name="テキスト ボックス 91">
            <a:extLst>
              <a:ext uri="{FF2B5EF4-FFF2-40B4-BE49-F238E27FC236}">
                <a16:creationId xmlns:a16="http://schemas.microsoft.com/office/drawing/2014/main" id="{268D2D61-A8EB-B683-DC09-3500D7586CC9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9532F8-FD72-53F9-BD7B-670ADCF58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576" y="3720427"/>
            <a:ext cx="5422202" cy="26477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B67DC2-53B9-15C0-D396-3EDFC63A2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57" y="3736168"/>
            <a:ext cx="5422202" cy="26477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4F58423-C61E-422C-EB7C-DB02B384B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576" y="1052899"/>
            <a:ext cx="5422202" cy="26477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46E9EA-B99E-3D8C-0153-53B7E510F887}"/>
                  </a:ext>
                </a:extLst>
              </p:cNvPr>
              <p:cNvSpPr txBox="1"/>
              <p:nvPr/>
            </p:nvSpPr>
            <p:spPr>
              <a:xfrm>
                <a:off x="645222" y="1162243"/>
                <a:ext cx="3016723" cy="2052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Parameters</a:t>
                </a:r>
              </a:p>
              <a:p>
                <a:endParaRPr lang="en-US" dirty="0"/>
              </a:p>
              <a:p>
                <a:r>
                  <a:rPr lang="en-US" dirty="0"/>
                  <a:t>Lattice: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dirty="0" smtClean="0"/>
                        <m:t>from</m:t>
                      </m:r>
                      <m:r>
                        <m:rPr>
                          <m:nor/>
                        </m:rPr>
                        <a:rPr lang="en-US" b="0" i="1" dirty="0" smtClean="0"/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m:rPr>
                          <m:nor/>
                        </m:rPr>
                        <a:rPr lang="en-US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0856</m:t>
                      </m:r>
                      <m:r>
                        <m:rPr>
                          <m:nor/>
                        </m:rPr>
                        <a:rPr lang="en-US" b="0" i="1" dirty="0" smtClean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to</m:t>
                      </m:r>
                      <m:r>
                        <m:rPr>
                          <m:nor/>
                        </m:rPr>
                        <a:rPr lang="en-US" b="0" i="1" dirty="0" smtClean="0"/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m:rPr>
                          <m:nor/>
                        </m:rPr>
                        <a:rPr lang="en-US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0896</m:t>
                      </m:r>
                    </m:oMath>
                  </m:oMathPara>
                </a14:m>
                <a:endParaRPr lang="en-US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7.1754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6.9903</m:t>
                    </m:r>
                  </m:oMath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dirty="0" smtClean="0">
                          <a:ea typeface="Cambria Math" panose="02040503050406030204" pitchFamily="18" charset="0"/>
                        </a:rPr>
                        <m:t>Max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)=5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𝑡𝑢𝑟𝑛𝑠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=6225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46E9EA-B99E-3D8C-0153-53B7E510F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22" y="1162243"/>
                <a:ext cx="3016723" cy="2052741"/>
              </a:xfrm>
              <a:prstGeom prst="rect">
                <a:avLst/>
              </a:prstGeom>
              <a:blipFill>
                <a:blip r:embed="rId6"/>
                <a:stretch>
                  <a:fillRect l="-1674" t="-12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663DEA9-B9FF-27A4-BBAE-6C0C681D65B9}"/>
                  </a:ext>
                </a:extLst>
              </p:cNvPr>
              <p:cNvSpPr txBox="1"/>
              <p:nvPr/>
            </p:nvSpPr>
            <p:spPr>
              <a:xfrm>
                <a:off x="3739786" y="2053625"/>
                <a:ext cx="1774717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Spin: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𝑌𝑍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=45°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RF is turn off</a:t>
                </a:r>
                <a:endParaRPr lang="ru-RU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663DEA9-B9FF-27A4-BBAE-6C0C681D6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786" y="2053625"/>
                <a:ext cx="1774717" cy="1200329"/>
              </a:xfrm>
              <a:prstGeom prst="rect">
                <a:avLst/>
              </a:prstGeom>
              <a:blipFill>
                <a:blip r:embed="rId7"/>
                <a:stretch>
                  <a:fillRect l="-2837" t="-2083" b="-72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0198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217001"/>
            <a:ext cx="12179998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spcBef>
                <a:spcPts val="800"/>
              </a:spcBef>
            </a:pPr>
            <a:r>
              <a:rPr lang="en-US" sz="3200" dirty="0">
                <a:solidFill>
                  <a:srgbClr val="130B77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TABLE OF CONTENTS</a:t>
            </a:r>
            <a:endParaRPr lang="ru-RU" sz="3200" b="1" dirty="0">
              <a:ln>
                <a:noFill/>
              </a:ln>
              <a:solidFill>
                <a:srgbClr val="130B77"/>
              </a:solidFill>
              <a:effectLst/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F9F9787-A933-B82F-1BA5-2103E84929AA}"/>
              </a:ext>
            </a:extLst>
          </p:cNvPr>
          <p:cNvSpPr txBox="1"/>
          <p:nvPr/>
        </p:nvSpPr>
        <p:spPr>
          <a:xfrm>
            <a:off x="3965275" y="1720999"/>
            <a:ext cx="3517194" cy="3149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50000"/>
              </a:lnSpc>
              <a:buFont typeface="Wingdings" pitchFamily="2" charset="2"/>
              <a:buChar char="q"/>
            </a:pPr>
            <a:r>
              <a:rPr lang="en-US" sz="2800" dirty="0"/>
              <a:t>Transition Energy</a:t>
            </a:r>
            <a:endParaRPr lang="ru-RU" sz="2800" dirty="0"/>
          </a:p>
          <a:p>
            <a:pPr marL="457200" indent="-457200">
              <a:lnSpc>
                <a:spcPct val="250000"/>
              </a:lnSpc>
              <a:buFont typeface="Wingdings" pitchFamily="2" charset="2"/>
              <a:buChar char="q"/>
            </a:pPr>
            <a:r>
              <a:rPr lang="en-US" sz="2800" dirty="0"/>
              <a:t>Orbital Tracking</a:t>
            </a:r>
          </a:p>
          <a:p>
            <a:pPr marL="457200" indent="-457200">
              <a:lnSpc>
                <a:spcPct val="250000"/>
              </a:lnSpc>
              <a:buFont typeface="Wingdings" pitchFamily="2" charset="2"/>
              <a:buChar char="q"/>
            </a:pPr>
            <a:r>
              <a:rPr lang="en-US" sz="2800" dirty="0"/>
              <a:t>Spin Tracking</a:t>
            </a:r>
          </a:p>
        </p:txBody>
      </p:sp>
      <p:sp>
        <p:nvSpPr>
          <p:cNvPr id="3" name="正方形/長方形 43">
            <a:extLst>
              <a:ext uri="{FF2B5EF4-FFF2-40B4-BE49-F238E27FC236}">
                <a16:creationId xmlns:a16="http://schemas.microsoft.com/office/drawing/2014/main" id="{BC521235-C5DD-D46B-B2BD-23D7AFB5BAEF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88ae095048.jpg" descr="88ae095048.jpg">
            <a:extLst>
              <a:ext uri="{FF2B5EF4-FFF2-40B4-BE49-F238E27FC236}">
                <a16:creationId xmlns:a16="http://schemas.microsoft.com/office/drawing/2014/main" id="{88F1EDCF-EC91-2DFF-1A0F-A5A95534518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FC9A49B2-75DF-CEF0-FAD8-4A69B55BB610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3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8" name="日付プレースホルダー 14">
            <a:extLst>
              <a:ext uri="{FF2B5EF4-FFF2-40B4-BE49-F238E27FC236}">
                <a16:creationId xmlns:a16="http://schemas.microsoft.com/office/drawing/2014/main" id="{EEBEED8D-53A0-65DE-EB11-BE176372C720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9" name="テキスト ボックス 91">
            <a:extLst>
              <a:ext uri="{FF2B5EF4-FFF2-40B4-BE49-F238E27FC236}">
                <a16:creationId xmlns:a16="http://schemas.microsoft.com/office/drawing/2014/main" id="{F3CA2ED0-868E-6453-3CDD-F6858E71F215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3863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dirty="0"/>
              <a:t>С</a:t>
            </a:r>
            <a:r>
              <a:rPr lang="en-US" sz="3200" dirty="0" err="1"/>
              <a:t>onclusion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0975BAC-0242-F745-C671-92FB1CF41766}"/>
              </a:ext>
            </a:extLst>
          </p:cNvPr>
          <p:cNvSpPr txBox="1"/>
          <p:nvPr/>
        </p:nvSpPr>
        <p:spPr>
          <a:xfrm>
            <a:off x="688923" y="3837125"/>
            <a:ext cx="5723875" cy="2126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/>
              <a:t>Outcomes: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During the jump procedure the beam hold in separatrix;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And the polarization is not destroyed;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Transition Energy Jump is an available option cross</a:t>
            </a:r>
            <a:br>
              <a:rPr lang="en-US" dirty="0"/>
            </a:br>
            <a:r>
              <a:rPr lang="en-US" dirty="0"/>
              <a:t>transition energy.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AE080-9487-CEC1-028D-D4D7C001D4E9}"/>
              </a:ext>
            </a:extLst>
          </p:cNvPr>
          <p:cNvSpPr txBox="1"/>
          <p:nvPr/>
        </p:nvSpPr>
        <p:spPr>
          <a:xfrm>
            <a:off x="688923" y="1126044"/>
            <a:ext cx="4519442" cy="2126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/>
              <a:t>Considered: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Longitudinal Dynamic Modeling</a:t>
            </a:r>
            <a:br>
              <a:rPr lang="en-US" dirty="0"/>
            </a:br>
            <a:r>
              <a:rPr lang="en-US" dirty="0"/>
              <a:t> near Transition Energy taking into account </a:t>
            </a:r>
            <a:br>
              <a:rPr lang="en-US" dirty="0"/>
            </a:br>
            <a:r>
              <a:rPr lang="en-US" dirty="0"/>
              <a:t>high orders of MCF and Impedances;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Spin Tracking to consider polarization.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ADBE3D-7AA4-F369-6DEA-CBF3E533E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081" y="1463043"/>
            <a:ext cx="4705901" cy="4419324"/>
          </a:xfrm>
          <a:prstGeom prst="rect">
            <a:avLst/>
          </a:prstGeom>
        </p:spPr>
      </p:pic>
      <p:sp>
        <p:nvSpPr>
          <p:cNvPr id="12" name="正方形/長方形 43">
            <a:extLst>
              <a:ext uri="{FF2B5EF4-FFF2-40B4-BE49-F238E27FC236}">
                <a16:creationId xmlns:a16="http://schemas.microsoft.com/office/drawing/2014/main" id="{5BFCCCA2-6499-C680-F5C7-3E23133B41E5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88ae095048.jpg" descr="88ae095048.jpg">
            <a:extLst>
              <a:ext uri="{FF2B5EF4-FFF2-40B4-BE49-F238E27FC236}">
                <a16:creationId xmlns:a16="http://schemas.microsoft.com/office/drawing/2014/main" id="{67E110EA-7439-B24E-5792-9E9DF773E4D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スライド番号プレースホルダー 16">
            <a:extLst>
              <a:ext uri="{FF2B5EF4-FFF2-40B4-BE49-F238E27FC236}">
                <a16:creationId xmlns:a16="http://schemas.microsoft.com/office/drawing/2014/main" id="{A2C17994-2503-2C8F-890A-85CDF148B5C8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30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17" name="日付プレースホルダー 14">
            <a:extLst>
              <a:ext uri="{FF2B5EF4-FFF2-40B4-BE49-F238E27FC236}">
                <a16:creationId xmlns:a16="http://schemas.microsoft.com/office/drawing/2014/main" id="{DC1596D9-3B02-0208-EB39-FED75B3B7819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20" name="テキスト ボックス 91">
            <a:extLst>
              <a:ext uri="{FF2B5EF4-FFF2-40B4-BE49-F238E27FC236}">
                <a16:creationId xmlns:a16="http://schemas.microsoft.com/office/drawing/2014/main" id="{8525D65F-F384-22D5-7DDE-CFFDE1AC081F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50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References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12B10C6-1A84-10DD-74D4-82B09C9E52AA}"/>
              </a:ext>
            </a:extLst>
          </p:cNvPr>
          <p:cNvSpPr txBox="1"/>
          <p:nvPr/>
        </p:nvSpPr>
        <p:spPr>
          <a:xfrm>
            <a:off x="1197507" y="1131449"/>
            <a:ext cx="979698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0" i="0" dirty="0" err="1">
                <a:effectLst/>
                <a:latin typeface="Helvetica" pitchFamily="2" charset="0"/>
                <a:cs typeface="Times New Roman" panose="02020603050405020304" pitchFamily="18" charset="0"/>
              </a:rPr>
              <a:t>Laclare</a:t>
            </a:r>
            <a:r>
              <a:rPr lang="en-US" b="0" i="0" dirty="0">
                <a:effectLst/>
                <a:latin typeface="Helvetica" pitchFamily="2" charset="0"/>
                <a:cs typeface="Times New Roman" panose="02020603050405020304" pitchFamily="18" charset="0"/>
              </a:rPr>
              <a:t>, J L (ESRF, Grenoble), </a:t>
            </a:r>
            <a:r>
              <a:rPr lang="en-US" b="0" i="0" dirty="0">
                <a:latin typeface="Helvetica" pitchFamily="2" charset="0"/>
                <a:cs typeface="Times New Roman" panose="02020603050405020304" pitchFamily="18" charset="0"/>
              </a:rPr>
              <a:t>C</a:t>
            </a:r>
            <a:r>
              <a:rPr lang="en-US" dirty="0">
                <a:effectLst/>
                <a:latin typeface="Helvetica" pitchFamily="2" charset="0"/>
                <a:cs typeface="Times New Roman" panose="02020603050405020304" pitchFamily="18" charset="0"/>
              </a:rPr>
              <a:t>oasting beam longitudinal coherent instabilities, </a:t>
            </a:r>
            <a:br>
              <a:rPr lang="en-US" dirty="0">
                <a:effectLst/>
                <a:latin typeface="Helvetica" pitchFamily="2" charset="0"/>
                <a:cs typeface="Times New Roman" panose="02020603050405020304" pitchFamily="18" charset="0"/>
              </a:rPr>
            </a:br>
            <a:r>
              <a:rPr lang="en-US" b="0" i="0" dirty="0">
                <a:effectLst/>
                <a:latin typeface="Helvetica" pitchFamily="2" charset="0"/>
                <a:cs typeface="Times New Roman" panose="02020603050405020304" pitchFamily="18" charset="0"/>
              </a:rPr>
              <a:t>CAS - CERN Accelerator School : 5th General Accelerator Physics Course, pp.349-384, </a:t>
            </a:r>
            <a:br>
              <a:rPr lang="en-US" b="0" i="0" dirty="0">
                <a:effectLst/>
                <a:latin typeface="Helvetica" pitchFamily="2" charset="0"/>
                <a:cs typeface="Times New Roman" panose="02020603050405020304" pitchFamily="18" charset="0"/>
              </a:rPr>
            </a:br>
            <a:r>
              <a:rPr lang="en-US" b="0" i="0" dirty="0">
                <a:effectLst/>
                <a:latin typeface="Helvetica" pitchFamily="2" charset="0"/>
                <a:cs typeface="Times New Roman" panose="02020603050405020304" pitchFamily="18" charset="0"/>
              </a:rPr>
              <a:t>DOI: 10.5170/CERN-1994-001.349</a:t>
            </a:r>
            <a:endParaRPr lang="en-US" dirty="0">
              <a:effectLst/>
              <a:latin typeface="Helvetica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ffectLst/>
                <a:latin typeface="Helvetica" pitchFamily="2" charset="0"/>
              </a:rPr>
              <a:t>Jens </a:t>
            </a:r>
            <a:r>
              <a:rPr lang="en-US" dirty="0" err="1">
                <a:effectLst/>
                <a:latin typeface="Helvetica" pitchFamily="2" charset="0"/>
              </a:rPr>
              <a:t>Schweickhardt</a:t>
            </a:r>
            <a:r>
              <a:rPr lang="en-US" dirty="0">
                <a:latin typeface="Helvetica" pitchFamily="2" charset="0"/>
              </a:rPr>
              <a:t>, </a:t>
            </a:r>
            <a:r>
              <a:rPr lang="en-US" dirty="0">
                <a:effectLst/>
                <a:latin typeface="Helvetica" pitchFamily="2" charset="0"/>
              </a:rPr>
              <a:t>Modeling and Optimization of Barrier-Bucket RF Systems, 2021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ffectLst/>
                <a:latin typeface="Helvetica" pitchFamily="2" charset="0"/>
                <a:cs typeface="Times New Roman" panose="02020603050405020304" pitchFamily="18" charset="0"/>
              </a:rPr>
              <a:t>Mihaly </a:t>
            </a:r>
            <a:r>
              <a:rPr lang="en-US" dirty="0" err="1">
                <a:effectLst/>
                <a:latin typeface="Helvetica" pitchFamily="2" charset="0"/>
                <a:cs typeface="Times New Roman" panose="02020603050405020304" pitchFamily="18" charset="0"/>
              </a:rPr>
              <a:t>Vadai</a:t>
            </a:r>
            <a:r>
              <a:rPr lang="en-US" dirty="0">
                <a:latin typeface="Helvetica" pitchFamily="2" charset="0"/>
                <a:cs typeface="Times New Roman" panose="02020603050405020304" pitchFamily="18" charset="0"/>
              </a:rPr>
              <a:t>, </a:t>
            </a:r>
            <a:r>
              <a:rPr lang="en-US" dirty="0">
                <a:effectLst/>
                <a:latin typeface="Helvetica" pitchFamily="2" charset="0"/>
                <a:cs typeface="Times New Roman" panose="02020603050405020304" pitchFamily="18" charset="0"/>
              </a:rPr>
              <a:t>Beam Loss Reduction by Barrier Buckets in the CERN Accelerator Complex, </a:t>
            </a:r>
            <a:br>
              <a:rPr lang="en-US" dirty="0">
                <a:effectLst/>
                <a:latin typeface="Helvetica" pitchFamily="2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Helvetica" pitchFamily="2" charset="0"/>
                <a:cs typeface="Times New Roman" panose="02020603050405020304" pitchFamily="18" charset="0"/>
              </a:rPr>
              <a:t>CERN, Geneva, </a:t>
            </a:r>
            <a:r>
              <a:rPr lang="ru-RU" dirty="0">
                <a:effectLst/>
                <a:latin typeface="Helvetica" pitchFamily="2" charset="0"/>
                <a:cs typeface="Times New Roman" panose="02020603050405020304" pitchFamily="18" charset="0"/>
              </a:rPr>
              <a:t>2021</a:t>
            </a:r>
            <a:endParaRPr lang="en-US" dirty="0">
              <a:effectLst/>
              <a:latin typeface="Helvetica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effectLst/>
                <a:latin typeface="Helvetica" pitchFamily="2" charset="0"/>
              </a:rPr>
              <a:t>П.Р. Зенкевич, А.А. Коломиец</a:t>
            </a:r>
            <a:r>
              <a:rPr lang="en-US" dirty="0">
                <a:latin typeface="Helvetica" pitchFamily="2" charset="0"/>
              </a:rPr>
              <a:t>, </a:t>
            </a:r>
            <a:r>
              <a:rPr lang="ru-RU" dirty="0">
                <a:latin typeface="Helvetica" pitchFamily="2" charset="0"/>
              </a:rPr>
              <a:t>Э</a:t>
            </a:r>
            <a:r>
              <a:rPr lang="ru-RU" dirty="0">
                <a:effectLst/>
                <a:latin typeface="Helvetica" pitchFamily="2" charset="0"/>
              </a:rPr>
              <a:t>лектромагнитное моделирование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ru-RU" dirty="0">
                <a:effectLst/>
                <a:latin typeface="Helvetica" pitchFamily="2" charset="0"/>
              </a:rPr>
              <a:t>элементов структуры коллайдера </a:t>
            </a:r>
            <a:r>
              <a:rPr lang="en-US" dirty="0">
                <a:effectLst/>
                <a:latin typeface="Helvetica" pitchFamily="2" charset="0"/>
              </a:rPr>
              <a:t>NICA, </a:t>
            </a:r>
            <a:r>
              <a:rPr lang="ru-RU" dirty="0">
                <a:effectLst/>
                <a:latin typeface="Helvetica" pitchFamily="2" charset="0"/>
              </a:rPr>
              <a:t>Письма в ЭЧАЯ. 2020. Т. 17, № 4(229). С. 445–452</a:t>
            </a:r>
            <a:endParaRPr lang="en-US" dirty="0">
              <a:effectLst/>
              <a:latin typeface="Helvetica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ffectLst/>
                <a:latin typeface="Helvetica" pitchFamily="2" charset="0"/>
              </a:rPr>
              <a:t>A. </a:t>
            </a:r>
            <a:r>
              <a:rPr lang="en-US" dirty="0" err="1">
                <a:effectLst/>
                <a:latin typeface="Helvetica" pitchFamily="2" charset="0"/>
              </a:rPr>
              <a:t>Tribendis</a:t>
            </a:r>
            <a:r>
              <a:rPr lang="en-US" dirty="0">
                <a:effectLst/>
                <a:latin typeface="Helvetica" pitchFamily="2" charset="0"/>
              </a:rPr>
              <a:t> and others</a:t>
            </a:r>
            <a:r>
              <a:rPr lang="en-US" dirty="0">
                <a:latin typeface="Helvetica" pitchFamily="2" charset="0"/>
              </a:rPr>
              <a:t>, </a:t>
            </a:r>
            <a:r>
              <a:rPr lang="en-US" dirty="0" err="1">
                <a:latin typeface="Helvetica" pitchFamily="2" charset="0"/>
              </a:rPr>
              <a:t>C</a:t>
            </a:r>
            <a:r>
              <a:rPr lang="en-US" dirty="0" err="1">
                <a:effectLst/>
                <a:latin typeface="Helvetica" pitchFamily="2" charset="0"/>
              </a:rPr>
              <a:t>onstraction</a:t>
            </a:r>
            <a:r>
              <a:rPr lang="en-US" dirty="0">
                <a:effectLst/>
                <a:latin typeface="Helvetica" pitchFamily="2" charset="0"/>
              </a:rPr>
              <a:t> and first test results of the barrier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and harmonic RF systems for the NICA collider, IPAC2021, Campinas, SP, Brazil,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doi:10.18429/JACoW-IPAC2021-MOPAB365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ffectLst/>
                <a:latin typeface="Helvetica" pitchFamily="2" charset="0"/>
              </a:rPr>
              <a:t>A.M. Malyshev and others, Barrier station RF1 of the NICA collider.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Design features and influence on beam dynamics, RuPAC2021, </a:t>
            </a:r>
            <a:r>
              <a:rPr lang="en-US" dirty="0" err="1">
                <a:effectLst/>
                <a:latin typeface="Helvetica" pitchFamily="2" charset="0"/>
              </a:rPr>
              <a:t>Alushta</a:t>
            </a:r>
            <a:r>
              <a:rPr lang="en-US" dirty="0">
                <a:effectLst/>
                <a:latin typeface="Helvetica" pitchFamily="2" charset="0"/>
              </a:rPr>
              <a:t>, Russia,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doi:10.18429/JACoW-RuPAC2021-WEPSC15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ffectLst/>
                <a:latin typeface="Helvetica" pitchFamily="2" charset="0"/>
                <a:cs typeface="Times New Roman" panose="02020603050405020304" pitchFamily="18" charset="0"/>
              </a:rPr>
              <a:t>P. F. Derwent, Implementation of BLonD for Booster Simulations, Beams-doc # 8690, </a:t>
            </a:r>
            <a:r>
              <a:rPr lang="ru-RU" dirty="0">
                <a:effectLst/>
                <a:latin typeface="Helvetica" pitchFamily="2" charset="0"/>
                <a:cs typeface="Times New Roman" panose="02020603050405020304" pitchFamily="18" charset="0"/>
              </a:rPr>
              <a:t>2020</a:t>
            </a:r>
            <a:endParaRPr lang="en-US" dirty="0">
              <a:effectLst/>
              <a:latin typeface="Helvetica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BLonD: </a:t>
            </a:r>
            <a:r>
              <a:rPr lang="en-US" dirty="0">
                <a:latin typeface="Helvetica" pitchFamily="2" charset="0"/>
                <a:hlinkClick r:id="rId2"/>
              </a:rPr>
              <a:t>https://blond.web.cern.ch/</a:t>
            </a:r>
            <a:endParaRPr lang="ru-RU" dirty="0">
              <a:latin typeface="Helvetica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COSY Infinity: </a:t>
            </a:r>
            <a:r>
              <a:rPr lang="en-US" dirty="0">
                <a:latin typeface="Helvetica" pitchFamily="2" charset="0"/>
                <a:hlinkClick r:id="rId3"/>
              </a:rPr>
              <a:t>https://</a:t>
            </a:r>
            <a:r>
              <a:rPr lang="en-US" dirty="0" err="1">
                <a:latin typeface="Helvetica" pitchFamily="2" charset="0"/>
                <a:hlinkClick r:id="rId3"/>
              </a:rPr>
              <a:t>www.bmtdynamics.org</a:t>
            </a:r>
            <a:r>
              <a:rPr lang="en-US" dirty="0">
                <a:latin typeface="Helvetica" pitchFamily="2" charset="0"/>
                <a:hlinkClick r:id="rId3"/>
              </a:rPr>
              <a:t>/</a:t>
            </a:r>
            <a:r>
              <a:rPr lang="en-US" dirty="0" err="1">
                <a:latin typeface="Helvetica" pitchFamily="2" charset="0"/>
                <a:hlinkClick r:id="rId3"/>
              </a:rPr>
              <a:t>cosy</a:t>
            </a:r>
            <a:r>
              <a:rPr lang="en-US" dirty="0">
                <a:latin typeface="Helvetica" pitchFamily="2" charset="0"/>
                <a:hlinkClick r:id="rId3"/>
              </a:rPr>
              <a:t>/</a:t>
            </a:r>
            <a:endParaRPr lang="ru-RU" dirty="0">
              <a:latin typeface="Helvetica" pitchFamily="2" charset="0"/>
            </a:endParaRPr>
          </a:p>
        </p:txBody>
      </p:sp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3101BB65-C3EA-3461-50E0-083929DD5DF5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88ae095048.jpg" descr="88ae095048.jpg">
            <a:extLst>
              <a:ext uri="{FF2B5EF4-FFF2-40B4-BE49-F238E27FC236}">
                <a16:creationId xmlns:a16="http://schemas.microsoft.com/office/drawing/2014/main" id="{04AF09A4-9763-90CE-6ADE-7AD5DD6E784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C624B318-C537-9346-DBF1-A983C6F7DC69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31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7" name="日付プレースホルダー 14">
            <a:extLst>
              <a:ext uri="{FF2B5EF4-FFF2-40B4-BE49-F238E27FC236}">
                <a16:creationId xmlns:a16="http://schemas.microsoft.com/office/drawing/2014/main" id="{89CD7127-BEEA-34B4-C44D-60C7E30AFEA0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8" name="テキスト ボックス 91">
            <a:extLst>
              <a:ext uri="{FF2B5EF4-FFF2-40B4-BE49-F238E27FC236}">
                <a16:creationId xmlns:a16="http://schemas.microsoft.com/office/drawing/2014/main" id="{E741372F-D12F-E504-6BA0-7CD3EDEA031B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172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28313" y="2685618"/>
            <a:ext cx="1217999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dirty="0">
                <a:latin typeface="+mn-lt"/>
              </a:rPr>
              <a:t>Backups</a:t>
            </a:r>
            <a:endParaRPr lang="ru-RU" sz="4800" b="1" dirty="0">
              <a:solidFill>
                <a:srgbClr val="130B77"/>
              </a:solidFill>
              <a:latin typeface="+mn-lt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0" y="3663956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DA074B4A-5660-60B9-59D0-77287BCA95FF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88ae095048.jpg" descr="88ae095048.jpg">
            <a:extLst>
              <a:ext uri="{FF2B5EF4-FFF2-40B4-BE49-F238E27FC236}">
                <a16:creationId xmlns:a16="http://schemas.microsoft.com/office/drawing/2014/main" id="{F5F6060E-9F5E-998D-B894-0CEF4B8865B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DB8163CC-1C40-944E-A079-620CA91A8A41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32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7" name="日付プレースホルダー 14">
            <a:extLst>
              <a:ext uri="{FF2B5EF4-FFF2-40B4-BE49-F238E27FC236}">
                <a16:creationId xmlns:a16="http://schemas.microsoft.com/office/drawing/2014/main" id="{CFDEFB93-C9DE-7FC9-3191-20FEF7521D3A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8" name="テキスト ボックス 91">
            <a:extLst>
              <a:ext uri="{FF2B5EF4-FFF2-40B4-BE49-F238E27FC236}">
                <a16:creationId xmlns:a16="http://schemas.microsoft.com/office/drawing/2014/main" id="{A57F0FAA-4C3F-DD4F-CF2B-56BC0FBA3AE6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9891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Barrier Bucket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A681969-BC88-8C4D-E6EC-06464F62BD49}"/>
              </a:ext>
            </a:extLst>
          </p:cNvPr>
          <p:cNvSpPr txBox="1"/>
          <p:nvPr/>
        </p:nvSpPr>
        <p:spPr>
          <a:xfrm>
            <a:off x="204283" y="5840009"/>
            <a:ext cx="3468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Helvetica" pitchFamily="2" charset="0"/>
              </a:rPr>
              <a:t>Jens </a:t>
            </a:r>
            <a:r>
              <a:rPr lang="en-US" sz="1200" dirty="0" err="1">
                <a:effectLst/>
                <a:latin typeface="Helvetica" pitchFamily="2" charset="0"/>
              </a:rPr>
              <a:t>Schweickhardt</a:t>
            </a:r>
            <a:r>
              <a:rPr lang="en-US" sz="1200" dirty="0">
                <a:latin typeface="Helvetica" pitchFamily="2" charset="0"/>
              </a:rPr>
              <a:t>, </a:t>
            </a:r>
            <a:r>
              <a:rPr lang="en-US" sz="1200" dirty="0">
                <a:effectLst/>
                <a:latin typeface="Helvetica" pitchFamily="2" charset="0"/>
              </a:rPr>
              <a:t>Modeling and Optimization of Barrier-Bucket RF Systems, 2021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995BFD4-9CE8-D1EA-05AA-E0035BB88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058" y="1151844"/>
            <a:ext cx="7938326" cy="5122366"/>
          </a:xfrm>
          <a:prstGeom prst="rect">
            <a:avLst/>
          </a:prstGeom>
        </p:spPr>
      </p:pic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721108AF-3ADA-3F6F-3408-04F48BF88230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88ae095048.jpg" descr="88ae095048.jpg">
            <a:extLst>
              <a:ext uri="{FF2B5EF4-FFF2-40B4-BE49-F238E27FC236}">
                <a16:creationId xmlns:a16="http://schemas.microsoft.com/office/drawing/2014/main" id="{32B70B48-7B3E-529B-D6E6-60D4DCA1A29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1EEE2C11-9548-0CE5-DB59-0200E3ED332E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33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7" name="日付プレースホルダー 14">
            <a:extLst>
              <a:ext uri="{FF2B5EF4-FFF2-40B4-BE49-F238E27FC236}">
                <a16:creationId xmlns:a16="http://schemas.microsoft.com/office/drawing/2014/main" id="{E64E078C-E64B-4AC6-BBF6-A8F55AB4A31E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8" name="テキスト ボックス 91">
            <a:extLst>
              <a:ext uri="{FF2B5EF4-FFF2-40B4-BE49-F238E27FC236}">
                <a16:creationId xmlns:a16="http://schemas.microsoft.com/office/drawing/2014/main" id="{889B5235-7169-A4D8-ABE6-CA2D282303A0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862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214564"/>
            <a:ext cx="12179998" cy="537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 of stacking with BB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A9C2B8-A26A-E0C7-50B4-B3A2EB9EC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391" y="997243"/>
            <a:ext cx="7156285" cy="54315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01E418-B002-BCF1-1D23-CA23C8A15E26}"/>
              </a:ext>
            </a:extLst>
          </p:cNvPr>
          <p:cNvSpPr txBox="1"/>
          <p:nvPr/>
        </p:nvSpPr>
        <p:spPr>
          <a:xfrm>
            <a:off x="204283" y="5840009"/>
            <a:ext cx="3468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Helvetica" pitchFamily="2" charset="0"/>
              </a:rPr>
              <a:t>Jens </a:t>
            </a:r>
            <a:r>
              <a:rPr lang="en-US" sz="1200" dirty="0" err="1">
                <a:effectLst/>
                <a:latin typeface="Helvetica" pitchFamily="2" charset="0"/>
              </a:rPr>
              <a:t>Schweickhardt</a:t>
            </a:r>
            <a:r>
              <a:rPr lang="en-US" sz="1200" dirty="0">
                <a:latin typeface="Helvetica" pitchFamily="2" charset="0"/>
              </a:rPr>
              <a:t>, </a:t>
            </a:r>
            <a:r>
              <a:rPr lang="en-US" sz="1200" dirty="0">
                <a:effectLst/>
                <a:latin typeface="Helvetica" pitchFamily="2" charset="0"/>
              </a:rPr>
              <a:t>Modeling and Optimization of Barrier-Bucket RF Systems, 2021</a:t>
            </a:r>
          </a:p>
        </p:txBody>
      </p:sp>
      <p:sp>
        <p:nvSpPr>
          <p:cNvPr id="5" name="正方形/長方形 43">
            <a:extLst>
              <a:ext uri="{FF2B5EF4-FFF2-40B4-BE49-F238E27FC236}">
                <a16:creationId xmlns:a16="http://schemas.microsoft.com/office/drawing/2014/main" id="{41D3667A-4047-7D20-5B17-62FF4ABD325B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88ae095048.jpg" descr="88ae095048.jpg">
            <a:extLst>
              <a:ext uri="{FF2B5EF4-FFF2-40B4-BE49-F238E27FC236}">
                <a16:creationId xmlns:a16="http://schemas.microsoft.com/office/drawing/2014/main" id="{458D7BB1-40E3-34EE-8AC2-69CAA0D9F60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スライド番号プレースホルダー 16">
            <a:extLst>
              <a:ext uri="{FF2B5EF4-FFF2-40B4-BE49-F238E27FC236}">
                <a16:creationId xmlns:a16="http://schemas.microsoft.com/office/drawing/2014/main" id="{35C5F264-49D7-ECAA-9105-30FB51A81676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34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9" name="日付プレースホルダー 14">
            <a:extLst>
              <a:ext uri="{FF2B5EF4-FFF2-40B4-BE49-F238E27FC236}">
                <a16:creationId xmlns:a16="http://schemas.microsoft.com/office/drawing/2014/main" id="{D21BBD0C-02DF-3FC8-AC30-4067823507AD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10" name="テキスト ボックス 91">
            <a:extLst>
              <a:ext uri="{FF2B5EF4-FFF2-40B4-BE49-F238E27FC236}">
                <a16:creationId xmlns:a16="http://schemas.microsoft.com/office/drawing/2014/main" id="{9B668116-5AF7-5753-91E5-E8349FD3B524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906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Barrier Bucket at NICA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A922BF-FB00-EAD7-A3B1-95DB328A1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380" y="3598921"/>
            <a:ext cx="3348565" cy="27246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81076F-3DDD-3089-F824-224DFDD89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8" y="1001890"/>
            <a:ext cx="4343377" cy="52905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3FCD0F-A52A-8ECB-D1EF-72FD013EC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027" y="992609"/>
            <a:ext cx="4229100" cy="19685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641F216-C87C-DA14-33BE-7A49B9796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292" y="3315840"/>
            <a:ext cx="4132570" cy="10735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E781E5B-B4F2-26C2-9A18-9277A305DFC6}"/>
              </a:ext>
            </a:extLst>
          </p:cNvPr>
          <p:cNvSpPr txBox="1"/>
          <p:nvPr/>
        </p:nvSpPr>
        <p:spPr>
          <a:xfrm>
            <a:off x="9447323" y="1048819"/>
            <a:ext cx="25876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Helvetica" pitchFamily="2" charset="0"/>
              </a:rPr>
              <a:t>A. </a:t>
            </a:r>
            <a:r>
              <a:rPr lang="en-US" sz="1200" dirty="0" err="1">
                <a:effectLst/>
                <a:latin typeface="Helvetica" pitchFamily="2" charset="0"/>
              </a:rPr>
              <a:t>Tribendis</a:t>
            </a:r>
            <a:r>
              <a:rPr lang="en-US" sz="1200" dirty="0">
                <a:effectLst/>
                <a:latin typeface="Helvetica" pitchFamily="2" charset="0"/>
              </a:rPr>
              <a:t> and others</a:t>
            </a:r>
            <a:r>
              <a:rPr lang="en-US" sz="1200" dirty="0">
                <a:latin typeface="Helvetica" pitchFamily="2" charset="0"/>
              </a:rPr>
              <a:t>, </a:t>
            </a:r>
            <a:r>
              <a:rPr lang="en-US" sz="1200" dirty="0" err="1">
                <a:latin typeface="Helvetica" pitchFamily="2" charset="0"/>
              </a:rPr>
              <a:t>C</a:t>
            </a:r>
            <a:r>
              <a:rPr lang="en-US" sz="1200" dirty="0" err="1">
                <a:effectLst/>
                <a:latin typeface="Helvetica" pitchFamily="2" charset="0"/>
              </a:rPr>
              <a:t>onstraction</a:t>
            </a:r>
            <a:r>
              <a:rPr lang="en-US" sz="1200" dirty="0">
                <a:effectLst/>
                <a:latin typeface="Helvetica" pitchFamily="2" charset="0"/>
              </a:rPr>
              <a:t> and first test results of the barrier and harmonic RF systems for the NICA collider, IPAC2021, Campinas, SP, Brazil, doi:10.18429/JACoW-IPAC2021-MOPAB365</a:t>
            </a:r>
          </a:p>
        </p:txBody>
      </p:sp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D488ACE3-81C2-3445-F054-375E4D469BB1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88ae095048.jpg" descr="88ae095048.jpg">
            <a:extLst>
              <a:ext uri="{FF2B5EF4-FFF2-40B4-BE49-F238E27FC236}">
                <a16:creationId xmlns:a16="http://schemas.microsoft.com/office/drawing/2014/main" id="{6D073A11-E244-BC6F-8DA3-1F6C0E922C8F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C587E142-3249-EC1C-1534-CCF2272C56C2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35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7" name="日付プレースホルダー 14">
            <a:extLst>
              <a:ext uri="{FF2B5EF4-FFF2-40B4-BE49-F238E27FC236}">
                <a16:creationId xmlns:a16="http://schemas.microsoft.com/office/drawing/2014/main" id="{FC4D389C-C15C-3BF5-0AA1-DD316E9F947D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8" name="テキスト ボックス 91">
            <a:extLst>
              <a:ext uri="{FF2B5EF4-FFF2-40B4-BE49-F238E27FC236}">
                <a16:creationId xmlns:a16="http://schemas.microsoft.com/office/drawing/2014/main" id="{3C748BAE-DE96-5321-181E-40AE6D6228A1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8774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Barrier Bucket at NICA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494463-39ED-25AF-E733-243529B4B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396" y="3567662"/>
            <a:ext cx="4189358" cy="28017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E027EE-6D25-D437-6345-CA51549B1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396" y="999675"/>
            <a:ext cx="4174370" cy="2468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864CDB-0699-31F9-4B23-5A2D86DF0692}"/>
              </a:ext>
            </a:extLst>
          </p:cNvPr>
          <p:cNvSpPr txBox="1"/>
          <p:nvPr/>
        </p:nvSpPr>
        <p:spPr>
          <a:xfrm>
            <a:off x="115613" y="5559730"/>
            <a:ext cx="3586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Helvetica" pitchFamily="2" charset="0"/>
              </a:rPr>
              <a:t>A.M. Malyshev and others, Barrier station RF1 of the NICA collider. Design features and influence on beam dynamics, RuPAC2021, </a:t>
            </a:r>
            <a:r>
              <a:rPr lang="en-US" sz="1200" dirty="0" err="1">
                <a:effectLst/>
                <a:latin typeface="Helvetica" pitchFamily="2" charset="0"/>
              </a:rPr>
              <a:t>Alushta</a:t>
            </a:r>
            <a:r>
              <a:rPr lang="en-US" sz="1200" dirty="0">
                <a:effectLst/>
                <a:latin typeface="Helvetica" pitchFamily="2" charset="0"/>
              </a:rPr>
              <a:t>, Russia, doi:10.18429/JACoW-RuPAC2021-WEPSC15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06C4B5-6DF2-CF14-936F-F5477522D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13" y="1024004"/>
            <a:ext cx="4947454" cy="32487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244809-FB7C-C2FD-2C35-C78C2FBEE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270" y="4348269"/>
            <a:ext cx="4006852" cy="1720165"/>
          </a:xfrm>
          <a:prstGeom prst="rect">
            <a:avLst/>
          </a:prstGeom>
        </p:spPr>
      </p:pic>
      <p:sp>
        <p:nvSpPr>
          <p:cNvPr id="7" name="正方形/長方形 43">
            <a:extLst>
              <a:ext uri="{FF2B5EF4-FFF2-40B4-BE49-F238E27FC236}">
                <a16:creationId xmlns:a16="http://schemas.microsoft.com/office/drawing/2014/main" id="{3CB97B99-5480-3AD8-3D27-D18B54DFD30D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88ae095048.jpg" descr="88ae095048.jpg">
            <a:extLst>
              <a:ext uri="{FF2B5EF4-FFF2-40B4-BE49-F238E27FC236}">
                <a16:creationId xmlns:a16="http://schemas.microsoft.com/office/drawing/2014/main" id="{2003F13C-03F6-A7B5-9196-2CB9EEFFDB4B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スライド番号プレースホルダー 16">
            <a:extLst>
              <a:ext uri="{FF2B5EF4-FFF2-40B4-BE49-F238E27FC236}">
                <a16:creationId xmlns:a16="http://schemas.microsoft.com/office/drawing/2014/main" id="{1B9FFFF4-862B-CB97-6C0A-567E7C41F7FA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36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10" name="日付プレースホルダー 14">
            <a:extLst>
              <a:ext uri="{FF2B5EF4-FFF2-40B4-BE49-F238E27FC236}">
                <a16:creationId xmlns:a16="http://schemas.microsoft.com/office/drawing/2014/main" id="{9068D305-E5D9-40FD-5A7E-9C41E06A4FE5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11" name="テキスト ボックス 91">
            <a:extLst>
              <a:ext uri="{FF2B5EF4-FFF2-40B4-BE49-F238E27FC236}">
                <a16:creationId xmlns:a16="http://schemas.microsoft.com/office/drawing/2014/main" id="{5A8B049A-A7D3-3E38-54BB-172955E22324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0595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BB RF1 Impedances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EFAE32-DBD2-C674-3E9E-C89612EFB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276" y="3626723"/>
            <a:ext cx="3610573" cy="20835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E8ABBB-2A9B-AF5C-32B7-8B5A870E2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44" y="1081198"/>
            <a:ext cx="6197600" cy="2032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9CB1E9-39A7-5E73-76F0-177CFD682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45" y="3526072"/>
            <a:ext cx="4262146" cy="17497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08C098-D85B-C6A2-8ADF-722FF845609F}"/>
              </a:ext>
            </a:extLst>
          </p:cNvPr>
          <p:cNvSpPr txBox="1"/>
          <p:nvPr/>
        </p:nvSpPr>
        <p:spPr>
          <a:xfrm>
            <a:off x="667075" y="3080623"/>
            <a:ext cx="5318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Times" pitchFamily="2" charset="0"/>
              </a:rPr>
              <a:t>Equivalent circuit of one ring (from the 1st to the 19th).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C66C3A-434C-6CAE-DEBF-5FBF8E826249}"/>
              </a:ext>
            </a:extLst>
          </p:cNvPr>
          <p:cNvSpPr txBox="1"/>
          <p:nvPr/>
        </p:nvSpPr>
        <p:spPr>
          <a:xfrm>
            <a:off x="4951146" y="4062785"/>
            <a:ext cx="1529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Times" pitchFamily="2" charset="0"/>
              </a:rPr>
              <a:t>Last ring and accelerating gap.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8E0DC3-53F7-DD17-E4C7-C6F40732EB17}"/>
              </a:ext>
            </a:extLst>
          </p:cNvPr>
          <p:cNvSpPr txBox="1"/>
          <p:nvPr/>
        </p:nvSpPr>
        <p:spPr>
          <a:xfrm>
            <a:off x="7720230" y="5730904"/>
            <a:ext cx="37428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Times" pitchFamily="2" charset="0"/>
              </a:rPr>
              <a:t>System impedance calculated by equivalent circuit impedance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203197-164D-0B7C-C95C-7981D7087076}"/>
              </a:ext>
            </a:extLst>
          </p:cNvPr>
          <p:cNvSpPr txBox="1"/>
          <p:nvPr/>
        </p:nvSpPr>
        <p:spPr>
          <a:xfrm>
            <a:off x="206525" y="5470677"/>
            <a:ext cx="3910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Helvetica" pitchFamily="2" charset="0"/>
              </a:rPr>
              <a:t>A.M. Malyshev and others, Barrier station RF1 of the NICA collider. Design features and influence on beam dynamics, RuPAC2021, </a:t>
            </a:r>
            <a:r>
              <a:rPr lang="en-US" sz="1200" dirty="0" err="1">
                <a:effectLst/>
                <a:latin typeface="Helvetica" pitchFamily="2" charset="0"/>
              </a:rPr>
              <a:t>Alushta</a:t>
            </a:r>
            <a:r>
              <a:rPr lang="en-US" sz="1200" dirty="0">
                <a:effectLst/>
                <a:latin typeface="Helvetica" pitchFamily="2" charset="0"/>
              </a:rPr>
              <a:t>, Russia, doi:10.18429/JACoW-RuPAC2021-WEPSC15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5B7A569-DD20-57E8-E383-BF4ED8542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864" y="1077321"/>
            <a:ext cx="4174370" cy="2468988"/>
          </a:xfrm>
          <a:prstGeom prst="rect">
            <a:avLst/>
          </a:prstGeom>
        </p:spPr>
      </p:pic>
      <p:sp>
        <p:nvSpPr>
          <p:cNvPr id="5" name="正方形/長方形 43">
            <a:extLst>
              <a:ext uri="{FF2B5EF4-FFF2-40B4-BE49-F238E27FC236}">
                <a16:creationId xmlns:a16="http://schemas.microsoft.com/office/drawing/2014/main" id="{9DA2C76B-5EED-A8A7-C4A9-1CBFF7AC0D4F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88ae095048.jpg" descr="88ae095048.jpg">
            <a:extLst>
              <a:ext uri="{FF2B5EF4-FFF2-40B4-BE49-F238E27FC236}">
                <a16:creationId xmlns:a16="http://schemas.microsoft.com/office/drawing/2014/main" id="{ECDB8398-855B-BE69-83FD-08823CA64988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スライド番号プレースホルダー 16">
            <a:extLst>
              <a:ext uri="{FF2B5EF4-FFF2-40B4-BE49-F238E27FC236}">
                <a16:creationId xmlns:a16="http://schemas.microsoft.com/office/drawing/2014/main" id="{2C89EFB5-11FB-C4CA-9405-79EB639DE88D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37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8" name="日付プレースホルダー 14">
            <a:extLst>
              <a:ext uri="{FF2B5EF4-FFF2-40B4-BE49-F238E27FC236}">
                <a16:creationId xmlns:a16="http://schemas.microsoft.com/office/drawing/2014/main" id="{4C41B850-EDAC-A3E6-BA00-7E9C5FAB9ABF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9" name="テキスト ボックス 91">
            <a:extLst>
              <a:ext uri="{FF2B5EF4-FFF2-40B4-BE49-F238E27FC236}">
                <a16:creationId xmlns:a16="http://schemas.microsoft.com/office/drawing/2014/main" id="{778BEBA3-40B1-E707-CBF1-0C45A70A5223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7284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BB RF1 Impedances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EFAE32-DBD2-C674-3E9E-C89612EFB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276" y="3626723"/>
            <a:ext cx="3610573" cy="20835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48E0DC3-53F7-DD17-E4C7-C6F40732EB17}"/>
              </a:ext>
            </a:extLst>
          </p:cNvPr>
          <p:cNvSpPr txBox="1"/>
          <p:nvPr/>
        </p:nvSpPr>
        <p:spPr>
          <a:xfrm>
            <a:off x="7720230" y="5730904"/>
            <a:ext cx="37428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Times" pitchFamily="2" charset="0"/>
              </a:rPr>
              <a:t>System impedance calculated by equivalent circuit impedance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203197-164D-0B7C-C95C-7981D7087076}"/>
              </a:ext>
            </a:extLst>
          </p:cNvPr>
          <p:cNvSpPr txBox="1"/>
          <p:nvPr/>
        </p:nvSpPr>
        <p:spPr>
          <a:xfrm>
            <a:off x="206525" y="5470677"/>
            <a:ext cx="3910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Helvetica" pitchFamily="2" charset="0"/>
              </a:rPr>
              <a:t>A.M. Malyshev and others, Barrier station RF1 of the NICA collider. Design features and influence on beam dynamics, RuPAC2021, </a:t>
            </a:r>
            <a:r>
              <a:rPr lang="en-US" sz="1200" dirty="0" err="1">
                <a:effectLst/>
                <a:latin typeface="Helvetica" pitchFamily="2" charset="0"/>
              </a:rPr>
              <a:t>Alushta</a:t>
            </a:r>
            <a:r>
              <a:rPr lang="en-US" sz="1200" dirty="0">
                <a:effectLst/>
                <a:latin typeface="Helvetica" pitchFamily="2" charset="0"/>
              </a:rPr>
              <a:t>, Russia, doi:10.18429/JACoW-RuPAC2021-WEPSC15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5B7A569-DD20-57E8-E383-BF4ED8542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864" y="1077321"/>
            <a:ext cx="4174370" cy="24689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1BD369-7017-9CA2-8D8E-DAD2B7A6B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59" y="1008218"/>
            <a:ext cx="4048669" cy="4368301"/>
          </a:xfrm>
          <a:prstGeom prst="rect">
            <a:avLst/>
          </a:prstGeom>
        </p:spPr>
      </p:pic>
      <p:sp>
        <p:nvSpPr>
          <p:cNvPr id="6" name="正方形/長方形 43">
            <a:extLst>
              <a:ext uri="{FF2B5EF4-FFF2-40B4-BE49-F238E27FC236}">
                <a16:creationId xmlns:a16="http://schemas.microsoft.com/office/drawing/2014/main" id="{F01601C1-3127-AF5E-FEAB-1EC453D26A5F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88ae095048.jpg" descr="88ae095048.jpg">
            <a:extLst>
              <a:ext uri="{FF2B5EF4-FFF2-40B4-BE49-F238E27FC236}">
                <a16:creationId xmlns:a16="http://schemas.microsoft.com/office/drawing/2014/main" id="{DFE5C702-F8F9-76E6-A916-71A8DDD0354E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スライド番号プレースホルダー 16">
            <a:extLst>
              <a:ext uri="{FF2B5EF4-FFF2-40B4-BE49-F238E27FC236}">
                <a16:creationId xmlns:a16="http://schemas.microsoft.com/office/drawing/2014/main" id="{A05FBBD7-1677-38B6-A3D6-A18DEAD57227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38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9" name="日付プレースホルダー 14">
            <a:extLst>
              <a:ext uri="{FF2B5EF4-FFF2-40B4-BE49-F238E27FC236}">
                <a16:creationId xmlns:a16="http://schemas.microsoft.com/office/drawing/2014/main" id="{ABBED8E8-281F-7DAF-55A5-E2898194E1FE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10" name="テキスト ボックス 91">
            <a:extLst>
              <a:ext uri="{FF2B5EF4-FFF2-40B4-BE49-F238E27FC236}">
                <a16:creationId xmlns:a16="http://schemas.microsoft.com/office/drawing/2014/main" id="{CD8DC62B-70AE-8B3E-C7FE-EB4433D7E3AA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75419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Dispersion Relation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BAFE57-6A8D-6CED-0785-2163A2B29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451" y="1048280"/>
            <a:ext cx="7772400" cy="34104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EF33E6-EF03-B90E-75C1-3816336ED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451" y="4458744"/>
            <a:ext cx="7772400" cy="1074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D68699-6A94-478D-6982-181EF079D48F}"/>
              </a:ext>
            </a:extLst>
          </p:cNvPr>
          <p:cNvSpPr txBox="1"/>
          <p:nvPr/>
        </p:nvSpPr>
        <p:spPr>
          <a:xfrm>
            <a:off x="106252" y="5527439"/>
            <a:ext cx="40610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effectLst/>
                <a:latin typeface="Helvetica" pitchFamily="2" charset="0"/>
                <a:cs typeface="Times New Roman" panose="02020603050405020304" pitchFamily="18" charset="0"/>
              </a:rPr>
              <a:t>Laclare, J L (ESRF, Grenoble), </a:t>
            </a:r>
            <a:r>
              <a:rPr lang="en-US" sz="1200" b="0" i="0" dirty="0">
                <a:latin typeface="Helvetica" pitchFamily="2" charset="0"/>
                <a:cs typeface="Times New Roman" panose="02020603050405020304" pitchFamily="18" charset="0"/>
              </a:rPr>
              <a:t>C</a:t>
            </a:r>
            <a:r>
              <a:rPr lang="en-US" sz="1200" dirty="0">
                <a:effectLst/>
                <a:latin typeface="Helvetica" pitchFamily="2" charset="0"/>
                <a:cs typeface="Times New Roman" panose="02020603050405020304" pitchFamily="18" charset="0"/>
              </a:rPr>
              <a:t>oasting beam longitudinal coherent instabilities, </a:t>
            </a:r>
            <a:r>
              <a:rPr lang="en-US" sz="1200" b="0" i="0" dirty="0">
                <a:effectLst/>
                <a:latin typeface="Helvetica" pitchFamily="2" charset="0"/>
                <a:cs typeface="Times New Roman" panose="02020603050405020304" pitchFamily="18" charset="0"/>
              </a:rPr>
              <a:t>CAS - CERN Accelerator School : 5th General Accelerator Physics Course, pp.349-384, DOI: </a:t>
            </a:r>
            <a:r>
              <a:rPr lang="en-US" sz="1200" b="0" i="0" dirty="0">
                <a:effectLst/>
                <a:latin typeface="Helvetica" pitchFamily="2" charset="0"/>
                <a:cs typeface="Times New Roman" panose="02020603050405020304" pitchFamily="18" charset="0"/>
                <a:hlinkClick r:id="rId4" tooltip="DO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10.5170/CERN-1994-001.349</a:t>
            </a:r>
            <a:endParaRPr lang="en-US" sz="1200" dirty="0">
              <a:effectLst/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D322E747-401E-11BA-D16D-E37361A72184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88ae095048.jpg" descr="88ae095048.jpg">
            <a:extLst>
              <a:ext uri="{FF2B5EF4-FFF2-40B4-BE49-F238E27FC236}">
                <a16:creationId xmlns:a16="http://schemas.microsoft.com/office/drawing/2014/main" id="{39546E92-5CFB-6610-7E1B-8CEFBE8908A2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1D0BDE4E-4A72-1B11-4164-9DE78D5BECD3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39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7" name="日付プレースホルダー 14">
            <a:extLst>
              <a:ext uri="{FF2B5EF4-FFF2-40B4-BE49-F238E27FC236}">
                <a16:creationId xmlns:a16="http://schemas.microsoft.com/office/drawing/2014/main" id="{C719F77B-9F27-6AB9-6590-503CB8715AB4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8" name="テキスト ボックス 91">
            <a:extLst>
              <a:ext uri="{FF2B5EF4-FFF2-40B4-BE49-F238E27FC236}">
                <a16:creationId xmlns:a16="http://schemas.microsoft.com/office/drawing/2014/main" id="{2E63A37C-A017-1221-19CF-F27011970094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3669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28313" y="2685618"/>
            <a:ext cx="1217999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dirty="0">
                <a:latin typeface="+mn-lt"/>
              </a:rPr>
              <a:t>Transition Energy</a:t>
            </a:r>
            <a:endParaRPr lang="ru-RU" sz="4800" b="1" dirty="0">
              <a:solidFill>
                <a:srgbClr val="130B77"/>
              </a:solidFill>
              <a:latin typeface="+mn-lt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0" y="3663956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90DB4A91-B30D-0748-17FA-DA89397640D2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88ae095048.jpg" descr="88ae095048.jpg">
            <a:extLst>
              <a:ext uri="{FF2B5EF4-FFF2-40B4-BE49-F238E27FC236}">
                <a16:creationId xmlns:a16="http://schemas.microsoft.com/office/drawing/2014/main" id="{09FEC3AE-1A06-8247-B526-8B77F83E3EA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E5F2C7C5-9FE9-FC02-A38A-EF2A139198F4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4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7" name="日付プレースホルダー 14">
            <a:extLst>
              <a:ext uri="{FF2B5EF4-FFF2-40B4-BE49-F238E27FC236}">
                <a16:creationId xmlns:a16="http://schemas.microsoft.com/office/drawing/2014/main" id="{CDFA6BAC-0DCA-9021-CD35-13BE424E3FCF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8" name="テキスト ボックス 91">
            <a:extLst>
              <a:ext uri="{FF2B5EF4-FFF2-40B4-BE49-F238E27FC236}">
                <a16:creationId xmlns:a16="http://schemas.microsoft.com/office/drawing/2014/main" id="{2C198B48-378F-F6BB-2D7B-D1F13D15EAD1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6099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217001"/>
            <a:ext cx="12179998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lasov’s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Equation and Dispersion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elation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B5C12E9-AB9D-F779-FEB9-E643B4324544}"/>
              </a:ext>
            </a:extLst>
          </p:cNvPr>
          <p:cNvSpPr txBox="1"/>
          <p:nvPr/>
        </p:nvSpPr>
        <p:spPr>
          <a:xfrm>
            <a:off x="106252" y="5527439"/>
            <a:ext cx="40610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effectLst/>
                <a:latin typeface="Helvetica" pitchFamily="2" charset="0"/>
                <a:cs typeface="Times New Roman" panose="02020603050405020304" pitchFamily="18" charset="0"/>
              </a:rPr>
              <a:t>Laclare, J L (ESRF, Grenoble), </a:t>
            </a:r>
            <a:r>
              <a:rPr lang="en-US" sz="1200" b="0" i="0" dirty="0">
                <a:latin typeface="Helvetica" pitchFamily="2" charset="0"/>
                <a:cs typeface="Times New Roman" panose="02020603050405020304" pitchFamily="18" charset="0"/>
              </a:rPr>
              <a:t>C</a:t>
            </a:r>
            <a:r>
              <a:rPr lang="en-US" sz="1200" dirty="0">
                <a:effectLst/>
                <a:latin typeface="Helvetica" pitchFamily="2" charset="0"/>
                <a:cs typeface="Times New Roman" panose="02020603050405020304" pitchFamily="18" charset="0"/>
              </a:rPr>
              <a:t>oasting beam longitudinal coherent instabilities, </a:t>
            </a:r>
            <a:r>
              <a:rPr lang="en-US" sz="1200" b="0" i="0" dirty="0">
                <a:effectLst/>
                <a:latin typeface="Helvetica" pitchFamily="2" charset="0"/>
                <a:cs typeface="Times New Roman" panose="02020603050405020304" pitchFamily="18" charset="0"/>
              </a:rPr>
              <a:t>CAS - CERN Accelerator School : 5th General Accelerator Physics Course, pp.349-384, DOI: </a:t>
            </a:r>
            <a:r>
              <a:rPr lang="en-US" sz="1200" b="0" i="0" dirty="0">
                <a:effectLst/>
                <a:latin typeface="Helvetica" pitchFamily="2" charset="0"/>
                <a:cs typeface="Times New Roman" panose="02020603050405020304" pitchFamily="18" charset="0"/>
                <a:hlinkClick r:id="rId2" tooltip="DO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10.5170/CERN-1994-001.349</a:t>
            </a:r>
            <a:endParaRPr lang="en-US" sz="1200" dirty="0">
              <a:effectLst/>
              <a:latin typeface="Helvetica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9E2A8E-5CBC-56E0-AD65-9076402B0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171060"/>
            <a:ext cx="7772400" cy="22845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7EDB7B-CA72-FCCE-B726-CED15680F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130455"/>
            <a:ext cx="7772400" cy="1825816"/>
          </a:xfrm>
          <a:prstGeom prst="rect">
            <a:avLst/>
          </a:prstGeom>
        </p:spPr>
      </p:pic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096EE96E-BAA3-B740-CD56-55A9C03332A1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88ae095048.jpg" descr="88ae095048.jpg">
            <a:extLst>
              <a:ext uri="{FF2B5EF4-FFF2-40B4-BE49-F238E27FC236}">
                <a16:creationId xmlns:a16="http://schemas.microsoft.com/office/drawing/2014/main" id="{2DA99652-3E5E-F5CA-2485-08AD102965FB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スライド番号プレースホルダー 16">
            <a:extLst>
              <a:ext uri="{FF2B5EF4-FFF2-40B4-BE49-F238E27FC236}">
                <a16:creationId xmlns:a16="http://schemas.microsoft.com/office/drawing/2014/main" id="{835B9216-D094-053E-03C4-ED932C8C50AF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40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10" name="日付プレースホルダー 14">
            <a:extLst>
              <a:ext uri="{FF2B5EF4-FFF2-40B4-BE49-F238E27FC236}">
                <a16:creationId xmlns:a16="http://schemas.microsoft.com/office/drawing/2014/main" id="{F24F6E6B-D035-E238-1CBA-0804817EA94F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11" name="テキスト ボックス 91">
            <a:extLst>
              <a:ext uri="{FF2B5EF4-FFF2-40B4-BE49-F238E27FC236}">
                <a16:creationId xmlns:a16="http://schemas.microsoft.com/office/drawing/2014/main" id="{2DB674EB-19B5-8904-5DB5-6189D43FD977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3899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Momentum compaction factor at Transition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A5A30E54-F847-97D6-207E-CE4E1F6DBE72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88ae095048.jpg" descr="88ae095048.jpg">
            <a:extLst>
              <a:ext uri="{FF2B5EF4-FFF2-40B4-BE49-F238E27FC236}">
                <a16:creationId xmlns:a16="http://schemas.microsoft.com/office/drawing/2014/main" id="{60F181B4-1B86-2388-FF34-0745F96827D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67F19CA9-C95C-E6D7-7997-14C9D5D836CD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5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8" name="日付プレースホルダー 14">
            <a:extLst>
              <a:ext uri="{FF2B5EF4-FFF2-40B4-BE49-F238E27FC236}">
                <a16:creationId xmlns:a16="http://schemas.microsoft.com/office/drawing/2014/main" id="{25A9C69A-A160-F95A-FDF3-2A13D765A3FD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10" name="テキスト ボックス 91">
            <a:extLst>
              <a:ext uri="{FF2B5EF4-FFF2-40B4-BE49-F238E27FC236}">
                <a16:creationId xmlns:a16="http://schemas.microsoft.com/office/drawing/2014/main" id="{7D4CEF67-064E-418A-52DB-85C934E7C14B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EC0A767A-8DB7-68F0-FB19-A012C8AB89A9}"/>
                  </a:ext>
                </a:extLst>
              </p:cNvPr>
              <p:cNvSpPr/>
              <p:nvPr/>
            </p:nvSpPr>
            <p:spPr>
              <a:xfrm>
                <a:off x="6033657" y="2774245"/>
                <a:ext cx="1501245" cy="674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Δ</m:t>
                          </m:r>
                          <m:f>
                            <m:fPr>
                              <m:type m:val="li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num>
                        <m:den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Δ</m:t>
                          </m:r>
                          <m:f>
                            <m:fPr>
                              <m:type m:val="li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EC0A767A-8DB7-68F0-FB19-A012C8AB89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657" y="2774245"/>
                <a:ext cx="1501245" cy="674480"/>
              </a:xfrm>
              <a:prstGeom prst="rect">
                <a:avLst/>
              </a:prstGeom>
              <a:blipFill>
                <a:blip r:embed="rId3"/>
                <a:stretch>
                  <a:fillRect t="-62963" r="-1681" b="-944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B77ACAF4-E13E-DB2E-6BEC-5D24E4620CE2}"/>
                  </a:ext>
                </a:extLst>
              </p:cNvPr>
              <p:cNvSpPr/>
              <p:nvPr/>
            </p:nvSpPr>
            <p:spPr>
              <a:xfrm>
                <a:off x="2597541" y="2772148"/>
                <a:ext cx="1286378" cy="674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𝑑</m:t>
                          </m:r>
                          <m:f>
                            <m:fPr>
                              <m:type m:val="li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num>
                        <m:den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𝑑</m:t>
                          </m:r>
                          <m:f>
                            <m:fPr>
                              <m:type m:val="li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B77ACAF4-E13E-DB2E-6BEC-5D24E4620C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541" y="2772148"/>
                <a:ext cx="1286378" cy="674480"/>
              </a:xfrm>
              <a:prstGeom prst="rect">
                <a:avLst/>
              </a:prstGeom>
              <a:blipFill>
                <a:blip r:embed="rId4"/>
                <a:stretch>
                  <a:fillRect t="-62963" r="-1961" b="-944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206A3BA-7569-658B-E9B9-8579CA6E04BA}"/>
              </a:ext>
            </a:extLst>
          </p:cNvPr>
          <p:cNvSpPr txBox="1"/>
          <p:nvPr/>
        </p:nvSpPr>
        <p:spPr>
          <a:xfrm>
            <a:off x="2998975" y="2134701"/>
            <a:ext cx="611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MCF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1283E4-8CC6-35C8-BF58-5918735CEC81}"/>
              </a:ext>
            </a:extLst>
          </p:cNvPr>
          <p:cNvSpPr txBox="1"/>
          <p:nvPr/>
        </p:nvSpPr>
        <p:spPr>
          <a:xfrm>
            <a:off x="6215438" y="2134701"/>
            <a:ext cx="113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Slip-factor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BB3BDA-8C38-ED3B-1B2F-3585A10CC3A5}"/>
                  </a:ext>
                </a:extLst>
              </p:cNvPr>
              <p:cNvSpPr txBox="1"/>
              <p:nvPr/>
            </p:nvSpPr>
            <p:spPr>
              <a:xfrm>
                <a:off x="2884040" y="1293213"/>
                <a:ext cx="66148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Energy change</a:t>
                </a:r>
                <a:r>
                  <a:rPr lang="ru-RU" sz="2000" dirty="0"/>
                  <a:t> </a:t>
                </a:r>
                <a14:m>
                  <m:oMath xmlns:m="http://schemas.openxmlformats.org/officeDocument/2006/math">
                    <m:r>
                      <a:rPr lang="ru-RU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ru-RU" sz="2000" dirty="0"/>
                  <a:t> 1) </a:t>
                </a:r>
                <a:r>
                  <a:rPr lang="en-US" sz="2000" dirty="0"/>
                  <a:t>momentum change; 2) trajectory change</a:t>
                </a:r>
                <a:r>
                  <a:rPr lang="ru-RU" sz="2000" dirty="0"/>
                  <a:t>.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BB3BDA-8C38-ED3B-1B2F-3585A10CC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040" y="1293213"/>
                <a:ext cx="6614824" cy="400110"/>
              </a:xfrm>
              <a:prstGeom prst="rect">
                <a:avLst/>
              </a:prstGeom>
              <a:blipFill>
                <a:blip r:embed="rId5"/>
                <a:stretch>
                  <a:fillRect l="-960" t="-6061" b="-242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45D42985-C135-C2C1-7502-B20BB3284F8E}"/>
                  </a:ext>
                </a:extLst>
              </p:cNvPr>
              <p:cNvSpPr/>
              <p:nvPr/>
            </p:nvSpPr>
            <p:spPr>
              <a:xfrm>
                <a:off x="9370151" y="2761138"/>
                <a:ext cx="1330749" cy="656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45D42985-C135-C2C1-7502-B20BB3284F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0151" y="2761138"/>
                <a:ext cx="1330749" cy="656077"/>
              </a:xfrm>
              <a:prstGeom prst="rect">
                <a:avLst/>
              </a:prstGeom>
              <a:blipFill>
                <a:blip r:embed="rId6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17C138B1-0025-3333-15DA-B44364E5DBBB}"/>
                  </a:ext>
                </a:extLst>
              </p:cNvPr>
              <p:cNvSpPr/>
              <p:nvPr/>
            </p:nvSpPr>
            <p:spPr>
              <a:xfrm>
                <a:off x="5516531" y="3828897"/>
                <a:ext cx="2458942" cy="6674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sSub>
                            <m:sSub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ru-RU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ru-RU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i="0"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17C138B1-0025-3333-15DA-B44364E5DB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531" y="3828897"/>
                <a:ext cx="2458942" cy="667490"/>
              </a:xfrm>
              <a:prstGeom prst="rect">
                <a:avLst/>
              </a:prstGeom>
              <a:blipFill>
                <a:blip r:embed="rId7"/>
                <a:stretch>
                  <a:fillRect b="-92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6D1F22C4-1532-4C9C-681C-A7DEB1F053CE}"/>
                  </a:ext>
                </a:extLst>
              </p:cNvPr>
              <p:cNvSpPr/>
              <p:nvPr/>
            </p:nvSpPr>
            <p:spPr>
              <a:xfrm>
                <a:off x="2099786" y="3887447"/>
                <a:ext cx="2409442" cy="6597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sSub>
                            <m:sSub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ru-RU" i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i="0"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6D1F22C4-1532-4C9C-681C-A7DEB1F053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786" y="3887447"/>
                <a:ext cx="2409442" cy="65979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0035CDE1-1F46-25CF-BB7D-3B3E2ED39D36}"/>
                  </a:ext>
                </a:extLst>
              </p:cNvPr>
              <p:cNvSpPr/>
              <p:nvPr/>
            </p:nvSpPr>
            <p:spPr>
              <a:xfrm>
                <a:off x="8821409" y="3833167"/>
                <a:ext cx="2458942" cy="13321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η</m:t>
                          </m:r>
                        </m:e>
                        <m:sub>
                          <m:r>
                            <a:rPr lang="en-GB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GB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η</m:t>
                          </m:r>
                        </m:e>
                        <m:sub>
                          <m:r>
                            <a:rPr lang="en-GB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η</m:t>
                              </m:r>
                            </m:e>
                            <m:sub>
                              <m:r>
                                <a:rPr lang="en-GB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GB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GB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GB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0035CDE1-1F46-25CF-BB7D-3B3E2ED39D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1409" y="3833167"/>
                <a:ext cx="2458942" cy="13321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0132B8CA-E1B6-D023-73BB-BF2D495483BF}"/>
              </a:ext>
            </a:extLst>
          </p:cNvPr>
          <p:cNvSpPr txBox="1"/>
          <p:nvPr/>
        </p:nvSpPr>
        <p:spPr>
          <a:xfrm>
            <a:off x="561503" y="2904511"/>
            <a:ext cx="85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Ord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E06E86-6D64-94AD-AF18-EA65A170E51E}"/>
              </a:ext>
            </a:extLst>
          </p:cNvPr>
          <p:cNvSpPr txBox="1"/>
          <p:nvPr/>
        </p:nvSpPr>
        <p:spPr>
          <a:xfrm>
            <a:off x="559449" y="4032679"/>
            <a:ext cx="1153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Ord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249F4B-394C-6DD0-1E90-12F01B2CB761}"/>
                  </a:ext>
                </a:extLst>
              </p:cNvPr>
              <p:cNvSpPr txBox="1"/>
              <p:nvPr/>
            </p:nvSpPr>
            <p:spPr>
              <a:xfrm>
                <a:off x="1424063" y="5511199"/>
                <a:ext cx="8935551" cy="558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At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ru-RU" sz="2000" dirty="0"/>
                  <a:t> </a:t>
                </a:r>
                <a:r>
                  <a:rPr lang="en-US" sz="2000" dirty="0"/>
                  <a:t>get for Lorentz-factor</a:t>
                </a:r>
                <a:r>
                  <a:rPr lang="ru-RU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кр</m:t>
                        </m:r>
                      </m:sub>
                    </m:sSub>
                    <m:r>
                      <a:rPr lang="ru-RU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rad>
                      </m:den>
                    </m:f>
                  </m:oMath>
                </a14:m>
                <a:r>
                  <a:rPr lang="ru-RU" sz="2000" dirty="0"/>
                  <a:t>, </a:t>
                </a:r>
                <a:r>
                  <a:rPr lang="en-US" sz="2000" dirty="0"/>
                  <a:t>thus</a:t>
                </a:r>
                <a:r>
                  <a:rPr lang="ru-RU" sz="2000" dirty="0"/>
                  <a:t>, </a:t>
                </a:r>
                <a:r>
                  <a:rPr lang="en-US" sz="2000" dirty="0"/>
                  <a:t>transition energy can be determine.</a:t>
                </a:r>
                <a:endParaRPr lang="ru-RU" sz="20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249F4B-394C-6DD0-1E90-12F01B2CB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063" y="5511199"/>
                <a:ext cx="8935551" cy="558999"/>
              </a:xfrm>
              <a:prstGeom prst="rect">
                <a:avLst/>
              </a:prstGeom>
              <a:blipFill>
                <a:blip r:embed="rId10"/>
                <a:stretch>
                  <a:fillRect l="-7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1358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Equations of Longitudinal Motion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C327177-9654-4FBA-0E7E-DC81BC304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225" y="2813029"/>
            <a:ext cx="4495800" cy="5461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B753E2C-7466-A776-A5F9-2B841D375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833" y="3413883"/>
            <a:ext cx="1206500" cy="5334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600D1F1-0B32-BA36-0F8B-29948C91E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956" y="3413883"/>
            <a:ext cx="1879600" cy="5461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B93157D-A09E-95EB-870A-7A4BF03AF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4833" y="4009499"/>
            <a:ext cx="4622800" cy="5461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BB8EA12-8257-58A5-BF30-659813C2B560}"/>
              </a:ext>
            </a:extLst>
          </p:cNvPr>
          <p:cNvSpPr txBox="1"/>
          <p:nvPr/>
        </p:nvSpPr>
        <p:spPr>
          <a:xfrm>
            <a:off x="5564833" y="2365520"/>
            <a:ext cx="1577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Slippage factor</a:t>
            </a:r>
            <a:endParaRPr lang="ru-RU" u="sng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8812B5F-78EB-D266-C5A5-4940F7D25F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4833" y="1734332"/>
            <a:ext cx="1587500" cy="5715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BDE392E-CA18-A339-2321-810635425654}"/>
              </a:ext>
            </a:extLst>
          </p:cNvPr>
          <p:cNvSpPr txBox="1"/>
          <p:nvPr/>
        </p:nvSpPr>
        <p:spPr>
          <a:xfrm>
            <a:off x="7420694" y="1805462"/>
            <a:ext cx="191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– arrival Time drift</a:t>
            </a:r>
            <a:endParaRPr lang="ru-RU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9363EEC-C6D6-9527-4E9E-F96C1960B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4833" y="1009174"/>
            <a:ext cx="4406900" cy="660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80EC359-9240-59A9-0B74-DBC61155B977}"/>
              </a:ext>
            </a:extLst>
          </p:cNvPr>
          <p:cNvSpPr txBox="1"/>
          <p:nvPr/>
        </p:nvSpPr>
        <p:spPr>
          <a:xfrm>
            <a:off x="10111073" y="1154708"/>
            <a:ext cx="142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– Energy Kick</a:t>
            </a:r>
            <a:endParaRPr lang="ru-RU" dirty="0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CA36FCD-4245-7D42-FBFD-792252BAAA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2129" y="5155078"/>
            <a:ext cx="5410200" cy="8255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AECE316-8049-B6FB-39A3-49A5EF671CD9}"/>
              </a:ext>
            </a:extLst>
          </p:cNvPr>
          <p:cNvSpPr txBox="1"/>
          <p:nvPr/>
        </p:nvSpPr>
        <p:spPr>
          <a:xfrm>
            <a:off x="5542129" y="4666228"/>
            <a:ext cx="2192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/>
              <a:t>Synchronious</a:t>
            </a:r>
            <a:r>
              <a:rPr lang="en-US" u="sng" dirty="0"/>
              <a:t> Particle</a:t>
            </a:r>
            <a:endParaRPr lang="ru-RU" u="sng" dirty="0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8787BA9-6208-8F5A-742B-E7D332BD9A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153" y="1426496"/>
            <a:ext cx="1577035" cy="150905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99A57D3-A6AC-7FA4-A894-DAFFE2BF670E}"/>
              </a:ext>
            </a:extLst>
          </p:cNvPr>
          <p:cNvSpPr txBox="1"/>
          <p:nvPr/>
        </p:nvSpPr>
        <p:spPr>
          <a:xfrm>
            <a:off x="451153" y="1019384"/>
            <a:ext cx="146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Classical form</a:t>
            </a:r>
            <a:endParaRPr lang="ru-RU" u="sng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3EBC31B-8000-B67A-DF7A-CAFE694645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153" y="3008138"/>
            <a:ext cx="4584700" cy="13843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BCDADAD-954D-F8CA-DA47-168FAE714EAF}"/>
              </a:ext>
            </a:extLst>
          </p:cNvPr>
          <p:cNvSpPr txBox="1"/>
          <p:nvPr/>
        </p:nvSpPr>
        <p:spPr>
          <a:xfrm>
            <a:off x="9461034" y="6100236"/>
            <a:ext cx="2489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BLonD: https://</a:t>
            </a:r>
            <a:r>
              <a:rPr lang="en-US" sz="1200" dirty="0" err="1">
                <a:latin typeface="Helvetica" pitchFamily="2" charset="0"/>
              </a:rPr>
              <a:t>blond.web.cern.ch</a:t>
            </a:r>
            <a:r>
              <a:rPr lang="en-US" sz="1200" dirty="0">
                <a:latin typeface="Helvetica" pitchFamily="2" charset="0"/>
              </a:rPr>
              <a:t>/</a:t>
            </a:r>
            <a:endParaRPr lang="ru-RU" sz="1200" dirty="0">
              <a:latin typeface="Helvetica" pitchFamily="2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E126ED9-248A-170A-B2C6-E8E9D341BF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153" y="4508476"/>
            <a:ext cx="2184400" cy="1625600"/>
          </a:xfrm>
          <a:prstGeom prst="rect">
            <a:avLst/>
          </a:prstGeom>
        </p:spPr>
      </p:pic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B399E0E2-DED7-9DAB-EB8D-FA47AEEF0331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88ae095048.jpg" descr="88ae095048.jpg">
            <a:extLst>
              <a:ext uri="{FF2B5EF4-FFF2-40B4-BE49-F238E27FC236}">
                <a16:creationId xmlns:a16="http://schemas.microsoft.com/office/drawing/2014/main" id="{B6529070-F9F3-69A7-C111-F7C503319397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AFE6CA7C-6AEB-DDE0-A809-80D5B24945BF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6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7" name="日付プレースホルダー 14">
            <a:extLst>
              <a:ext uri="{FF2B5EF4-FFF2-40B4-BE49-F238E27FC236}">
                <a16:creationId xmlns:a16="http://schemas.microsoft.com/office/drawing/2014/main" id="{BCC5259A-D1C9-09CB-900D-8C44481AB11E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8" name="テキスト ボックス 91">
            <a:extLst>
              <a:ext uri="{FF2B5EF4-FFF2-40B4-BE49-F238E27FC236}">
                <a16:creationId xmlns:a16="http://schemas.microsoft.com/office/drawing/2014/main" id="{716F8985-2F60-8AD7-0905-DC2B2ED6652A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6926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Coasting Beam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63E7145-1A98-1F5D-B0ED-41FA9F6C8A5F}"/>
              </a:ext>
            </a:extLst>
          </p:cNvPr>
          <p:cNvSpPr txBox="1"/>
          <p:nvPr/>
        </p:nvSpPr>
        <p:spPr>
          <a:xfrm>
            <a:off x="204283" y="5840009"/>
            <a:ext cx="3468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Helvetica" pitchFamily="2" charset="0"/>
              </a:rPr>
              <a:t>Jens </a:t>
            </a:r>
            <a:r>
              <a:rPr lang="en-US" sz="1200" dirty="0" err="1">
                <a:effectLst/>
                <a:latin typeface="Helvetica" pitchFamily="2" charset="0"/>
              </a:rPr>
              <a:t>Schweickhardt</a:t>
            </a:r>
            <a:r>
              <a:rPr lang="en-US" sz="1200" dirty="0">
                <a:latin typeface="Helvetica" pitchFamily="2" charset="0"/>
              </a:rPr>
              <a:t>, </a:t>
            </a:r>
            <a:r>
              <a:rPr lang="en-US" sz="1200" dirty="0">
                <a:effectLst/>
                <a:latin typeface="Helvetica" pitchFamily="2" charset="0"/>
              </a:rPr>
              <a:t>Modeling and Optimization of Barrier-Bucket RF Systems, 2021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E930C0-05B2-5497-3860-44EA3518E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822" y="1393329"/>
            <a:ext cx="7884356" cy="3576119"/>
          </a:xfrm>
          <a:prstGeom prst="rect">
            <a:avLst/>
          </a:prstGeom>
        </p:spPr>
      </p:pic>
      <p:sp>
        <p:nvSpPr>
          <p:cNvPr id="6" name="正方形/長方形 43">
            <a:extLst>
              <a:ext uri="{FF2B5EF4-FFF2-40B4-BE49-F238E27FC236}">
                <a16:creationId xmlns:a16="http://schemas.microsoft.com/office/drawing/2014/main" id="{C4B6A297-F17A-4175-6BDE-96EA49C11A0D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88ae095048.jpg" descr="88ae095048.jpg">
            <a:extLst>
              <a:ext uri="{FF2B5EF4-FFF2-40B4-BE49-F238E27FC236}">
                <a16:creationId xmlns:a16="http://schemas.microsoft.com/office/drawing/2014/main" id="{824AEE53-B1AC-6DDE-C332-B785C2CDCDF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スライド番号プレースホルダー 16">
            <a:extLst>
              <a:ext uri="{FF2B5EF4-FFF2-40B4-BE49-F238E27FC236}">
                <a16:creationId xmlns:a16="http://schemas.microsoft.com/office/drawing/2014/main" id="{E9113DA4-660C-D8BB-1A66-1FC98E638002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7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9" name="日付プレースホルダー 14">
            <a:extLst>
              <a:ext uri="{FF2B5EF4-FFF2-40B4-BE49-F238E27FC236}">
                <a16:creationId xmlns:a16="http://schemas.microsoft.com/office/drawing/2014/main" id="{891A176E-A8C5-9700-0090-376D7515EA17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10" name="テキスト ボックス 91">
            <a:extLst>
              <a:ext uri="{FF2B5EF4-FFF2-40B4-BE49-F238E27FC236}">
                <a16:creationId xmlns:a16="http://schemas.microsoft.com/office/drawing/2014/main" id="{F8C046E9-68F9-6AF0-2BB1-2B4C91668FCA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6324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Jump-scheme at NICA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743CF1-09E4-F6A0-1E86-987B77B3D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217" y="2851400"/>
            <a:ext cx="3695700" cy="3378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5FA497-76F6-F112-2E58-4684108FB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179" y="2835902"/>
            <a:ext cx="3810000" cy="33909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C4FCE7-2AC7-6D86-0FEC-01C92D4CD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03" y="1119220"/>
            <a:ext cx="3962400" cy="6477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4A705B-DCC6-3CCE-1061-F6620BDDD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0743" y="1126787"/>
            <a:ext cx="2679700" cy="1409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4566CE-582D-99CE-E110-93BBEA70F7DE}"/>
              </a:ext>
            </a:extLst>
          </p:cNvPr>
          <p:cNvSpPr txBox="1"/>
          <p:nvPr/>
        </p:nvSpPr>
        <p:spPr>
          <a:xfrm>
            <a:off x="4286261" y="1257618"/>
            <a:ext cx="2047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–</a:t>
            </a:r>
            <a:r>
              <a:rPr lang="en-US" dirty="0"/>
              <a:t> turns before jump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A8032B-5913-8699-01F3-3AA39D61EBBE}"/>
              </a:ext>
            </a:extLst>
          </p:cNvPr>
          <p:cNvSpPr txBox="1"/>
          <p:nvPr/>
        </p:nvSpPr>
        <p:spPr>
          <a:xfrm>
            <a:off x="9708745" y="1177912"/>
            <a:ext cx="1617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– turns at jump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A4494E-84E0-D033-D29B-87229E67EA38}"/>
                  </a:ext>
                </a:extLst>
              </p:cNvPr>
              <p:cNvSpPr txBox="1"/>
              <p:nvPr/>
            </p:nvSpPr>
            <p:spPr>
              <a:xfrm>
                <a:off x="9684953" y="1641255"/>
                <a:ext cx="1052596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–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𝑗𝑢𝑚𝑝</m:t>
                        </m:r>
                      </m:sub>
                    </m:sSub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A4494E-84E0-D033-D29B-87229E67E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4953" y="1641255"/>
                <a:ext cx="1052596" cy="391646"/>
              </a:xfrm>
              <a:prstGeom prst="rect">
                <a:avLst/>
              </a:prstGeom>
              <a:blipFill>
                <a:blip r:embed="rId7"/>
                <a:stretch>
                  <a:fillRect l="-4762" t="-6452" b="-225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F307601-68BA-CFFC-5FD6-0EAC2F7452FF}"/>
              </a:ext>
            </a:extLst>
          </p:cNvPr>
          <p:cNvSpPr txBox="1"/>
          <p:nvPr/>
        </p:nvSpPr>
        <p:spPr>
          <a:xfrm>
            <a:off x="9708745" y="2104940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– jump time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7997AF-5D41-DCBE-24E7-B7DA1C11460C}"/>
              </a:ext>
            </a:extLst>
          </p:cNvPr>
          <p:cNvSpPr txBox="1"/>
          <p:nvPr/>
        </p:nvSpPr>
        <p:spPr>
          <a:xfrm>
            <a:off x="201003" y="1988580"/>
            <a:ext cx="445721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Arial" panose="020B0604020202020204" pitchFamily="34" charset="0"/>
              </a:rPr>
              <a:t>Here is a 5 different states of longitudinal </a:t>
            </a:r>
          </a:p>
          <a:p>
            <a:r>
              <a:rPr lang="en-US" sz="1600" dirty="0">
                <a:effectLst/>
                <a:latin typeface="Arial" panose="020B0604020202020204" pitchFamily="34" charset="0"/>
              </a:rPr>
              <a:t>optics based on </a:t>
            </a:r>
            <a:r>
              <a:rPr lang="en-US" sz="1600" b="1" dirty="0">
                <a:effectLst/>
                <a:latin typeface="Arial" panose="020B0604020202020204" pitchFamily="34" charset="0"/>
              </a:rPr>
              <a:t>transition energy</a:t>
            </a:r>
            <a:r>
              <a:rPr lang="en-US" sz="1600" dirty="0">
                <a:effectLst/>
                <a:latin typeface="Arial" panose="020B0604020202020204" pitchFamily="34" charset="0"/>
              </a:rPr>
              <a:t>:</a:t>
            </a:r>
          </a:p>
          <a:p>
            <a:r>
              <a:rPr lang="en-US" sz="1600" dirty="0">
                <a:effectLst/>
                <a:latin typeface="Arial" panose="020B0604020202020204" pitchFamily="34" charset="0"/>
              </a:rPr>
              <a:t>1) acceleration from injection energy with initial value;</a:t>
            </a:r>
          </a:p>
          <a:p>
            <a:r>
              <a:rPr lang="en-US" sz="1600" dirty="0">
                <a:effectLst/>
                <a:latin typeface="Arial" panose="020B0604020202020204" pitchFamily="34" charset="0"/>
              </a:rPr>
              <a:t>2) smooth increase to peak;  </a:t>
            </a:r>
          </a:p>
          <a:p>
            <a:r>
              <a:rPr lang="en-US" sz="1600" dirty="0">
                <a:effectLst/>
                <a:latin typeface="Arial" panose="020B0604020202020204" pitchFamily="34" charset="0"/>
              </a:rPr>
              <a:t>3) </a:t>
            </a:r>
            <a:r>
              <a:rPr lang="en-US" sz="1600" u="sng" dirty="0">
                <a:effectLst/>
                <a:latin typeface="Arial" panose="020B0604020202020204" pitchFamily="34" charset="0"/>
              </a:rPr>
              <a:t>jump</a:t>
            </a:r>
            <a:r>
              <a:rPr lang="en-US" sz="1600" dirty="0">
                <a:effectLst/>
                <a:latin typeface="Arial" panose="020B0604020202020204" pitchFamily="34" charset="0"/>
              </a:rPr>
              <a:t>;</a:t>
            </a:r>
          </a:p>
          <a:p>
            <a:r>
              <a:rPr lang="en-US" sz="1600" dirty="0">
                <a:effectLst/>
                <a:latin typeface="Arial" panose="020B0604020202020204" pitchFamily="34" charset="0"/>
              </a:rPr>
              <a:t>4) smooth recovery till initial transition;</a:t>
            </a:r>
          </a:p>
          <a:p>
            <a:r>
              <a:rPr lang="en-US" sz="1600" dirty="0">
                <a:effectLst/>
                <a:latin typeface="Arial" panose="020B0604020202020204" pitchFamily="34" charset="0"/>
              </a:rPr>
              <a:t>5) initial value till the experiment energy;</a:t>
            </a:r>
          </a:p>
          <a:p>
            <a:endParaRPr lang="en-US" sz="1600" dirty="0"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effectLst/>
                <a:latin typeface="Arial" panose="020B0604020202020204" pitchFamily="34" charset="0"/>
              </a:rPr>
              <a:t> First defines 3) state based on the maximum available speed of transition shift and available transition size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effectLst/>
                <a:latin typeface="Arial" panose="020B0604020202020204" pitchFamily="34" charset="0"/>
              </a:rPr>
              <a:t>Secondly, we can understand states 3 and 4, as they changed parallel to beam energy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effectLst/>
                <a:latin typeface="Arial" panose="020B0604020202020204" pitchFamily="34" charset="0"/>
              </a:rPr>
              <a:t>Finally, states 3 and 5 also can be understand</a:t>
            </a:r>
          </a:p>
          <a:p>
            <a:endParaRPr lang="ru-RU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56FF93-1BE1-FA8A-8162-C692F4E04458}"/>
              </a:ext>
            </a:extLst>
          </p:cNvPr>
          <p:cNvSpPr txBox="1"/>
          <p:nvPr/>
        </p:nvSpPr>
        <p:spPr>
          <a:xfrm>
            <a:off x="5849763" y="3973828"/>
            <a:ext cx="246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</a:t>
            </a:r>
            <a:endParaRPr lang="ru-RU" sz="120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0F91388F-14C9-0417-F204-D9643CBCA08E}"/>
              </a:ext>
            </a:extLst>
          </p:cNvPr>
          <p:cNvSpPr>
            <a:spLocks noChangeAspect="1"/>
          </p:cNvSpPr>
          <p:nvPr/>
        </p:nvSpPr>
        <p:spPr>
          <a:xfrm>
            <a:off x="5849763" y="3991581"/>
            <a:ext cx="246237" cy="246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A5712B-ABE1-4194-93E3-039809F7B157}"/>
              </a:ext>
            </a:extLst>
          </p:cNvPr>
          <p:cNvSpPr txBox="1"/>
          <p:nvPr/>
        </p:nvSpPr>
        <p:spPr>
          <a:xfrm>
            <a:off x="6390579" y="3514353"/>
            <a:ext cx="246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  <a:endParaRPr lang="ru-RU" sz="120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697778F-98F9-F067-B66E-245D3BEDE34B}"/>
              </a:ext>
            </a:extLst>
          </p:cNvPr>
          <p:cNvSpPr>
            <a:spLocks noChangeAspect="1"/>
          </p:cNvSpPr>
          <p:nvPr/>
        </p:nvSpPr>
        <p:spPr>
          <a:xfrm>
            <a:off x="6390579" y="3532106"/>
            <a:ext cx="246237" cy="246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B80CA3-EF26-363A-EB75-183E491EDC83}"/>
              </a:ext>
            </a:extLst>
          </p:cNvPr>
          <p:cNvSpPr txBox="1"/>
          <p:nvPr/>
        </p:nvSpPr>
        <p:spPr>
          <a:xfrm>
            <a:off x="7658241" y="3968373"/>
            <a:ext cx="246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</a:t>
            </a:r>
            <a:endParaRPr lang="ru-RU" sz="120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21B68B94-5B4E-A246-AACD-2747BE6DDA2A}"/>
              </a:ext>
            </a:extLst>
          </p:cNvPr>
          <p:cNvSpPr>
            <a:spLocks noChangeAspect="1"/>
          </p:cNvSpPr>
          <p:nvPr/>
        </p:nvSpPr>
        <p:spPr>
          <a:xfrm>
            <a:off x="7658241" y="3986126"/>
            <a:ext cx="246237" cy="246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4E9263-7F67-E3BA-9176-8D7C3354DFC4}"/>
              </a:ext>
            </a:extLst>
          </p:cNvPr>
          <p:cNvSpPr txBox="1"/>
          <p:nvPr/>
        </p:nvSpPr>
        <p:spPr>
          <a:xfrm>
            <a:off x="6830765" y="4844202"/>
            <a:ext cx="246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  <a:endParaRPr lang="ru-RU" sz="120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6215BC13-7C7A-14A1-3178-7038FA52B7CE}"/>
              </a:ext>
            </a:extLst>
          </p:cNvPr>
          <p:cNvSpPr>
            <a:spLocks noChangeAspect="1"/>
          </p:cNvSpPr>
          <p:nvPr/>
        </p:nvSpPr>
        <p:spPr>
          <a:xfrm>
            <a:off x="6830765" y="4861955"/>
            <a:ext cx="246237" cy="246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CE0867-A6E1-A999-CC6B-4DA0554BFAFD}"/>
              </a:ext>
            </a:extLst>
          </p:cNvPr>
          <p:cNvSpPr txBox="1"/>
          <p:nvPr/>
        </p:nvSpPr>
        <p:spPr>
          <a:xfrm>
            <a:off x="6754002" y="3968373"/>
            <a:ext cx="246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  <a:endParaRPr lang="ru-RU" sz="1200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EA483142-EE31-894F-1AFC-9B699D953BFC}"/>
              </a:ext>
            </a:extLst>
          </p:cNvPr>
          <p:cNvSpPr>
            <a:spLocks noChangeAspect="1"/>
          </p:cNvSpPr>
          <p:nvPr/>
        </p:nvSpPr>
        <p:spPr>
          <a:xfrm>
            <a:off x="6754002" y="3986126"/>
            <a:ext cx="246237" cy="246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1E2C9F-296F-DD52-509E-A28542518407}"/>
              </a:ext>
            </a:extLst>
          </p:cNvPr>
          <p:cNvSpPr txBox="1"/>
          <p:nvPr/>
        </p:nvSpPr>
        <p:spPr>
          <a:xfrm>
            <a:off x="10491312" y="3954496"/>
            <a:ext cx="246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  <a:endParaRPr lang="ru-RU" sz="1200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EA311AF3-4E99-9214-766E-C7A62993D2AF}"/>
              </a:ext>
            </a:extLst>
          </p:cNvPr>
          <p:cNvSpPr>
            <a:spLocks noChangeAspect="1"/>
          </p:cNvSpPr>
          <p:nvPr/>
        </p:nvSpPr>
        <p:spPr>
          <a:xfrm>
            <a:off x="10491312" y="3972249"/>
            <a:ext cx="246237" cy="246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298A06-DA79-5335-77AA-D2249C91EA0D}"/>
              </a:ext>
            </a:extLst>
          </p:cNvPr>
          <p:cNvSpPr txBox="1"/>
          <p:nvPr/>
        </p:nvSpPr>
        <p:spPr>
          <a:xfrm>
            <a:off x="9510465" y="3214876"/>
            <a:ext cx="246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  <a:endParaRPr lang="ru-RU" sz="1200" dirty="0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28D08779-9ED6-43EA-5861-273D810687CF}"/>
              </a:ext>
            </a:extLst>
          </p:cNvPr>
          <p:cNvSpPr>
            <a:spLocks noChangeAspect="1"/>
          </p:cNvSpPr>
          <p:nvPr/>
        </p:nvSpPr>
        <p:spPr>
          <a:xfrm>
            <a:off x="9510465" y="3232629"/>
            <a:ext cx="246237" cy="246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51D5CB-2827-B935-611F-119BD91A0600}"/>
              </a:ext>
            </a:extLst>
          </p:cNvPr>
          <p:cNvSpPr txBox="1"/>
          <p:nvPr/>
        </p:nvSpPr>
        <p:spPr>
          <a:xfrm>
            <a:off x="11337586" y="4820244"/>
            <a:ext cx="246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  <a:endParaRPr lang="ru-RU" sz="1200" dirty="0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C89ED610-7651-156F-38BA-01393EB13E6E}"/>
              </a:ext>
            </a:extLst>
          </p:cNvPr>
          <p:cNvSpPr>
            <a:spLocks noChangeAspect="1"/>
          </p:cNvSpPr>
          <p:nvPr/>
        </p:nvSpPr>
        <p:spPr>
          <a:xfrm>
            <a:off x="11337586" y="4837997"/>
            <a:ext cx="246237" cy="246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正方形/長方形 43">
            <a:extLst>
              <a:ext uri="{FF2B5EF4-FFF2-40B4-BE49-F238E27FC236}">
                <a16:creationId xmlns:a16="http://schemas.microsoft.com/office/drawing/2014/main" id="{BC0EFC8C-AAA0-1410-793A-3E34D11B0AC7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88ae095048.jpg" descr="88ae095048.jpg">
            <a:extLst>
              <a:ext uri="{FF2B5EF4-FFF2-40B4-BE49-F238E27FC236}">
                <a16:creationId xmlns:a16="http://schemas.microsoft.com/office/drawing/2014/main" id="{22853A81-95DD-7839-8863-B05514B0FD98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スライド番号プレースホルダー 16">
            <a:extLst>
              <a:ext uri="{FF2B5EF4-FFF2-40B4-BE49-F238E27FC236}">
                <a16:creationId xmlns:a16="http://schemas.microsoft.com/office/drawing/2014/main" id="{811B9AF7-EEFB-C263-4A32-3AD0277038F7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8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28" name="日付プレースホルダー 14">
            <a:extLst>
              <a:ext uri="{FF2B5EF4-FFF2-40B4-BE49-F238E27FC236}">
                <a16:creationId xmlns:a16="http://schemas.microsoft.com/office/drawing/2014/main" id="{386120CE-90BD-6B2E-8B84-208E3A48CBEE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34" name="テキスト ボックス 91">
            <a:extLst>
              <a:ext uri="{FF2B5EF4-FFF2-40B4-BE49-F238E27FC236}">
                <a16:creationId xmlns:a16="http://schemas.microsoft.com/office/drawing/2014/main" id="{2471427E-5F0C-07AC-F996-5E7B2F49CEB7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6190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タイトル 1">
            <a:extLst>
              <a:ext uri="{FF2B5EF4-FFF2-40B4-BE49-F238E27FC236}">
                <a16:creationId xmlns:a16="http://schemas.microsoft.com/office/drawing/2014/main" id="{CA7C3D24-5A4A-D7C9-5D56-18763A96CB8C}"/>
              </a:ext>
            </a:extLst>
          </p:cNvPr>
          <p:cNvSpPr txBox="1"/>
          <p:nvPr/>
        </p:nvSpPr>
        <p:spPr>
          <a:xfrm>
            <a:off x="0" y="167757"/>
            <a:ext cx="12179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130C7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/>
              <a:t>Momentum compaction factor at Transition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551F30A-2EC6-D6CB-6FCA-F954C20588DA}"/>
              </a:ext>
            </a:extLst>
          </p:cNvPr>
          <p:cNvCxnSpPr>
            <a:cxnSpLocks/>
          </p:cNvCxnSpPr>
          <p:nvPr/>
        </p:nvCxnSpPr>
        <p:spPr>
          <a:xfrm>
            <a:off x="-28313" y="900675"/>
            <a:ext cx="12208311" cy="0"/>
          </a:xfrm>
          <a:prstGeom prst="line">
            <a:avLst/>
          </a:prstGeom>
          <a:ln w="28575">
            <a:solidFill>
              <a:srgbClr val="EA661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D3F1D1-3DD0-3838-D317-B6ACD5472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74" y="1193799"/>
            <a:ext cx="4878936" cy="25364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A367E8-0D80-BA77-55D0-6518D07B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668" y="1193799"/>
            <a:ext cx="4401016" cy="25396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4E4948-1F43-49E8-1EE3-8CC0513DE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74" y="3921494"/>
            <a:ext cx="4878936" cy="22101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F6FF3E-3234-EE6C-4526-2C17BE423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668" y="3921494"/>
            <a:ext cx="4670415" cy="2210107"/>
          </a:xfrm>
          <a:prstGeom prst="rect">
            <a:avLst/>
          </a:prstGeom>
        </p:spPr>
      </p:pic>
      <p:sp>
        <p:nvSpPr>
          <p:cNvPr id="4" name="正方形/長方形 43">
            <a:extLst>
              <a:ext uri="{FF2B5EF4-FFF2-40B4-BE49-F238E27FC236}">
                <a16:creationId xmlns:a16="http://schemas.microsoft.com/office/drawing/2014/main" id="{A5A30E54-F847-97D6-207E-CE4E1F6DBE72}"/>
              </a:ext>
            </a:extLst>
          </p:cNvPr>
          <p:cNvSpPr/>
          <p:nvPr/>
        </p:nvSpPr>
        <p:spPr>
          <a:xfrm>
            <a:off x="-12000" y="6449818"/>
            <a:ext cx="12204000" cy="431329"/>
          </a:xfrm>
          <a:prstGeom prst="rect">
            <a:avLst/>
          </a:prstGeom>
          <a:solidFill>
            <a:srgbClr val="160D9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n w="0"/>
              <a:solidFill>
                <a:srgbClr val="A6F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88ae095048.jpg" descr="88ae095048.jpg">
            <a:extLst>
              <a:ext uri="{FF2B5EF4-FFF2-40B4-BE49-F238E27FC236}">
                <a16:creationId xmlns:a16="http://schemas.microsoft.com/office/drawing/2014/main" id="{60F181B4-1B86-2388-FF34-0745F96827D5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1753384" y="6440535"/>
            <a:ext cx="438616" cy="4498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スライド番号プレースホルダー 16">
            <a:extLst>
              <a:ext uri="{FF2B5EF4-FFF2-40B4-BE49-F238E27FC236}">
                <a16:creationId xmlns:a16="http://schemas.microsoft.com/office/drawing/2014/main" id="{67F19CA9-C95C-E6D7-7997-14C9D5D836CD}"/>
              </a:ext>
            </a:extLst>
          </p:cNvPr>
          <p:cNvSpPr txBox="1">
            <a:spLocks/>
          </p:cNvSpPr>
          <p:nvPr/>
        </p:nvSpPr>
        <p:spPr>
          <a:xfrm>
            <a:off x="11325983" y="6502296"/>
            <a:ext cx="2849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E5B54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rgbClr val="EDA117"/>
                </a:solidFill>
                <a:latin typeface="+mn-lt"/>
              </a:rPr>
              <a:pPr/>
              <a:t>9</a:t>
            </a:fld>
            <a:endParaRPr lang="ru-RU" sz="1400" dirty="0">
              <a:solidFill>
                <a:srgbClr val="EDA117"/>
              </a:solidFill>
              <a:latin typeface="+mn-lt"/>
            </a:endParaRPr>
          </a:p>
        </p:txBody>
      </p:sp>
      <p:sp>
        <p:nvSpPr>
          <p:cNvPr id="8" name="日付プレースホルダー 14">
            <a:extLst>
              <a:ext uri="{FF2B5EF4-FFF2-40B4-BE49-F238E27FC236}">
                <a16:creationId xmlns:a16="http://schemas.microsoft.com/office/drawing/2014/main" id="{25A9C69A-A160-F95A-FDF3-2A13D765A3FD}"/>
              </a:ext>
            </a:extLst>
          </p:cNvPr>
          <p:cNvSpPr txBox="1"/>
          <p:nvPr/>
        </p:nvSpPr>
        <p:spPr>
          <a:xfrm>
            <a:off x="-28313" y="6525379"/>
            <a:ext cx="120171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200">
                <a:solidFill>
                  <a:srgbClr val="E5B4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04/0</a:t>
            </a:r>
            <a:r>
              <a:rPr lang="ru-RU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rgbClr val="EDA117"/>
                </a:solidFill>
                <a:latin typeface="+mn-lt"/>
                <a:cs typeface="Calibri" panose="020F0502020204030204" pitchFamily="34" charset="0"/>
              </a:rPr>
              <a:t>/2023</a:t>
            </a:r>
          </a:p>
        </p:txBody>
      </p:sp>
      <p:sp>
        <p:nvSpPr>
          <p:cNvPr id="10" name="テキスト ボックス 91">
            <a:extLst>
              <a:ext uri="{FF2B5EF4-FFF2-40B4-BE49-F238E27FC236}">
                <a16:creationId xmlns:a16="http://schemas.microsoft.com/office/drawing/2014/main" id="{7D4CEF67-064E-418A-52DB-85C934E7C14B}"/>
              </a:ext>
            </a:extLst>
          </p:cNvPr>
          <p:cNvSpPr txBox="1"/>
          <p:nvPr/>
        </p:nvSpPr>
        <p:spPr>
          <a:xfrm>
            <a:off x="-12001" y="6449818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XIXth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Workshop on High Energy Spin Physics </a:t>
            </a:r>
          </a:p>
          <a:p>
            <a:pPr algn="ctr">
              <a:defRPr sz="1100">
                <a:solidFill>
                  <a:srgbClr val="E5B5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Dubna, 202</a:t>
            </a:r>
            <a:r>
              <a:rPr lang="ru-RU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EDA1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03376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2015</TotalTime>
  <Words>2161</Words>
  <Application>Microsoft Macintosh PowerPoint</Application>
  <PresentationFormat>Широкоэкранный</PresentationFormat>
  <Paragraphs>363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Helvetica</vt:lpstr>
      <vt:lpstr>Helvetica Neue</vt:lpstr>
      <vt:lpstr>Times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18</cp:revision>
  <cp:lastPrinted>2023-09-04T12:04:58Z</cp:lastPrinted>
  <dcterms:created xsi:type="dcterms:W3CDTF">2023-09-01T10:28:01Z</dcterms:created>
  <dcterms:modified xsi:type="dcterms:W3CDTF">2023-09-04T12:08:14Z</dcterms:modified>
</cp:coreProperties>
</file>