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51" r:id="rId1"/>
  </p:sldMasterIdLst>
  <p:notesMasterIdLst>
    <p:notesMasterId r:id="rId41"/>
  </p:notesMasterIdLst>
  <p:handoutMasterIdLst>
    <p:handoutMasterId r:id="rId42"/>
  </p:handoutMasterIdLst>
  <p:sldIdLst>
    <p:sldId id="649" r:id="rId2"/>
    <p:sldId id="443" r:id="rId3"/>
    <p:sldId id="444" r:id="rId4"/>
    <p:sldId id="661" r:id="rId5"/>
    <p:sldId id="604" r:id="rId6"/>
    <p:sldId id="605" r:id="rId7"/>
    <p:sldId id="646" r:id="rId8"/>
    <p:sldId id="606" r:id="rId9"/>
    <p:sldId id="660" r:id="rId10"/>
    <p:sldId id="662" r:id="rId11"/>
    <p:sldId id="663" r:id="rId12"/>
    <p:sldId id="282" r:id="rId13"/>
    <p:sldId id="263" r:id="rId14"/>
    <p:sldId id="265" r:id="rId15"/>
    <p:sldId id="503" r:id="rId16"/>
    <p:sldId id="600" r:id="rId17"/>
    <p:sldId id="524" r:id="rId18"/>
    <p:sldId id="418" r:id="rId19"/>
    <p:sldId id="637" r:id="rId20"/>
    <p:sldId id="664" r:id="rId21"/>
    <p:sldId id="407" r:id="rId22"/>
    <p:sldId id="268" r:id="rId23"/>
    <p:sldId id="654" r:id="rId24"/>
    <p:sldId id="652" r:id="rId25"/>
    <p:sldId id="655" r:id="rId26"/>
    <p:sldId id="657" r:id="rId27"/>
    <p:sldId id="658" r:id="rId28"/>
    <p:sldId id="656" r:id="rId29"/>
    <p:sldId id="665" r:id="rId30"/>
    <p:sldId id="653" r:id="rId31"/>
    <p:sldId id="659" r:id="rId32"/>
    <p:sldId id="608" r:id="rId33"/>
    <p:sldId id="626" r:id="rId34"/>
    <p:sldId id="627" r:id="rId35"/>
    <p:sldId id="399" r:id="rId36"/>
    <p:sldId id="631" r:id="rId37"/>
    <p:sldId id="633" r:id="rId38"/>
    <p:sldId id="632" r:id="rId39"/>
    <p:sldId id="449" r:id="rId40"/>
  </p:sldIdLst>
  <p:sldSz cx="9144000" cy="6858000" type="screen4x3"/>
  <p:notesSz cx="6794500" cy="9931400"/>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176">
          <p15:clr>
            <a:srgbClr val="A4A3A4"/>
          </p15:clr>
        </p15:guide>
        <p15:guide id="2" orient="horz" pos="1392">
          <p15:clr>
            <a:srgbClr val="A4A3A4"/>
          </p15:clr>
        </p15:guide>
        <p15:guide id="3" orient="horz" pos="144">
          <p15:clr>
            <a:srgbClr val="A4A3A4"/>
          </p15:clr>
        </p15:guide>
        <p15:guide id="4" orient="horz">
          <p15:clr>
            <a:srgbClr val="A4A3A4"/>
          </p15:clr>
        </p15:guide>
        <p15:guide id="5" orient="horz" pos="672">
          <p15:clr>
            <a:srgbClr val="A4A3A4"/>
          </p15:clr>
        </p15:guide>
        <p15:guide id="6" pos="5759">
          <p15:clr>
            <a:srgbClr val="A4A3A4"/>
          </p15:clr>
        </p15:guide>
        <p15:guide id="7" pos="480">
          <p15:clr>
            <a:srgbClr val="A4A3A4"/>
          </p15:clr>
        </p15:guide>
        <p15:guide id="8" pos="4704">
          <p15:clr>
            <a:srgbClr val="A4A3A4"/>
          </p15:clr>
        </p15:guide>
        <p15:guide id="9" pos="5616">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kita Vasyukhin" initials="NV" lastIdx="4" clrIdx="0"/>
  <p:cmAuthor id="1" name="Lenovo" initials="L" lastIdx="2" clrIdx="1">
    <p:extLst>
      <p:ext uri="{19B8F6BF-5375-455C-9EA6-DF929625EA0E}">
        <p15:presenceInfo xmlns:p15="http://schemas.microsoft.com/office/powerpoint/2012/main" userId="Len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CC"/>
    <a:srgbClr val="CC0066"/>
    <a:srgbClr val="0033CC"/>
    <a:srgbClr val="CF9D87"/>
    <a:srgbClr val="D60093"/>
    <a:srgbClr val="CC0099"/>
    <a:srgbClr val="604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90058" autoAdjust="0"/>
  </p:normalViewPr>
  <p:slideViewPr>
    <p:cSldViewPr>
      <p:cViewPr varScale="1">
        <p:scale>
          <a:sx n="81" d="100"/>
          <a:sy n="81" d="100"/>
        </p:scale>
        <p:origin x="1560" y="90"/>
      </p:cViewPr>
      <p:guideLst>
        <p:guide orient="horz" pos="4176"/>
        <p:guide orient="horz" pos="1392"/>
        <p:guide orient="horz" pos="144"/>
        <p:guide orient="horz"/>
        <p:guide orient="horz" pos="672"/>
        <p:guide pos="5759"/>
        <p:guide pos="480"/>
        <p:guide pos="4704"/>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698" y="-91"/>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8-14T15:02:43.312" idx="2">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8-14T15:02:43.312" idx="4">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448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73" tIns="45437" rIns="90873" bIns="45437" numCol="1" anchor="t" anchorCtr="0" compatLnSpc="1">
            <a:prstTxWarp prst="textNoShape">
              <a:avLst/>
            </a:prstTxWarp>
          </a:bodyPr>
          <a:lstStyle>
            <a:lvl1pPr algn="l" defTabSz="908050">
              <a:defRPr sz="1200">
                <a:latin typeface="Arial" charset="0"/>
                <a:cs typeface="+mn-cs"/>
              </a:defRPr>
            </a:lvl1pPr>
          </a:lstStyle>
          <a:p>
            <a:pPr>
              <a:defRPr/>
            </a:pPr>
            <a:endParaRPr lang="ru-RU" altLang="en-US"/>
          </a:p>
        </p:txBody>
      </p:sp>
      <p:sp>
        <p:nvSpPr>
          <p:cNvPr id="91139" name="Rectangle 3"/>
          <p:cNvSpPr>
            <a:spLocks noGrp="1" noChangeArrowheads="1"/>
          </p:cNvSpPr>
          <p:nvPr>
            <p:ph type="dt" sz="quarter" idx="1"/>
          </p:nvPr>
        </p:nvSpPr>
        <p:spPr bwMode="auto">
          <a:xfrm>
            <a:off x="3849688" y="0"/>
            <a:ext cx="29448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73" tIns="45437" rIns="90873" bIns="45437" numCol="1" anchor="t" anchorCtr="0" compatLnSpc="1">
            <a:prstTxWarp prst="textNoShape">
              <a:avLst/>
            </a:prstTxWarp>
          </a:bodyPr>
          <a:lstStyle>
            <a:lvl1pPr algn="r" defTabSz="908050">
              <a:defRPr sz="1200">
                <a:latin typeface="Arial" charset="0"/>
                <a:cs typeface="+mn-cs"/>
              </a:defRPr>
            </a:lvl1pPr>
          </a:lstStyle>
          <a:p>
            <a:pPr>
              <a:defRPr/>
            </a:pPr>
            <a:fld id="{18A66159-0B3C-44D9-990D-18DB0222E8E3}" type="datetime1">
              <a:rPr lang="en-US" altLang="en-US"/>
              <a:pPr>
                <a:defRPr/>
              </a:pPr>
              <a:t>9/5/2023</a:t>
            </a:fld>
            <a:endParaRPr lang="ru-RU" altLang="en-US"/>
          </a:p>
        </p:txBody>
      </p:sp>
      <p:sp>
        <p:nvSpPr>
          <p:cNvPr id="91140" name="Rectangle 4"/>
          <p:cNvSpPr>
            <a:spLocks noGrp="1" noChangeArrowheads="1"/>
          </p:cNvSpPr>
          <p:nvPr>
            <p:ph type="ftr" sz="quarter" idx="2"/>
          </p:nvPr>
        </p:nvSpPr>
        <p:spPr bwMode="auto">
          <a:xfrm>
            <a:off x="0" y="9434513"/>
            <a:ext cx="29448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73" tIns="45437" rIns="90873" bIns="45437" numCol="1" anchor="b" anchorCtr="0" compatLnSpc="1">
            <a:prstTxWarp prst="textNoShape">
              <a:avLst/>
            </a:prstTxWarp>
          </a:bodyPr>
          <a:lstStyle>
            <a:lvl1pPr algn="l" defTabSz="908050">
              <a:defRPr sz="1200">
                <a:latin typeface="Arial" charset="0"/>
                <a:cs typeface="+mn-cs"/>
              </a:defRPr>
            </a:lvl1pPr>
          </a:lstStyle>
          <a:p>
            <a:pPr>
              <a:defRPr/>
            </a:pPr>
            <a:r>
              <a:rPr lang="ru-RU" altLang="en-US"/>
              <a:t>PAC 2009, Yu. Senichev</a:t>
            </a:r>
          </a:p>
        </p:txBody>
      </p:sp>
      <p:sp>
        <p:nvSpPr>
          <p:cNvPr id="91141" name="Rectangle 5"/>
          <p:cNvSpPr>
            <a:spLocks noGrp="1" noChangeArrowheads="1"/>
          </p:cNvSpPr>
          <p:nvPr>
            <p:ph type="sldNum" sz="quarter" idx="3"/>
          </p:nvPr>
        </p:nvSpPr>
        <p:spPr bwMode="auto">
          <a:xfrm>
            <a:off x="3849688" y="9434513"/>
            <a:ext cx="29448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73" tIns="45437" rIns="90873" bIns="45437" numCol="1" anchor="b" anchorCtr="0" compatLnSpc="1">
            <a:prstTxWarp prst="textNoShape">
              <a:avLst/>
            </a:prstTxWarp>
          </a:bodyPr>
          <a:lstStyle>
            <a:lvl1pPr algn="r" defTabSz="908050">
              <a:defRPr sz="1200">
                <a:latin typeface="Arial" charset="0"/>
                <a:cs typeface="+mn-cs"/>
              </a:defRPr>
            </a:lvl1pPr>
          </a:lstStyle>
          <a:p>
            <a:pPr>
              <a:defRPr/>
            </a:pPr>
            <a:fld id="{5BFBDCC8-F82F-4036-BDF4-8BFA0226C038}" type="slidenum">
              <a:rPr lang="de-DE" altLang="en-US"/>
              <a:pPr>
                <a:defRPr/>
              </a:pPr>
              <a:t>‹#›</a:t>
            </a:fld>
            <a:endParaRPr lang="de-DE" altLang="en-US"/>
          </a:p>
        </p:txBody>
      </p:sp>
    </p:spTree>
    <p:extLst>
      <p:ext uri="{BB962C8B-B14F-4D97-AF65-F5344CB8AC3E}">
        <p14:creationId xmlns:p14="http://schemas.microsoft.com/office/powerpoint/2010/main" val="1870447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73" tIns="45437" rIns="90873" bIns="45437" numCol="1" anchor="t" anchorCtr="0" compatLnSpc="1">
            <a:prstTxWarp prst="textNoShape">
              <a:avLst/>
            </a:prstTxWarp>
          </a:bodyPr>
          <a:lstStyle>
            <a:lvl1pPr algn="l" defTabSz="908050">
              <a:defRPr sz="1200">
                <a:latin typeface="Arial" charset="0"/>
                <a:cs typeface="+mn-cs"/>
              </a:defRPr>
            </a:lvl1pPr>
          </a:lstStyle>
          <a:p>
            <a:pPr>
              <a:defRPr/>
            </a:pPr>
            <a:endParaRPr lang="ru-RU" altLang="en-US"/>
          </a:p>
        </p:txBody>
      </p:sp>
      <p:sp>
        <p:nvSpPr>
          <p:cNvPr id="6147" name="Rectangle 3"/>
          <p:cNvSpPr>
            <a:spLocks noGrp="1" noChangeArrowheads="1"/>
          </p:cNvSpPr>
          <p:nvPr>
            <p:ph type="dt" idx="1"/>
          </p:nvPr>
        </p:nvSpPr>
        <p:spPr bwMode="auto">
          <a:xfrm>
            <a:off x="3848100" y="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73" tIns="45437" rIns="90873" bIns="45437" numCol="1" anchor="t" anchorCtr="0" compatLnSpc="1">
            <a:prstTxWarp prst="textNoShape">
              <a:avLst/>
            </a:prstTxWarp>
          </a:bodyPr>
          <a:lstStyle>
            <a:lvl1pPr algn="r" defTabSz="908050">
              <a:defRPr sz="1200">
                <a:latin typeface="Arial" charset="0"/>
                <a:cs typeface="+mn-cs"/>
              </a:defRPr>
            </a:lvl1pPr>
          </a:lstStyle>
          <a:p>
            <a:pPr>
              <a:defRPr/>
            </a:pPr>
            <a:fld id="{A2327912-36C1-4CB2-8E5A-877D5BDE0C00}" type="datetime1">
              <a:rPr lang="en-US" altLang="en-US"/>
              <a:pPr>
                <a:defRPr/>
              </a:pPr>
              <a:t>9/5/2023</a:t>
            </a:fld>
            <a:endParaRPr lang="ru-RU" altLang="en-US"/>
          </a:p>
        </p:txBody>
      </p:sp>
      <p:sp>
        <p:nvSpPr>
          <p:cNvPr id="36868"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9450" y="4718050"/>
            <a:ext cx="54356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73" tIns="45437" rIns="90873" bIns="45437"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150" name="Rectangle 6"/>
          <p:cNvSpPr>
            <a:spLocks noGrp="1" noChangeArrowheads="1"/>
          </p:cNvSpPr>
          <p:nvPr>
            <p:ph type="ftr" sz="quarter" idx="4"/>
          </p:nvPr>
        </p:nvSpPr>
        <p:spPr bwMode="auto">
          <a:xfrm>
            <a:off x="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73" tIns="45437" rIns="90873" bIns="45437" numCol="1" anchor="b" anchorCtr="0" compatLnSpc="1">
            <a:prstTxWarp prst="textNoShape">
              <a:avLst/>
            </a:prstTxWarp>
          </a:bodyPr>
          <a:lstStyle>
            <a:lvl1pPr algn="l" defTabSz="908050">
              <a:defRPr sz="1200">
                <a:latin typeface="Arial" charset="0"/>
                <a:cs typeface="+mn-cs"/>
              </a:defRPr>
            </a:lvl1pPr>
          </a:lstStyle>
          <a:p>
            <a:pPr>
              <a:defRPr/>
            </a:pPr>
            <a:r>
              <a:rPr lang="ru-RU" altLang="en-US"/>
              <a:t>PAC 2009, Yu. Senichev</a:t>
            </a:r>
          </a:p>
        </p:txBody>
      </p:sp>
      <p:sp>
        <p:nvSpPr>
          <p:cNvPr id="6151" name="Rectangle 7"/>
          <p:cNvSpPr>
            <a:spLocks noGrp="1" noChangeArrowheads="1"/>
          </p:cNvSpPr>
          <p:nvPr>
            <p:ph type="sldNum" sz="quarter" idx="5"/>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73" tIns="45437" rIns="90873" bIns="45437" numCol="1" anchor="b" anchorCtr="0" compatLnSpc="1">
            <a:prstTxWarp prst="textNoShape">
              <a:avLst/>
            </a:prstTxWarp>
          </a:bodyPr>
          <a:lstStyle>
            <a:lvl1pPr algn="r" defTabSz="908050">
              <a:defRPr sz="1200">
                <a:latin typeface="Arial" charset="0"/>
                <a:cs typeface="+mn-cs"/>
              </a:defRPr>
            </a:lvl1pPr>
          </a:lstStyle>
          <a:p>
            <a:pPr>
              <a:defRPr/>
            </a:pPr>
            <a:fld id="{EFDC3419-676F-4F64-A8FD-85C01B70B997}" type="slidenum">
              <a:rPr lang="de-DE" altLang="en-US"/>
              <a:pPr>
                <a:defRPr/>
              </a:pPr>
              <a:t>‹#›</a:t>
            </a:fld>
            <a:endParaRPr lang="de-DE" altLang="en-US"/>
          </a:p>
        </p:txBody>
      </p:sp>
    </p:spTree>
    <p:extLst>
      <p:ext uri="{BB962C8B-B14F-4D97-AF65-F5344CB8AC3E}">
        <p14:creationId xmlns:p14="http://schemas.microsoft.com/office/powerpoint/2010/main" val="438271564"/>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ЛаПлаз</a:t>
            </a:r>
            <a:r>
              <a:rPr lang="ru-RU" dirty="0"/>
              <a:t> 2023</a:t>
            </a:r>
          </a:p>
          <a:p>
            <a:endParaRPr lang="ru-RU" dirty="0"/>
          </a:p>
        </p:txBody>
      </p:sp>
      <p:sp>
        <p:nvSpPr>
          <p:cNvPr id="4" name="Дата 3"/>
          <p:cNvSpPr>
            <a:spLocks noGrp="1"/>
          </p:cNvSpPr>
          <p:nvPr>
            <p:ph type="dt" idx="1"/>
          </p:nvPr>
        </p:nvSpPr>
        <p:spPr/>
        <p:txBody>
          <a:bodyPr/>
          <a:lstStyle/>
          <a:p>
            <a:pPr>
              <a:defRPr/>
            </a:pPr>
            <a:fld id="{A2327912-36C1-4CB2-8E5A-877D5BDE0C00}" type="datetime1">
              <a:rPr lang="en-US" altLang="en-US" smtClean="0"/>
              <a:pPr>
                <a:defRPr/>
              </a:pPr>
              <a:t>9/5/2023</a:t>
            </a:fld>
            <a:endParaRPr lang="ru-RU" altLang="en-US"/>
          </a:p>
        </p:txBody>
      </p:sp>
      <p:sp>
        <p:nvSpPr>
          <p:cNvPr id="5" name="Нижний колонтитул 4"/>
          <p:cNvSpPr>
            <a:spLocks noGrp="1"/>
          </p:cNvSpPr>
          <p:nvPr>
            <p:ph type="ftr" sz="quarter" idx="4"/>
          </p:nvPr>
        </p:nvSpPr>
        <p:spPr/>
        <p:txBody>
          <a:bodyPr/>
          <a:lstStyle/>
          <a:p>
            <a:pPr>
              <a:defRPr/>
            </a:pPr>
            <a:r>
              <a:rPr lang="ru-RU" altLang="en-US"/>
              <a:t>PAC 2009, Yu. Senichev</a:t>
            </a:r>
          </a:p>
        </p:txBody>
      </p:sp>
      <p:sp>
        <p:nvSpPr>
          <p:cNvPr id="6" name="Номер слайда 5"/>
          <p:cNvSpPr>
            <a:spLocks noGrp="1"/>
          </p:cNvSpPr>
          <p:nvPr>
            <p:ph type="sldNum" sz="quarter" idx="5"/>
          </p:nvPr>
        </p:nvSpPr>
        <p:spPr/>
        <p:txBody>
          <a:bodyPr/>
          <a:lstStyle/>
          <a:p>
            <a:pPr>
              <a:defRPr/>
            </a:pPr>
            <a:fld id="{EFDC3419-676F-4F64-A8FD-85C01B70B997}" type="slidenum">
              <a:rPr lang="de-DE" altLang="en-US" smtClean="0"/>
              <a:pPr>
                <a:defRPr/>
              </a:pPr>
              <a:t>1</a:t>
            </a:fld>
            <a:endParaRPr lang="de-DE" altLang="en-US"/>
          </a:p>
        </p:txBody>
      </p:sp>
    </p:spTree>
    <p:extLst>
      <p:ext uri="{BB962C8B-B14F-4D97-AF65-F5344CB8AC3E}">
        <p14:creationId xmlns:p14="http://schemas.microsoft.com/office/powerpoint/2010/main" val="115785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Дата 3"/>
          <p:cNvSpPr>
            <a:spLocks noGrp="1"/>
          </p:cNvSpPr>
          <p:nvPr>
            <p:ph type="dt" idx="1"/>
          </p:nvPr>
        </p:nvSpPr>
        <p:spPr/>
        <p:txBody>
          <a:bodyPr/>
          <a:lstStyle/>
          <a:p>
            <a:pPr>
              <a:defRPr/>
            </a:pPr>
            <a:fld id="{A2327912-36C1-4CB2-8E5A-877D5BDE0C00}" type="datetime1">
              <a:rPr lang="en-US" altLang="en-US" smtClean="0"/>
              <a:pPr>
                <a:defRPr/>
              </a:pPr>
              <a:t>9/5/2023</a:t>
            </a:fld>
            <a:endParaRPr lang="ru-RU" altLang="en-US"/>
          </a:p>
        </p:txBody>
      </p:sp>
      <p:sp>
        <p:nvSpPr>
          <p:cNvPr id="5" name="Нижний колонтитул 4"/>
          <p:cNvSpPr>
            <a:spLocks noGrp="1"/>
          </p:cNvSpPr>
          <p:nvPr>
            <p:ph type="ftr" sz="quarter" idx="4"/>
          </p:nvPr>
        </p:nvSpPr>
        <p:spPr/>
        <p:txBody>
          <a:bodyPr/>
          <a:lstStyle/>
          <a:p>
            <a:pPr>
              <a:defRPr/>
            </a:pPr>
            <a:r>
              <a:rPr lang="ru-RU" altLang="en-US"/>
              <a:t>PAC 2009, Yu. Senichev</a:t>
            </a:r>
          </a:p>
        </p:txBody>
      </p:sp>
      <p:sp>
        <p:nvSpPr>
          <p:cNvPr id="6" name="Номер слайда 5"/>
          <p:cNvSpPr>
            <a:spLocks noGrp="1"/>
          </p:cNvSpPr>
          <p:nvPr>
            <p:ph type="sldNum" sz="quarter" idx="5"/>
          </p:nvPr>
        </p:nvSpPr>
        <p:spPr/>
        <p:txBody>
          <a:bodyPr/>
          <a:lstStyle/>
          <a:p>
            <a:pPr>
              <a:defRPr/>
            </a:pPr>
            <a:fld id="{EFDC3419-676F-4F64-A8FD-85C01B70B997}" type="slidenum">
              <a:rPr lang="de-DE" altLang="en-US" smtClean="0"/>
              <a:pPr>
                <a:defRPr/>
              </a:pPr>
              <a:t>12</a:t>
            </a:fld>
            <a:endParaRPr lang="de-DE" altLang="en-US"/>
          </a:p>
        </p:txBody>
      </p:sp>
    </p:spTree>
    <p:extLst>
      <p:ext uri="{BB962C8B-B14F-4D97-AF65-F5344CB8AC3E}">
        <p14:creationId xmlns:p14="http://schemas.microsoft.com/office/powerpoint/2010/main" val="3772723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Дата 3"/>
          <p:cNvSpPr>
            <a:spLocks noGrp="1"/>
          </p:cNvSpPr>
          <p:nvPr>
            <p:ph type="dt" idx="1"/>
          </p:nvPr>
        </p:nvSpPr>
        <p:spPr/>
        <p:txBody>
          <a:bodyPr/>
          <a:lstStyle/>
          <a:p>
            <a:pPr>
              <a:defRPr/>
            </a:pPr>
            <a:fld id="{A2327912-36C1-4CB2-8E5A-877D5BDE0C00}" type="datetime1">
              <a:rPr lang="en-US" altLang="en-US" smtClean="0"/>
              <a:pPr>
                <a:defRPr/>
              </a:pPr>
              <a:t>9/5/2023</a:t>
            </a:fld>
            <a:endParaRPr lang="ru-RU" altLang="en-US"/>
          </a:p>
        </p:txBody>
      </p:sp>
      <p:sp>
        <p:nvSpPr>
          <p:cNvPr id="5" name="Нижний колонтитул 4"/>
          <p:cNvSpPr>
            <a:spLocks noGrp="1"/>
          </p:cNvSpPr>
          <p:nvPr>
            <p:ph type="ftr" sz="quarter" idx="4"/>
          </p:nvPr>
        </p:nvSpPr>
        <p:spPr/>
        <p:txBody>
          <a:bodyPr/>
          <a:lstStyle/>
          <a:p>
            <a:pPr>
              <a:defRPr/>
            </a:pPr>
            <a:r>
              <a:rPr lang="ru-RU" altLang="en-US"/>
              <a:t>PAC 2009, Yu. Senichev</a:t>
            </a:r>
          </a:p>
        </p:txBody>
      </p:sp>
      <p:sp>
        <p:nvSpPr>
          <p:cNvPr id="6" name="Номер слайда 5"/>
          <p:cNvSpPr>
            <a:spLocks noGrp="1"/>
          </p:cNvSpPr>
          <p:nvPr>
            <p:ph type="sldNum" sz="quarter" idx="5"/>
          </p:nvPr>
        </p:nvSpPr>
        <p:spPr/>
        <p:txBody>
          <a:bodyPr/>
          <a:lstStyle/>
          <a:p>
            <a:pPr>
              <a:defRPr/>
            </a:pPr>
            <a:fld id="{EFDC3419-676F-4F64-A8FD-85C01B70B997}" type="slidenum">
              <a:rPr lang="de-DE" altLang="en-US" smtClean="0"/>
              <a:pPr>
                <a:defRPr/>
              </a:pPr>
              <a:t>38</a:t>
            </a:fld>
            <a:endParaRPr lang="de-DE" altLang="en-US"/>
          </a:p>
        </p:txBody>
      </p:sp>
    </p:spTree>
    <p:extLst>
      <p:ext uri="{BB962C8B-B14F-4D97-AF65-F5344CB8AC3E}">
        <p14:creationId xmlns:p14="http://schemas.microsoft.com/office/powerpoint/2010/main" val="4191812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09638" eaLnBrk="0" hangingPunct="0">
              <a:spcBef>
                <a:spcPct val="30000"/>
              </a:spcBef>
              <a:defRPr sz="1200">
                <a:solidFill>
                  <a:schemeClr val="tx1"/>
                </a:solidFill>
                <a:latin typeface="Arial" pitchFamily="34" charset="0"/>
              </a:defRPr>
            </a:lvl1pPr>
            <a:lvl2pPr marL="742950" indent="-285750" defTabSz="909638" eaLnBrk="0" hangingPunct="0">
              <a:spcBef>
                <a:spcPct val="30000"/>
              </a:spcBef>
              <a:defRPr sz="1200">
                <a:solidFill>
                  <a:schemeClr val="tx1"/>
                </a:solidFill>
                <a:latin typeface="Arial" pitchFamily="34" charset="0"/>
              </a:defRPr>
            </a:lvl2pPr>
            <a:lvl3pPr marL="1143000" indent="-228600" defTabSz="909638" eaLnBrk="0" hangingPunct="0">
              <a:spcBef>
                <a:spcPct val="30000"/>
              </a:spcBef>
              <a:defRPr sz="1200">
                <a:solidFill>
                  <a:schemeClr val="tx1"/>
                </a:solidFill>
                <a:latin typeface="Arial" pitchFamily="34" charset="0"/>
              </a:defRPr>
            </a:lvl3pPr>
            <a:lvl4pPr marL="1600200" indent="-228600" defTabSz="909638" eaLnBrk="0" hangingPunct="0">
              <a:spcBef>
                <a:spcPct val="30000"/>
              </a:spcBef>
              <a:defRPr sz="1200">
                <a:solidFill>
                  <a:schemeClr val="tx1"/>
                </a:solidFill>
                <a:latin typeface="Arial" pitchFamily="34" charset="0"/>
              </a:defRPr>
            </a:lvl4pPr>
            <a:lvl5pPr marL="2057400" indent="-228600" defTabSz="909638" eaLnBrk="0" hangingPunct="0">
              <a:spcBef>
                <a:spcPct val="30000"/>
              </a:spcBef>
              <a:defRPr sz="1200">
                <a:solidFill>
                  <a:schemeClr val="tx1"/>
                </a:solidFill>
                <a:latin typeface="Arial" pitchFamily="34" charset="0"/>
              </a:defRPr>
            </a:lvl5pPr>
            <a:lvl6pPr marL="2514600" indent="-228600" defTabSz="909638" eaLnBrk="0" fontAlgn="base" hangingPunct="0">
              <a:spcBef>
                <a:spcPct val="30000"/>
              </a:spcBef>
              <a:spcAft>
                <a:spcPct val="0"/>
              </a:spcAft>
              <a:defRPr sz="1200">
                <a:solidFill>
                  <a:schemeClr val="tx1"/>
                </a:solidFill>
                <a:latin typeface="Arial" pitchFamily="34" charset="0"/>
              </a:defRPr>
            </a:lvl6pPr>
            <a:lvl7pPr marL="2971800" indent="-228600" defTabSz="909638" eaLnBrk="0" fontAlgn="base" hangingPunct="0">
              <a:spcBef>
                <a:spcPct val="30000"/>
              </a:spcBef>
              <a:spcAft>
                <a:spcPct val="0"/>
              </a:spcAft>
              <a:defRPr sz="1200">
                <a:solidFill>
                  <a:schemeClr val="tx1"/>
                </a:solidFill>
                <a:latin typeface="Arial" pitchFamily="34" charset="0"/>
              </a:defRPr>
            </a:lvl7pPr>
            <a:lvl8pPr marL="3429000" indent="-228600" defTabSz="909638" eaLnBrk="0" fontAlgn="base" hangingPunct="0">
              <a:spcBef>
                <a:spcPct val="30000"/>
              </a:spcBef>
              <a:spcAft>
                <a:spcPct val="0"/>
              </a:spcAft>
              <a:defRPr sz="1200">
                <a:solidFill>
                  <a:schemeClr val="tx1"/>
                </a:solidFill>
                <a:latin typeface="Arial" pitchFamily="34" charset="0"/>
              </a:defRPr>
            </a:lvl8pPr>
            <a:lvl9pPr marL="3886200" indent="-228600" defTabSz="9096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66EB69D-9BBB-45BF-B3CE-1397FB0054F1}" type="slidenum">
              <a:rPr lang="de-DE" altLang="en-US" smtClean="0">
                <a:cs typeface="Arial" pitchFamily="34" charset="0"/>
              </a:rPr>
              <a:pPr eaLnBrk="1" hangingPunct="1">
                <a:spcBef>
                  <a:spcPct val="0"/>
                </a:spcBef>
              </a:pPr>
              <a:t>39</a:t>
            </a:fld>
            <a:endParaRPr lang="de-DE" altLang="en-US">
              <a:cs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AF466F-BDA4-4F18-9C7B-FF0A9A1B0E80}" type="datetime1">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03174215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F7D34C-41FA-408F-9792-AC699D4B52AB}" type="datetimeFigureOut">
              <a:rPr lang="en-GB" smtClean="0"/>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0943711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F7D34C-41FA-408F-9792-AC699D4B52AB}" type="datetimeFigureOut">
              <a:rPr lang="en-GB" smtClean="0"/>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4797490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38"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719138"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1538"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9946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720000" y="1270800"/>
            <a:ext cx="8075240" cy="4824000"/>
          </a:xfrm>
          <a:prstGeom prst="rect">
            <a:avLst/>
          </a:prstGeom>
        </p:spPr>
        <p:txBody>
          <a:bodyPr lIns="0" tIns="0" rIns="0" bIns="0"/>
          <a:lstStyle>
            <a:lvl1pPr marL="0" indent="0">
              <a:buClr>
                <a:srgbClr val="005B82"/>
              </a:buClr>
              <a:buSzPct val="80000"/>
              <a:buFontTx/>
              <a:buNone/>
              <a:defRPr sz="2200" baseline="0">
                <a:latin typeface="Arial" pitchFamily="34" charset="0"/>
                <a:cs typeface="Arial" pitchFamily="34" charset="0"/>
              </a:defRPr>
            </a:lvl1pPr>
            <a:lvl2pPr marL="457200" indent="0">
              <a:buClr>
                <a:srgbClr val="005B82"/>
              </a:buClr>
              <a:buSzPct val="80000"/>
              <a:buFont typeface="Wingdings" pitchFamily="2" charset="2"/>
              <a:buNone/>
              <a:defRPr sz="2200">
                <a:latin typeface="Arial" pitchFamily="34" charset="0"/>
                <a:cs typeface="Arial" pitchFamily="34" charset="0"/>
              </a:defRPr>
            </a:lvl2pPr>
            <a:lvl3pPr marL="1143000" indent="-228600">
              <a:buClr>
                <a:srgbClr val="005B82"/>
              </a:buClr>
              <a:buSzPct val="80000"/>
              <a:buFont typeface="Wingdings" pitchFamily="2" charset="2"/>
              <a:buChar char="§"/>
              <a:defRPr sz="2200">
                <a:latin typeface="Arial" pitchFamily="34" charset="0"/>
                <a:cs typeface="Arial" pitchFamily="34" charset="0"/>
              </a:defRPr>
            </a:lvl3pPr>
            <a:lvl4pPr marL="1600200" indent="-228600">
              <a:buClr>
                <a:srgbClr val="005B82"/>
              </a:buClr>
              <a:buSzPct val="80000"/>
              <a:buFont typeface="Wingdings" pitchFamily="2" charset="2"/>
              <a:buChar char="§"/>
              <a:defRPr sz="2200">
                <a:latin typeface="Arial" pitchFamily="34" charset="0"/>
                <a:cs typeface="Arial" pitchFamily="34" charset="0"/>
              </a:defRPr>
            </a:lvl4pPr>
            <a:lvl5pPr marL="2057400" indent="-228600">
              <a:buClr>
                <a:srgbClr val="005B82"/>
              </a:buClr>
              <a:buSzPct val="80000"/>
              <a:buFont typeface="Wingdings" pitchFamily="2" charset="2"/>
              <a:buChar char="§"/>
              <a:defRPr sz="2200">
                <a:latin typeface="Arial" pitchFamily="34" charset="0"/>
                <a:cs typeface="Arial" pitchFamily="34" charset="0"/>
              </a:defRPr>
            </a:lvl5pPr>
          </a:lstStyle>
          <a:p>
            <a:r>
              <a:rPr lang="de-DE" dirty="0"/>
              <a:t>Hier steht Blindtext zu einem Thema mit Einleitung und folgenden Aufzählungspunkten:</a:t>
            </a:r>
          </a:p>
          <a:p>
            <a:pPr marL="342900" indent="-342900">
              <a:buFont typeface="Wingdings" pitchFamily="2" charset="2"/>
              <a:buChar char="§"/>
            </a:pPr>
            <a:r>
              <a:rPr lang="de-DE" dirty="0" err="1"/>
              <a:t>Consectetuer</a:t>
            </a:r>
            <a:r>
              <a:rPr lang="de-DE" dirty="0"/>
              <a:t> </a:t>
            </a:r>
            <a:r>
              <a:rPr lang="de-DE" dirty="0" err="1"/>
              <a:t>adipiscing</a:t>
            </a:r>
            <a:r>
              <a:rPr lang="de-DE" dirty="0"/>
              <a:t> </a:t>
            </a:r>
            <a:r>
              <a:rPr lang="de-DE" dirty="0" err="1"/>
              <a:t>elit</a:t>
            </a:r>
            <a:r>
              <a:rPr lang="de-DE" dirty="0"/>
              <a:t>, </a:t>
            </a:r>
            <a:r>
              <a:rPr lang="de-DE" dirty="0" err="1"/>
              <a:t>sed</a:t>
            </a:r>
            <a:r>
              <a:rPr lang="de-DE" dirty="0"/>
              <a:t> </a:t>
            </a:r>
            <a:r>
              <a:rPr lang="de-DE" dirty="0" err="1"/>
              <a:t>diam</a:t>
            </a:r>
            <a:r>
              <a:rPr lang="de-DE" dirty="0"/>
              <a:t> </a:t>
            </a:r>
            <a:r>
              <a:rPr lang="de-DE" dirty="0" err="1"/>
              <a:t>nonummy</a:t>
            </a:r>
            <a:r>
              <a:rPr lang="de-DE" dirty="0"/>
              <a:t> </a:t>
            </a:r>
            <a:r>
              <a:rPr lang="de-DE" dirty="0" err="1"/>
              <a:t>nibh</a:t>
            </a:r>
            <a:br>
              <a:rPr lang="de-DE" dirty="0"/>
            </a:br>
            <a:r>
              <a:rPr lang="de-DE" dirty="0" err="1"/>
              <a:t>tincidunt</a:t>
            </a:r>
            <a:r>
              <a:rPr lang="de-DE" dirty="0"/>
              <a:t> </a:t>
            </a:r>
            <a:r>
              <a:rPr lang="de-DE" dirty="0" err="1"/>
              <a:t>ut</a:t>
            </a:r>
            <a:r>
              <a:rPr lang="de-DE" dirty="0"/>
              <a:t> </a:t>
            </a:r>
            <a:r>
              <a:rPr lang="de-DE" dirty="0" err="1"/>
              <a:t>laoreet</a:t>
            </a:r>
            <a:r>
              <a:rPr lang="de-DE" dirty="0"/>
              <a:t> </a:t>
            </a:r>
            <a:r>
              <a:rPr lang="de-DE" dirty="0" err="1"/>
              <a:t>dolore</a:t>
            </a:r>
            <a:r>
              <a:rPr lang="de-DE" dirty="0"/>
              <a:t> magna </a:t>
            </a:r>
            <a:r>
              <a:rPr lang="de-DE" dirty="0" err="1"/>
              <a:t>aliquam</a:t>
            </a:r>
            <a:r>
              <a:rPr lang="de-DE" dirty="0"/>
              <a:t> </a:t>
            </a:r>
            <a:r>
              <a:rPr lang="de-DE" dirty="0" err="1"/>
              <a:t>erat</a:t>
            </a:r>
            <a:r>
              <a:rPr lang="de-DE" dirty="0"/>
              <a:t>.</a:t>
            </a:r>
          </a:p>
          <a:p>
            <a:pPr marL="342900" indent="-342900">
              <a:buFont typeface="Wingdings" pitchFamily="2" charset="2"/>
              <a:buChar char="§"/>
            </a:pPr>
            <a:r>
              <a:rPr lang="de-DE" dirty="0" err="1"/>
              <a:t>Consectetuer</a:t>
            </a:r>
            <a:r>
              <a:rPr lang="de-DE" dirty="0"/>
              <a:t> </a:t>
            </a:r>
            <a:r>
              <a:rPr lang="de-DE" dirty="0" err="1"/>
              <a:t>adipiscing</a:t>
            </a:r>
            <a:r>
              <a:rPr lang="de-DE" dirty="0"/>
              <a:t> </a:t>
            </a:r>
            <a:r>
              <a:rPr lang="de-DE" dirty="0" err="1"/>
              <a:t>elit</a:t>
            </a:r>
            <a:r>
              <a:rPr lang="de-DE" dirty="0"/>
              <a:t>, </a:t>
            </a:r>
            <a:r>
              <a:rPr lang="de-DE" dirty="0" err="1"/>
              <a:t>sed</a:t>
            </a:r>
            <a:r>
              <a:rPr lang="de-DE" dirty="0"/>
              <a:t> </a:t>
            </a:r>
            <a:r>
              <a:rPr lang="de-DE" dirty="0" err="1"/>
              <a:t>diam</a:t>
            </a:r>
            <a:r>
              <a:rPr lang="de-DE" dirty="0"/>
              <a:t> </a:t>
            </a:r>
            <a:r>
              <a:rPr lang="de-DE" dirty="0" err="1"/>
              <a:t>nonummy</a:t>
            </a:r>
            <a:r>
              <a:rPr lang="de-DE" dirty="0"/>
              <a:t> </a:t>
            </a:r>
            <a:r>
              <a:rPr lang="de-DE" dirty="0" err="1"/>
              <a:t>tincidunt</a:t>
            </a:r>
            <a:r>
              <a:rPr lang="de-DE" dirty="0"/>
              <a:t> </a:t>
            </a:r>
            <a:br>
              <a:rPr lang="de-DE" dirty="0"/>
            </a:br>
            <a:r>
              <a:rPr lang="de-DE" dirty="0" err="1"/>
              <a:t>ut</a:t>
            </a:r>
            <a:r>
              <a:rPr lang="de-DE" dirty="0"/>
              <a:t> </a:t>
            </a:r>
            <a:r>
              <a:rPr lang="de-DE" dirty="0" err="1"/>
              <a:t>laoreet</a:t>
            </a:r>
            <a:r>
              <a:rPr lang="de-DE" dirty="0"/>
              <a:t> </a:t>
            </a:r>
            <a:r>
              <a:rPr lang="de-DE" dirty="0" err="1"/>
              <a:t>dolore</a:t>
            </a:r>
            <a:r>
              <a:rPr lang="de-DE" dirty="0"/>
              <a:t> magna </a:t>
            </a:r>
            <a:r>
              <a:rPr lang="de-DE" dirty="0" err="1"/>
              <a:t>aliquam</a:t>
            </a:r>
            <a:r>
              <a:rPr lang="de-DE" dirty="0"/>
              <a:t> </a:t>
            </a:r>
            <a:r>
              <a:rPr lang="de-DE" dirty="0" err="1"/>
              <a:t>erat</a:t>
            </a:r>
            <a:r>
              <a:rPr lang="de-DE" dirty="0"/>
              <a:t>. </a:t>
            </a:r>
            <a:r>
              <a:rPr lang="de-DE" dirty="0" err="1"/>
              <a:t>Consectetuer</a:t>
            </a:r>
            <a:r>
              <a:rPr lang="de-DE" dirty="0"/>
              <a:t> </a:t>
            </a:r>
            <a:r>
              <a:rPr lang="de-DE" dirty="0" err="1"/>
              <a:t>adipiscing</a:t>
            </a:r>
            <a:br>
              <a:rPr lang="de-DE" dirty="0"/>
            </a:br>
            <a:r>
              <a:rPr lang="de-DE" dirty="0" err="1"/>
              <a:t>elit</a:t>
            </a:r>
            <a:r>
              <a:rPr lang="de-DE" dirty="0"/>
              <a:t>, </a:t>
            </a:r>
            <a:r>
              <a:rPr lang="de-DE" dirty="0" err="1"/>
              <a:t>sed</a:t>
            </a:r>
            <a:r>
              <a:rPr lang="de-DE" dirty="0"/>
              <a:t> </a:t>
            </a:r>
            <a:r>
              <a:rPr lang="de-DE" dirty="0" err="1"/>
              <a:t>diam</a:t>
            </a:r>
            <a:r>
              <a:rPr lang="de-DE" dirty="0"/>
              <a:t> </a:t>
            </a:r>
            <a:r>
              <a:rPr lang="de-DE" dirty="0" err="1"/>
              <a:t>nonummy</a:t>
            </a:r>
            <a:r>
              <a:rPr lang="de-DE" dirty="0"/>
              <a:t> </a:t>
            </a:r>
            <a:r>
              <a:rPr lang="de-DE" dirty="0" err="1"/>
              <a:t>nibh</a:t>
            </a:r>
            <a:r>
              <a:rPr lang="de-DE" dirty="0"/>
              <a:t> </a:t>
            </a:r>
            <a:r>
              <a:rPr lang="de-DE" dirty="0" err="1"/>
              <a:t>euismod</a:t>
            </a:r>
            <a:r>
              <a:rPr lang="de-DE" dirty="0"/>
              <a:t> </a:t>
            </a:r>
            <a:r>
              <a:rPr lang="de-DE" dirty="0" err="1"/>
              <a:t>tincidunt</a:t>
            </a:r>
            <a:r>
              <a:rPr lang="de-DE" dirty="0"/>
              <a:t> </a:t>
            </a:r>
            <a:r>
              <a:rPr lang="de-DE" dirty="0" err="1"/>
              <a:t>ut</a:t>
            </a:r>
            <a:r>
              <a:rPr lang="de-DE" dirty="0"/>
              <a:t> </a:t>
            </a:r>
            <a:r>
              <a:rPr lang="de-DE" dirty="0" err="1"/>
              <a:t>laoreet</a:t>
            </a:r>
            <a:r>
              <a:rPr lang="de-DE" dirty="0"/>
              <a:t> </a:t>
            </a:r>
            <a:br>
              <a:rPr lang="de-DE" dirty="0"/>
            </a:br>
            <a:r>
              <a:rPr lang="de-DE" dirty="0" err="1"/>
              <a:t>dolore</a:t>
            </a:r>
            <a:r>
              <a:rPr lang="de-DE" dirty="0"/>
              <a:t> magna </a:t>
            </a:r>
            <a:r>
              <a:rPr lang="de-DE" dirty="0" err="1"/>
              <a:t>aliquam</a:t>
            </a:r>
            <a:r>
              <a:rPr lang="de-DE" dirty="0"/>
              <a:t> </a:t>
            </a:r>
            <a:r>
              <a:rPr lang="de-DE" dirty="0" err="1"/>
              <a:t>erat</a:t>
            </a:r>
            <a:r>
              <a:rPr lang="de-DE" dirty="0"/>
              <a:t>. 	</a:t>
            </a:r>
          </a:p>
        </p:txBody>
      </p:sp>
      <p:sp>
        <p:nvSpPr>
          <p:cNvPr id="4" name="Datumsplatzhalter 3"/>
          <p:cNvSpPr>
            <a:spLocks noGrp="1"/>
          </p:cNvSpPr>
          <p:nvPr>
            <p:ph type="dt" sz="half" idx="10"/>
          </p:nvPr>
        </p:nvSpPr>
        <p:spPr/>
        <p:txBody>
          <a:bodyPr/>
          <a:lstStyle/>
          <a:p>
            <a:fld id="{F3163015-BCCC-4276-94E6-CD41EDF32751}" type="datetime1">
              <a:rPr lang="en-US" smtClean="0"/>
              <a:t>9/5/2023</a:t>
            </a:fld>
            <a:endParaRPr lang="de-DE" dirty="0"/>
          </a:p>
        </p:txBody>
      </p:sp>
      <p:sp>
        <p:nvSpPr>
          <p:cNvPr id="5" name="Fußzeilenplatzhalter 4"/>
          <p:cNvSpPr>
            <a:spLocks noGrp="1"/>
          </p:cNvSpPr>
          <p:nvPr>
            <p:ph type="ftr" sz="quarter" idx="11"/>
          </p:nvPr>
        </p:nvSpPr>
        <p:spPr/>
        <p:txBody>
          <a:bodyPr/>
          <a:lstStyle/>
          <a:p>
            <a:r>
              <a:rPr lang="de-DE"/>
              <a:t>y.senichev@inr.ru</a:t>
            </a:r>
            <a:endParaRPr lang="de-DE" dirty="0"/>
          </a:p>
        </p:txBody>
      </p:sp>
      <p:sp>
        <p:nvSpPr>
          <p:cNvPr id="6" name="Foliennummernplatzhalter 5"/>
          <p:cNvSpPr>
            <a:spLocks noGrp="1"/>
          </p:cNvSpPr>
          <p:nvPr>
            <p:ph type="sldNum" sz="quarter" idx="12"/>
          </p:nvPr>
        </p:nvSpPr>
        <p:spPr/>
        <p:txBody>
          <a:bodyPr/>
          <a:lstStyle/>
          <a:p>
            <a:fld id="{7EB9AEA1-3281-46F0-9EDB-48FF2E5FF267}" type="slidenum">
              <a:rPr lang="de-DE" smtClean="0"/>
              <a:t>‹#›</a:t>
            </a:fld>
            <a:endParaRPr lang="de-DE" dirty="0"/>
          </a:p>
        </p:txBody>
      </p:sp>
      <p:sp>
        <p:nvSpPr>
          <p:cNvPr id="7" name="Inhaltsplatzhalter 2"/>
          <p:cNvSpPr>
            <a:spLocks noGrp="1"/>
          </p:cNvSpPr>
          <p:nvPr>
            <p:ph idx="17" hasCustomPrompt="1"/>
          </p:nvPr>
        </p:nvSpPr>
        <p:spPr>
          <a:xfrm>
            <a:off x="720000" y="432000"/>
            <a:ext cx="6588000" cy="576064"/>
          </a:xfrm>
          <a:prstGeom prst="rect">
            <a:avLst/>
          </a:prstGeom>
        </p:spPr>
        <p:txBody>
          <a:bodyPr lIns="0" tIns="0" rIns="0" bIns="0"/>
          <a:lstStyle>
            <a:lvl1pPr marL="0" indent="0">
              <a:buClr>
                <a:srgbClr val="005B82"/>
              </a:buClr>
              <a:buSzPct val="80000"/>
              <a:buFontTx/>
              <a:buNone/>
              <a:defRPr sz="2800" b="1" baseline="0">
                <a:solidFill>
                  <a:srgbClr val="005B82"/>
                </a:solidFill>
                <a:latin typeface="Arial" pitchFamily="34" charset="0"/>
                <a:cs typeface="Arial" pitchFamily="34" charset="0"/>
              </a:defRPr>
            </a:lvl1pPr>
            <a:lvl2pPr marL="457200" indent="0">
              <a:buClr>
                <a:srgbClr val="005B82"/>
              </a:buClr>
              <a:buSzPct val="80000"/>
              <a:buFont typeface="Wingdings" pitchFamily="2" charset="2"/>
              <a:buNone/>
              <a:defRPr sz="2200">
                <a:latin typeface="Arial" pitchFamily="34" charset="0"/>
                <a:cs typeface="Arial" pitchFamily="34" charset="0"/>
              </a:defRPr>
            </a:lvl2pPr>
            <a:lvl3pPr marL="1143000" indent="-228600">
              <a:buClr>
                <a:srgbClr val="005B82"/>
              </a:buClr>
              <a:buSzPct val="80000"/>
              <a:buFont typeface="Wingdings" pitchFamily="2" charset="2"/>
              <a:buChar char="§"/>
              <a:defRPr sz="2200">
                <a:latin typeface="Arial" pitchFamily="34" charset="0"/>
                <a:cs typeface="Arial" pitchFamily="34" charset="0"/>
              </a:defRPr>
            </a:lvl3pPr>
            <a:lvl4pPr marL="1600200" indent="-228600">
              <a:buClr>
                <a:srgbClr val="005B82"/>
              </a:buClr>
              <a:buSzPct val="80000"/>
              <a:buFont typeface="Wingdings" pitchFamily="2" charset="2"/>
              <a:buChar char="§"/>
              <a:defRPr sz="2200">
                <a:latin typeface="Arial" pitchFamily="34" charset="0"/>
                <a:cs typeface="Arial" pitchFamily="34" charset="0"/>
              </a:defRPr>
            </a:lvl4pPr>
            <a:lvl5pPr marL="2057400" indent="-228600">
              <a:buClr>
                <a:srgbClr val="005B82"/>
              </a:buClr>
              <a:buSzPct val="80000"/>
              <a:buFont typeface="Wingdings" pitchFamily="2" charset="2"/>
              <a:buChar char="§"/>
              <a:defRPr sz="2200">
                <a:latin typeface="Arial" pitchFamily="34" charset="0"/>
                <a:cs typeface="Arial" pitchFamily="34" charset="0"/>
              </a:defRPr>
            </a:lvl5pPr>
          </a:lstStyle>
          <a:p>
            <a:r>
              <a:rPr lang="de-DE" dirty="0"/>
              <a:t>Musterpräsentation</a:t>
            </a:r>
          </a:p>
        </p:txBody>
      </p:sp>
    </p:spTree>
    <p:extLst>
      <p:ext uri="{BB962C8B-B14F-4D97-AF65-F5344CB8AC3E}">
        <p14:creationId xmlns:p14="http://schemas.microsoft.com/office/powerpoint/2010/main" val="401306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EF607B-A47E-422C-9BEF-122CCDB7C526}" type="datetime1">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26979833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7D34C-41FA-408F-9792-AC699D4B52AB}" type="datetimeFigureOut">
              <a:rPr lang="en-GB" smtClean="0"/>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0014861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EE300C-6FC5-4FC3-AF1A-075E4F50620D}" type="datetime1">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74298559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F7D34C-41FA-408F-9792-AC699D4B52AB}" type="datetimeFigureOut">
              <a:rPr lang="en-GB" smtClean="0"/>
              <a:t>05/09/2023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57107324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B28685-4D0C-42D5-8013-B5904CD1FCBC}" type="datetime1">
              <a:rPr lang="en-US" smtClean="0"/>
              <a:pPr/>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45431305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7D34C-41FA-408F-9792-AC699D4B52AB}" type="datetimeFigureOut">
              <a:rPr lang="en-GB" smtClean="0"/>
              <a:t>05/09/2023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90042466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7D34C-41FA-408F-9792-AC699D4B52AB}" type="datetimeFigureOut">
              <a:rPr lang="en-GB" smtClean="0"/>
              <a:t>05/09/2023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8238472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7D34C-41FA-408F-9792-AC699D4B52AB}" type="datetimeFigureOut">
              <a:rPr lang="en-GB" smtClean="0"/>
              <a:t>05/09/2023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9423187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7D34C-41FA-408F-9792-AC699D4B52AB}" type="datetimeFigureOut">
              <a:rPr lang="en-GB" smtClean="0"/>
              <a:t>05/09/2023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413514367"/>
      </p:ext>
    </p:extLst>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58" r:id="rId7"/>
    <p:sldLayoutId id="2147484959" r:id="rId8"/>
    <p:sldLayoutId id="2147484960" r:id="rId9"/>
    <p:sldLayoutId id="2147484961" r:id="rId10"/>
    <p:sldLayoutId id="2147484962" r:id="rId11"/>
    <p:sldLayoutId id="2147484963" r:id="rId12"/>
    <p:sldLayoutId id="2147484964" r:id="rId13"/>
  </p:sldLayoutIdLst>
  <p:transition>
    <p:fade thruBlk="1"/>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51.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emf"/><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7"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image" Target="../media/image46.wmf"/><Relationship Id="rId5" Type="http://schemas.openxmlformats.org/officeDocument/2006/relationships/oleObject" Target="../embeddings/oleObject9.bin"/><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48.wmf"/><Relationship Id="rId4" Type="http://schemas.openxmlformats.org/officeDocument/2006/relationships/oleObject" Target="../embeddings/oleObject11.bin"/><Relationship Id="rId9" Type="http://schemas.openxmlformats.org/officeDocument/2006/relationships/image" Target="../media/image50.wmf"/></Relationships>
</file>

<file path=ppt/slides/_rels/slide34.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70.png"/><Relationship Id="rId7" Type="http://schemas.openxmlformats.org/officeDocument/2006/relationships/oleObject" Target="../embeddings/oleObject15.bin"/><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51.wmf"/><Relationship Id="rId10" Type="http://schemas.openxmlformats.org/officeDocument/2006/relationships/image" Target="../media/image53.wmf"/><Relationship Id="rId4" Type="http://schemas.openxmlformats.org/officeDocument/2006/relationships/oleObject" Target="../embeddings/oleObject14.bin"/><Relationship Id="rId9"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82.png"/><Relationship Id="rId1" Type="http://schemas.openxmlformats.org/officeDocument/2006/relationships/slideLayout" Target="../slideLayouts/slideLayout12.xml"/><Relationship Id="rId6" Type="http://schemas.openxmlformats.org/officeDocument/2006/relationships/image" Target="../media/image55.wmf"/><Relationship Id="rId5" Type="http://schemas.openxmlformats.org/officeDocument/2006/relationships/oleObject" Target="../embeddings/oleObject17.bin"/><Relationship Id="rId4" Type="http://schemas.openxmlformats.org/officeDocument/2006/relationships/image" Target="../media/image84.png"/></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5.bin"/><Relationship Id="rId1" Type="http://schemas.openxmlformats.org/officeDocument/2006/relationships/slideLayout" Target="../slideLayouts/slideLayout12.xml"/><Relationship Id="rId6" Type="http://schemas.openxmlformats.org/officeDocument/2006/relationships/comments" Target="../comments/comment2.x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タイトル 1">
            <a:extLst>
              <a:ext uri="{FF2B5EF4-FFF2-40B4-BE49-F238E27FC236}">
                <a16:creationId xmlns:a16="http://schemas.microsoft.com/office/drawing/2014/main" id="{7D253380-E7F8-7342-9A85-542964A0ED87}"/>
              </a:ext>
            </a:extLst>
          </p:cNvPr>
          <p:cNvSpPr txBox="1"/>
          <p:nvPr/>
        </p:nvSpPr>
        <p:spPr>
          <a:xfrm>
            <a:off x="-40998" y="1366051"/>
            <a:ext cx="9152999" cy="3416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nchor="b">
            <a:spAutoFit/>
          </a:bodyPr>
          <a:lstStyle>
            <a:lvl1pPr algn="ctr">
              <a:lnSpc>
                <a:spcPct val="90000"/>
              </a:lnSpc>
              <a:defRPr sz="6600" b="1">
                <a:solidFill>
                  <a:srgbClr val="130C77"/>
                </a:solidFill>
                <a:latin typeface="Times New Roman"/>
                <a:ea typeface="Times New Roman"/>
                <a:cs typeface="Times New Roman"/>
                <a:sym typeface="Times New Roman"/>
              </a:defRPr>
            </a:lvl1pPr>
          </a:lstStyle>
          <a:p>
            <a:pPr indent="450215" algn="ctr">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NI</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facilities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Collider+Nuclotron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for the search for EDM light nuclei</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字幕 2">
            <a:extLst>
              <a:ext uri="{FF2B5EF4-FFF2-40B4-BE49-F238E27FC236}">
                <a16:creationId xmlns:a16="http://schemas.microsoft.com/office/drawing/2014/main" id="{95A75770-51B0-624D-A24E-A8BBD1D75B8B}"/>
              </a:ext>
            </a:extLst>
          </p:cNvPr>
          <p:cNvSpPr txBox="1">
            <a:spLocks/>
          </p:cNvSpPr>
          <p:nvPr/>
        </p:nvSpPr>
        <p:spPr>
          <a:xfrm>
            <a:off x="971600" y="2420888"/>
            <a:ext cx="7416824" cy="2808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no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游ゴシック"/>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游ゴシック"/>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游ゴシック"/>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游ゴシック"/>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游ゴシック"/>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9pPr>
          </a:lstStyle>
          <a:p>
            <a:pPr algn="ctr"/>
            <a:r>
              <a:rPr lang="ru-RU" sz="1200" b="1" dirty="0">
                <a:latin typeface="Times New Roman" panose="02020603050405020304" pitchFamily="18" charset="0"/>
                <a:ea typeface="Calibri" panose="020F0502020204030204" pitchFamily="34" charset="0"/>
              </a:rPr>
              <a:t>Ю.В. СЕНИЧЕВ</a:t>
            </a:r>
            <a:r>
              <a:rPr lang="ru-RU" sz="1200" b="1" baseline="30000" dirty="0">
                <a:latin typeface="Times New Roman" panose="02020603050405020304" pitchFamily="18" charset="0"/>
                <a:ea typeface="Calibri" panose="020F0502020204030204" pitchFamily="34" charset="0"/>
              </a:rPr>
              <a:t>1,5</a:t>
            </a:r>
            <a:r>
              <a:rPr lang="ru-RU" sz="1200" b="1" dirty="0">
                <a:latin typeface="Times New Roman" panose="02020603050405020304" pitchFamily="18" charset="0"/>
                <a:ea typeface="Calibri" panose="020F0502020204030204" pitchFamily="34" charset="0"/>
              </a:rPr>
              <a:t>, А.Е.АКСЕНТЬЕВ</a:t>
            </a:r>
            <a:r>
              <a:rPr lang="ru-RU" sz="1200" b="1" baseline="30000" dirty="0">
                <a:latin typeface="Times New Roman" panose="02020603050405020304" pitchFamily="18" charset="0"/>
                <a:ea typeface="Calibri" panose="020F0502020204030204" pitchFamily="34" charset="0"/>
              </a:rPr>
              <a:t>1</a:t>
            </a:r>
            <a:r>
              <a:rPr lang="en-US" sz="1200" b="1" baseline="30000" dirty="0">
                <a:latin typeface="Times New Roman" panose="02020603050405020304" pitchFamily="18" charset="0"/>
                <a:ea typeface="Calibri" panose="020F0502020204030204" pitchFamily="34" charset="0"/>
              </a:rPr>
              <a:t>,</a:t>
            </a:r>
            <a:r>
              <a:rPr lang="ru-RU" sz="1200" b="1" baseline="30000" dirty="0">
                <a:latin typeface="Times New Roman" panose="02020603050405020304" pitchFamily="18" charset="0"/>
                <a:ea typeface="Calibri" panose="020F0502020204030204" pitchFamily="34" charset="0"/>
              </a:rPr>
              <a:t>4,5</a:t>
            </a:r>
            <a:r>
              <a:rPr lang="ru-RU" sz="1200" b="1" dirty="0">
                <a:latin typeface="Times New Roman" panose="02020603050405020304" pitchFamily="18" charset="0"/>
                <a:ea typeface="Calibri" panose="020F0502020204030204" pitchFamily="34" charset="0"/>
              </a:rPr>
              <a:t>, С.Д. КОЛОКОЛЬЧИКОВ</a:t>
            </a:r>
            <a:r>
              <a:rPr lang="ru-RU" sz="1200" b="1" baseline="30000" dirty="0">
                <a:latin typeface="Times New Roman" panose="02020603050405020304" pitchFamily="18" charset="0"/>
                <a:ea typeface="Calibri" panose="020F0502020204030204" pitchFamily="34" charset="0"/>
              </a:rPr>
              <a:t>1</a:t>
            </a:r>
            <a:r>
              <a:rPr lang="en-US" sz="1200" b="1" baseline="30000" dirty="0">
                <a:latin typeface="Times New Roman" panose="02020603050405020304" pitchFamily="18" charset="0"/>
                <a:ea typeface="Calibri" panose="020F0502020204030204" pitchFamily="34" charset="0"/>
              </a:rPr>
              <a:t>,</a:t>
            </a:r>
            <a:r>
              <a:rPr lang="ru-RU" sz="1200" b="1" baseline="30000" dirty="0">
                <a:latin typeface="Times New Roman" panose="02020603050405020304" pitchFamily="18" charset="0"/>
                <a:ea typeface="Calibri" panose="020F0502020204030204" pitchFamily="34" charset="0"/>
              </a:rPr>
              <a:t>5</a:t>
            </a:r>
            <a:r>
              <a:rPr lang="ru-RU" sz="1200" b="1" dirty="0">
                <a:latin typeface="Times New Roman" panose="02020603050405020304" pitchFamily="18" charset="0"/>
                <a:ea typeface="Calibri" panose="020F0502020204030204" pitchFamily="34" charset="0"/>
              </a:rPr>
              <a:t>, В.П.ЛАДЫГИН</a:t>
            </a:r>
            <a:r>
              <a:rPr lang="ru-RU" sz="1200" b="1" baseline="30000" dirty="0">
                <a:latin typeface="Times New Roman" panose="02020603050405020304" pitchFamily="18" charset="0"/>
                <a:ea typeface="Calibri" panose="020F0502020204030204" pitchFamily="34" charset="0"/>
              </a:rPr>
              <a:t>2</a:t>
            </a:r>
            <a:r>
              <a:rPr lang="ru-RU" sz="1200" b="1" dirty="0">
                <a:latin typeface="Times New Roman" panose="02020603050405020304" pitchFamily="18" charset="0"/>
                <a:ea typeface="Calibri" panose="020F0502020204030204" pitchFamily="34" charset="0"/>
              </a:rPr>
              <a:t>,</a:t>
            </a:r>
            <a:endParaRPr lang="en-US" sz="1200" b="1" dirty="0">
              <a:latin typeface="Times New Roman" panose="02020603050405020304" pitchFamily="18" charset="0"/>
              <a:ea typeface="Calibri" panose="020F0502020204030204" pitchFamily="34" charset="0"/>
            </a:endParaRPr>
          </a:p>
          <a:p>
            <a:pPr algn="ctr"/>
            <a:r>
              <a:rPr lang="en-US" sz="1200" b="1" dirty="0">
                <a:latin typeface="Times New Roman" panose="02020603050405020304" pitchFamily="18" charset="0"/>
                <a:ea typeface="Calibri" panose="020F0502020204030204" pitchFamily="34" charset="0"/>
              </a:rPr>
              <a:t> </a:t>
            </a:r>
            <a:r>
              <a:rPr lang="ru-RU" sz="1200" b="1" dirty="0">
                <a:latin typeface="Times New Roman" panose="02020603050405020304" pitchFamily="18" charset="0"/>
                <a:ea typeface="Calibri" panose="020F0502020204030204" pitchFamily="34" charset="0"/>
              </a:rPr>
              <a:t>А.А.МЕЛЬНИКОВ</a:t>
            </a:r>
            <a:r>
              <a:rPr lang="ru-RU" sz="1200" b="1" baseline="30000" dirty="0">
                <a:latin typeface="Times New Roman" panose="02020603050405020304" pitchFamily="18" charset="0"/>
                <a:ea typeface="Calibri" panose="020F0502020204030204" pitchFamily="34" charset="0"/>
              </a:rPr>
              <a:t>1,3</a:t>
            </a:r>
            <a:r>
              <a:rPr lang="ru-RU" sz="1200" b="1" dirty="0">
                <a:latin typeface="Times New Roman" panose="02020603050405020304" pitchFamily="18" charset="0"/>
                <a:ea typeface="Calibri" panose="020F0502020204030204" pitchFamily="34" charset="0"/>
              </a:rPr>
              <a:t>, </a:t>
            </a:r>
            <a:r>
              <a:rPr lang="ru-RU" sz="1200" b="1" dirty="0">
                <a:latin typeface="Times New Roman" panose="02020603050405020304" pitchFamily="18" charset="0"/>
              </a:rPr>
              <a:t>Н.Н. НИКОЛАЕВ</a:t>
            </a:r>
            <a:r>
              <a:rPr lang="ru-RU" sz="1200" b="1" baseline="30000" dirty="0">
                <a:latin typeface="Times New Roman" panose="02020603050405020304" pitchFamily="18" charset="0"/>
              </a:rPr>
              <a:t>3</a:t>
            </a:r>
            <a:r>
              <a:rPr lang="ru-RU" sz="1200" b="1" baseline="30000" dirty="0">
                <a:latin typeface="Times New Roman" panose="02020603050405020304" pitchFamily="18" charset="0"/>
                <a:ea typeface="Calibri" panose="020F0502020204030204" pitchFamily="34" charset="0"/>
              </a:rPr>
              <a:t>,5</a:t>
            </a:r>
            <a:r>
              <a:rPr lang="ru-RU" sz="1200" b="1" dirty="0">
                <a:latin typeface="Times New Roman" panose="02020603050405020304" pitchFamily="18" charset="0"/>
                <a:ea typeface="Calibri" panose="020F0502020204030204" pitchFamily="34" charset="0"/>
              </a:rPr>
              <a:t>, Е.М. СЫРЕСИН</a:t>
            </a:r>
            <a:r>
              <a:rPr lang="ru-RU" sz="1200" b="1" baseline="30000" dirty="0">
                <a:latin typeface="Times New Roman" panose="02020603050405020304" pitchFamily="18" charset="0"/>
                <a:ea typeface="Calibri" panose="020F0502020204030204" pitchFamily="34" charset="0"/>
              </a:rPr>
              <a:t>2 </a:t>
            </a:r>
            <a:endParaRPr lang="ru-RU" sz="1200" b="1" dirty="0">
              <a:latin typeface="Times New Roman" panose="02020603050405020304" pitchFamily="18" charset="0"/>
            </a:endParaRPr>
          </a:p>
          <a:p>
            <a:pPr>
              <a:lnSpc>
                <a:spcPct val="115000"/>
              </a:lnSpc>
              <a:spcAft>
                <a:spcPts val="750"/>
              </a:spcAft>
            </a:pPr>
            <a:r>
              <a:rPr lang="en-US" sz="1400" b="1" i="1" baseline="300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1</a:t>
            </a:r>
            <a:r>
              <a:rPr lang="ru-RU" sz="1400" b="1"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Институт Ядерных Исследований</a:t>
            </a:r>
            <a:r>
              <a:rPr lang="en-US" sz="1400" b="1"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ru-RU" sz="1400" b="1"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РАН, Москва</a:t>
            </a:r>
          </a:p>
          <a:p>
            <a:pPr>
              <a:lnSpc>
                <a:spcPct val="115000"/>
              </a:lnSpc>
              <a:spcAft>
                <a:spcPts val="750"/>
              </a:spcAft>
            </a:pPr>
            <a:r>
              <a:rPr lang="ru-RU" sz="1400" b="1" i="1" baseline="300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2</a:t>
            </a:r>
            <a:r>
              <a:rPr lang="ru-RU" sz="1400" b="1" i="1" dirty="0">
                <a:solidFill>
                  <a:srgbClr val="222222"/>
                </a:solidFill>
                <a:latin typeface="Times New Roman" panose="02020603050405020304" pitchFamily="18" charset="0"/>
                <a:cs typeface="Times New Roman" panose="02020603050405020304" pitchFamily="18" charset="0"/>
              </a:rPr>
              <a:t>Объединенный Институт Ядерных Исследований, Дубна</a:t>
            </a:r>
          </a:p>
          <a:p>
            <a:pPr>
              <a:lnSpc>
                <a:spcPct val="115000"/>
              </a:lnSpc>
              <a:spcAft>
                <a:spcPts val="750"/>
              </a:spcAft>
            </a:pPr>
            <a:r>
              <a:rPr lang="ru-RU" sz="1200" b="1" i="1" baseline="300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3</a:t>
            </a:r>
            <a:r>
              <a:rPr lang="ru-RU" sz="1400" b="1"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Институт теоретической физики Ландау, Черноголовка</a:t>
            </a:r>
            <a:endParaRPr lang="ru-RU" sz="1400" b="1" i="1" dirty="0">
              <a:solidFill>
                <a:srgbClr val="222222"/>
              </a:solidFill>
              <a:latin typeface="Times New Roman" panose="02020603050405020304" pitchFamily="18" charset="0"/>
              <a:cs typeface="Times New Roman" panose="02020603050405020304" pitchFamily="18" charset="0"/>
            </a:endParaRPr>
          </a:p>
          <a:p>
            <a:pPr>
              <a:lnSpc>
                <a:spcPct val="115000"/>
              </a:lnSpc>
              <a:spcAft>
                <a:spcPts val="750"/>
              </a:spcAft>
            </a:pPr>
            <a:r>
              <a:rPr lang="en-US" sz="1200" b="1"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ru-RU" sz="1400" b="1" i="1" baseline="300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4</a:t>
            </a:r>
            <a:r>
              <a:rPr lang="ru-RU" sz="1400" b="1"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МИФИ НИЯУ, Москва</a:t>
            </a:r>
            <a:r>
              <a:rPr lang="ru-RU" sz="1200" b="1"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750"/>
              </a:spcAft>
            </a:pPr>
            <a:r>
              <a:rPr lang="ru-RU" sz="1200" b="1" i="1" baseline="300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ru-RU" sz="1400" b="1" i="1" baseline="300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5</a:t>
            </a:r>
            <a:r>
              <a:rPr lang="ru-RU" sz="1400" b="1"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МФТИ, Долгопрудный</a:t>
            </a:r>
          </a:p>
          <a:p>
            <a:pPr>
              <a:lnSpc>
                <a:spcPct val="115000"/>
              </a:lnSpc>
              <a:spcAft>
                <a:spcPts val="750"/>
              </a:spcAft>
            </a:pPr>
            <a:r>
              <a:rPr lang="ru-RU" sz="1200"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Прямая соединительная линия 11">
            <a:extLst>
              <a:ext uri="{FF2B5EF4-FFF2-40B4-BE49-F238E27FC236}">
                <a16:creationId xmlns:a16="http://schemas.microsoft.com/office/drawing/2014/main" id="{BB72596A-10D8-134B-A1E9-D565E4142C40}"/>
              </a:ext>
            </a:extLst>
          </p:cNvPr>
          <p:cNvCxnSpPr>
            <a:cxnSpLocks/>
          </p:cNvCxnSpPr>
          <p:nvPr/>
        </p:nvCxnSpPr>
        <p:spPr>
          <a:xfrm>
            <a:off x="107504" y="836712"/>
            <a:ext cx="9156233" cy="0"/>
          </a:xfrm>
          <a:prstGeom prst="line">
            <a:avLst/>
          </a:prstGeom>
          <a:ln w="28575">
            <a:solidFill>
              <a:srgbClr val="EF4D0E"/>
            </a:solidFill>
          </a:ln>
        </p:spPr>
        <p:style>
          <a:lnRef idx="1">
            <a:schemeClr val="accent2"/>
          </a:lnRef>
          <a:fillRef idx="0">
            <a:schemeClr val="accent2"/>
          </a:fillRef>
          <a:effectRef idx="0">
            <a:schemeClr val="accent2"/>
          </a:effectRef>
          <a:fontRef idx="minor">
            <a:schemeClr val="tx1"/>
          </a:fontRef>
        </p:style>
      </p:cxnSp>
      <p:sp useBgFill="1">
        <p:nvSpPr>
          <p:cNvPr id="15" name="タイトル 1">
            <a:extLst>
              <a:ext uri="{FF2B5EF4-FFF2-40B4-BE49-F238E27FC236}">
                <a16:creationId xmlns:a16="http://schemas.microsoft.com/office/drawing/2014/main" id="{C2DA7839-89E6-CE4C-A439-8176A9288893}"/>
              </a:ext>
            </a:extLst>
          </p:cNvPr>
          <p:cNvSpPr txBox="1"/>
          <p:nvPr/>
        </p:nvSpPr>
        <p:spPr>
          <a:xfrm>
            <a:off x="0" y="419689"/>
            <a:ext cx="9143999" cy="3416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nchor="b">
            <a:spAutoFit/>
          </a:bodyPr>
          <a:lstStyle>
            <a:lvl1pPr algn="ctr">
              <a:lnSpc>
                <a:spcPct val="90000"/>
              </a:lnSpc>
              <a:defRPr sz="6600" b="1">
                <a:solidFill>
                  <a:srgbClr val="130C77"/>
                </a:solidFill>
                <a:latin typeface="Times New Roman"/>
                <a:ea typeface="Times New Roman"/>
                <a:cs typeface="Times New Roman"/>
                <a:sym typeface="Times New Roman"/>
              </a:defRPr>
            </a:lvl1pPr>
          </a:lstStyle>
          <a:p>
            <a:r>
              <a:rPr lang="en-US" sz="1800" i="1" dirty="0" err="1"/>
              <a:t>XIXth</a:t>
            </a:r>
            <a:r>
              <a:rPr lang="en-US" sz="1800" i="1" dirty="0"/>
              <a:t> Workshop on High Energy Spin Physics</a:t>
            </a:r>
            <a:endParaRPr lang="ru-RU" sz="1800" i="1" dirty="0">
              <a:latin typeface="+mj-lt"/>
              <a:ea typeface="Baskerville" panose="02020502070401020303" pitchFamily="18" charset="0"/>
              <a:cs typeface="Calibri" panose="020F0502020204030204" pitchFamily="34" charset="0"/>
            </a:endParaRPr>
          </a:p>
        </p:txBody>
      </p:sp>
    </p:spTree>
    <p:extLst>
      <p:ext uri="{BB962C8B-B14F-4D97-AF65-F5344CB8AC3E}">
        <p14:creationId xmlns:p14="http://schemas.microsoft.com/office/powerpoint/2010/main" val="682467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70698A-6475-7465-8A0E-0A85ACE85E7B}"/>
              </a:ext>
            </a:extLst>
          </p:cNvPr>
          <p:cNvSpPr>
            <a:spLocks noGrp="1"/>
          </p:cNvSpPr>
          <p:nvPr>
            <p:ph type="title"/>
          </p:nvPr>
        </p:nvSpPr>
        <p:spPr/>
        <p:txBody>
          <a:bodyPr>
            <a:normAutofit fontScale="90000"/>
          </a:bodyPr>
          <a:lstStyle/>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Proton and deuteron rings for EDM search: </a:t>
            </a: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main problems </a:t>
            </a: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DD613F89-C7CC-8C9D-94DA-D07C8F4C537E}"/>
              </a:ext>
            </a:extLst>
          </p:cNvPr>
          <p:cNvSpPr>
            <a:spLocks noGrp="1"/>
          </p:cNvSpPr>
          <p:nvPr>
            <p:ph idx="1"/>
          </p:nvPr>
        </p:nvSpPr>
        <p:spPr/>
        <p:txBody>
          <a:bodyPr>
            <a:normAutofit/>
          </a:bodyPr>
          <a:lstStyle/>
          <a:p>
            <a:r>
              <a:rPr lang="en-GB" sz="2400" dirty="0"/>
              <a:t>accumulation of EDM signal</a:t>
            </a:r>
            <a:endParaRPr lang="en-US" altLang="en-US" sz="2400" dirty="0">
              <a:solidFill>
                <a:srgbClr val="CC00CC"/>
              </a:solidFill>
            </a:endParaRPr>
          </a:p>
          <a:p>
            <a:pPr marL="0" indent="0">
              <a:buNone/>
            </a:pPr>
            <a:endParaRPr lang="ru-RU" sz="2400" dirty="0">
              <a:solidFill>
                <a:srgbClr val="CC00CC"/>
              </a:solidFill>
            </a:endParaRPr>
          </a:p>
          <a:p>
            <a:r>
              <a:rPr lang="en-GB" sz="2400" dirty="0"/>
              <a:t>polarization conservation</a:t>
            </a:r>
            <a:endParaRPr lang="en-GB" sz="2400" dirty="0">
              <a:solidFill>
                <a:srgbClr val="0070C0"/>
              </a:solidFill>
            </a:endParaRPr>
          </a:p>
          <a:p>
            <a:pPr marL="0" indent="0">
              <a:buNone/>
            </a:pPr>
            <a:endParaRPr lang="ru-RU" sz="2400" dirty="0">
              <a:solidFill>
                <a:srgbClr val="0070C0"/>
              </a:solidFill>
            </a:endParaRPr>
          </a:p>
          <a:p>
            <a:r>
              <a:rPr lang="en-US" sz="2400" dirty="0"/>
              <a:t>systematic errors</a:t>
            </a:r>
            <a:r>
              <a:rPr lang="ru-RU" sz="2400" dirty="0"/>
              <a:t>, </a:t>
            </a:r>
            <a:r>
              <a:rPr lang="en-US" sz="2400" dirty="0"/>
              <a:t>separation of EDM and MDM:</a:t>
            </a:r>
            <a:endParaRPr lang="en-US" sz="2400" dirty="0">
              <a:solidFill>
                <a:srgbClr val="FF0000"/>
              </a:solidFill>
            </a:endParaRPr>
          </a:p>
          <a:p>
            <a:pPr marL="0" indent="0">
              <a:buNone/>
            </a:pPr>
            <a:endParaRPr lang="ru-RU" sz="2400" dirty="0">
              <a:solidFill>
                <a:srgbClr val="FF0000"/>
              </a:solidFill>
            </a:endParaRPr>
          </a:p>
          <a:p>
            <a:endParaRPr lang="ru-RU" sz="2400" dirty="0"/>
          </a:p>
          <a:p>
            <a:endParaRPr lang="ru-RU" sz="2400" dirty="0"/>
          </a:p>
          <a:p>
            <a:endParaRPr lang="ru-RU" sz="2400" dirty="0"/>
          </a:p>
        </p:txBody>
      </p:sp>
    </p:spTree>
    <p:extLst>
      <p:ext uri="{BB962C8B-B14F-4D97-AF65-F5344CB8AC3E}">
        <p14:creationId xmlns:p14="http://schemas.microsoft.com/office/powerpoint/2010/main" val="3006728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E0FF394-57C4-4902-8026-E4553D062FFE}"/>
              </a:ext>
            </a:extLst>
          </p:cNvPr>
          <p:cNvSpPr>
            <a:spLocks noGrp="1"/>
          </p:cNvSpPr>
          <p:nvPr>
            <p:ph type="title"/>
          </p:nvPr>
        </p:nvSpPr>
        <p:spPr>
          <a:xfrm>
            <a:off x="659864" y="49188"/>
            <a:ext cx="8229600" cy="1143000"/>
          </a:xfrm>
        </p:spPr>
        <p:txBody>
          <a:bodyPr>
            <a:normAutofit/>
          </a:bodyPr>
          <a:lstStyle/>
          <a:p>
            <a:r>
              <a:rPr lang="en-US" altLang="en-US" sz="2800" u="sng" dirty="0"/>
              <a:t>Main requirements to the experiment for search for EDM in the ring:</a:t>
            </a:r>
            <a:endParaRPr lang="en-GB" altLang="en-US" sz="2800" u="sng" dirty="0"/>
          </a:p>
        </p:txBody>
      </p:sp>
      <p:sp>
        <p:nvSpPr>
          <p:cNvPr id="4099" name="Content Placeholder 2">
            <a:extLst>
              <a:ext uri="{FF2B5EF4-FFF2-40B4-BE49-F238E27FC236}">
                <a16:creationId xmlns:a16="http://schemas.microsoft.com/office/drawing/2014/main" id="{404D2742-7D6B-46A1-A5D3-D43D9C8B98A2}"/>
              </a:ext>
            </a:extLst>
          </p:cNvPr>
          <p:cNvSpPr>
            <a:spLocks noGrp="1" noRot="1" noChangeAspect="1" noMove="1" noResize="1" noEditPoints="1" noAdjustHandles="1" noChangeArrowheads="1" noChangeShapeType="1" noTextEdit="1"/>
          </p:cNvSpPr>
          <p:nvPr>
            <p:ph idx="1"/>
          </p:nvPr>
        </p:nvSpPr>
        <p:spPr>
          <a:xfrm>
            <a:off x="683568" y="1628800"/>
            <a:ext cx="7772400" cy="4608512"/>
          </a:xfrm>
          <a:blipFill rotWithShape="1">
            <a:blip r:embed="rId2"/>
            <a:stretch>
              <a:fillRect l="-2039" t="-1587" r="-2275" b="-2778"/>
            </a:stretch>
          </a:blipFill>
        </p:spPr>
        <p:txBody>
          <a:bodyPr/>
          <a:lstStyle/>
          <a:p>
            <a:pPr>
              <a:defRPr/>
            </a:pPr>
            <a:r>
              <a:rPr lang="en-GB" dirty="0">
                <a:noFill/>
              </a:rPr>
              <a:t>  +</a:t>
            </a:r>
          </a:p>
        </p:txBody>
      </p:sp>
    </p:spTree>
    <p:extLst>
      <p:ext uri="{BB962C8B-B14F-4D97-AF65-F5344CB8AC3E}">
        <p14:creationId xmlns:p14="http://schemas.microsoft.com/office/powerpoint/2010/main" val="1314705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7"/>
          </p:nvPr>
        </p:nvSpPr>
        <p:spPr>
          <a:xfrm>
            <a:off x="210005" y="369974"/>
            <a:ext cx="6588000" cy="576064"/>
          </a:xfrm>
        </p:spPr>
        <p:txBody>
          <a:bodyPr>
            <a:normAutofit fontScale="70000" lnSpcReduction="20000"/>
          </a:bodyPr>
          <a:lstStyle/>
          <a:p>
            <a:r>
              <a:rPr lang="en-US" dirty="0">
                <a:solidFill>
                  <a:srgbClr val="FF0000"/>
                </a:solidFill>
              </a:rPr>
              <a:t>        </a:t>
            </a:r>
            <a:r>
              <a:rPr lang="en-US" u="sng" dirty="0">
                <a:solidFill>
                  <a:srgbClr val="FF0000"/>
                </a:solidFill>
              </a:rPr>
              <a:t>Co</a:t>
            </a:r>
            <a:r>
              <a:rPr lang="en-US" dirty="0"/>
              <a:t>oler </a:t>
            </a:r>
            <a:r>
              <a:rPr lang="en-US" u="sng" dirty="0">
                <a:solidFill>
                  <a:srgbClr val="FF0000"/>
                </a:solidFill>
              </a:rPr>
              <a:t>Sy</a:t>
            </a:r>
            <a:r>
              <a:rPr lang="en-US" dirty="0"/>
              <a:t>nchrotron </a:t>
            </a:r>
            <a:r>
              <a:rPr lang="en-US" dirty="0">
                <a:solidFill>
                  <a:srgbClr val="FF0000"/>
                </a:solidFill>
              </a:rPr>
              <a:t>COSY</a:t>
            </a:r>
            <a:r>
              <a:rPr lang="en-US" dirty="0"/>
              <a:t> </a:t>
            </a:r>
          </a:p>
          <a:p>
            <a:r>
              <a:rPr lang="en-US" dirty="0"/>
              <a:t>                        in </a:t>
            </a:r>
            <a:r>
              <a:rPr lang="en-US" dirty="0" err="1"/>
              <a:t>Jülich</a:t>
            </a:r>
            <a:endParaRPr lang="en-US" dirty="0"/>
          </a:p>
        </p:txBody>
      </p:sp>
      <p:pic>
        <p:nvPicPr>
          <p:cNvPr id="9" name="Inhaltsplatzhalt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2599" y="1766152"/>
            <a:ext cx="6003136" cy="4068210"/>
          </a:xfrm>
        </p:spPr>
      </p:pic>
      <p:sp>
        <p:nvSpPr>
          <p:cNvPr id="10" name="Textfeld 9"/>
          <p:cNvSpPr txBox="1"/>
          <p:nvPr/>
        </p:nvSpPr>
        <p:spPr>
          <a:xfrm>
            <a:off x="1331640" y="3562854"/>
            <a:ext cx="20882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EDDA </a:t>
            </a:r>
            <a:r>
              <a:rPr lang="en-GB" dirty="0" err="1"/>
              <a:t>Polarimeter</a:t>
            </a:r>
            <a:endParaRPr lang="en-GB" dirty="0"/>
          </a:p>
        </p:txBody>
      </p:sp>
      <p:sp>
        <p:nvSpPr>
          <p:cNvPr id="11" name="Textfeld 10"/>
          <p:cNvSpPr txBox="1"/>
          <p:nvPr/>
        </p:nvSpPr>
        <p:spPr>
          <a:xfrm>
            <a:off x="1088620" y="5579948"/>
            <a:ext cx="299357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a:t>Polarized Protons / Deuterons</a:t>
            </a:r>
          </a:p>
        </p:txBody>
      </p:sp>
      <p:sp>
        <p:nvSpPr>
          <p:cNvPr id="12" name="Textfeld 11"/>
          <p:cNvSpPr txBox="1"/>
          <p:nvPr/>
        </p:nvSpPr>
        <p:spPr>
          <a:xfrm>
            <a:off x="5718465" y="2276872"/>
            <a:ext cx="162845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a:t>Electron Cooler</a:t>
            </a:r>
          </a:p>
        </p:txBody>
      </p:sp>
      <p:sp>
        <p:nvSpPr>
          <p:cNvPr id="14" name="Textfeld 13"/>
          <p:cNvSpPr txBox="1"/>
          <p:nvPr/>
        </p:nvSpPr>
        <p:spPr>
          <a:xfrm>
            <a:off x="5718465" y="5003884"/>
            <a:ext cx="281397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a:t>Momentum up to 3.5 </a:t>
            </a:r>
            <a:r>
              <a:rPr lang="en-GB" dirty="0" err="1"/>
              <a:t>GeV</a:t>
            </a:r>
            <a:r>
              <a:rPr lang="en-GB" dirty="0"/>
              <a:t>/c</a:t>
            </a:r>
          </a:p>
        </p:txBody>
      </p:sp>
      <p:sp>
        <p:nvSpPr>
          <p:cNvPr id="15" name="Textfeld 14"/>
          <p:cNvSpPr txBox="1"/>
          <p:nvPr/>
        </p:nvSpPr>
        <p:spPr>
          <a:xfrm>
            <a:off x="5718465" y="5579948"/>
            <a:ext cx="218931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a:t>Circumference 184 m</a:t>
            </a:r>
          </a:p>
        </p:txBody>
      </p:sp>
      <p:sp>
        <p:nvSpPr>
          <p:cNvPr id="16" name="Textfeld 15"/>
          <p:cNvSpPr txBox="1"/>
          <p:nvPr/>
        </p:nvSpPr>
        <p:spPr>
          <a:xfrm>
            <a:off x="872832" y="1591925"/>
            <a:ext cx="1990738"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a:t>RF Devices for </a:t>
            </a:r>
          </a:p>
          <a:p>
            <a:r>
              <a:rPr lang="en-GB" dirty="0"/>
              <a:t>Spin Manipulations</a:t>
            </a:r>
          </a:p>
        </p:txBody>
      </p:sp>
      <p:sp>
        <p:nvSpPr>
          <p:cNvPr id="17" name="Textfeld 16"/>
          <p:cNvSpPr txBox="1"/>
          <p:nvPr/>
        </p:nvSpPr>
        <p:spPr>
          <a:xfrm>
            <a:off x="3745617" y="1545759"/>
            <a:ext cx="197284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err="1"/>
              <a:t>Sextupole</a:t>
            </a:r>
            <a:r>
              <a:rPr lang="en-GB" dirty="0"/>
              <a:t> magnets</a:t>
            </a:r>
          </a:p>
        </p:txBody>
      </p:sp>
      <p:pic>
        <p:nvPicPr>
          <p:cNvPr id="13" name="Picture 42" descr="Cosy">
            <a:extLst>
              <a:ext uri="{FF2B5EF4-FFF2-40B4-BE49-F238E27FC236}">
                <a16:creationId xmlns:a16="http://schemas.microsoft.com/office/drawing/2014/main" id="{7EE8BDE2-18CB-4E38-B403-52752E1689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3460" b="16106"/>
          <a:stretch>
            <a:fillRect/>
          </a:stretch>
        </p:blipFill>
        <p:spPr bwMode="auto">
          <a:xfrm>
            <a:off x="5922311" y="402674"/>
            <a:ext cx="287337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extLst>
      <p:ext uri="{BB962C8B-B14F-4D97-AF65-F5344CB8AC3E}">
        <p14:creationId xmlns:p14="http://schemas.microsoft.com/office/powerpoint/2010/main" val="2436211191"/>
      </p:ext>
    </p:extLst>
  </p:cSld>
  <p:clrMapOvr>
    <a:masterClrMapping/>
  </p:clrMapOvr>
  <mc:AlternateContent xmlns:mc="http://schemas.openxmlformats.org/markup-compatibility/2006" xmlns:p14="http://schemas.microsoft.com/office/powerpoint/2010/main">
    <mc:Choice Requires="p14">
      <p:transition spd="slow" p14:dur="2000" advTm="305"/>
    </mc:Choice>
    <mc:Fallback xmlns="">
      <p:transition spd="slow" advTm="30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7"/>
          </p:nvPr>
        </p:nvSpPr>
        <p:spPr/>
        <p:txBody>
          <a:bodyPr/>
          <a:lstStyle/>
          <a:p>
            <a:r>
              <a:rPr lang="en-US" dirty="0"/>
              <a:t>EDDA </a:t>
            </a:r>
            <a:r>
              <a:rPr lang="en-US" dirty="0" err="1"/>
              <a:t>Polarimeter</a:t>
            </a:r>
            <a:endParaRPr lang="en-US" dirty="0"/>
          </a:p>
        </p:txBody>
      </p:sp>
      <p:pic>
        <p:nvPicPr>
          <p:cNvPr id="7" name="Inhaltsplatzhalt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836712"/>
            <a:ext cx="3960440" cy="2160240"/>
          </a:xfrm>
          <a:prstGeom prst="roundRect">
            <a:avLst>
              <a:gd name="adj" fmla="val 4167"/>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00" t="5055" r="4435" b="6817"/>
          <a:stretch/>
        </p:blipFill>
        <p:spPr bwMode="auto">
          <a:xfrm>
            <a:off x="4866467" y="3347634"/>
            <a:ext cx="3915513" cy="2529638"/>
          </a:xfrm>
          <a:prstGeom prst="rect">
            <a:avLst/>
          </a:prstGeom>
          <a:solidFill>
            <a:srgbClr val="FFFFFF">
              <a:shade val="85000"/>
            </a:srgbClr>
          </a:solidFill>
          <a:ln w="9525">
            <a:solidFill>
              <a:schemeClr val="bg1"/>
            </a:solidFill>
            <a:miter lim="800000"/>
            <a:headEnd/>
            <a:tailEnd/>
          </a:ln>
          <a:effectLst/>
        </p:spPr>
      </p:pic>
      <mc:AlternateContent xmlns:mc="http://schemas.openxmlformats.org/markup-compatibility/2006" xmlns:a14="http://schemas.microsoft.com/office/drawing/2010/main">
        <mc:Choice Requires="a14">
          <p:sp>
            <p:nvSpPr>
              <p:cNvPr id="10" name="Textplatzhalter 9"/>
              <p:cNvSpPr txBox="1">
                <a:spLocks/>
              </p:cNvSpPr>
              <p:nvPr/>
            </p:nvSpPr>
            <p:spPr>
              <a:xfrm>
                <a:off x="529208" y="1052736"/>
                <a:ext cx="3898776" cy="3531929"/>
              </a:xfrm>
              <a:prstGeom prst="rect">
                <a:avLst/>
              </a:prstGeom>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b="1" i="1" dirty="0"/>
              </a:p>
              <a:p>
                <a:r>
                  <a:rPr lang="en-GB" sz="1800" b="1" i="1" dirty="0"/>
                  <a:t>Left-Right</a:t>
                </a:r>
                <a:r>
                  <a:rPr lang="en-GB" sz="1800" dirty="0"/>
                  <a:t> asymmetry </a:t>
                </a:r>
              </a:p>
              <a:p>
                <a:pPr marL="457200" lvl="1" indent="0">
                  <a:buNone/>
                </a:pPr>
                <a14:m>
                  <m:oMath xmlns:m="http://schemas.openxmlformats.org/officeDocument/2006/math">
                    <m:r>
                      <a:rPr lang="de-DE" sz="1800" i="1" smtClean="0">
                        <a:latin typeface="Cambria Math"/>
                      </a:rPr>
                      <m:t>⇒ </m:t>
                    </m:r>
                  </m:oMath>
                </a14:m>
                <a:r>
                  <a:rPr lang="en-GB" sz="1800" b="1" i="1" dirty="0"/>
                  <a:t>vertical</a:t>
                </a:r>
                <a:r>
                  <a:rPr lang="en-GB" sz="1800" dirty="0"/>
                  <a:t> polarization</a:t>
                </a:r>
              </a:p>
              <a:p>
                <a:pPr marL="457200" lvl="1" indent="0">
                  <a:buNone/>
                </a:pPr>
                <a14:m>
                  <m:oMathPara xmlns:m="http://schemas.openxmlformats.org/officeDocument/2006/math">
                    <m:oMathParaPr>
                      <m:jc m:val="centerGroup"/>
                    </m:oMathParaPr>
                    <m:oMath xmlns:m="http://schemas.openxmlformats.org/officeDocument/2006/math">
                      <m:sSub>
                        <m:sSubPr>
                          <m:ctrlPr>
                            <a:rPr lang="de-DE" sz="1800" i="1" smtClean="0">
                              <a:latin typeface="Cambria Math" panose="02040503050406030204" pitchFamily="18" charset="0"/>
                            </a:rPr>
                          </m:ctrlPr>
                        </m:sSubPr>
                        <m:e>
                          <m:r>
                            <a:rPr lang="de-DE" sz="1800" b="0" i="1" smtClean="0">
                              <a:latin typeface="Cambria Math"/>
                            </a:rPr>
                            <m:t>𝑃</m:t>
                          </m:r>
                        </m:e>
                        <m:sub>
                          <m:r>
                            <a:rPr lang="de-DE" sz="1800" b="0" i="1" smtClean="0">
                              <a:latin typeface="Cambria Math"/>
                            </a:rPr>
                            <m:t>𝑉</m:t>
                          </m:r>
                        </m:sub>
                      </m:sSub>
                      <m:r>
                        <a:rPr lang="de-DE" sz="1800" b="0" i="1" smtClean="0">
                          <a:latin typeface="Cambria Math"/>
                        </a:rPr>
                        <m:t>∝</m:t>
                      </m:r>
                      <m:sSub>
                        <m:sSubPr>
                          <m:ctrlPr>
                            <a:rPr lang="de-DE" sz="1800" i="1" smtClean="0">
                              <a:latin typeface="Cambria Math" panose="02040503050406030204" pitchFamily="18" charset="0"/>
                            </a:rPr>
                          </m:ctrlPr>
                        </m:sSubPr>
                        <m:e>
                          <m:r>
                            <a:rPr lang="de-DE" sz="1800" b="0" i="1" smtClean="0">
                              <a:latin typeface="Cambria Math"/>
                            </a:rPr>
                            <m:t>𝜖</m:t>
                          </m:r>
                        </m:e>
                        <m:sub>
                          <m:r>
                            <a:rPr lang="de-DE" sz="1800" b="0" i="1" smtClean="0">
                              <a:latin typeface="Cambria Math"/>
                            </a:rPr>
                            <m:t>𝑣𝑒𝑟</m:t>
                          </m:r>
                        </m:sub>
                      </m:sSub>
                      <m:r>
                        <a:rPr lang="de-DE" sz="1800" b="0" i="1" smtClean="0">
                          <a:latin typeface="Cambria Math"/>
                        </a:rPr>
                        <m:t>=</m:t>
                      </m:r>
                      <m:f>
                        <m:fPr>
                          <m:ctrlPr>
                            <a:rPr lang="de-DE" sz="1800" i="1" smtClean="0">
                              <a:latin typeface="Cambria Math" panose="02040503050406030204" pitchFamily="18" charset="0"/>
                            </a:rPr>
                          </m:ctrlPr>
                        </m:fPr>
                        <m:num>
                          <m:sSub>
                            <m:sSubPr>
                              <m:ctrlPr>
                                <a:rPr lang="de-DE" sz="1800" b="0" i="1" smtClean="0">
                                  <a:latin typeface="Cambria Math" panose="02040503050406030204" pitchFamily="18" charset="0"/>
                                </a:rPr>
                              </m:ctrlPr>
                            </m:sSubPr>
                            <m:e>
                              <m:r>
                                <a:rPr lang="de-DE" sz="1800" b="0" i="1" smtClean="0">
                                  <a:latin typeface="Cambria Math"/>
                                </a:rPr>
                                <m:t>𝑁</m:t>
                              </m:r>
                            </m:e>
                            <m:sub>
                              <m:r>
                                <a:rPr lang="de-DE" sz="1800" b="0" i="1" smtClean="0">
                                  <a:latin typeface="Cambria Math"/>
                                </a:rPr>
                                <m:t>𝑙</m:t>
                              </m:r>
                            </m:sub>
                          </m:sSub>
                          <m:r>
                            <a:rPr lang="de-DE" sz="1800" b="0" i="1" smtClean="0">
                              <a:latin typeface="Cambria Math"/>
                            </a:rPr>
                            <m:t>−</m:t>
                          </m:r>
                          <m:sSub>
                            <m:sSubPr>
                              <m:ctrlPr>
                                <a:rPr lang="de-DE" sz="1800" b="0" i="1" smtClean="0">
                                  <a:latin typeface="Cambria Math" panose="02040503050406030204" pitchFamily="18" charset="0"/>
                                </a:rPr>
                              </m:ctrlPr>
                            </m:sSubPr>
                            <m:e>
                              <m:r>
                                <a:rPr lang="de-DE" sz="1800" b="0" i="1" smtClean="0">
                                  <a:latin typeface="Cambria Math"/>
                                </a:rPr>
                                <m:t>𝑁</m:t>
                              </m:r>
                            </m:e>
                            <m:sub>
                              <m:r>
                                <a:rPr lang="de-DE" sz="1800" b="0" i="1" smtClean="0">
                                  <a:latin typeface="Cambria Math"/>
                                </a:rPr>
                                <m:t>𝑟</m:t>
                              </m:r>
                            </m:sub>
                          </m:sSub>
                        </m:num>
                        <m:den>
                          <m:sSub>
                            <m:sSubPr>
                              <m:ctrlPr>
                                <a:rPr lang="de-DE" sz="1800" b="0" i="1" smtClean="0">
                                  <a:latin typeface="Cambria Math" panose="02040503050406030204" pitchFamily="18" charset="0"/>
                                </a:rPr>
                              </m:ctrlPr>
                            </m:sSubPr>
                            <m:e>
                              <m:r>
                                <a:rPr lang="de-DE" sz="1800" b="0" i="1" smtClean="0">
                                  <a:latin typeface="Cambria Math"/>
                                </a:rPr>
                                <m:t>𝑁</m:t>
                              </m:r>
                            </m:e>
                            <m:sub>
                              <m:r>
                                <a:rPr lang="de-DE" sz="1800" b="0" i="1" smtClean="0">
                                  <a:latin typeface="Cambria Math"/>
                                </a:rPr>
                                <m:t>𝑙</m:t>
                              </m:r>
                            </m:sub>
                          </m:sSub>
                          <m:r>
                            <a:rPr lang="de-DE" sz="1800" b="0" i="1" smtClean="0">
                              <a:latin typeface="Cambria Math"/>
                            </a:rPr>
                            <m:t>+</m:t>
                          </m:r>
                          <m:sSub>
                            <m:sSubPr>
                              <m:ctrlPr>
                                <a:rPr lang="de-DE" sz="1800" b="0" i="1" smtClean="0">
                                  <a:latin typeface="Cambria Math" panose="02040503050406030204" pitchFamily="18" charset="0"/>
                                </a:rPr>
                              </m:ctrlPr>
                            </m:sSubPr>
                            <m:e>
                              <m:r>
                                <a:rPr lang="de-DE" sz="1800" b="0" i="1" smtClean="0">
                                  <a:latin typeface="Cambria Math"/>
                                </a:rPr>
                                <m:t>𝑁</m:t>
                              </m:r>
                            </m:e>
                            <m:sub>
                              <m:r>
                                <a:rPr lang="de-DE" sz="1800" b="0" i="1" smtClean="0">
                                  <a:latin typeface="Cambria Math"/>
                                </a:rPr>
                                <m:t>𝑟</m:t>
                              </m:r>
                            </m:sub>
                          </m:sSub>
                        </m:den>
                      </m:f>
                    </m:oMath>
                  </m:oMathPara>
                </a14:m>
                <a:endParaRPr lang="en-GB" sz="1800" i="1" dirty="0"/>
              </a:p>
              <a:p>
                <a:endParaRPr lang="en-GB" sz="1800" b="1" i="1" dirty="0"/>
              </a:p>
              <a:p>
                <a:endParaRPr lang="en-GB" sz="1800" b="1" i="1" dirty="0"/>
              </a:p>
              <a:p>
                <a:r>
                  <a:rPr lang="en-GB" sz="1800" b="1" i="1" dirty="0"/>
                  <a:t>Up-Down</a:t>
                </a:r>
                <a:r>
                  <a:rPr lang="en-GB" sz="1800" dirty="0"/>
                  <a:t> asymmetry </a:t>
                </a:r>
                <a:endParaRPr lang="de-DE" sz="1800" i="1" dirty="0"/>
              </a:p>
              <a:p>
                <a:pPr marL="457200" lvl="1" indent="0">
                  <a:buNone/>
                </a:pPr>
                <a14:m>
                  <m:oMath xmlns:m="http://schemas.openxmlformats.org/officeDocument/2006/math">
                    <m:r>
                      <a:rPr lang="de-DE" sz="1800" i="1" smtClean="0">
                        <a:latin typeface="Cambria Math"/>
                      </a:rPr>
                      <m:t>⇒</m:t>
                    </m:r>
                  </m:oMath>
                </a14:m>
                <a:r>
                  <a:rPr lang="en-GB" sz="1800" dirty="0"/>
                  <a:t> </a:t>
                </a:r>
                <a:r>
                  <a:rPr lang="en-GB" sz="1800" b="1" i="1" dirty="0"/>
                  <a:t>horizontal</a:t>
                </a:r>
                <a:r>
                  <a:rPr lang="en-GB" sz="1800" dirty="0"/>
                  <a:t> polarization</a:t>
                </a:r>
              </a:p>
              <a:p>
                <a:pPr marL="457200" lvl="1" indent="0">
                  <a:buNone/>
                </a:pPr>
                <a14:m>
                  <m:oMathPara xmlns:m="http://schemas.openxmlformats.org/officeDocument/2006/math">
                    <m:oMathParaPr>
                      <m:jc m:val="centerGroup"/>
                    </m:oMathParaPr>
                    <m:oMath xmlns:m="http://schemas.openxmlformats.org/officeDocument/2006/math">
                      <m:sSub>
                        <m:sSubPr>
                          <m:ctrlPr>
                            <a:rPr lang="de-DE" sz="1800" i="1">
                              <a:latin typeface="Cambria Math" panose="02040503050406030204" pitchFamily="18" charset="0"/>
                            </a:rPr>
                          </m:ctrlPr>
                        </m:sSubPr>
                        <m:e>
                          <m:r>
                            <a:rPr lang="de-DE" sz="1800" b="0" i="1">
                              <a:latin typeface="Cambria Math"/>
                            </a:rPr>
                            <m:t>𝑃</m:t>
                          </m:r>
                        </m:e>
                        <m:sub>
                          <m:r>
                            <a:rPr lang="de-DE" sz="1800" b="0" i="1" smtClean="0">
                              <a:latin typeface="Cambria Math"/>
                            </a:rPr>
                            <m:t>𝐻</m:t>
                          </m:r>
                        </m:sub>
                      </m:sSub>
                      <m:r>
                        <a:rPr lang="de-DE" sz="1800" b="0" i="1">
                          <a:latin typeface="Cambria Math"/>
                        </a:rPr>
                        <m:t>∝</m:t>
                      </m:r>
                      <m:sSub>
                        <m:sSubPr>
                          <m:ctrlPr>
                            <a:rPr lang="de-DE" sz="1800" i="1">
                              <a:latin typeface="Cambria Math" panose="02040503050406030204" pitchFamily="18" charset="0"/>
                            </a:rPr>
                          </m:ctrlPr>
                        </m:sSubPr>
                        <m:e>
                          <m:r>
                            <a:rPr lang="de-DE" sz="1800" b="0" i="1" smtClean="0">
                              <a:latin typeface="Cambria Math"/>
                            </a:rPr>
                            <m:t>𝜖</m:t>
                          </m:r>
                        </m:e>
                        <m:sub>
                          <m:r>
                            <a:rPr lang="de-DE" sz="1800" b="0" i="1" smtClean="0">
                              <a:latin typeface="Cambria Math"/>
                            </a:rPr>
                            <m:t>h𝑜𝑟</m:t>
                          </m:r>
                        </m:sub>
                      </m:sSub>
                      <m:r>
                        <a:rPr lang="de-DE" sz="1800" b="0" i="1">
                          <a:latin typeface="Cambria Math"/>
                        </a:rPr>
                        <m:t>=</m:t>
                      </m:r>
                      <m:f>
                        <m:fPr>
                          <m:ctrlPr>
                            <a:rPr lang="de-DE" sz="1800" i="1">
                              <a:latin typeface="Cambria Math" panose="02040503050406030204" pitchFamily="18" charset="0"/>
                            </a:rPr>
                          </m:ctrlPr>
                        </m:fPr>
                        <m:num>
                          <m:sSub>
                            <m:sSubPr>
                              <m:ctrlPr>
                                <a:rPr lang="de-DE" sz="1800" b="0" i="1" smtClean="0">
                                  <a:latin typeface="Cambria Math" panose="02040503050406030204" pitchFamily="18" charset="0"/>
                                </a:rPr>
                              </m:ctrlPr>
                            </m:sSubPr>
                            <m:e>
                              <m:r>
                                <a:rPr lang="de-DE" sz="1800" b="0" i="1" smtClean="0">
                                  <a:latin typeface="Cambria Math"/>
                                </a:rPr>
                                <m:t>𝑁</m:t>
                              </m:r>
                            </m:e>
                            <m:sub>
                              <m:r>
                                <a:rPr lang="de-DE" sz="1800" b="0" i="1" smtClean="0">
                                  <a:latin typeface="Cambria Math"/>
                                </a:rPr>
                                <m:t>𝑢𝑝</m:t>
                              </m:r>
                            </m:sub>
                          </m:sSub>
                          <m:r>
                            <a:rPr lang="de-DE" sz="1800" b="0" i="1" smtClean="0">
                              <a:latin typeface="Cambria Math"/>
                            </a:rPr>
                            <m:t>−</m:t>
                          </m:r>
                          <m:sSub>
                            <m:sSubPr>
                              <m:ctrlPr>
                                <a:rPr lang="de-DE" sz="1800" b="0" i="1" smtClean="0">
                                  <a:latin typeface="Cambria Math" panose="02040503050406030204" pitchFamily="18" charset="0"/>
                                </a:rPr>
                              </m:ctrlPr>
                            </m:sSubPr>
                            <m:e>
                              <m:r>
                                <a:rPr lang="de-DE" sz="1800" b="0" i="1" smtClean="0">
                                  <a:latin typeface="Cambria Math"/>
                                </a:rPr>
                                <m:t>𝑁</m:t>
                              </m:r>
                            </m:e>
                            <m:sub>
                              <m:r>
                                <a:rPr lang="de-DE" sz="1800" b="0" i="1" smtClean="0">
                                  <a:latin typeface="Cambria Math"/>
                                </a:rPr>
                                <m:t>𝑑𝑛</m:t>
                              </m:r>
                            </m:sub>
                          </m:sSub>
                        </m:num>
                        <m:den>
                          <m:sSub>
                            <m:sSubPr>
                              <m:ctrlPr>
                                <a:rPr lang="de-DE" sz="1800" b="0" i="1" smtClean="0">
                                  <a:latin typeface="Cambria Math" panose="02040503050406030204" pitchFamily="18" charset="0"/>
                                </a:rPr>
                              </m:ctrlPr>
                            </m:sSubPr>
                            <m:e>
                              <m:r>
                                <a:rPr lang="de-DE" sz="1800" b="0" i="1" smtClean="0">
                                  <a:latin typeface="Cambria Math"/>
                                </a:rPr>
                                <m:t>𝑁</m:t>
                              </m:r>
                            </m:e>
                            <m:sub>
                              <m:r>
                                <a:rPr lang="de-DE" sz="1800" b="0" i="1" smtClean="0">
                                  <a:latin typeface="Cambria Math"/>
                                </a:rPr>
                                <m:t>𝑢𝑝</m:t>
                              </m:r>
                            </m:sub>
                          </m:sSub>
                          <m:r>
                            <a:rPr lang="de-DE" sz="1800" b="0" i="1" smtClean="0">
                              <a:latin typeface="Cambria Math"/>
                            </a:rPr>
                            <m:t>+</m:t>
                          </m:r>
                          <m:sSub>
                            <m:sSubPr>
                              <m:ctrlPr>
                                <a:rPr lang="de-DE" sz="1800" b="0" i="1" smtClean="0">
                                  <a:latin typeface="Cambria Math" panose="02040503050406030204" pitchFamily="18" charset="0"/>
                                </a:rPr>
                              </m:ctrlPr>
                            </m:sSubPr>
                            <m:e>
                              <m:r>
                                <a:rPr lang="de-DE" sz="1800" b="0" i="1" smtClean="0">
                                  <a:latin typeface="Cambria Math"/>
                                </a:rPr>
                                <m:t>𝑁</m:t>
                              </m:r>
                            </m:e>
                            <m:sub>
                              <m:r>
                                <a:rPr lang="de-DE" sz="1800" b="0" i="1" smtClean="0">
                                  <a:latin typeface="Cambria Math"/>
                                </a:rPr>
                                <m:t>𝑑𝑛</m:t>
                              </m:r>
                            </m:sub>
                          </m:sSub>
                        </m:den>
                      </m:f>
                    </m:oMath>
                  </m:oMathPara>
                </a14:m>
                <a:endParaRPr lang="en-GB" sz="1800" i="1" dirty="0"/>
              </a:p>
            </p:txBody>
          </p:sp>
        </mc:Choice>
        <mc:Fallback xmlns="">
          <p:sp>
            <p:nvSpPr>
              <p:cNvPr id="10" name="Textplatzhalter 9"/>
              <p:cNvSpPr txBox="1">
                <a:spLocks noRot="1" noChangeAspect="1" noMove="1" noResize="1" noEditPoints="1" noAdjustHandles="1" noChangeArrowheads="1" noChangeShapeType="1" noTextEdit="1"/>
              </p:cNvSpPr>
              <p:nvPr/>
            </p:nvSpPr>
            <p:spPr>
              <a:xfrm>
                <a:off x="529208" y="1052736"/>
                <a:ext cx="3898776" cy="3531929"/>
              </a:xfrm>
              <a:prstGeom prst="rect">
                <a:avLst/>
              </a:prstGeom>
              <a:blipFill rotWithShape="1">
                <a:blip r:embed="rId4"/>
                <a:stretch>
                  <a:fillRect l="-1095"/>
                </a:stretch>
              </a:blipFill>
            </p:spPr>
            <p:txBody>
              <a:bodyPr/>
              <a:lstStyle/>
              <a:p>
                <a:r>
                  <a:rPr lang="en-US">
                    <a:noFill/>
                  </a:rPr>
                  <a:t> </a:t>
                </a:r>
              </a:p>
            </p:txBody>
          </p:sp>
        </mc:Fallback>
      </mc:AlternateContent>
    </p:spTree>
    <p:extLst>
      <p:ext uri="{BB962C8B-B14F-4D97-AF65-F5344CB8AC3E}">
        <p14:creationId xmlns:p14="http://schemas.microsoft.com/office/powerpoint/2010/main" val="3142619254"/>
      </p:ext>
    </p:extLst>
  </p:cSld>
  <p:clrMapOvr>
    <a:masterClrMapping/>
  </p:clrMapOvr>
  <mc:AlternateContent xmlns:mc="http://schemas.openxmlformats.org/markup-compatibility/2006" xmlns:p14="http://schemas.microsoft.com/office/powerpoint/2010/main">
    <mc:Choice Requires="p14">
      <p:transition spd="slow" p14:dur="2000" advTm="585"/>
    </mc:Choice>
    <mc:Fallback xmlns="">
      <p:transition spd="slow" advTm="58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p:cNvSpPr>
                <a:spLocks noGrp="1"/>
              </p:cNvSpPr>
              <p:nvPr>
                <p:ph idx="1"/>
              </p:nvPr>
            </p:nvSpPr>
            <p:spPr/>
            <p:txBody>
              <a:bodyPr>
                <a:normAutofit lnSpcReduction="10000"/>
              </a:bodyPr>
              <a:lstStyle/>
              <a:p>
                <a:r>
                  <a:rPr lang="en-US" b="0" dirty="0"/>
                  <a:t>Spin vector </a:t>
                </a:r>
                <a:r>
                  <a:rPr lang="en-US" b="0" dirty="0" err="1"/>
                  <a:t>precesses</a:t>
                </a:r>
                <a:r>
                  <a:rPr lang="en-US" b="0" dirty="0"/>
                  <a:t> with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a:rPr>
                          <m:t>𝑓</m:t>
                        </m:r>
                      </m:e>
                      <m:sub>
                        <m:r>
                          <m:rPr>
                            <m:sty m:val="p"/>
                          </m:rPr>
                          <a:rPr lang="de-DE" b="0" i="0" smtClean="0">
                            <a:latin typeface="Cambria Math"/>
                          </a:rPr>
                          <m:t>Spin</m:t>
                        </m:r>
                      </m:sub>
                    </m:sSub>
                    <m:r>
                      <a:rPr lang="de-DE" b="0" i="0" smtClean="0">
                        <a:latin typeface="Cambria Math"/>
                      </a:rPr>
                      <m:t>=</m:t>
                    </m:r>
                    <m:r>
                      <a:rPr lang="de-DE" b="0" i="1" smtClean="0">
                        <a:latin typeface="Cambria Math"/>
                      </a:rPr>
                      <m:t>𝜈</m:t>
                    </m:r>
                    <m:sSub>
                      <m:sSubPr>
                        <m:ctrlPr>
                          <a:rPr lang="de-DE" b="0" i="1" smtClean="0">
                            <a:latin typeface="Cambria Math" panose="02040503050406030204" pitchFamily="18" charset="0"/>
                          </a:rPr>
                        </m:ctrlPr>
                      </m:sSubPr>
                      <m:e>
                        <m:r>
                          <a:rPr lang="de-DE" b="0" i="1" smtClean="0">
                            <a:latin typeface="Cambria Math"/>
                          </a:rPr>
                          <m:t>𝑓</m:t>
                        </m:r>
                      </m:e>
                      <m:sub>
                        <m:r>
                          <a:rPr lang="de-DE" b="0" i="1" smtClean="0">
                            <a:latin typeface="Cambria Math"/>
                          </a:rPr>
                          <m:t>𝑟𝑒𝑣</m:t>
                        </m:r>
                      </m:sub>
                    </m:sSub>
                  </m:oMath>
                </a14:m>
                <a:r>
                  <a:rPr lang="en-US" dirty="0"/>
                  <a:t> in the horizontal plane</a:t>
                </a:r>
              </a:p>
              <a:p>
                <a:endParaRPr lang="en-US" dirty="0"/>
              </a:p>
              <a:p>
                <a:r>
                  <a:rPr lang="en-US" dirty="0"/>
                  <a:t>Asymmetry given by:</a:t>
                </a:r>
              </a:p>
              <a:p>
                <a:endParaRPr lang="en-US" dirty="0"/>
              </a:p>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a:rPr>
                            <m:t>𝜖</m:t>
                          </m:r>
                        </m:e>
                        <m:sub>
                          <m:r>
                            <a:rPr lang="de-DE" b="0" i="1" smtClean="0">
                              <a:latin typeface="Cambria Math"/>
                            </a:rPr>
                            <m:t>𝑉</m:t>
                          </m:r>
                        </m:sub>
                      </m:sSub>
                      <m:d>
                        <m:dPr>
                          <m:ctrlPr>
                            <a:rPr lang="en-US" b="0" i="1" smtClean="0">
                              <a:latin typeface="Cambria Math" panose="02040503050406030204" pitchFamily="18" charset="0"/>
                            </a:rPr>
                          </m:ctrlPr>
                        </m:dPr>
                        <m:e>
                          <m:r>
                            <a:rPr lang="en-US" b="0" i="1" smtClean="0">
                              <a:latin typeface="Cambria Math"/>
                            </a:rPr>
                            <m:t>𝑡</m:t>
                          </m:r>
                        </m:e>
                      </m:d>
                      <m:r>
                        <a:rPr lang="en-US" b="0" i="1" smtClean="0">
                          <a:latin typeface="Cambria Math"/>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𝑢𝑝</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𝑑𝑛</m:t>
                              </m:r>
                            </m:sub>
                          </m:sSub>
                        </m:num>
                        <m:den>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𝑢𝑝</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𝑑𝑛</m:t>
                              </m:r>
                            </m:sub>
                          </m:sSub>
                        </m:den>
                      </m:f>
                      <m:r>
                        <a:rPr lang="de-DE" b="0" i="1" smtClean="0">
                          <a:latin typeface="Cambria Math"/>
                        </a:rPr>
                        <m:t>≈</m:t>
                      </m:r>
                      <m:r>
                        <a:rPr lang="de-DE" b="0" i="1" smtClean="0">
                          <a:latin typeface="Cambria Math"/>
                        </a:rPr>
                        <m:t>𝐴𝑃</m:t>
                      </m:r>
                      <m:d>
                        <m:dPr>
                          <m:ctrlPr>
                            <a:rPr lang="de-DE" b="0" i="1" smtClean="0">
                              <a:latin typeface="Cambria Math" panose="02040503050406030204" pitchFamily="18" charset="0"/>
                            </a:rPr>
                          </m:ctrlPr>
                        </m:dPr>
                        <m:e>
                          <m:r>
                            <a:rPr lang="de-DE" b="0" i="1" smtClean="0">
                              <a:latin typeface="Cambria Math"/>
                            </a:rPr>
                            <m:t>𝑡</m:t>
                          </m:r>
                        </m:e>
                      </m:d>
                      <m:func>
                        <m:funcPr>
                          <m:ctrlPr>
                            <a:rPr lang="de-DE" b="0" i="1" smtClean="0">
                              <a:latin typeface="Cambria Math" panose="02040503050406030204" pitchFamily="18" charset="0"/>
                            </a:rPr>
                          </m:ctrlPr>
                        </m:funcPr>
                        <m:fName>
                          <m:r>
                            <m:rPr>
                              <m:sty m:val="p"/>
                            </m:rPr>
                            <a:rPr lang="de-DE" b="0" i="0" smtClean="0">
                              <a:latin typeface="Cambria Math"/>
                            </a:rPr>
                            <m:t>sin</m:t>
                          </m:r>
                        </m:fName>
                        <m:e>
                          <m:r>
                            <a:rPr lang="de-DE" b="0" i="1" smtClean="0">
                              <a:latin typeface="Cambria Math"/>
                            </a:rPr>
                            <m:t>(2</m:t>
                          </m:r>
                          <m:r>
                            <a:rPr lang="de-DE" b="0" i="1" smtClean="0">
                              <a:latin typeface="Cambria Math"/>
                            </a:rPr>
                            <m:t>𝜋𝜈</m:t>
                          </m:r>
                          <m:sSub>
                            <m:sSubPr>
                              <m:ctrlPr>
                                <a:rPr lang="de-DE" b="0" i="1" smtClean="0">
                                  <a:latin typeface="Cambria Math" panose="02040503050406030204" pitchFamily="18" charset="0"/>
                                </a:rPr>
                              </m:ctrlPr>
                            </m:sSubPr>
                            <m:e>
                              <m:r>
                                <a:rPr lang="de-DE" b="0" i="1" smtClean="0">
                                  <a:latin typeface="Cambria Math"/>
                                </a:rPr>
                                <m:t>𝑓</m:t>
                              </m:r>
                            </m:e>
                            <m:sub>
                              <m:r>
                                <a:rPr lang="de-DE" b="0" i="1" smtClean="0">
                                  <a:latin typeface="Cambria Math"/>
                                </a:rPr>
                                <m:t>𝑟𝑒𝑣</m:t>
                              </m:r>
                            </m:sub>
                          </m:sSub>
                          <m:r>
                            <a:rPr lang="de-DE" b="0" i="1" smtClean="0">
                              <a:latin typeface="Cambria Math"/>
                            </a:rPr>
                            <m:t>𝑡</m:t>
                          </m:r>
                          <m:r>
                            <a:rPr lang="de-DE" b="0" i="1" smtClean="0">
                              <a:latin typeface="Cambria Math"/>
                            </a:rPr>
                            <m:t>+</m:t>
                          </m:r>
                          <m:r>
                            <a:rPr lang="de-DE" b="0" i="1" smtClean="0">
                              <a:latin typeface="Cambria Math"/>
                            </a:rPr>
                            <m:t>𝜙</m:t>
                          </m:r>
                          <m:r>
                            <a:rPr lang="de-DE" b="0" i="1" smtClean="0">
                              <a:latin typeface="Cambria Math"/>
                            </a:rPr>
                            <m:t>)</m:t>
                          </m:r>
                        </m:e>
                      </m:func>
                    </m:oMath>
                  </m:oMathPara>
                </a14:m>
                <a:endParaRPr lang="en-US" dirty="0"/>
              </a:p>
              <a:p>
                <a:endParaRPr lang="en-US" dirty="0"/>
              </a:p>
              <a:p>
                <a:r>
                  <a:rPr lang="en-US" dirty="0"/>
                  <a:t>What do we expect? (Deuterons, </a:t>
                </a:r>
                <a14:m>
                  <m:oMath xmlns:m="http://schemas.openxmlformats.org/officeDocument/2006/math">
                    <m:r>
                      <a:rPr lang="de-DE" b="0" i="1" smtClean="0">
                        <a:latin typeface="Cambria Math"/>
                      </a:rPr>
                      <m:t>𝑝</m:t>
                    </m:r>
                    <m:r>
                      <a:rPr lang="de-DE" b="0" i="1" smtClean="0">
                        <a:latin typeface="Cambria Math"/>
                      </a:rPr>
                      <m:t>=0.97 </m:t>
                    </m:r>
                    <m:r>
                      <m:rPr>
                        <m:nor/>
                      </m:rPr>
                      <a:rPr lang="de-DE" b="0" i="0" smtClean="0">
                        <a:latin typeface="Cambria Math"/>
                      </a:rPr>
                      <m:t>GeV</m:t>
                    </m:r>
                    <m:r>
                      <m:rPr>
                        <m:nor/>
                      </m:rPr>
                      <a:rPr lang="de-DE" b="0" i="0" smtClean="0">
                        <a:latin typeface="Cambria Math"/>
                      </a:rPr>
                      <m:t>/</m:t>
                    </m:r>
                    <m:r>
                      <m:rPr>
                        <m:nor/>
                      </m:rPr>
                      <a:rPr lang="de-DE" b="0" i="0" smtClean="0">
                        <a:latin typeface="Cambria Math"/>
                      </a:rPr>
                      <m:t>c</m:t>
                    </m:r>
                  </m:oMath>
                </a14:m>
                <a:r>
                  <a:rPr lang="en-US" dirty="0"/>
                  <a:t>)</a:t>
                </a:r>
              </a:p>
              <a:p>
                <a:pPr/>
                <a14:m>
                  <m:oMathPara xmlns:m="http://schemas.openxmlformats.org/officeDocument/2006/math">
                    <m:oMathParaPr>
                      <m:jc m:val="centerGroup"/>
                    </m:oMathParaPr>
                    <m:oMath xmlns:m="http://schemas.openxmlformats.org/officeDocument/2006/math">
                      <m:r>
                        <a:rPr lang="en-US" b="0" i="1" smtClean="0">
                          <a:latin typeface="Cambria Math"/>
                        </a:rPr>
                        <m:t>𝜈</m:t>
                      </m:r>
                      <m:r>
                        <a:rPr lang="en-US" b="0" i="1" smtClean="0">
                          <a:latin typeface="Cambria Math"/>
                        </a:rPr>
                        <m:t>≈0.16,  </m:t>
                      </m:r>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𝑟𝑒𝑣</m:t>
                          </m:r>
                        </m:sub>
                      </m:sSub>
                      <m:r>
                        <a:rPr lang="en-US" b="0" i="1" smtClean="0">
                          <a:latin typeface="Cambria Math"/>
                        </a:rPr>
                        <m:t>=750 </m:t>
                      </m:r>
                      <m:r>
                        <m:rPr>
                          <m:sty m:val="p"/>
                        </m:rPr>
                        <a:rPr lang="en-US" b="0" i="0" smtClean="0">
                          <a:latin typeface="Cambria Math"/>
                        </a:rPr>
                        <m:t>kHz</m:t>
                      </m:r>
                    </m:oMath>
                  </m:oMathPara>
                </a14:m>
                <a:endParaRPr lang="en-US" b="0" dirty="0"/>
              </a:p>
              <a:p>
                <a:r>
                  <a:rPr lang="en-US" dirty="0"/>
                  <a:t>Spin precession frequency: </a:t>
                </a:r>
                <a14:m>
                  <m:oMath xmlns:m="http://schemas.openxmlformats.org/officeDocument/2006/math">
                    <m:r>
                      <a:rPr lang="en-US" b="0" i="1" smtClean="0">
                        <a:latin typeface="Cambria Math"/>
                      </a:rPr>
                      <m:t>𝜈</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𝑟𝑒𝑣</m:t>
                        </m:r>
                      </m:sub>
                    </m:sSub>
                    <m:r>
                      <a:rPr lang="en-US" b="0" i="1" smtClean="0">
                        <a:latin typeface="Cambria Math"/>
                      </a:rPr>
                      <m:t>≈125 </m:t>
                    </m:r>
                    <m:r>
                      <m:rPr>
                        <m:nor/>
                      </m:rPr>
                      <a:rPr lang="en-US" b="0" i="0" smtClean="0">
                        <a:latin typeface="Cambria Math"/>
                      </a:rPr>
                      <m:t>kHz</m:t>
                    </m:r>
                  </m:oMath>
                </a14:m>
                <a:endParaRPr lang="en-US" dirty="0"/>
              </a:p>
              <a:p>
                <a:r>
                  <a:rPr lang="en-US" dirty="0"/>
                  <a:t>Detector rates: </a:t>
                </a:r>
                <a14:m>
                  <m:oMath xmlns:m="http://schemas.openxmlformats.org/officeDocument/2006/math">
                    <m:r>
                      <a:rPr lang="en-US" b="0" i="1" smtClean="0">
                        <a:latin typeface="Cambria Math"/>
                      </a:rPr>
                      <m:t>5 </m:t>
                    </m:r>
                    <m:r>
                      <m:rPr>
                        <m:nor/>
                      </m:rPr>
                      <a:rPr lang="en-US" b="0" i="0" smtClean="0">
                        <a:latin typeface="Cambria Math"/>
                      </a:rPr>
                      <m:t>kHz</m:t>
                    </m:r>
                  </m:oMath>
                </a14:m>
                <a:endParaRPr lang="en-US" dirty="0"/>
              </a:p>
              <a:p>
                <a:r>
                  <a:rPr lang="en-US" dirty="0"/>
                  <a:t>Only every 25</a:t>
                </a:r>
                <a:r>
                  <a:rPr lang="en-US" baseline="30000" dirty="0"/>
                  <a:t>th</a:t>
                </a:r>
                <a:r>
                  <a:rPr lang="en-US" dirty="0"/>
                  <a:t> spin revolution is detected</a:t>
                </a:r>
              </a:p>
              <a:p>
                <a:r>
                  <a:rPr lang="en-US" dirty="0"/>
                  <a:t> </a:t>
                </a:r>
                <a14:m>
                  <m:oMath xmlns:m="http://schemas.openxmlformats.org/officeDocument/2006/math">
                    <m:r>
                      <a:rPr lang="en-US" b="0" i="1" smtClean="0">
                        <a:latin typeface="Cambria Math"/>
                      </a:rPr>
                      <m:t>⇒</m:t>
                    </m:r>
                  </m:oMath>
                </a14:m>
                <a:r>
                  <a:rPr lang="en-US" dirty="0"/>
                  <a:t> No direct fit is possible</a:t>
                </a:r>
              </a:p>
            </p:txBody>
          </p:sp>
        </mc:Choice>
        <mc:Fallback>
          <p:sp>
            <p:nvSpPr>
              <p:cNvPr id="2" name="Inhaltsplatzhalter 1"/>
              <p:cNvSpPr>
                <a:spLocks noGrp="1" noRot="1" noChangeAspect="1" noMove="1" noResize="1" noEditPoints="1" noAdjustHandles="1" noChangeArrowheads="1" noChangeShapeType="1" noTextEdit="1"/>
              </p:cNvSpPr>
              <p:nvPr>
                <p:ph idx="1"/>
              </p:nvPr>
            </p:nvSpPr>
            <p:spPr>
              <a:blipFill>
                <a:blip r:embed="rId2"/>
                <a:stretch>
                  <a:fillRect l="-2113" t="-2399" b="-1263"/>
                </a:stretch>
              </a:blipFill>
            </p:spPr>
            <p:txBody>
              <a:bodyPr/>
              <a:lstStyle/>
              <a:p>
                <a:r>
                  <a:rPr lang="ru-RU">
                    <a:noFill/>
                  </a:rPr>
                  <a:t> </a:t>
                </a:r>
              </a:p>
            </p:txBody>
          </p:sp>
        </mc:Fallback>
      </mc:AlternateContent>
      <p:sp>
        <p:nvSpPr>
          <p:cNvPr id="6" name="Inhaltsplatzhalter 5"/>
          <p:cNvSpPr>
            <a:spLocks noGrp="1"/>
          </p:cNvSpPr>
          <p:nvPr>
            <p:ph idx="17"/>
          </p:nvPr>
        </p:nvSpPr>
        <p:spPr/>
        <p:txBody>
          <a:bodyPr/>
          <a:lstStyle/>
          <a:p>
            <a:r>
              <a:rPr lang="en-US" dirty="0"/>
              <a:t>Spin Tune Measurement</a:t>
            </a:r>
          </a:p>
        </p:txBody>
      </p:sp>
    </p:spTree>
    <p:extLst>
      <p:ext uri="{BB962C8B-B14F-4D97-AF65-F5344CB8AC3E}">
        <p14:creationId xmlns:p14="http://schemas.microsoft.com/office/powerpoint/2010/main" val="3704936850"/>
      </p:ext>
    </p:extLst>
  </p:cSld>
  <p:clrMapOvr>
    <a:masterClrMapping/>
  </p:clrMapOvr>
  <mc:AlternateContent xmlns:mc="http://schemas.openxmlformats.org/markup-compatibility/2006" xmlns:p14="http://schemas.microsoft.com/office/powerpoint/2010/main">
    <mc:Choice Requires="p14">
      <p:transition spd="slow" p14:dur="2000" advTm="175099"/>
    </mc:Choice>
    <mc:Fallback xmlns="">
      <p:transition spd="slow" advTm="17509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742A5D-194C-48A6-84BC-F67B06E94608}"/>
              </a:ext>
            </a:extLst>
          </p:cNvPr>
          <p:cNvSpPr>
            <a:spLocks noGrp="1"/>
          </p:cNvSpPr>
          <p:nvPr>
            <p:ph type="title"/>
          </p:nvPr>
        </p:nvSpPr>
        <p:spPr>
          <a:xfrm>
            <a:off x="719138" y="609600"/>
            <a:ext cx="4003974" cy="1019200"/>
          </a:xfrm>
        </p:spPr>
        <p:txBody>
          <a:bodyPr>
            <a:normAutofit fontScale="90000"/>
          </a:bodyPr>
          <a:lstStyle/>
          <a:p>
            <a:r>
              <a:rPr lang="en-US" dirty="0"/>
              <a:t>Measurement of polarization asymmetry</a:t>
            </a:r>
          </a:p>
        </p:txBody>
      </p:sp>
      <p:pic>
        <p:nvPicPr>
          <p:cNvPr id="5" name="Объект 4">
            <a:extLst>
              <a:ext uri="{FF2B5EF4-FFF2-40B4-BE49-F238E27FC236}">
                <a16:creationId xmlns:a16="http://schemas.microsoft.com/office/drawing/2014/main" id="{B74CFA1F-38C2-4DD5-B880-406ECE76D9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7984" y="367630"/>
            <a:ext cx="4176464" cy="5873420"/>
          </a:xfrm>
        </p:spPr>
      </p:pic>
      <p:sp>
        <p:nvSpPr>
          <p:cNvPr id="6" name="TextBox 5">
            <a:extLst>
              <a:ext uri="{FF2B5EF4-FFF2-40B4-BE49-F238E27FC236}">
                <a16:creationId xmlns:a16="http://schemas.microsoft.com/office/drawing/2014/main" id="{B15F9291-5765-4439-9CE3-47A774BB7607}"/>
              </a:ext>
            </a:extLst>
          </p:cNvPr>
          <p:cNvSpPr txBox="1"/>
          <p:nvPr/>
        </p:nvSpPr>
        <p:spPr>
          <a:xfrm>
            <a:off x="467544" y="1844824"/>
            <a:ext cx="3600400" cy="3754874"/>
          </a:xfrm>
          <a:prstGeom prst="rect">
            <a:avLst/>
          </a:prstGeom>
          <a:noFill/>
        </p:spPr>
        <p:txBody>
          <a:bodyPr wrap="square" rtlCol="0">
            <a:spAutoFit/>
          </a:bodyPr>
          <a:lstStyle/>
          <a:p>
            <a:pPr algn="just"/>
            <a:r>
              <a:rPr lang="en-US" sz="1400" dirty="0"/>
              <a:t>An rf solenoid-induced spin resonance was employed to rotate the spin by 90° from the initial vertical direction into the transverse horizontal direction. Subsequently, the beam was slowly extracted onto an internal carbon target using a white noise electric field applied to a </a:t>
            </a:r>
            <a:r>
              <a:rPr lang="en-US" sz="1400" dirty="0" err="1"/>
              <a:t>stripline</a:t>
            </a:r>
            <a:r>
              <a:rPr lang="en-US" sz="1400" dirty="0"/>
              <a:t> unit. Scattered deuterons were detected in scintillation detectors, consisting of rings and bars around the beam pipe, and their energy deposit was measured by stopping them in the outer scintillator rings. The event arrival times, with respect to the beginning of each cycle and the frequency of the COSY rf cavity, were recorded in one long-range time-to digital converter; </a:t>
            </a:r>
            <a:r>
              <a:rPr lang="en-US" sz="1400" dirty="0" err="1"/>
              <a:t>i.e.,the</a:t>
            </a:r>
            <a:r>
              <a:rPr lang="en-US" sz="1400" dirty="0"/>
              <a:t> same reference clock was used for all signals.</a:t>
            </a:r>
          </a:p>
        </p:txBody>
      </p:sp>
    </p:spTree>
    <p:extLst>
      <p:ext uri="{BB962C8B-B14F-4D97-AF65-F5344CB8AC3E}">
        <p14:creationId xmlns:p14="http://schemas.microsoft.com/office/powerpoint/2010/main" val="956234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129BF6-4357-447A-9FC1-CC009CED5AEB}"/>
              </a:ext>
            </a:extLst>
          </p:cNvPr>
          <p:cNvSpPr>
            <a:spLocks noGrp="1"/>
          </p:cNvSpPr>
          <p:nvPr>
            <p:ph type="title"/>
          </p:nvPr>
        </p:nvSpPr>
        <p:spPr>
          <a:xfrm>
            <a:off x="685800" y="188640"/>
            <a:ext cx="7772400" cy="371128"/>
          </a:xfrm>
        </p:spPr>
        <p:txBody>
          <a:bodyPr>
            <a:normAutofit fontScale="90000"/>
          </a:bodyPr>
          <a:lstStyle/>
          <a:p>
            <a:pPr algn="ctr"/>
            <a:r>
              <a:rPr lang="ru-RU" dirty="0"/>
              <a:t>Что уже сделано на данный момент?</a:t>
            </a:r>
            <a:endParaRPr lang="en-US"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D4C6B126-BABC-4203-9B1B-D22618CC750A}"/>
                  </a:ext>
                </a:extLst>
              </p:cNvPr>
              <p:cNvSpPr>
                <a:spLocks noGrp="1"/>
              </p:cNvSpPr>
              <p:nvPr>
                <p:ph idx="1"/>
              </p:nvPr>
            </p:nvSpPr>
            <p:spPr>
              <a:xfrm>
                <a:off x="719138" y="838200"/>
                <a:ext cx="7772400" cy="5181600"/>
              </a:xfrm>
            </p:spPr>
            <p:txBody>
              <a:bodyPr>
                <a:normAutofit fontScale="85000" lnSpcReduction="20000"/>
              </a:bodyPr>
              <a:lstStyle/>
              <a:p>
                <a:pPr marL="457200" indent="-457200">
                  <a:buAutoNum type="arabicPeriod"/>
                </a:pPr>
                <a:r>
                  <a:rPr lang="ru-RU" dirty="0"/>
                  <a:t>Разработана методика подавления </a:t>
                </a:r>
                <a:r>
                  <a:rPr lang="ru-RU" dirty="0" err="1"/>
                  <a:t>декогеренции</a:t>
                </a:r>
                <a:r>
                  <a:rPr lang="ru-RU" dirty="0"/>
                  <a:t> спина на </a:t>
                </a:r>
                <a:r>
                  <a:rPr lang="en-US" dirty="0"/>
                  <a:t>COSY</a:t>
                </a:r>
                <a:r>
                  <a:rPr lang="ru-RU" dirty="0"/>
                  <a:t> кольце за счет </a:t>
                </a:r>
                <a:r>
                  <a:rPr lang="ru-RU" dirty="0" err="1"/>
                  <a:t>секступолей</a:t>
                </a:r>
                <a:r>
                  <a:rPr lang="ru-RU" dirty="0"/>
                  <a:t> и экспериментально достигнуто время сохранения поляризации порядка 1000 секунд</a:t>
                </a:r>
              </a:p>
              <a:p>
                <a:pPr marL="457200" indent="-457200">
                  <a:buAutoNum type="arabicPeriod"/>
                </a:pPr>
                <a:r>
                  <a:rPr lang="ru-RU" dirty="0"/>
                  <a:t>Экспериментально достигнута абсолютная точность измерения прецессии спина на уровне </a:t>
                </a:r>
                <a14:m>
                  <m:oMath xmlns:m="http://schemas.openxmlformats.org/officeDocument/2006/math">
                    <m:sSup>
                      <m:sSupPr>
                        <m:ctrlPr>
                          <a:rPr lang="ru-RU" i="1" smtClean="0">
                            <a:latin typeface="Cambria Math" panose="02040503050406030204" pitchFamily="18" charset="0"/>
                          </a:rPr>
                        </m:ctrlPr>
                      </m:sSupPr>
                      <m:e>
                        <m:r>
                          <a:rPr lang="ru-RU" b="0" i="1" smtClean="0">
                            <a:latin typeface="Cambria Math" panose="02040503050406030204" pitchFamily="18" charset="0"/>
                          </a:rPr>
                          <m:t>10</m:t>
                        </m:r>
                      </m:e>
                      <m:sup>
                        <m:r>
                          <a:rPr lang="ru-RU" b="0" i="1" smtClean="0">
                            <a:latin typeface="Cambria Math" panose="02040503050406030204" pitchFamily="18" charset="0"/>
                          </a:rPr>
                          <m:t>−7</m:t>
                        </m:r>
                      </m:sup>
                    </m:sSup>
                  </m:oMath>
                </a14:m>
                <a:r>
                  <a:rPr lang="ru-RU" dirty="0"/>
                  <a:t> за один </a:t>
                </a:r>
                <a:r>
                  <a:rPr lang="en-US" dirty="0"/>
                  <a:t>run.</a:t>
                </a:r>
              </a:p>
              <a:p>
                <a:pPr marL="457200" indent="-457200">
                  <a:buAutoNum type="arabicPeriod"/>
                </a:pPr>
                <a:r>
                  <a:rPr lang="ru-RU" dirty="0"/>
                  <a:t>Исследовано влияние </a:t>
                </a:r>
                <a:r>
                  <a:rPr lang="en-US" dirty="0"/>
                  <a:t>e-cooling</a:t>
                </a:r>
                <a:r>
                  <a:rPr lang="ru-RU" dirty="0"/>
                  <a:t> на длительность </a:t>
                </a:r>
                <a:r>
                  <a:rPr lang="en-US" dirty="0"/>
                  <a:t>spin coherence time.</a:t>
                </a:r>
              </a:p>
              <a:p>
                <a:pPr marL="457200" indent="-457200">
                  <a:buAutoNum type="arabicPeriod"/>
                </a:pPr>
                <a:r>
                  <a:rPr lang="ru-RU" dirty="0"/>
                  <a:t>Разработан </a:t>
                </a:r>
                <a:r>
                  <a:rPr lang="en-US" dirty="0"/>
                  <a:t>Frequency Domain Method </a:t>
                </a:r>
                <a:r>
                  <a:rPr lang="ru-RU" dirty="0"/>
                  <a:t>исследования </a:t>
                </a:r>
                <a:r>
                  <a:rPr lang="en-US" dirty="0"/>
                  <a:t>EDM</a:t>
                </a:r>
                <a:r>
                  <a:rPr lang="ru-RU" dirty="0"/>
                  <a:t> малочувствительный к систематическим ошибкам.</a:t>
                </a:r>
                <a:endParaRPr lang="en-US" dirty="0"/>
              </a:p>
              <a:p>
                <a:pPr marL="457200" indent="-457200">
                  <a:buAutoNum type="arabicPeriod"/>
                </a:pPr>
                <a:r>
                  <a:rPr lang="ru-RU" dirty="0"/>
                  <a:t>Изучена </a:t>
                </a:r>
                <a:r>
                  <a:rPr lang="en-US" dirty="0"/>
                  <a:t>3D</a:t>
                </a:r>
                <a:r>
                  <a:rPr lang="ru-RU" dirty="0"/>
                  <a:t> спин-орбитальная динамика пучка</a:t>
                </a:r>
              </a:p>
              <a:p>
                <a:pPr marL="457200" indent="-457200">
                  <a:buAutoNum type="arabicPeriod"/>
                </a:pPr>
                <a:endParaRPr lang="en-US" dirty="0"/>
              </a:p>
            </p:txBody>
          </p:sp>
        </mc:Choice>
        <mc:Fallback xmlns="">
          <p:sp>
            <p:nvSpPr>
              <p:cNvPr id="3" name="Объект 2">
                <a:extLst>
                  <a:ext uri="{FF2B5EF4-FFF2-40B4-BE49-F238E27FC236}">
                    <a16:creationId xmlns:a16="http://schemas.microsoft.com/office/drawing/2014/main" id="{D4C6B126-BABC-4203-9B1B-D22618CC750A}"/>
                  </a:ext>
                </a:extLst>
              </p:cNvPr>
              <p:cNvSpPr>
                <a:spLocks noGrp="1" noRot="1" noChangeAspect="1" noMove="1" noResize="1" noEditPoints="1" noAdjustHandles="1" noChangeArrowheads="1" noChangeShapeType="1" noTextEdit="1"/>
              </p:cNvSpPr>
              <p:nvPr>
                <p:ph idx="1"/>
              </p:nvPr>
            </p:nvSpPr>
            <p:spPr>
              <a:xfrm>
                <a:off x="719138" y="838200"/>
                <a:ext cx="7772400" cy="5181600"/>
              </a:xfrm>
              <a:blipFill>
                <a:blip r:embed="rId2"/>
                <a:stretch>
                  <a:fillRect l="-1569" t="-2588" r="-1412" b="-353"/>
                </a:stretch>
              </a:blipFill>
            </p:spPr>
            <p:txBody>
              <a:bodyPr/>
              <a:lstStyle/>
              <a:p>
                <a:r>
                  <a:rPr lang="ru-RU">
                    <a:noFill/>
                  </a:rPr>
                  <a:t> </a:t>
                </a:r>
              </a:p>
            </p:txBody>
          </p:sp>
        </mc:Fallback>
      </mc:AlternateContent>
    </p:spTree>
    <p:extLst>
      <p:ext uri="{BB962C8B-B14F-4D97-AF65-F5344CB8AC3E}">
        <p14:creationId xmlns:p14="http://schemas.microsoft.com/office/powerpoint/2010/main" val="2487103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36712"/>
            <a:ext cx="8243888"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3347864" y="692696"/>
            <a:ext cx="2592388" cy="455292"/>
          </a:xfrm>
          <a:prstGeom prst="roundRect">
            <a:avLst/>
          </a:prstGeom>
          <a:solidFill>
            <a:srgbClr val="FFC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322939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EB93B2A-FF26-6D00-F13F-5BF416122E6D}"/>
              </a:ext>
            </a:extLst>
          </p:cNvPr>
          <p:cNvSpPr>
            <a:spLocks noGrp="1" noChangeArrowheads="1"/>
          </p:cNvSpPr>
          <p:nvPr>
            <p:ph type="title"/>
          </p:nvPr>
        </p:nvSpPr>
        <p:spPr>
          <a:xfrm>
            <a:off x="685800" y="404813"/>
            <a:ext cx="7772400" cy="803275"/>
          </a:xfrm>
        </p:spPr>
        <p:txBody>
          <a:bodyPr>
            <a:normAutofit fontScale="90000"/>
          </a:bodyPr>
          <a:lstStyle/>
          <a:p>
            <a:pPr algn="ctr"/>
            <a:r>
              <a:rPr lang="en-GB" altLang="en-US" sz="2000" u="sng">
                <a:solidFill>
                  <a:srgbClr val="0033CC"/>
                </a:solidFill>
              </a:rPr>
              <a:t>Basic relations</a:t>
            </a:r>
            <a:r>
              <a:rPr lang="en-US" altLang="en-US" sz="2000" u="sng">
                <a:solidFill>
                  <a:srgbClr val="0033CC"/>
                </a:solidFill>
              </a:rPr>
              <a:t> in QFS structure with the magnetic arcs and the </a:t>
            </a:r>
            <a:r>
              <a:rPr lang="en-US" altLang="en-US" sz="2000" u="sng">
                <a:solidFill>
                  <a:srgbClr val="00B050"/>
                </a:solidFill>
              </a:rPr>
              <a:t>magneto-electrostatic spin recovery elements</a:t>
            </a:r>
            <a:br>
              <a:rPr lang="en-US" altLang="en-US" sz="2000" u="sng">
                <a:solidFill>
                  <a:srgbClr val="00B050"/>
                </a:solidFill>
              </a:rPr>
            </a:br>
            <a:endParaRPr lang="ru-RU" altLang="en-US" sz="2000" u="sng">
              <a:solidFill>
                <a:srgbClr val="00B050"/>
              </a:solidFill>
            </a:endParaRPr>
          </a:p>
        </p:txBody>
      </p:sp>
      <p:sp>
        <p:nvSpPr>
          <p:cNvPr id="7171" name="Rectangle 3">
            <a:extLst>
              <a:ext uri="{FF2B5EF4-FFF2-40B4-BE49-F238E27FC236}">
                <a16:creationId xmlns:a16="http://schemas.microsoft.com/office/drawing/2014/main" id="{FF297C3D-CA22-2BF4-6596-95DCEB484A41}"/>
              </a:ext>
            </a:extLst>
          </p:cNvPr>
          <p:cNvSpPr>
            <a:spLocks noGrp="1" noChangeArrowheads="1"/>
          </p:cNvSpPr>
          <p:nvPr>
            <p:ph type="body" sz="half" idx="1"/>
          </p:nvPr>
        </p:nvSpPr>
        <p:spPr>
          <a:xfrm>
            <a:off x="422275" y="1989138"/>
            <a:ext cx="4954588" cy="4392612"/>
          </a:xfrm>
        </p:spPr>
        <p:txBody>
          <a:bodyPr/>
          <a:lstStyle/>
          <a:p>
            <a:pPr marL="0" indent="0" eaLnBrk="1" hangingPunct="1">
              <a:spcBef>
                <a:spcPct val="0"/>
              </a:spcBef>
              <a:buClrTx/>
            </a:pPr>
            <a:r>
              <a:rPr lang="en-US" altLang="en-US" sz="1600"/>
              <a:t>	 	    </a:t>
            </a:r>
          </a:p>
          <a:p>
            <a:pPr marL="0" indent="0" eaLnBrk="1" hangingPunct="1">
              <a:spcBef>
                <a:spcPct val="0"/>
              </a:spcBef>
              <a:buClrTx/>
            </a:pPr>
            <a:endParaRPr lang="en-US" altLang="en-US" sz="1600"/>
          </a:p>
        </p:txBody>
      </p:sp>
      <p:sp>
        <p:nvSpPr>
          <p:cNvPr id="7172" name="Rectangle 5">
            <a:extLst>
              <a:ext uri="{FF2B5EF4-FFF2-40B4-BE49-F238E27FC236}">
                <a16:creationId xmlns:a16="http://schemas.microsoft.com/office/drawing/2014/main" id="{CA4EDD08-9AC7-5A2E-0C73-70B3DA74672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7173" name="Rectangle 7">
            <a:extLst>
              <a:ext uri="{FF2B5EF4-FFF2-40B4-BE49-F238E27FC236}">
                <a16:creationId xmlns:a16="http://schemas.microsoft.com/office/drawing/2014/main" id="{DD9454F1-E519-3F79-340B-33B6CDD6687E}"/>
              </a:ext>
            </a:extLst>
          </p:cNvPr>
          <p:cNvSpPr>
            <a:spLocks noChangeArrowheads="1"/>
          </p:cNvSpPr>
          <p:nvPr/>
        </p:nvSpPr>
        <p:spPr bwMode="auto">
          <a:xfrm>
            <a:off x="0" y="3173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7174" name="Rectangle 9">
            <a:extLst>
              <a:ext uri="{FF2B5EF4-FFF2-40B4-BE49-F238E27FC236}">
                <a16:creationId xmlns:a16="http://schemas.microsoft.com/office/drawing/2014/main" id="{A32D1207-CE5F-32A8-F70E-82B75DB59DDE}"/>
              </a:ext>
            </a:extLst>
          </p:cNvPr>
          <p:cNvSpPr>
            <a:spLocks noChangeArrowheads="1"/>
          </p:cNvSpPr>
          <p:nvPr/>
        </p:nvSpPr>
        <p:spPr bwMode="auto">
          <a:xfrm>
            <a:off x="0" y="3173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7175" name="Rectangle 11">
            <a:extLst>
              <a:ext uri="{FF2B5EF4-FFF2-40B4-BE49-F238E27FC236}">
                <a16:creationId xmlns:a16="http://schemas.microsoft.com/office/drawing/2014/main" id="{32C27680-C5BB-980D-0ED5-71B5DF7662D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7176" name="Rectangle 13">
            <a:extLst>
              <a:ext uri="{FF2B5EF4-FFF2-40B4-BE49-F238E27FC236}">
                <a16:creationId xmlns:a16="http://schemas.microsoft.com/office/drawing/2014/main" id="{6649BA87-1F65-7988-1FE6-DA5139F4128D}"/>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7177" name="Rectangle 15">
            <a:extLst>
              <a:ext uri="{FF2B5EF4-FFF2-40B4-BE49-F238E27FC236}">
                <a16:creationId xmlns:a16="http://schemas.microsoft.com/office/drawing/2014/main" id="{10863850-0C0A-1C43-8131-6F49F409D08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7178" name="Rectangle 17">
            <a:extLst>
              <a:ext uri="{FF2B5EF4-FFF2-40B4-BE49-F238E27FC236}">
                <a16:creationId xmlns:a16="http://schemas.microsoft.com/office/drawing/2014/main" id="{38653969-CEE0-8EAA-B043-17399ABD8CAA}"/>
              </a:ext>
            </a:extLst>
          </p:cNvPr>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7179" name="Rectangle 19">
            <a:extLst>
              <a:ext uri="{FF2B5EF4-FFF2-40B4-BE49-F238E27FC236}">
                <a16:creationId xmlns:a16="http://schemas.microsoft.com/office/drawing/2014/main" id="{432DF7D8-BA84-82DB-B47B-7FC1DB60F18F}"/>
              </a:ext>
            </a:extLst>
          </p:cNvPr>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7180" name="Rectangle 21">
            <a:extLst>
              <a:ext uri="{FF2B5EF4-FFF2-40B4-BE49-F238E27FC236}">
                <a16:creationId xmlns:a16="http://schemas.microsoft.com/office/drawing/2014/main" id="{5C64EF44-2B82-DC06-C973-A5D12187FA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7181" name="Rectangle 23">
            <a:extLst>
              <a:ext uri="{FF2B5EF4-FFF2-40B4-BE49-F238E27FC236}">
                <a16:creationId xmlns:a16="http://schemas.microsoft.com/office/drawing/2014/main" id="{B6809606-CAD8-42E0-1FF8-76316C72F769}"/>
              </a:ext>
            </a:extLst>
          </p:cNvPr>
          <p:cNvSpPr>
            <a:spLocks noChangeArrowheads="1"/>
          </p:cNvSpPr>
          <p:nvPr/>
        </p:nvSpPr>
        <p:spPr bwMode="auto">
          <a:xfrm>
            <a:off x="0" y="3211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7182" name="Rectangle 25">
            <a:extLst>
              <a:ext uri="{FF2B5EF4-FFF2-40B4-BE49-F238E27FC236}">
                <a16:creationId xmlns:a16="http://schemas.microsoft.com/office/drawing/2014/main" id="{B7D9628F-C02D-CBEF-7A9F-A2EBC7FD0A42}"/>
              </a:ext>
            </a:extLst>
          </p:cNvPr>
          <p:cNvSpPr>
            <a:spLocks noChangeArrowheads="1"/>
          </p:cNvSpPr>
          <p:nvPr/>
        </p:nvSpPr>
        <p:spPr bwMode="auto">
          <a:xfrm>
            <a:off x="0" y="315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7183" name="Rectangle 27">
            <a:extLst>
              <a:ext uri="{FF2B5EF4-FFF2-40B4-BE49-F238E27FC236}">
                <a16:creationId xmlns:a16="http://schemas.microsoft.com/office/drawing/2014/main" id="{3595321A-0414-7439-D980-CCF8F66C97E1}"/>
              </a:ext>
            </a:extLst>
          </p:cNvPr>
          <p:cNvSpPr>
            <a:spLocks noChangeArrowheads="1"/>
          </p:cNvSpPr>
          <p:nvPr/>
        </p:nvSpPr>
        <p:spPr bwMode="auto">
          <a:xfrm>
            <a:off x="0" y="330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7184" name="Rectangle 29">
            <a:extLst>
              <a:ext uri="{FF2B5EF4-FFF2-40B4-BE49-F238E27FC236}">
                <a16:creationId xmlns:a16="http://schemas.microsoft.com/office/drawing/2014/main" id="{1AB6D17C-4C68-FD49-CD2D-6A897FE3B6E4}"/>
              </a:ext>
            </a:extLst>
          </p:cNvPr>
          <p:cNvSpPr>
            <a:spLocks noChangeArrowheads="1"/>
          </p:cNvSpPr>
          <p:nvPr/>
        </p:nvSpPr>
        <p:spPr bwMode="auto">
          <a:xfrm>
            <a:off x="0" y="330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7185" name="Rectangle 31">
            <a:extLst>
              <a:ext uri="{FF2B5EF4-FFF2-40B4-BE49-F238E27FC236}">
                <a16:creationId xmlns:a16="http://schemas.microsoft.com/office/drawing/2014/main" id="{340AEFDE-A57F-F39A-077F-89BCC03BA2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2" name="Right Arrow 1">
            <a:extLst>
              <a:ext uri="{FF2B5EF4-FFF2-40B4-BE49-F238E27FC236}">
                <a16:creationId xmlns:a16="http://schemas.microsoft.com/office/drawing/2014/main" id="{623B2D3F-AF9F-3A4E-8A7B-768B7F92D714}"/>
              </a:ext>
            </a:extLst>
          </p:cNvPr>
          <p:cNvSpPr/>
          <p:nvPr/>
        </p:nvSpPr>
        <p:spPr>
          <a:xfrm>
            <a:off x="5484813" y="2205038"/>
            <a:ext cx="358775" cy="242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7187" name="Picture 3">
            <a:extLst>
              <a:ext uri="{FF2B5EF4-FFF2-40B4-BE49-F238E27FC236}">
                <a16:creationId xmlns:a16="http://schemas.microsoft.com/office/drawing/2014/main" id="{83D81491-2830-4147-8AFB-CDE23C4D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6863" y="2654300"/>
            <a:ext cx="3516312"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15">
            <a:extLst>
              <a:ext uri="{FF2B5EF4-FFF2-40B4-BE49-F238E27FC236}">
                <a16:creationId xmlns:a16="http://schemas.microsoft.com/office/drawing/2014/main" id="{B12F5DD3-92D3-F5B4-A619-73E51FB2E1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275" y="1268413"/>
            <a:ext cx="4954588"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16">
            <a:extLst>
              <a:ext uri="{FF2B5EF4-FFF2-40B4-BE49-F238E27FC236}">
                <a16:creationId xmlns:a16="http://schemas.microsoft.com/office/drawing/2014/main" id="{59EECB5C-E67A-A7E7-BCA5-94AD4BDD6A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2020888"/>
            <a:ext cx="3143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81025" y="188913"/>
            <a:ext cx="7772400" cy="803275"/>
          </a:xfrm>
        </p:spPr>
        <p:txBody>
          <a:bodyPr/>
          <a:lstStyle/>
          <a:p>
            <a:pPr algn="ctr"/>
            <a:r>
              <a:rPr lang="en-US" altLang="en-US" sz="2000" dirty="0">
                <a:solidFill>
                  <a:srgbClr val="0033CC"/>
                </a:solidFill>
              </a:rPr>
              <a:t>QFS option in COSY and NICA accelerators</a:t>
            </a:r>
            <a:endParaRPr lang="ru-RU" altLang="en-US" sz="2000" dirty="0">
              <a:solidFill>
                <a:srgbClr val="0033CC"/>
              </a:solidFill>
            </a:endParaRPr>
          </a:p>
        </p:txBody>
      </p:sp>
      <p:sp>
        <p:nvSpPr>
          <p:cNvPr id="2048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lgn="ctr" eaLnBrk="1" hangingPunct="1">
              <a:spcBef>
                <a:spcPct val="0"/>
              </a:spcBef>
              <a:buClrTx/>
            </a:pPr>
            <a:endParaRPr lang="en-GB" altLang="en-US" sz="1800"/>
          </a:p>
        </p:txBody>
      </p:sp>
      <p:sp>
        <p:nvSpPr>
          <p:cNvPr id="20485" name="Rectangle 7"/>
          <p:cNvSpPr>
            <a:spLocks noChangeArrowheads="1"/>
          </p:cNvSpPr>
          <p:nvPr/>
        </p:nvSpPr>
        <p:spPr bwMode="auto">
          <a:xfrm>
            <a:off x="0" y="3173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lgn="ctr" eaLnBrk="1" hangingPunct="1">
              <a:spcBef>
                <a:spcPct val="0"/>
              </a:spcBef>
              <a:buClrTx/>
            </a:pPr>
            <a:endParaRPr lang="en-GB" altLang="en-US" sz="1800"/>
          </a:p>
        </p:txBody>
      </p:sp>
      <p:sp>
        <p:nvSpPr>
          <p:cNvPr id="20486" name="Rectangle 9"/>
          <p:cNvSpPr>
            <a:spLocks noChangeArrowheads="1"/>
          </p:cNvSpPr>
          <p:nvPr/>
        </p:nvSpPr>
        <p:spPr bwMode="auto">
          <a:xfrm>
            <a:off x="0" y="3173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lgn="ctr" eaLnBrk="1" hangingPunct="1">
              <a:spcBef>
                <a:spcPct val="0"/>
              </a:spcBef>
              <a:buClrTx/>
            </a:pPr>
            <a:endParaRPr lang="en-GB" altLang="en-US" sz="1800"/>
          </a:p>
        </p:txBody>
      </p:sp>
      <p:sp>
        <p:nvSpPr>
          <p:cNvPr id="2048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lgn="ctr" eaLnBrk="1" hangingPunct="1">
              <a:spcBef>
                <a:spcPct val="0"/>
              </a:spcBef>
              <a:buClrTx/>
            </a:pPr>
            <a:endParaRPr lang="en-GB" altLang="en-US" sz="1800"/>
          </a:p>
        </p:txBody>
      </p:sp>
      <p:sp>
        <p:nvSpPr>
          <p:cNvPr id="20488" name="Rectangle 13"/>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lgn="ctr" eaLnBrk="1" hangingPunct="1">
              <a:spcBef>
                <a:spcPct val="0"/>
              </a:spcBef>
              <a:buClrTx/>
            </a:pPr>
            <a:endParaRPr lang="en-GB" altLang="en-US" sz="1800"/>
          </a:p>
        </p:txBody>
      </p:sp>
      <p:sp>
        <p:nvSpPr>
          <p:cNvPr id="2048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lgn="ctr" eaLnBrk="1" hangingPunct="1">
              <a:spcBef>
                <a:spcPct val="0"/>
              </a:spcBef>
              <a:buClrTx/>
            </a:pPr>
            <a:endParaRPr lang="en-GB" altLang="en-US" sz="1800"/>
          </a:p>
        </p:txBody>
      </p:sp>
      <p:sp>
        <p:nvSpPr>
          <p:cNvPr id="20490" name="Rectangle 17"/>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lgn="ctr" eaLnBrk="1" hangingPunct="1">
              <a:spcBef>
                <a:spcPct val="0"/>
              </a:spcBef>
              <a:buClrTx/>
            </a:pPr>
            <a:endParaRPr lang="en-GB" altLang="en-US" sz="1800"/>
          </a:p>
        </p:txBody>
      </p:sp>
      <p:sp>
        <p:nvSpPr>
          <p:cNvPr id="20491" name="Rectangle 19"/>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lgn="ctr" eaLnBrk="1" hangingPunct="1">
              <a:spcBef>
                <a:spcPct val="0"/>
              </a:spcBef>
              <a:buClrTx/>
            </a:pPr>
            <a:endParaRPr lang="en-GB" altLang="en-US" sz="1800"/>
          </a:p>
        </p:txBody>
      </p:sp>
      <p:sp>
        <p:nvSpPr>
          <p:cNvPr id="2049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lgn="ctr" eaLnBrk="1" hangingPunct="1">
              <a:spcBef>
                <a:spcPct val="0"/>
              </a:spcBef>
              <a:buClrTx/>
            </a:pPr>
            <a:endParaRPr lang="en-GB" altLang="en-US" sz="1800"/>
          </a:p>
        </p:txBody>
      </p:sp>
      <p:sp>
        <p:nvSpPr>
          <p:cNvPr id="20493" name="Rectangle 23"/>
          <p:cNvSpPr>
            <a:spLocks noChangeArrowheads="1"/>
          </p:cNvSpPr>
          <p:nvPr/>
        </p:nvSpPr>
        <p:spPr bwMode="auto">
          <a:xfrm>
            <a:off x="0" y="3211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lgn="ctr" eaLnBrk="1" hangingPunct="1">
              <a:spcBef>
                <a:spcPct val="0"/>
              </a:spcBef>
              <a:buClrTx/>
            </a:pPr>
            <a:endParaRPr lang="en-GB" altLang="en-US" sz="1800"/>
          </a:p>
        </p:txBody>
      </p:sp>
      <p:sp>
        <p:nvSpPr>
          <p:cNvPr id="20494" name="Rectangle 25"/>
          <p:cNvSpPr>
            <a:spLocks noChangeArrowheads="1"/>
          </p:cNvSpPr>
          <p:nvPr/>
        </p:nvSpPr>
        <p:spPr bwMode="auto">
          <a:xfrm>
            <a:off x="0" y="315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lgn="ctr" eaLnBrk="1" hangingPunct="1">
              <a:spcBef>
                <a:spcPct val="0"/>
              </a:spcBef>
              <a:buClrTx/>
            </a:pPr>
            <a:endParaRPr lang="en-GB" altLang="en-US" sz="1800"/>
          </a:p>
        </p:txBody>
      </p:sp>
      <p:sp>
        <p:nvSpPr>
          <p:cNvPr id="20495" name="Rectangle 27"/>
          <p:cNvSpPr>
            <a:spLocks noChangeArrowheads="1"/>
          </p:cNvSpPr>
          <p:nvPr/>
        </p:nvSpPr>
        <p:spPr bwMode="auto">
          <a:xfrm>
            <a:off x="0" y="330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lgn="ctr" eaLnBrk="1" hangingPunct="1">
              <a:spcBef>
                <a:spcPct val="0"/>
              </a:spcBef>
              <a:buClrTx/>
            </a:pPr>
            <a:endParaRPr lang="en-GB" altLang="en-US" sz="1800"/>
          </a:p>
        </p:txBody>
      </p:sp>
      <p:sp>
        <p:nvSpPr>
          <p:cNvPr id="20496" name="Rectangle 29"/>
          <p:cNvSpPr>
            <a:spLocks noChangeArrowheads="1"/>
          </p:cNvSpPr>
          <p:nvPr/>
        </p:nvSpPr>
        <p:spPr bwMode="auto">
          <a:xfrm>
            <a:off x="0" y="330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lgn="ctr" eaLnBrk="1" hangingPunct="1">
              <a:spcBef>
                <a:spcPct val="0"/>
              </a:spcBef>
              <a:buClrTx/>
            </a:pPr>
            <a:endParaRPr lang="en-GB" altLang="en-US" sz="1800"/>
          </a:p>
        </p:txBody>
      </p:sp>
      <p:sp>
        <p:nvSpPr>
          <p:cNvPr id="20497" name="Rectangle 3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lgn="ctr" eaLnBrk="1" hangingPunct="1">
              <a:spcBef>
                <a:spcPct val="0"/>
              </a:spcBef>
              <a:buClrTx/>
            </a:pPr>
            <a:endParaRPr lang="en-GB" altLang="en-US" sz="1800"/>
          </a:p>
        </p:txBody>
      </p:sp>
      <p:pic>
        <p:nvPicPr>
          <p:cNvPr id="204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848" y="2131266"/>
            <a:ext cx="1960111" cy="279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238206"/>
            <a:ext cx="2249769" cy="150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2849" y="2993140"/>
            <a:ext cx="3641163" cy="1879831"/>
          </a:xfrm>
          <a:prstGeom prst="rect">
            <a:avLst/>
          </a:prstGeom>
        </p:spPr>
      </p:pic>
      <p:cxnSp>
        <p:nvCxnSpPr>
          <p:cNvPr id="7" name="Straight Arrow Connector 6"/>
          <p:cNvCxnSpPr/>
          <p:nvPr/>
        </p:nvCxnSpPr>
        <p:spPr>
          <a:xfrm>
            <a:off x="4221152" y="2374154"/>
            <a:ext cx="216024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197715" y="2434283"/>
            <a:ext cx="1656184"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012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E632578-0855-4577-B3CB-58AACEDA2495}"/>
              </a:ext>
            </a:extLst>
          </p:cNvPr>
          <p:cNvSpPr>
            <a:spLocks noGrp="1"/>
          </p:cNvSpPr>
          <p:nvPr>
            <p:ph type="title"/>
          </p:nvPr>
        </p:nvSpPr>
        <p:spPr/>
        <p:txBody>
          <a:bodyPr>
            <a:normAutofit fontScale="90000"/>
          </a:bodyPr>
          <a:lstStyle/>
          <a:p>
            <a:r>
              <a:rPr lang="en-GB" altLang="en-US" sz="1800" u="sng" dirty="0"/>
              <a:t>First message </a:t>
            </a:r>
            <a:r>
              <a:rPr lang="en-GB" altLang="en-US" sz="1800" dirty="0"/>
              <a:t>to search for </a:t>
            </a:r>
            <a:r>
              <a:rPr lang="en-GB" altLang="en-US" sz="1800" dirty="0">
                <a:solidFill>
                  <a:srgbClr val="FF0000"/>
                </a:solidFill>
              </a:rPr>
              <a:t>Electric Dipole Moments(EDM) </a:t>
            </a:r>
            <a:r>
              <a:rPr lang="en-GB" altLang="en-US" sz="1800" dirty="0"/>
              <a:t>of fundamental particles</a:t>
            </a:r>
            <a:r>
              <a:rPr lang="en-GB" altLang="en-US" sz="1800" b="0" dirty="0"/>
              <a:t>: </a:t>
            </a:r>
            <a:r>
              <a:rPr lang="en-GB" altLang="en-US" sz="1600" b="0" i="1" dirty="0"/>
              <a:t>it came to understand the CP violation</a:t>
            </a:r>
            <a:br>
              <a:rPr lang="en-GB" altLang="en-US" sz="1600" b="0" i="1" dirty="0"/>
            </a:br>
            <a:br>
              <a:rPr lang="en-GB" altLang="en-US" sz="1600" b="0" i="1" dirty="0"/>
            </a:br>
            <a:r>
              <a:rPr lang="ru-RU" altLang="en-US" sz="1600" b="0" i="1" dirty="0"/>
              <a:t>  </a:t>
            </a:r>
            <a:r>
              <a:rPr lang="en-GB" altLang="en-US" sz="1800" u="sng" dirty="0"/>
              <a:t>Second message</a:t>
            </a:r>
            <a:r>
              <a:rPr lang="en-GB" altLang="en-US" sz="1800" dirty="0"/>
              <a:t> for </a:t>
            </a:r>
            <a:r>
              <a:rPr lang="en-GB" altLang="en-US" sz="1800" dirty="0">
                <a:solidFill>
                  <a:srgbClr val="FF0000"/>
                </a:solidFill>
              </a:rPr>
              <a:t>Electric Dipole Moments </a:t>
            </a:r>
            <a:r>
              <a:rPr lang="en-GB" altLang="en-US" sz="1800" dirty="0"/>
              <a:t>of fundamental particles</a:t>
            </a:r>
            <a:r>
              <a:rPr lang="en-GB" altLang="en-US" sz="1800" b="0" i="1" dirty="0"/>
              <a:t>: </a:t>
            </a:r>
            <a:r>
              <a:rPr lang="en-GB" altLang="en-US" sz="1600" b="0" i="1" dirty="0"/>
              <a:t>the baryon asymmetry of the Universe that represents the fact of the prevalence of matter over antimatter</a:t>
            </a:r>
            <a:endParaRPr lang="en-GB" altLang="en-US" sz="1600" dirty="0"/>
          </a:p>
        </p:txBody>
      </p:sp>
      <p:sp>
        <p:nvSpPr>
          <p:cNvPr id="3" name="Content Placeholder 2">
            <a:extLst>
              <a:ext uri="{FF2B5EF4-FFF2-40B4-BE49-F238E27FC236}">
                <a16:creationId xmlns:a16="http://schemas.microsoft.com/office/drawing/2014/main" id="{CF28B579-FFC4-4974-9F54-A9F717029867}"/>
              </a:ext>
            </a:extLst>
          </p:cNvPr>
          <p:cNvSpPr>
            <a:spLocks noGrp="1"/>
          </p:cNvSpPr>
          <p:nvPr>
            <p:ph idx="1"/>
          </p:nvPr>
        </p:nvSpPr>
        <p:spPr>
          <a:xfrm>
            <a:off x="649288" y="2276475"/>
            <a:ext cx="7772400" cy="2736850"/>
          </a:xfrm>
        </p:spPr>
        <p:txBody>
          <a:bodyPr/>
          <a:lstStyle/>
          <a:p>
            <a:pPr marL="0" indent="0" algn="just">
              <a:defRPr/>
            </a:pPr>
            <a:r>
              <a:rPr lang="en-GB" sz="1400" b="1" dirty="0">
                <a:solidFill>
                  <a:srgbClr val="FF0000"/>
                </a:solidFill>
              </a:rPr>
              <a:t>In 1967 </a:t>
            </a:r>
            <a:r>
              <a:rPr lang="en-GB" sz="1400" b="1" dirty="0" err="1">
                <a:solidFill>
                  <a:srgbClr val="FF0000"/>
                </a:solidFill>
              </a:rPr>
              <a:t>A.Sakharov</a:t>
            </a:r>
            <a:r>
              <a:rPr lang="en-GB" sz="1400" b="1" dirty="0">
                <a:solidFill>
                  <a:srgbClr val="FF0000"/>
                </a:solidFill>
              </a:rPr>
              <a:t> </a:t>
            </a:r>
            <a:r>
              <a:rPr lang="en-GB" sz="1400" dirty="0"/>
              <a:t>has shown three necessary conditions for </a:t>
            </a:r>
            <a:r>
              <a:rPr lang="en-GB" sz="1400" dirty="0" err="1"/>
              <a:t>baryogenesis</a:t>
            </a:r>
            <a:r>
              <a:rPr lang="en-GB" sz="1400" dirty="0"/>
              <a:t> (initial creation of baryons)</a:t>
            </a:r>
          </a:p>
          <a:p>
            <a:pPr marL="285750" indent="-285750" algn="just">
              <a:buFont typeface="Arial" panose="020B0604020202020204" pitchFamily="34" charset="0"/>
              <a:buChar char="•"/>
              <a:defRPr/>
            </a:pPr>
            <a:r>
              <a:rPr lang="en-GB" sz="1400" dirty="0"/>
              <a:t>Baryon number violation;</a:t>
            </a:r>
          </a:p>
          <a:p>
            <a:pPr marL="285750" indent="-285750" algn="just">
              <a:buFont typeface="Arial" panose="020B0604020202020204" pitchFamily="34" charset="0"/>
              <a:buChar char="•"/>
              <a:defRPr/>
            </a:pPr>
            <a:r>
              <a:rPr lang="en-GB" sz="1400" u="sng" dirty="0"/>
              <a:t>CP-symmetry violation</a:t>
            </a:r>
            <a:r>
              <a:rPr lang="en-GB" sz="1400" dirty="0"/>
              <a:t>;</a:t>
            </a:r>
          </a:p>
          <a:p>
            <a:pPr marL="285750" indent="-285750" algn="just">
              <a:buFont typeface="Arial" panose="020B0604020202020204" pitchFamily="34" charset="0"/>
              <a:buChar char="•"/>
              <a:defRPr/>
            </a:pPr>
            <a:r>
              <a:rPr lang="en-GB" sz="1400" dirty="0"/>
              <a:t>Interactions out of thermal equilibrium</a:t>
            </a:r>
          </a:p>
          <a:p>
            <a:pPr marL="285750" indent="-285750" algn="just">
              <a:buFont typeface="Arial" panose="020B0604020202020204" pitchFamily="34" charset="0"/>
              <a:buChar char="•"/>
              <a:defRPr/>
            </a:pPr>
            <a:endParaRPr lang="en-GB" sz="1400" dirty="0"/>
          </a:p>
          <a:p>
            <a:pPr marL="0" indent="0" algn="just">
              <a:buNone/>
              <a:defRPr/>
            </a:pPr>
            <a:r>
              <a:rPr lang="en-GB" sz="1600" dirty="0"/>
              <a:t>The analysis done by the AD Sakharov, showed that this </a:t>
            </a:r>
            <a:r>
              <a:rPr lang="en-GB" sz="1600" u="sng" dirty="0"/>
              <a:t>CP-violation is absolutely necessary </a:t>
            </a:r>
            <a:r>
              <a:rPr lang="en-GB" sz="1600" dirty="0"/>
              <a:t>to explain why on earth and in the visible universe there is a </a:t>
            </a:r>
            <a:r>
              <a:rPr lang="en-GB" sz="1600" b="1" dirty="0">
                <a:solidFill>
                  <a:schemeClr val="accent6">
                    <a:lumMod val="60000"/>
                    <a:lumOff val="40000"/>
                  </a:schemeClr>
                </a:solidFill>
              </a:rPr>
              <a:t>MATTER</a:t>
            </a:r>
            <a:r>
              <a:rPr lang="en-GB" sz="1600" dirty="0">
                <a:solidFill>
                  <a:srgbClr val="FF0000"/>
                </a:solidFill>
              </a:rPr>
              <a:t>, </a:t>
            </a:r>
            <a:r>
              <a:rPr lang="en-GB" sz="1600" dirty="0"/>
              <a:t>but there is practically no </a:t>
            </a:r>
            <a:r>
              <a:rPr lang="en-GB" sz="1600" b="1" dirty="0">
                <a:solidFill>
                  <a:srgbClr val="D60093"/>
                </a:solidFill>
              </a:rPr>
              <a:t>ANTIMATTER</a:t>
            </a:r>
            <a:r>
              <a:rPr lang="en-GB" sz="1400" dirty="0"/>
              <a:t>.</a:t>
            </a:r>
          </a:p>
          <a:p>
            <a:pPr marL="0" indent="0" algn="just">
              <a:defRPr/>
            </a:pPr>
            <a:endParaRPr lang="en-US" sz="1400" dirty="0"/>
          </a:p>
          <a:p>
            <a:pPr marL="0" indent="0" algn="just">
              <a:defRPr/>
            </a:pPr>
            <a:endParaRPr lang="en-GB" sz="1400" dirty="0"/>
          </a:p>
          <a:p>
            <a:pPr>
              <a:defRPr/>
            </a:pPr>
            <a:endParaRPr lang="en-GB" dirty="0"/>
          </a:p>
        </p:txBody>
      </p:sp>
      <p:sp>
        <p:nvSpPr>
          <p:cNvPr id="4" name="Rectangle 3">
            <a:extLst>
              <a:ext uri="{FF2B5EF4-FFF2-40B4-BE49-F238E27FC236}">
                <a16:creationId xmlns:a16="http://schemas.microsoft.com/office/drawing/2014/main" id="{CB1A6AB3-C0EF-4F02-8483-9B9519D00734}"/>
              </a:ext>
            </a:extLst>
          </p:cNvPr>
          <p:cNvSpPr/>
          <p:nvPr/>
        </p:nvSpPr>
        <p:spPr>
          <a:xfrm>
            <a:off x="633853" y="3429000"/>
            <a:ext cx="8135937" cy="122555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BE2631-CA6D-3845-3C3F-13D748AED108}"/>
              </a:ext>
            </a:extLst>
          </p:cNvPr>
          <p:cNvSpPr>
            <a:spLocks noGrp="1"/>
          </p:cNvSpPr>
          <p:nvPr>
            <p:ph type="title"/>
          </p:nvPr>
        </p:nvSpPr>
        <p:spPr>
          <a:xfrm>
            <a:off x="457200" y="274638"/>
            <a:ext cx="8229600" cy="562074"/>
          </a:xfrm>
        </p:spPr>
        <p:txBody>
          <a:bodyPr>
            <a:normAutofit fontScale="90000"/>
          </a:bodyPr>
          <a:lstStyle/>
          <a:p>
            <a:r>
              <a:rPr lang="en-US" dirty="0"/>
              <a:t>Bypass, NICA</a:t>
            </a:r>
            <a:endParaRPr lang="ru-RU" dirty="0"/>
          </a:p>
        </p:txBody>
      </p:sp>
      <p:pic>
        <p:nvPicPr>
          <p:cNvPr id="5" name="Объект 4">
            <a:extLst>
              <a:ext uri="{FF2B5EF4-FFF2-40B4-BE49-F238E27FC236}">
                <a16:creationId xmlns:a16="http://schemas.microsoft.com/office/drawing/2014/main" id="{EDBB77E3-967E-561F-8373-3C523DBD4F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4867" y="987227"/>
            <a:ext cx="3641933" cy="5846432"/>
          </a:xfrm>
        </p:spPr>
      </p:pic>
      <p:pic>
        <p:nvPicPr>
          <p:cNvPr id="4" name="Рисунок 3">
            <a:extLst>
              <a:ext uri="{FF2B5EF4-FFF2-40B4-BE49-F238E27FC236}">
                <a16:creationId xmlns:a16="http://schemas.microsoft.com/office/drawing/2014/main" id="{1B6E3E91-504C-93D3-EFE4-55DE1C2E9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412776"/>
            <a:ext cx="3348226" cy="2375975"/>
          </a:xfrm>
          <a:prstGeom prst="rect">
            <a:avLst/>
          </a:prstGeom>
        </p:spPr>
      </p:pic>
    </p:spTree>
    <p:extLst>
      <p:ext uri="{BB962C8B-B14F-4D97-AF65-F5344CB8AC3E}">
        <p14:creationId xmlns:p14="http://schemas.microsoft.com/office/powerpoint/2010/main" val="1610756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8C625C8-4C81-4BC2-B20B-78413F7E39D6}"/>
              </a:ext>
            </a:extLst>
          </p:cNvPr>
          <p:cNvSpPr>
            <a:spLocks noGrp="1" noChangeArrowheads="1"/>
          </p:cNvSpPr>
          <p:nvPr>
            <p:ph type="title"/>
          </p:nvPr>
        </p:nvSpPr>
        <p:spPr>
          <a:xfrm>
            <a:off x="719138" y="609600"/>
            <a:ext cx="7772400" cy="587375"/>
          </a:xfrm>
        </p:spPr>
        <p:txBody>
          <a:bodyPr/>
          <a:lstStyle/>
          <a:p>
            <a:pPr algn="ctr"/>
            <a:r>
              <a:rPr lang="en-US" altLang="en-US" sz="1800" dirty="0"/>
              <a:t>Figure Of Merit vs Energy: </a:t>
            </a:r>
            <a:r>
              <a:rPr lang="en-US" altLang="en-US" sz="1800" dirty="0">
                <a:solidFill>
                  <a:srgbClr val="FF0000"/>
                </a:solidFill>
              </a:rPr>
              <a:t>choice of energy</a:t>
            </a:r>
            <a:endParaRPr lang="en-GB" altLang="en-US" sz="1800" dirty="0">
              <a:solidFill>
                <a:srgbClr val="FF0000"/>
              </a:solidFill>
            </a:endParaRPr>
          </a:p>
        </p:txBody>
      </p:sp>
      <p:sp>
        <p:nvSpPr>
          <p:cNvPr id="13315" name="Content Placeholder 2">
            <a:extLst>
              <a:ext uri="{FF2B5EF4-FFF2-40B4-BE49-F238E27FC236}">
                <a16:creationId xmlns:a16="http://schemas.microsoft.com/office/drawing/2014/main" id="{B1A67738-A856-47C9-A6D1-CFEF067C5AC7}"/>
              </a:ext>
            </a:extLst>
          </p:cNvPr>
          <p:cNvSpPr>
            <a:spLocks noGrp="1" noChangeArrowheads="1"/>
          </p:cNvSpPr>
          <p:nvPr>
            <p:ph idx="1"/>
          </p:nvPr>
        </p:nvSpPr>
        <p:spPr>
          <a:xfrm>
            <a:off x="539552" y="1089819"/>
            <a:ext cx="8333059" cy="4643437"/>
          </a:xfrm>
        </p:spPr>
        <p:txBody>
          <a:bodyPr/>
          <a:lstStyle/>
          <a:p>
            <a:pPr marL="0" indent="0">
              <a:buNone/>
            </a:pPr>
            <a:r>
              <a:rPr lang="en-US" altLang="en-US" dirty="0"/>
              <a:t>          </a:t>
            </a:r>
            <a:r>
              <a:rPr lang="en-US" altLang="en-US" sz="1800" dirty="0"/>
              <a:t>76 MeV                             200 MeV		  270 Mev</a:t>
            </a:r>
            <a:r>
              <a:rPr lang="en-US" altLang="en-US" dirty="0"/>
              <a:t>			</a:t>
            </a:r>
            <a:endParaRPr lang="en-GB" altLang="en-US" dirty="0"/>
          </a:p>
        </p:txBody>
      </p:sp>
      <p:pic>
        <p:nvPicPr>
          <p:cNvPr id="13316" name="Picture 4">
            <a:extLst>
              <a:ext uri="{FF2B5EF4-FFF2-40B4-BE49-F238E27FC236}">
                <a16:creationId xmlns:a16="http://schemas.microsoft.com/office/drawing/2014/main" id="{3BE2CC97-A0BE-4A3D-85C1-5045A4E832C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1841500"/>
            <a:ext cx="26098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a:extLst>
              <a:ext uri="{FF2B5EF4-FFF2-40B4-BE49-F238E27FC236}">
                <a16:creationId xmlns:a16="http://schemas.microsoft.com/office/drawing/2014/main" id="{9A948D59-6AB1-4CED-ACF8-A5DEF05BDAC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038" y="1841500"/>
            <a:ext cx="2555875"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a:extLst>
              <a:ext uri="{FF2B5EF4-FFF2-40B4-BE49-F238E27FC236}">
                <a16:creationId xmlns:a16="http://schemas.microsoft.com/office/drawing/2014/main" id="{9AFCEB21-3F10-4E4F-B065-7D6EFADDCF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789113"/>
            <a:ext cx="31797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660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3642" y="404664"/>
            <a:ext cx="7577302" cy="411956"/>
          </a:xfrm>
        </p:spPr>
        <p:txBody>
          <a:bodyPr>
            <a:normAutofit/>
          </a:bodyPr>
          <a:lstStyle/>
          <a:p>
            <a:r>
              <a:rPr lang="en-US" sz="1800" i="1" dirty="0">
                <a:solidFill>
                  <a:srgbClr val="C00000"/>
                </a:solidFill>
                <a:latin typeface="Comic Sans MS" panose="030F0702030302020204" pitchFamily="66" charset="0"/>
              </a:rPr>
              <a:t>Search for </a:t>
            </a:r>
            <a:r>
              <a:rPr lang="en-US" sz="1800" i="1" dirty="0">
                <a:solidFill>
                  <a:srgbClr val="0070C0"/>
                </a:solidFill>
                <a:latin typeface="Comic Sans MS" panose="030F0702030302020204" pitchFamily="66" charset="0"/>
              </a:rPr>
              <a:t>AXION</a:t>
            </a:r>
            <a:r>
              <a:rPr lang="en-US" sz="1800" i="1" dirty="0">
                <a:solidFill>
                  <a:srgbClr val="C00000"/>
                </a:solidFill>
                <a:latin typeface="Comic Sans MS" panose="030F0702030302020204" pitchFamily="66" charset="0"/>
              </a:rPr>
              <a:t> dark matter at NICA</a:t>
            </a:r>
            <a:r>
              <a:rPr lang="ru-RU" sz="1800" i="1" dirty="0">
                <a:solidFill>
                  <a:srgbClr val="C00000"/>
                </a:solidFill>
                <a:latin typeface="Comic Sans MS" panose="030F0702030302020204" pitchFamily="66" charset="0"/>
              </a:rPr>
              <a:t> (</a:t>
            </a:r>
            <a:r>
              <a:rPr lang="en-US" sz="1800" i="1" u="sng" dirty="0" err="1">
                <a:solidFill>
                  <a:srgbClr val="C00000"/>
                </a:solidFill>
                <a:latin typeface="Comic Sans MS" panose="030F0702030302020204" pitchFamily="66" charset="0"/>
              </a:rPr>
              <a:t>K.Nikolaev</a:t>
            </a:r>
            <a:r>
              <a:rPr lang="en-US" sz="1800" i="1" u="sng" dirty="0">
                <a:solidFill>
                  <a:srgbClr val="C00000"/>
                </a:solidFill>
                <a:latin typeface="Comic Sans MS" panose="030F0702030302020204" pitchFamily="66" charset="0"/>
              </a:rPr>
              <a:t> ITP Landau</a:t>
            </a:r>
            <a:r>
              <a:rPr lang="ru-RU" sz="1800" i="1" dirty="0">
                <a:solidFill>
                  <a:srgbClr val="C00000"/>
                </a:solidFill>
                <a:latin typeface="Comic Sans MS" panose="030F0702030302020204" pitchFamily="66" charset="0"/>
              </a:rPr>
              <a:t>)</a:t>
            </a:r>
          </a:p>
        </p:txBody>
      </p:sp>
      <p:sp>
        <p:nvSpPr>
          <p:cNvPr id="3" name="Объект 2"/>
          <p:cNvSpPr>
            <a:spLocks noGrp="1"/>
          </p:cNvSpPr>
          <p:nvPr>
            <p:ph idx="1"/>
          </p:nvPr>
        </p:nvSpPr>
        <p:spPr>
          <a:xfrm>
            <a:off x="567559" y="908720"/>
            <a:ext cx="8036889" cy="5949280"/>
          </a:xfrm>
        </p:spPr>
        <p:txBody>
          <a:bodyPr>
            <a:noAutofit/>
          </a:bodyPr>
          <a:lstStyle/>
          <a:p>
            <a:r>
              <a:rPr lang="en-US" sz="1800" dirty="0">
                <a:latin typeface="Comic Sans MS" panose="030F0702030302020204" pitchFamily="66" charset="0"/>
              </a:rPr>
              <a:t>Peccei-Quinn (</a:t>
            </a:r>
            <a:r>
              <a:rPr lang="en-US" sz="1800" dirty="0" err="1">
                <a:latin typeface="Comic Sans MS" panose="030F0702030302020204" pitchFamily="66" charset="0"/>
              </a:rPr>
              <a:t>pseudogoldstone</a:t>
            </a:r>
            <a:r>
              <a:rPr lang="en-US" sz="1800" dirty="0">
                <a:latin typeface="Comic Sans MS" panose="030F0702030302020204" pitchFamily="66" charset="0"/>
              </a:rPr>
              <a:t>) </a:t>
            </a:r>
            <a:r>
              <a:rPr lang="en-US" sz="1800" dirty="0" err="1">
                <a:latin typeface="Comic Sans MS" panose="030F0702030302020204" pitchFamily="66" charset="0"/>
              </a:rPr>
              <a:t>axions</a:t>
            </a:r>
            <a:r>
              <a:rPr lang="en-US" sz="1800" dirty="0">
                <a:latin typeface="Comic Sans MS" panose="030F0702030302020204" pitchFamily="66" charset="0"/>
              </a:rPr>
              <a:t> solve the strong-CP problem</a:t>
            </a:r>
          </a:p>
          <a:p>
            <a:r>
              <a:rPr lang="en-US" sz="1800" dirty="0">
                <a:latin typeface="Comic Sans MS" panose="030F0702030302020204" pitchFamily="66" charset="0"/>
              </a:rPr>
              <a:t>Relic </a:t>
            </a:r>
            <a:r>
              <a:rPr lang="en-US" sz="1800" dirty="0">
                <a:solidFill>
                  <a:srgbClr val="C00000"/>
                </a:solidFill>
                <a:latin typeface="Comic Sans MS" panose="030F0702030302020204" pitchFamily="66" charset="0"/>
              </a:rPr>
              <a:t>very light </a:t>
            </a:r>
            <a:r>
              <a:rPr lang="en-US" sz="1800" dirty="0" err="1">
                <a:solidFill>
                  <a:srgbClr val="C00000"/>
                </a:solidFill>
                <a:latin typeface="Comic Sans MS" panose="030F0702030302020204" pitchFamily="66" charset="0"/>
              </a:rPr>
              <a:t>axions</a:t>
            </a:r>
            <a:r>
              <a:rPr lang="en-US" sz="1800" dirty="0">
                <a:solidFill>
                  <a:srgbClr val="C00000"/>
                </a:solidFill>
                <a:latin typeface="Comic Sans MS" panose="030F0702030302020204" pitchFamily="66" charset="0"/>
              </a:rPr>
              <a:t> as a credible candidate for dark matter</a:t>
            </a:r>
          </a:p>
          <a:p>
            <a:r>
              <a:rPr lang="en-US" sz="1800" dirty="0">
                <a:solidFill>
                  <a:srgbClr val="0070C0"/>
                </a:solidFill>
                <a:latin typeface="Comic Sans MS" panose="030F0702030302020204" pitchFamily="66" charset="0"/>
              </a:rPr>
              <a:t>Extensive </a:t>
            </a:r>
            <a:r>
              <a:rPr lang="en-US" sz="1800" dirty="0" err="1">
                <a:solidFill>
                  <a:srgbClr val="0070C0"/>
                </a:solidFill>
                <a:latin typeface="Comic Sans MS" panose="030F0702030302020204" pitchFamily="66" charset="0"/>
              </a:rPr>
              <a:t>serch</a:t>
            </a:r>
            <a:r>
              <a:rPr lang="en-US" sz="1800" dirty="0">
                <a:solidFill>
                  <a:srgbClr val="0070C0"/>
                </a:solidFill>
                <a:latin typeface="Comic Sans MS" panose="030F0702030302020204" pitchFamily="66" charset="0"/>
              </a:rPr>
              <a:t> for </a:t>
            </a:r>
            <a:r>
              <a:rPr lang="en-US" sz="1800" dirty="0" err="1">
                <a:solidFill>
                  <a:srgbClr val="0070C0"/>
                </a:solidFill>
                <a:latin typeface="Comic Sans MS" panose="030F0702030302020204" pitchFamily="66" charset="0"/>
              </a:rPr>
              <a:t>axions</a:t>
            </a:r>
            <a:r>
              <a:rPr lang="en-US" sz="1800" dirty="0">
                <a:solidFill>
                  <a:srgbClr val="0070C0"/>
                </a:solidFill>
                <a:latin typeface="Comic Sans MS" panose="030F0702030302020204" pitchFamily="66" charset="0"/>
              </a:rPr>
              <a:t> in dozen </a:t>
            </a:r>
            <a:r>
              <a:rPr lang="en-US" sz="1800" dirty="0" err="1">
                <a:solidFill>
                  <a:srgbClr val="0070C0"/>
                </a:solidFill>
                <a:latin typeface="Comic Sans MS" panose="030F0702030302020204" pitchFamily="66" charset="0"/>
              </a:rPr>
              <a:t>expts</a:t>
            </a:r>
            <a:r>
              <a:rPr lang="en-US" sz="1800" dirty="0">
                <a:solidFill>
                  <a:srgbClr val="0070C0"/>
                </a:solidFill>
                <a:latin typeface="Comic Sans MS" panose="030F0702030302020204" pitchFamily="66" charset="0"/>
              </a:rPr>
              <a:t> </a:t>
            </a:r>
            <a:r>
              <a:rPr lang="en-US" sz="1800" dirty="0" err="1">
                <a:solidFill>
                  <a:srgbClr val="0070C0"/>
                </a:solidFill>
                <a:latin typeface="Comic Sans MS" panose="030F0702030302020204" pitchFamily="66" charset="0"/>
              </a:rPr>
              <a:t>worlwide</a:t>
            </a:r>
            <a:endParaRPr lang="en-US" sz="1800" dirty="0">
              <a:solidFill>
                <a:srgbClr val="0070C0"/>
              </a:solidFill>
              <a:latin typeface="Comic Sans MS" panose="030F0702030302020204" pitchFamily="66" charset="0"/>
            </a:endParaRPr>
          </a:p>
          <a:p>
            <a:r>
              <a:rPr lang="en-US" sz="1800" dirty="0">
                <a:latin typeface="Comic Sans MS" panose="030F0702030302020204" pitchFamily="66" charset="0"/>
              </a:rPr>
              <a:t>Galactic </a:t>
            </a:r>
            <a:r>
              <a:rPr lang="en-US" sz="1800" dirty="0" err="1">
                <a:latin typeface="Comic Sans MS" panose="030F0702030302020204" pitchFamily="66" charset="0"/>
              </a:rPr>
              <a:t>axion</a:t>
            </a:r>
            <a:r>
              <a:rPr lang="en-US" sz="1800" dirty="0">
                <a:latin typeface="Comic Sans MS" panose="030F0702030302020204" pitchFamily="66" charset="0"/>
              </a:rPr>
              <a:t> field generates oscillating EDM and </a:t>
            </a:r>
            <a:r>
              <a:rPr lang="en-US" sz="1800" dirty="0" err="1">
                <a:latin typeface="Comic Sans MS" panose="030F0702030302020204" pitchFamily="66" charset="0"/>
              </a:rPr>
              <a:t>pseudomagnetic</a:t>
            </a:r>
            <a:r>
              <a:rPr lang="en-US" sz="1800" dirty="0">
                <a:latin typeface="Comic Sans MS" panose="030F0702030302020204" pitchFamily="66" charset="0"/>
              </a:rPr>
              <a:t> oscillating solenoidal field in the storage ring </a:t>
            </a:r>
            <a:r>
              <a:rPr lang="en-US" sz="1800" dirty="0">
                <a:solidFill>
                  <a:srgbClr val="C00000"/>
                </a:solidFill>
                <a:latin typeface="Comic Sans MS" panose="030F0702030302020204" pitchFamily="66" charset="0"/>
              </a:rPr>
              <a:t>(</a:t>
            </a:r>
            <a:r>
              <a:rPr lang="en-US" sz="1800" dirty="0" err="1">
                <a:solidFill>
                  <a:srgbClr val="C00000"/>
                </a:solidFill>
                <a:latin typeface="Comic Sans MS" panose="030F0702030302020204" pitchFamily="66" charset="0"/>
              </a:rPr>
              <a:t>Silenko</a:t>
            </a:r>
            <a:r>
              <a:rPr lang="en-US" sz="1800" dirty="0">
                <a:solidFill>
                  <a:srgbClr val="C00000"/>
                </a:solidFill>
                <a:latin typeface="Comic Sans MS" panose="030F0702030302020204" pitchFamily="66" charset="0"/>
              </a:rPr>
              <a:t> 2021) </a:t>
            </a:r>
          </a:p>
          <a:p>
            <a:r>
              <a:rPr lang="en-US" sz="1800" dirty="0" err="1">
                <a:latin typeface="Comic Sans MS" panose="030F0702030302020204" pitchFamily="66" charset="0"/>
              </a:rPr>
              <a:t>Axion</a:t>
            </a:r>
            <a:r>
              <a:rPr lang="en-US" sz="1800" dirty="0">
                <a:latin typeface="Comic Sans MS" panose="030F0702030302020204" pitchFamily="66" charset="0"/>
              </a:rPr>
              <a:t> oscillation frequency  </a:t>
            </a:r>
            <a:r>
              <a:rPr lang="en-US" sz="1800" dirty="0">
                <a:latin typeface="Symbol" panose="05050102010706020507" pitchFamily="18" charset="2"/>
              </a:rPr>
              <a:t>   </a:t>
            </a:r>
            <a:r>
              <a:rPr lang="en-US" sz="1800" dirty="0" err="1">
                <a:latin typeface="Symbol" panose="05050102010706020507" pitchFamily="18" charset="2"/>
              </a:rPr>
              <a:t>w</a:t>
            </a:r>
            <a:r>
              <a:rPr lang="en-US" sz="1800" baseline="-25000" dirty="0" err="1"/>
              <a:t>a</a:t>
            </a:r>
            <a:r>
              <a:rPr lang="en-US" sz="1800" dirty="0"/>
              <a:t>=m</a:t>
            </a:r>
            <a:r>
              <a:rPr lang="en-US" sz="1800" baseline="-25000" dirty="0"/>
              <a:t>a</a:t>
            </a:r>
            <a:r>
              <a:rPr lang="en-US" sz="1800" dirty="0"/>
              <a:t>c</a:t>
            </a:r>
            <a:r>
              <a:rPr lang="en-US" sz="1800" baseline="30000" dirty="0"/>
              <a:t>2</a:t>
            </a:r>
            <a:endParaRPr lang="ru-RU" sz="1800" baseline="30000" dirty="0"/>
          </a:p>
          <a:p>
            <a:r>
              <a:rPr lang="en-US" sz="1800" dirty="0">
                <a:latin typeface="Comic Sans MS" panose="030F0702030302020204" pitchFamily="66" charset="0"/>
              </a:rPr>
              <a:t>Scan spin precession frequency ramping magnetic field in the ring until hitting the </a:t>
            </a:r>
            <a:r>
              <a:rPr lang="en-US" sz="1800" dirty="0" err="1">
                <a:latin typeface="Comic Sans MS" panose="030F0702030302020204" pitchFamily="66" charset="0"/>
              </a:rPr>
              <a:t>axion</a:t>
            </a:r>
            <a:r>
              <a:rPr lang="en-US" sz="1800" dirty="0">
                <a:latin typeface="Comic Sans MS" panose="030F0702030302020204" pitchFamily="66" charset="0"/>
              </a:rPr>
              <a:t> frequency (with good luck!): </a:t>
            </a:r>
            <a:r>
              <a:rPr lang="en-US" sz="1800" dirty="0">
                <a:solidFill>
                  <a:srgbClr val="C00000"/>
                </a:solidFill>
                <a:latin typeface="Comic Sans MS" panose="030F0702030302020204" pitchFamily="66" charset="0"/>
              </a:rPr>
              <a:t>the </a:t>
            </a:r>
            <a:r>
              <a:rPr lang="en-US" sz="1800" dirty="0" err="1">
                <a:solidFill>
                  <a:srgbClr val="C00000"/>
                </a:solidFill>
                <a:latin typeface="Comic Sans MS" panose="030F0702030302020204" pitchFamily="66" charset="0"/>
              </a:rPr>
              <a:t>axion</a:t>
            </a:r>
            <a:r>
              <a:rPr lang="en-US" sz="1800" dirty="0">
                <a:solidFill>
                  <a:srgbClr val="C00000"/>
                </a:solidFill>
                <a:latin typeface="Comic Sans MS" panose="030F0702030302020204" pitchFamily="66" charset="0"/>
              </a:rPr>
              <a:t> signal is a sudden resonance (Froissart-</a:t>
            </a:r>
            <a:r>
              <a:rPr lang="en-US" sz="1800" dirty="0" err="1">
                <a:solidFill>
                  <a:srgbClr val="C00000"/>
                </a:solidFill>
                <a:latin typeface="Comic Sans MS" panose="030F0702030302020204" pitchFamily="66" charset="0"/>
              </a:rPr>
              <a:t>Stora</a:t>
            </a:r>
            <a:r>
              <a:rPr lang="en-US" sz="1800" dirty="0">
                <a:solidFill>
                  <a:srgbClr val="C00000"/>
                </a:solidFill>
                <a:latin typeface="Comic Sans MS" panose="030F0702030302020204" pitchFamily="66" charset="0"/>
              </a:rPr>
              <a:t>) rotation of </a:t>
            </a:r>
            <a:r>
              <a:rPr lang="en-US" sz="1800" dirty="0">
                <a:solidFill>
                  <a:srgbClr val="0070C0"/>
                </a:solidFill>
                <a:latin typeface="Comic Sans MS" panose="030F0702030302020204" pitchFamily="66" charset="0"/>
              </a:rPr>
              <a:t>vertical polarization </a:t>
            </a:r>
            <a:r>
              <a:rPr lang="en-US" sz="1800" dirty="0">
                <a:solidFill>
                  <a:srgbClr val="C00000"/>
                </a:solidFill>
                <a:latin typeface="Comic Sans MS" panose="030F0702030302020204" pitchFamily="66" charset="0"/>
              </a:rPr>
              <a:t>towards </a:t>
            </a:r>
            <a:r>
              <a:rPr lang="en-US" sz="1800" dirty="0">
                <a:solidFill>
                  <a:srgbClr val="0070C0"/>
                </a:solidFill>
                <a:latin typeface="Comic Sans MS" panose="030F0702030302020204" pitchFamily="66" charset="0"/>
              </a:rPr>
              <a:t>horizontal one</a:t>
            </a:r>
          </a:p>
          <a:p>
            <a:r>
              <a:rPr lang="en-US" sz="1800" dirty="0">
                <a:latin typeface="Comic Sans MS" panose="030F0702030302020204" pitchFamily="66" charset="0"/>
              </a:rPr>
              <a:t>Detect the buildup of </a:t>
            </a:r>
            <a:r>
              <a:rPr lang="en-US" sz="1800" dirty="0" err="1">
                <a:latin typeface="Comic Sans MS" panose="030F0702030302020204" pitchFamily="66" charset="0"/>
              </a:rPr>
              <a:t>precessing</a:t>
            </a:r>
            <a:r>
              <a:rPr lang="en-US" sz="1800" dirty="0">
                <a:latin typeface="Comic Sans MS" panose="030F0702030302020204" pitchFamily="66" charset="0"/>
              </a:rPr>
              <a:t> horizontal polarization at SPD by the JEDI time stamp technique via azimuthal asymmetry of  elastic scattering in the internal carbon target in SPD</a:t>
            </a:r>
          </a:p>
          <a:p>
            <a:r>
              <a:rPr lang="en-US" sz="1800" dirty="0">
                <a:latin typeface="Comic Sans MS" panose="030F0702030302020204" pitchFamily="66" charset="0"/>
              </a:rPr>
              <a:t>The beam halo is brought into interaction with the target heating the beam</a:t>
            </a:r>
          </a:p>
          <a:p>
            <a:r>
              <a:rPr lang="en-US" sz="1800" dirty="0">
                <a:solidFill>
                  <a:srgbClr val="C00000"/>
                </a:solidFill>
                <a:latin typeface="Comic Sans MS" panose="030F0702030302020204" pitchFamily="66" charset="0"/>
              </a:rPr>
              <a:t>Detuned quasi-frozen spin regime gives access to very small </a:t>
            </a:r>
            <a:r>
              <a:rPr lang="en-US" sz="1800" dirty="0" err="1">
                <a:solidFill>
                  <a:srgbClr val="C00000"/>
                </a:solidFill>
                <a:latin typeface="Comic Sans MS" panose="030F0702030302020204" pitchFamily="66" charset="0"/>
              </a:rPr>
              <a:t>axion</a:t>
            </a:r>
            <a:r>
              <a:rPr lang="en-US" sz="1800" dirty="0">
                <a:solidFill>
                  <a:srgbClr val="C00000"/>
                </a:solidFill>
                <a:latin typeface="Comic Sans MS" panose="030F0702030302020204" pitchFamily="66" charset="0"/>
              </a:rPr>
              <a:t> masses</a:t>
            </a:r>
          </a:p>
          <a:p>
            <a:r>
              <a:rPr lang="en-US" sz="1800" dirty="0">
                <a:solidFill>
                  <a:srgbClr val="C00000"/>
                </a:solidFill>
                <a:latin typeface="Comic Sans MS" panose="030F0702030302020204" pitchFamily="66" charset="0"/>
              </a:rPr>
              <a:t>No demand for any  extra equipment </a:t>
            </a:r>
            <a:r>
              <a:rPr lang="en-US" sz="1800" dirty="0">
                <a:latin typeface="Comic Sans MS" panose="030F0702030302020204" pitchFamily="66" charset="0"/>
              </a:rPr>
              <a:t>beyond the internal  target in SPD and heating the beam: just keep ramping the beam energy as much as possible</a:t>
            </a:r>
            <a:endParaRPr lang="ru-RU" sz="1800" dirty="0"/>
          </a:p>
        </p:txBody>
      </p:sp>
    </p:spTree>
    <p:extLst>
      <p:ext uri="{BB962C8B-B14F-4D97-AF65-F5344CB8AC3E}">
        <p14:creationId xmlns:p14="http://schemas.microsoft.com/office/powerpoint/2010/main" val="2317594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D7AE90-C60C-CF10-F870-2AD8E1970A40}"/>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61ADBB8D-DC66-4959-D8E9-0DBC9E95C5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2995" y="1824547"/>
            <a:ext cx="6878010" cy="4077269"/>
          </a:xfrm>
        </p:spPr>
      </p:pic>
    </p:spTree>
    <p:extLst>
      <p:ext uri="{BB962C8B-B14F-4D97-AF65-F5344CB8AC3E}">
        <p14:creationId xmlns:p14="http://schemas.microsoft.com/office/powerpoint/2010/main" val="1811186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F8C87D-1EE8-2807-6D7D-D4FBC871DEE4}"/>
              </a:ext>
            </a:extLst>
          </p:cNvPr>
          <p:cNvSpPr>
            <a:spLocks noGrp="1"/>
          </p:cNvSpPr>
          <p:nvPr>
            <p:ph type="title"/>
          </p:nvPr>
        </p:nvSpPr>
        <p:spPr>
          <a:xfrm>
            <a:off x="611560" y="274638"/>
            <a:ext cx="8075240" cy="691699"/>
          </a:xfrm>
        </p:spPr>
        <p:txBody>
          <a:bodyPr>
            <a:normAutofit/>
          </a:bodyPr>
          <a:lstStyle/>
          <a:p>
            <a:r>
              <a:rPr lang="en-US" sz="3200" dirty="0" err="1"/>
              <a:t>Nuclotron</a:t>
            </a:r>
            <a:r>
              <a:rPr lang="en-US" sz="3200" dirty="0"/>
              <a:t> and NICA-Collider</a:t>
            </a:r>
            <a:endParaRPr lang="ru-RU" sz="3200" dirty="0"/>
          </a:p>
        </p:txBody>
      </p:sp>
      <p:pic>
        <p:nvPicPr>
          <p:cNvPr id="5" name="Объект 4">
            <a:extLst>
              <a:ext uri="{FF2B5EF4-FFF2-40B4-BE49-F238E27FC236}">
                <a16:creationId xmlns:a16="http://schemas.microsoft.com/office/drawing/2014/main" id="{1BC7A989-556B-DF1E-9F39-12417F8FD2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110353"/>
            <a:ext cx="6768752" cy="5750353"/>
          </a:xfrm>
        </p:spPr>
      </p:pic>
      <p:cxnSp>
        <p:nvCxnSpPr>
          <p:cNvPr id="7" name="Прямая соединительная линия 6">
            <a:extLst>
              <a:ext uri="{FF2B5EF4-FFF2-40B4-BE49-F238E27FC236}">
                <a16:creationId xmlns:a16="http://schemas.microsoft.com/office/drawing/2014/main" id="{6F0D19DA-06A2-72DD-B062-0E972E2707BF}"/>
              </a:ext>
            </a:extLst>
          </p:cNvPr>
          <p:cNvCxnSpPr/>
          <p:nvPr/>
        </p:nvCxnSpPr>
        <p:spPr>
          <a:xfrm>
            <a:off x="4139952" y="2492896"/>
            <a:ext cx="216024" cy="144016"/>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Прямая соединительная линия 8">
            <a:extLst>
              <a:ext uri="{FF2B5EF4-FFF2-40B4-BE49-F238E27FC236}">
                <a16:creationId xmlns:a16="http://schemas.microsoft.com/office/drawing/2014/main" id="{D03142F3-0FBB-871D-A188-17680838687F}"/>
              </a:ext>
            </a:extLst>
          </p:cNvPr>
          <p:cNvCxnSpPr>
            <a:cxnSpLocks/>
          </p:cNvCxnSpPr>
          <p:nvPr/>
        </p:nvCxnSpPr>
        <p:spPr>
          <a:xfrm flipV="1">
            <a:off x="4368686" y="2255168"/>
            <a:ext cx="1296144" cy="144016"/>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Прямая соединительная линия 11">
            <a:extLst>
              <a:ext uri="{FF2B5EF4-FFF2-40B4-BE49-F238E27FC236}">
                <a16:creationId xmlns:a16="http://schemas.microsoft.com/office/drawing/2014/main" id="{C7AB1022-6E9B-1733-4C12-F18E75FB864A}"/>
              </a:ext>
            </a:extLst>
          </p:cNvPr>
          <p:cNvCxnSpPr/>
          <p:nvPr/>
        </p:nvCxnSpPr>
        <p:spPr>
          <a:xfrm>
            <a:off x="4152662" y="2238797"/>
            <a:ext cx="216024" cy="144016"/>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Прямая соединительная линия 14">
            <a:extLst>
              <a:ext uri="{FF2B5EF4-FFF2-40B4-BE49-F238E27FC236}">
                <a16:creationId xmlns:a16="http://schemas.microsoft.com/office/drawing/2014/main" id="{F0754944-E011-2749-7D0F-37E5592F56E4}"/>
              </a:ext>
            </a:extLst>
          </p:cNvPr>
          <p:cNvCxnSpPr/>
          <p:nvPr/>
        </p:nvCxnSpPr>
        <p:spPr>
          <a:xfrm flipV="1">
            <a:off x="5688124" y="2039144"/>
            <a:ext cx="144016"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Прямая соединительная линия 16">
            <a:extLst>
              <a:ext uri="{FF2B5EF4-FFF2-40B4-BE49-F238E27FC236}">
                <a16:creationId xmlns:a16="http://schemas.microsoft.com/office/drawing/2014/main" id="{7DF14A10-A053-0825-6FAD-BEE559DE4782}"/>
              </a:ext>
            </a:extLst>
          </p:cNvPr>
          <p:cNvCxnSpPr/>
          <p:nvPr/>
        </p:nvCxnSpPr>
        <p:spPr>
          <a:xfrm flipV="1">
            <a:off x="4139952" y="3645024"/>
            <a:ext cx="108012" cy="144016"/>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Прямая соединительная линия 18">
            <a:extLst>
              <a:ext uri="{FF2B5EF4-FFF2-40B4-BE49-F238E27FC236}">
                <a16:creationId xmlns:a16="http://schemas.microsoft.com/office/drawing/2014/main" id="{B5948D59-911D-2B49-6490-3852891AEE1F}"/>
              </a:ext>
            </a:extLst>
          </p:cNvPr>
          <p:cNvCxnSpPr>
            <a:cxnSpLocks/>
          </p:cNvCxnSpPr>
          <p:nvPr/>
        </p:nvCxnSpPr>
        <p:spPr>
          <a:xfrm flipV="1">
            <a:off x="4247964" y="3529608"/>
            <a:ext cx="1404156" cy="115416"/>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Прямая соединительная линия 21">
            <a:extLst>
              <a:ext uri="{FF2B5EF4-FFF2-40B4-BE49-F238E27FC236}">
                <a16:creationId xmlns:a16="http://schemas.microsoft.com/office/drawing/2014/main" id="{A6FF5164-1DA8-64B7-9C28-C07EBCA12FC9}"/>
              </a:ext>
            </a:extLst>
          </p:cNvPr>
          <p:cNvCxnSpPr>
            <a:cxnSpLocks/>
          </p:cNvCxnSpPr>
          <p:nvPr/>
        </p:nvCxnSpPr>
        <p:spPr>
          <a:xfrm>
            <a:off x="5664830" y="3529608"/>
            <a:ext cx="190604" cy="187424"/>
          </a:xfrm>
          <a:prstGeom prst="line">
            <a:avLst/>
          </a:prstGeom>
        </p:spPr>
        <p:style>
          <a:lnRef idx="2">
            <a:schemeClr val="accent2"/>
          </a:lnRef>
          <a:fillRef idx="0">
            <a:schemeClr val="accent2"/>
          </a:fillRef>
          <a:effectRef idx="1">
            <a:schemeClr val="accent2"/>
          </a:effectRef>
          <a:fontRef idx="minor">
            <a:schemeClr val="tx1"/>
          </a:fontRef>
        </p:style>
      </p:cxnSp>
      <p:sp>
        <p:nvSpPr>
          <p:cNvPr id="25" name="TextBox 24">
            <a:extLst>
              <a:ext uri="{FF2B5EF4-FFF2-40B4-BE49-F238E27FC236}">
                <a16:creationId xmlns:a16="http://schemas.microsoft.com/office/drawing/2014/main" id="{CD21F4A4-4BC1-35D3-6A11-9EA3710BD75C}"/>
              </a:ext>
            </a:extLst>
          </p:cNvPr>
          <p:cNvSpPr txBox="1"/>
          <p:nvPr/>
        </p:nvSpPr>
        <p:spPr>
          <a:xfrm>
            <a:off x="6084168" y="2646675"/>
            <a:ext cx="720080" cy="276999"/>
          </a:xfrm>
          <a:prstGeom prst="rect">
            <a:avLst/>
          </a:prstGeom>
          <a:noFill/>
        </p:spPr>
        <p:txBody>
          <a:bodyPr wrap="square" rtlCol="0">
            <a:spAutoFit/>
          </a:bodyPr>
          <a:lstStyle/>
          <a:p>
            <a:r>
              <a:rPr lang="en-US" sz="1200" dirty="0">
                <a:solidFill>
                  <a:srgbClr val="FF0000"/>
                </a:solidFill>
              </a:rPr>
              <a:t>Bypass</a:t>
            </a:r>
            <a:endParaRPr lang="ru-RU" sz="1200" dirty="0">
              <a:solidFill>
                <a:srgbClr val="FF0000"/>
              </a:solidFill>
            </a:endParaRPr>
          </a:p>
        </p:txBody>
      </p:sp>
      <p:cxnSp>
        <p:nvCxnSpPr>
          <p:cNvPr id="29" name="Прямая соединительная линия 28">
            <a:extLst>
              <a:ext uri="{FF2B5EF4-FFF2-40B4-BE49-F238E27FC236}">
                <a16:creationId xmlns:a16="http://schemas.microsoft.com/office/drawing/2014/main" id="{5985DA3B-546C-113C-DAE0-34744182AF28}"/>
              </a:ext>
            </a:extLst>
          </p:cNvPr>
          <p:cNvCxnSpPr/>
          <p:nvPr/>
        </p:nvCxnSpPr>
        <p:spPr>
          <a:xfrm>
            <a:off x="5652120" y="2492896"/>
            <a:ext cx="576064"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555F95D2-0798-87A2-93F7-FE4563494B1F}"/>
              </a:ext>
            </a:extLst>
          </p:cNvPr>
          <p:cNvCxnSpPr/>
          <p:nvPr/>
        </p:nvCxnSpPr>
        <p:spPr>
          <a:xfrm flipV="1">
            <a:off x="5724128" y="2923674"/>
            <a:ext cx="504056" cy="6636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832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48306B-A0DC-C6D1-C2E0-F1DC66DF29E7}"/>
              </a:ext>
            </a:extLst>
          </p:cNvPr>
          <p:cNvSpPr>
            <a:spLocks noGrp="1"/>
          </p:cNvSpPr>
          <p:nvPr>
            <p:ph type="title"/>
          </p:nvPr>
        </p:nvSpPr>
        <p:spPr/>
        <p:txBody>
          <a:bodyPr/>
          <a:lstStyle/>
          <a:p>
            <a:r>
              <a:rPr lang="en-US" dirty="0"/>
              <a:t>Twiss functions in </a:t>
            </a:r>
            <a:r>
              <a:rPr lang="en-US" dirty="0" err="1"/>
              <a:t>Nuclotron</a:t>
            </a:r>
            <a:endParaRPr lang="ru-RU" dirty="0"/>
          </a:p>
        </p:txBody>
      </p:sp>
      <p:pic>
        <p:nvPicPr>
          <p:cNvPr id="5" name="Объект 4">
            <a:extLst>
              <a:ext uri="{FF2B5EF4-FFF2-40B4-BE49-F238E27FC236}">
                <a16:creationId xmlns:a16="http://schemas.microsoft.com/office/drawing/2014/main" id="{4B88CCA9-BDF7-5C65-5934-FC58D304C6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362" y="1340768"/>
            <a:ext cx="8059275" cy="2648320"/>
          </a:xfrm>
        </p:spPr>
      </p:pic>
      <p:pic>
        <p:nvPicPr>
          <p:cNvPr id="7" name="Рисунок 6">
            <a:extLst>
              <a:ext uri="{FF2B5EF4-FFF2-40B4-BE49-F238E27FC236}">
                <a16:creationId xmlns:a16="http://schemas.microsoft.com/office/drawing/2014/main" id="{83A0168F-5090-B17A-3299-E50DD9F4C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362" y="4012727"/>
            <a:ext cx="8059275" cy="2626131"/>
          </a:xfrm>
          <a:prstGeom prst="rect">
            <a:avLst/>
          </a:prstGeom>
        </p:spPr>
      </p:pic>
    </p:spTree>
    <p:extLst>
      <p:ext uri="{BB962C8B-B14F-4D97-AF65-F5344CB8AC3E}">
        <p14:creationId xmlns:p14="http://schemas.microsoft.com/office/powerpoint/2010/main" val="162736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5BAEC3-F974-62E1-2FA6-7C5102F0D898}"/>
              </a:ext>
            </a:extLst>
          </p:cNvPr>
          <p:cNvSpPr>
            <a:spLocks noGrp="1"/>
          </p:cNvSpPr>
          <p:nvPr>
            <p:ph type="ctrTitle"/>
          </p:nvPr>
        </p:nvSpPr>
        <p:spPr>
          <a:xfrm>
            <a:off x="611560" y="260649"/>
            <a:ext cx="7772400" cy="576064"/>
          </a:xfrm>
        </p:spPr>
        <p:txBody>
          <a:bodyPr>
            <a:noAutofit/>
          </a:bodyPr>
          <a:lstStyle/>
          <a:p>
            <a:r>
              <a:rPr lang="ru-RU" sz="2000" b="1" dirty="0">
                <a:solidFill>
                  <a:srgbClr val="000000"/>
                </a:solidFill>
                <a:effectLst/>
                <a:uFill>
                  <a:solidFill>
                    <a:srgbClr val="000000"/>
                  </a:solidFill>
                </a:uFill>
                <a:latin typeface="Times New Roman" panose="02020603050405020304" pitchFamily="18" charset="0"/>
                <a:ea typeface="Arial Unicode MS"/>
                <a:cs typeface="Arial Unicode MS"/>
              </a:rPr>
              <a:t>Адаптации магнитооптической структуры </a:t>
            </a:r>
            <a:r>
              <a:rPr lang="ru-RU" sz="2000" b="1" dirty="0" err="1">
                <a:solidFill>
                  <a:srgbClr val="000000"/>
                </a:solidFill>
                <a:effectLst/>
                <a:uFill>
                  <a:solidFill>
                    <a:srgbClr val="000000"/>
                  </a:solidFill>
                </a:uFill>
                <a:latin typeface="Times New Roman" panose="02020603050405020304" pitchFamily="18" charset="0"/>
                <a:ea typeface="Arial Unicode MS"/>
                <a:cs typeface="Arial Unicode MS"/>
              </a:rPr>
              <a:t>Нуклотрона</a:t>
            </a:r>
            <a:r>
              <a:rPr lang="ru-RU" sz="2000" b="1" dirty="0">
                <a:solidFill>
                  <a:srgbClr val="000000"/>
                </a:solidFill>
                <a:effectLst/>
                <a:uFill>
                  <a:solidFill>
                    <a:srgbClr val="000000"/>
                  </a:solidFill>
                </a:uFill>
                <a:latin typeface="Times New Roman" panose="02020603050405020304" pitchFamily="18" charset="0"/>
                <a:ea typeface="Arial Unicode MS"/>
                <a:cs typeface="Arial Unicode MS"/>
              </a:rPr>
              <a:t> для поиска электрического дипольного момента дейтрона (</a:t>
            </a:r>
            <a:r>
              <a:rPr lang="en-US" sz="2000" b="1" dirty="0" err="1">
                <a:solidFill>
                  <a:srgbClr val="000000"/>
                </a:solidFill>
                <a:effectLst/>
                <a:uFill>
                  <a:solidFill>
                    <a:srgbClr val="000000"/>
                  </a:solidFill>
                </a:uFill>
                <a:latin typeface="Times New Roman" panose="02020603050405020304" pitchFamily="18" charset="0"/>
                <a:ea typeface="Arial Unicode MS"/>
                <a:cs typeface="Arial Unicode MS"/>
              </a:rPr>
              <a:t>dEDM</a:t>
            </a:r>
            <a:r>
              <a:rPr lang="ru-RU" sz="2000" b="1" dirty="0">
                <a:solidFill>
                  <a:srgbClr val="000000"/>
                </a:solidFill>
                <a:effectLst/>
                <a:uFill>
                  <a:solidFill>
                    <a:srgbClr val="000000"/>
                  </a:solidFill>
                </a:uFill>
                <a:latin typeface="Times New Roman" panose="02020603050405020304" pitchFamily="18" charset="0"/>
                <a:ea typeface="Arial Unicode MS"/>
                <a:cs typeface="Arial Unicode MS"/>
              </a:rPr>
              <a:t>). </a:t>
            </a:r>
            <a:endParaRPr lang="en-US" sz="2000" b="1"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3" name="Подзаголовок 2">
            <a:extLst>
              <a:ext uri="{FF2B5EF4-FFF2-40B4-BE49-F238E27FC236}">
                <a16:creationId xmlns:a16="http://schemas.microsoft.com/office/drawing/2014/main" id="{7F6215A1-D7DF-F340-6346-48856DDC798D}"/>
              </a:ext>
            </a:extLst>
          </p:cNvPr>
          <p:cNvSpPr>
            <a:spLocks noGrp="1"/>
          </p:cNvSpPr>
          <p:nvPr>
            <p:ph type="subTitle" idx="1"/>
          </p:nvPr>
        </p:nvSpPr>
        <p:spPr>
          <a:xfrm>
            <a:off x="1371600" y="1124744"/>
            <a:ext cx="6872808" cy="4896544"/>
          </a:xfrm>
        </p:spPr>
        <p:txBody>
          <a:bodyPr>
            <a:normAutofit/>
          </a:bodyPr>
          <a:lstStyle/>
          <a:p>
            <a:pPr algn="just"/>
            <a:endParaRPr lang="en-US"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lgn="just"/>
            <a:r>
              <a:rPr lang="ru-RU" sz="1800" dirty="0">
                <a:solidFill>
                  <a:srgbClr val="000000"/>
                </a:solidFill>
                <a:effectLst/>
                <a:uFill>
                  <a:solidFill>
                    <a:srgbClr val="000000"/>
                  </a:solidFill>
                </a:uFill>
                <a:latin typeface="Times New Roman" panose="02020603050405020304" pitchFamily="18" charset="0"/>
                <a:ea typeface="Arial Unicode MS"/>
                <a:cs typeface="Arial Unicode MS"/>
              </a:rPr>
              <a:t>При решении этой задачи необходимо было решить четыре проблемы:</a:t>
            </a:r>
            <a:endParaRPr lang="en-US"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lgn="just"/>
            <a:r>
              <a:rPr lang="ru-RU" sz="1800" dirty="0">
                <a:solidFill>
                  <a:srgbClr val="000000"/>
                </a:solidFill>
                <a:effectLst/>
                <a:uFill>
                  <a:solidFill>
                    <a:srgbClr val="000000"/>
                  </a:solidFill>
                </a:uFill>
                <a:latin typeface="Times New Roman" panose="02020603050405020304" pitchFamily="18" charset="0"/>
                <a:ea typeface="Arial Unicode MS"/>
                <a:cs typeface="Arial Unicode MS"/>
              </a:rPr>
              <a:t> </a:t>
            </a:r>
            <a:endParaRPr lang="en-US"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285750" indent="-285750" algn="just">
              <a:buFontTx/>
              <a:buChar char="-"/>
            </a:pPr>
            <a:r>
              <a:rPr lang="ru-RU" sz="1800" b="1" dirty="0">
                <a:solidFill>
                  <a:srgbClr val="000000"/>
                </a:solidFill>
                <a:uFill>
                  <a:solidFill>
                    <a:srgbClr val="000000"/>
                  </a:solidFill>
                </a:uFill>
                <a:latin typeface="Times New Roman" panose="02020603050405020304" pitchFamily="18" charset="0"/>
              </a:rPr>
              <a:t>реализовать концепцию «квази-замороженного спина в предлагаемой оптике, </a:t>
            </a:r>
            <a:endParaRPr lang="en-US" sz="1800" b="1" dirty="0">
              <a:solidFill>
                <a:srgbClr val="000000"/>
              </a:solidFill>
              <a:uFill>
                <a:solidFill>
                  <a:srgbClr val="000000"/>
                </a:solidFill>
              </a:uFill>
              <a:latin typeface="Times New Roman" panose="02020603050405020304" pitchFamily="18" charset="0"/>
            </a:endParaRPr>
          </a:p>
          <a:p>
            <a:pPr marL="285750" indent="-285750" algn="just">
              <a:buFontTx/>
              <a:buChar char="-"/>
            </a:pPr>
            <a:r>
              <a:rPr lang="ru-RU" sz="1800" b="1" dirty="0">
                <a:solidFill>
                  <a:srgbClr val="000000"/>
                </a:solidFill>
                <a:effectLst/>
                <a:uFill>
                  <a:solidFill>
                    <a:srgbClr val="000000"/>
                  </a:solidFill>
                </a:uFill>
                <a:latin typeface="Times New Roman" panose="02020603050405020304" pitchFamily="18" charset="0"/>
                <a:ea typeface="Arial Unicode MS"/>
                <a:cs typeface="Arial Unicode MS"/>
              </a:rPr>
              <a:t>увеличение длин прямых промежутков между арками, </a:t>
            </a:r>
            <a:endParaRPr lang="en-US" sz="1800" b="1" dirty="0">
              <a:solidFill>
                <a:srgbClr val="000000"/>
              </a:solidFill>
              <a:uFill>
                <a:solidFill>
                  <a:srgbClr val="000000"/>
                </a:solidFill>
              </a:uFill>
              <a:latin typeface="Times New Roman" panose="02020603050405020304" pitchFamily="18" charset="0"/>
              <a:ea typeface="Arial Unicode MS"/>
              <a:cs typeface="Arial Unicode MS"/>
            </a:endParaRPr>
          </a:p>
          <a:p>
            <a:pPr marL="285750" indent="-285750" algn="just">
              <a:buFontTx/>
              <a:buChar char="-"/>
            </a:pPr>
            <a:r>
              <a:rPr lang="ru-RU" sz="1800" b="1" dirty="0">
                <a:solidFill>
                  <a:srgbClr val="000000"/>
                </a:solidFill>
                <a:effectLst/>
                <a:uFill>
                  <a:solidFill>
                    <a:srgbClr val="000000"/>
                  </a:solidFill>
                </a:uFill>
                <a:latin typeface="Times New Roman" panose="02020603050405020304" pitchFamily="18" charset="0"/>
                <a:ea typeface="Arial Unicode MS"/>
                <a:cs typeface="Arial Unicode MS"/>
              </a:rPr>
              <a:t>обеспечение нулевой дисперсии на прямых участках</a:t>
            </a:r>
            <a:r>
              <a:rPr lang="en-US" sz="1800" b="1" dirty="0">
                <a:solidFill>
                  <a:srgbClr val="000000"/>
                </a:solidFill>
                <a:uFill>
                  <a:solidFill>
                    <a:srgbClr val="000000"/>
                  </a:solidFill>
                </a:uFill>
                <a:latin typeface="Times New Roman" panose="02020603050405020304" pitchFamily="18" charset="0"/>
                <a:ea typeface="Arial Unicode MS"/>
                <a:cs typeface="Arial Unicode MS"/>
              </a:rPr>
              <a:t>,</a:t>
            </a:r>
            <a:r>
              <a:rPr lang="ru-RU" sz="1800" b="1" dirty="0">
                <a:solidFill>
                  <a:srgbClr val="000000"/>
                </a:solidFill>
                <a:effectLst/>
                <a:uFill>
                  <a:solidFill>
                    <a:srgbClr val="000000"/>
                  </a:solidFill>
                </a:uFill>
                <a:latin typeface="Times New Roman" panose="02020603050405020304" pitchFamily="18" charset="0"/>
                <a:ea typeface="Arial Unicode MS"/>
                <a:cs typeface="Arial Unicode MS"/>
              </a:rPr>
              <a:t> </a:t>
            </a:r>
            <a:endParaRPr lang="en-US" sz="1800" b="1" dirty="0">
              <a:solidFill>
                <a:srgbClr val="000000"/>
              </a:solidFill>
              <a:uFill>
                <a:solidFill>
                  <a:srgbClr val="000000"/>
                </a:solidFill>
              </a:uFill>
              <a:latin typeface="Times New Roman" panose="02020603050405020304" pitchFamily="18" charset="0"/>
              <a:ea typeface="Arial Unicode MS"/>
              <a:cs typeface="Arial Unicode MS"/>
            </a:endParaRPr>
          </a:p>
          <a:p>
            <a:pPr marL="285750" indent="-285750" algn="just">
              <a:buFontTx/>
              <a:buChar char="-"/>
            </a:pPr>
            <a:r>
              <a:rPr lang="ru-RU" sz="1800" b="1" dirty="0">
                <a:solidFill>
                  <a:srgbClr val="000000"/>
                </a:solidFill>
                <a:effectLst/>
                <a:uFill>
                  <a:solidFill>
                    <a:srgbClr val="000000"/>
                  </a:solidFill>
                </a:uFill>
                <a:latin typeface="Times New Roman" panose="02020603050405020304" pitchFamily="18" charset="0"/>
                <a:ea typeface="Arial Unicode MS"/>
                <a:cs typeface="Arial Unicode MS"/>
              </a:rPr>
              <a:t>сохранение длины кольца ускорителя с учетом размещения требуемого оборудования.</a:t>
            </a:r>
            <a:endParaRPr lang="ru-RU" sz="1800" b="1" dirty="0">
              <a:solidFill>
                <a:srgbClr val="000000"/>
              </a:solidFill>
              <a:effectLst/>
              <a:uFill>
                <a:solidFill>
                  <a:srgbClr val="000000"/>
                </a:solidFill>
              </a:uFill>
              <a:latin typeface="Calibri" panose="020F0502020204030204" pitchFamily="34" charset="0"/>
              <a:ea typeface="Arial Unicode MS"/>
              <a:cs typeface="Arial Unicode MS"/>
            </a:endParaRPr>
          </a:p>
          <a:p>
            <a:endParaRPr lang="ru-RU" dirty="0"/>
          </a:p>
        </p:txBody>
      </p:sp>
    </p:spTree>
    <p:extLst>
      <p:ext uri="{BB962C8B-B14F-4D97-AF65-F5344CB8AC3E}">
        <p14:creationId xmlns:p14="http://schemas.microsoft.com/office/powerpoint/2010/main" val="430163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2EDE97-9E1E-A3AE-E483-2174692E1AAB}"/>
              </a:ext>
            </a:extLst>
          </p:cNvPr>
          <p:cNvSpPr>
            <a:spLocks noGrp="1"/>
          </p:cNvSpPr>
          <p:nvPr>
            <p:ph type="ctrTitle"/>
          </p:nvPr>
        </p:nvSpPr>
        <p:spPr>
          <a:xfrm>
            <a:off x="755576" y="484187"/>
            <a:ext cx="7772400" cy="735013"/>
          </a:xfrm>
        </p:spPr>
        <p:txBody>
          <a:bodyPr>
            <a:normAutofit/>
          </a:bodyPr>
          <a:lstStyle/>
          <a:p>
            <a:r>
              <a:rPr lang="ru-RU" sz="2800" dirty="0"/>
              <a:t>Для реализации этих задач</a:t>
            </a:r>
            <a:r>
              <a:rPr lang="en-US" sz="2800" dirty="0"/>
              <a:t>:</a:t>
            </a:r>
            <a:endParaRPr lang="ru-RU" sz="2800" dirty="0"/>
          </a:p>
        </p:txBody>
      </p:sp>
      <p:sp>
        <p:nvSpPr>
          <p:cNvPr id="3" name="Подзаголовок 2">
            <a:extLst>
              <a:ext uri="{FF2B5EF4-FFF2-40B4-BE49-F238E27FC236}">
                <a16:creationId xmlns:a16="http://schemas.microsoft.com/office/drawing/2014/main" id="{D4F6EDCF-52E5-245E-C2D2-48007C7DB0E6}"/>
              </a:ext>
            </a:extLst>
          </p:cNvPr>
          <p:cNvSpPr>
            <a:spLocks noGrp="1"/>
          </p:cNvSpPr>
          <p:nvPr>
            <p:ph type="subTitle" idx="1"/>
          </p:nvPr>
        </p:nvSpPr>
        <p:spPr>
          <a:xfrm>
            <a:off x="1115616" y="1219200"/>
            <a:ext cx="6400800" cy="4802088"/>
          </a:xfrm>
        </p:spPr>
        <p:txBody>
          <a:bodyPr>
            <a:normAutofit/>
          </a:bodyPr>
          <a:lstStyle/>
          <a:p>
            <a:pPr marL="285750" indent="-285750" algn="just">
              <a:buFontTx/>
              <a:buChar char="-"/>
            </a:pPr>
            <a:r>
              <a:rPr lang="ru-RU" sz="1800" b="1" dirty="0">
                <a:ln>
                  <a:noFill/>
                </a:ln>
                <a:solidFill>
                  <a:srgbClr val="000000"/>
                </a:solidFill>
                <a:effectLst/>
                <a:uFill>
                  <a:solidFill>
                    <a:srgbClr val="000000"/>
                  </a:solidFill>
                </a:uFill>
                <a:latin typeface="Times New Roman" panose="02020603050405020304" pitchFamily="18" charset="0"/>
                <a:ea typeface="Arial Unicode MS"/>
                <a:cs typeface="Arial Unicode MS"/>
              </a:rPr>
              <a:t>первая проблема, увеличение прямых участков до требуемой длины, решается за счет увеличения максимального магнитного поля в поворотных магнитах до величины 1.8 Тесла,</a:t>
            </a:r>
          </a:p>
          <a:p>
            <a:pPr marL="285750" indent="-285750" algn="just">
              <a:buFontTx/>
              <a:buChar char="-"/>
            </a:pPr>
            <a:endParaRPr lang="ru-RU" sz="1800" b="1"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285750" indent="-285750" algn="just">
              <a:buFontTx/>
              <a:buChar char="-"/>
            </a:pPr>
            <a:r>
              <a:rPr lang="ru-RU" sz="1800" b="1" dirty="0">
                <a:ln>
                  <a:noFill/>
                </a:ln>
                <a:solidFill>
                  <a:srgbClr val="000000"/>
                </a:solidFill>
                <a:effectLst/>
                <a:uFill>
                  <a:solidFill>
                    <a:srgbClr val="000000"/>
                  </a:solidFill>
                </a:uFill>
                <a:latin typeface="Times New Roman" panose="02020603050405020304" pitchFamily="18" charset="0"/>
                <a:ea typeface="Arial Unicode MS"/>
                <a:cs typeface="Arial Unicode MS"/>
              </a:rPr>
              <a:t>Подавление дисперсии решается выбором набега фазы радиальных колебаний на арках,</a:t>
            </a:r>
          </a:p>
          <a:p>
            <a:pPr algn="just"/>
            <a:endParaRPr lang="ru-RU" sz="1800" b="1"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285750" indent="-285750" algn="just">
              <a:buFontTx/>
              <a:buChar char="-"/>
            </a:pPr>
            <a:r>
              <a:rPr lang="ru-RU" sz="1800" b="1" dirty="0">
                <a:ln>
                  <a:noFill/>
                </a:ln>
                <a:solidFill>
                  <a:srgbClr val="000000"/>
                </a:solidFill>
                <a:effectLst/>
                <a:uFill>
                  <a:solidFill>
                    <a:srgbClr val="000000"/>
                  </a:solidFill>
                </a:uFill>
                <a:latin typeface="Times New Roman" panose="02020603050405020304" pitchFamily="18" charset="0"/>
                <a:ea typeface="Arial Unicode MS"/>
                <a:cs typeface="Arial Unicode MS"/>
              </a:rPr>
              <a:t>в структуру вводятся дополнительные</a:t>
            </a:r>
            <a:r>
              <a:rPr lang="en-US" sz="1800" b="1" dirty="0">
                <a:ln>
                  <a:noFill/>
                </a:ln>
                <a:solidFill>
                  <a:srgbClr val="000000"/>
                </a:solidFill>
                <a:effectLst/>
                <a:uFill>
                  <a:solidFill>
                    <a:srgbClr val="000000"/>
                  </a:solidFill>
                </a:uFill>
                <a:latin typeface="Times New Roman" panose="02020603050405020304" pitchFamily="18" charset="0"/>
                <a:ea typeface="Arial Unicode MS"/>
                <a:cs typeface="Arial Unicode MS"/>
              </a:rPr>
              <a:t> </a:t>
            </a:r>
            <a:r>
              <a:rPr lang="ru-RU" sz="1800" b="1" dirty="0">
                <a:ln>
                  <a:noFill/>
                </a:ln>
                <a:solidFill>
                  <a:srgbClr val="000000"/>
                </a:solidFill>
                <a:effectLst/>
                <a:uFill>
                  <a:solidFill>
                    <a:srgbClr val="000000"/>
                  </a:solidFill>
                </a:uFill>
                <a:latin typeface="Times New Roman" panose="02020603050405020304" pitchFamily="18" charset="0"/>
                <a:ea typeface="Arial Unicode MS"/>
                <a:cs typeface="Arial Unicode MS"/>
              </a:rPr>
              <a:t>электростатические дефлекторы с отрицательной кривизной, что позволяет сохранять </a:t>
            </a:r>
            <a:r>
              <a:rPr lang="ru-RU" sz="1800" b="1" dirty="0">
                <a:solidFill>
                  <a:srgbClr val="000000"/>
                </a:solidFill>
                <a:uFill>
                  <a:solidFill>
                    <a:srgbClr val="000000"/>
                  </a:solidFill>
                </a:uFill>
                <a:latin typeface="Times New Roman" panose="02020603050405020304" pitchFamily="18" charset="0"/>
                <a:ea typeface="Arial Unicode MS"/>
                <a:cs typeface="Arial Unicode MS"/>
              </a:rPr>
              <a:t>среднее </a:t>
            </a:r>
            <a:r>
              <a:rPr lang="ru-RU" sz="1800" b="1" dirty="0">
                <a:ln>
                  <a:noFill/>
                </a:ln>
                <a:solidFill>
                  <a:srgbClr val="000000"/>
                </a:solidFill>
                <a:effectLst/>
                <a:uFill>
                  <a:solidFill>
                    <a:srgbClr val="000000"/>
                  </a:solidFill>
                </a:uFill>
                <a:latin typeface="Times New Roman" panose="02020603050405020304" pitchFamily="18" charset="0"/>
                <a:ea typeface="Arial Unicode MS"/>
                <a:cs typeface="Arial Unicode MS"/>
              </a:rPr>
              <a:t>направление спина вдоль импульса во всем кольце в рамках концепции «квази-замороженного спина» в ускорителе. </a:t>
            </a:r>
          </a:p>
          <a:p>
            <a:pPr marL="285750" indent="-285750" algn="just">
              <a:buFontTx/>
              <a:buChar char="-"/>
            </a:pPr>
            <a:endParaRPr lang="ru-RU" sz="1800" b="1"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285750" indent="-285750" algn="just">
              <a:buFontTx/>
              <a:buChar char="-"/>
            </a:pPr>
            <a:endParaRPr lang="ru-RU"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ru-RU" dirty="0"/>
          </a:p>
        </p:txBody>
      </p:sp>
    </p:spTree>
    <p:extLst>
      <p:ext uri="{BB962C8B-B14F-4D97-AF65-F5344CB8AC3E}">
        <p14:creationId xmlns:p14="http://schemas.microsoft.com/office/powerpoint/2010/main" val="2772259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5D9068-8EC4-518A-B8A7-37B9FE7FE8ED}"/>
              </a:ext>
            </a:extLst>
          </p:cNvPr>
          <p:cNvSpPr>
            <a:spLocks noGrp="1"/>
          </p:cNvSpPr>
          <p:nvPr>
            <p:ph type="title"/>
          </p:nvPr>
        </p:nvSpPr>
        <p:spPr>
          <a:xfrm>
            <a:off x="457200" y="274638"/>
            <a:ext cx="8229600" cy="706090"/>
          </a:xfrm>
        </p:spPr>
        <p:txBody>
          <a:bodyPr>
            <a:normAutofit/>
          </a:bodyPr>
          <a:lstStyle/>
          <a:p>
            <a:r>
              <a:rPr lang="ru-RU" sz="2800" dirty="0"/>
              <a:t>Модернизация одного суперпериода </a:t>
            </a:r>
            <a:r>
              <a:rPr lang="ru-RU" sz="2800" dirty="0" err="1"/>
              <a:t>Нуклотрона</a:t>
            </a:r>
            <a:endParaRPr lang="ru-RU" sz="2800" dirty="0"/>
          </a:p>
        </p:txBody>
      </p:sp>
      <p:pic>
        <p:nvPicPr>
          <p:cNvPr id="5" name="Объект 4">
            <a:extLst>
              <a:ext uri="{FF2B5EF4-FFF2-40B4-BE49-F238E27FC236}">
                <a16:creationId xmlns:a16="http://schemas.microsoft.com/office/drawing/2014/main" id="{2B8E82A2-492C-3C4E-EBEE-8F2E0D964A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124744"/>
            <a:ext cx="7153824" cy="2835222"/>
          </a:xfrm>
        </p:spPr>
      </p:pic>
      <p:pic>
        <p:nvPicPr>
          <p:cNvPr id="7" name="Рисунок 6">
            <a:extLst>
              <a:ext uri="{FF2B5EF4-FFF2-40B4-BE49-F238E27FC236}">
                <a16:creationId xmlns:a16="http://schemas.microsoft.com/office/drawing/2014/main" id="{8A7A35CA-DD60-E11F-BCC4-BE18E8F76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901" y="3955197"/>
            <a:ext cx="6219379" cy="2405473"/>
          </a:xfrm>
          <a:prstGeom prst="rect">
            <a:avLst/>
          </a:prstGeom>
        </p:spPr>
      </p:pic>
    </p:spTree>
    <p:extLst>
      <p:ext uri="{BB962C8B-B14F-4D97-AF65-F5344CB8AC3E}">
        <p14:creationId xmlns:p14="http://schemas.microsoft.com/office/powerpoint/2010/main" val="3871664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516B61-8DE8-B16E-BF8D-97F01829AF92}"/>
              </a:ext>
            </a:extLst>
          </p:cNvPr>
          <p:cNvSpPr>
            <a:spLocks noGrp="1"/>
          </p:cNvSpPr>
          <p:nvPr>
            <p:ph type="title"/>
          </p:nvPr>
        </p:nvSpPr>
        <p:spPr/>
        <p:txBody>
          <a:bodyPr>
            <a:normAutofit fontScale="90000"/>
          </a:bodyPr>
          <a:lstStyle/>
          <a:p>
            <a:r>
              <a:rPr lang="en-US" dirty="0" err="1"/>
              <a:t>Nuclotron</a:t>
            </a:r>
            <a:r>
              <a:rPr lang="en-US" dirty="0"/>
              <a:t> with </a:t>
            </a:r>
            <a:br>
              <a:rPr lang="en-US" dirty="0"/>
            </a:br>
            <a:r>
              <a:rPr lang="en-US" dirty="0"/>
              <a:t>16-th </a:t>
            </a:r>
            <a:r>
              <a:rPr lang="en-US" dirty="0" err="1"/>
              <a:t>superperiodical</a:t>
            </a:r>
            <a:r>
              <a:rPr lang="en-US" dirty="0"/>
              <a:t> lattice</a:t>
            </a:r>
            <a:endParaRPr lang="ru-RU" dirty="0"/>
          </a:p>
        </p:txBody>
      </p:sp>
      <p:pic>
        <p:nvPicPr>
          <p:cNvPr id="5" name="Объект 4">
            <a:extLst>
              <a:ext uri="{FF2B5EF4-FFF2-40B4-BE49-F238E27FC236}">
                <a16:creationId xmlns:a16="http://schemas.microsoft.com/office/drawing/2014/main" id="{28DE738D-6BDF-3394-CE4F-037D02FBA4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82972"/>
            <a:ext cx="8229600" cy="3360419"/>
          </a:xfrm>
        </p:spPr>
      </p:pic>
    </p:spTree>
    <p:extLst>
      <p:ext uri="{BB962C8B-B14F-4D97-AF65-F5344CB8AC3E}">
        <p14:creationId xmlns:p14="http://schemas.microsoft.com/office/powerpoint/2010/main" val="3642280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82F5D86-F59A-4A40-A7F4-B4BDD06BF105}"/>
              </a:ext>
            </a:extLst>
          </p:cNvPr>
          <p:cNvSpPr>
            <a:spLocks noGrp="1"/>
          </p:cNvSpPr>
          <p:nvPr>
            <p:ph type="title"/>
          </p:nvPr>
        </p:nvSpPr>
        <p:spPr>
          <a:xfrm>
            <a:off x="755650" y="620713"/>
            <a:ext cx="7772400" cy="504825"/>
          </a:xfrm>
        </p:spPr>
        <p:txBody>
          <a:bodyPr/>
          <a:lstStyle/>
          <a:p>
            <a:r>
              <a:rPr lang="en-US" altLang="en-US" sz="1800"/>
              <a:t>Current results for </a:t>
            </a:r>
            <a:r>
              <a:rPr lang="en-US" altLang="en-US" sz="1800" u="sng"/>
              <a:t>neutron</a:t>
            </a:r>
            <a:r>
              <a:rPr lang="en-US" altLang="en-US" sz="1800"/>
              <a:t>:</a:t>
            </a:r>
            <a:endParaRPr lang="en-GB" altLang="en-US" sz="1800"/>
          </a:p>
        </p:txBody>
      </p:sp>
      <p:pic>
        <p:nvPicPr>
          <p:cNvPr id="6147" name="Content Placeholder 3">
            <a:extLst>
              <a:ext uri="{FF2B5EF4-FFF2-40B4-BE49-F238E27FC236}">
                <a16:creationId xmlns:a16="http://schemas.microsoft.com/office/drawing/2014/main" id="{38FC8F80-FB4C-4FF2-B8A4-B57BD14ADD5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1125538"/>
            <a:ext cx="5727700" cy="531495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141073-FABE-9AE8-8E38-A44D71D39EB5}"/>
              </a:ext>
            </a:extLst>
          </p:cNvPr>
          <p:cNvSpPr>
            <a:spLocks noGrp="1"/>
          </p:cNvSpPr>
          <p:nvPr>
            <p:ph type="title"/>
          </p:nvPr>
        </p:nvSpPr>
        <p:spPr>
          <a:xfrm>
            <a:off x="271260" y="40736"/>
            <a:ext cx="8229600" cy="307870"/>
          </a:xfrm>
        </p:spPr>
        <p:txBody>
          <a:bodyPr>
            <a:normAutofit fontScale="90000"/>
          </a:bodyPr>
          <a:lstStyle/>
          <a:p>
            <a:r>
              <a:rPr lang="en-US" sz="2400" dirty="0"/>
              <a:t>Electrostatic insertion in </a:t>
            </a:r>
            <a:r>
              <a:rPr lang="en-US" sz="2400" dirty="0" err="1"/>
              <a:t>Nuclotron</a:t>
            </a:r>
            <a:endParaRPr lang="ru-RU" sz="2400" dirty="0"/>
          </a:p>
        </p:txBody>
      </p:sp>
      <p:pic>
        <p:nvPicPr>
          <p:cNvPr id="9" name="Объект 8">
            <a:extLst>
              <a:ext uri="{FF2B5EF4-FFF2-40B4-BE49-F238E27FC236}">
                <a16:creationId xmlns:a16="http://schemas.microsoft.com/office/drawing/2014/main" id="{F77514B8-B5DA-A71D-B3D5-FB334A7DC0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040" y="778423"/>
            <a:ext cx="8064896" cy="5148155"/>
          </a:xfrm>
        </p:spPr>
      </p:pic>
      <p:pic>
        <p:nvPicPr>
          <p:cNvPr id="11" name="Рисунок 10">
            <a:extLst>
              <a:ext uri="{FF2B5EF4-FFF2-40B4-BE49-F238E27FC236}">
                <a16:creationId xmlns:a16="http://schemas.microsoft.com/office/drawing/2014/main" id="{B4F569CD-797E-C8BA-C86F-6B5DB2A71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41" y="2420888"/>
            <a:ext cx="3888432" cy="303982"/>
          </a:xfrm>
          <a:prstGeom prst="rect">
            <a:avLst/>
          </a:prstGeom>
        </p:spPr>
      </p:pic>
      <p:cxnSp>
        <p:nvCxnSpPr>
          <p:cNvPr id="13" name="Прямая соединительная линия 12">
            <a:extLst>
              <a:ext uri="{FF2B5EF4-FFF2-40B4-BE49-F238E27FC236}">
                <a16:creationId xmlns:a16="http://schemas.microsoft.com/office/drawing/2014/main" id="{8F4D3B73-084C-E2A5-F1BD-2ECC4D55F1B9}"/>
              </a:ext>
            </a:extLst>
          </p:cNvPr>
          <p:cNvCxnSpPr/>
          <p:nvPr/>
        </p:nvCxnSpPr>
        <p:spPr>
          <a:xfrm flipH="1" flipV="1">
            <a:off x="2411760" y="2724870"/>
            <a:ext cx="504056" cy="704130"/>
          </a:xfrm>
          <a:prstGeom prst="line">
            <a:avLst/>
          </a:prstGeom>
        </p:spPr>
        <p:style>
          <a:lnRef idx="1">
            <a:schemeClr val="accent6"/>
          </a:lnRef>
          <a:fillRef idx="0">
            <a:schemeClr val="accent6"/>
          </a:fillRef>
          <a:effectRef idx="0">
            <a:schemeClr val="accent6"/>
          </a:effectRef>
          <a:fontRef idx="minor">
            <a:schemeClr val="tx1"/>
          </a:fontRef>
        </p:style>
      </p:cxnSp>
      <p:pic>
        <p:nvPicPr>
          <p:cNvPr id="15" name="Рисунок 14">
            <a:extLst>
              <a:ext uri="{FF2B5EF4-FFF2-40B4-BE49-F238E27FC236}">
                <a16:creationId xmlns:a16="http://schemas.microsoft.com/office/drawing/2014/main" id="{D121ECE8-B3C6-45F4-5C58-9D8839423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597" y="2420888"/>
            <a:ext cx="3063835" cy="344869"/>
          </a:xfrm>
          <a:prstGeom prst="rect">
            <a:avLst/>
          </a:prstGeom>
        </p:spPr>
      </p:pic>
      <p:cxnSp>
        <p:nvCxnSpPr>
          <p:cNvPr id="17" name="Прямая соединительная линия 16">
            <a:extLst>
              <a:ext uri="{FF2B5EF4-FFF2-40B4-BE49-F238E27FC236}">
                <a16:creationId xmlns:a16="http://schemas.microsoft.com/office/drawing/2014/main" id="{38B34A86-15FF-D61D-4F78-4462E812FED0}"/>
              </a:ext>
            </a:extLst>
          </p:cNvPr>
          <p:cNvCxnSpPr/>
          <p:nvPr/>
        </p:nvCxnSpPr>
        <p:spPr>
          <a:xfrm flipV="1">
            <a:off x="5940152" y="2724870"/>
            <a:ext cx="1080120" cy="776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1DD89ECC-58D6-D1AA-198E-B04A4DE92A84}"/>
              </a:ext>
            </a:extLst>
          </p:cNvPr>
          <p:cNvCxnSpPr/>
          <p:nvPr/>
        </p:nvCxnSpPr>
        <p:spPr>
          <a:xfrm>
            <a:off x="1403648" y="2204864"/>
            <a:ext cx="86409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F91BCDC4-D293-9262-A8AD-39E019DEF171}"/>
              </a:ext>
            </a:extLst>
          </p:cNvPr>
          <p:cNvCxnSpPr/>
          <p:nvPr/>
        </p:nvCxnSpPr>
        <p:spPr>
          <a:xfrm flipV="1">
            <a:off x="1403648" y="1916832"/>
            <a:ext cx="792088" cy="28803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4" name="Прямая со стрелкой 23">
            <a:extLst>
              <a:ext uri="{FF2B5EF4-FFF2-40B4-BE49-F238E27FC236}">
                <a16:creationId xmlns:a16="http://schemas.microsoft.com/office/drawing/2014/main" id="{90120412-DDF1-FF25-582F-F0A7E9E7D39A}"/>
              </a:ext>
            </a:extLst>
          </p:cNvPr>
          <p:cNvCxnSpPr/>
          <p:nvPr/>
        </p:nvCxnSpPr>
        <p:spPr>
          <a:xfrm>
            <a:off x="5940152" y="2204864"/>
            <a:ext cx="86409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Прямая со стрелкой 25">
            <a:extLst>
              <a:ext uri="{FF2B5EF4-FFF2-40B4-BE49-F238E27FC236}">
                <a16:creationId xmlns:a16="http://schemas.microsoft.com/office/drawing/2014/main" id="{4F8200A4-A61C-6DD7-266F-592144C9FB84}"/>
              </a:ext>
            </a:extLst>
          </p:cNvPr>
          <p:cNvCxnSpPr/>
          <p:nvPr/>
        </p:nvCxnSpPr>
        <p:spPr>
          <a:xfrm>
            <a:off x="5940152" y="2204864"/>
            <a:ext cx="864096" cy="21602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9" name="TextBox 28">
            <a:extLst>
              <a:ext uri="{FF2B5EF4-FFF2-40B4-BE49-F238E27FC236}">
                <a16:creationId xmlns:a16="http://schemas.microsoft.com/office/drawing/2014/main" id="{A9292167-009C-0226-EECF-1355DA8615A7}"/>
              </a:ext>
            </a:extLst>
          </p:cNvPr>
          <p:cNvSpPr txBox="1"/>
          <p:nvPr/>
        </p:nvSpPr>
        <p:spPr>
          <a:xfrm>
            <a:off x="2195736" y="1968425"/>
            <a:ext cx="312906" cy="369332"/>
          </a:xfrm>
          <a:prstGeom prst="rect">
            <a:avLst/>
          </a:prstGeom>
          <a:noFill/>
        </p:spPr>
        <p:txBody>
          <a:bodyPr wrap="none" rtlCol="0">
            <a:spAutoFit/>
          </a:bodyPr>
          <a:lstStyle/>
          <a:p>
            <a:r>
              <a:rPr lang="en-US" dirty="0"/>
              <a:t>p</a:t>
            </a:r>
            <a:endParaRPr lang="ru-RU" dirty="0"/>
          </a:p>
        </p:txBody>
      </p:sp>
      <p:sp>
        <p:nvSpPr>
          <p:cNvPr id="30" name="TextBox 29">
            <a:extLst>
              <a:ext uri="{FF2B5EF4-FFF2-40B4-BE49-F238E27FC236}">
                <a16:creationId xmlns:a16="http://schemas.microsoft.com/office/drawing/2014/main" id="{522CC32B-18A2-FA4A-F186-622AAD88901F}"/>
              </a:ext>
            </a:extLst>
          </p:cNvPr>
          <p:cNvSpPr txBox="1"/>
          <p:nvPr/>
        </p:nvSpPr>
        <p:spPr>
          <a:xfrm>
            <a:off x="1907800" y="1585935"/>
            <a:ext cx="338554" cy="369332"/>
          </a:xfrm>
          <a:prstGeom prst="rect">
            <a:avLst/>
          </a:prstGeom>
          <a:noFill/>
        </p:spPr>
        <p:txBody>
          <a:bodyPr wrap="none" rtlCol="0">
            <a:spAutoFit/>
          </a:bodyPr>
          <a:lstStyle/>
          <a:p>
            <a:r>
              <a:rPr lang="en-US" dirty="0"/>
              <a:t>S</a:t>
            </a:r>
            <a:endParaRPr lang="ru-RU" dirty="0"/>
          </a:p>
        </p:txBody>
      </p:sp>
      <p:sp>
        <p:nvSpPr>
          <p:cNvPr id="31" name="TextBox 30">
            <a:extLst>
              <a:ext uri="{FF2B5EF4-FFF2-40B4-BE49-F238E27FC236}">
                <a16:creationId xmlns:a16="http://schemas.microsoft.com/office/drawing/2014/main" id="{57FB0823-EF64-51CA-225F-340AA820AE79}"/>
              </a:ext>
            </a:extLst>
          </p:cNvPr>
          <p:cNvSpPr txBox="1"/>
          <p:nvPr/>
        </p:nvSpPr>
        <p:spPr>
          <a:xfrm>
            <a:off x="6742390" y="1835066"/>
            <a:ext cx="312906" cy="369332"/>
          </a:xfrm>
          <a:prstGeom prst="rect">
            <a:avLst/>
          </a:prstGeom>
          <a:noFill/>
        </p:spPr>
        <p:txBody>
          <a:bodyPr wrap="none" rtlCol="0">
            <a:spAutoFit/>
          </a:bodyPr>
          <a:lstStyle/>
          <a:p>
            <a:r>
              <a:rPr lang="en-US" dirty="0"/>
              <a:t>p</a:t>
            </a:r>
            <a:endParaRPr lang="ru-RU" dirty="0"/>
          </a:p>
        </p:txBody>
      </p:sp>
      <p:sp>
        <p:nvSpPr>
          <p:cNvPr id="32" name="TextBox 31">
            <a:extLst>
              <a:ext uri="{FF2B5EF4-FFF2-40B4-BE49-F238E27FC236}">
                <a16:creationId xmlns:a16="http://schemas.microsoft.com/office/drawing/2014/main" id="{53FC22B4-CE86-D84E-BFF9-9488A29280AE}"/>
              </a:ext>
            </a:extLst>
          </p:cNvPr>
          <p:cNvSpPr txBox="1"/>
          <p:nvPr/>
        </p:nvSpPr>
        <p:spPr>
          <a:xfrm>
            <a:off x="6716742" y="2139048"/>
            <a:ext cx="338554" cy="369332"/>
          </a:xfrm>
          <a:prstGeom prst="rect">
            <a:avLst/>
          </a:prstGeom>
          <a:noFill/>
        </p:spPr>
        <p:txBody>
          <a:bodyPr wrap="none" rtlCol="0">
            <a:spAutoFit/>
          </a:bodyPr>
          <a:lstStyle/>
          <a:p>
            <a:r>
              <a:rPr lang="en-US" dirty="0"/>
              <a:t>S</a:t>
            </a:r>
            <a:endParaRPr lang="ru-RU" dirty="0"/>
          </a:p>
        </p:txBody>
      </p:sp>
      <p:cxnSp>
        <p:nvCxnSpPr>
          <p:cNvPr id="34" name="Прямая со стрелкой 33">
            <a:extLst>
              <a:ext uri="{FF2B5EF4-FFF2-40B4-BE49-F238E27FC236}">
                <a16:creationId xmlns:a16="http://schemas.microsoft.com/office/drawing/2014/main" id="{37446852-D4F9-0F65-90C5-28CFCCDB41CB}"/>
              </a:ext>
            </a:extLst>
          </p:cNvPr>
          <p:cNvCxnSpPr>
            <a:cxnSpLocks/>
          </p:cNvCxnSpPr>
          <p:nvPr/>
        </p:nvCxnSpPr>
        <p:spPr>
          <a:xfrm flipH="1" flipV="1">
            <a:off x="1763688" y="2060848"/>
            <a:ext cx="72008" cy="143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E77378E-BBB9-B983-0F19-4A8A9F975848}"/>
              </a:ext>
            </a:extLst>
          </p:cNvPr>
          <p:cNvSpPr txBox="1"/>
          <p:nvPr/>
        </p:nvSpPr>
        <p:spPr>
          <a:xfrm>
            <a:off x="1840998" y="1992844"/>
            <a:ext cx="448539" cy="276999"/>
          </a:xfrm>
          <a:prstGeom prst="rect">
            <a:avLst/>
          </a:prstGeom>
          <a:noFill/>
        </p:spPr>
        <p:txBody>
          <a:bodyPr wrap="square" rtlCol="0">
            <a:spAutoFit/>
          </a:bodyPr>
          <a:lstStyle/>
          <a:p>
            <a:r>
              <a:rPr lang="en-US" sz="1200" dirty="0">
                <a:latin typeface="Harlow Solid Italic" panose="04030604020F02020D02" pitchFamily="82" charset="0"/>
              </a:rPr>
              <a:t>alfa</a:t>
            </a:r>
            <a:endParaRPr lang="ru-RU" sz="1200" dirty="0"/>
          </a:p>
        </p:txBody>
      </p:sp>
      <p:cxnSp>
        <p:nvCxnSpPr>
          <p:cNvPr id="38" name="Прямая со стрелкой 37">
            <a:extLst>
              <a:ext uri="{FF2B5EF4-FFF2-40B4-BE49-F238E27FC236}">
                <a16:creationId xmlns:a16="http://schemas.microsoft.com/office/drawing/2014/main" id="{B791110A-DD1E-01F4-7883-9780D5ACCBC1}"/>
              </a:ext>
            </a:extLst>
          </p:cNvPr>
          <p:cNvCxnSpPr/>
          <p:nvPr/>
        </p:nvCxnSpPr>
        <p:spPr>
          <a:xfrm>
            <a:off x="6599054" y="2195736"/>
            <a:ext cx="0" cy="142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AE45031-7FA8-5971-D8A0-96C969D6FEFC}"/>
              </a:ext>
            </a:extLst>
          </p:cNvPr>
          <p:cNvSpPr txBox="1"/>
          <p:nvPr/>
        </p:nvSpPr>
        <p:spPr>
          <a:xfrm>
            <a:off x="6176531" y="2116906"/>
            <a:ext cx="481222" cy="276999"/>
          </a:xfrm>
          <a:prstGeom prst="rect">
            <a:avLst/>
          </a:prstGeom>
          <a:noFill/>
        </p:spPr>
        <p:txBody>
          <a:bodyPr wrap="none" rtlCol="0">
            <a:spAutoFit/>
          </a:bodyPr>
          <a:lstStyle/>
          <a:p>
            <a:r>
              <a:rPr lang="en-US" sz="1200" dirty="0">
                <a:latin typeface="Forte" panose="03060902040502070203" pitchFamily="66" charset="0"/>
              </a:rPr>
              <a:t>alfa</a:t>
            </a:r>
            <a:endParaRPr lang="ru-RU" sz="1200" dirty="0"/>
          </a:p>
        </p:txBody>
      </p:sp>
      <p:sp>
        <p:nvSpPr>
          <p:cNvPr id="43" name="TextBox 42">
            <a:extLst>
              <a:ext uri="{FF2B5EF4-FFF2-40B4-BE49-F238E27FC236}">
                <a16:creationId xmlns:a16="http://schemas.microsoft.com/office/drawing/2014/main" id="{6AC42CE6-F46E-EC87-F9D7-51C42389ED64}"/>
              </a:ext>
            </a:extLst>
          </p:cNvPr>
          <p:cNvSpPr txBox="1"/>
          <p:nvPr/>
        </p:nvSpPr>
        <p:spPr>
          <a:xfrm>
            <a:off x="827584" y="4653136"/>
            <a:ext cx="184731" cy="369332"/>
          </a:xfrm>
          <a:prstGeom prst="rect">
            <a:avLst/>
          </a:prstGeom>
          <a:noFill/>
        </p:spPr>
        <p:txBody>
          <a:bodyPr wrap="none" rtlCol="0">
            <a:spAutoFit/>
          </a:bodyPr>
          <a:lstStyle/>
          <a:p>
            <a:endParaRPr lang="ru-RU" dirty="0"/>
          </a:p>
        </p:txBody>
      </p:sp>
      <p:cxnSp>
        <p:nvCxnSpPr>
          <p:cNvPr id="56" name="Прямая соединительная линия 55">
            <a:extLst>
              <a:ext uri="{FF2B5EF4-FFF2-40B4-BE49-F238E27FC236}">
                <a16:creationId xmlns:a16="http://schemas.microsoft.com/office/drawing/2014/main" id="{F514A099-B44E-1675-6FB5-510A12DA5555}"/>
              </a:ext>
            </a:extLst>
          </p:cNvPr>
          <p:cNvCxnSpPr>
            <a:cxnSpLocks/>
            <a:stCxn id="11" idx="1"/>
          </p:cNvCxnSpPr>
          <p:nvPr/>
        </p:nvCxnSpPr>
        <p:spPr>
          <a:xfrm flipV="1">
            <a:off x="229841" y="846138"/>
            <a:ext cx="0" cy="1726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id="{9F819C3B-45B5-E6D5-3A6A-7E91A8C32CB4}"/>
              </a:ext>
            </a:extLst>
          </p:cNvPr>
          <p:cNvCxnSpPr>
            <a:cxnSpLocks/>
            <a:stCxn id="11" idx="3"/>
          </p:cNvCxnSpPr>
          <p:nvPr/>
        </p:nvCxnSpPr>
        <p:spPr>
          <a:xfrm flipV="1">
            <a:off x="4118273" y="908720"/>
            <a:ext cx="0" cy="1664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a:extLst>
              <a:ext uri="{FF2B5EF4-FFF2-40B4-BE49-F238E27FC236}">
                <a16:creationId xmlns:a16="http://schemas.microsoft.com/office/drawing/2014/main" id="{07CCE3E7-7D1C-5B8E-9AFB-31C088C47E14}"/>
              </a:ext>
            </a:extLst>
          </p:cNvPr>
          <p:cNvCxnSpPr/>
          <p:nvPr/>
        </p:nvCxnSpPr>
        <p:spPr>
          <a:xfrm>
            <a:off x="229841" y="1052736"/>
            <a:ext cx="3888432"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E0E2901-0459-738C-4158-E6EAEE76E09D}"/>
              </a:ext>
            </a:extLst>
          </p:cNvPr>
          <p:cNvSpPr txBox="1"/>
          <p:nvPr/>
        </p:nvSpPr>
        <p:spPr>
          <a:xfrm>
            <a:off x="229841" y="718985"/>
            <a:ext cx="3888432" cy="646331"/>
          </a:xfrm>
          <a:prstGeom prst="rect">
            <a:avLst/>
          </a:prstGeom>
          <a:noFill/>
        </p:spPr>
        <p:txBody>
          <a:bodyPr wrap="square" rtlCol="0">
            <a:spAutoFit/>
          </a:bodyPr>
          <a:lstStyle/>
          <a:p>
            <a:r>
              <a:rPr lang="en-US" dirty="0"/>
              <a:t>     Before/after modernization: 	    	     24.2 m / 21 m</a:t>
            </a:r>
            <a:endParaRPr lang="ru-RU" dirty="0"/>
          </a:p>
        </p:txBody>
      </p:sp>
      <p:cxnSp>
        <p:nvCxnSpPr>
          <p:cNvPr id="65" name="Прямая соединительная линия 64">
            <a:extLst>
              <a:ext uri="{FF2B5EF4-FFF2-40B4-BE49-F238E27FC236}">
                <a16:creationId xmlns:a16="http://schemas.microsoft.com/office/drawing/2014/main" id="{D323651E-16F2-3305-FE2F-D78ECF2647B6}"/>
              </a:ext>
            </a:extLst>
          </p:cNvPr>
          <p:cNvCxnSpPr>
            <a:cxnSpLocks/>
          </p:cNvCxnSpPr>
          <p:nvPr/>
        </p:nvCxnSpPr>
        <p:spPr>
          <a:xfrm flipV="1">
            <a:off x="5396597" y="846138"/>
            <a:ext cx="0" cy="1703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a:extLst>
              <a:ext uri="{FF2B5EF4-FFF2-40B4-BE49-F238E27FC236}">
                <a16:creationId xmlns:a16="http://schemas.microsoft.com/office/drawing/2014/main" id="{AB1D5DD7-2841-F423-F531-1869A3AAA7C1}"/>
              </a:ext>
            </a:extLst>
          </p:cNvPr>
          <p:cNvCxnSpPr>
            <a:stCxn id="15" idx="3"/>
          </p:cNvCxnSpPr>
          <p:nvPr/>
        </p:nvCxnSpPr>
        <p:spPr>
          <a:xfrm flipV="1">
            <a:off x="8460432" y="908720"/>
            <a:ext cx="0" cy="1684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a16="http://schemas.microsoft.com/office/drawing/2014/main" id="{F60EFF37-5A25-96BD-B244-C0A8E7344DBE}"/>
              </a:ext>
            </a:extLst>
          </p:cNvPr>
          <p:cNvCxnSpPr/>
          <p:nvPr/>
        </p:nvCxnSpPr>
        <p:spPr>
          <a:xfrm>
            <a:off x="5396597" y="1042150"/>
            <a:ext cx="3063835"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64DEFED7-1997-D9F5-5587-D254EABD78DD}"/>
              </a:ext>
            </a:extLst>
          </p:cNvPr>
          <p:cNvSpPr txBox="1"/>
          <p:nvPr/>
        </p:nvSpPr>
        <p:spPr>
          <a:xfrm>
            <a:off x="5472977" y="718984"/>
            <a:ext cx="3094589" cy="646331"/>
          </a:xfrm>
          <a:prstGeom prst="rect">
            <a:avLst/>
          </a:prstGeom>
          <a:noFill/>
        </p:spPr>
        <p:txBody>
          <a:bodyPr wrap="square">
            <a:spAutoFit/>
          </a:bodyPr>
          <a:lstStyle/>
          <a:p>
            <a:r>
              <a:rPr lang="en-US" dirty="0"/>
              <a:t>after/before modernization: 	 10.5 m / 7.3 m</a:t>
            </a:r>
            <a:endParaRPr lang="ru-RU" dirty="0"/>
          </a:p>
        </p:txBody>
      </p:sp>
    </p:spTree>
    <p:extLst>
      <p:ext uri="{BB962C8B-B14F-4D97-AF65-F5344CB8AC3E}">
        <p14:creationId xmlns:p14="http://schemas.microsoft.com/office/powerpoint/2010/main" val="2506642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1D96E0-99C4-7005-F7D1-653B91930A1F}"/>
              </a:ext>
            </a:extLst>
          </p:cNvPr>
          <p:cNvSpPr>
            <a:spLocks noGrp="1"/>
          </p:cNvSpPr>
          <p:nvPr>
            <p:ph type="title"/>
          </p:nvPr>
        </p:nvSpPr>
        <p:spPr>
          <a:xfrm>
            <a:off x="457200" y="274638"/>
            <a:ext cx="8229600" cy="580166"/>
          </a:xfrm>
        </p:spPr>
        <p:txBody>
          <a:bodyPr>
            <a:normAutofit/>
          </a:bodyPr>
          <a:lstStyle/>
          <a:p>
            <a:r>
              <a:rPr lang="ru-RU" sz="2800" dirty="0"/>
              <a:t>Основные соотношения</a:t>
            </a:r>
          </a:p>
        </p:txBody>
      </p:sp>
      <p:sp>
        <p:nvSpPr>
          <p:cNvPr id="4" name="Объект 3">
            <a:extLst>
              <a:ext uri="{FF2B5EF4-FFF2-40B4-BE49-F238E27FC236}">
                <a16:creationId xmlns:a16="http://schemas.microsoft.com/office/drawing/2014/main" id="{FE939040-8B51-C534-3C11-43F8636D2E1B}"/>
              </a:ext>
            </a:extLst>
          </p:cNvPr>
          <p:cNvSpPr txBox="1">
            <a:spLocks noGrp="1"/>
          </p:cNvSpPr>
          <p:nvPr>
            <p:ph idx="1"/>
          </p:nvPr>
        </p:nvSpPr>
        <p:spPr>
          <a:xfrm>
            <a:off x="485775" y="1039084"/>
            <a:ext cx="7304372" cy="701731"/>
          </a:xfrm>
          <a:prstGeom prst="rect">
            <a:avLst/>
          </a:prstGeom>
          <a:noFill/>
        </p:spPr>
        <p:txBody>
          <a:bodyPr wrap="none" rtlCol="0">
            <a:spAutoFit/>
          </a:bodyPr>
          <a:lstStyle/>
          <a:p>
            <a:pPr marL="0" indent="0">
              <a:buNone/>
            </a:pPr>
            <a:r>
              <a:rPr lang="ru-RU" sz="1800" dirty="0">
                <a:effectLst/>
                <a:latin typeface="Times New Roman" panose="02020603050405020304" pitchFamily="18" charset="0"/>
                <a:ea typeface="Times New Roman" panose="02020603050405020304" pitchFamily="18" charset="0"/>
              </a:rPr>
              <a:t>Нормализованная частота прецессии спина в горизонтальной плоскости</a:t>
            </a:r>
          </a:p>
          <a:p>
            <a:pPr marL="0" indent="0">
              <a:buNone/>
            </a:pPr>
            <a:r>
              <a:rPr lang="ru-RU" sz="1800" dirty="0">
                <a:effectLst/>
                <a:latin typeface="Times New Roman" panose="02020603050405020304" pitchFamily="18" charset="0"/>
                <a:ea typeface="Times New Roman" panose="02020603050405020304" pitchFamily="18" charset="0"/>
              </a:rPr>
              <a:t> в </a:t>
            </a:r>
            <a:r>
              <a:rPr lang="ru-RU" sz="1800" b="1" u="sng" dirty="0">
                <a:solidFill>
                  <a:schemeClr val="tx2"/>
                </a:solidFill>
                <a:effectLst/>
                <a:latin typeface="Times New Roman" panose="02020603050405020304" pitchFamily="18" charset="0"/>
                <a:ea typeface="Times New Roman" panose="02020603050405020304" pitchFamily="18" charset="0"/>
              </a:rPr>
              <a:t>электрическом</a:t>
            </a:r>
            <a:r>
              <a:rPr lang="ru-RU" sz="1800" dirty="0">
                <a:effectLst/>
                <a:latin typeface="Times New Roman" panose="02020603050405020304" pitchFamily="18" charset="0"/>
                <a:ea typeface="Times New Roman" panose="02020603050405020304" pitchFamily="18" charset="0"/>
              </a:rPr>
              <a:t> дефлекторе относительно направления движения</a:t>
            </a:r>
            <a:r>
              <a:rPr lang="en-US" sz="1800" dirty="0">
                <a:effectLst/>
                <a:latin typeface="Times New Roman" panose="02020603050405020304" pitchFamily="18" charset="0"/>
                <a:ea typeface="Times New Roman" panose="02020603050405020304" pitchFamily="18" charset="0"/>
              </a:rPr>
              <a:t>: </a:t>
            </a:r>
            <a:endParaRPr lang="ru-RU" dirty="0"/>
          </a:p>
        </p:txBody>
      </p:sp>
      <p:sp>
        <p:nvSpPr>
          <p:cNvPr id="6" name="TextBox 5">
            <a:extLst>
              <a:ext uri="{FF2B5EF4-FFF2-40B4-BE49-F238E27FC236}">
                <a16:creationId xmlns:a16="http://schemas.microsoft.com/office/drawing/2014/main" id="{88FA3B34-C962-E5E3-EE3D-A10CC33F8516}"/>
              </a:ext>
            </a:extLst>
          </p:cNvPr>
          <p:cNvSpPr txBox="1"/>
          <p:nvPr/>
        </p:nvSpPr>
        <p:spPr>
          <a:xfrm>
            <a:off x="485775" y="2458810"/>
            <a:ext cx="7304372" cy="646331"/>
          </a:xfrm>
          <a:prstGeom prst="rect">
            <a:avLst/>
          </a:prstGeom>
          <a:noFill/>
        </p:spPr>
        <p:txBody>
          <a:bodyPr wrap="none" rtlCol="0">
            <a:spAutoFit/>
          </a:bodyPr>
          <a:lstStyle/>
          <a:p>
            <a:pPr marL="0" indent="0">
              <a:buNone/>
            </a:pPr>
            <a:r>
              <a:rPr lang="ru-RU" sz="1800" dirty="0">
                <a:effectLst/>
                <a:latin typeface="Times New Roman" panose="02020603050405020304" pitchFamily="18" charset="0"/>
                <a:ea typeface="Times New Roman" panose="02020603050405020304" pitchFamily="18" charset="0"/>
              </a:rPr>
              <a:t>Нормализованная частота прецессии спина в горизонтальной плоскости</a:t>
            </a:r>
          </a:p>
          <a:p>
            <a:pPr marL="0" indent="0">
              <a:buNone/>
            </a:pPr>
            <a:r>
              <a:rPr lang="ru-RU" sz="1800" dirty="0">
                <a:effectLst/>
                <a:latin typeface="Times New Roman" panose="02020603050405020304" pitchFamily="18" charset="0"/>
                <a:ea typeface="Times New Roman" panose="02020603050405020304" pitchFamily="18" charset="0"/>
              </a:rPr>
              <a:t> в </a:t>
            </a:r>
            <a:r>
              <a:rPr lang="ru-RU" sz="1800" b="1" u="sng" dirty="0">
                <a:solidFill>
                  <a:srgbClr val="FF0000"/>
                </a:solidFill>
                <a:effectLst/>
                <a:latin typeface="Times New Roman" panose="02020603050405020304" pitchFamily="18" charset="0"/>
                <a:ea typeface="Times New Roman" panose="02020603050405020304" pitchFamily="18" charset="0"/>
              </a:rPr>
              <a:t>магнитном</a:t>
            </a:r>
            <a:r>
              <a:rPr lang="ru-RU" sz="1800" dirty="0">
                <a:effectLst/>
                <a:latin typeface="Times New Roman" panose="02020603050405020304" pitchFamily="18" charset="0"/>
                <a:ea typeface="Times New Roman" panose="02020603050405020304" pitchFamily="18" charset="0"/>
              </a:rPr>
              <a:t> дефлекторе  относительно направления движения</a:t>
            </a:r>
            <a:r>
              <a:rPr lang="en-US" sz="1800" dirty="0">
                <a:effectLst/>
                <a:latin typeface="Times New Roman" panose="02020603050405020304" pitchFamily="18" charset="0"/>
                <a:ea typeface="Times New Roman" panose="02020603050405020304" pitchFamily="18" charset="0"/>
              </a:rPr>
              <a:t>: </a:t>
            </a:r>
            <a:endParaRPr lang="ru-RU" dirty="0"/>
          </a:p>
        </p:txBody>
      </p:sp>
      <p:sp>
        <p:nvSpPr>
          <p:cNvPr id="10" name="Rectangle 4">
            <a:extLst>
              <a:ext uri="{FF2B5EF4-FFF2-40B4-BE49-F238E27FC236}">
                <a16:creationId xmlns:a16="http://schemas.microsoft.com/office/drawing/2014/main" id="{94F8DB44-491F-EE99-2237-D4D43D24488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9B04F87-1410-7DB7-6D13-9727CB53F0C6}"/>
                  </a:ext>
                </a:extLst>
              </p:cNvPr>
              <p:cNvSpPr txBox="1"/>
              <p:nvPr/>
            </p:nvSpPr>
            <p:spPr>
              <a:xfrm>
                <a:off x="3593365" y="3059668"/>
                <a:ext cx="1077667" cy="369332"/>
              </a:xfrm>
              <a:prstGeom prst="rect">
                <a:avLst/>
              </a:prstGeom>
              <a:noFill/>
            </p:spPr>
            <p:txBody>
              <a:bodyPr wrap="none" rtlCol="0">
                <a:spAutoFit/>
              </a:bodyPr>
              <a:lstStyle/>
              <a:p>
                <a14:m>
                  <m:oMath xmlns:m="http://schemas.openxmlformats.org/officeDocument/2006/math">
                    <m:sSubSup>
                      <m:sSubSupPr>
                        <m:ctrlPr>
                          <a:rPr lang="ru-RU" i="1" smtClean="0">
                            <a:effectLst/>
                            <a:latin typeface="Cambria Math" panose="02040503050406030204" pitchFamily="18" charset="0"/>
                          </a:rPr>
                        </m:ctrlPr>
                      </m:sSub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𝜈</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𝑠</m:t>
                        </m:r>
                      </m:sub>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𝐵</m:t>
                        </m:r>
                      </m:sup>
                    </m:sSub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𝐺</m:t>
                    </m:r>
                  </m:oMath>
                </a14:m>
                <a:r>
                  <a:rPr lang="en-GB" sz="1800" dirty="0">
                    <a:effectLst/>
                    <a:latin typeface="Times" panose="02020603050405020304" pitchFamily="18" charset="0"/>
                    <a:ea typeface="Times New Roman" panose="02020603050405020304" pitchFamily="18" charset="0"/>
                    <a:cs typeface="Times New Roman" panose="02020603050405020304" pitchFamily="18" charset="0"/>
                  </a:rPr>
                  <a:t>.</a:t>
                </a:r>
                <a:endParaRPr lang="ru-RU" dirty="0"/>
              </a:p>
            </p:txBody>
          </p:sp>
        </mc:Choice>
        <mc:Fallback xmlns="">
          <p:sp>
            <p:nvSpPr>
              <p:cNvPr id="12" name="TextBox 11">
                <a:extLst>
                  <a:ext uri="{FF2B5EF4-FFF2-40B4-BE49-F238E27FC236}">
                    <a16:creationId xmlns:a16="http://schemas.microsoft.com/office/drawing/2014/main" id="{69B04F87-1410-7DB7-6D13-9727CB53F0C6}"/>
                  </a:ext>
                </a:extLst>
              </p:cNvPr>
              <p:cNvSpPr txBox="1">
                <a:spLocks noRot="1" noChangeAspect="1" noMove="1" noResize="1" noEditPoints="1" noAdjustHandles="1" noChangeArrowheads="1" noChangeShapeType="1" noTextEdit="1"/>
              </p:cNvSpPr>
              <p:nvPr/>
            </p:nvSpPr>
            <p:spPr>
              <a:xfrm>
                <a:off x="3593365" y="3059668"/>
                <a:ext cx="1077667" cy="369332"/>
              </a:xfrm>
              <a:prstGeom prst="rect">
                <a:avLst/>
              </a:prstGeom>
              <a:blipFill>
                <a:blip r:embed="rId2"/>
                <a:stretch>
                  <a:fillRect t="-9836" r="-4520" b="-2459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2E0ABD8-D78B-E9F5-6BC6-932B40B7F5AF}"/>
                  </a:ext>
                </a:extLst>
              </p:cNvPr>
              <p:cNvSpPr txBox="1"/>
              <p:nvPr/>
            </p:nvSpPr>
            <p:spPr>
              <a:xfrm>
                <a:off x="2909774" y="1819703"/>
                <a:ext cx="269522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ru-RU" i="1" smtClean="0">
                              <a:effectLst/>
                              <a:latin typeface="Cambria Math" panose="02040503050406030204" pitchFamily="18" charset="0"/>
                            </a:rPr>
                          </m:ctrlPr>
                        </m:sSub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𝜈</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𝑠</m:t>
                          </m:r>
                        </m:sub>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𝐸</m:t>
                          </m:r>
                        </m:sup>
                      </m:sSub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ru-RU" i="1">
                              <a:effectLst/>
                              <a:latin typeface="Cambria Math" panose="02040503050406030204" pitchFamily="18" charset="0"/>
                            </a:rPr>
                          </m:ctrlPr>
                        </m:dPr>
                        <m:e>
                          <m:f>
                            <m:fPr>
                              <m:ctrlPr>
                                <a:rPr lang="ru-RU" i="1">
                                  <a:effectLst/>
                                  <a:latin typeface="Cambria Math" panose="020405030504060302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ru-RU" i="1">
                                      <a:effectLst/>
                                      <a:latin typeface="Cambria Math" panose="02040503050406030204" pitchFamily="18" charset="0"/>
                                    </a:rPr>
                                  </m:ctrlPr>
                                </m:s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𝛾</m:t>
                                  </m:r>
                                </m:e>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𝐺</m:t>
                          </m:r>
                        </m:e>
                      </m:d>
                      <m:r>
                        <a:rPr lang="en-GB" sz="1800" i="1">
                          <a:effectLst/>
                          <a:latin typeface="Cambria Math" panose="02040503050406030204" pitchFamily="18" charset="0"/>
                          <a:ea typeface="Times New Roman" panose="02020603050405020304" pitchFamily="18" charset="0"/>
                          <a:cs typeface="Cambria Math" panose="020405030504060302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𝛾</m:t>
                      </m:r>
                      <m:sSup>
                        <m:sSupPr>
                          <m:ctrlPr>
                            <a:rPr lang="ru-RU" i="1">
                              <a:effectLst/>
                              <a:latin typeface="Cambria Math" panose="02040503050406030204" pitchFamily="18" charset="0"/>
                            </a:rPr>
                          </m:ctrlPr>
                        </m:s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𝛽</m:t>
                          </m:r>
                        </m:e>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ru-RU" dirty="0"/>
              </a:p>
            </p:txBody>
          </p:sp>
        </mc:Choice>
        <mc:Fallback xmlns="">
          <p:sp>
            <p:nvSpPr>
              <p:cNvPr id="13" name="TextBox 12">
                <a:extLst>
                  <a:ext uri="{FF2B5EF4-FFF2-40B4-BE49-F238E27FC236}">
                    <a16:creationId xmlns:a16="http://schemas.microsoft.com/office/drawing/2014/main" id="{C2E0ABD8-D78B-E9F5-6BC6-932B40B7F5AF}"/>
                  </a:ext>
                </a:extLst>
              </p:cNvPr>
              <p:cNvSpPr txBox="1">
                <a:spLocks noRot="1" noChangeAspect="1" noMove="1" noResize="1" noEditPoints="1" noAdjustHandles="1" noChangeArrowheads="1" noChangeShapeType="1" noTextEdit="1"/>
              </p:cNvSpPr>
              <p:nvPr/>
            </p:nvSpPr>
            <p:spPr>
              <a:xfrm>
                <a:off x="2909774" y="1819703"/>
                <a:ext cx="2695225" cy="714683"/>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6FB3329-BC84-6EC1-B8AE-45393A36FDED}"/>
                  </a:ext>
                </a:extLst>
              </p:cNvPr>
              <p:cNvSpPr txBox="1"/>
              <p:nvPr/>
            </p:nvSpPr>
            <p:spPr>
              <a:xfrm>
                <a:off x="827584" y="3481793"/>
                <a:ext cx="7953296" cy="1884683"/>
              </a:xfrm>
              <a:prstGeom prst="rect">
                <a:avLst/>
              </a:prstGeom>
              <a:noFill/>
            </p:spPr>
            <p:txBody>
              <a:bodyPr wrap="square">
                <a:spAutoFit/>
              </a:bodyPr>
              <a:lstStyle/>
              <a:p>
                <a14:m>
                  <m:oMath xmlns:m="http://schemas.openxmlformats.org/officeDocument/2006/math">
                    <m:sSubSup>
                      <m:sSubSupPr>
                        <m:ctrlPr>
                          <a:rPr lang="ru-RU" i="1" smtClean="0">
                            <a:effectLst/>
                            <a:latin typeface="Cambria Math" panose="02040503050406030204" pitchFamily="18" charset="0"/>
                          </a:rPr>
                        </m:ctrlPr>
                      </m:sSubSup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𝜈</m:t>
                        </m:r>
                      </m:e>
                      <m:sub>
                        <m:r>
                          <a:rPr lang="en-GB" i="1">
                            <a:effectLst/>
                            <a:latin typeface="Cambria Math" panose="02040503050406030204" pitchFamily="18" charset="0"/>
                            <a:ea typeface="Times New Roman" panose="02020603050405020304" pitchFamily="18" charset="0"/>
                            <a:cs typeface="Times New Roman" panose="02020603050405020304" pitchFamily="18" charset="0"/>
                          </a:rPr>
                          <m:t>𝑠</m:t>
                        </m:r>
                      </m:sub>
                      <m:sup>
                        <m:r>
                          <a:rPr lang="en-GB" i="1">
                            <a:effectLst/>
                            <a:latin typeface="Cambria Math" panose="02040503050406030204" pitchFamily="18" charset="0"/>
                            <a:ea typeface="Times New Roman" panose="02020603050405020304" pitchFamily="18" charset="0"/>
                            <a:cs typeface="Times New Roman" panose="02020603050405020304" pitchFamily="18" charset="0"/>
                          </a:rPr>
                          <m:t>𝐵</m:t>
                        </m:r>
                      </m:sup>
                    </m:sSubSup>
                    <m:r>
                      <a:rPr lang="en-GB" i="1">
                        <a:effectLst/>
                        <a:latin typeface="Cambria Math" panose="02040503050406030204" pitchFamily="18" charset="0"/>
                        <a:ea typeface="Times New Roman" panose="02020603050405020304" pitchFamily="18" charset="0"/>
                        <a:cs typeface="Cambria Math" panose="020405030504060302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ru-RU" i="1">
                            <a:effectLst/>
                            <a:latin typeface="Cambria Math" panose="020405030504060302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𝑁</m:t>
                        </m:r>
                      </m:den>
                    </m:f>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𝛼</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ru-RU" i="1">
                            <a:effectLst/>
                            <a:latin typeface="Cambria Math" panose="02040503050406030204" pitchFamily="18" charset="0"/>
                          </a:rPr>
                        </m:ctrlPr>
                      </m:sSubSup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𝜈</m:t>
                        </m:r>
                      </m:e>
                      <m:sub>
                        <m:r>
                          <a:rPr lang="en-GB" i="1">
                            <a:effectLst/>
                            <a:latin typeface="Cambria Math" panose="02040503050406030204" pitchFamily="18" charset="0"/>
                            <a:ea typeface="Times New Roman" panose="02020603050405020304" pitchFamily="18" charset="0"/>
                            <a:cs typeface="Times New Roman" panose="02020603050405020304" pitchFamily="18" charset="0"/>
                          </a:rPr>
                          <m:t>𝑠</m:t>
                        </m:r>
                      </m:sub>
                      <m:sup>
                        <m:r>
                          <a:rPr lang="en-GB" i="1">
                            <a:effectLst/>
                            <a:latin typeface="Cambria Math" panose="02040503050406030204" pitchFamily="18" charset="0"/>
                            <a:ea typeface="Times New Roman" panose="02020603050405020304" pitchFamily="18" charset="0"/>
                            <a:cs typeface="Times New Roman" panose="02020603050405020304" pitchFamily="18" charset="0"/>
                          </a:rPr>
                          <m:t>𝐸</m:t>
                        </m:r>
                      </m:sup>
                    </m:sSubSup>
                    <m:r>
                      <a:rPr lang="en-GB" i="1">
                        <a:effectLst/>
                        <a:latin typeface="Cambria Math" panose="02040503050406030204" pitchFamily="18" charset="0"/>
                        <a:ea typeface="Times New Roman" panose="02020603050405020304" pitchFamily="18" charset="0"/>
                        <a:cs typeface="Cambria Math" panose="020405030504060302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𝛼</m:t>
                    </m:r>
                  </m:oMath>
                </a14:m>
                <a:r>
                  <a:rPr lang="en-GB"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                                 </a:t>
                </a:r>
                <a:r>
                  <a:rPr lang="en-GB" dirty="0">
                    <a:effectLst/>
                    <a:latin typeface="Times New Roman" panose="02020603050405020304" pitchFamily="18" charset="0"/>
                    <a:ea typeface="Times New Roman" panose="02020603050405020304" pitchFamily="18" charset="0"/>
                  </a:rPr>
                  <a:t> </a:t>
                </a:r>
                <a:r>
                  <a:rPr lang="ru-RU" dirty="0"/>
                  <a:t>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m:t>
                    </m:r>
                    <m:f>
                      <m:fPr>
                        <m:ctrlPr>
                          <a:rPr lang="ru-RU" i="1">
                            <a:latin typeface="Cambria Math" panose="02040503050406030204" pitchFamily="18" charset="0"/>
                          </a:rPr>
                        </m:ctrlPr>
                      </m:fPr>
                      <m:num>
                        <m:r>
                          <a:rPr lang="en-GB" i="1">
                            <a:latin typeface="Cambria Math" panose="02040503050406030204" pitchFamily="18" charset="0"/>
                          </a:rPr>
                          <m:t>1</m:t>
                        </m:r>
                      </m:num>
                      <m:den>
                        <m:sSubSup>
                          <m:sSubSupPr>
                            <m:ctrlPr>
                              <a:rPr lang="ru-RU" i="1">
                                <a:latin typeface="Cambria Math" panose="02040503050406030204" pitchFamily="18" charset="0"/>
                              </a:rPr>
                            </m:ctrlPr>
                          </m:sSubSupPr>
                          <m:e>
                            <m:r>
                              <a:rPr lang="en-GB" i="1">
                                <a:latin typeface="Cambria Math" panose="02040503050406030204" pitchFamily="18" charset="0"/>
                              </a:rPr>
                              <m:t>𝜈</m:t>
                            </m:r>
                          </m:e>
                          <m:sub>
                            <m:r>
                              <a:rPr lang="en-GB" i="1">
                                <a:latin typeface="Cambria Math" panose="02040503050406030204" pitchFamily="18" charset="0"/>
                              </a:rPr>
                              <m:t>𝑠</m:t>
                            </m:r>
                          </m:sub>
                          <m:sup>
                            <m:r>
                              <a:rPr lang="en-GB" i="1">
                                <a:latin typeface="Cambria Math" panose="02040503050406030204" pitchFamily="18" charset="0"/>
                              </a:rPr>
                              <m:t>𝐸</m:t>
                            </m:r>
                          </m:sup>
                        </m:sSubSup>
                        <m:r>
                          <a:rPr lang="en-GB" i="1">
                            <a:latin typeface="Cambria Math" panose="02040503050406030204" pitchFamily="18" charset="0"/>
                          </a:rPr>
                          <m:t>/</m:t>
                        </m:r>
                        <m:sSubSup>
                          <m:sSubSupPr>
                            <m:ctrlPr>
                              <a:rPr lang="ru-RU" i="1">
                                <a:latin typeface="Cambria Math" panose="02040503050406030204" pitchFamily="18" charset="0"/>
                              </a:rPr>
                            </m:ctrlPr>
                          </m:sSubSupPr>
                          <m:e>
                            <m:r>
                              <a:rPr lang="en-GB" i="1">
                                <a:latin typeface="Cambria Math" panose="02040503050406030204" pitchFamily="18" charset="0"/>
                              </a:rPr>
                              <m:t>𝜈</m:t>
                            </m:r>
                          </m:e>
                          <m:sub>
                            <m:r>
                              <a:rPr lang="en-GB" i="1">
                                <a:latin typeface="Cambria Math" panose="02040503050406030204" pitchFamily="18" charset="0"/>
                              </a:rPr>
                              <m:t>𝑠</m:t>
                            </m:r>
                          </m:sub>
                          <m:sup>
                            <m:r>
                              <a:rPr lang="en-GB" i="1">
                                <a:latin typeface="Cambria Math" panose="02040503050406030204" pitchFamily="18" charset="0"/>
                              </a:rPr>
                              <m:t>𝐵</m:t>
                            </m:r>
                          </m:sup>
                        </m:sSubSup>
                        <m:r>
                          <a:rPr lang="en-GB" i="1">
                            <a:latin typeface="Cambria Math" panose="02040503050406030204" pitchFamily="18" charset="0"/>
                          </a:rPr>
                          <m:t>−</m:t>
                        </m:r>
                        <m:r>
                          <a:rPr lang="en-GB" i="1">
                            <a:latin typeface="Cambria Math" panose="02040503050406030204" pitchFamily="18" charset="0"/>
                          </a:rPr>
                          <m:t>1</m:t>
                        </m:r>
                      </m:den>
                    </m:f>
                    <m:f>
                      <m:fPr>
                        <m:ctrlPr>
                          <a:rPr lang="ru-RU" i="1">
                            <a:latin typeface="Cambria Math" panose="02040503050406030204" pitchFamily="18" charset="0"/>
                          </a:rPr>
                        </m:ctrlPr>
                      </m:fPr>
                      <m:num>
                        <m:r>
                          <a:rPr lang="en-GB" i="1">
                            <a:latin typeface="Cambria Math" panose="02040503050406030204" pitchFamily="18" charset="0"/>
                          </a:rPr>
                          <m:t>2</m:t>
                        </m:r>
                        <m:r>
                          <a:rPr lang="en-GB" i="1">
                            <a:latin typeface="Cambria Math" panose="02040503050406030204" pitchFamily="18" charset="0"/>
                          </a:rPr>
                          <m:t>𝜋</m:t>
                        </m:r>
                      </m:num>
                      <m:den>
                        <m:r>
                          <a:rPr lang="en-US" i="1">
                            <a:latin typeface="Cambria Math" panose="02040503050406030204" pitchFamily="18" charset="0"/>
                          </a:rPr>
                          <m:t>𝑁</m:t>
                        </m:r>
                      </m:den>
                    </m:f>
                    <m:r>
                      <a:rPr lang="ru-RU" b="0" i="0" smtClean="0">
                        <a:latin typeface="Cambria Math" panose="02040503050406030204" pitchFamily="18" charset="0"/>
                      </a:rPr>
                      <m:t>.</m:t>
                    </m:r>
                  </m:oMath>
                </a14:m>
                <a:endParaRPr lang="ru-RU" dirty="0"/>
              </a:p>
              <a:p>
                <a:endParaRPr lang="ru-RU" dirty="0"/>
              </a:p>
              <a:p>
                <a:r>
                  <a:rPr lang="ru-RU" dirty="0"/>
                  <a:t>При энергии </a:t>
                </a:r>
                <a:r>
                  <a:rPr lang="en-US" u="sng" dirty="0"/>
                  <a:t>W= 270 MeV </a:t>
                </a:r>
                <a14:m>
                  <m:oMath xmlns:m="http://schemas.openxmlformats.org/officeDocument/2006/math">
                    <m:r>
                      <a:rPr lang="en-US" sz="2400" b="0" i="0" smtClean="0">
                        <a:latin typeface="Cambria Math" panose="02040503050406030204" pitchFamily="18" charset="0"/>
                      </a:rPr>
                      <m:t>:</m:t>
                    </m:r>
                  </m:oMath>
                </a14:m>
                <a:r>
                  <a:rPr lang="ru-RU" dirty="0"/>
                  <a:t> для </a:t>
                </a:r>
                <a:r>
                  <a:rPr lang="en-US" dirty="0">
                    <a:solidFill>
                      <a:srgbClr val="FF0000"/>
                    </a:solidFill>
                  </a:rPr>
                  <a:t>N=8</a:t>
                </a:r>
                <a:r>
                  <a:rPr lang="ru-RU" dirty="0">
                    <a:solidFill>
                      <a:srgbClr val="FF0000"/>
                    </a:solidFill>
                  </a:rPr>
                  <a:t> </a:t>
                </a:r>
                <a:r>
                  <a:rPr lang="ru-RU" dirty="0"/>
                  <a:t>требуемая длина электростатического дефлектора      </a:t>
                </a:r>
                <a:r>
                  <a:rPr lang="en-US" dirty="0" err="1"/>
                  <a:t>Ld</a:t>
                </a:r>
                <a:r>
                  <a:rPr lang="en-US" dirty="0"/>
                  <a:t>=</a:t>
                </a:r>
                <a:r>
                  <a:rPr lang="ru-RU" dirty="0"/>
                  <a:t>7.3 м  и      </a:t>
                </a:r>
                <a14:m>
                  <m:oMath xmlns:m="http://schemas.openxmlformats.org/officeDocument/2006/math">
                    <m:r>
                      <a:rPr lang="en-GB" sz="2400" i="1">
                        <a:latin typeface="Cambria Math" panose="02040503050406030204" pitchFamily="18" charset="0"/>
                      </a:rPr>
                      <m:t>𝛼</m:t>
                    </m:r>
                  </m:oMath>
                </a14:m>
                <a:r>
                  <a:rPr lang="en-US" dirty="0"/>
                  <a:t>=0.026 </a:t>
                </a:r>
                <a14:m>
                  <m:oMath xmlns:m="http://schemas.openxmlformats.org/officeDocument/2006/math">
                    <m:r>
                      <a:rPr lang="en-GB" i="1">
                        <a:latin typeface="Cambria Math" panose="02040503050406030204" pitchFamily="18" charset="0"/>
                      </a:rPr>
                      <m:t>𝜋</m:t>
                    </m:r>
                  </m:oMath>
                </a14:m>
                <a:r>
                  <a:rPr lang="ru-RU" dirty="0"/>
                  <a:t>      </a:t>
                </a:r>
              </a:p>
              <a:p>
                <a14:m>
                  <m:oMath xmlns:m="http://schemas.openxmlformats.org/officeDocument/2006/math">
                    <m:r>
                      <a:rPr lang="ru-RU" b="0" i="0" smtClean="0">
                        <a:latin typeface="Cambria Math" panose="02040503050406030204" pitchFamily="18" charset="0"/>
                      </a:rPr>
                      <m:t> </m:t>
                    </m:r>
                    <m:r>
                      <a:rPr lang="en-US" b="0" i="0" smtClean="0">
                        <a:latin typeface="Cambria Math" panose="02040503050406030204" pitchFamily="18" charset="0"/>
                      </a:rPr>
                      <m:t>                                                    </m:t>
                    </m:r>
                    <m:r>
                      <a:rPr lang="ru-RU" b="0" i="0" smtClean="0">
                        <a:latin typeface="Cambria Math" panose="02040503050406030204" pitchFamily="18" charset="0"/>
                      </a:rPr>
                      <m:t>и</m:t>
                    </m:r>
                    <m:r>
                      <m:rPr>
                        <m:nor/>
                      </m:rPr>
                      <a:rPr lang="ru-RU" b="0" i="0" smtClean="0">
                        <a:latin typeface="Cambria Math" panose="02040503050406030204" pitchFamily="18" charset="0"/>
                      </a:rPr>
                      <m:t> </m:t>
                    </m:r>
                    <m:r>
                      <m:rPr>
                        <m:nor/>
                      </m:rPr>
                      <a:rPr lang="ru-RU" dirty="0"/>
                      <m:t>для </m:t>
                    </m:r>
                    <m:r>
                      <m:rPr>
                        <m:nor/>
                      </m:rPr>
                      <a:rPr lang="en-US" dirty="0" smtClean="0">
                        <a:solidFill>
                          <a:srgbClr val="FF0000"/>
                        </a:solidFill>
                      </a:rPr>
                      <m:t>N</m:t>
                    </m:r>
                    <m:r>
                      <m:rPr>
                        <m:nor/>
                      </m:rPr>
                      <a:rPr lang="en-US" dirty="0" smtClean="0">
                        <a:solidFill>
                          <a:srgbClr val="FF0000"/>
                        </a:solidFill>
                      </a:rPr>
                      <m:t>=</m:t>
                    </m:r>
                    <m:r>
                      <a:rPr lang="ru-RU" b="0" i="0" dirty="0" smtClean="0">
                        <a:solidFill>
                          <a:srgbClr val="FF0000"/>
                        </a:solidFill>
                        <a:latin typeface="Cambria Math" panose="02040503050406030204" pitchFamily="18" charset="0"/>
                      </a:rPr>
                      <m:t>16</m:t>
                    </m:r>
                  </m:oMath>
                </a14:m>
                <a:r>
                  <a:rPr lang="ru-RU" dirty="0">
                    <a:solidFill>
                      <a:srgbClr val="FF0000"/>
                    </a:solidFill>
                  </a:rPr>
                  <a:t> </a:t>
                </a:r>
                <a:r>
                  <a:rPr lang="en-US" dirty="0"/>
                  <a:t>Ld=3</a:t>
                </a:r>
                <a:r>
                  <a:rPr lang="ru-RU" dirty="0"/>
                  <a:t>.</a:t>
                </a:r>
                <a:r>
                  <a:rPr lang="en-US" dirty="0"/>
                  <a:t>7</a:t>
                </a:r>
                <a:r>
                  <a:rPr lang="ru-RU" dirty="0"/>
                  <a:t> м  и     </a:t>
                </a:r>
                <a14:m>
                  <m:oMath xmlns:m="http://schemas.openxmlformats.org/officeDocument/2006/math">
                    <m:r>
                      <a:rPr lang="en-GB" sz="2400" i="1">
                        <a:latin typeface="Cambria Math" panose="02040503050406030204" pitchFamily="18" charset="0"/>
                      </a:rPr>
                      <m:t>𝛼</m:t>
                    </m:r>
                  </m:oMath>
                </a14:m>
                <a:r>
                  <a:rPr lang="en-US" dirty="0"/>
                  <a:t>=0.0</a:t>
                </a:r>
                <a:r>
                  <a:rPr lang="ru-RU" dirty="0"/>
                  <a:t>13</a:t>
                </a:r>
                <a:r>
                  <a:rPr lang="en-US" dirty="0"/>
                  <a:t> </a:t>
                </a:r>
                <a14:m>
                  <m:oMath xmlns:m="http://schemas.openxmlformats.org/officeDocument/2006/math">
                    <m:r>
                      <a:rPr lang="en-GB" i="1">
                        <a:latin typeface="Cambria Math" panose="02040503050406030204" pitchFamily="18" charset="0"/>
                      </a:rPr>
                      <m:t>𝜋</m:t>
                    </m:r>
                  </m:oMath>
                </a14:m>
                <a:r>
                  <a:rPr lang="en-US" dirty="0"/>
                  <a:t> </a:t>
                </a:r>
                <a:endParaRPr lang="ru-RU" dirty="0"/>
              </a:p>
            </p:txBody>
          </p:sp>
        </mc:Choice>
        <mc:Fallback xmlns="">
          <p:sp>
            <p:nvSpPr>
              <p:cNvPr id="14" name="TextBox 13">
                <a:extLst>
                  <a:ext uri="{FF2B5EF4-FFF2-40B4-BE49-F238E27FC236}">
                    <a16:creationId xmlns:a16="http://schemas.microsoft.com/office/drawing/2014/main" id="{46FB3329-BC84-6EC1-B8AE-45393A36FDED}"/>
                  </a:ext>
                </a:extLst>
              </p:cNvPr>
              <p:cNvSpPr txBox="1">
                <a:spLocks noRot="1" noChangeAspect="1" noMove="1" noResize="1" noEditPoints="1" noAdjustHandles="1" noChangeArrowheads="1" noChangeShapeType="1" noTextEdit="1"/>
              </p:cNvSpPr>
              <p:nvPr/>
            </p:nvSpPr>
            <p:spPr>
              <a:xfrm>
                <a:off x="827584" y="3481793"/>
                <a:ext cx="7953296" cy="1884683"/>
              </a:xfrm>
              <a:prstGeom prst="rect">
                <a:avLst/>
              </a:prstGeom>
              <a:blipFill>
                <a:blip r:embed="rId6"/>
                <a:stretch>
                  <a:fillRect l="-690" b="-3560"/>
                </a:stretch>
              </a:blipFill>
            </p:spPr>
            <p:txBody>
              <a:bodyPr/>
              <a:lstStyle/>
              <a:p>
                <a:r>
                  <a:rPr lang="ru-RU">
                    <a:noFill/>
                  </a:rPr>
                  <a:t> </a:t>
                </a:r>
              </a:p>
            </p:txBody>
          </p:sp>
        </mc:Fallback>
      </mc:AlternateContent>
      <p:sp>
        <p:nvSpPr>
          <p:cNvPr id="15" name="Стрелка: вправо 14">
            <a:extLst>
              <a:ext uri="{FF2B5EF4-FFF2-40B4-BE49-F238E27FC236}">
                <a16:creationId xmlns:a16="http://schemas.microsoft.com/office/drawing/2014/main" id="{B456C474-0994-AB9D-88C5-E1B89C0C9BA1}"/>
              </a:ext>
            </a:extLst>
          </p:cNvPr>
          <p:cNvSpPr/>
          <p:nvPr/>
        </p:nvSpPr>
        <p:spPr>
          <a:xfrm>
            <a:off x="3927570" y="3599942"/>
            <a:ext cx="1080120" cy="288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597CED6-8E8D-C080-8E84-E79AAF80919C}"/>
                  </a:ext>
                </a:extLst>
              </p:cNvPr>
              <p:cNvSpPr txBox="1"/>
              <p:nvPr/>
            </p:nvSpPr>
            <p:spPr>
              <a:xfrm>
                <a:off x="878298" y="5366476"/>
                <a:ext cx="7438118" cy="871777"/>
              </a:xfrm>
              <a:prstGeom prst="rect">
                <a:avLst/>
              </a:prstGeom>
              <a:noFill/>
            </p:spPr>
            <p:txBody>
              <a:bodyPr wrap="square" rtlCol="0">
                <a:spAutoFit/>
              </a:bodyPr>
              <a:lstStyle/>
              <a:p>
                <a:r>
                  <a:rPr lang="ru-RU" dirty="0"/>
                  <a:t>При этом величина ЕДМ сигнала </a:t>
                </a:r>
                <a14:m>
                  <m:oMath xmlns:m="http://schemas.openxmlformats.org/officeDocument/2006/math">
                    <m:f>
                      <m:fPr>
                        <m:type m:val="skw"/>
                        <m:ctrlPr>
                          <a:rPr lang="en-US" b="0" i="1" smtClean="0">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𝐸𝐷𝑀</m:t>
                            </m:r>
                          </m:sub>
                          <m:sup>
                            <m:r>
                              <a:rPr lang="en-US" i="1">
                                <a:latin typeface="Cambria Math" panose="02040503050406030204" pitchFamily="18" charset="0"/>
                              </a:rPr>
                              <m:t>𝑄𝐹𝑆</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𝐸𝐷𝑀</m:t>
                            </m:r>
                          </m:sub>
                          <m:sup>
                            <m:r>
                              <a:rPr lang="en-US" i="1">
                                <a:latin typeface="Cambria Math" panose="02040503050406030204" pitchFamily="18" charset="0"/>
                              </a:rPr>
                              <m:t>𝐹𝑆</m:t>
                            </m:r>
                          </m:sup>
                        </m:sSubSup>
                      </m:den>
                    </m:f>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𝛼</m:t>
                        </m:r>
                      </m:e>
                      <m:sup>
                        <m:r>
                          <a:rPr lang="en-US" b="0" i="1" smtClean="0">
                            <a:latin typeface="Cambria Math" panose="02040503050406030204" pitchFamily="18" charset="0"/>
                            <a:ea typeface="Cambria Math" panose="02040503050406030204" pitchFamily="18" charset="0"/>
                          </a:rPr>
                          <m:t>2</m:t>
                        </m:r>
                      </m:sup>
                    </m:sSup>
                  </m:oMath>
                </a14:m>
                <a:r>
                  <a:rPr lang="en-US" dirty="0"/>
                  <a:t>/4</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0.98</a:t>
                </a:r>
                <a:r>
                  <a:rPr lang="ru-RU" dirty="0"/>
                  <a:t> и 0.9996</a:t>
                </a:r>
                <a:r>
                  <a:rPr lang="en-US" dirty="0"/>
                  <a:t> </a:t>
                </a:r>
                <a:r>
                  <a:rPr lang="ru-RU" dirty="0"/>
                  <a:t>соответственно</a:t>
                </a:r>
              </a:p>
            </p:txBody>
          </p:sp>
        </mc:Choice>
        <mc:Fallback xmlns="">
          <p:sp>
            <p:nvSpPr>
              <p:cNvPr id="17" name="TextBox 16">
                <a:extLst>
                  <a:ext uri="{FF2B5EF4-FFF2-40B4-BE49-F238E27FC236}">
                    <a16:creationId xmlns:a16="http://schemas.microsoft.com/office/drawing/2014/main" id="{C597CED6-8E8D-C080-8E84-E79AAF80919C}"/>
                  </a:ext>
                </a:extLst>
              </p:cNvPr>
              <p:cNvSpPr txBox="1">
                <a:spLocks noRot="1" noChangeAspect="1" noMove="1" noResize="1" noEditPoints="1" noAdjustHandles="1" noChangeArrowheads="1" noChangeShapeType="1" noTextEdit="1"/>
              </p:cNvSpPr>
              <p:nvPr/>
            </p:nvSpPr>
            <p:spPr>
              <a:xfrm>
                <a:off x="878298" y="5366476"/>
                <a:ext cx="7438118" cy="871777"/>
              </a:xfrm>
              <a:prstGeom prst="rect">
                <a:avLst/>
              </a:prstGeom>
              <a:blipFill>
                <a:blip r:embed="rId7"/>
                <a:stretch>
                  <a:fillRect l="-656" b="-10490"/>
                </a:stretch>
              </a:blipFill>
            </p:spPr>
            <p:txBody>
              <a:bodyPr/>
              <a:lstStyle/>
              <a:p>
                <a:r>
                  <a:rPr lang="ru-RU">
                    <a:noFill/>
                  </a:rPr>
                  <a:t> </a:t>
                </a:r>
              </a:p>
            </p:txBody>
          </p:sp>
        </mc:Fallback>
      </mc:AlternateContent>
      <p:sp>
        <p:nvSpPr>
          <p:cNvPr id="18" name="Прямоугольник 17">
            <a:extLst>
              <a:ext uri="{FF2B5EF4-FFF2-40B4-BE49-F238E27FC236}">
                <a16:creationId xmlns:a16="http://schemas.microsoft.com/office/drawing/2014/main" id="{9709AF84-4E3D-1C4F-AD89-09A639E75FFB}"/>
              </a:ext>
            </a:extLst>
          </p:cNvPr>
          <p:cNvSpPr/>
          <p:nvPr/>
        </p:nvSpPr>
        <p:spPr>
          <a:xfrm>
            <a:off x="611560" y="3479629"/>
            <a:ext cx="7491975" cy="580167"/>
          </a:xfrm>
          <a:prstGeom prst="rect">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76973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549275"/>
            <a:ext cx="7772400" cy="647700"/>
          </a:xfrm>
        </p:spPr>
        <p:txBody>
          <a:bodyPr>
            <a:normAutofit fontScale="90000"/>
          </a:bodyPr>
          <a:lstStyle/>
          <a:p>
            <a:pPr algn="ctr">
              <a:defRPr/>
            </a:pPr>
            <a:r>
              <a:rPr lang="en-GB" i="1" u="sng" dirty="0"/>
              <a:t>Spin tune </a:t>
            </a:r>
            <a:r>
              <a:rPr lang="en-US" i="1" u="sng" dirty="0"/>
              <a:t>de</a:t>
            </a:r>
            <a:r>
              <a:rPr lang="en-GB" i="1" u="sng" dirty="0"/>
              <a:t>coherence </a:t>
            </a:r>
            <a:br>
              <a:rPr lang="en-GB" cap="all" dirty="0"/>
            </a:br>
            <a:endParaRPr lang="en-GB" dirty="0"/>
          </a:p>
        </p:txBody>
      </p:sp>
      <p:sp>
        <p:nvSpPr>
          <p:cNvPr id="22531" name="Content Placeholder 2"/>
          <p:cNvSpPr>
            <a:spLocks noGrp="1"/>
          </p:cNvSpPr>
          <p:nvPr>
            <p:ph idx="1"/>
          </p:nvPr>
        </p:nvSpPr>
        <p:spPr>
          <a:xfrm>
            <a:off x="719138" y="1196975"/>
            <a:ext cx="7772400" cy="4822825"/>
          </a:xfrm>
        </p:spPr>
        <p:txBody>
          <a:bodyPr/>
          <a:lstStyle/>
          <a:p>
            <a:r>
              <a:rPr lang="en-US" altLang="en-US" sz="2400" b="1" dirty="0">
                <a:solidFill>
                  <a:srgbClr val="0033CC"/>
                </a:solidFill>
              </a:rPr>
              <a:t>In magnetic field</a:t>
            </a:r>
          </a:p>
          <a:p>
            <a:r>
              <a:rPr lang="en-US" altLang="en-US" sz="2400" b="1" dirty="0">
                <a:solidFill>
                  <a:srgbClr val="FF0000"/>
                </a:solidFill>
              </a:rPr>
              <a:t>In electric field</a:t>
            </a:r>
          </a:p>
          <a:p>
            <a:endParaRPr lang="en-GB" altLang="en-US" dirty="0"/>
          </a:p>
        </p:txBody>
      </p:sp>
      <p:cxnSp>
        <p:nvCxnSpPr>
          <p:cNvPr id="7" name="Straight Arrow Connector 6"/>
          <p:cNvCxnSpPr/>
          <p:nvPr/>
        </p:nvCxnSpPr>
        <p:spPr>
          <a:xfrm>
            <a:off x="3491880" y="1412875"/>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419872" y="1844675"/>
            <a:ext cx="52920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534" name="Object 12"/>
          <p:cNvGraphicFramePr>
            <a:graphicFrameLocks noChangeAspect="1"/>
          </p:cNvGraphicFramePr>
          <p:nvPr/>
        </p:nvGraphicFramePr>
        <p:xfrm>
          <a:off x="739775" y="2924175"/>
          <a:ext cx="2176463" cy="649288"/>
        </p:xfrm>
        <a:graphic>
          <a:graphicData uri="http://schemas.openxmlformats.org/presentationml/2006/ole">
            <mc:AlternateContent xmlns:mc="http://schemas.openxmlformats.org/markup-compatibility/2006">
              <mc:Choice xmlns:v="urn:schemas-microsoft-com:vml" Requires="v">
                <p:oleObj name="Equation" r:id="rId2" imgW="1193760" imgH="355320" progId="Equation.3">
                  <p:embed/>
                </p:oleObj>
              </mc:Choice>
              <mc:Fallback>
                <p:oleObj name="Equation" r:id="rId2" imgW="1193760" imgH="355320" progId="Equation.3">
                  <p:embed/>
                  <p:pic>
                    <p:nvPicPr>
                      <p:cNvPr id="22534"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 y="2924175"/>
                        <a:ext cx="217646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349500"/>
            <a:ext cx="5653088"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36" name="Object 15"/>
          <p:cNvGraphicFramePr>
            <a:graphicFrameLocks noChangeAspect="1"/>
          </p:cNvGraphicFramePr>
          <p:nvPr/>
        </p:nvGraphicFramePr>
        <p:xfrm>
          <a:off x="4139952" y="1268760"/>
          <a:ext cx="4849812" cy="714375"/>
        </p:xfrm>
        <a:graphic>
          <a:graphicData uri="http://schemas.openxmlformats.org/presentationml/2006/ole">
            <mc:AlternateContent xmlns:mc="http://schemas.openxmlformats.org/markup-compatibility/2006">
              <mc:Choice xmlns:v="urn:schemas-microsoft-com:vml" Requires="v">
                <p:oleObj name="Equation" r:id="rId5" imgW="3276360" imgH="482400" progId="Equation.3">
                  <p:embed/>
                </p:oleObj>
              </mc:Choice>
              <mc:Fallback>
                <p:oleObj name="Equation" r:id="rId5" imgW="3276360" imgH="482400" progId="Equation.3">
                  <p:embed/>
                  <p:pic>
                    <p:nvPicPr>
                      <p:cNvPr id="22536" name="Object 15"/>
                      <p:cNvPicPr>
                        <a:picLocks noChangeAspect="1" noChangeArrowheads="1"/>
                      </p:cNvPicPr>
                      <p:nvPr/>
                    </p:nvPicPr>
                    <p:blipFill>
                      <a:blip r:embed="rId6"/>
                      <a:srcRect/>
                      <a:stretch>
                        <a:fillRect/>
                      </a:stretch>
                    </p:blipFill>
                    <p:spPr bwMode="auto">
                      <a:xfrm>
                        <a:off x="4139952" y="1268760"/>
                        <a:ext cx="48498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21096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fontAlgn="base" hangingPunct="0">
              <a:spcAft>
                <a:spcPct val="0"/>
              </a:spcAft>
            </a:pPr>
            <a:r>
              <a:rPr lang="en-GB" sz="2600" b="1" u="sng" dirty="0">
                <a:solidFill>
                  <a:srgbClr val="005B82"/>
                </a:solidFill>
              </a:rPr>
              <a:t>Frequency Domain Method: systematic errors</a:t>
            </a:r>
          </a:p>
        </p:txBody>
      </p:sp>
      <p:sp>
        <p:nvSpPr>
          <p:cNvPr id="3" name="Content Placeholder 2"/>
          <p:cNvSpPr>
            <a:spLocks noGrp="1"/>
          </p:cNvSpPr>
          <p:nvPr>
            <p:ph idx="1"/>
          </p:nvPr>
        </p:nvSpPr>
        <p:spPr>
          <a:xfrm>
            <a:off x="539552" y="1628800"/>
            <a:ext cx="8280920" cy="4752528"/>
          </a:xfrm>
        </p:spPr>
        <p:txBody>
          <a:bodyPr>
            <a:normAutofit/>
          </a:bodyPr>
          <a:lstStyle/>
          <a:p>
            <a:pPr eaLnBrk="0" fontAlgn="base" hangingPunct="0">
              <a:spcAft>
                <a:spcPct val="0"/>
              </a:spcAft>
              <a:buClr>
                <a:srgbClr val="009EE0"/>
              </a:buClr>
              <a:buNone/>
            </a:pPr>
            <a:r>
              <a:rPr lang="en-GB" sz="2200" dirty="0"/>
              <a:t>Let us to consider the case when in</a:t>
            </a:r>
          </a:p>
          <a:p>
            <a:pPr eaLnBrk="0" fontAlgn="base" hangingPunct="0">
              <a:spcAft>
                <a:spcPct val="0"/>
              </a:spcAft>
              <a:buClr>
                <a:srgbClr val="009EE0"/>
              </a:buClr>
            </a:pPr>
            <a:endParaRPr lang="en-US" sz="2200" dirty="0"/>
          </a:p>
          <a:p>
            <a:pPr eaLnBrk="0" fontAlgn="base" hangingPunct="0">
              <a:spcAft>
                <a:spcPct val="0"/>
              </a:spcAft>
              <a:buClr>
                <a:srgbClr val="009EE0"/>
              </a:buClr>
            </a:pPr>
            <a:endParaRPr lang="en-US" sz="2200" dirty="0"/>
          </a:p>
          <a:p>
            <a:pPr eaLnBrk="0" fontAlgn="base" hangingPunct="0">
              <a:spcAft>
                <a:spcPct val="0"/>
              </a:spcAft>
              <a:buClr>
                <a:srgbClr val="009EE0"/>
              </a:buClr>
            </a:pPr>
            <a:endParaRPr lang="en-US" sz="2200" dirty="0"/>
          </a:p>
          <a:p>
            <a:pPr eaLnBrk="0" fontAlgn="base" hangingPunct="0">
              <a:spcAft>
                <a:spcPct val="0"/>
              </a:spcAft>
              <a:buClr>
                <a:srgbClr val="009EE0"/>
              </a:buClr>
              <a:buNone/>
            </a:pPr>
            <a:r>
              <a:rPr lang="en-US" sz="2200" dirty="0"/>
              <a:t>We can not realize relation                                           , </a:t>
            </a:r>
          </a:p>
          <a:p>
            <a:pPr eaLnBrk="0" fontAlgn="base" hangingPunct="0">
              <a:spcAft>
                <a:spcPct val="0"/>
              </a:spcAft>
              <a:buClr>
                <a:srgbClr val="009EE0"/>
              </a:buClr>
              <a:buNone/>
            </a:pPr>
            <a:r>
              <a:rPr lang="en-US" sz="2200" dirty="0"/>
              <a:t>but we can</a:t>
            </a:r>
          </a:p>
          <a:p>
            <a:pPr eaLnBrk="0" fontAlgn="base" hangingPunct="0">
              <a:spcAft>
                <a:spcPct val="0"/>
              </a:spcAft>
              <a:buClr>
                <a:srgbClr val="009EE0"/>
              </a:buClr>
            </a:pPr>
            <a:endParaRPr lang="en-US" sz="2200" dirty="0"/>
          </a:p>
          <a:p>
            <a:pPr eaLnBrk="0" fontAlgn="base" hangingPunct="0">
              <a:spcAft>
                <a:spcPct val="0"/>
              </a:spcAft>
              <a:buClr>
                <a:srgbClr val="009EE0"/>
              </a:buClr>
            </a:pPr>
            <a:endParaRPr lang="en-US" sz="2200" dirty="0"/>
          </a:p>
          <a:p>
            <a:pPr eaLnBrk="0" fontAlgn="base" hangingPunct="0">
              <a:spcAft>
                <a:spcPct val="0"/>
              </a:spcAft>
              <a:buClr>
                <a:srgbClr val="009EE0"/>
              </a:buClr>
              <a:buNone/>
            </a:pPr>
            <a:r>
              <a:rPr lang="en-US" sz="2200" dirty="0"/>
              <a:t>we have  so called </a:t>
            </a:r>
            <a:r>
              <a:rPr lang="en-US" sz="2200" dirty="0">
                <a:solidFill>
                  <a:srgbClr val="FF0000"/>
                </a:solidFill>
              </a:rPr>
              <a:t>2D frozen spin option</a:t>
            </a:r>
            <a:r>
              <a:rPr lang="en-US" sz="2200" dirty="0"/>
              <a:t>:	</a:t>
            </a:r>
          </a:p>
          <a:p>
            <a:endParaRPr lang="en-US"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p:txBody>
      </p:sp>
      <p:graphicFrame>
        <p:nvGraphicFramePr>
          <p:cNvPr id="5" name="Object 4"/>
          <p:cNvGraphicFramePr>
            <a:graphicFrameLocks noChangeAspect="1"/>
          </p:cNvGraphicFramePr>
          <p:nvPr/>
        </p:nvGraphicFramePr>
        <p:xfrm>
          <a:off x="2555180" y="1988840"/>
          <a:ext cx="3457575" cy="574675"/>
        </p:xfrm>
        <a:graphic>
          <a:graphicData uri="http://schemas.openxmlformats.org/presentationml/2006/ole">
            <mc:AlternateContent xmlns:mc="http://schemas.openxmlformats.org/markup-compatibility/2006">
              <mc:Choice xmlns:v="urn:schemas-microsoft-com:vml" Requires="v">
                <p:oleObj name="Equation" r:id="rId2" imgW="1981080" imgH="330120" progId="Equation.3">
                  <p:embed/>
                </p:oleObj>
              </mc:Choice>
              <mc:Fallback>
                <p:oleObj name="Equation" r:id="rId2" imgW="1981080" imgH="330120" progId="Equation.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180" y="1988840"/>
                        <a:ext cx="34575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3779912" y="4077072"/>
          <a:ext cx="2968625" cy="485775"/>
        </p:xfrm>
        <a:graphic>
          <a:graphicData uri="http://schemas.openxmlformats.org/presentationml/2006/ole">
            <mc:AlternateContent xmlns:mc="http://schemas.openxmlformats.org/markup-compatibility/2006">
              <mc:Choice xmlns:v="urn:schemas-microsoft-com:vml" Requires="v">
                <p:oleObj name="Equation" r:id="rId4" imgW="1701720" imgH="279360" progId="Equation.3">
                  <p:embed/>
                </p:oleObj>
              </mc:Choice>
              <mc:Fallback>
                <p:oleObj name="Equation" r:id="rId4" imgW="1701720" imgH="279360" progId="Equation.3">
                  <p:embed/>
                  <p:pic>
                    <p:nvPicPr>
                      <p:cNvPr id="10" name="Object 9"/>
                      <p:cNvPicPr>
                        <a:picLocks noChangeAspect="1" noChangeArrowheads="1"/>
                      </p:cNvPicPr>
                      <p:nvPr/>
                    </p:nvPicPr>
                    <p:blipFill>
                      <a:blip r:embed="rId5"/>
                      <a:srcRect/>
                      <a:stretch>
                        <a:fillRect/>
                      </a:stretch>
                    </p:blipFill>
                    <p:spPr bwMode="auto">
                      <a:xfrm>
                        <a:off x="3779912" y="4077072"/>
                        <a:ext cx="29686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nvGraphicFramePr>
        <p:xfrm>
          <a:off x="4139952" y="3212976"/>
          <a:ext cx="2149475" cy="485775"/>
        </p:xfrm>
        <a:graphic>
          <a:graphicData uri="http://schemas.openxmlformats.org/presentationml/2006/ole">
            <mc:AlternateContent xmlns:mc="http://schemas.openxmlformats.org/markup-compatibility/2006">
              <mc:Choice xmlns:v="urn:schemas-microsoft-com:vml" Requires="v">
                <p:oleObj name="Equation" r:id="rId6" imgW="1231560" imgH="279360" progId="Equation.3">
                  <p:embed/>
                </p:oleObj>
              </mc:Choice>
              <mc:Fallback>
                <p:oleObj name="Equation" r:id="rId6" imgW="1231560" imgH="279360" progId="Equation.3">
                  <p:embed/>
                  <p:pic>
                    <p:nvPicPr>
                      <p:cNvPr id="18" name="Object 17"/>
                      <p:cNvPicPr>
                        <a:picLocks noChangeAspect="1" noChangeArrowheads="1"/>
                      </p:cNvPicPr>
                      <p:nvPr/>
                    </p:nvPicPr>
                    <p:blipFill>
                      <a:blip r:embed="rId7"/>
                      <a:srcRect/>
                      <a:stretch>
                        <a:fillRect/>
                      </a:stretch>
                    </p:blipFill>
                    <p:spPr bwMode="auto">
                      <a:xfrm>
                        <a:off x="4139952" y="3212976"/>
                        <a:ext cx="21494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a:off x="1915636" y="3933056"/>
            <a:ext cx="1792268"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nvGraphicFramePr>
        <p:xfrm>
          <a:off x="3846513" y="5516563"/>
          <a:ext cx="2259012" cy="485775"/>
        </p:xfrm>
        <a:graphic>
          <a:graphicData uri="http://schemas.openxmlformats.org/presentationml/2006/ole">
            <mc:AlternateContent xmlns:mc="http://schemas.openxmlformats.org/markup-compatibility/2006">
              <mc:Choice xmlns:v="urn:schemas-microsoft-com:vml" Requires="v">
                <p:oleObj name="Equation" r:id="rId8" imgW="1295280" imgH="279360" progId="Equation.3">
                  <p:embed/>
                </p:oleObj>
              </mc:Choice>
              <mc:Fallback>
                <p:oleObj name="Equation" r:id="rId8" imgW="1295280" imgH="279360" progId="Equation.3">
                  <p:embed/>
                  <p:pic>
                    <p:nvPicPr>
                      <p:cNvPr id="21" name="Object 20"/>
                      <p:cNvPicPr>
                        <a:picLocks noChangeAspect="1" noChangeArrowheads="1"/>
                      </p:cNvPicPr>
                      <p:nvPr/>
                    </p:nvPicPr>
                    <p:blipFill>
                      <a:blip r:embed="rId9"/>
                      <a:srcRect/>
                      <a:stretch>
                        <a:fillRect/>
                      </a:stretch>
                    </p:blipFill>
                    <p:spPr bwMode="auto">
                      <a:xfrm>
                        <a:off x="3846513" y="5516563"/>
                        <a:ext cx="22590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65105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609600"/>
            <a:ext cx="7772400" cy="515144"/>
          </a:xfrm>
        </p:spPr>
        <p:txBody>
          <a:bodyPr>
            <a:normAutofit/>
          </a:bodyPr>
          <a:lstStyle/>
          <a:p>
            <a:r>
              <a:rPr lang="en-GB" sz="2600" u="sng" dirty="0">
                <a:latin typeface="Arial" panose="020B0604020202020204" pitchFamily="34" charset="0"/>
                <a:cs typeface="Arial" panose="020B0604020202020204" pitchFamily="34" charset="0"/>
              </a:rPr>
              <a:t>Frequency Domain Method:</a:t>
            </a:r>
            <a:r>
              <a:rPr lang="en-GB" sz="2600" dirty="0">
                <a:latin typeface="Arial" panose="020B0604020202020204" pitchFamily="34" charset="0"/>
                <a:cs typeface="Arial" panose="020B0604020202020204" pitchFamily="34" charset="0"/>
              </a:rPr>
              <a:t> basic relationships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9552" y="1268760"/>
                <a:ext cx="8208912" cy="5544616"/>
              </a:xfrm>
            </p:spPr>
            <p:txBody>
              <a:bodyPr>
                <a:normAutofit fontScale="92500"/>
              </a:bodyPr>
              <a:lstStyle/>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finally</a:t>
                </a:r>
              </a:p>
              <a:p>
                <a:pPr marL="0" indent="0">
                  <a:buNone/>
                </a:pPr>
                <a:r>
                  <a:rPr lang="en-US" dirty="0"/>
                  <a:t>				</a:t>
                </a:r>
                <a:r>
                  <a:rPr lang="en-GB" sz="2400" b="1" u="sng" dirty="0">
                    <a:latin typeface="Arial" panose="020B0604020202020204" pitchFamily="34" charset="0"/>
                    <a:cs typeface="Arial" panose="020B0604020202020204" pitchFamily="34" charset="0"/>
                  </a:rPr>
                  <a:t>Main idea</a:t>
                </a:r>
                <a:r>
                  <a:rPr lang="en-GB" sz="2400" b="1" dirty="0">
                    <a:latin typeface="Arial" panose="020B0604020202020204" pitchFamily="34" charset="0"/>
                    <a:cs typeface="Arial" panose="020B0604020202020204" pitchFamily="34" charset="0"/>
                  </a:rPr>
                  <a:t>:      </a:t>
                </a:r>
              </a:p>
              <a:p>
                <a:pPr marL="0" indent="0">
                  <a:buNone/>
                </a:pPr>
                <a:r>
                  <a:rPr lang="en-GB" sz="2400" dirty="0">
                    <a:latin typeface="Arial" panose="020B0604020202020204" pitchFamily="34" charset="0"/>
                    <a:cs typeface="Arial" panose="020B0604020202020204" pitchFamily="34" charset="0"/>
                  </a:rPr>
                  <a:t>to make the contribution from EDM frequency into the total  frequency </a:t>
                </a:r>
                <a14:m>
                  <m:oMath xmlns:m="http://schemas.openxmlformats.org/officeDocument/2006/math">
                    <m:sSub>
                      <m:sSubPr>
                        <m:ctrlPr>
                          <a:rPr lang="ru-RU" sz="2100" i="1" smtClean="0">
                            <a:solidFill>
                              <a:srgbClr val="000000"/>
                            </a:solidFill>
                            <a:latin typeface="Cambria Math" panose="02040503050406030204" pitchFamily="18" charset="0"/>
                          </a:rPr>
                        </m:ctrlPr>
                      </m:sSubPr>
                      <m:e>
                        <m:r>
                          <m:rPr>
                            <m:sty m:val="p"/>
                          </m:rPr>
                          <a:rPr lang="ru-RU" sz="2100" i="1">
                            <a:solidFill>
                              <a:srgbClr val="000000"/>
                            </a:solidFill>
                            <a:latin typeface="Cambria Math" panose="02040503050406030204" pitchFamily="18" charset="0"/>
                          </a:rPr>
                          <m:t>Ω</m:t>
                        </m:r>
                      </m:e>
                      <m:sub>
                        <m:r>
                          <a:rPr lang="ru-RU" sz="2100" i="1">
                            <a:solidFill>
                              <a:srgbClr val="000000"/>
                            </a:solidFill>
                            <a:latin typeface="Cambria Math" panose="02040503050406030204" pitchFamily="18" charset="0"/>
                          </a:rPr>
                          <m:t>𝑒𝑑𝑚</m:t>
                        </m:r>
                      </m:sub>
                    </m:sSub>
                    <m:r>
                      <a:rPr lang="ru-RU" sz="2100" i="1">
                        <a:solidFill>
                          <a:srgbClr val="000000"/>
                        </a:solidFill>
                        <a:latin typeface="Cambria Math" panose="02040503050406030204" pitchFamily="18" charset="0"/>
                      </a:rPr>
                      <m:t>+</m:t>
                    </m:r>
                    <m:sSub>
                      <m:sSubPr>
                        <m:ctrlPr>
                          <a:rPr lang="ru-RU" sz="2100" i="1">
                            <a:solidFill>
                              <a:srgbClr val="000000"/>
                            </a:solidFill>
                            <a:latin typeface="Cambria Math" panose="02040503050406030204" pitchFamily="18" charset="0"/>
                          </a:rPr>
                        </m:ctrlPr>
                      </m:sSubPr>
                      <m:e>
                        <m:r>
                          <m:rPr>
                            <m:sty m:val="p"/>
                          </m:rPr>
                          <a:rPr lang="ru-RU" sz="2100" i="1">
                            <a:solidFill>
                              <a:srgbClr val="000000"/>
                            </a:solidFill>
                            <a:latin typeface="Cambria Math" panose="02040503050406030204" pitchFamily="18" charset="0"/>
                          </a:rPr>
                          <m:t>Ω</m:t>
                        </m:r>
                      </m:e>
                      <m:sub>
                        <m:sSub>
                          <m:sSubPr>
                            <m:ctrlPr>
                              <a:rPr lang="ru-RU" sz="2100" i="1">
                                <a:solidFill>
                                  <a:srgbClr val="000000"/>
                                </a:solidFill>
                                <a:latin typeface="Cambria Math" panose="02040503050406030204" pitchFamily="18" charset="0"/>
                              </a:rPr>
                            </m:ctrlPr>
                          </m:sSubPr>
                          <m:e>
                            <m:r>
                              <a:rPr lang="ru-RU" sz="2100" i="1">
                                <a:solidFill>
                                  <a:srgbClr val="000000"/>
                                </a:solidFill>
                                <a:latin typeface="Cambria Math" panose="02040503050406030204" pitchFamily="18" charset="0"/>
                              </a:rPr>
                              <m:t>𝐵</m:t>
                            </m:r>
                          </m:e>
                          <m:sub>
                            <m:r>
                              <a:rPr lang="ru-RU" sz="2100" i="1">
                                <a:solidFill>
                                  <a:srgbClr val="000000"/>
                                </a:solidFill>
                                <a:latin typeface="Cambria Math" panose="02040503050406030204" pitchFamily="18" charset="0"/>
                              </a:rPr>
                              <m:t>𝑟</m:t>
                            </m:r>
                          </m:sub>
                        </m:sSub>
                      </m:sub>
                    </m:sSub>
                    <m:r>
                      <a:rPr lang="ru-RU" sz="2100" i="1">
                        <a:solidFill>
                          <a:srgbClr val="000000"/>
                        </a:solidFill>
                        <a:latin typeface="Cambria Math" panose="02040503050406030204" pitchFamily="18" charset="0"/>
                      </a:rPr>
                      <m:t> </m:t>
                    </m:r>
                  </m:oMath>
                </a14:m>
                <a:r>
                  <a:rPr lang="en-GB" sz="2400" dirty="0">
                    <a:latin typeface="Arial" panose="020B0604020202020204" pitchFamily="34" charset="0"/>
                    <a:cs typeface="Arial" panose="020B0604020202020204" pitchFamily="34" charset="0"/>
                  </a:rPr>
                  <a:t>   bigger than from MDM  additions           </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9552" y="1268760"/>
                <a:ext cx="8208912" cy="5544616"/>
              </a:xfrm>
              <a:blipFill>
                <a:blip r:embed="rId2"/>
                <a:stretch>
                  <a:fillRect l="-96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Object 3"/>
              <p:cNvSpPr txBox="1"/>
              <p:nvPr/>
            </p:nvSpPr>
            <p:spPr bwMode="auto">
              <a:xfrm>
                <a:off x="755650" y="1844675"/>
                <a:ext cx="4081463" cy="1008063"/>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r>
                        <m:rPr>
                          <m:sty m:val="p"/>
                        </m:rPr>
                        <a:rPr lang="ru-RU" i="1">
                          <a:solidFill>
                            <a:srgbClr val="000000"/>
                          </a:solidFill>
                          <a:latin typeface="Cambria Math" panose="02040503050406030204" pitchFamily="18" charset="0"/>
                        </a:rPr>
                        <m:t>Ω</m:t>
                      </m:r>
                      <m:r>
                        <a:rPr lang="ru-RU" i="1">
                          <a:solidFill>
                            <a:srgbClr val="000000"/>
                          </a:solidFill>
                          <a:latin typeface="Cambria Math" panose="02040503050406030204" pitchFamily="18" charset="0"/>
                        </a:rPr>
                        <m:t>=</m:t>
                      </m:r>
                      <m:d>
                        <m:dPr>
                          <m:ctrlPr>
                            <a:rPr lang="ru-RU" i="1">
                              <a:solidFill>
                                <a:srgbClr val="000000"/>
                              </a:solidFill>
                              <a:latin typeface="Cambria Math" panose="02040503050406030204" pitchFamily="18" charset="0"/>
                            </a:rPr>
                          </m:ctrlPr>
                        </m:dPr>
                        <m:e>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r>
                                <a:rPr lang="ru-RU" i="1">
                                  <a:solidFill>
                                    <a:srgbClr val="000000"/>
                                  </a:solidFill>
                                  <a:latin typeface="Cambria Math" panose="02040503050406030204" pitchFamily="18" charset="0"/>
                                </a:rPr>
                                <m:t>𝑒𝑑𝑚</m:t>
                              </m:r>
                            </m:sub>
                          </m:sSub>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𝐵</m:t>
                                  </m:r>
                                </m:e>
                                <m:sub>
                                  <m:r>
                                    <a:rPr lang="ru-RU" i="1">
                                      <a:solidFill>
                                        <a:srgbClr val="000000"/>
                                      </a:solidFill>
                                      <a:latin typeface="Cambria Math" panose="02040503050406030204" pitchFamily="18" charset="0"/>
                                    </a:rPr>
                                    <m:t>𝑟</m:t>
                                  </m:r>
                                </m:sub>
                              </m:sSub>
                            </m:sub>
                          </m:sSub>
                        </m:e>
                      </m:d>
                      <m:d>
                        <m:dPr>
                          <m:begChr m:val="["/>
                          <m:endChr m:val="]"/>
                          <m:ctrlPr>
                            <a:rPr lang="ru-RU" i="1">
                              <a:solidFill>
                                <a:srgbClr val="000000"/>
                              </a:solidFill>
                              <a:latin typeface="Cambria Math" panose="02040503050406030204" pitchFamily="18" charset="0"/>
                            </a:rPr>
                          </m:ctrlPr>
                        </m:dPr>
                        <m:e>
                          <m:r>
                            <a:rPr lang="ru-RU" i="1">
                              <a:solidFill>
                                <a:srgbClr val="000000"/>
                              </a:solidFill>
                              <a:latin typeface="Cambria Math" panose="02040503050406030204" pitchFamily="18" charset="0"/>
                            </a:rPr>
                            <m:t>1+</m:t>
                          </m:r>
                          <m:f>
                            <m:fPr>
                              <m:ctrlPr>
                                <a:rPr lang="ru-RU" i="1">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1</m:t>
                              </m:r>
                            </m:num>
                            <m:den>
                              <m:r>
                                <a:rPr lang="ru-RU" i="1">
                                  <a:solidFill>
                                    <a:srgbClr val="000000"/>
                                  </a:solidFill>
                                  <a:latin typeface="Cambria Math" panose="02040503050406030204" pitchFamily="18" charset="0"/>
                                </a:rPr>
                                <m:t>2</m:t>
                              </m:r>
                            </m:den>
                          </m:f>
                          <m:f>
                            <m:fPr>
                              <m:ctrlPr>
                                <a:rPr lang="ru-RU" i="1">
                                  <a:solidFill>
                                    <a:srgbClr val="000000"/>
                                  </a:solidFill>
                                  <a:latin typeface="Cambria Math" panose="02040503050406030204" pitchFamily="18" charset="0"/>
                                </a:rPr>
                              </m:ctrlPr>
                            </m:fPr>
                            <m:num>
                              <m:sSubSup>
                                <m:sSubSupPr>
                                  <m:ctrlPr>
                                    <a:rPr lang="ru-RU" i="1">
                                      <a:solidFill>
                                        <a:srgbClr val="000000"/>
                                      </a:solidFill>
                                      <a:latin typeface="Cambria Math" panose="02040503050406030204" pitchFamily="18" charset="0"/>
                                    </a:rPr>
                                  </m:ctrlPr>
                                </m:sSubSupPr>
                                <m:e>
                                  <m:r>
                                    <m:rPr>
                                      <m:sty m:val="p"/>
                                    </m:rPr>
                                    <a:rPr lang="ru-RU" i="1">
                                      <a:solidFill>
                                        <a:srgbClr val="000000"/>
                                      </a:solidFill>
                                      <a:latin typeface="Cambria Math" panose="02040503050406030204" pitchFamily="18" charset="0"/>
                                    </a:rPr>
                                    <m:t>Ω</m:t>
                                  </m:r>
                                </m:e>
                                <m:sub>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𝐵</m:t>
                                      </m:r>
                                    </m:e>
                                    <m:sub>
                                      <m:r>
                                        <a:rPr lang="ru-RU" i="1">
                                          <a:solidFill>
                                            <a:srgbClr val="000000"/>
                                          </a:solidFill>
                                          <a:latin typeface="Cambria Math" panose="02040503050406030204" pitchFamily="18" charset="0"/>
                                        </a:rPr>
                                        <m:t>𝑣</m:t>
                                      </m:r>
                                    </m:sub>
                                  </m:sSub>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𝐸</m:t>
                                      </m:r>
                                    </m:e>
                                    <m:sub>
                                      <m:r>
                                        <a:rPr lang="ru-RU" i="1">
                                          <a:solidFill>
                                            <a:srgbClr val="000000"/>
                                          </a:solidFill>
                                          <a:latin typeface="Cambria Math" panose="02040503050406030204" pitchFamily="18" charset="0"/>
                                        </a:rPr>
                                        <m:t>𝑟</m:t>
                                      </m:r>
                                    </m:sub>
                                  </m:sSub>
                                </m:sub>
                                <m:sup>
                                  <m:r>
                                    <a:rPr lang="ru-RU" i="1">
                                      <a:solidFill>
                                        <a:srgbClr val="000000"/>
                                      </a:solidFill>
                                      <a:latin typeface="Cambria Math" panose="02040503050406030204" pitchFamily="18" charset="0"/>
                                    </a:rPr>
                                    <m:t>2</m:t>
                                  </m:r>
                                </m:sup>
                              </m:sSubSup>
                              <m:r>
                                <a:rPr lang="ru-RU" i="1">
                                  <a:solidFill>
                                    <a:srgbClr val="000000"/>
                                  </a:solidFill>
                                  <a:latin typeface="Cambria Math" panose="02040503050406030204" pitchFamily="18" charset="0"/>
                                </a:rPr>
                                <m:t>+</m:t>
                              </m:r>
                              <m:sSubSup>
                                <m:sSubSupPr>
                                  <m:ctrlPr>
                                    <a:rPr lang="ru-RU" i="1">
                                      <a:solidFill>
                                        <a:srgbClr val="000000"/>
                                      </a:solidFill>
                                      <a:latin typeface="Cambria Math" panose="02040503050406030204" pitchFamily="18" charset="0"/>
                                    </a:rPr>
                                  </m:ctrlPr>
                                </m:sSubSupPr>
                                <m:e>
                                  <m:r>
                                    <m:rPr>
                                      <m:sty m:val="p"/>
                                    </m:rPr>
                                    <a:rPr lang="ru-RU" i="1">
                                      <a:solidFill>
                                        <a:srgbClr val="000000"/>
                                      </a:solidFill>
                                      <a:latin typeface="Cambria Math" panose="02040503050406030204" pitchFamily="18" charset="0"/>
                                    </a:rPr>
                                    <m:t>Ω</m:t>
                                  </m:r>
                                </m:e>
                                <m:sub>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𝐵</m:t>
                                      </m:r>
                                    </m:e>
                                    <m:sub>
                                      <m:r>
                                        <a:rPr lang="ru-RU" i="1">
                                          <a:solidFill>
                                            <a:srgbClr val="000000"/>
                                          </a:solidFill>
                                          <a:latin typeface="Cambria Math" panose="02040503050406030204" pitchFamily="18" charset="0"/>
                                        </a:rPr>
                                        <m:t>𝑧</m:t>
                                      </m:r>
                                    </m:sub>
                                  </m:sSub>
                                </m:sub>
                                <m:sup>
                                  <m:r>
                                    <a:rPr lang="ru-RU" i="1">
                                      <a:solidFill>
                                        <a:srgbClr val="000000"/>
                                      </a:solidFill>
                                      <a:latin typeface="Cambria Math" panose="02040503050406030204" pitchFamily="18" charset="0"/>
                                    </a:rPr>
                                    <m:t>2</m:t>
                                  </m:r>
                                </m:sup>
                              </m:sSubSup>
                            </m:num>
                            <m:den>
                              <m:sSup>
                                <m:sSupPr>
                                  <m:ctrlPr>
                                    <a:rPr lang="ru-RU" i="1">
                                      <a:solidFill>
                                        <a:srgbClr val="000000"/>
                                      </a:solidFill>
                                      <a:latin typeface="Cambria Math" panose="02040503050406030204" pitchFamily="18" charset="0"/>
                                    </a:rPr>
                                  </m:ctrlPr>
                                </m:sSupPr>
                                <m:e>
                                  <m:d>
                                    <m:dPr>
                                      <m:ctrlPr>
                                        <a:rPr lang="ru-RU" i="1">
                                          <a:solidFill>
                                            <a:srgbClr val="000000"/>
                                          </a:solidFill>
                                          <a:latin typeface="Cambria Math" panose="02040503050406030204" pitchFamily="18" charset="0"/>
                                        </a:rPr>
                                      </m:ctrlPr>
                                    </m:dPr>
                                    <m:e>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r>
                                            <a:rPr lang="ru-RU" i="1">
                                              <a:solidFill>
                                                <a:srgbClr val="000000"/>
                                              </a:solidFill>
                                              <a:latin typeface="Cambria Math" panose="02040503050406030204" pitchFamily="18" charset="0"/>
                                            </a:rPr>
                                            <m:t>𝑒𝑑𝑚</m:t>
                                          </m:r>
                                        </m:sub>
                                      </m:sSub>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𝐵</m:t>
                                              </m:r>
                                            </m:e>
                                            <m:sub>
                                              <m:r>
                                                <a:rPr lang="ru-RU" i="1">
                                                  <a:solidFill>
                                                    <a:srgbClr val="000000"/>
                                                  </a:solidFill>
                                                  <a:latin typeface="Cambria Math" panose="02040503050406030204" pitchFamily="18" charset="0"/>
                                                </a:rPr>
                                                <m:t>𝑟</m:t>
                                              </m:r>
                                            </m:sub>
                                          </m:sSub>
                                        </m:sub>
                                      </m:sSub>
                                    </m:e>
                                  </m:d>
                                </m:e>
                                <m:sup>
                                  <m:r>
                                    <a:rPr lang="ru-RU" i="1">
                                      <a:solidFill>
                                        <a:srgbClr val="000000"/>
                                      </a:solidFill>
                                      <a:latin typeface="Cambria Math" panose="02040503050406030204" pitchFamily="18" charset="0"/>
                                    </a:rPr>
                                    <m:t>2</m:t>
                                  </m:r>
                                </m:sup>
                              </m:sSup>
                            </m:den>
                          </m:f>
                        </m:e>
                      </m:d>
                    </m:oMath>
                  </m:oMathPara>
                </a14:m>
                <a:endParaRPr lang="ru-RU" dirty="0"/>
              </a:p>
            </p:txBody>
          </p:sp>
        </mc:Choice>
        <mc:Fallback xmlns="">
          <p:sp>
            <p:nvSpPr>
              <p:cNvPr id="4" name="Object 3"/>
              <p:cNvSpPr txBox="1">
                <a:spLocks noRot="1" noChangeAspect="1" noMove="1" noResize="1" noEditPoints="1" noAdjustHandles="1" noChangeArrowheads="1" noChangeShapeType="1" noTextEdit="1"/>
              </p:cNvSpPr>
              <p:nvPr/>
            </p:nvSpPr>
            <p:spPr bwMode="auto">
              <a:xfrm>
                <a:off x="755650" y="1844675"/>
                <a:ext cx="4081463" cy="1008063"/>
              </a:xfrm>
              <a:prstGeom prst="rect">
                <a:avLst/>
              </a:prstGeom>
              <a:blipFill>
                <a:blip r:embed="rId3"/>
                <a:stretch>
                  <a:fillRect/>
                </a:stretch>
              </a:blipFill>
              <a:ln>
                <a:noFill/>
              </a:ln>
            </p:spPr>
            <p:txBody>
              <a:bodyPr/>
              <a:lstStyle/>
              <a:p>
                <a:r>
                  <a:rPr lang="ru-RU">
                    <a:noFill/>
                  </a:rPr>
                  <a:t> </a:t>
                </a:r>
              </a:p>
            </p:txBody>
          </p:sp>
        </mc:Fallback>
      </mc:AlternateContent>
      <p:sp>
        <p:nvSpPr>
          <p:cNvPr id="5" name="Right Arrow 4"/>
          <p:cNvSpPr/>
          <p:nvPr/>
        </p:nvSpPr>
        <p:spPr>
          <a:xfrm>
            <a:off x="4932040" y="2276872"/>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Object 5"/>
          <p:cNvGraphicFramePr>
            <a:graphicFrameLocks noChangeAspect="1"/>
          </p:cNvGraphicFramePr>
          <p:nvPr/>
        </p:nvGraphicFramePr>
        <p:xfrm>
          <a:off x="5220072" y="1809353"/>
          <a:ext cx="3540125" cy="935038"/>
        </p:xfrm>
        <a:graphic>
          <a:graphicData uri="http://schemas.openxmlformats.org/presentationml/2006/ole">
            <mc:AlternateContent xmlns:mc="http://schemas.openxmlformats.org/markup-compatibility/2006">
              <mc:Choice xmlns:v="urn:schemas-microsoft-com:vml" Requires="v">
                <p:oleObj name="Equation" r:id="rId4" imgW="1828800" imgH="482400" progId="Equation.3">
                  <p:embed/>
                </p:oleObj>
              </mc:Choice>
              <mc:Fallback>
                <p:oleObj name="Equation" r:id="rId4" imgW="1828800" imgH="482400" progId="Equation.3">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1809353"/>
                        <a:ext cx="35401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7" name="Object 6"/>
              <p:cNvSpPr txBox="1"/>
              <p:nvPr/>
            </p:nvSpPr>
            <p:spPr bwMode="auto">
              <a:xfrm>
                <a:off x="827088" y="3425825"/>
                <a:ext cx="2482850" cy="935038"/>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r>
                            <a:rPr lang="ru-RU" i="1">
                              <a:solidFill>
                                <a:srgbClr val="000000"/>
                              </a:solidFill>
                              <a:latin typeface="Cambria Math" panose="02040503050406030204" pitchFamily="18" charset="0"/>
                            </a:rPr>
                            <m:t>𝑒𝑑𝑚</m:t>
                          </m:r>
                        </m:sub>
                      </m:sSub>
                      <m:r>
                        <a:rPr lang="ru-RU" i="1">
                          <a:solidFill>
                            <a:srgbClr val="000000"/>
                          </a:solidFill>
                          <a:latin typeface="Cambria Math" panose="02040503050406030204" pitchFamily="18" charset="0"/>
                        </a:rPr>
                        <m:t>&gt;</m:t>
                      </m:r>
                      <m:f>
                        <m:fPr>
                          <m:ctrlPr>
                            <a:rPr lang="ru-RU" i="1">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1</m:t>
                          </m:r>
                        </m:num>
                        <m:den>
                          <m:r>
                            <a:rPr lang="ru-RU" i="1">
                              <a:solidFill>
                                <a:srgbClr val="000000"/>
                              </a:solidFill>
                              <a:latin typeface="Cambria Math" panose="02040503050406030204" pitchFamily="18" charset="0"/>
                            </a:rPr>
                            <m:t>2</m:t>
                          </m:r>
                        </m:den>
                      </m:f>
                      <m:f>
                        <m:fPr>
                          <m:ctrlPr>
                            <a:rPr lang="ru-RU" i="1">
                              <a:solidFill>
                                <a:srgbClr val="000000"/>
                              </a:solidFill>
                              <a:latin typeface="Cambria Math" panose="02040503050406030204" pitchFamily="18" charset="0"/>
                            </a:rPr>
                          </m:ctrlPr>
                        </m:fPr>
                        <m:num>
                          <m:sSubSup>
                            <m:sSubSupPr>
                              <m:ctrlPr>
                                <a:rPr lang="ru-RU" i="1">
                                  <a:solidFill>
                                    <a:srgbClr val="000000"/>
                                  </a:solidFill>
                                  <a:latin typeface="Cambria Math" panose="02040503050406030204" pitchFamily="18" charset="0"/>
                                </a:rPr>
                              </m:ctrlPr>
                            </m:sSubSupPr>
                            <m:e>
                              <m:r>
                                <m:rPr>
                                  <m:sty m:val="p"/>
                                </m:rPr>
                                <a:rPr lang="ru-RU" i="1">
                                  <a:solidFill>
                                    <a:srgbClr val="000000"/>
                                  </a:solidFill>
                                  <a:latin typeface="Cambria Math" panose="02040503050406030204" pitchFamily="18" charset="0"/>
                                </a:rPr>
                                <m:t>Ω</m:t>
                              </m:r>
                            </m:e>
                            <m:sub>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𝐵</m:t>
                                  </m:r>
                                </m:e>
                                <m:sub>
                                  <m:r>
                                    <a:rPr lang="ru-RU" i="1">
                                      <a:solidFill>
                                        <a:srgbClr val="000000"/>
                                      </a:solidFill>
                                      <a:latin typeface="Cambria Math" panose="02040503050406030204" pitchFamily="18" charset="0"/>
                                    </a:rPr>
                                    <m:t>𝑣</m:t>
                                  </m:r>
                                </m:sub>
                              </m:sSub>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𝐸</m:t>
                                  </m:r>
                                </m:e>
                                <m:sub>
                                  <m:r>
                                    <a:rPr lang="ru-RU" i="1">
                                      <a:solidFill>
                                        <a:srgbClr val="000000"/>
                                      </a:solidFill>
                                      <a:latin typeface="Cambria Math" panose="02040503050406030204" pitchFamily="18" charset="0"/>
                                    </a:rPr>
                                    <m:t>𝑟</m:t>
                                  </m:r>
                                </m:sub>
                              </m:sSub>
                            </m:sub>
                            <m:sup>
                              <m:r>
                                <a:rPr lang="ru-RU" i="1">
                                  <a:solidFill>
                                    <a:srgbClr val="000000"/>
                                  </a:solidFill>
                                  <a:latin typeface="Cambria Math" panose="02040503050406030204" pitchFamily="18" charset="0"/>
                                </a:rPr>
                                <m:t>2</m:t>
                              </m:r>
                            </m:sup>
                          </m:sSubSup>
                          <m:r>
                            <a:rPr lang="ru-RU" i="1">
                              <a:solidFill>
                                <a:srgbClr val="000000"/>
                              </a:solidFill>
                              <a:latin typeface="Cambria Math" panose="02040503050406030204" pitchFamily="18" charset="0"/>
                            </a:rPr>
                            <m:t>+</m:t>
                          </m:r>
                          <m:sSubSup>
                            <m:sSubSupPr>
                              <m:ctrlPr>
                                <a:rPr lang="ru-RU" i="1">
                                  <a:solidFill>
                                    <a:srgbClr val="000000"/>
                                  </a:solidFill>
                                  <a:latin typeface="Cambria Math" panose="02040503050406030204" pitchFamily="18" charset="0"/>
                                </a:rPr>
                              </m:ctrlPr>
                            </m:sSubSupPr>
                            <m:e>
                              <m:r>
                                <m:rPr>
                                  <m:sty m:val="p"/>
                                </m:rPr>
                                <a:rPr lang="ru-RU" i="1">
                                  <a:solidFill>
                                    <a:srgbClr val="000000"/>
                                  </a:solidFill>
                                  <a:latin typeface="Cambria Math" panose="02040503050406030204" pitchFamily="18" charset="0"/>
                                </a:rPr>
                                <m:t>Ω</m:t>
                              </m:r>
                            </m:e>
                            <m:sub>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𝐵</m:t>
                                  </m:r>
                                </m:e>
                                <m:sub>
                                  <m:r>
                                    <a:rPr lang="ru-RU" i="1">
                                      <a:solidFill>
                                        <a:srgbClr val="000000"/>
                                      </a:solidFill>
                                      <a:latin typeface="Cambria Math" panose="02040503050406030204" pitchFamily="18" charset="0"/>
                                    </a:rPr>
                                    <m:t>𝑧</m:t>
                                  </m:r>
                                </m:sub>
                              </m:sSub>
                            </m:sub>
                            <m:sup>
                              <m:r>
                                <a:rPr lang="ru-RU" i="1">
                                  <a:solidFill>
                                    <a:srgbClr val="000000"/>
                                  </a:solidFill>
                                  <a:latin typeface="Cambria Math" panose="02040503050406030204" pitchFamily="18" charset="0"/>
                                </a:rPr>
                                <m:t>2</m:t>
                              </m:r>
                            </m:sup>
                          </m:sSubSup>
                        </m:num>
                        <m:den>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r>
                                <a:rPr lang="ru-RU" i="1">
                                  <a:solidFill>
                                    <a:srgbClr val="000000"/>
                                  </a:solidFill>
                                  <a:latin typeface="Cambria Math" panose="02040503050406030204" pitchFamily="18" charset="0"/>
                                </a:rPr>
                                <m:t>𝑒𝑑𝑚</m:t>
                              </m:r>
                            </m:sub>
                          </m:sSub>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𝐵</m:t>
                                  </m:r>
                                </m:e>
                                <m:sub>
                                  <m:r>
                                    <a:rPr lang="ru-RU" i="1">
                                      <a:solidFill>
                                        <a:srgbClr val="000000"/>
                                      </a:solidFill>
                                      <a:latin typeface="Cambria Math" panose="02040503050406030204" pitchFamily="18" charset="0"/>
                                    </a:rPr>
                                    <m:t>𝑟</m:t>
                                  </m:r>
                                </m:sub>
                              </m:sSub>
                            </m:sub>
                          </m:sSub>
                        </m:den>
                      </m:f>
                    </m:oMath>
                  </m:oMathPara>
                </a14:m>
                <a:endParaRPr lang="ru-RU" dirty="0"/>
              </a:p>
            </p:txBody>
          </p:sp>
        </mc:Choice>
        <mc:Fallback xmlns="">
          <p:sp>
            <p:nvSpPr>
              <p:cNvPr id="7" name="Object 6"/>
              <p:cNvSpPr txBox="1">
                <a:spLocks noRot="1" noChangeAspect="1" noMove="1" noResize="1" noEditPoints="1" noAdjustHandles="1" noChangeArrowheads="1" noChangeShapeType="1" noTextEdit="1"/>
              </p:cNvSpPr>
              <p:nvPr/>
            </p:nvSpPr>
            <p:spPr bwMode="auto">
              <a:xfrm>
                <a:off x="827088" y="3425825"/>
                <a:ext cx="2482850" cy="935038"/>
              </a:xfrm>
              <a:prstGeom prst="rect">
                <a:avLst/>
              </a:prstGeom>
              <a:blipFill>
                <a:blip r:embed="rId6"/>
                <a:stretch>
                  <a:fillRect/>
                </a:stretch>
              </a:blipFill>
              <a:ln>
                <a:noFill/>
              </a:ln>
            </p:spPr>
            <p:txBody>
              <a:bodyPr/>
              <a:lstStyle/>
              <a:p>
                <a:r>
                  <a:rPr lang="ru-RU">
                    <a:noFill/>
                  </a:rPr>
                  <a:t> </a:t>
                </a:r>
              </a:p>
            </p:txBody>
          </p:sp>
        </mc:Fallback>
      </mc:AlternateContent>
      <p:graphicFrame>
        <p:nvGraphicFramePr>
          <p:cNvPr id="8" name="Object 7"/>
          <p:cNvGraphicFramePr>
            <a:graphicFrameLocks noChangeAspect="1"/>
          </p:cNvGraphicFramePr>
          <p:nvPr/>
        </p:nvGraphicFramePr>
        <p:xfrm>
          <a:off x="5582577" y="3643984"/>
          <a:ext cx="2360612" cy="885825"/>
        </p:xfrm>
        <a:graphic>
          <a:graphicData uri="http://schemas.openxmlformats.org/presentationml/2006/ole">
            <mc:AlternateContent xmlns:mc="http://schemas.openxmlformats.org/markup-compatibility/2006">
              <mc:Choice xmlns:v="urn:schemas-microsoft-com:vml" Requires="v">
                <p:oleObj name="Equation" r:id="rId7" imgW="1218960" imgH="457200" progId="Equation.3">
                  <p:embed/>
                </p:oleObj>
              </mc:Choice>
              <mc:Fallback>
                <p:oleObj name="Equation" r:id="rId7" imgW="1218960" imgH="457200" progId="Equation.3">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2577" y="3643984"/>
                        <a:ext cx="236061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5580112" y="3582841"/>
            <a:ext cx="2664296" cy="1008112"/>
          </a:xfrm>
          <a:prstGeom prst="rect">
            <a:avLst/>
          </a:prstGeom>
          <a:solidFill>
            <a:srgbClr val="FF0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4689621" y="3776007"/>
            <a:ext cx="262694" cy="310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Object 11"/>
          <p:cNvGraphicFramePr>
            <a:graphicFrameLocks noChangeAspect="1"/>
          </p:cNvGraphicFramePr>
          <p:nvPr/>
        </p:nvGraphicFramePr>
        <p:xfrm>
          <a:off x="7614170" y="5949280"/>
          <a:ext cx="1260475" cy="503237"/>
        </p:xfrm>
        <a:graphic>
          <a:graphicData uri="http://schemas.openxmlformats.org/presentationml/2006/ole">
            <mc:AlternateContent xmlns:mc="http://schemas.openxmlformats.org/markup-compatibility/2006">
              <mc:Choice xmlns:v="urn:schemas-microsoft-com:vml" Requires="v">
                <p:oleObj name="Equation" r:id="rId9" imgW="698500" imgH="279400" progId="Equation.3">
                  <p:embed/>
                </p:oleObj>
              </mc:Choice>
              <mc:Fallback>
                <p:oleObj name="Equation" r:id="rId9" imgW="698500" imgH="279400" progId="Equation.3">
                  <p:embed/>
                  <p:pic>
                    <p:nvPicPr>
                      <p:cNvPr id="12"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14170" y="5949280"/>
                        <a:ext cx="1260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7512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2B1FBBA-AB7F-409B-B7B8-567E13293844}"/>
              </a:ext>
            </a:extLst>
          </p:cNvPr>
          <p:cNvSpPr>
            <a:spLocks noGrp="1"/>
          </p:cNvSpPr>
          <p:nvPr>
            <p:ph type="title"/>
          </p:nvPr>
        </p:nvSpPr>
        <p:spPr>
          <a:xfrm>
            <a:off x="827088" y="476250"/>
            <a:ext cx="7772400" cy="319088"/>
          </a:xfrm>
        </p:spPr>
        <p:txBody>
          <a:bodyPr>
            <a:normAutofit fontScale="90000"/>
          </a:bodyPr>
          <a:lstStyle/>
          <a:p>
            <a:pPr eaLnBrk="0" fontAlgn="base" hangingPunct="0">
              <a:spcAft>
                <a:spcPct val="0"/>
              </a:spcAft>
            </a:pPr>
            <a:r>
              <a:rPr lang="en-GB" altLang="en-US" sz="2600" b="1" u="sng" dirty="0">
                <a:solidFill>
                  <a:srgbClr val="FF0000"/>
                </a:solidFill>
              </a:rPr>
              <a:t>Effective gamma</a:t>
            </a:r>
          </a:p>
        </p:txBody>
      </p:sp>
      <p:sp>
        <p:nvSpPr>
          <p:cNvPr id="26627" name="Text Placeholder 2">
            <a:extLst>
              <a:ext uri="{FF2B5EF4-FFF2-40B4-BE49-F238E27FC236}">
                <a16:creationId xmlns:a16="http://schemas.microsoft.com/office/drawing/2014/main" id="{CF2880CC-EF9C-417A-84B5-4C8A5D2865BE}"/>
              </a:ext>
            </a:extLst>
          </p:cNvPr>
          <p:cNvSpPr>
            <a:spLocks noGrp="1"/>
          </p:cNvSpPr>
          <p:nvPr>
            <p:ph type="body" sz="half" idx="1"/>
          </p:nvPr>
        </p:nvSpPr>
        <p:spPr>
          <a:xfrm>
            <a:off x="719138" y="990600"/>
            <a:ext cx="8174037" cy="5318125"/>
          </a:xfrm>
        </p:spPr>
        <p:txBody>
          <a:bodyPr/>
          <a:lstStyle/>
          <a:p>
            <a:pPr marL="0" indent="0">
              <a:buNone/>
            </a:pPr>
            <a:r>
              <a:rPr lang="en-US" altLang="en-US" sz="2000" dirty="0"/>
              <a:t>Equation of Longitudinal motion:                                                                                         </a:t>
            </a:r>
          </a:p>
          <a:p>
            <a:pPr marL="0" indent="0"/>
            <a:r>
              <a:rPr lang="en-US" altLang="en-US" sz="1200" dirty="0">
                <a:solidFill>
                  <a:srgbClr val="00B050"/>
                </a:solidFill>
              </a:rPr>
              <a:t>                                                                                                                         </a:t>
            </a:r>
          </a:p>
          <a:p>
            <a:pPr marL="0" indent="0"/>
            <a:endParaRPr lang="en-US" altLang="en-US" sz="1200" dirty="0"/>
          </a:p>
          <a:p>
            <a:pPr marL="0" indent="0"/>
            <a:endParaRPr lang="en-US" altLang="en-US" sz="1200" dirty="0"/>
          </a:p>
          <a:p>
            <a:pPr marL="0" indent="0"/>
            <a:endParaRPr lang="en-US" altLang="en-US" sz="1200" dirty="0"/>
          </a:p>
          <a:p>
            <a:pPr marL="0" indent="0"/>
            <a:endParaRPr lang="en-US" altLang="en-US" sz="1200" dirty="0"/>
          </a:p>
          <a:p>
            <a:pPr marL="0" indent="0"/>
            <a:r>
              <a:rPr lang="en-US" altLang="en-US" sz="1200" dirty="0">
                <a:solidFill>
                  <a:srgbClr val="0000FF"/>
                </a:solidFill>
              </a:rPr>
              <a:t>                                                                                                                </a:t>
            </a:r>
            <a:r>
              <a:rPr lang="en-US" altLang="en-US" sz="1400" dirty="0"/>
              <a:t>                                                                                                     </a:t>
            </a:r>
          </a:p>
          <a:p>
            <a:pPr marL="0" indent="0"/>
            <a:endParaRPr lang="en-US" altLang="en-US" sz="1400" dirty="0"/>
          </a:p>
          <a:p>
            <a:pPr marL="0" indent="0"/>
            <a:endParaRPr lang="en-GB" altLang="en-US" sz="1400" dirty="0"/>
          </a:p>
        </p:txBody>
      </p:sp>
      <p:sp>
        <p:nvSpPr>
          <p:cNvPr id="26628" name="Rectangle 5">
            <a:extLst>
              <a:ext uri="{FF2B5EF4-FFF2-40B4-BE49-F238E27FC236}">
                <a16:creationId xmlns:a16="http://schemas.microsoft.com/office/drawing/2014/main" id="{4F91A8BD-EDF7-404C-9089-61D29734FF6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26629" name="Rectangle 10">
            <a:extLst>
              <a:ext uri="{FF2B5EF4-FFF2-40B4-BE49-F238E27FC236}">
                <a16:creationId xmlns:a16="http://schemas.microsoft.com/office/drawing/2014/main" id="{5B155A32-6DE1-4A91-8606-34901F5E3D4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26630" name="Rectangle 17">
            <a:extLst>
              <a:ext uri="{FF2B5EF4-FFF2-40B4-BE49-F238E27FC236}">
                <a16:creationId xmlns:a16="http://schemas.microsoft.com/office/drawing/2014/main" id="{9C6EA72D-F559-47FF-89DB-ADCFF3EB044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endParaRPr lang="en-GB" altLang="en-US" sz="1800"/>
          </a:p>
        </p:txBody>
      </p:sp>
      <p:sp>
        <p:nvSpPr>
          <p:cNvPr id="26631" name="Rectangle 22">
            <a:extLst>
              <a:ext uri="{FF2B5EF4-FFF2-40B4-BE49-F238E27FC236}">
                <a16:creationId xmlns:a16="http://schemas.microsoft.com/office/drawing/2014/main" id="{6CAE95A1-B3D0-4D46-95AE-D7B887BCFA2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endParaRPr lang="en-GB" altLang="en-US" sz="1800"/>
          </a:p>
        </p:txBody>
      </p:sp>
      <p:sp>
        <p:nvSpPr>
          <p:cNvPr id="26632" name="Rectangle 26">
            <a:extLst>
              <a:ext uri="{FF2B5EF4-FFF2-40B4-BE49-F238E27FC236}">
                <a16:creationId xmlns:a16="http://schemas.microsoft.com/office/drawing/2014/main" id="{96270AE6-64C7-4C8B-BA96-50A10B959E7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endParaRPr lang="en-GB" altLang="en-US" sz="1800"/>
          </a:p>
        </p:txBody>
      </p:sp>
      <p:sp>
        <p:nvSpPr>
          <p:cNvPr id="26633" name="Rectangle 28">
            <a:extLst>
              <a:ext uri="{FF2B5EF4-FFF2-40B4-BE49-F238E27FC236}">
                <a16:creationId xmlns:a16="http://schemas.microsoft.com/office/drawing/2014/main" id="{3A3D66CA-C3C1-4291-8B12-156AF662C27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endParaRPr lang="en-GB" altLang="en-US" sz="1800"/>
          </a:p>
        </p:txBody>
      </p:sp>
      <p:sp>
        <p:nvSpPr>
          <p:cNvPr id="26634" name="Rectangle 30">
            <a:extLst>
              <a:ext uri="{FF2B5EF4-FFF2-40B4-BE49-F238E27FC236}">
                <a16:creationId xmlns:a16="http://schemas.microsoft.com/office/drawing/2014/main" id="{AC9C6608-CB7D-44AF-9714-8B227340E0C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endParaRPr lang="en-GB" altLang="en-US" sz="1800"/>
          </a:p>
        </p:txBody>
      </p:sp>
      <p:sp>
        <p:nvSpPr>
          <p:cNvPr id="26635" name="Rectangle 33">
            <a:extLst>
              <a:ext uri="{FF2B5EF4-FFF2-40B4-BE49-F238E27FC236}">
                <a16:creationId xmlns:a16="http://schemas.microsoft.com/office/drawing/2014/main" id="{F81CF500-5385-40B8-A039-51EFA0632E7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endParaRPr lang="en-GB" altLang="en-US" sz="1800"/>
          </a:p>
        </p:txBody>
      </p:sp>
      <p:sp>
        <p:nvSpPr>
          <p:cNvPr id="26636" name="Rectangle 40">
            <a:extLst>
              <a:ext uri="{FF2B5EF4-FFF2-40B4-BE49-F238E27FC236}">
                <a16:creationId xmlns:a16="http://schemas.microsoft.com/office/drawing/2014/main" id="{2A071D52-E6DD-497D-A3BA-A10CB180C40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endParaRPr lang="en-GB" altLang="en-US" sz="1800"/>
          </a:p>
        </p:txBody>
      </p:sp>
      <p:sp>
        <p:nvSpPr>
          <p:cNvPr id="26637" name="Rectangle 42">
            <a:extLst>
              <a:ext uri="{FF2B5EF4-FFF2-40B4-BE49-F238E27FC236}">
                <a16:creationId xmlns:a16="http://schemas.microsoft.com/office/drawing/2014/main" id="{2FBD3E88-8E5E-4D14-8CFE-8C4EF0F8A32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endParaRPr lang="en-GB" altLang="en-US" sz="1800"/>
          </a:p>
        </p:txBody>
      </p:sp>
      <mc:AlternateContent xmlns:mc="http://schemas.openxmlformats.org/markup-compatibility/2006" xmlns:a14="http://schemas.microsoft.com/office/drawing/2010/main">
        <mc:Choice Requires="a14">
          <p:sp>
            <p:nvSpPr>
              <p:cNvPr id="26638" name="Object 25599">
                <a:extLst>
                  <a:ext uri="{FF2B5EF4-FFF2-40B4-BE49-F238E27FC236}">
                    <a16:creationId xmlns:a16="http://schemas.microsoft.com/office/drawing/2014/main" id="{AE3CC6DE-8A7E-490C-AD10-8695C520A59A}"/>
                  </a:ext>
                </a:extLst>
              </p:cNvPr>
              <p:cNvSpPr txBox="1"/>
              <p:nvPr/>
            </p:nvSpPr>
            <p:spPr bwMode="auto">
              <a:xfrm>
                <a:off x="250825" y="1393727"/>
                <a:ext cx="6049367" cy="2919511"/>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f>
                        <m:fPr>
                          <m:ctrlPr>
                            <a:rPr lang="ru-RU" i="1">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𝑑</m:t>
                          </m:r>
                          <m:r>
                            <a:rPr lang="ru-RU" i="1">
                              <a:solidFill>
                                <a:srgbClr val="000000"/>
                              </a:solidFill>
                              <a:latin typeface="Cambria Math" panose="02040503050406030204" pitchFamily="18" charset="0"/>
                            </a:rPr>
                            <m:t>𝜙</m:t>
                          </m:r>
                        </m:num>
                        <m:den>
                          <m:r>
                            <a:rPr lang="ru-RU" i="1">
                              <a:solidFill>
                                <a:srgbClr val="000000"/>
                              </a:solidFill>
                              <a:latin typeface="Cambria Math" panose="02040503050406030204" pitchFamily="18" charset="0"/>
                            </a:rPr>
                            <m:t>𝑑𝑡</m:t>
                          </m:r>
                        </m:den>
                      </m:f>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𝜔</m:t>
                          </m:r>
                        </m:e>
                        <m:sub>
                          <m:r>
                            <a:rPr lang="ru-RU" i="1">
                              <a:solidFill>
                                <a:srgbClr val="000000"/>
                              </a:solidFill>
                              <a:latin typeface="Cambria Math" panose="02040503050406030204" pitchFamily="18" charset="0"/>
                            </a:rPr>
                            <m:t>𝑟𝑓</m:t>
                          </m:r>
                        </m:sub>
                      </m:sSub>
                      <m:d>
                        <m:dPr>
                          <m:begChr m:val="["/>
                          <m:endChr m:val="]"/>
                          <m:ctrlPr>
                            <a:rPr lang="ru-RU" i="1">
                              <a:solidFill>
                                <a:srgbClr val="000000"/>
                              </a:solidFill>
                              <a:latin typeface="Cambria Math" panose="02040503050406030204" pitchFamily="18" charset="0"/>
                            </a:rPr>
                          </m:ctrlPr>
                        </m:dPr>
                        <m:e>
                          <m:d>
                            <m:dPr>
                              <m:ctrlPr>
                                <a:rPr lang="ru-RU" i="1">
                                  <a:solidFill>
                                    <a:srgbClr val="000000"/>
                                  </a:solidFill>
                                  <a:latin typeface="Cambria Math" panose="02040503050406030204" pitchFamily="18" charset="0"/>
                                </a:rPr>
                              </m:ctrlPr>
                            </m:dPr>
                            <m:e>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𝛼</m:t>
                                  </m:r>
                                </m:e>
                                <m:sub>
                                  <m:r>
                                    <a:rPr lang="ru-RU" i="1">
                                      <a:solidFill>
                                        <a:srgbClr val="000000"/>
                                      </a:solidFill>
                                      <a:latin typeface="Cambria Math" panose="02040503050406030204" pitchFamily="18" charset="0"/>
                                    </a:rPr>
                                    <m:t>0</m:t>
                                  </m:r>
                                </m:sub>
                              </m:sSub>
                              <m:r>
                                <a:rPr lang="ru-RU" i="1">
                                  <a:solidFill>
                                    <a:srgbClr val="000000"/>
                                  </a:solidFill>
                                  <a:latin typeface="Cambria Math" panose="02040503050406030204" pitchFamily="18" charset="0"/>
                                </a:rPr>
                                <m:t>−</m:t>
                              </m:r>
                              <m:f>
                                <m:fPr>
                                  <m:ctrlPr>
                                    <a:rPr lang="ru-RU" i="1">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1</m:t>
                                  </m:r>
                                </m:num>
                                <m:den>
                                  <m:sSup>
                                    <m:sSupPr>
                                      <m:ctrlPr>
                                        <a:rPr lang="ru-RU" i="1">
                                          <a:solidFill>
                                            <a:srgbClr val="000000"/>
                                          </a:solidFill>
                                          <a:latin typeface="Cambria Math" panose="02040503050406030204" pitchFamily="18" charset="0"/>
                                        </a:rPr>
                                      </m:ctrlPr>
                                    </m:sSupPr>
                                    <m:e>
                                      <m:r>
                                        <a:rPr lang="ru-RU" i="1">
                                          <a:solidFill>
                                            <a:srgbClr val="000000"/>
                                          </a:solidFill>
                                          <a:latin typeface="Cambria Math" panose="02040503050406030204" pitchFamily="18" charset="0"/>
                                        </a:rPr>
                                        <m:t>𝛾</m:t>
                                      </m:r>
                                    </m:e>
                                    <m:sup>
                                      <m:r>
                                        <a:rPr lang="ru-RU" i="1">
                                          <a:solidFill>
                                            <a:srgbClr val="000000"/>
                                          </a:solidFill>
                                          <a:latin typeface="Cambria Math" panose="02040503050406030204" pitchFamily="18" charset="0"/>
                                        </a:rPr>
                                        <m:t>2</m:t>
                                      </m:r>
                                    </m:sup>
                                  </m:sSup>
                                </m:den>
                              </m:f>
                            </m:e>
                          </m:d>
                          <m:r>
                            <a:rPr lang="ru-RU" i="1">
                              <a:solidFill>
                                <a:srgbClr val="000000"/>
                              </a:solidFill>
                              <a:latin typeface="Cambria Math" panose="02040503050406030204" pitchFamily="18" charset="0"/>
                            </a:rPr>
                            <m:t>⋅</m:t>
                          </m:r>
                          <m:r>
                            <a:rPr lang="ru-RU" i="1">
                              <a:solidFill>
                                <a:srgbClr val="000000"/>
                              </a:solidFill>
                              <a:latin typeface="Cambria Math" panose="02040503050406030204" pitchFamily="18" charset="0"/>
                            </a:rPr>
                            <m:t>𝛿</m:t>
                          </m:r>
                          <m:r>
                            <a:rPr lang="ru-RU" i="1">
                              <a:solidFill>
                                <a:srgbClr val="000000"/>
                              </a:solidFill>
                              <a:latin typeface="Cambria Math" panose="02040503050406030204" pitchFamily="18" charset="0"/>
                            </a:rPr>
                            <m:t>+</m:t>
                          </m:r>
                          <m:d>
                            <m:dPr>
                              <m:ctrlPr>
                                <a:rPr lang="ru-RU" i="1">
                                  <a:solidFill>
                                    <a:srgbClr val="000000"/>
                                  </a:solidFill>
                                  <a:latin typeface="Cambria Math" panose="02040503050406030204" pitchFamily="18" charset="0"/>
                                </a:rPr>
                              </m:ctrlPr>
                            </m:dPr>
                            <m:e>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𝛼</m:t>
                                  </m:r>
                                </m:e>
                                <m:sub>
                                  <m:r>
                                    <a:rPr lang="ru-RU" i="1">
                                      <a:solidFill>
                                        <a:srgbClr val="000000"/>
                                      </a:solidFill>
                                      <a:latin typeface="Cambria Math" panose="02040503050406030204" pitchFamily="18" charset="0"/>
                                    </a:rPr>
                                    <m:t>1</m:t>
                                  </m:r>
                                </m:sub>
                              </m:sSub>
                              <m:r>
                                <a:rPr lang="ru-RU" i="1">
                                  <a:solidFill>
                                    <a:srgbClr val="000000"/>
                                  </a:solidFill>
                                  <a:latin typeface="Cambria Math" panose="02040503050406030204" pitchFamily="18" charset="0"/>
                                </a:rPr>
                                <m:t>−</m:t>
                              </m:r>
                              <m:f>
                                <m:fPr>
                                  <m:ctrlPr>
                                    <a:rPr lang="ru-RU" i="1">
                                      <a:solidFill>
                                        <a:srgbClr val="000000"/>
                                      </a:solidFill>
                                      <a:latin typeface="Cambria Math" panose="02040503050406030204" pitchFamily="18" charset="0"/>
                                    </a:rPr>
                                  </m:ctrlPr>
                                </m:fPr>
                                <m:num>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𝛼</m:t>
                                      </m:r>
                                    </m:e>
                                    <m:sub>
                                      <m:r>
                                        <a:rPr lang="ru-RU" i="1">
                                          <a:solidFill>
                                            <a:srgbClr val="000000"/>
                                          </a:solidFill>
                                          <a:latin typeface="Cambria Math" panose="02040503050406030204" pitchFamily="18" charset="0"/>
                                        </a:rPr>
                                        <m:t>0</m:t>
                                      </m:r>
                                    </m:sub>
                                  </m:sSub>
                                </m:num>
                                <m:den>
                                  <m:sSup>
                                    <m:sSupPr>
                                      <m:ctrlPr>
                                        <a:rPr lang="ru-RU" i="1">
                                          <a:solidFill>
                                            <a:srgbClr val="000000"/>
                                          </a:solidFill>
                                          <a:latin typeface="Cambria Math" panose="02040503050406030204" pitchFamily="18" charset="0"/>
                                        </a:rPr>
                                      </m:ctrlPr>
                                    </m:sSupPr>
                                    <m:e>
                                      <m:r>
                                        <a:rPr lang="ru-RU" i="1">
                                          <a:solidFill>
                                            <a:srgbClr val="000000"/>
                                          </a:solidFill>
                                          <a:latin typeface="Cambria Math" panose="02040503050406030204" pitchFamily="18" charset="0"/>
                                        </a:rPr>
                                        <m:t>𝛾</m:t>
                                      </m:r>
                                    </m:e>
                                    <m:sup>
                                      <m:r>
                                        <a:rPr lang="ru-RU" i="1">
                                          <a:solidFill>
                                            <a:srgbClr val="000000"/>
                                          </a:solidFill>
                                          <a:latin typeface="Cambria Math" panose="02040503050406030204" pitchFamily="18" charset="0"/>
                                        </a:rPr>
                                        <m:t>2</m:t>
                                      </m:r>
                                    </m:sup>
                                  </m:sSup>
                                </m:den>
                              </m:f>
                              <m:r>
                                <a:rPr lang="ru-RU" i="1">
                                  <a:solidFill>
                                    <a:srgbClr val="000000"/>
                                  </a:solidFill>
                                  <a:latin typeface="Cambria Math" panose="02040503050406030204" pitchFamily="18" charset="0"/>
                                </a:rPr>
                                <m:t>+</m:t>
                              </m:r>
                              <m:f>
                                <m:fPr>
                                  <m:ctrlPr>
                                    <a:rPr lang="ru-RU" i="1">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1</m:t>
                                  </m:r>
                                </m:num>
                                <m:den>
                                  <m:sSup>
                                    <m:sSupPr>
                                      <m:ctrlPr>
                                        <a:rPr lang="ru-RU" i="1">
                                          <a:solidFill>
                                            <a:srgbClr val="000000"/>
                                          </a:solidFill>
                                          <a:latin typeface="Cambria Math" panose="02040503050406030204" pitchFamily="18" charset="0"/>
                                        </a:rPr>
                                      </m:ctrlPr>
                                    </m:sSupPr>
                                    <m:e>
                                      <m:r>
                                        <a:rPr lang="ru-RU" i="1">
                                          <a:solidFill>
                                            <a:srgbClr val="000000"/>
                                          </a:solidFill>
                                          <a:latin typeface="Cambria Math" panose="02040503050406030204" pitchFamily="18" charset="0"/>
                                        </a:rPr>
                                        <m:t>𝛾</m:t>
                                      </m:r>
                                    </m:e>
                                    <m:sup>
                                      <m:r>
                                        <a:rPr lang="ru-RU" i="1">
                                          <a:solidFill>
                                            <a:srgbClr val="000000"/>
                                          </a:solidFill>
                                          <a:latin typeface="Cambria Math" panose="02040503050406030204" pitchFamily="18" charset="0"/>
                                        </a:rPr>
                                        <m:t>4</m:t>
                                      </m:r>
                                    </m:sup>
                                  </m:sSup>
                                </m:den>
                              </m:f>
                            </m:e>
                          </m:d>
                          <m:r>
                            <a:rPr lang="ru-RU" i="1">
                              <a:solidFill>
                                <a:srgbClr val="000000"/>
                              </a:solidFill>
                              <a:latin typeface="Cambria Math" panose="02040503050406030204" pitchFamily="18" charset="0"/>
                            </a:rPr>
                            <m:t>⋅</m:t>
                          </m:r>
                          <m:sSup>
                            <m:sSupPr>
                              <m:ctrlPr>
                                <a:rPr lang="ru-RU" i="1">
                                  <a:solidFill>
                                    <a:srgbClr val="000000"/>
                                  </a:solidFill>
                                  <a:latin typeface="Cambria Math" panose="02040503050406030204" pitchFamily="18" charset="0"/>
                                </a:rPr>
                              </m:ctrlPr>
                            </m:sSupPr>
                            <m:e>
                              <m:r>
                                <a:rPr lang="ru-RU" i="1">
                                  <a:solidFill>
                                    <a:srgbClr val="000000"/>
                                  </a:solidFill>
                                  <a:latin typeface="Cambria Math" panose="02040503050406030204" pitchFamily="18" charset="0"/>
                                </a:rPr>
                                <m:t>𝛿</m:t>
                              </m:r>
                            </m:e>
                            <m:sup>
                              <m:r>
                                <a:rPr lang="ru-RU" i="1">
                                  <a:solidFill>
                                    <a:srgbClr val="000000"/>
                                  </a:solidFill>
                                  <a:latin typeface="Cambria Math" panose="02040503050406030204" pitchFamily="18" charset="0"/>
                                </a:rPr>
                                <m:t>2</m:t>
                              </m:r>
                            </m:sup>
                          </m:sSup>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d>
                                <m:dPr>
                                  <m:ctrlPr>
                                    <a:rPr lang="ru-RU" i="1">
                                      <a:solidFill>
                                        <a:srgbClr val="000000"/>
                                      </a:solidFill>
                                      <a:latin typeface="Cambria Math" panose="02040503050406030204" pitchFamily="18" charset="0"/>
                                    </a:rPr>
                                  </m:ctrlPr>
                                </m:dPr>
                                <m:e>
                                  <m:f>
                                    <m:fPr>
                                      <m:ctrlPr>
                                        <a:rPr lang="ru-RU" i="1">
                                          <a:solidFill>
                                            <a:srgbClr val="000000"/>
                                          </a:solidFill>
                                          <a:latin typeface="Cambria Math" panose="02040503050406030204" pitchFamily="18" charset="0"/>
                                        </a:rPr>
                                      </m:ctrlPr>
                                    </m:fPr>
                                    <m:num>
                                      <m:r>
                                        <m:rPr>
                                          <m:sty m:val="p"/>
                                        </m:rPr>
                                        <a:rPr lang="ru-RU" i="1">
                                          <a:solidFill>
                                            <a:srgbClr val="000000"/>
                                          </a:solidFill>
                                          <a:latin typeface="Cambria Math" panose="02040503050406030204" pitchFamily="18" charset="0"/>
                                        </a:rPr>
                                        <m:t>Δ</m:t>
                                      </m:r>
                                      <m:r>
                                        <a:rPr lang="ru-RU" i="1">
                                          <a:solidFill>
                                            <a:srgbClr val="000000"/>
                                          </a:solidFill>
                                          <a:latin typeface="Cambria Math" panose="02040503050406030204" pitchFamily="18" charset="0"/>
                                        </a:rPr>
                                        <m:t>𝐿</m:t>
                                      </m:r>
                                    </m:num>
                                    <m:den>
                                      <m:r>
                                        <a:rPr lang="ru-RU" i="1">
                                          <a:solidFill>
                                            <a:srgbClr val="000000"/>
                                          </a:solidFill>
                                          <a:latin typeface="Cambria Math" panose="02040503050406030204" pitchFamily="18" charset="0"/>
                                        </a:rPr>
                                        <m:t>𝐿</m:t>
                                      </m:r>
                                    </m:den>
                                  </m:f>
                                </m:e>
                              </m:d>
                            </m:e>
                            <m:sub>
                              <m:r>
                                <a:rPr lang="ru-RU" i="1">
                                  <a:solidFill>
                                    <a:srgbClr val="000000"/>
                                  </a:solidFill>
                                  <a:latin typeface="Cambria Math" panose="02040503050406030204" pitchFamily="18" charset="0"/>
                                </a:rPr>
                                <m:t>𝛽</m:t>
                              </m:r>
                            </m:sub>
                          </m:sSub>
                        </m:e>
                      </m:d>
                      <m:r>
                        <a:rPr lang="ru-RU" i="0">
                          <a:solidFill>
                            <a:srgbClr val="000000"/>
                          </a:solidFill>
                          <a:latin typeface="Cambria Math" panose="02040503050406030204" pitchFamily="18" charset="0"/>
                        </a:rPr>
                        <m:t> </m:t>
                      </m:r>
                    </m:oMath>
                    <m:oMath xmlns:m="http://schemas.openxmlformats.org/officeDocument/2006/math">
                      <m:f>
                        <m:fPr>
                          <m:ctrlPr>
                            <a:rPr lang="ru-RU" i="1">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𝑑</m:t>
                          </m:r>
                          <m:r>
                            <a:rPr lang="ru-RU" i="1">
                              <a:solidFill>
                                <a:srgbClr val="000000"/>
                              </a:solidFill>
                              <a:latin typeface="Cambria Math" panose="02040503050406030204" pitchFamily="18" charset="0"/>
                            </a:rPr>
                            <m:t>𝛿</m:t>
                          </m:r>
                        </m:num>
                        <m:den>
                          <m:r>
                            <a:rPr lang="ru-RU" i="1">
                              <a:solidFill>
                                <a:srgbClr val="000000"/>
                              </a:solidFill>
                              <a:latin typeface="Cambria Math" panose="02040503050406030204" pitchFamily="18" charset="0"/>
                            </a:rPr>
                            <m:t>𝑑𝑡</m:t>
                          </m:r>
                        </m:den>
                      </m:f>
                      <m:r>
                        <a:rPr lang="ru-RU" i="1">
                          <a:solidFill>
                            <a:srgbClr val="000000"/>
                          </a:solidFill>
                          <a:latin typeface="Cambria Math" panose="02040503050406030204" pitchFamily="18" charset="0"/>
                        </a:rPr>
                        <m:t>=</m:t>
                      </m:r>
                      <m:f>
                        <m:fPr>
                          <m:ctrlPr>
                            <a:rPr lang="ru-RU" i="1">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𝑒</m:t>
                          </m:r>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𝑉</m:t>
                              </m:r>
                            </m:e>
                            <m:sub>
                              <m:r>
                                <a:rPr lang="ru-RU" i="1">
                                  <a:solidFill>
                                    <a:srgbClr val="000000"/>
                                  </a:solidFill>
                                  <a:latin typeface="Cambria Math" panose="02040503050406030204" pitchFamily="18" charset="0"/>
                                </a:rPr>
                                <m:t>𝑟𝑓</m:t>
                              </m:r>
                            </m:sub>
                          </m:sSub>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𝜔</m:t>
                              </m:r>
                            </m:e>
                            <m:sub>
                              <m:r>
                                <a:rPr lang="ru-RU" i="1">
                                  <a:solidFill>
                                    <a:srgbClr val="000000"/>
                                  </a:solidFill>
                                  <a:latin typeface="Cambria Math" panose="02040503050406030204" pitchFamily="18" charset="0"/>
                                </a:rPr>
                                <m:t>𝑟𝑓</m:t>
                              </m:r>
                            </m:sub>
                          </m:sSub>
                        </m:num>
                        <m:den>
                          <m:r>
                            <a:rPr lang="ru-RU" i="1">
                              <a:solidFill>
                                <a:srgbClr val="000000"/>
                              </a:solidFill>
                              <a:latin typeface="Cambria Math" panose="02040503050406030204" pitchFamily="18" charset="0"/>
                            </a:rPr>
                            <m:t>2</m:t>
                          </m:r>
                          <m:r>
                            <a:rPr lang="ru-RU" i="1">
                              <a:solidFill>
                                <a:srgbClr val="000000"/>
                              </a:solidFill>
                              <a:latin typeface="Cambria Math" panose="02040503050406030204" pitchFamily="18" charset="0"/>
                            </a:rPr>
                            <m:t>𝜋</m:t>
                          </m:r>
                          <m:r>
                            <a:rPr lang="ru-RU" i="1">
                              <a:solidFill>
                                <a:srgbClr val="000000"/>
                              </a:solidFill>
                              <a:latin typeface="Cambria Math" panose="02040503050406030204" pitchFamily="18" charset="0"/>
                            </a:rPr>
                            <m:t>h</m:t>
                          </m:r>
                          <m:sSup>
                            <m:sSupPr>
                              <m:ctrlPr>
                                <a:rPr lang="ru-RU" i="1">
                                  <a:solidFill>
                                    <a:srgbClr val="000000"/>
                                  </a:solidFill>
                                  <a:latin typeface="Cambria Math" panose="02040503050406030204" pitchFamily="18" charset="0"/>
                                </a:rPr>
                              </m:ctrlPr>
                            </m:sSupPr>
                            <m:e>
                              <m:r>
                                <a:rPr lang="ru-RU" i="1">
                                  <a:solidFill>
                                    <a:srgbClr val="000000"/>
                                  </a:solidFill>
                                  <a:latin typeface="Cambria Math" panose="02040503050406030204" pitchFamily="18" charset="0"/>
                                </a:rPr>
                                <m:t>𝛽</m:t>
                              </m:r>
                            </m:e>
                            <m:sup>
                              <m:r>
                                <a:rPr lang="ru-RU" i="1">
                                  <a:solidFill>
                                    <a:srgbClr val="000000"/>
                                  </a:solidFill>
                                  <a:latin typeface="Cambria Math" panose="02040503050406030204" pitchFamily="18" charset="0"/>
                                </a:rPr>
                                <m:t>2</m:t>
                              </m:r>
                            </m:sup>
                          </m:sSup>
                          <m:r>
                            <a:rPr lang="ru-RU" i="1">
                              <a:solidFill>
                                <a:srgbClr val="000000"/>
                              </a:solidFill>
                              <a:latin typeface="Cambria Math" panose="02040503050406030204" pitchFamily="18" charset="0"/>
                            </a:rPr>
                            <m:t>𝐸</m:t>
                          </m:r>
                        </m:den>
                      </m:f>
                      <m:r>
                        <a:rPr lang="ru-RU" i="1">
                          <a:solidFill>
                            <a:srgbClr val="000000"/>
                          </a:solidFill>
                          <a:latin typeface="Cambria Math" panose="02040503050406030204" pitchFamily="18" charset="0"/>
                        </a:rPr>
                        <m:t>𝜙</m:t>
                      </m:r>
                      <m:r>
                        <m:rPr>
                          <m:nor/>
                        </m:rPr>
                        <a:rPr lang="ru-RU" i="0">
                          <a:solidFill>
                            <a:srgbClr val="000000"/>
                          </a:solidFill>
                          <a:latin typeface="Cambria Math" panose="02040503050406030204" pitchFamily="18" charset="0"/>
                        </a:rPr>
                        <m:t>   </m:t>
                      </m:r>
                    </m:oMath>
                  </m:oMathPara>
                </a14:m>
                <a:endParaRPr lang="en-US" i="0" dirty="0">
                  <a:solidFill>
                    <a:srgbClr val="000000"/>
                  </a:solidFill>
                  <a:latin typeface="Cambria Math" panose="02040503050406030204" pitchFamily="18" charset="0"/>
                </a:endParaRPr>
              </a:p>
              <a:p>
                <a:endParaRPr lang="en-US" sz="2000" dirty="0">
                  <a:solidFill>
                    <a:srgbClr val="000000"/>
                  </a:solidFill>
                  <a:latin typeface="Cambria Math" panose="02040503050406030204" pitchFamily="18" charset="0"/>
                </a:endParaRPr>
              </a:p>
              <a:p>
                <a:endParaRPr lang="en-US" sz="2000" i="0" dirty="0">
                  <a:solidFill>
                    <a:srgbClr val="000000"/>
                  </a:solidFill>
                  <a:latin typeface="Cambria Math" panose="02040503050406030204" pitchFamily="18" charset="0"/>
                </a:endParaRPr>
              </a:p>
            </p:txBody>
          </p:sp>
        </mc:Choice>
        <mc:Fallback xmlns="">
          <p:sp>
            <p:nvSpPr>
              <p:cNvPr id="26638" name="Object 25599">
                <a:extLst>
                  <a:ext uri="{FF2B5EF4-FFF2-40B4-BE49-F238E27FC236}">
                    <a16:creationId xmlns:a16="http://schemas.microsoft.com/office/drawing/2014/main" id="{AE3CC6DE-8A7E-490C-AD10-8695C520A59A}"/>
                  </a:ext>
                </a:extLst>
              </p:cNvPr>
              <p:cNvSpPr txBox="1">
                <a:spLocks noRot="1" noChangeAspect="1" noMove="1" noResize="1" noEditPoints="1" noAdjustHandles="1" noChangeArrowheads="1" noChangeShapeType="1" noTextEdit="1"/>
              </p:cNvSpPr>
              <p:nvPr/>
            </p:nvSpPr>
            <p:spPr bwMode="auto">
              <a:xfrm>
                <a:off x="250825" y="1393727"/>
                <a:ext cx="6049367" cy="2919511"/>
              </a:xfrm>
              <a:prstGeom prst="rect">
                <a:avLst/>
              </a:prstGeom>
              <a:blipFill>
                <a:blip r:embed="rId2"/>
                <a:stretch>
                  <a:fillRect/>
                </a:stretch>
              </a:blipFill>
              <a:ln>
                <a:noFill/>
              </a:ln>
            </p:spPr>
            <p:txBody>
              <a:bodyPr/>
              <a:lstStyle/>
              <a:p>
                <a:r>
                  <a:rPr lang="ru-RU">
                    <a:noFill/>
                  </a:rPr>
                  <a:t> </a:t>
                </a:r>
              </a:p>
            </p:txBody>
          </p:sp>
        </mc:Fallback>
      </mc:AlternateContent>
      <p:pic>
        <p:nvPicPr>
          <p:cNvPr id="26643" name="Picture 37">
            <a:extLst>
              <a:ext uri="{FF2B5EF4-FFF2-40B4-BE49-F238E27FC236}">
                <a16:creationId xmlns:a16="http://schemas.microsoft.com/office/drawing/2014/main" id="{897C3815-5A21-4E9B-ACE7-D6BCE16214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195" y="4275138"/>
            <a:ext cx="2517775"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644" name="Object 1">
                <a:extLst>
                  <a:ext uri="{FF2B5EF4-FFF2-40B4-BE49-F238E27FC236}">
                    <a16:creationId xmlns:a16="http://schemas.microsoft.com/office/drawing/2014/main" id="{0C0062DD-64CC-49E8-8A0F-955BC7C2FC19}"/>
                  </a:ext>
                </a:extLst>
              </p:cNvPr>
              <p:cNvSpPr txBox="1"/>
              <p:nvPr/>
            </p:nvSpPr>
            <p:spPr bwMode="auto">
              <a:xfrm>
                <a:off x="278387" y="2906713"/>
                <a:ext cx="1223615" cy="522287"/>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ru-RU" sz="2000" i="1">
                          <a:solidFill>
                            <a:srgbClr val="000000"/>
                          </a:solidFill>
                          <a:latin typeface="Cambria Math" panose="02040503050406030204" pitchFamily="18" charset="0"/>
                        </a:rPr>
                        <m:t>𝛿</m:t>
                      </m:r>
                      <m:r>
                        <a:rPr lang="ru-RU" sz="2000" i="1">
                          <a:solidFill>
                            <a:srgbClr val="000000"/>
                          </a:solidFill>
                          <a:latin typeface="Cambria Math" panose="02040503050406030204" pitchFamily="18" charset="0"/>
                        </a:rPr>
                        <m:t>=</m:t>
                      </m:r>
                      <m:f>
                        <m:fPr>
                          <m:ctrlPr>
                            <a:rPr lang="ru-RU" sz="2000" i="1">
                              <a:solidFill>
                                <a:srgbClr val="000000"/>
                              </a:solidFill>
                              <a:latin typeface="Cambria Math" panose="02040503050406030204" pitchFamily="18" charset="0"/>
                            </a:rPr>
                          </m:ctrlPr>
                        </m:fPr>
                        <m:num>
                          <m:r>
                            <m:rPr>
                              <m:sty m:val="p"/>
                            </m:rPr>
                            <a:rPr lang="ru-RU" sz="2000" i="1">
                              <a:solidFill>
                                <a:srgbClr val="000000"/>
                              </a:solidFill>
                              <a:latin typeface="Cambria Math" panose="02040503050406030204" pitchFamily="18" charset="0"/>
                            </a:rPr>
                            <m:t>Δ</m:t>
                          </m:r>
                          <m:r>
                            <a:rPr lang="ru-RU" sz="2000" i="1">
                              <a:solidFill>
                                <a:srgbClr val="000000"/>
                              </a:solidFill>
                              <a:latin typeface="Cambria Math" panose="02040503050406030204" pitchFamily="18" charset="0"/>
                            </a:rPr>
                            <m:t>𝛾</m:t>
                          </m:r>
                        </m:num>
                        <m:den>
                          <m:r>
                            <a:rPr lang="ru-RU" sz="2000" i="1">
                              <a:solidFill>
                                <a:srgbClr val="000000"/>
                              </a:solidFill>
                              <a:latin typeface="Cambria Math" panose="02040503050406030204" pitchFamily="18" charset="0"/>
                            </a:rPr>
                            <m:t>𝛾</m:t>
                          </m:r>
                        </m:den>
                      </m:f>
                    </m:oMath>
                  </m:oMathPara>
                </a14:m>
                <a:endParaRPr lang="ru-RU" sz="2000" dirty="0"/>
              </a:p>
            </p:txBody>
          </p:sp>
        </mc:Choice>
        <mc:Fallback xmlns="">
          <p:sp>
            <p:nvSpPr>
              <p:cNvPr id="26644" name="Object 1">
                <a:extLst>
                  <a:ext uri="{FF2B5EF4-FFF2-40B4-BE49-F238E27FC236}">
                    <a16:creationId xmlns:a16="http://schemas.microsoft.com/office/drawing/2014/main" id="{0C0062DD-64CC-49E8-8A0F-955BC7C2FC19}"/>
                  </a:ext>
                </a:extLst>
              </p:cNvPr>
              <p:cNvSpPr txBox="1">
                <a:spLocks noRot="1" noChangeAspect="1" noMove="1" noResize="1" noEditPoints="1" noAdjustHandles="1" noChangeArrowheads="1" noChangeShapeType="1" noTextEdit="1"/>
              </p:cNvSpPr>
              <p:nvPr/>
            </p:nvSpPr>
            <p:spPr bwMode="auto">
              <a:xfrm>
                <a:off x="278387" y="2906713"/>
                <a:ext cx="1223615" cy="522287"/>
              </a:xfrm>
              <a:prstGeom prst="rect">
                <a:avLst/>
              </a:prstGeom>
              <a:blipFill>
                <a:blip r:embed="rId4"/>
                <a:stretch>
                  <a:fillRect b="-27907"/>
                </a:stretch>
              </a:blipFill>
              <a:ln>
                <a:noFill/>
              </a:ln>
            </p:spPr>
            <p:txBody>
              <a:bodyPr/>
              <a:lstStyle/>
              <a:p>
                <a:r>
                  <a:rPr lang="ru-RU">
                    <a:noFill/>
                  </a:rPr>
                  <a:t> </a:t>
                </a:r>
              </a:p>
            </p:txBody>
          </p:sp>
        </mc:Fallback>
      </mc:AlternateContent>
      <p:sp>
        <p:nvSpPr>
          <p:cNvPr id="26647" name="TextBox 30720">
            <a:extLst>
              <a:ext uri="{FF2B5EF4-FFF2-40B4-BE49-F238E27FC236}">
                <a16:creationId xmlns:a16="http://schemas.microsoft.com/office/drawing/2014/main" id="{0666E948-7142-44A3-98A7-38D3890EECA6}"/>
              </a:ext>
            </a:extLst>
          </p:cNvPr>
          <p:cNvSpPr txBox="1">
            <a:spLocks noChangeArrowheads="1"/>
          </p:cNvSpPr>
          <p:nvPr/>
        </p:nvSpPr>
        <p:spPr bwMode="auto">
          <a:xfrm>
            <a:off x="6588125" y="5467350"/>
            <a:ext cx="731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r>
              <a:rPr lang="en-US" altLang="en-US" sz="1000"/>
              <a:t>Nonlinear</a:t>
            </a:r>
          </a:p>
          <a:p>
            <a:pPr eaLnBrk="1" hangingPunct="1">
              <a:spcBef>
                <a:spcPct val="0"/>
              </a:spcBef>
              <a:buClrTx/>
            </a:pPr>
            <a:r>
              <a:rPr lang="en-US" altLang="en-US" sz="1000"/>
              <a:t>Z motion</a:t>
            </a:r>
            <a:endParaRPr lang="en-GB" altLang="en-US" sz="1000"/>
          </a:p>
        </p:txBody>
      </p:sp>
      <p:sp>
        <p:nvSpPr>
          <p:cNvPr id="26648" name="TextBox 30721">
            <a:extLst>
              <a:ext uri="{FF2B5EF4-FFF2-40B4-BE49-F238E27FC236}">
                <a16:creationId xmlns:a16="http://schemas.microsoft.com/office/drawing/2014/main" id="{E2DC0498-A483-493C-BB94-ADACE4041583}"/>
              </a:ext>
            </a:extLst>
          </p:cNvPr>
          <p:cNvSpPr txBox="1">
            <a:spLocks noChangeArrowheads="1"/>
          </p:cNvSpPr>
          <p:nvPr/>
        </p:nvSpPr>
        <p:spPr bwMode="auto">
          <a:xfrm>
            <a:off x="8027988" y="5421313"/>
            <a:ext cx="666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r>
              <a:rPr lang="en-US" altLang="en-US" sz="1000"/>
              <a:t>Betatron</a:t>
            </a:r>
          </a:p>
          <a:p>
            <a:pPr eaLnBrk="1" hangingPunct="1">
              <a:spcBef>
                <a:spcPct val="0"/>
              </a:spcBef>
              <a:buClrTx/>
            </a:pPr>
            <a:r>
              <a:rPr lang="en-US" altLang="en-US" sz="1000"/>
              <a:t>motion</a:t>
            </a:r>
            <a:endParaRPr lang="en-GB" altLang="en-US" sz="1000"/>
          </a:p>
        </p:txBody>
      </p:sp>
      <p:graphicFrame>
        <p:nvGraphicFramePr>
          <p:cNvPr id="26650" name="Object 11">
            <a:extLst>
              <a:ext uri="{FF2B5EF4-FFF2-40B4-BE49-F238E27FC236}">
                <a16:creationId xmlns:a16="http://schemas.microsoft.com/office/drawing/2014/main" id="{C1C01605-9092-479A-869D-4EBDF31647F6}"/>
              </a:ext>
            </a:extLst>
          </p:cNvPr>
          <p:cNvGraphicFramePr>
            <a:graphicFrameLocks noChangeAspect="1"/>
          </p:cNvGraphicFramePr>
          <p:nvPr/>
        </p:nvGraphicFramePr>
        <p:xfrm>
          <a:off x="4438650" y="4694237"/>
          <a:ext cx="4454525" cy="828675"/>
        </p:xfrm>
        <a:graphic>
          <a:graphicData uri="http://schemas.openxmlformats.org/presentationml/2006/ole">
            <mc:AlternateContent xmlns:mc="http://schemas.openxmlformats.org/markup-compatibility/2006">
              <mc:Choice xmlns:v="urn:schemas-microsoft-com:vml" Requires="v">
                <p:oleObj name="Equation" r:id="rId5" imgW="2730500" imgH="508000" progId="Equation.3">
                  <p:embed/>
                </p:oleObj>
              </mc:Choice>
              <mc:Fallback>
                <p:oleObj name="Equation" r:id="rId5" imgW="2730500" imgH="508000" progId="Equation.3">
                  <p:embed/>
                  <p:pic>
                    <p:nvPicPr>
                      <p:cNvPr id="26650" name="Object 11">
                        <a:extLst>
                          <a:ext uri="{FF2B5EF4-FFF2-40B4-BE49-F238E27FC236}">
                            <a16:creationId xmlns:a16="http://schemas.microsoft.com/office/drawing/2014/main" id="{C1C01605-9092-479A-869D-4EBDF31647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8650" y="4694237"/>
                        <a:ext cx="4454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9600"/>
            <a:ext cx="8023994" cy="1143000"/>
          </a:xfrm>
        </p:spPr>
        <p:txBody>
          <a:bodyPr>
            <a:normAutofit/>
          </a:bodyPr>
          <a:lstStyle/>
          <a:p>
            <a:pPr eaLnBrk="0" fontAlgn="base" hangingPunct="0">
              <a:spcAft>
                <a:spcPct val="0"/>
              </a:spcAft>
            </a:pPr>
            <a:r>
              <a:rPr lang="en-US" sz="2600" b="1" dirty="0">
                <a:solidFill>
                  <a:srgbClr val="005B82"/>
                </a:solidFill>
              </a:rPr>
              <a:t>Frequency Domain method:</a:t>
            </a:r>
            <a:br>
              <a:rPr lang="en-US" sz="2600" b="1" dirty="0">
                <a:solidFill>
                  <a:srgbClr val="005B82"/>
                </a:solidFill>
              </a:rPr>
            </a:br>
            <a:r>
              <a:rPr lang="en-US" sz="2600" b="1" dirty="0">
                <a:solidFill>
                  <a:srgbClr val="FF0000"/>
                </a:solidFill>
              </a:rPr>
              <a:t>calibration of effective gamma</a:t>
            </a:r>
            <a:endParaRPr lang="en-GB" sz="2600" b="1" dirty="0">
              <a:solidFill>
                <a:srgbClr val="FF0000"/>
              </a:solidFill>
            </a:endParaRPr>
          </a:p>
        </p:txBody>
      </p:sp>
      <p:sp>
        <p:nvSpPr>
          <p:cNvPr id="3" name="Content Placeholder 2"/>
          <p:cNvSpPr>
            <a:spLocks noGrp="1"/>
          </p:cNvSpPr>
          <p:nvPr>
            <p:ph idx="1"/>
          </p:nvPr>
        </p:nvSpPr>
        <p:spPr>
          <a:xfrm>
            <a:off x="395536" y="1905000"/>
            <a:ext cx="3816424" cy="4548336"/>
          </a:xfrm>
        </p:spPr>
        <p:txBody>
          <a:bodyPr>
            <a:normAutofit fontScale="92500"/>
          </a:bodyPr>
          <a:lstStyle/>
          <a:p>
            <a:pPr marL="0" indent="0" algn="just" eaLnBrk="0" fontAlgn="base" hangingPunct="0">
              <a:spcAft>
                <a:spcPct val="0"/>
              </a:spcAft>
              <a:buClr>
                <a:srgbClr val="009EE0"/>
              </a:buClr>
              <a:buNone/>
            </a:pPr>
            <a:r>
              <a:rPr lang="en-GB" sz="2200" dirty="0"/>
              <a:t>The second part of FDM strategy is when we calibrate the effective gamma by measuring the spin precession frequency in the horizontal plane, where there is no EDM, and we have the precession frequency of the spin in the horizontal plane much larger than the frequencies in other planes, that is the invariant spin axis coincides with the vertical axis, and we exclude the influence of frequencies in other planes on the calibration in the horizontal plane</a:t>
            </a:r>
          </a:p>
        </p:txBody>
      </p:sp>
      <p:pic>
        <p:nvPicPr>
          <p:cNvPr id="5" name="Рисунок 4">
            <a:extLst>
              <a:ext uri="{FF2B5EF4-FFF2-40B4-BE49-F238E27FC236}">
                <a16:creationId xmlns:a16="http://schemas.microsoft.com/office/drawing/2014/main" id="{7CAAFE2B-A837-45F4-AEEB-81E5B08A5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2996952"/>
            <a:ext cx="4860032" cy="268522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515962F-C2B9-4E9A-8F5F-73E38DA69C87}"/>
                  </a:ext>
                </a:extLst>
              </p:cNvPr>
              <p:cNvSpPr txBox="1"/>
              <p:nvPr/>
            </p:nvSpPr>
            <p:spPr>
              <a:xfrm>
                <a:off x="4211960" y="1943611"/>
                <a:ext cx="4824536" cy="1098570"/>
              </a:xfrm>
              <a:prstGeom prst="rect">
                <a:avLst/>
              </a:prstGeom>
              <a:noFill/>
            </p:spPr>
            <p:txBody>
              <a:bodyPr wrap="square" rtlCol="0">
                <a:spAutoFit/>
              </a:bodyPr>
              <a:lstStyle/>
              <a:p>
                <a:r>
                  <a:rPr lang="en-GB" sz="1800" dirty="0">
                    <a:effectLst/>
                    <a:latin typeface="Times New Roman" panose="02020603050405020304" pitchFamily="18" charset="0"/>
                    <a:ea typeface="Times New Roman" panose="02020603050405020304" pitchFamily="18" charset="0"/>
                  </a:rPr>
                  <a:t>Since the tilt of the spin precession axis is the same for the CW and the CCW beams, </a:t>
                </a:r>
                <a14:m>
                  <m:oMath xmlns:m="http://schemas.openxmlformats.org/officeDocument/2006/math">
                    <m:func>
                      <m:funcPr>
                        <m:ctrlPr>
                          <a:rPr lang="ru-RU" i="1">
                            <a:effectLst/>
                            <a:latin typeface="Cambria Math" panose="02040503050406030204" pitchFamily="18" charset="0"/>
                          </a:rPr>
                        </m:ctrlPr>
                      </m:funcPr>
                      <m:fName>
                        <m:limLow>
                          <m:limLowPr>
                            <m:ctrlPr>
                              <a:rPr lang="ru-RU" i="1">
                                <a:effectLst/>
                                <a:latin typeface="Cambria Math" panose="02040503050406030204" pitchFamily="18" charset="0"/>
                              </a:rPr>
                            </m:ctrlPr>
                          </m:limLow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𝑙𝑖𝑚</m:t>
                            </m:r>
                          </m:e>
                          <m:lim>
                            <m:sSubSup>
                              <m:sSubSupPr>
                                <m:ctrlPr>
                                  <a:rPr lang="ru-RU" i="1">
                                    <a:effectLst/>
                                    <a:latin typeface="Cambria Math" panose="02040503050406030204" pitchFamily="18" charset="0"/>
                                  </a:rPr>
                                </m:ctrlPr>
                              </m:sSub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𝜈</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𝑠</m:t>
                                </m:r>
                              </m:sub>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𝐶𝐶𝑊</m:t>
                                </m:r>
                              </m:sup>
                            </m:sSub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ru-RU" i="1">
                                    <a:effectLst/>
                                    <a:latin typeface="Cambria Math" panose="02040503050406030204" pitchFamily="18" charset="0"/>
                                  </a:rPr>
                                </m:ctrlPr>
                              </m:sSub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𝜈</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𝑠</m:t>
                                </m:r>
                              </m:sub>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𝐶𝑊</m:t>
                                </m:r>
                              </m:sup>
                            </m:sSub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lim>
                        </m:limLow>
                      </m:fName>
                      <m:e>
                        <m:sSubSup>
                          <m:sSubSupPr>
                            <m:ctrlPr>
                              <a:rPr lang="ru-RU" i="1">
                                <a:effectLst/>
                                <a:latin typeface="Cambria Math" panose="02040503050406030204" pitchFamily="18" charset="0"/>
                              </a:rPr>
                            </m:ctrlPr>
                          </m:sSub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𝛺</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𝑟</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𝑚𝑑𝑚</m:t>
                            </m:r>
                          </m:sub>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𝐶𝐶𝑊</m:t>
                            </m:r>
                          </m:sup>
                        </m:sSub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ru-RU" i="1">
                                <a:effectLst/>
                                <a:latin typeface="Cambria Math" panose="02040503050406030204" pitchFamily="18" charset="0"/>
                              </a:rPr>
                            </m:ctrlPr>
                          </m:sSub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𝛺</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𝑟</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𝑚𝑑𝑚</m:t>
                            </m:r>
                          </m:sub>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𝐶𝑊</m:t>
                            </m:r>
                          </m:sup>
                        </m:sSubSup>
                      </m:e>
                    </m:func>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GB" sz="1800" dirty="0">
                    <a:effectLst/>
                    <a:latin typeface="Times New Roman" panose="02020603050405020304" pitchFamily="18" charset="0"/>
                    <a:ea typeface="Times New Roman" panose="02020603050405020304" pitchFamily="18" charset="0"/>
                  </a:rPr>
                  <a:t>. </a:t>
                </a:r>
                <a:endParaRPr lang="ru-RU" dirty="0"/>
              </a:p>
            </p:txBody>
          </p:sp>
        </mc:Choice>
        <mc:Fallback xmlns="">
          <p:sp>
            <p:nvSpPr>
              <p:cNvPr id="6" name="TextBox 5">
                <a:extLst>
                  <a:ext uri="{FF2B5EF4-FFF2-40B4-BE49-F238E27FC236}">
                    <a16:creationId xmlns:a16="http://schemas.microsoft.com/office/drawing/2014/main" id="{C515962F-C2B9-4E9A-8F5F-73E38DA69C87}"/>
                  </a:ext>
                </a:extLst>
              </p:cNvPr>
              <p:cNvSpPr txBox="1">
                <a:spLocks noRot="1" noChangeAspect="1" noMove="1" noResize="1" noEditPoints="1" noAdjustHandles="1" noChangeArrowheads="1" noChangeShapeType="1" noTextEdit="1"/>
              </p:cNvSpPr>
              <p:nvPr/>
            </p:nvSpPr>
            <p:spPr>
              <a:xfrm>
                <a:off x="4211960" y="1943611"/>
                <a:ext cx="4824536" cy="1098570"/>
              </a:xfrm>
              <a:prstGeom prst="rect">
                <a:avLst/>
              </a:prstGeom>
              <a:blipFill>
                <a:blip r:embed="rId3"/>
                <a:stretch>
                  <a:fillRect l="-1138" t="-3333"/>
                </a:stretch>
              </a:blipFill>
            </p:spPr>
            <p:txBody>
              <a:bodyPr/>
              <a:lstStyle/>
              <a:p>
                <a:r>
                  <a:rPr lang="ru-RU">
                    <a:noFill/>
                  </a:rPr>
                  <a:t> </a:t>
                </a:r>
              </a:p>
            </p:txBody>
          </p:sp>
        </mc:Fallback>
      </mc:AlternateContent>
      <p:cxnSp>
        <p:nvCxnSpPr>
          <p:cNvPr id="8" name="Прямая соединительная линия 7">
            <a:extLst>
              <a:ext uri="{FF2B5EF4-FFF2-40B4-BE49-F238E27FC236}">
                <a16:creationId xmlns:a16="http://schemas.microsoft.com/office/drawing/2014/main" id="{96761C00-6B87-4BDD-95EA-25780026CDA0}"/>
              </a:ext>
            </a:extLst>
          </p:cNvPr>
          <p:cNvCxnSpPr/>
          <p:nvPr/>
        </p:nvCxnSpPr>
        <p:spPr>
          <a:xfrm>
            <a:off x="4211960" y="2060848"/>
            <a:ext cx="0" cy="4104456"/>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69478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62" name="Title 1"/>
          <p:cNvSpPr>
            <a:spLocks noGrp="1"/>
          </p:cNvSpPr>
          <p:nvPr>
            <p:ph type="title"/>
          </p:nvPr>
        </p:nvSpPr>
        <p:spPr>
          <a:xfrm>
            <a:off x="684213" y="333375"/>
            <a:ext cx="7772400" cy="514350"/>
          </a:xfrm>
        </p:spPr>
        <p:txBody>
          <a:bodyPr>
            <a:normAutofit fontScale="90000"/>
          </a:bodyPr>
          <a:lstStyle/>
          <a:p>
            <a:pPr algn="ctr"/>
            <a:r>
              <a:rPr lang="en-US" dirty="0">
                <a:solidFill>
                  <a:srgbClr val="C00000"/>
                </a:solidFill>
              </a:rPr>
              <a:t>EDM measurement precision</a:t>
            </a:r>
            <a:endParaRPr lang="en-GB"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89" y="928338"/>
            <a:ext cx="7678222" cy="5001323"/>
          </a:xfrm>
          <a:prstGeom prst="rect">
            <a:avLst/>
          </a:prstGeom>
        </p:spPr>
      </p:pic>
    </p:spTree>
    <p:extLst>
      <p:ext uri="{BB962C8B-B14F-4D97-AF65-F5344CB8AC3E}">
        <p14:creationId xmlns:p14="http://schemas.microsoft.com/office/powerpoint/2010/main" val="1106560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2771775" y="1196752"/>
            <a:ext cx="3600450" cy="504825"/>
          </a:xfrm>
        </p:spPr>
        <p:txBody>
          <a:bodyPr>
            <a:noAutofit/>
          </a:bodyPr>
          <a:lstStyle/>
          <a:p>
            <a:pPr algn="ctr"/>
            <a:r>
              <a:rPr lang="ru-RU" altLang="en-US" sz="2800" i="1" dirty="0"/>
              <a:t>Заключение</a:t>
            </a:r>
            <a:endParaRPr lang="en-GB" altLang="en-US" sz="2800" b="0" i="1" dirty="0"/>
          </a:p>
        </p:txBody>
      </p:sp>
      <p:sp>
        <p:nvSpPr>
          <p:cNvPr id="3" name="Content Placeholder 2"/>
          <p:cNvSpPr>
            <a:spLocks noGrp="1"/>
          </p:cNvSpPr>
          <p:nvPr>
            <p:ph idx="1"/>
          </p:nvPr>
        </p:nvSpPr>
        <p:spPr>
          <a:xfrm>
            <a:off x="685800" y="2133327"/>
            <a:ext cx="7772400" cy="1295673"/>
          </a:xfrm>
        </p:spPr>
        <p:txBody>
          <a:bodyPr>
            <a:normAutofit/>
          </a:bodyPr>
          <a:lstStyle/>
          <a:p>
            <a:pPr indent="0" algn="just">
              <a:buNone/>
            </a:pPr>
            <a:r>
              <a:rPr lang="ru-RU" sz="1800" b="1" dirty="0">
                <a:ln>
                  <a:noFill/>
                </a:ln>
                <a:solidFill>
                  <a:schemeClr val="accent2"/>
                </a:solidFill>
                <a:effectLst/>
                <a:uFill>
                  <a:solidFill>
                    <a:srgbClr val="000000"/>
                  </a:solidFill>
                </a:uFill>
                <a:latin typeface="Times New Roman" panose="02020603050405020304" pitchFamily="18" charset="0"/>
                <a:ea typeface="Arial Unicode MS"/>
                <a:cs typeface="Arial Unicode MS"/>
              </a:rPr>
              <a:t>В итоге мы можем потенциально рассматривать возможность исследования электрического дипольного момента дейтрона </a:t>
            </a:r>
            <a:r>
              <a:rPr lang="ru-RU" sz="1800" b="1" dirty="0">
                <a:ln>
                  <a:noFill/>
                </a:ln>
                <a:solidFill>
                  <a:srgbClr val="FF0000"/>
                </a:solidFill>
                <a:effectLst/>
                <a:uFill>
                  <a:solidFill>
                    <a:srgbClr val="000000"/>
                  </a:solidFill>
                </a:uFill>
                <a:latin typeface="Times New Roman" panose="02020603050405020304" pitchFamily="18" charset="0"/>
                <a:ea typeface="Arial Unicode MS"/>
                <a:cs typeface="Arial Unicode MS"/>
              </a:rPr>
              <a:t>в </a:t>
            </a:r>
            <a:r>
              <a:rPr lang="ru-RU" sz="1800" b="1" dirty="0">
                <a:solidFill>
                  <a:srgbClr val="FF0000"/>
                </a:solidFill>
                <a:uFill>
                  <a:solidFill>
                    <a:srgbClr val="000000"/>
                  </a:solidFill>
                </a:uFill>
                <a:latin typeface="Times New Roman" panose="02020603050405020304" pitchFamily="18" charset="0"/>
                <a:ea typeface="Arial Unicode MS"/>
                <a:cs typeface="Arial Unicode MS"/>
              </a:rPr>
              <a:t>НИКЕ и </a:t>
            </a:r>
            <a:r>
              <a:rPr lang="ru-RU" sz="1800" b="1" dirty="0" err="1">
                <a:ln>
                  <a:noFill/>
                </a:ln>
                <a:solidFill>
                  <a:srgbClr val="FF0000"/>
                </a:solidFill>
                <a:effectLst/>
                <a:uFill>
                  <a:solidFill>
                    <a:srgbClr val="000000"/>
                  </a:solidFill>
                </a:uFill>
                <a:latin typeface="Times New Roman" panose="02020603050405020304" pitchFamily="18" charset="0"/>
                <a:ea typeface="Arial Unicode MS"/>
                <a:cs typeface="Arial Unicode MS"/>
              </a:rPr>
              <a:t>Нуклотроне</a:t>
            </a:r>
            <a:r>
              <a:rPr lang="ru-RU" sz="1800" b="1" dirty="0">
                <a:ln>
                  <a:noFill/>
                </a:ln>
                <a:solidFill>
                  <a:srgbClr val="FF0000"/>
                </a:solidFill>
                <a:effectLst/>
                <a:uFill>
                  <a:solidFill>
                    <a:srgbClr val="000000"/>
                  </a:solidFill>
                </a:uFill>
                <a:latin typeface="Times New Roman" panose="02020603050405020304" pitchFamily="18" charset="0"/>
                <a:ea typeface="Arial Unicode MS"/>
                <a:cs typeface="Arial Unicode MS"/>
              </a:rPr>
              <a:t>.</a:t>
            </a:r>
            <a:r>
              <a:rPr lang="en-GB" sz="2500" b="1" dirty="0">
                <a:solidFill>
                  <a:srgbClr val="FF0000"/>
                </a:solidFill>
              </a:rPr>
              <a:t> </a:t>
            </a:r>
            <a:endParaRPr lang="en-US" sz="2500" b="1" dirty="0">
              <a:solidFill>
                <a:srgbClr val="FF0000"/>
              </a:solidFill>
            </a:endParaRPr>
          </a:p>
          <a:p>
            <a:pPr>
              <a:defRPr/>
            </a:pPr>
            <a:endParaRPr lang="en-GB" dirty="0"/>
          </a:p>
        </p:txBody>
      </p:sp>
    </p:spTree>
    <p:extLst>
      <p:ext uri="{BB962C8B-B14F-4D97-AF65-F5344CB8AC3E}">
        <p14:creationId xmlns:p14="http://schemas.microsoft.com/office/powerpoint/2010/main" val="87953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a:extLst>
              <a:ext uri="{28A0092B-C50C-407E-A947-70E740481C1C}">
                <a14:useLocalDpi xmlns:a14="http://schemas.microsoft.com/office/drawing/2010/main" val="0"/>
              </a:ext>
            </a:extLst>
          </a:blip>
          <a:srcRect l="-4549" t="9096" r="-4823" b="-2145"/>
          <a:stretch>
            <a:fillRect/>
          </a:stretch>
        </p:blipFill>
        <p:spPr bwMode="auto">
          <a:xfrm>
            <a:off x="2503488" y="2092325"/>
            <a:ext cx="4167187" cy="2657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0EC923-012C-4425-FB1A-D270A8194823}"/>
              </a:ext>
            </a:extLst>
          </p:cNvPr>
          <p:cNvSpPr>
            <a:spLocks noGrp="1"/>
          </p:cNvSpPr>
          <p:nvPr>
            <p:ph type="title"/>
          </p:nvPr>
        </p:nvSpPr>
        <p:spPr>
          <a:xfrm>
            <a:off x="457200" y="274638"/>
            <a:ext cx="8229600" cy="634082"/>
          </a:xfrm>
        </p:spPr>
        <p:txBody>
          <a:bodyPr>
            <a:normAutofit/>
          </a:bodyPr>
          <a:lstStyle/>
          <a:p>
            <a:r>
              <a:rPr lang="en-US" sz="2400" dirty="0"/>
              <a:t>How are we going to measure for EDM searching for EDM</a:t>
            </a:r>
            <a:endParaRPr lang="ru-RU" sz="2400" dirty="0"/>
          </a:p>
        </p:txBody>
      </p:sp>
      <p:sp>
        <p:nvSpPr>
          <p:cNvPr id="3" name="Объект 2">
            <a:extLst>
              <a:ext uri="{FF2B5EF4-FFF2-40B4-BE49-F238E27FC236}">
                <a16:creationId xmlns:a16="http://schemas.microsoft.com/office/drawing/2014/main" id="{C49FAD26-390D-360A-3B42-25B5848F17FA}"/>
              </a:ext>
            </a:extLst>
          </p:cNvPr>
          <p:cNvSpPr>
            <a:spLocks noGrp="1"/>
          </p:cNvSpPr>
          <p:nvPr>
            <p:ph idx="1"/>
          </p:nvPr>
        </p:nvSpPr>
        <p:spPr/>
        <p:txBody>
          <a:bodyPr/>
          <a:lstStyle/>
          <a:p>
            <a:r>
              <a:rPr lang="en-US" sz="2000" dirty="0">
                <a:latin typeface="Times New Roman" panose="02020603050405020304" pitchFamily="18" charset="0"/>
                <a:ea typeface="Calibri" panose="020F0502020204030204" pitchFamily="34" charset="0"/>
                <a:cs typeface="Times New Roman" panose="02020603050405020304" pitchFamily="18" charset="0"/>
              </a:rPr>
              <a:t>In accordance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of the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Ehrenfest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theorem, which states “in quantum mechanics, the average values of the coordinates and momenta of a particle, as well as the forces acting on it, are interconnected by equations similar to the corresponding equations of classical mechanics ". </a:t>
            </a:r>
          </a:p>
          <a:p>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 particular,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“spin” means the average value of the quantum mechanical spin operator.</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75087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19138" y="463552"/>
            <a:ext cx="7772400" cy="587375"/>
          </a:xfrm>
        </p:spPr>
        <p:txBody>
          <a:bodyPr>
            <a:normAutofit fontScale="90000"/>
          </a:bodyPr>
          <a:lstStyle/>
          <a:p>
            <a:pPr algn="ctr"/>
            <a:r>
              <a:rPr lang="en-GB" altLang="en-US" sz="2000" u="sng" dirty="0">
                <a:solidFill>
                  <a:srgbClr val="C00000"/>
                </a:solidFill>
              </a:rPr>
              <a:t>Basic principle of EDM measurement </a:t>
            </a:r>
            <a:r>
              <a:rPr lang="en-GB" altLang="en-US" sz="2000" dirty="0">
                <a:solidFill>
                  <a:srgbClr val="C00000"/>
                </a:solidFill>
              </a:rPr>
              <a:t>in ring </a:t>
            </a:r>
            <a:r>
              <a:rPr lang="en-GB" altLang="en-US" sz="2000" dirty="0">
                <a:solidFill>
                  <a:srgbClr val="0000FF"/>
                </a:solidFill>
              </a:rPr>
              <a:t>comes from “Tomas-</a:t>
            </a:r>
            <a:r>
              <a:rPr lang="en-GB" altLang="en-US" sz="2000" dirty="0" err="1">
                <a:solidFill>
                  <a:srgbClr val="0000FF"/>
                </a:solidFill>
              </a:rPr>
              <a:t>Bargmann</a:t>
            </a:r>
            <a:r>
              <a:rPr lang="en-GB" altLang="en-US" sz="2000" dirty="0">
                <a:solidFill>
                  <a:srgbClr val="0000FF"/>
                </a:solidFill>
              </a:rPr>
              <a:t>, Michel, </a:t>
            </a:r>
            <a:r>
              <a:rPr lang="en-GB" altLang="en-US" sz="2000" dirty="0" err="1">
                <a:solidFill>
                  <a:srgbClr val="0000FF"/>
                </a:solidFill>
              </a:rPr>
              <a:t>Telegdi</a:t>
            </a:r>
            <a:r>
              <a:rPr lang="en-GB" altLang="en-US" sz="2000" dirty="0">
                <a:solidFill>
                  <a:srgbClr val="0000FF"/>
                </a:solidFill>
              </a:rPr>
              <a:t>” equation with EDM term</a:t>
            </a:r>
            <a:endParaRPr lang="ru-RU" altLang="en-US" sz="2000" dirty="0">
              <a:solidFill>
                <a:srgbClr val="0000FF"/>
              </a:solidFill>
            </a:endParaRPr>
          </a:p>
        </p:txBody>
      </p:sp>
      <p:sp>
        <p:nvSpPr>
          <p:cNvPr id="11267" name="Rectangle 3"/>
          <p:cNvSpPr>
            <a:spLocks noGrp="1" noChangeArrowheads="1"/>
          </p:cNvSpPr>
          <p:nvPr>
            <p:ph type="body" sz="half" idx="1"/>
          </p:nvPr>
        </p:nvSpPr>
        <p:spPr>
          <a:xfrm>
            <a:off x="719138" y="1412776"/>
            <a:ext cx="8029326" cy="5122247"/>
          </a:xfrm>
        </p:spPr>
        <p:txBody>
          <a:bodyPr/>
          <a:lstStyle/>
          <a:p>
            <a:pPr marL="0" indent="0">
              <a:lnSpc>
                <a:spcPct val="90000"/>
              </a:lnSpc>
              <a:buNone/>
            </a:pPr>
            <a:r>
              <a:rPr lang="en-GB" altLang="en-US" sz="1800" dirty="0"/>
              <a:t>The </a:t>
            </a:r>
            <a:r>
              <a:rPr lang="en-GB" altLang="en-US" sz="1800" dirty="0">
                <a:solidFill>
                  <a:srgbClr val="FF0000"/>
                </a:solidFill>
              </a:rPr>
              <a:t>spin is a quantum value</a:t>
            </a:r>
            <a:r>
              <a:rPr lang="en-GB" altLang="en-US" sz="1800" dirty="0"/>
              <a:t>, but in the classical physics representation the “spin” means an expectation value of a quantum mechanical spin operator: </a:t>
            </a:r>
          </a:p>
          <a:p>
            <a:pPr marL="0" indent="0">
              <a:lnSpc>
                <a:spcPct val="90000"/>
              </a:lnSpc>
            </a:pPr>
            <a:endParaRPr lang="en-GB" altLang="en-US" sz="1800" dirty="0"/>
          </a:p>
          <a:p>
            <a:pPr marL="0" indent="0">
              <a:lnSpc>
                <a:spcPct val="90000"/>
              </a:lnSpc>
            </a:pPr>
            <a:endParaRPr lang="en-GB" altLang="en-US" sz="1800" dirty="0"/>
          </a:p>
          <a:p>
            <a:pPr marL="0" indent="0">
              <a:lnSpc>
                <a:spcPct val="90000"/>
              </a:lnSpc>
            </a:pPr>
            <a:endParaRPr lang="en-US" altLang="en-US" sz="1800" dirty="0"/>
          </a:p>
          <a:p>
            <a:pPr marL="0" indent="0">
              <a:lnSpc>
                <a:spcPct val="90000"/>
              </a:lnSpc>
            </a:pPr>
            <a:endParaRPr lang="en-US" altLang="en-US" sz="1800" dirty="0"/>
          </a:p>
          <a:p>
            <a:pPr marL="0" indent="0">
              <a:lnSpc>
                <a:spcPct val="90000"/>
              </a:lnSpc>
              <a:buNone/>
            </a:pPr>
            <a:endParaRPr lang="en-US" altLang="en-US" sz="1800" dirty="0"/>
          </a:p>
          <a:p>
            <a:pPr marL="0" indent="0">
              <a:lnSpc>
                <a:spcPct val="90000"/>
              </a:lnSpc>
            </a:pPr>
            <a:endParaRPr lang="en-US" altLang="en-US" sz="1800" dirty="0"/>
          </a:p>
          <a:p>
            <a:pPr marL="0" indent="0">
              <a:lnSpc>
                <a:spcPct val="90000"/>
              </a:lnSpc>
            </a:pPr>
            <a:endParaRPr lang="en-US" altLang="en-US" sz="1800" dirty="0"/>
          </a:p>
        </p:txBody>
      </p:sp>
      <p:sp>
        <p:nvSpPr>
          <p:cNvPr id="11268" name="Rectangle 4"/>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1269" name="Rectangle 5"/>
          <p:cNvSpPr>
            <a:spLocks noChangeArrowheads="1"/>
          </p:cNvSpPr>
          <p:nvPr/>
        </p:nvSpPr>
        <p:spPr bwMode="auto">
          <a:xfrm>
            <a:off x="0" y="2411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1270" name="Rectangle 6"/>
          <p:cNvSpPr>
            <a:spLocks noChangeArrowheads="1"/>
          </p:cNvSpPr>
          <p:nvPr/>
        </p:nvSpPr>
        <p:spPr bwMode="auto">
          <a:xfrm>
            <a:off x="0" y="2906713"/>
            <a:ext cx="527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spcBef>
                <a:spcPct val="0"/>
              </a:spcBef>
              <a:buClrTx/>
            </a:pPr>
            <a:r>
              <a:rPr lang="en-GB" altLang="en-US" sz="1200">
                <a:cs typeface="Times New Roman" pitchFamily="18" charset="0"/>
              </a:rPr>
              <a:t>        </a:t>
            </a:r>
            <a:endParaRPr lang="en-GB" altLang="en-US" sz="1800"/>
          </a:p>
        </p:txBody>
      </p:sp>
      <p:sp>
        <p:nvSpPr>
          <p:cNvPr id="11271" name="Rectangle 7"/>
          <p:cNvSpPr>
            <a:spLocks noChangeArrowheads="1"/>
          </p:cNvSpPr>
          <p:nvPr/>
        </p:nvSpPr>
        <p:spPr bwMode="auto">
          <a:xfrm>
            <a:off x="0" y="3714750"/>
            <a:ext cx="35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spcBef>
                <a:spcPct val="0"/>
              </a:spcBef>
              <a:buClrTx/>
            </a:pPr>
            <a:r>
              <a:rPr lang="en-GB" altLang="en-US" sz="1200">
                <a:cs typeface="Times New Roman" pitchFamily="18" charset="0"/>
              </a:rPr>
              <a:t>    </a:t>
            </a:r>
            <a:endParaRPr lang="en-GB" altLang="en-US" sz="1800"/>
          </a:p>
        </p:txBody>
      </p:sp>
      <p:sp>
        <p:nvSpPr>
          <p:cNvPr id="11272" name="Rectangle 8"/>
          <p:cNvSpPr>
            <a:spLocks noChangeArrowheads="1"/>
          </p:cNvSpPr>
          <p:nvPr/>
        </p:nvSpPr>
        <p:spPr bwMode="auto">
          <a:xfrm>
            <a:off x="0" y="3246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1273" name="Rectangle 9"/>
          <p:cNvSpPr>
            <a:spLocks noChangeArrowheads="1"/>
          </p:cNvSpPr>
          <p:nvPr/>
        </p:nvSpPr>
        <p:spPr bwMode="auto">
          <a:xfrm>
            <a:off x="0" y="3227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1274" name="Rectangle 10"/>
          <p:cNvSpPr>
            <a:spLocks noChangeArrowheads="1"/>
          </p:cNvSpPr>
          <p:nvPr/>
        </p:nvSpPr>
        <p:spPr bwMode="auto">
          <a:xfrm>
            <a:off x="0" y="2808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127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1276" name="Rectangle 12"/>
          <p:cNvSpPr>
            <a:spLocks noChangeArrowheads="1"/>
          </p:cNvSpPr>
          <p:nvPr/>
        </p:nvSpPr>
        <p:spPr bwMode="auto">
          <a:xfrm>
            <a:off x="0" y="2838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graphicFrame>
        <p:nvGraphicFramePr>
          <p:cNvPr id="11277" name="Object 13"/>
          <p:cNvGraphicFramePr>
            <a:graphicFrameLocks noChangeAspect="1"/>
          </p:cNvGraphicFramePr>
          <p:nvPr/>
        </p:nvGraphicFramePr>
        <p:xfrm>
          <a:off x="2124075" y="4797425"/>
          <a:ext cx="1512888" cy="355600"/>
        </p:xfrm>
        <a:graphic>
          <a:graphicData uri="http://schemas.openxmlformats.org/presentationml/2006/ole">
            <mc:AlternateContent xmlns:mc="http://schemas.openxmlformats.org/markup-compatibility/2006">
              <mc:Choice xmlns:v="urn:schemas-microsoft-com:vml" Requires="v">
                <p:oleObj name="Equation" r:id="rId2" imgW="876300" imgH="203200" progId="Equation.3">
                  <p:embed/>
                </p:oleObj>
              </mc:Choice>
              <mc:Fallback>
                <p:oleObj name="Equation" r:id="rId2" imgW="876300" imgH="203200" progId="Equation.3">
                  <p:embed/>
                  <p:pic>
                    <p:nvPicPr>
                      <p:cNvPr id="11277"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797425"/>
                        <a:ext cx="15128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8" name="Object 14"/>
          <p:cNvGraphicFramePr>
            <a:graphicFrameLocks noGrp="1" noChangeAspect="1"/>
          </p:cNvGraphicFramePr>
          <p:nvPr>
            <p:ph sz="half" idx="2"/>
            <p:extLst>
              <p:ext uri="{D42A27DB-BD31-4B8C-83A1-F6EECF244321}">
                <p14:modId xmlns:p14="http://schemas.microsoft.com/office/powerpoint/2010/main" val="1286513953"/>
              </p:ext>
            </p:extLst>
          </p:nvPr>
        </p:nvGraphicFramePr>
        <p:xfrm>
          <a:off x="967582" y="2388393"/>
          <a:ext cx="5514975" cy="1904199"/>
        </p:xfrm>
        <a:graphic>
          <a:graphicData uri="http://schemas.openxmlformats.org/presentationml/2006/ole">
            <mc:AlternateContent xmlns:mc="http://schemas.openxmlformats.org/markup-compatibility/2006">
              <mc:Choice xmlns:v="urn:schemas-microsoft-com:vml" Requires="v">
                <p:oleObj name="Equation" r:id="rId4" imgW="4241520" imgH="1460160" progId="Equation.3">
                  <p:embed/>
                </p:oleObj>
              </mc:Choice>
              <mc:Fallback>
                <p:oleObj name="Equation" r:id="rId4" imgW="4241520" imgH="1460160" progId="Equation.3">
                  <p:embed/>
                  <p:pic>
                    <p:nvPicPr>
                      <p:cNvPr id="11278" name="Object 1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582" y="2388393"/>
                        <a:ext cx="5514975" cy="1904199"/>
                      </a:xfrm>
                      <a:prstGeom prst="rect">
                        <a:avLst/>
                      </a:prstGeom>
                      <a:noFill/>
                      <a:ln>
                        <a:noFill/>
                      </a:ln>
                    </p:spPr>
                  </p:pic>
                </p:oleObj>
              </mc:Fallback>
            </mc:AlternateContent>
          </a:graphicData>
        </a:graphic>
      </p:graphicFrame>
      <p:sp>
        <p:nvSpPr>
          <p:cNvPr id="11279" name="Rectangle 15"/>
          <p:cNvSpPr>
            <a:spLocks noChangeArrowheads="1"/>
          </p:cNvSpPr>
          <p:nvPr/>
        </p:nvSpPr>
        <p:spPr bwMode="auto">
          <a:xfrm>
            <a:off x="0" y="3227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graphicFrame>
        <p:nvGraphicFramePr>
          <p:cNvPr id="11280" name="Object 16"/>
          <p:cNvGraphicFramePr>
            <a:graphicFrameLocks noChangeAspect="1"/>
          </p:cNvGraphicFramePr>
          <p:nvPr>
            <p:extLst>
              <p:ext uri="{D42A27DB-BD31-4B8C-83A1-F6EECF244321}">
                <p14:modId xmlns:p14="http://schemas.microsoft.com/office/powerpoint/2010/main" val="479486918"/>
              </p:ext>
            </p:extLst>
          </p:nvPr>
        </p:nvGraphicFramePr>
        <p:xfrm>
          <a:off x="1293019" y="5441950"/>
          <a:ext cx="6624637" cy="765175"/>
        </p:xfrm>
        <a:graphic>
          <a:graphicData uri="http://schemas.openxmlformats.org/presentationml/2006/ole">
            <mc:AlternateContent xmlns:mc="http://schemas.openxmlformats.org/markup-compatibility/2006">
              <mc:Choice xmlns:v="urn:schemas-microsoft-com:vml" Requires="v">
                <p:oleObj name="Equation" r:id="rId6" imgW="3492500" imgH="406400" progId="Equation.3">
                  <p:embed/>
                </p:oleObj>
              </mc:Choice>
              <mc:Fallback>
                <p:oleObj name="Equation" r:id="rId6" imgW="3492500" imgH="406400" progId="Equation.3">
                  <p:embed/>
                  <p:pic>
                    <p:nvPicPr>
                      <p:cNvPr id="1128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3019" y="5441950"/>
                        <a:ext cx="662463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81" name="Oval 17"/>
          <p:cNvSpPr>
            <a:spLocks noChangeArrowheads="1"/>
          </p:cNvSpPr>
          <p:nvPr/>
        </p:nvSpPr>
        <p:spPr bwMode="auto">
          <a:xfrm>
            <a:off x="2124075" y="4652963"/>
            <a:ext cx="1584325" cy="647700"/>
          </a:xfrm>
          <a:prstGeom prst="ellipse">
            <a:avLst/>
          </a:prstGeom>
          <a:solidFill>
            <a:schemeClr val="accent1">
              <a:alpha val="18823"/>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1282" name="Line 18"/>
          <p:cNvSpPr>
            <a:spLocks noChangeShapeType="1"/>
          </p:cNvSpPr>
          <p:nvPr/>
        </p:nvSpPr>
        <p:spPr bwMode="auto">
          <a:xfrm flipH="1">
            <a:off x="3708400" y="4941888"/>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3" name="Text Box 19"/>
          <p:cNvSpPr txBox="1">
            <a:spLocks noChangeArrowheads="1"/>
          </p:cNvSpPr>
          <p:nvPr/>
        </p:nvSpPr>
        <p:spPr bwMode="auto">
          <a:xfrm>
            <a:off x="5364163" y="4797425"/>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50000"/>
              </a:spcBef>
              <a:buClrTx/>
            </a:pPr>
            <a:r>
              <a:rPr lang="en-GB" altLang="en-US" sz="1600"/>
              <a:t>EDM</a:t>
            </a:r>
            <a:endParaRPr lang="ru-RU" altLang="en-US" sz="1600"/>
          </a:p>
        </p:txBody>
      </p:sp>
      <p:sp>
        <p:nvSpPr>
          <p:cNvPr id="11284" name="Rectangle 20"/>
          <p:cNvSpPr>
            <a:spLocks noChangeArrowheads="1"/>
          </p:cNvSpPr>
          <p:nvPr/>
        </p:nvSpPr>
        <p:spPr bwMode="auto">
          <a:xfrm>
            <a:off x="5364163" y="4797425"/>
            <a:ext cx="792162" cy="360363"/>
          </a:xfrm>
          <a:prstGeom prst="rect">
            <a:avLst/>
          </a:prstGeom>
          <a:solidFill>
            <a:schemeClr val="accent1">
              <a:alpha val="5882"/>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5" name="Oval 4"/>
          <p:cNvSpPr/>
          <p:nvPr/>
        </p:nvSpPr>
        <p:spPr>
          <a:xfrm>
            <a:off x="3602039" y="2894013"/>
            <a:ext cx="1150937" cy="765175"/>
          </a:xfrm>
          <a:prstGeom prst="ellipse">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7" name="Straight Arrow Connector 6"/>
          <p:cNvCxnSpPr>
            <a:cxnSpLocks/>
            <a:stCxn id="11284" idx="0"/>
            <a:endCxn id="5" idx="4"/>
          </p:cNvCxnSpPr>
          <p:nvPr/>
        </p:nvCxnSpPr>
        <p:spPr>
          <a:xfrm flipH="1" flipV="1">
            <a:off x="4177508" y="3659188"/>
            <a:ext cx="1582736" cy="11382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222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9138" y="609600"/>
            <a:ext cx="7772400" cy="587375"/>
          </a:xfrm>
        </p:spPr>
        <p:txBody>
          <a:bodyPr>
            <a:normAutofit fontScale="90000"/>
          </a:bodyPr>
          <a:lstStyle/>
          <a:p>
            <a:pPr algn="ctr"/>
            <a:r>
              <a:rPr lang="en-GB" altLang="en-US" sz="2400">
                <a:solidFill>
                  <a:srgbClr val="0000FF"/>
                </a:solidFill>
              </a:rPr>
              <a:t>Frozen spin method for purely electrostatic proton ring at “magic” energy</a:t>
            </a:r>
            <a:endParaRPr lang="ru-RU" altLang="en-US" sz="2400">
              <a:solidFill>
                <a:srgbClr val="0000FF"/>
              </a:solidFill>
            </a:endParaRPr>
          </a:p>
        </p:txBody>
      </p:sp>
      <p:sp>
        <p:nvSpPr>
          <p:cNvPr id="15363" name="Rectangle 3"/>
          <p:cNvSpPr>
            <a:spLocks noGrp="1" noChangeArrowheads="1"/>
          </p:cNvSpPr>
          <p:nvPr>
            <p:ph type="body" sz="half" idx="1"/>
          </p:nvPr>
        </p:nvSpPr>
        <p:spPr>
          <a:xfrm>
            <a:off x="395288" y="1484313"/>
            <a:ext cx="8497887" cy="4535487"/>
          </a:xfrm>
        </p:spPr>
        <p:txBody>
          <a:bodyPr/>
          <a:lstStyle/>
          <a:p>
            <a:pPr marL="0" indent="0">
              <a:lnSpc>
                <a:spcPct val="90000"/>
              </a:lnSpc>
              <a:buNone/>
            </a:pPr>
            <a:r>
              <a:rPr lang="en-GB" altLang="en-US" sz="1800" dirty="0"/>
              <a:t>In the</a:t>
            </a:r>
            <a:r>
              <a:rPr lang="en-GB" altLang="en-US" sz="1800" b="1" dirty="0">
                <a:solidFill>
                  <a:srgbClr val="FF0000"/>
                </a:solidFill>
              </a:rPr>
              <a:t> method</a:t>
            </a:r>
            <a:r>
              <a:rPr lang="en-GB" altLang="en-US" sz="1800" dirty="0"/>
              <a:t> the beam is injected in the electrostatic ring with the spin directed along momentum </a:t>
            </a:r>
            <a:r>
              <a:rPr lang="en-GB" altLang="en-US" sz="1800" b="1" dirty="0" err="1"/>
              <a:t>S</a:t>
            </a:r>
            <a:r>
              <a:rPr lang="en-GB" altLang="en-US" sz="1800" dirty="0" err="1">
                <a:cs typeface="Arial" pitchFamily="34" charset="0"/>
              </a:rPr>
              <a:t>║</a:t>
            </a:r>
            <a:r>
              <a:rPr lang="en-GB" altLang="en-US" sz="1800" b="1" dirty="0" err="1">
                <a:cs typeface="Arial" pitchFamily="34" charset="0"/>
              </a:rPr>
              <a:t>p</a:t>
            </a:r>
            <a:r>
              <a:rPr lang="en-GB" altLang="en-US" sz="1800" dirty="0"/>
              <a:t> and </a:t>
            </a:r>
            <a:r>
              <a:rPr lang="en-GB" altLang="en-US" sz="1800" b="1" dirty="0">
                <a:solidFill>
                  <a:srgbClr val="0000FF"/>
                </a:solidFill>
                <a:cs typeface="Arial" pitchFamily="34" charset="0"/>
              </a:rPr>
              <a:t>S</a:t>
            </a:r>
            <a:r>
              <a:rPr lang="en-GB" altLang="en-US" sz="3300" baseline="-25000" dirty="0">
                <a:solidFill>
                  <a:srgbClr val="0000FF"/>
                </a:solidFill>
                <a:cs typeface="Arial" pitchFamily="34" charset="0"/>
              </a:rPr>
              <a:t>┴</a:t>
            </a:r>
            <a:r>
              <a:rPr lang="en-GB" altLang="en-US" sz="1800" b="1" dirty="0">
                <a:solidFill>
                  <a:srgbClr val="0000FF"/>
                </a:solidFill>
                <a:cs typeface="Arial" pitchFamily="34" charset="0"/>
              </a:rPr>
              <a:t>E; S={0,0,S</a:t>
            </a:r>
            <a:r>
              <a:rPr lang="en-GB" altLang="en-US" sz="1800" b="1" baseline="-25000" dirty="0">
                <a:solidFill>
                  <a:srgbClr val="0000FF"/>
                </a:solidFill>
                <a:cs typeface="Arial" pitchFamily="34" charset="0"/>
              </a:rPr>
              <a:t>z</a:t>
            </a:r>
            <a:r>
              <a:rPr lang="en-GB" altLang="en-US" sz="1800" b="1" dirty="0">
                <a:solidFill>
                  <a:srgbClr val="0000FF"/>
                </a:solidFill>
                <a:cs typeface="Arial" pitchFamily="34" charset="0"/>
              </a:rPr>
              <a:t>} and E={E</a:t>
            </a:r>
            <a:r>
              <a:rPr lang="en-GB" altLang="en-US" sz="1800" b="1" baseline="-25000" dirty="0">
                <a:solidFill>
                  <a:srgbClr val="0000FF"/>
                </a:solidFill>
                <a:cs typeface="Arial" pitchFamily="34" charset="0"/>
              </a:rPr>
              <a:t>x</a:t>
            </a:r>
            <a:r>
              <a:rPr lang="en-GB" altLang="en-US" sz="1800" b="1" dirty="0">
                <a:solidFill>
                  <a:srgbClr val="0000FF"/>
                </a:solidFill>
                <a:cs typeface="Arial" pitchFamily="34" charset="0"/>
              </a:rPr>
              <a:t>,0,0}</a:t>
            </a:r>
            <a:r>
              <a:rPr lang="en-GB" altLang="en-US" sz="1800" dirty="0"/>
              <a:t> </a:t>
            </a:r>
          </a:p>
          <a:p>
            <a:pPr marL="0" indent="0">
              <a:lnSpc>
                <a:spcPct val="90000"/>
              </a:lnSpc>
              <a:buNone/>
            </a:pPr>
            <a:r>
              <a:rPr lang="en-GB" altLang="en-US" sz="1800" dirty="0"/>
              <a:t> </a:t>
            </a:r>
          </a:p>
          <a:p>
            <a:pPr marL="0" indent="0">
              <a:lnSpc>
                <a:spcPct val="90000"/>
              </a:lnSpc>
              <a:buNone/>
            </a:pPr>
            <a:r>
              <a:rPr lang="en-GB" altLang="en-US" sz="1800" dirty="0"/>
              <a:t>at “magic” energy : </a:t>
            </a:r>
            <a:endParaRPr lang="en-US" altLang="en-US" sz="1800" dirty="0"/>
          </a:p>
        </p:txBody>
      </p:sp>
      <p:sp>
        <p:nvSpPr>
          <p:cNvPr id="15364" name="Rectangle 4"/>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65" name="Rectangle 6"/>
          <p:cNvSpPr>
            <a:spLocks noChangeArrowheads="1"/>
          </p:cNvSpPr>
          <p:nvPr/>
        </p:nvSpPr>
        <p:spPr bwMode="auto">
          <a:xfrm>
            <a:off x="0" y="2906713"/>
            <a:ext cx="527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spcBef>
                <a:spcPct val="0"/>
              </a:spcBef>
              <a:buClrTx/>
            </a:pPr>
            <a:r>
              <a:rPr lang="en-GB" altLang="en-US" sz="1200">
                <a:cs typeface="Times New Roman" pitchFamily="18" charset="0"/>
              </a:rPr>
              <a:t>        </a:t>
            </a:r>
            <a:endParaRPr lang="en-GB" altLang="en-US" sz="1800"/>
          </a:p>
        </p:txBody>
      </p:sp>
      <p:sp>
        <p:nvSpPr>
          <p:cNvPr id="15366" name="Rectangle 7"/>
          <p:cNvSpPr>
            <a:spLocks noChangeArrowheads="1"/>
          </p:cNvSpPr>
          <p:nvPr/>
        </p:nvSpPr>
        <p:spPr bwMode="auto">
          <a:xfrm>
            <a:off x="0" y="3714750"/>
            <a:ext cx="35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spcBef>
                <a:spcPct val="0"/>
              </a:spcBef>
              <a:buClrTx/>
            </a:pPr>
            <a:r>
              <a:rPr lang="en-GB" altLang="en-US" sz="1200">
                <a:cs typeface="Times New Roman" pitchFamily="18" charset="0"/>
              </a:rPr>
              <a:t>    </a:t>
            </a:r>
            <a:endParaRPr lang="en-GB" altLang="en-US" sz="1800"/>
          </a:p>
        </p:txBody>
      </p:sp>
      <p:sp>
        <p:nvSpPr>
          <p:cNvPr id="15367" name="Rectangle 8"/>
          <p:cNvSpPr>
            <a:spLocks noChangeArrowheads="1"/>
          </p:cNvSpPr>
          <p:nvPr/>
        </p:nvSpPr>
        <p:spPr bwMode="auto">
          <a:xfrm>
            <a:off x="0" y="3246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68" name="Rectangle 9"/>
          <p:cNvSpPr>
            <a:spLocks noChangeArrowheads="1"/>
          </p:cNvSpPr>
          <p:nvPr/>
        </p:nvSpPr>
        <p:spPr bwMode="auto">
          <a:xfrm>
            <a:off x="0" y="3227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69" name="Rectangle 10"/>
          <p:cNvSpPr>
            <a:spLocks noChangeArrowheads="1"/>
          </p:cNvSpPr>
          <p:nvPr/>
        </p:nvSpPr>
        <p:spPr bwMode="auto">
          <a:xfrm>
            <a:off x="0" y="2808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7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71" name="Rectangle 12"/>
          <p:cNvSpPr>
            <a:spLocks noChangeArrowheads="1"/>
          </p:cNvSpPr>
          <p:nvPr/>
        </p:nvSpPr>
        <p:spPr bwMode="auto">
          <a:xfrm>
            <a:off x="0" y="2838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mc:AlternateContent xmlns:mc="http://schemas.openxmlformats.org/markup-compatibility/2006" xmlns:a14="http://schemas.microsoft.com/office/drawing/2010/main">
        <mc:Choice Requires="a14">
          <p:sp>
            <p:nvSpPr>
              <p:cNvPr id="15372" name="Object 13"/>
              <p:cNvSpPr txBox="1"/>
              <p:nvPr/>
            </p:nvSpPr>
            <p:spPr bwMode="auto">
              <a:xfrm>
                <a:off x="2411413" y="3068638"/>
                <a:ext cx="5111750" cy="2201862"/>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f>
                        <m:fPr>
                          <m:ctrlPr>
                            <a:rPr lang="ru-RU" i="1" smtClean="0">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𝑑</m:t>
                          </m:r>
                          <m:groupChr>
                            <m:groupChrPr>
                              <m:chr m:val="→"/>
                              <m:pos m:val="top"/>
                              <m:vertJc m:val="bot"/>
                              <m:ctrlPr>
                                <a:rPr lang="ru-RU" i="1">
                                  <a:solidFill>
                                    <a:srgbClr val="000000"/>
                                  </a:solidFill>
                                  <a:latin typeface="Cambria Math" panose="02040503050406030204" pitchFamily="18" charset="0"/>
                                </a:rPr>
                              </m:ctrlPr>
                            </m:groupChrPr>
                            <m:e>
                              <m:r>
                                <a:rPr lang="ru-RU" i="1">
                                  <a:solidFill>
                                    <a:srgbClr val="000000"/>
                                  </a:solidFill>
                                  <a:latin typeface="Cambria Math" panose="02040503050406030204" pitchFamily="18" charset="0"/>
                                </a:rPr>
                                <m:t>𝑆</m:t>
                              </m:r>
                            </m:e>
                          </m:groupChr>
                        </m:num>
                        <m:den>
                          <m:r>
                            <a:rPr lang="ru-RU" i="1">
                              <a:solidFill>
                                <a:srgbClr val="000000"/>
                              </a:solidFill>
                              <a:latin typeface="Cambria Math" panose="02040503050406030204" pitchFamily="18" charset="0"/>
                            </a:rPr>
                            <m:t>𝑑𝑡</m:t>
                          </m:r>
                        </m:den>
                      </m:f>
                      <m:r>
                        <a:rPr lang="ru-RU" i="1">
                          <a:solidFill>
                            <a:srgbClr val="000000"/>
                          </a:solidFill>
                          <a:latin typeface="Cambria Math" panose="02040503050406030204" pitchFamily="18" charset="0"/>
                        </a:rPr>
                        <m:t>=</m:t>
                      </m:r>
                      <m:groupChr>
                        <m:groupChrPr>
                          <m:chr m:val="→"/>
                          <m:pos m:val="top"/>
                          <m:vertJc m:val="bot"/>
                          <m:ctrlPr>
                            <a:rPr lang="ru-RU" i="1">
                              <a:solidFill>
                                <a:srgbClr val="000000"/>
                              </a:solidFill>
                              <a:latin typeface="Cambria Math" panose="02040503050406030204" pitchFamily="18" charset="0"/>
                            </a:rPr>
                          </m:ctrlPr>
                        </m:groupChrPr>
                        <m:e>
                          <m:r>
                            <m:rPr>
                              <m:sty m:val="p"/>
                            </m:rPr>
                            <a:rPr lang="ru-RU" i="1">
                              <a:solidFill>
                                <a:srgbClr val="000000"/>
                              </a:solidFill>
                              <a:latin typeface="Cambria Math" panose="02040503050406030204" pitchFamily="18" charset="0"/>
                            </a:rPr>
                            <m:t>Ω</m:t>
                          </m:r>
                        </m:e>
                      </m:groupChr>
                      <m:r>
                        <a:rPr lang="ru-RU" i="1">
                          <a:solidFill>
                            <a:srgbClr val="000000"/>
                          </a:solidFill>
                          <a:latin typeface="Cambria Math" panose="02040503050406030204" pitchFamily="18" charset="0"/>
                        </a:rPr>
                        <m:t>×</m:t>
                      </m:r>
                      <m:groupChr>
                        <m:groupChrPr>
                          <m:chr m:val="→"/>
                          <m:pos m:val="top"/>
                          <m:vertJc m:val="bot"/>
                          <m:ctrlPr>
                            <a:rPr lang="ru-RU" i="1">
                              <a:solidFill>
                                <a:srgbClr val="000000"/>
                              </a:solidFill>
                              <a:latin typeface="Cambria Math" panose="02040503050406030204" pitchFamily="18" charset="0"/>
                            </a:rPr>
                          </m:ctrlPr>
                        </m:groupChrPr>
                        <m:e>
                          <m:r>
                            <a:rPr lang="ru-RU" i="1">
                              <a:solidFill>
                                <a:srgbClr val="000000"/>
                              </a:solidFill>
                              <a:latin typeface="Cambria Math" panose="02040503050406030204" pitchFamily="18" charset="0"/>
                            </a:rPr>
                            <m:t>𝑆</m:t>
                          </m:r>
                        </m:e>
                      </m:groupChr>
                    </m:oMath>
                    <m:oMath xmlns:m="http://schemas.openxmlformats.org/officeDocument/2006/math">
                      <m:acc>
                        <m:accPr>
                          <m:chr m:val="⃗"/>
                          <m:ctrlPr>
                            <a:rPr lang="ru-RU" i="1">
                              <a:solidFill>
                                <a:srgbClr val="000000"/>
                              </a:solidFill>
                              <a:latin typeface="Cambria Math" panose="02040503050406030204" pitchFamily="18" charset="0"/>
                            </a:rPr>
                          </m:ctrlPr>
                        </m:accPr>
                        <m:e>
                          <m:r>
                            <m:rPr>
                              <m:sty m:val="p"/>
                            </m:rPr>
                            <a:rPr lang="ru-RU" i="1">
                              <a:solidFill>
                                <a:srgbClr val="000000"/>
                              </a:solidFill>
                              <a:latin typeface="Cambria Math" panose="02040503050406030204" pitchFamily="18" charset="0"/>
                            </a:rPr>
                            <m:t>Ω</m:t>
                          </m:r>
                        </m:e>
                      </m:acc>
                      <m:r>
                        <a:rPr lang="ru-RU" i="1">
                          <a:solidFill>
                            <a:srgbClr val="000000"/>
                          </a:solidFill>
                          <a:latin typeface="Cambria Math" panose="02040503050406030204" pitchFamily="18" charset="0"/>
                        </a:rPr>
                        <m:t>=−</m:t>
                      </m:r>
                      <m:f>
                        <m:fPr>
                          <m:ctrlPr>
                            <a:rPr lang="ru-RU" i="1">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𝑒</m:t>
                          </m:r>
                        </m:num>
                        <m:den>
                          <m:r>
                            <a:rPr lang="ru-RU" i="1">
                              <a:solidFill>
                                <a:srgbClr val="000000"/>
                              </a:solidFill>
                              <a:latin typeface="Cambria Math" panose="02040503050406030204" pitchFamily="18" charset="0"/>
                            </a:rPr>
                            <m:t>𝑚</m:t>
                          </m:r>
                        </m:den>
                      </m:f>
                      <m:d>
                        <m:dPr>
                          <m:begChr m:val="{"/>
                          <m:endChr m:val="}"/>
                          <m:ctrlPr>
                            <a:rPr lang="ru-RU" i="1">
                              <a:solidFill>
                                <a:srgbClr val="000000"/>
                              </a:solidFill>
                              <a:latin typeface="Cambria Math" panose="02040503050406030204" pitchFamily="18" charset="0"/>
                            </a:rPr>
                          </m:ctrlPr>
                        </m:dPr>
                        <m:e>
                          <m:r>
                            <a:rPr lang="ru-RU" i="1">
                              <a:solidFill>
                                <a:srgbClr val="000000"/>
                              </a:solidFill>
                              <a:latin typeface="Cambria Math" panose="02040503050406030204" pitchFamily="18" charset="0"/>
                            </a:rPr>
                            <m:t>𝐺</m:t>
                          </m:r>
                          <m:groupChr>
                            <m:groupChrPr>
                              <m:chr m:val="→"/>
                              <m:pos m:val="top"/>
                              <m:vertJc m:val="bot"/>
                              <m:ctrlPr>
                                <a:rPr lang="ru-RU" i="1">
                                  <a:solidFill>
                                    <a:srgbClr val="000000"/>
                                  </a:solidFill>
                                  <a:latin typeface="Cambria Math" panose="02040503050406030204" pitchFamily="18" charset="0"/>
                                </a:rPr>
                              </m:ctrlPr>
                            </m:groupChrPr>
                            <m:e>
                              <m:r>
                                <a:rPr lang="ru-RU" i="1">
                                  <a:solidFill>
                                    <a:srgbClr val="000000"/>
                                  </a:solidFill>
                                  <a:latin typeface="Cambria Math" panose="02040503050406030204" pitchFamily="18" charset="0"/>
                                </a:rPr>
                                <m:t>𝐵</m:t>
                              </m:r>
                            </m:e>
                          </m:groupChr>
                          <m:r>
                            <a:rPr lang="ru-RU" i="1">
                              <a:solidFill>
                                <a:srgbClr val="000000"/>
                              </a:solidFill>
                              <a:latin typeface="Cambria Math" panose="02040503050406030204" pitchFamily="18" charset="0"/>
                            </a:rPr>
                            <m:t>+</m:t>
                          </m:r>
                          <m:d>
                            <m:dPr>
                              <m:ctrlPr>
                                <a:rPr lang="ru-RU" i="1">
                                  <a:solidFill>
                                    <a:srgbClr val="000000"/>
                                  </a:solidFill>
                                  <a:latin typeface="Cambria Math" panose="02040503050406030204" pitchFamily="18" charset="0"/>
                                </a:rPr>
                              </m:ctrlPr>
                            </m:dPr>
                            <m:e>
                              <m:f>
                                <m:fPr>
                                  <m:ctrlPr>
                                    <a:rPr lang="ru-RU" i="1">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1</m:t>
                                  </m:r>
                                </m:num>
                                <m:den>
                                  <m:sSup>
                                    <m:sSupPr>
                                      <m:ctrlPr>
                                        <a:rPr lang="ru-RU" i="1">
                                          <a:solidFill>
                                            <a:srgbClr val="000000"/>
                                          </a:solidFill>
                                          <a:latin typeface="Cambria Math" panose="02040503050406030204" pitchFamily="18" charset="0"/>
                                        </a:rPr>
                                      </m:ctrlPr>
                                    </m:sSupPr>
                                    <m:e>
                                      <m:r>
                                        <a:rPr lang="ru-RU" i="1">
                                          <a:solidFill>
                                            <a:srgbClr val="000000"/>
                                          </a:solidFill>
                                          <a:latin typeface="Cambria Math" panose="02040503050406030204" pitchFamily="18" charset="0"/>
                                        </a:rPr>
                                        <m:t>𝛾</m:t>
                                      </m:r>
                                    </m:e>
                                    <m:sup>
                                      <m:r>
                                        <a:rPr lang="ru-RU" i="1">
                                          <a:solidFill>
                                            <a:srgbClr val="000000"/>
                                          </a:solidFill>
                                          <a:latin typeface="Cambria Math" panose="02040503050406030204" pitchFamily="18" charset="0"/>
                                        </a:rPr>
                                        <m:t>2</m:t>
                                      </m:r>
                                    </m:sup>
                                  </m:sSup>
                                  <m:r>
                                    <a:rPr lang="ru-RU" i="1">
                                      <a:solidFill>
                                        <a:srgbClr val="000000"/>
                                      </a:solidFill>
                                      <a:latin typeface="Cambria Math" panose="02040503050406030204" pitchFamily="18" charset="0"/>
                                    </a:rPr>
                                    <m:t>−1</m:t>
                                  </m:r>
                                </m:den>
                              </m:f>
                              <m:r>
                                <a:rPr lang="ru-RU" i="1">
                                  <a:solidFill>
                                    <a:srgbClr val="000000"/>
                                  </a:solidFill>
                                  <a:latin typeface="Cambria Math" panose="02040503050406030204" pitchFamily="18" charset="0"/>
                                </a:rPr>
                                <m:t>−</m:t>
                              </m:r>
                              <m:r>
                                <a:rPr lang="ru-RU" i="1">
                                  <a:solidFill>
                                    <a:srgbClr val="000000"/>
                                  </a:solidFill>
                                  <a:latin typeface="Cambria Math" panose="02040503050406030204" pitchFamily="18" charset="0"/>
                                </a:rPr>
                                <m:t>𝐺</m:t>
                              </m:r>
                            </m:e>
                          </m:d>
                          <m:d>
                            <m:dPr>
                              <m:ctrlPr>
                                <a:rPr lang="ru-RU" i="1">
                                  <a:solidFill>
                                    <a:srgbClr val="000000"/>
                                  </a:solidFill>
                                  <a:latin typeface="Cambria Math" panose="02040503050406030204" pitchFamily="18" charset="0"/>
                                </a:rPr>
                              </m:ctrlPr>
                            </m:dPr>
                            <m:e>
                              <m:groupChr>
                                <m:groupChrPr>
                                  <m:chr m:val="→"/>
                                  <m:pos m:val="top"/>
                                  <m:vertJc m:val="bot"/>
                                  <m:ctrlPr>
                                    <a:rPr lang="ru-RU" i="1">
                                      <a:solidFill>
                                        <a:srgbClr val="000000"/>
                                      </a:solidFill>
                                      <a:latin typeface="Cambria Math" panose="02040503050406030204" pitchFamily="18" charset="0"/>
                                    </a:rPr>
                                  </m:ctrlPr>
                                </m:groupChrPr>
                                <m:e>
                                  <m:r>
                                    <a:rPr lang="ru-RU" i="1">
                                      <a:solidFill>
                                        <a:srgbClr val="000000"/>
                                      </a:solidFill>
                                      <a:latin typeface="Cambria Math" panose="02040503050406030204" pitchFamily="18" charset="0"/>
                                    </a:rPr>
                                    <m:t>𝛽</m:t>
                                  </m:r>
                                </m:e>
                              </m:groupChr>
                              <m:r>
                                <a:rPr lang="ru-RU" i="1">
                                  <a:solidFill>
                                    <a:srgbClr val="000000"/>
                                  </a:solidFill>
                                  <a:latin typeface="Cambria Math" panose="02040503050406030204" pitchFamily="18" charset="0"/>
                                </a:rPr>
                                <m:t>×</m:t>
                              </m:r>
                              <m:groupChr>
                                <m:groupChrPr>
                                  <m:chr m:val="→"/>
                                  <m:pos m:val="top"/>
                                  <m:vertJc m:val="bot"/>
                                  <m:ctrlPr>
                                    <a:rPr lang="ru-RU" i="1">
                                      <a:solidFill>
                                        <a:srgbClr val="000000"/>
                                      </a:solidFill>
                                      <a:latin typeface="Cambria Math" panose="02040503050406030204" pitchFamily="18" charset="0"/>
                                    </a:rPr>
                                  </m:ctrlPr>
                                </m:groupChrPr>
                                <m:e>
                                  <m:r>
                                    <a:rPr lang="ru-RU" i="1">
                                      <a:solidFill>
                                        <a:srgbClr val="000000"/>
                                      </a:solidFill>
                                      <a:latin typeface="Cambria Math" panose="02040503050406030204" pitchFamily="18" charset="0"/>
                                    </a:rPr>
                                    <m:t>𝐸</m:t>
                                  </m:r>
                                </m:e>
                              </m:groupChr>
                            </m:e>
                          </m:d>
                          <m:r>
                            <a:rPr lang="ru-RU" i="1">
                              <a:solidFill>
                                <a:srgbClr val="000000"/>
                              </a:solidFill>
                              <a:latin typeface="Cambria Math" panose="02040503050406030204" pitchFamily="18" charset="0"/>
                            </a:rPr>
                            <m:t>+</m:t>
                          </m:r>
                          <m:f>
                            <m:fPr>
                              <m:ctrlPr>
                                <a:rPr lang="ru-RU" i="1">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𝜂</m:t>
                              </m:r>
                            </m:num>
                            <m:den>
                              <m:r>
                                <a:rPr lang="ru-RU" i="1">
                                  <a:solidFill>
                                    <a:srgbClr val="000000"/>
                                  </a:solidFill>
                                  <a:latin typeface="Cambria Math" panose="02040503050406030204" pitchFamily="18" charset="0"/>
                                </a:rPr>
                                <m:t>2</m:t>
                              </m:r>
                            </m:den>
                          </m:f>
                          <m:d>
                            <m:dPr>
                              <m:ctrlPr>
                                <a:rPr lang="ru-RU" i="1">
                                  <a:solidFill>
                                    <a:srgbClr val="000000"/>
                                  </a:solidFill>
                                  <a:latin typeface="Cambria Math" panose="02040503050406030204" pitchFamily="18" charset="0"/>
                                </a:rPr>
                              </m:ctrlPr>
                            </m:dPr>
                            <m:e>
                              <m:acc>
                                <m:accPr>
                                  <m:chr m:val="⃗"/>
                                  <m:ctrlPr>
                                    <a:rPr lang="ru-RU" i="1">
                                      <a:solidFill>
                                        <a:srgbClr val="000000"/>
                                      </a:solidFill>
                                      <a:latin typeface="Cambria Math" panose="02040503050406030204" pitchFamily="18" charset="0"/>
                                    </a:rPr>
                                  </m:ctrlPr>
                                </m:accPr>
                                <m:e>
                                  <m:r>
                                    <a:rPr lang="ru-RU" i="1">
                                      <a:solidFill>
                                        <a:srgbClr val="000000"/>
                                      </a:solidFill>
                                      <a:latin typeface="Cambria Math" panose="02040503050406030204" pitchFamily="18" charset="0"/>
                                    </a:rPr>
                                    <m:t>𝐸</m:t>
                                  </m:r>
                                </m:e>
                              </m:acc>
                              <m:r>
                                <a:rPr lang="ru-RU" i="1">
                                  <a:solidFill>
                                    <a:srgbClr val="000000"/>
                                  </a:solidFill>
                                  <a:latin typeface="Cambria Math" panose="02040503050406030204" pitchFamily="18" charset="0"/>
                                </a:rPr>
                                <m:t>+</m:t>
                              </m:r>
                              <m:acc>
                                <m:accPr>
                                  <m:chr m:val="⃗"/>
                                  <m:ctrlPr>
                                    <a:rPr lang="ru-RU" i="1">
                                      <a:solidFill>
                                        <a:srgbClr val="000000"/>
                                      </a:solidFill>
                                      <a:latin typeface="Cambria Math" panose="02040503050406030204" pitchFamily="18" charset="0"/>
                                    </a:rPr>
                                  </m:ctrlPr>
                                </m:accPr>
                                <m:e>
                                  <m:r>
                                    <a:rPr lang="ru-RU" i="1">
                                      <a:solidFill>
                                        <a:srgbClr val="000000"/>
                                      </a:solidFill>
                                      <a:latin typeface="Cambria Math" panose="02040503050406030204" pitchFamily="18" charset="0"/>
                                    </a:rPr>
                                    <m:t>𝛽</m:t>
                                  </m:r>
                                </m:e>
                              </m:acc>
                              <m:r>
                                <a:rPr lang="ru-RU" i="1">
                                  <a:solidFill>
                                    <a:srgbClr val="000000"/>
                                  </a:solidFill>
                                  <a:latin typeface="Cambria Math" panose="02040503050406030204" pitchFamily="18" charset="0"/>
                                </a:rPr>
                                <m:t>×</m:t>
                              </m:r>
                              <m:acc>
                                <m:accPr>
                                  <m:chr m:val="⃗"/>
                                  <m:ctrlPr>
                                    <a:rPr lang="ru-RU" i="1">
                                      <a:solidFill>
                                        <a:srgbClr val="000000"/>
                                      </a:solidFill>
                                      <a:latin typeface="Cambria Math" panose="02040503050406030204" pitchFamily="18" charset="0"/>
                                    </a:rPr>
                                  </m:ctrlPr>
                                </m:accPr>
                                <m:e>
                                  <m:r>
                                    <a:rPr lang="ru-RU" i="1">
                                      <a:solidFill>
                                        <a:srgbClr val="000000"/>
                                      </a:solidFill>
                                      <a:latin typeface="Cambria Math" panose="02040503050406030204" pitchFamily="18" charset="0"/>
                                    </a:rPr>
                                    <m:t>𝐵</m:t>
                                  </m:r>
                                </m:e>
                              </m:acc>
                            </m:e>
                          </m:d>
                        </m:e>
                      </m:d>
                    </m:oMath>
                    <m:oMath xmlns:m="http://schemas.openxmlformats.org/officeDocument/2006/math">
                      <m:r>
                        <a:rPr lang="ru-RU" i="1">
                          <a:solidFill>
                            <a:srgbClr val="000000"/>
                          </a:solidFill>
                          <a:latin typeface="Cambria Math" panose="02040503050406030204" pitchFamily="18" charset="0"/>
                        </a:rPr>
                        <m:t>𝐺</m:t>
                      </m:r>
                      <m:r>
                        <a:rPr lang="ru-RU" i="1">
                          <a:solidFill>
                            <a:srgbClr val="000000"/>
                          </a:solidFill>
                          <a:latin typeface="Cambria Math" panose="02040503050406030204" pitchFamily="18" charset="0"/>
                        </a:rPr>
                        <m:t>=</m:t>
                      </m:r>
                      <m:f>
                        <m:fPr>
                          <m:ctrlPr>
                            <a:rPr lang="ru-RU" i="1">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𝑔</m:t>
                          </m:r>
                          <m:r>
                            <a:rPr lang="ru-RU" i="1">
                              <a:solidFill>
                                <a:srgbClr val="000000"/>
                              </a:solidFill>
                              <a:latin typeface="Cambria Math" panose="02040503050406030204" pitchFamily="18" charset="0"/>
                            </a:rPr>
                            <m:t>−2</m:t>
                          </m:r>
                        </m:num>
                        <m:den>
                          <m:r>
                            <a:rPr lang="ru-RU" i="1">
                              <a:solidFill>
                                <a:srgbClr val="000000"/>
                              </a:solidFill>
                              <a:latin typeface="Cambria Math" panose="02040503050406030204" pitchFamily="18" charset="0"/>
                            </a:rPr>
                            <m:t>2</m:t>
                          </m:r>
                        </m:den>
                      </m:f>
                      <m:r>
                        <a:rPr lang="ru-RU" i="1">
                          <a:solidFill>
                            <a:srgbClr val="000000"/>
                          </a:solidFill>
                          <a:latin typeface="Cambria Math" panose="02040503050406030204" pitchFamily="18" charset="0"/>
                        </a:rPr>
                        <m:t>,</m:t>
                      </m:r>
                    </m:oMath>
                  </m:oMathPara>
                </a14:m>
                <a:endParaRPr lang="ru-RU" dirty="0"/>
              </a:p>
            </p:txBody>
          </p:sp>
        </mc:Choice>
        <mc:Fallback xmlns="">
          <p:sp>
            <p:nvSpPr>
              <p:cNvPr id="15372" name="Object 13"/>
              <p:cNvSpPr txBox="1">
                <a:spLocks noRot="1" noChangeAspect="1" noMove="1" noResize="1" noEditPoints="1" noAdjustHandles="1" noChangeArrowheads="1" noChangeShapeType="1" noTextEdit="1"/>
              </p:cNvSpPr>
              <p:nvPr/>
            </p:nvSpPr>
            <p:spPr bwMode="auto">
              <a:xfrm>
                <a:off x="2411413" y="3068638"/>
                <a:ext cx="5111750" cy="2201862"/>
              </a:xfrm>
              <a:prstGeom prst="rect">
                <a:avLst/>
              </a:prstGeom>
              <a:blipFill>
                <a:blip r:embed="rId2"/>
                <a:stretch>
                  <a:fillRect/>
                </a:stretch>
              </a:blipFill>
              <a:ln>
                <a:noFill/>
              </a:ln>
            </p:spPr>
            <p:txBody>
              <a:bodyPr/>
              <a:lstStyle/>
              <a:p>
                <a:r>
                  <a:rPr lang="ru-RU">
                    <a:noFill/>
                  </a:rPr>
                  <a:t> </a:t>
                </a:r>
              </a:p>
            </p:txBody>
          </p:sp>
        </mc:Fallback>
      </mc:AlternateContent>
      <p:sp>
        <p:nvSpPr>
          <p:cNvPr id="235534" name="Oval 14"/>
          <p:cNvSpPr>
            <a:spLocks noChangeArrowheads="1"/>
          </p:cNvSpPr>
          <p:nvPr/>
        </p:nvSpPr>
        <p:spPr bwMode="auto">
          <a:xfrm>
            <a:off x="3384549" y="3357563"/>
            <a:ext cx="2519363" cy="1150937"/>
          </a:xfrm>
          <a:prstGeom prst="ellipse">
            <a:avLst/>
          </a:prstGeom>
          <a:solidFill>
            <a:schemeClr val="hlink">
              <a:alpha val="14902"/>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235536" name="Text Box 16"/>
          <p:cNvSpPr txBox="1">
            <a:spLocks noChangeArrowheads="1"/>
          </p:cNvSpPr>
          <p:nvPr/>
        </p:nvSpPr>
        <p:spPr bwMode="auto">
          <a:xfrm>
            <a:off x="3638550" y="5743575"/>
            <a:ext cx="23002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r>
              <a:rPr lang="en-US" altLang="en-US" sz="1800">
                <a:solidFill>
                  <a:srgbClr val="CC0066"/>
                </a:solidFill>
              </a:rPr>
              <a:t>MDM spin frequency</a:t>
            </a:r>
            <a:endParaRPr lang="en-GB" altLang="en-US" sz="1800">
              <a:solidFill>
                <a:srgbClr val="CC0066"/>
              </a:solidFill>
            </a:endParaRPr>
          </a:p>
        </p:txBody>
      </p:sp>
      <p:sp>
        <p:nvSpPr>
          <p:cNvPr id="235537" name="Text Box 17"/>
          <p:cNvSpPr txBox="1">
            <a:spLocks noChangeArrowheads="1"/>
          </p:cNvSpPr>
          <p:nvPr/>
        </p:nvSpPr>
        <p:spPr bwMode="auto">
          <a:xfrm>
            <a:off x="6176963" y="5743575"/>
            <a:ext cx="22621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r>
              <a:rPr lang="en-GB" altLang="en-US" sz="1800">
                <a:solidFill>
                  <a:srgbClr val="0033CC"/>
                </a:solidFill>
              </a:rPr>
              <a:t>EDM spin frequency</a:t>
            </a:r>
          </a:p>
        </p:txBody>
      </p:sp>
      <p:sp>
        <p:nvSpPr>
          <p:cNvPr id="235538" name="Line 18"/>
          <p:cNvSpPr>
            <a:spLocks noChangeShapeType="1"/>
          </p:cNvSpPr>
          <p:nvPr/>
        </p:nvSpPr>
        <p:spPr bwMode="auto">
          <a:xfrm flipH="1" flipV="1">
            <a:off x="6732588" y="4395406"/>
            <a:ext cx="287337" cy="14100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35539" name="Line 19"/>
          <p:cNvSpPr>
            <a:spLocks noChangeShapeType="1"/>
          </p:cNvSpPr>
          <p:nvPr/>
        </p:nvSpPr>
        <p:spPr bwMode="auto">
          <a:xfrm flipH="1" flipV="1">
            <a:off x="4716023" y="4508500"/>
            <a:ext cx="44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79"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81" name="Rectangle 30"/>
          <p:cNvSpPr>
            <a:spLocks noChangeArrowheads="1"/>
          </p:cNvSpPr>
          <p:nvPr/>
        </p:nvSpPr>
        <p:spPr bwMode="auto">
          <a:xfrm>
            <a:off x="0" y="3227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graphicFrame>
        <p:nvGraphicFramePr>
          <p:cNvPr id="15382" name="Object 29"/>
          <p:cNvGraphicFramePr>
            <a:graphicFrameLocks noChangeAspect="1"/>
          </p:cNvGraphicFramePr>
          <p:nvPr/>
        </p:nvGraphicFramePr>
        <p:xfrm>
          <a:off x="2411413" y="2205038"/>
          <a:ext cx="1763712" cy="796925"/>
        </p:xfrm>
        <a:graphic>
          <a:graphicData uri="http://schemas.openxmlformats.org/presentationml/2006/ole">
            <mc:AlternateContent xmlns:mc="http://schemas.openxmlformats.org/markup-compatibility/2006">
              <mc:Choice xmlns:v="urn:schemas-microsoft-com:vml" Requires="v">
                <p:oleObj name="Equation" r:id="rId3" imgW="888614" imgH="406224" progId="Equation.3">
                  <p:embed/>
                </p:oleObj>
              </mc:Choice>
              <mc:Fallback>
                <p:oleObj name="Equation" r:id="rId3" imgW="888614" imgH="406224" progId="Equation.3">
                  <p:embed/>
                  <p:pic>
                    <p:nvPicPr>
                      <p:cNvPr id="15382"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2205038"/>
                        <a:ext cx="176371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Овал 1">
            <a:extLst>
              <a:ext uri="{FF2B5EF4-FFF2-40B4-BE49-F238E27FC236}">
                <a16:creationId xmlns:a16="http://schemas.microsoft.com/office/drawing/2014/main" id="{784D467C-274F-4F75-86C6-A67310E4D9B0}"/>
              </a:ext>
            </a:extLst>
          </p:cNvPr>
          <p:cNvSpPr/>
          <p:nvPr/>
        </p:nvSpPr>
        <p:spPr>
          <a:xfrm>
            <a:off x="5949239" y="3444496"/>
            <a:ext cx="1369300" cy="950911"/>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7476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36"/>
                                        </p:tgtEl>
                                        <p:attrNameLst>
                                          <p:attrName>style.visibility</p:attrName>
                                        </p:attrNameLst>
                                      </p:cBhvr>
                                      <p:to>
                                        <p:strVal val="visible"/>
                                      </p:to>
                                    </p:set>
                                    <p:animEffect transition="in" filter="blinds(horizontal)">
                                      <p:cBhvr>
                                        <p:cTn id="7" dur="500"/>
                                        <p:tgtEl>
                                          <p:spTgt spid="235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39"/>
                                        </p:tgtEl>
                                        <p:attrNameLst>
                                          <p:attrName>style.visibility</p:attrName>
                                        </p:attrNameLst>
                                      </p:cBhvr>
                                      <p:to>
                                        <p:strVal val="visible"/>
                                      </p:to>
                                    </p:set>
                                    <p:animEffect transition="in" filter="blinds(horizontal)">
                                      <p:cBhvr>
                                        <p:cTn id="12" dur="500"/>
                                        <p:tgtEl>
                                          <p:spTgt spid="2355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34"/>
                                        </p:tgtEl>
                                        <p:attrNameLst>
                                          <p:attrName>style.visibility</p:attrName>
                                        </p:attrNameLst>
                                      </p:cBhvr>
                                      <p:to>
                                        <p:strVal val="visible"/>
                                      </p:to>
                                    </p:set>
                                    <p:animEffect transition="in" filter="blinds(horizontal)">
                                      <p:cBhvr>
                                        <p:cTn id="17" dur="500"/>
                                        <p:tgtEl>
                                          <p:spTgt spid="2355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537"/>
                                        </p:tgtEl>
                                        <p:attrNameLst>
                                          <p:attrName>style.visibility</p:attrName>
                                        </p:attrNameLst>
                                      </p:cBhvr>
                                      <p:to>
                                        <p:strVal val="visible"/>
                                      </p:to>
                                    </p:set>
                                    <p:animEffect transition="in" filter="blinds(horizontal)">
                                      <p:cBhvr>
                                        <p:cTn id="22" dur="500"/>
                                        <p:tgtEl>
                                          <p:spTgt spid="2355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5538"/>
                                        </p:tgtEl>
                                        <p:attrNameLst>
                                          <p:attrName>style.visibility</p:attrName>
                                        </p:attrNameLst>
                                      </p:cBhvr>
                                      <p:to>
                                        <p:strVal val="visible"/>
                                      </p:to>
                                    </p:set>
                                    <p:animEffect transition="in" filter="blinds(horizontal)">
                                      <p:cBhvr>
                                        <p:cTn id="27" dur="500"/>
                                        <p:tgtEl>
                                          <p:spTgt spid="23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4" grpId="0" animBg="1"/>
      <p:bldP spid="235536" grpId="0"/>
      <p:bldP spid="235537" grpId="0"/>
      <p:bldP spid="235538" grpId="0" animBg="1"/>
      <p:bldP spid="2355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9138" y="609600"/>
            <a:ext cx="7772400" cy="587375"/>
          </a:xfrm>
        </p:spPr>
        <p:txBody>
          <a:bodyPr>
            <a:normAutofit fontScale="90000"/>
          </a:bodyPr>
          <a:lstStyle/>
          <a:p>
            <a:pPr algn="ctr"/>
            <a:r>
              <a:rPr lang="en-GB" altLang="en-US" sz="2400">
                <a:solidFill>
                  <a:srgbClr val="0000FF"/>
                </a:solidFill>
              </a:rPr>
              <a:t>Frozen spin method for purely electrostatic proton ring at “magic” energy</a:t>
            </a:r>
            <a:endParaRPr lang="ru-RU" altLang="en-US" sz="2400">
              <a:solidFill>
                <a:srgbClr val="0000FF"/>
              </a:solidFill>
            </a:endParaRPr>
          </a:p>
        </p:txBody>
      </p:sp>
      <p:sp>
        <p:nvSpPr>
          <p:cNvPr id="15363" name="Rectangle 3"/>
          <p:cNvSpPr>
            <a:spLocks noGrp="1" noChangeArrowheads="1"/>
          </p:cNvSpPr>
          <p:nvPr>
            <p:ph type="body" sz="half" idx="1"/>
          </p:nvPr>
        </p:nvSpPr>
        <p:spPr>
          <a:xfrm>
            <a:off x="395288" y="1484313"/>
            <a:ext cx="8497887" cy="4535487"/>
          </a:xfrm>
        </p:spPr>
        <p:txBody>
          <a:bodyPr/>
          <a:lstStyle/>
          <a:p>
            <a:pPr marL="0" indent="0">
              <a:lnSpc>
                <a:spcPct val="90000"/>
              </a:lnSpc>
              <a:buNone/>
            </a:pPr>
            <a:r>
              <a:rPr lang="en-GB" altLang="en-US" sz="1800" dirty="0"/>
              <a:t>In the</a:t>
            </a:r>
            <a:r>
              <a:rPr lang="en-GB" altLang="en-US" sz="1800" b="1" dirty="0">
                <a:solidFill>
                  <a:srgbClr val="FF0000"/>
                </a:solidFill>
              </a:rPr>
              <a:t> method</a:t>
            </a:r>
            <a:r>
              <a:rPr lang="en-GB" altLang="en-US" sz="1800" dirty="0"/>
              <a:t> the beam is injected in the electrostatic ring with the spin directed along momentum </a:t>
            </a:r>
            <a:r>
              <a:rPr lang="en-GB" altLang="en-US" sz="1800" b="1" dirty="0" err="1"/>
              <a:t>S</a:t>
            </a:r>
            <a:r>
              <a:rPr lang="en-GB" altLang="en-US" sz="1800" dirty="0" err="1">
                <a:cs typeface="Arial" pitchFamily="34" charset="0"/>
              </a:rPr>
              <a:t>║</a:t>
            </a:r>
            <a:r>
              <a:rPr lang="en-GB" altLang="en-US" sz="1800" b="1" dirty="0" err="1">
                <a:cs typeface="Arial" pitchFamily="34" charset="0"/>
              </a:rPr>
              <a:t>p</a:t>
            </a:r>
            <a:r>
              <a:rPr lang="en-GB" altLang="en-US" sz="1800" dirty="0"/>
              <a:t> and </a:t>
            </a:r>
            <a:r>
              <a:rPr lang="en-GB" altLang="en-US" sz="1800" b="1" dirty="0">
                <a:solidFill>
                  <a:srgbClr val="0000FF"/>
                </a:solidFill>
                <a:cs typeface="Arial" pitchFamily="34" charset="0"/>
              </a:rPr>
              <a:t>S</a:t>
            </a:r>
            <a:r>
              <a:rPr lang="en-GB" altLang="en-US" sz="3300" baseline="-25000" dirty="0">
                <a:solidFill>
                  <a:srgbClr val="0000FF"/>
                </a:solidFill>
                <a:cs typeface="Arial" pitchFamily="34" charset="0"/>
              </a:rPr>
              <a:t>┴</a:t>
            </a:r>
            <a:r>
              <a:rPr lang="en-GB" altLang="en-US" sz="1800" b="1" dirty="0">
                <a:solidFill>
                  <a:srgbClr val="0000FF"/>
                </a:solidFill>
                <a:cs typeface="Arial" pitchFamily="34" charset="0"/>
              </a:rPr>
              <a:t>E; S={0,0,S</a:t>
            </a:r>
            <a:r>
              <a:rPr lang="en-GB" altLang="en-US" sz="1800" b="1" baseline="-25000" dirty="0">
                <a:solidFill>
                  <a:srgbClr val="0000FF"/>
                </a:solidFill>
                <a:cs typeface="Arial" pitchFamily="34" charset="0"/>
              </a:rPr>
              <a:t>z</a:t>
            </a:r>
            <a:r>
              <a:rPr lang="en-GB" altLang="en-US" sz="1800" b="1" dirty="0">
                <a:solidFill>
                  <a:srgbClr val="0000FF"/>
                </a:solidFill>
                <a:cs typeface="Arial" pitchFamily="34" charset="0"/>
              </a:rPr>
              <a:t>} and E={E</a:t>
            </a:r>
            <a:r>
              <a:rPr lang="en-GB" altLang="en-US" sz="1800" b="1" baseline="-25000" dirty="0">
                <a:solidFill>
                  <a:srgbClr val="0000FF"/>
                </a:solidFill>
                <a:cs typeface="Arial" pitchFamily="34" charset="0"/>
              </a:rPr>
              <a:t>x</a:t>
            </a:r>
            <a:r>
              <a:rPr lang="en-GB" altLang="en-US" sz="1800" b="1" dirty="0">
                <a:solidFill>
                  <a:srgbClr val="0000FF"/>
                </a:solidFill>
                <a:cs typeface="Arial" pitchFamily="34" charset="0"/>
              </a:rPr>
              <a:t>,0,0}</a:t>
            </a:r>
            <a:r>
              <a:rPr lang="en-GB" altLang="en-US" sz="1800" dirty="0"/>
              <a:t> </a:t>
            </a:r>
          </a:p>
          <a:p>
            <a:pPr marL="0" indent="0">
              <a:lnSpc>
                <a:spcPct val="90000"/>
              </a:lnSpc>
              <a:buNone/>
            </a:pPr>
            <a:r>
              <a:rPr lang="en-GB" altLang="en-US" sz="1800" dirty="0"/>
              <a:t> </a:t>
            </a:r>
          </a:p>
          <a:p>
            <a:pPr marL="0" indent="0">
              <a:lnSpc>
                <a:spcPct val="90000"/>
              </a:lnSpc>
              <a:buNone/>
            </a:pPr>
            <a:r>
              <a:rPr lang="en-GB" altLang="en-US" sz="1800" dirty="0"/>
              <a:t>at “magic” energy : </a:t>
            </a:r>
            <a:endParaRPr lang="en-US" altLang="en-US" sz="1800" dirty="0"/>
          </a:p>
        </p:txBody>
      </p:sp>
      <p:sp>
        <p:nvSpPr>
          <p:cNvPr id="15364" name="Rectangle 4"/>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65" name="Rectangle 6"/>
          <p:cNvSpPr>
            <a:spLocks noChangeArrowheads="1"/>
          </p:cNvSpPr>
          <p:nvPr/>
        </p:nvSpPr>
        <p:spPr bwMode="auto">
          <a:xfrm>
            <a:off x="0" y="2906713"/>
            <a:ext cx="527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spcBef>
                <a:spcPct val="0"/>
              </a:spcBef>
              <a:buClrTx/>
            </a:pPr>
            <a:r>
              <a:rPr lang="en-GB" altLang="en-US" sz="1200">
                <a:cs typeface="Times New Roman" pitchFamily="18" charset="0"/>
              </a:rPr>
              <a:t>        </a:t>
            </a:r>
            <a:endParaRPr lang="en-GB" altLang="en-US" sz="1800"/>
          </a:p>
        </p:txBody>
      </p:sp>
      <p:sp>
        <p:nvSpPr>
          <p:cNvPr id="15366" name="Rectangle 7"/>
          <p:cNvSpPr>
            <a:spLocks noChangeArrowheads="1"/>
          </p:cNvSpPr>
          <p:nvPr/>
        </p:nvSpPr>
        <p:spPr bwMode="auto">
          <a:xfrm>
            <a:off x="0" y="3714750"/>
            <a:ext cx="35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spcBef>
                <a:spcPct val="0"/>
              </a:spcBef>
              <a:buClrTx/>
            </a:pPr>
            <a:r>
              <a:rPr lang="en-GB" altLang="en-US" sz="1200">
                <a:cs typeface="Times New Roman" pitchFamily="18" charset="0"/>
              </a:rPr>
              <a:t>    </a:t>
            </a:r>
            <a:endParaRPr lang="en-GB" altLang="en-US" sz="1800"/>
          </a:p>
        </p:txBody>
      </p:sp>
      <p:sp>
        <p:nvSpPr>
          <p:cNvPr id="15367" name="Rectangle 8"/>
          <p:cNvSpPr>
            <a:spLocks noChangeArrowheads="1"/>
          </p:cNvSpPr>
          <p:nvPr/>
        </p:nvSpPr>
        <p:spPr bwMode="auto">
          <a:xfrm>
            <a:off x="0" y="3246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68" name="Rectangle 9"/>
          <p:cNvSpPr>
            <a:spLocks noChangeArrowheads="1"/>
          </p:cNvSpPr>
          <p:nvPr/>
        </p:nvSpPr>
        <p:spPr bwMode="auto">
          <a:xfrm>
            <a:off x="0" y="3227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69" name="Rectangle 10"/>
          <p:cNvSpPr>
            <a:spLocks noChangeArrowheads="1"/>
          </p:cNvSpPr>
          <p:nvPr/>
        </p:nvSpPr>
        <p:spPr bwMode="auto">
          <a:xfrm>
            <a:off x="0" y="2808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7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71" name="Rectangle 12"/>
          <p:cNvSpPr>
            <a:spLocks noChangeArrowheads="1"/>
          </p:cNvSpPr>
          <p:nvPr/>
        </p:nvSpPr>
        <p:spPr bwMode="auto">
          <a:xfrm>
            <a:off x="0" y="2838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graphicFrame>
        <p:nvGraphicFramePr>
          <p:cNvPr id="15372" name="Object 13"/>
          <p:cNvGraphicFramePr>
            <a:graphicFrameLocks noChangeAspect="1"/>
          </p:cNvGraphicFramePr>
          <p:nvPr/>
        </p:nvGraphicFramePr>
        <p:xfrm>
          <a:off x="2411413" y="3068638"/>
          <a:ext cx="5111750" cy="2201862"/>
        </p:xfrm>
        <a:graphic>
          <a:graphicData uri="http://schemas.openxmlformats.org/presentationml/2006/ole">
            <mc:AlternateContent xmlns:mc="http://schemas.openxmlformats.org/markup-compatibility/2006">
              <mc:Choice xmlns:v="urn:schemas-microsoft-com:vml" Requires="v">
                <p:oleObj name="Equation" r:id="rId2" imgW="2743200" imgH="1181100" progId="Equation.3">
                  <p:embed/>
                </p:oleObj>
              </mc:Choice>
              <mc:Fallback>
                <p:oleObj name="Equation" r:id="rId2" imgW="2743200" imgH="1181100" progId="Equation.3">
                  <p:embed/>
                  <p:pic>
                    <p:nvPicPr>
                      <p:cNvPr id="15372"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3068638"/>
                        <a:ext cx="5111750"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34" name="Oval 14"/>
          <p:cNvSpPr>
            <a:spLocks noChangeArrowheads="1"/>
          </p:cNvSpPr>
          <p:nvPr/>
        </p:nvSpPr>
        <p:spPr bwMode="auto">
          <a:xfrm>
            <a:off x="3419476" y="3573463"/>
            <a:ext cx="432444" cy="1150937"/>
          </a:xfrm>
          <a:prstGeom prst="ellipse">
            <a:avLst/>
          </a:prstGeom>
          <a:solidFill>
            <a:schemeClr val="hlink">
              <a:alpha val="14902"/>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235536" name="Text Box 16"/>
          <p:cNvSpPr txBox="1">
            <a:spLocks noChangeArrowheads="1"/>
          </p:cNvSpPr>
          <p:nvPr/>
        </p:nvSpPr>
        <p:spPr bwMode="auto">
          <a:xfrm>
            <a:off x="3638550" y="5743575"/>
            <a:ext cx="23002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r>
              <a:rPr lang="en-US" altLang="en-US" sz="1800">
                <a:solidFill>
                  <a:srgbClr val="CC0066"/>
                </a:solidFill>
              </a:rPr>
              <a:t>MDM spin frequency</a:t>
            </a:r>
            <a:endParaRPr lang="en-GB" altLang="en-US" sz="1800">
              <a:solidFill>
                <a:srgbClr val="CC0066"/>
              </a:solidFill>
            </a:endParaRPr>
          </a:p>
        </p:txBody>
      </p:sp>
      <p:sp>
        <p:nvSpPr>
          <p:cNvPr id="235537" name="Text Box 17"/>
          <p:cNvSpPr txBox="1">
            <a:spLocks noChangeArrowheads="1"/>
          </p:cNvSpPr>
          <p:nvPr/>
        </p:nvSpPr>
        <p:spPr bwMode="auto">
          <a:xfrm>
            <a:off x="6176963" y="5743575"/>
            <a:ext cx="22621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r>
              <a:rPr lang="en-GB" altLang="en-US" sz="1800">
                <a:solidFill>
                  <a:srgbClr val="0033CC"/>
                </a:solidFill>
              </a:rPr>
              <a:t>EDM spin frequency</a:t>
            </a:r>
          </a:p>
        </p:txBody>
      </p:sp>
      <p:sp>
        <p:nvSpPr>
          <p:cNvPr id="235538" name="Line 18"/>
          <p:cNvSpPr>
            <a:spLocks noChangeShapeType="1"/>
          </p:cNvSpPr>
          <p:nvPr/>
        </p:nvSpPr>
        <p:spPr bwMode="auto">
          <a:xfrm flipV="1">
            <a:off x="7019925" y="4797425"/>
            <a:ext cx="0"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539" name="Line 19"/>
          <p:cNvSpPr>
            <a:spLocks noChangeShapeType="1"/>
          </p:cNvSpPr>
          <p:nvPr/>
        </p:nvSpPr>
        <p:spPr bwMode="auto">
          <a:xfrm flipV="1">
            <a:off x="4716463" y="4724400"/>
            <a:ext cx="0"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542" name="Oval 22"/>
          <p:cNvSpPr>
            <a:spLocks noChangeArrowheads="1"/>
          </p:cNvSpPr>
          <p:nvPr/>
        </p:nvSpPr>
        <p:spPr bwMode="auto">
          <a:xfrm>
            <a:off x="3400705" y="3575050"/>
            <a:ext cx="451215" cy="1136650"/>
          </a:xfrm>
          <a:prstGeom prst="ellipse">
            <a:avLst/>
          </a:prstGeom>
          <a:solidFill>
            <a:srgbClr val="DFF0F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79"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235548" name="Oval 28"/>
          <p:cNvSpPr>
            <a:spLocks noChangeArrowheads="1"/>
          </p:cNvSpPr>
          <p:nvPr/>
        </p:nvSpPr>
        <p:spPr bwMode="auto">
          <a:xfrm>
            <a:off x="6732588" y="3644900"/>
            <a:ext cx="576262" cy="1066800"/>
          </a:xfrm>
          <a:prstGeom prst="ellipse">
            <a:avLst/>
          </a:prstGeom>
          <a:solidFill>
            <a:srgbClr val="FFE6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81" name="Rectangle 30"/>
          <p:cNvSpPr>
            <a:spLocks noChangeArrowheads="1"/>
          </p:cNvSpPr>
          <p:nvPr/>
        </p:nvSpPr>
        <p:spPr bwMode="auto">
          <a:xfrm>
            <a:off x="0" y="3227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graphicFrame>
        <p:nvGraphicFramePr>
          <p:cNvPr id="15382" name="Object 29"/>
          <p:cNvGraphicFramePr>
            <a:graphicFrameLocks noChangeAspect="1"/>
          </p:cNvGraphicFramePr>
          <p:nvPr/>
        </p:nvGraphicFramePr>
        <p:xfrm>
          <a:off x="2411413" y="2205038"/>
          <a:ext cx="1763712" cy="796925"/>
        </p:xfrm>
        <a:graphic>
          <a:graphicData uri="http://schemas.openxmlformats.org/presentationml/2006/ole">
            <mc:AlternateContent xmlns:mc="http://schemas.openxmlformats.org/markup-compatibility/2006">
              <mc:Choice xmlns:v="urn:schemas-microsoft-com:vml" Requires="v">
                <p:oleObj name="Equation" r:id="rId4" imgW="888614" imgH="406224" progId="Equation.3">
                  <p:embed/>
                </p:oleObj>
              </mc:Choice>
              <mc:Fallback>
                <p:oleObj name="Equation" r:id="rId4" imgW="888614" imgH="406224" progId="Equation.3">
                  <p:embed/>
                  <p:pic>
                    <p:nvPicPr>
                      <p:cNvPr id="15382"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2205038"/>
                        <a:ext cx="176371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Oval 22">
            <a:extLst>
              <a:ext uri="{FF2B5EF4-FFF2-40B4-BE49-F238E27FC236}">
                <a16:creationId xmlns:a16="http://schemas.microsoft.com/office/drawing/2014/main" id="{159A1020-8212-4F42-B43E-3F51E0B6AD80}"/>
              </a:ext>
            </a:extLst>
          </p:cNvPr>
          <p:cNvSpPr>
            <a:spLocks noChangeArrowheads="1"/>
          </p:cNvSpPr>
          <p:nvPr/>
        </p:nvSpPr>
        <p:spPr bwMode="auto">
          <a:xfrm>
            <a:off x="3926448" y="3568700"/>
            <a:ext cx="2013680" cy="1136650"/>
          </a:xfrm>
          <a:prstGeom prst="ellipse">
            <a:avLst/>
          </a:prstGeom>
          <a:solidFill>
            <a:srgbClr val="DFF0F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Tree>
    <p:extLst>
      <p:ext uri="{BB962C8B-B14F-4D97-AF65-F5344CB8AC3E}">
        <p14:creationId xmlns:p14="http://schemas.microsoft.com/office/powerpoint/2010/main" val="1926639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36"/>
                                        </p:tgtEl>
                                        <p:attrNameLst>
                                          <p:attrName>style.visibility</p:attrName>
                                        </p:attrNameLst>
                                      </p:cBhvr>
                                      <p:to>
                                        <p:strVal val="visible"/>
                                      </p:to>
                                    </p:set>
                                    <p:animEffect transition="in" filter="blinds(horizontal)">
                                      <p:cBhvr>
                                        <p:cTn id="7" dur="500"/>
                                        <p:tgtEl>
                                          <p:spTgt spid="235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39"/>
                                        </p:tgtEl>
                                        <p:attrNameLst>
                                          <p:attrName>style.visibility</p:attrName>
                                        </p:attrNameLst>
                                      </p:cBhvr>
                                      <p:to>
                                        <p:strVal val="visible"/>
                                      </p:to>
                                    </p:set>
                                    <p:animEffect transition="in" filter="blinds(horizontal)">
                                      <p:cBhvr>
                                        <p:cTn id="12" dur="500"/>
                                        <p:tgtEl>
                                          <p:spTgt spid="2355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34"/>
                                        </p:tgtEl>
                                        <p:attrNameLst>
                                          <p:attrName>style.visibility</p:attrName>
                                        </p:attrNameLst>
                                      </p:cBhvr>
                                      <p:to>
                                        <p:strVal val="visible"/>
                                      </p:to>
                                    </p:set>
                                    <p:animEffect transition="in" filter="blinds(horizontal)">
                                      <p:cBhvr>
                                        <p:cTn id="17" dur="500"/>
                                        <p:tgtEl>
                                          <p:spTgt spid="2355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537"/>
                                        </p:tgtEl>
                                        <p:attrNameLst>
                                          <p:attrName>style.visibility</p:attrName>
                                        </p:attrNameLst>
                                      </p:cBhvr>
                                      <p:to>
                                        <p:strVal val="visible"/>
                                      </p:to>
                                    </p:set>
                                    <p:animEffect transition="in" filter="blinds(horizontal)">
                                      <p:cBhvr>
                                        <p:cTn id="22" dur="500"/>
                                        <p:tgtEl>
                                          <p:spTgt spid="2355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5538"/>
                                        </p:tgtEl>
                                        <p:attrNameLst>
                                          <p:attrName>style.visibility</p:attrName>
                                        </p:attrNameLst>
                                      </p:cBhvr>
                                      <p:to>
                                        <p:strVal val="visible"/>
                                      </p:to>
                                    </p:set>
                                    <p:animEffect transition="in" filter="blinds(horizontal)">
                                      <p:cBhvr>
                                        <p:cTn id="27" dur="500"/>
                                        <p:tgtEl>
                                          <p:spTgt spid="2355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5548"/>
                                        </p:tgtEl>
                                        <p:attrNameLst>
                                          <p:attrName>style.visibility</p:attrName>
                                        </p:attrNameLst>
                                      </p:cBhvr>
                                      <p:to>
                                        <p:strVal val="visible"/>
                                      </p:to>
                                    </p:set>
                                    <p:animEffect transition="in" filter="blinds(horizontal)">
                                      <p:cBhvr>
                                        <p:cTn id="32" dur="500"/>
                                        <p:tgtEl>
                                          <p:spTgt spid="23554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5542"/>
                                        </p:tgtEl>
                                        <p:attrNameLst>
                                          <p:attrName>style.visibility</p:attrName>
                                        </p:attrNameLst>
                                      </p:cBhvr>
                                      <p:to>
                                        <p:strVal val="visible"/>
                                      </p:to>
                                    </p:set>
                                    <p:animEffect transition="in" filter="blinds(horizontal)">
                                      <p:cBhvr>
                                        <p:cTn id="37" dur="500"/>
                                        <p:tgtEl>
                                          <p:spTgt spid="23554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4" grpId="0" animBg="1"/>
      <p:bldP spid="235536" grpId="0"/>
      <p:bldP spid="235537" grpId="0"/>
      <p:bldP spid="235538" grpId="0" animBg="1"/>
      <p:bldP spid="235539" grpId="0" animBg="1"/>
      <p:bldP spid="235542" grpId="0" animBg="1"/>
      <p:bldP spid="235548"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altLang="en-US"/>
              <a:t>Frozen spin method</a:t>
            </a:r>
            <a:r>
              <a:rPr lang="en-GB" altLang="en-US"/>
              <a:t> </a:t>
            </a:r>
            <a:r>
              <a:rPr lang="en-US" altLang="en-US"/>
              <a:t>for </a:t>
            </a:r>
            <a:r>
              <a:rPr lang="en-US" altLang="en-US" u="sng">
                <a:solidFill>
                  <a:srgbClr val="C00000"/>
                </a:solidFill>
              </a:rPr>
              <a:t>deuteron</a:t>
            </a:r>
            <a:r>
              <a:rPr lang="en-US" altLang="en-US" u="sng"/>
              <a:t>: </a:t>
            </a:r>
            <a:br>
              <a:rPr lang="en-US" altLang="en-US"/>
            </a:br>
            <a:endParaRPr lang="en-GB" altLang="en-US"/>
          </a:p>
        </p:txBody>
      </p:sp>
      <p:sp>
        <p:nvSpPr>
          <p:cNvPr id="3" name="Content Placeholder 2"/>
          <p:cNvSpPr>
            <a:spLocks noGrp="1"/>
          </p:cNvSpPr>
          <p:nvPr>
            <p:ph idx="1"/>
          </p:nvPr>
        </p:nvSpPr>
        <p:spPr>
          <a:xfrm>
            <a:off x="539750" y="1484784"/>
            <a:ext cx="8353425" cy="3168179"/>
          </a:xfrm>
        </p:spPr>
        <p:txBody>
          <a:bodyPr>
            <a:normAutofit/>
          </a:bodyPr>
          <a:lstStyle/>
          <a:p>
            <a:pPr marL="0" indent="0">
              <a:buNone/>
              <a:defRPr/>
            </a:pPr>
            <a:r>
              <a:rPr lang="en-US" sz="2400" b="1" dirty="0">
                <a:solidFill>
                  <a:srgbClr val="0000FF"/>
                </a:solidFill>
              </a:rPr>
              <a:t>Frozen spin lattice for deuteron based on the </a:t>
            </a:r>
            <a:r>
              <a:rPr lang="ru-RU" sz="2400" b="1" dirty="0">
                <a:solidFill>
                  <a:srgbClr val="0000FF"/>
                </a:solidFill>
              </a:rPr>
              <a:t>«</a:t>
            </a:r>
            <a:r>
              <a:rPr lang="en-US" sz="2400" b="1" dirty="0">
                <a:solidFill>
                  <a:srgbClr val="0000FF"/>
                </a:solidFill>
              </a:rPr>
              <a:t>B+E</a:t>
            </a:r>
            <a:r>
              <a:rPr lang="ru-RU" sz="2400" b="1" dirty="0">
                <a:solidFill>
                  <a:srgbClr val="0000FF"/>
                </a:solidFill>
              </a:rPr>
              <a:t>»</a:t>
            </a:r>
            <a:r>
              <a:rPr lang="en-US" sz="2400" b="1" dirty="0">
                <a:solidFill>
                  <a:srgbClr val="0000FF"/>
                </a:solidFill>
              </a:rPr>
              <a:t> elements: </a:t>
            </a:r>
          </a:p>
          <a:p>
            <a:pPr>
              <a:buFontTx/>
              <a:buChar char="-"/>
              <a:defRPr/>
            </a:pPr>
            <a:r>
              <a:rPr lang="en-US" sz="2400" dirty="0"/>
              <a:t>the </a:t>
            </a:r>
            <a:r>
              <a:rPr lang="en-GB" sz="2400" dirty="0"/>
              <a:t>spin of the reference particle is always oriented along the momentum </a:t>
            </a:r>
          </a:p>
          <a:p>
            <a:pPr marL="0" indent="0">
              <a:defRPr/>
            </a:pPr>
            <a:endParaRPr lang="en-US" dirty="0"/>
          </a:p>
          <a:p>
            <a:pPr marL="0" indent="0">
              <a:buNone/>
              <a:defRPr/>
            </a:pPr>
            <a:endParaRPr lang="en-US" sz="1800" b="1" dirty="0">
              <a:solidFill>
                <a:srgbClr val="0000FF"/>
              </a:solidFill>
            </a:endParaRPr>
          </a:p>
          <a:p>
            <a:pPr marL="0" indent="0">
              <a:buNone/>
              <a:defRPr/>
            </a:pPr>
            <a:endParaRPr lang="en-US" sz="1800" b="1" dirty="0">
              <a:solidFill>
                <a:srgbClr val="0000FF"/>
              </a:solidFill>
            </a:endParaRPr>
          </a:p>
          <a:p>
            <a:pPr marL="0" indent="0">
              <a:defRPr/>
            </a:pPr>
            <a:endParaRPr lang="en-GB" sz="1800" dirty="0"/>
          </a:p>
        </p:txBody>
      </p:sp>
      <mc:AlternateContent xmlns:mc="http://schemas.openxmlformats.org/markup-compatibility/2006" xmlns:a14="http://schemas.microsoft.com/office/drawing/2010/main">
        <mc:Choice Requires="a14">
          <p:sp>
            <p:nvSpPr>
              <p:cNvPr id="17412" name="Object 3"/>
              <p:cNvSpPr txBox="1"/>
              <p:nvPr/>
            </p:nvSpPr>
            <p:spPr bwMode="auto">
              <a:xfrm>
                <a:off x="1531124" y="3077021"/>
                <a:ext cx="3758058" cy="76517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1600" b="0" i="1" smtClean="0">
                          <a:solidFill>
                            <a:srgbClr val="000000"/>
                          </a:solidFill>
                          <a:latin typeface="Cambria Math" panose="02040503050406030204" pitchFamily="18" charset="0"/>
                        </a:rPr>
                        <m:t>−</m:t>
                      </m:r>
                      <m:d>
                        <m:dPr>
                          <m:begChr m:val="|"/>
                          <m:endChr m:val="|"/>
                          <m:ctrlPr>
                            <a:rPr lang="en-US" sz="1600" b="0" i="1" smtClean="0">
                              <a:solidFill>
                                <a:srgbClr val="000000"/>
                              </a:solidFill>
                              <a:latin typeface="Cambria Math" panose="02040503050406030204" pitchFamily="18" charset="0"/>
                            </a:rPr>
                          </m:ctrlPr>
                        </m:dPr>
                        <m:e>
                          <m:r>
                            <a:rPr lang="ru-RU" sz="1600" i="1">
                              <a:solidFill>
                                <a:srgbClr val="000000"/>
                              </a:solidFill>
                              <a:latin typeface="Cambria Math" panose="02040503050406030204" pitchFamily="18" charset="0"/>
                            </a:rPr>
                            <m:t>𝐺</m:t>
                          </m:r>
                        </m:e>
                      </m:d>
                      <m:groupChr>
                        <m:groupChrPr>
                          <m:chr m:val="→"/>
                          <m:pos m:val="top"/>
                          <m:vertJc m:val="bot"/>
                          <m:ctrlPr>
                            <a:rPr lang="ru-RU" sz="1600" i="1">
                              <a:solidFill>
                                <a:srgbClr val="000000"/>
                              </a:solidFill>
                              <a:latin typeface="Cambria Math" panose="02040503050406030204" pitchFamily="18" charset="0"/>
                            </a:rPr>
                          </m:ctrlPr>
                        </m:groupChrPr>
                        <m:e>
                          <m:sSub>
                            <m:sSubPr>
                              <m:ctrlPr>
                                <a:rPr lang="ru-RU" sz="1600" i="1">
                                  <a:solidFill>
                                    <a:srgbClr val="000000"/>
                                  </a:solidFill>
                                  <a:latin typeface="Cambria Math" panose="02040503050406030204" pitchFamily="18" charset="0"/>
                                </a:rPr>
                              </m:ctrlPr>
                            </m:sSubPr>
                            <m:e>
                              <m:r>
                                <a:rPr lang="ru-RU" sz="1600" i="1">
                                  <a:solidFill>
                                    <a:srgbClr val="000000"/>
                                  </a:solidFill>
                                  <a:latin typeface="Cambria Math" panose="02040503050406030204" pitchFamily="18" charset="0"/>
                                </a:rPr>
                                <m:t>𝐵</m:t>
                              </m:r>
                            </m:e>
                            <m:sub>
                              <m:r>
                                <a:rPr lang="ru-RU" sz="1600" i="1">
                                  <a:solidFill>
                                    <a:srgbClr val="000000"/>
                                  </a:solidFill>
                                  <a:latin typeface="Cambria Math" panose="02040503050406030204" pitchFamily="18" charset="0"/>
                                </a:rPr>
                                <m:t>𝑦</m:t>
                              </m:r>
                            </m:sub>
                          </m:sSub>
                        </m:e>
                      </m:groupChr>
                      <m:r>
                        <a:rPr lang="ru-RU" sz="1600" i="1">
                          <a:solidFill>
                            <a:srgbClr val="000000"/>
                          </a:solidFill>
                          <a:latin typeface="Cambria Math" panose="02040503050406030204" pitchFamily="18" charset="0"/>
                        </a:rPr>
                        <m:t>+</m:t>
                      </m:r>
                      <m:d>
                        <m:dPr>
                          <m:ctrlPr>
                            <a:rPr lang="ru-RU" sz="1600" i="1">
                              <a:solidFill>
                                <a:srgbClr val="000000"/>
                              </a:solidFill>
                              <a:latin typeface="Cambria Math" panose="02040503050406030204" pitchFamily="18" charset="0"/>
                            </a:rPr>
                          </m:ctrlPr>
                        </m:dPr>
                        <m:e>
                          <m:f>
                            <m:fPr>
                              <m:ctrlPr>
                                <a:rPr lang="ru-RU" sz="1600" i="1">
                                  <a:solidFill>
                                    <a:srgbClr val="000000"/>
                                  </a:solidFill>
                                  <a:latin typeface="Cambria Math" panose="02040503050406030204" pitchFamily="18" charset="0"/>
                                </a:rPr>
                              </m:ctrlPr>
                            </m:fPr>
                            <m:num>
                              <m:r>
                                <a:rPr lang="ru-RU" sz="1600" i="1">
                                  <a:solidFill>
                                    <a:srgbClr val="000000"/>
                                  </a:solidFill>
                                  <a:latin typeface="Cambria Math" panose="02040503050406030204" pitchFamily="18" charset="0"/>
                                </a:rPr>
                                <m:t>1</m:t>
                              </m:r>
                            </m:num>
                            <m:den>
                              <m:sSup>
                                <m:sSupPr>
                                  <m:ctrlPr>
                                    <a:rPr lang="ru-RU" sz="1600" i="1">
                                      <a:solidFill>
                                        <a:srgbClr val="000000"/>
                                      </a:solidFill>
                                      <a:latin typeface="Cambria Math" panose="02040503050406030204" pitchFamily="18" charset="0"/>
                                    </a:rPr>
                                  </m:ctrlPr>
                                </m:sSupPr>
                                <m:e>
                                  <m:r>
                                    <a:rPr lang="ru-RU" sz="1600" i="1">
                                      <a:solidFill>
                                        <a:srgbClr val="000000"/>
                                      </a:solidFill>
                                      <a:latin typeface="Cambria Math" panose="02040503050406030204" pitchFamily="18" charset="0"/>
                                    </a:rPr>
                                    <m:t>𝛾</m:t>
                                  </m:r>
                                </m:e>
                                <m:sup>
                                  <m:r>
                                    <a:rPr lang="ru-RU" sz="1600" i="1">
                                      <a:solidFill>
                                        <a:srgbClr val="000000"/>
                                      </a:solidFill>
                                      <a:latin typeface="Cambria Math" panose="02040503050406030204" pitchFamily="18" charset="0"/>
                                    </a:rPr>
                                    <m:t>2</m:t>
                                  </m:r>
                                </m:sup>
                              </m:sSup>
                              <m:r>
                                <a:rPr lang="ru-RU" sz="1600" i="1">
                                  <a:solidFill>
                                    <a:srgbClr val="000000"/>
                                  </a:solidFill>
                                  <a:latin typeface="Cambria Math" panose="02040503050406030204" pitchFamily="18" charset="0"/>
                                </a:rPr>
                                <m:t>−1</m:t>
                              </m:r>
                            </m:den>
                          </m:f>
                          <m:r>
                            <a:rPr lang="en-US" sz="1600" b="0" i="1" smtClean="0">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r>
                                <a:rPr lang="ru-RU" sz="1600" i="1">
                                  <a:solidFill>
                                    <a:srgbClr val="000000"/>
                                  </a:solidFill>
                                  <a:latin typeface="Cambria Math" panose="02040503050406030204" pitchFamily="18" charset="0"/>
                                </a:rPr>
                                <m:t>𝐺</m:t>
                              </m:r>
                            </m:e>
                          </m:d>
                        </m:e>
                      </m:d>
                      <m:d>
                        <m:dPr>
                          <m:ctrlPr>
                            <a:rPr lang="ru-RU" sz="1600" i="1">
                              <a:solidFill>
                                <a:srgbClr val="000000"/>
                              </a:solidFill>
                              <a:latin typeface="Cambria Math" panose="02040503050406030204" pitchFamily="18" charset="0"/>
                            </a:rPr>
                          </m:ctrlPr>
                        </m:dPr>
                        <m:e>
                          <m:f>
                            <m:fPr>
                              <m:ctrlPr>
                                <a:rPr lang="ru-RU" sz="1600" i="1">
                                  <a:solidFill>
                                    <a:srgbClr val="000000"/>
                                  </a:solidFill>
                                  <a:latin typeface="Cambria Math" panose="02040503050406030204" pitchFamily="18" charset="0"/>
                                </a:rPr>
                              </m:ctrlPr>
                            </m:fPr>
                            <m:num>
                              <m:groupChr>
                                <m:groupChrPr>
                                  <m:chr m:val="→"/>
                                  <m:pos m:val="top"/>
                                  <m:vertJc m:val="bot"/>
                                  <m:ctrlPr>
                                    <a:rPr lang="ru-RU" sz="1600" i="1">
                                      <a:solidFill>
                                        <a:srgbClr val="000000"/>
                                      </a:solidFill>
                                      <a:latin typeface="Cambria Math" panose="02040503050406030204" pitchFamily="18" charset="0"/>
                                    </a:rPr>
                                  </m:ctrlPr>
                                </m:groupChrPr>
                                <m:e>
                                  <m:sSub>
                                    <m:sSubPr>
                                      <m:ctrlPr>
                                        <a:rPr lang="ru-RU" sz="1600" i="1">
                                          <a:solidFill>
                                            <a:srgbClr val="000000"/>
                                          </a:solidFill>
                                          <a:latin typeface="Cambria Math" panose="02040503050406030204" pitchFamily="18" charset="0"/>
                                        </a:rPr>
                                      </m:ctrlPr>
                                    </m:sSubPr>
                                    <m:e>
                                      <m:r>
                                        <a:rPr lang="ru-RU" sz="1600" i="1">
                                          <a:solidFill>
                                            <a:srgbClr val="000000"/>
                                          </a:solidFill>
                                          <a:latin typeface="Cambria Math" panose="02040503050406030204" pitchFamily="18" charset="0"/>
                                        </a:rPr>
                                        <m:t>𝛽</m:t>
                                      </m:r>
                                    </m:e>
                                    <m:sub>
                                      <m:r>
                                        <a:rPr lang="ru-RU" sz="1600" i="1">
                                          <a:solidFill>
                                            <a:srgbClr val="000000"/>
                                          </a:solidFill>
                                          <a:latin typeface="Cambria Math" panose="02040503050406030204" pitchFamily="18" charset="0"/>
                                        </a:rPr>
                                        <m:t>𝑧</m:t>
                                      </m:r>
                                    </m:sub>
                                  </m:sSub>
                                </m:e>
                              </m:groupChr>
                            </m:num>
                            <m:den>
                              <m:r>
                                <a:rPr lang="ru-RU" sz="1600" i="1">
                                  <a:solidFill>
                                    <a:srgbClr val="000000"/>
                                  </a:solidFill>
                                  <a:latin typeface="Cambria Math" panose="02040503050406030204" pitchFamily="18" charset="0"/>
                                </a:rPr>
                                <m:t>𝑐</m:t>
                              </m:r>
                            </m:den>
                          </m:f>
                          <m:r>
                            <a:rPr lang="ru-RU" sz="1600" i="1">
                              <a:solidFill>
                                <a:srgbClr val="000000"/>
                              </a:solidFill>
                              <a:latin typeface="Cambria Math" panose="02040503050406030204" pitchFamily="18" charset="0"/>
                            </a:rPr>
                            <m:t>×</m:t>
                          </m:r>
                          <m:groupChr>
                            <m:groupChrPr>
                              <m:chr m:val="→"/>
                              <m:pos m:val="top"/>
                              <m:vertJc m:val="bot"/>
                              <m:ctrlPr>
                                <a:rPr lang="ru-RU" sz="1600" i="1">
                                  <a:solidFill>
                                    <a:srgbClr val="000000"/>
                                  </a:solidFill>
                                  <a:latin typeface="Cambria Math" panose="02040503050406030204" pitchFamily="18" charset="0"/>
                                </a:rPr>
                              </m:ctrlPr>
                            </m:groupChrPr>
                            <m:e>
                              <m:sSub>
                                <m:sSubPr>
                                  <m:ctrlPr>
                                    <a:rPr lang="ru-RU" sz="1600" i="1">
                                      <a:solidFill>
                                        <a:srgbClr val="000000"/>
                                      </a:solidFill>
                                      <a:latin typeface="Cambria Math" panose="02040503050406030204" pitchFamily="18" charset="0"/>
                                    </a:rPr>
                                  </m:ctrlPr>
                                </m:sSubPr>
                                <m:e>
                                  <m:r>
                                    <a:rPr lang="ru-RU" sz="1600" i="1">
                                      <a:solidFill>
                                        <a:srgbClr val="000000"/>
                                      </a:solidFill>
                                      <a:latin typeface="Cambria Math" panose="02040503050406030204" pitchFamily="18" charset="0"/>
                                    </a:rPr>
                                    <m:t>𝐸</m:t>
                                  </m:r>
                                </m:e>
                                <m:sub>
                                  <m:r>
                                    <a:rPr lang="ru-RU" sz="1600" i="1">
                                      <a:solidFill>
                                        <a:srgbClr val="000000"/>
                                      </a:solidFill>
                                      <a:latin typeface="Cambria Math" panose="02040503050406030204" pitchFamily="18" charset="0"/>
                                    </a:rPr>
                                    <m:t>𝑥</m:t>
                                  </m:r>
                                </m:sub>
                              </m:sSub>
                            </m:e>
                          </m:groupChr>
                        </m:e>
                      </m:d>
                      <m:r>
                        <a:rPr lang="ru-RU" sz="1600" i="1">
                          <a:solidFill>
                            <a:srgbClr val="000000"/>
                          </a:solidFill>
                          <a:latin typeface="Cambria Math" panose="02040503050406030204" pitchFamily="18" charset="0"/>
                        </a:rPr>
                        <m:t>=0</m:t>
                      </m:r>
                    </m:oMath>
                  </m:oMathPara>
                </a14:m>
                <a:endParaRPr lang="ru-RU" sz="1600" dirty="0"/>
              </a:p>
            </p:txBody>
          </p:sp>
        </mc:Choice>
        <mc:Fallback xmlns="">
          <p:sp>
            <p:nvSpPr>
              <p:cNvPr id="17412" name="Object 3"/>
              <p:cNvSpPr txBox="1">
                <a:spLocks noRot="1" noChangeAspect="1" noMove="1" noResize="1" noEditPoints="1" noAdjustHandles="1" noChangeArrowheads="1" noChangeShapeType="1" noTextEdit="1"/>
              </p:cNvSpPr>
              <p:nvPr/>
            </p:nvSpPr>
            <p:spPr bwMode="auto">
              <a:xfrm>
                <a:off x="1531124" y="3077021"/>
                <a:ext cx="3758058" cy="765175"/>
              </a:xfrm>
              <a:prstGeom prst="rect">
                <a:avLst/>
              </a:prstGeom>
              <a:blipFill>
                <a:blip r:embed="rId2"/>
                <a:stretch>
                  <a:fillRect/>
                </a:stretch>
              </a:blipFill>
              <a:ln>
                <a:noFill/>
              </a:ln>
            </p:spPr>
            <p:txBody>
              <a:bodyPr/>
              <a:lstStyle/>
              <a:p>
                <a:r>
                  <a:rPr lang="ru-RU">
                    <a:noFill/>
                  </a:rPr>
                  <a:t> </a:t>
                </a:r>
              </a:p>
            </p:txBody>
          </p:sp>
        </mc:Fallback>
      </mc:AlternateContent>
      <p:sp>
        <p:nvSpPr>
          <p:cNvPr id="5" name="Right Arrow 4"/>
          <p:cNvSpPr/>
          <p:nvPr/>
        </p:nvSpPr>
        <p:spPr>
          <a:xfrm>
            <a:off x="5625132" y="3356768"/>
            <a:ext cx="287338"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graphicFrame>
        <p:nvGraphicFramePr>
          <p:cNvPr id="17414" name="Object 5"/>
          <p:cNvGraphicFramePr>
            <a:graphicFrameLocks noChangeAspect="1"/>
          </p:cNvGraphicFramePr>
          <p:nvPr>
            <p:extLst>
              <p:ext uri="{D42A27DB-BD31-4B8C-83A1-F6EECF244321}">
                <p14:modId xmlns:p14="http://schemas.microsoft.com/office/powerpoint/2010/main" val="1346101772"/>
              </p:ext>
            </p:extLst>
          </p:nvPr>
        </p:nvGraphicFramePr>
        <p:xfrm>
          <a:off x="6248420" y="3188263"/>
          <a:ext cx="1760537" cy="457200"/>
        </p:xfrm>
        <a:graphic>
          <a:graphicData uri="http://schemas.openxmlformats.org/presentationml/2006/ole">
            <mc:AlternateContent xmlns:mc="http://schemas.openxmlformats.org/markup-compatibility/2006">
              <mc:Choice xmlns:v="urn:schemas-microsoft-com:vml" Requires="v">
                <p:oleObj name="Equation" r:id="rId3" imgW="964781" imgH="304668" progId="Equation.3">
                  <p:embed/>
                </p:oleObj>
              </mc:Choice>
              <mc:Fallback>
                <p:oleObj name="Equation" r:id="rId3" imgW="964781" imgH="304668" progId="Equation.3">
                  <p:embed/>
                  <p:pic>
                    <p:nvPicPr>
                      <p:cNvPr id="1741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20" y="3188263"/>
                        <a:ext cx="176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5" name="Object 1"/>
          <p:cNvGraphicFramePr>
            <a:graphicFrameLocks noChangeAspect="1"/>
          </p:cNvGraphicFramePr>
          <p:nvPr>
            <p:extLst>
              <p:ext uri="{D42A27DB-BD31-4B8C-83A1-F6EECF244321}">
                <p14:modId xmlns:p14="http://schemas.microsoft.com/office/powerpoint/2010/main" val="581693636"/>
              </p:ext>
            </p:extLst>
          </p:nvPr>
        </p:nvGraphicFramePr>
        <p:xfrm>
          <a:off x="738962" y="3296213"/>
          <a:ext cx="792162" cy="349250"/>
        </p:xfrm>
        <a:graphic>
          <a:graphicData uri="http://schemas.openxmlformats.org/presentationml/2006/ole">
            <mc:AlternateContent xmlns:mc="http://schemas.openxmlformats.org/markup-compatibility/2006">
              <mc:Choice xmlns:v="urn:schemas-microsoft-com:vml" Requires="v">
                <p:oleObj name="Equation" r:id="rId5" imgW="558720" imgH="203040" progId="Equation.3">
                  <p:embed/>
                </p:oleObj>
              </mc:Choice>
              <mc:Fallback>
                <p:oleObj name="Equation" r:id="rId5" imgW="558720" imgH="203040" progId="Equation.3">
                  <p:embed/>
                  <p:pic>
                    <p:nvPicPr>
                      <p:cNvPr id="17415"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962" y="3296213"/>
                        <a:ext cx="7921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537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B901A6-9D8F-6F14-AD5D-AC0AA18CFE3B}"/>
              </a:ext>
            </a:extLst>
          </p:cNvPr>
          <p:cNvSpPr>
            <a:spLocks noGrp="1"/>
          </p:cNvSpPr>
          <p:nvPr>
            <p:ph type="title"/>
          </p:nvPr>
        </p:nvSpPr>
        <p:spPr/>
        <p:txBody>
          <a:bodyPr/>
          <a:lstStyle/>
          <a:p>
            <a:r>
              <a:rPr lang="en-US" dirty="0"/>
              <a:t>Vector diagram B and E fields</a:t>
            </a:r>
            <a:endParaRPr lang="ru-RU" dirty="0"/>
          </a:p>
        </p:txBody>
      </p:sp>
      <p:sp>
        <p:nvSpPr>
          <p:cNvPr id="3" name="Объект 2">
            <a:extLst>
              <a:ext uri="{FF2B5EF4-FFF2-40B4-BE49-F238E27FC236}">
                <a16:creationId xmlns:a16="http://schemas.microsoft.com/office/drawing/2014/main" id="{83F6AA14-86D6-0D1B-7626-D0FC3121517E}"/>
              </a:ext>
            </a:extLst>
          </p:cNvPr>
          <p:cNvSpPr>
            <a:spLocks noGrp="1"/>
          </p:cNvSpPr>
          <p:nvPr>
            <p:ph idx="1"/>
          </p:nvPr>
        </p:nvSpPr>
        <p:spPr>
          <a:xfrm>
            <a:off x="107504" y="1327215"/>
            <a:ext cx="8229600" cy="5256146"/>
          </a:xfrm>
        </p:spPr>
        <p:txBody>
          <a:bodyPr>
            <a:normAutofit/>
          </a:bodyPr>
          <a:lstStyle/>
          <a:p>
            <a:pPr marL="0" indent="0">
              <a:buNone/>
            </a:pPr>
            <a:r>
              <a:rPr lang="en-US" sz="2000" dirty="0"/>
              <a:t>Lorentz force:                          MDM and EDM frequencies: </a:t>
            </a:r>
            <a:endParaRPr lang="ru-RU" sz="2000" dirty="0"/>
          </a:p>
        </p:txBody>
      </p:sp>
      <p:pic>
        <p:nvPicPr>
          <p:cNvPr id="6" name="Рисунок 5">
            <a:extLst>
              <a:ext uri="{FF2B5EF4-FFF2-40B4-BE49-F238E27FC236}">
                <a16:creationId xmlns:a16="http://schemas.microsoft.com/office/drawing/2014/main" id="{81FFBA9E-D845-9E4F-D457-BA26C98BE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358" y="2163454"/>
            <a:ext cx="5597284" cy="4378501"/>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E9D5E3F-E3E3-FE4F-934E-3ABE54DD654C}"/>
                  </a:ext>
                </a:extLst>
              </p:cNvPr>
              <p:cNvSpPr txBox="1"/>
              <p:nvPr/>
            </p:nvSpPr>
            <p:spPr>
              <a:xfrm>
                <a:off x="6147380" y="1304683"/>
                <a:ext cx="2889115" cy="609398"/>
              </a:xfrm>
              <a:prstGeom prst="rect">
                <a:avLst/>
              </a:prstGeom>
              <a:noFill/>
            </p:spPr>
            <p:txBody>
              <a:bodyPr wrap="square">
                <a:spAutoFit/>
              </a:bodyPr>
              <a:lstStyle/>
              <a:p>
                <a:r>
                  <a:rPr lang="ru-RU" sz="1800" kern="0" dirty="0">
                    <a:effectLst/>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ru-RU" sz="1800" i="1">
                            <a:effectLst/>
                            <a:latin typeface="Cambria Math" panose="02040503050406030204" pitchFamily="18" charset="0"/>
                            <a:cs typeface="Times New Roman" panose="02020603050405020304" pitchFamily="18" charset="0"/>
                          </a:rPr>
                        </m:ctrlPr>
                      </m:sSubSupPr>
                      <m:e>
                        <m:limUpp>
                          <m:limUppPr>
                            <m:ctrlPr>
                              <a:rPr lang="ru-RU" sz="1800" i="1">
                                <a:effectLst/>
                                <a:latin typeface="Cambria Math" panose="02040503050406030204" pitchFamily="18" charset="0"/>
                                <a:cs typeface="Times New Roman" panose="02020603050405020304" pitchFamily="18" charset="0"/>
                              </a:rPr>
                            </m:ctrlPr>
                          </m:limUppPr>
                          <m:e>
                            <m:r>
                              <a:rPr lang="ru-RU" sz="1800" i="1" kern="0">
                                <a:effectLst/>
                                <a:latin typeface="Cambria Math" panose="02040503050406030204" pitchFamily="18" charset="0"/>
                                <a:ea typeface="Calibri" panose="020F0502020204030204" pitchFamily="34" charset="0"/>
                                <a:cs typeface="Times New Roman" panose="02020603050405020304" pitchFamily="18" charset="0"/>
                              </a:rPr>
                              <m:t>𝜔</m:t>
                            </m:r>
                          </m:e>
                          <m:lim>
                            <m:r>
                              <a:rPr lang="en-US" sz="1800" i="1" kern="0">
                                <a:effectLst/>
                                <a:latin typeface="Cambria Math" panose="02040503050406030204" pitchFamily="18" charset="0"/>
                                <a:ea typeface="Calibri" panose="020F0502020204030204" pitchFamily="34" charset="0"/>
                                <a:cs typeface="Times New Roman" panose="02020603050405020304" pitchFamily="18" charset="0"/>
                              </a:rPr>
                              <m:t>→</m:t>
                            </m:r>
                          </m:lim>
                        </m:limUpp>
                      </m:e>
                      <m:sub>
                        <m:r>
                          <a:rPr lang="en-US" sz="1800" i="1" kern="0">
                            <a:effectLst/>
                            <a:latin typeface="Cambria Math" panose="02040503050406030204" pitchFamily="18" charset="0"/>
                            <a:ea typeface="Calibri" panose="020F0502020204030204" pitchFamily="34" charset="0"/>
                            <a:cs typeface="Times New Roman" panose="02020603050405020304" pitchFamily="18" charset="0"/>
                          </a:rPr>
                          <m:t>𝐸</m:t>
                        </m:r>
                      </m:sub>
                      <m:sup>
                        <m:r>
                          <a:rPr lang="en-US" sz="1800" i="1" kern="0">
                            <a:effectLst/>
                            <a:latin typeface="Cambria Math" panose="02040503050406030204" pitchFamily="18" charset="0"/>
                            <a:ea typeface="Calibri" panose="020F0502020204030204" pitchFamily="34" charset="0"/>
                            <a:cs typeface="Times New Roman" panose="02020603050405020304" pitchFamily="18" charset="0"/>
                          </a:rPr>
                          <m:t>𝑝</m:t>
                        </m:r>
                      </m:sup>
                    </m:sSubSup>
                    <m:r>
                      <a:rPr lang="en-US" sz="1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1800" i="1">
                            <a:effectLst/>
                            <a:latin typeface="Cambria Math" panose="02040503050406030204" pitchFamily="18" charset="0"/>
                            <a:cs typeface="Times New Roman" panose="02020603050405020304" pitchFamily="18" charset="0"/>
                          </a:rPr>
                        </m:ctrlPr>
                      </m:fPr>
                      <m:num>
                        <m:r>
                          <a:rPr lang="ru-RU" sz="1800" i="1" kern="0">
                            <a:effectLst/>
                            <a:latin typeface="Cambria Math" panose="02040503050406030204" pitchFamily="18" charset="0"/>
                            <a:ea typeface="Calibri" panose="020F0502020204030204" pitchFamily="34" charset="0"/>
                            <a:cs typeface="Times New Roman" panose="02020603050405020304" pitchFamily="18" charset="0"/>
                          </a:rPr>
                          <m:t>𝑒</m:t>
                        </m:r>
                      </m:num>
                      <m:den>
                        <m:r>
                          <a:rPr lang="ru-RU" sz="1800" i="1" kern="0">
                            <a:effectLst/>
                            <a:latin typeface="Cambria Math" panose="02040503050406030204" pitchFamily="18" charset="0"/>
                            <a:ea typeface="Calibri" panose="020F0502020204030204" pitchFamily="34" charset="0"/>
                            <a:cs typeface="Times New Roman" panose="02020603050405020304" pitchFamily="18" charset="0"/>
                          </a:rPr>
                          <m:t>𝑚</m:t>
                        </m:r>
                      </m:den>
                    </m:f>
                    <m:d>
                      <m:dPr>
                        <m:ctrlPr>
                          <a:rPr lang="ru-RU" sz="1800" i="1">
                            <a:effectLst/>
                            <a:latin typeface="Cambria Math" panose="02040503050406030204" pitchFamily="18" charset="0"/>
                            <a:cs typeface="Times New Roman" panose="02020603050405020304" pitchFamily="18" charset="0"/>
                          </a:rPr>
                        </m:ctrlPr>
                      </m:dPr>
                      <m:e>
                        <m:d>
                          <m:dPr>
                            <m:begChr m:val="|"/>
                            <m:endChr m:val="|"/>
                            <m:ctrlPr>
                              <a:rPr lang="ru-RU" sz="1800" i="1" smtClean="0">
                                <a:effectLst/>
                                <a:latin typeface="Cambria Math" panose="02040503050406030204" pitchFamily="18" charset="0"/>
                                <a:cs typeface="Times New Roman" panose="02020603050405020304" pitchFamily="18" charset="0"/>
                              </a:rPr>
                            </m:ctrlPr>
                          </m:dPr>
                          <m:e>
                            <m:r>
                              <a:rPr lang="en-US" i="1" kern="0">
                                <a:latin typeface="Cambria Math" panose="02040503050406030204" pitchFamily="18" charset="0"/>
                                <a:ea typeface="Calibri" panose="020F0502020204030204" pitchFamily="34" charset="0"/>
                                <a:cs typeface="Times New Roman" panose="02020603050405020304" pitchFamily="18" charset="0"/>
                              </a:rPr>
                              <m:t>𝐺</m:t>
                            </m:r>
                          </m:e>
                        </m:d>
                        <m:r>
                          <a:rPr lang="en-US" sz="1800" b="0" i="1" kern="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1800" i="1">
                                <a:effectLst/>
                                <a:latin typeface="Cambria Math" panose="02040503050406030204" pitchFamily="18" charset="0"/>
                                <a:cs typeface="Times New Roman" panose="02020603050405020304" pitchFamily="18" charset="0"/>
                              </a:rPr>
                            </m:ctrlPr>
                          </m:fPr>
                          <m:num>
                            <m:r>
                              <a:rPr lang="en-US" sz="1800" i="1" kern="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ru-RU" sz="1800" i="1">
                                    <a:effectLst/>
                                    <a:latin typeface="Cambria Math" panose="02040503050406030204" pitchFamily="18" charset="0"/>
                                    <a:cs typeface="Times New Roman" panose="02020603050405020304" pitchFamily="18" charset="0"/>
                                  </a:rPr>
                                </m:ctrlPr>
                              </m:sSupPr>
                              <m:e>
                                <m:r>
                                  <a:rPr lang="ru-RU" sz="1800" i="1" kern="0">
                                    <a:effectLst/>
                                    <a:latin typeface="Cambria Math" panose="02040503050406030204" pitchFamily="18" charset="0"/>
                                    <a:ea typeface="Calibri" panose="020F0502020204030204" pitchFamily="34" charset="0"/>
                                    <a:cs typeface="Times New Roman" panose="02020603050405020304" pitchFamily="18" charset="0"/>
                                  </a:rPr>
                                  <m:t>𝛾</m:t>
                                </m:r>
                              </m:e>
                              <m:sup>
                                <m:r>
                                  <a:rPr lang="en-US" sz="18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kern="0">
                                <a:effectLst/>
                                <a:latin typeface="Cambria Math" panose="02040503050406030204" pitchFamily="18" charset="0"/>
                                <a:ea typeface="Calibri" panose="020F0502020204030204" pitchFamily="34" charset="0"/>
                                <a:cs typeface="Times New Roman" panose="02020603050405020304" pitchFamily="18" charset="0"/>
                              </a:rPr>
                              <m:t>−1</m:t>
                            </m:r>
                          </m:den>
                        </m:f>
                      </m:e>
                    </m:d>
                    <m:f>
                      <m:fPr>
                        <m:ctrlPr>
                          <a:rPr lang="ru-RU" sz="1800" i="1">
                            <a:effectLst/>
                            <a:latin typeface="Cambria Math" panose="02040503050406030204" pitchFamily="18" charset="0"/>
                            <a:cs typeface="Times New Roman" panose="02020603050405020304" pitchFamily="18" charset="0"/>
                          </a:rPr>
                        </m:ctrlPr>
                      </m:fPr>
                      <m:num>
                        <m:groupChr>
                          <m:groupChrPr>
                            <m:chr m:val="→"/>
                            <m:pos m:val="top"/>
                            <m:vertJc m:val="bot"/>
                            <m:ctrlPr>
                              <a:rPr lang="ru-RU" i="1">
                                <a:latin typeface="Cambria Math" panose="02040503050406030204" pitchFamily="18" charset="0"/>
                                <a:cs typeface="Times New Roman" panose="02020603050405020304" pitchFamily="18" charset="0"/>
                              </a:rPr>
                            </m:ctrlPr>
                          </m:groupChrPr>
                          <m:e>
                            <m:r>
                              <a:rPr lang="en-US" i="1" kern="0">
                                <a:latin typeface="Cambria Math" panose="02040503050406030204" pitchFamily="18" charset="0"/>
                                <a:ea typeface="Calibri" panose="020F0502020204030204" pitchFamily="34" charset="0"/>
                                <a:cs typeface="Times New Roman" panose="02020603050405020304" pitchFamily="18" charset="0"/>
                              </a:rPr>
                              <m:t>𝛽</m:t>
                            </m:r>
                          </m:e>
                        </m:groupChr>
                        <m:r>
                          <a:rPr lang="en-US" sz="1800" i="1" kern="0">
                            <a:effectLst/>
                            <a:latin typeface="Cambria Math" panose="02040503050406030204" pitchFamily="18" charset="0"/>
                            <a:ea typeface="Calibri" panose="020F0502020204030204" pitchFamily="34" charset="0"/>
                            <a:cs typeface="Times New Roman" panose="02020603050405020304" pitchFamily="18" charset="0"/>
                          </a:rPr>
                          <m:t>×</m:t>
                        </m:r>
                        <m:groupChr>
                          <m:groupChrPr>
                            <m:chr m:val="→"/>
                            <m:pos m:val="top"/>
                            <m:vertJc m:val="bot"/>
                            <m:ctrlPr>
                              <a:rPr lang="ru-RU" i="1">
                                <a:latin typeface="Cambria Math" panose="02040503050406030204" pitchFamily="18" charset="0"/>
                                <a:cs typeface="Times New Roman" panose="02020603050405020304" pitchFamily="18" charset="0"/>
                              </a:rPr>
                            </m:ctrlPr>
                          </m:groupChrPr>
                          <m:e>
                            <m:r>
                              <a:rPr lang="en-US" i="1" kern="0">
                                <a:latin typeface="Cambria Math" panose="02040503050406030204" pitchFamily="18" charset="0"/>
                                <a:ea typeface="Calibri" panose="020F0502020204030204" pitchFamily="34" charset="0"/>
                                <a:cs typeface="Times New Roman" panose="02020603050405020304" pitchFamily="18" charset="0"/>
                              </a:rPr>
                              <m:t>𝐸</m:t>
                            </m:r>
                          </m:e>
                        </m:groupChr>
                      </m:num>
                      <m:den>
                        <m:r>
                          <a:rPr lang="en-US" sz="1800" i="1" kern="0">
                            <a:effectLst/>
                            <a:latin typeface="Cambria Math" panose="02040503050406030204" pitchFamily="18" charset="0"/>
                            <a:ea typeface="Calibri" panose="020F0502020204030204" pitchFamily="34" charset="0"/>
                            <a:cs typeface="Times New Roman" panose="02020603050405020304" pitchFamily="18" charset="0"/>
                          </a:rPr>
                          <m:t>𝑐</m:t>
                        </m:r>
                      </m:den>
                    </m:f>
                  </m:oMath>
                </a14:m>
                <a:endParaRPr lang="ru-RU" dirty="0"/>
              </a:p>
            </p:txBody>
          </p:sp>
        </mc:Choice>
        <mc:Fallback xmlns="">
          <p:sp>
            <p:nvSpPr>
              <p:cNvPr id="8" name="TextBox 7">
                <a:extLst>
                  <a:ext uri="{FF2B5EF4-FFF2-40B4-BE49-F238E27FC236}">
                    <a16:creationId xmlns:a16="http://schemas.microsoft.com/office/drawing/2014/main" id="{EE9D5E3F-E3E3-FE4F-934E-3ABE54DD654C}"/>
                  </a:ext>
                </a:extLst>
              </p:cNvPr>
              <p:cNvSpPr txBox="1">
                <a:spLocks noRot="1" noChangeAspect="1" noMove="1" noResize="1" noEditPoints="1" noAdjustHandles="1" noChangeArrowheads="1" noChangeShapeType="1" noTextEdit="1"/>
              </p:cNvSpPr>
              <p:nvPr/>
            </p:nvSpPr>
            <p:spPr>
              <a:xfrm>
                <a:off x="6147380" y="1304683"/>
                <a:ext cx="2889115" cy="609398"/>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2FD99CE-B8E2-B1A9-CBD1-0023CE5A53D3}"/>
                  </a:ext>
                </a:extLst>
              </p:cNvPr>
              <p:cNvSpPr txBox="1"/>
              <p:nvPr/>
            </p:nvSpPr>
            <p:spPr>
              <a:xfrm>
                <a:off x="6147380" y="1938602"/>
                <a:ext cx="2011085" cy="5666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ru-RU" i="1" smtClean="0">
                              <a:solidFill>
                                <a:srgbClr val="836967"/>
                              </a:solidFill>
                              <a:latin typeface="Cambria Math" panose="02040503050406030204" pitchFamily="18" charset="0"/>
                            </a:rPr>
                          </m:ctrlPr>
                        </m:sSubSupPr>
                        <m:e>
                          <m:limUpp>
                            <m:limUppPr>
                              <m:ctrlPr>
                                <a:rPr lang="ru-RU" i="1">
                                  <a:solidFill>
                                    <a:srgbClr val="836967"/>
                                  </a:solidFill>
                                  <a:latin typeface="Cambria Math" panose="02040503050406030204" pitchFamily="18" charset="0"/>
                                </a:rPr>
                              </m:ctrlPr>
                            </m:limUppPr>
                            <m:e>
                              <m:r>
                                <a:rPr lang="ru-RU" i="1">
                                  <a:latin typeface="Cambria Math" panose="02040503050406030204" pitchFamily="18" charset="0"/>
                                </a:rPr>
                                <m:t>𝜔</m:t>
                              </m:r>
                            </m:e>
                            <m:lim>
                              <m:r>
                                <a:rPr lang="ru-RU" i="0">
                                  <a:latin typeface="Cambria Math" panose="02040503050406030204" pitchFamily="18" charset="0"/>
                                </a:rPr>
                                <m:t>→</m:t>
                              </m:r>
                            </m:lim>
                          </m:limUpp>
                        </m:e>
                        <m:sub>
                          <m:r>
                            <a:rPr lang="ru-RU" i="1">
                              <a:latin typeface="Cambria Math" panose="02040503050406030204" pitchFamily="18" charset="0"/>
                            </a:rPr>
                            <m:t>𝐵</m:t>
                          </m:r>
                        </m:sub>
                        <m:sup>
                          <m:r>
                            <a:rPr lang="ru-RU" i="1">
                              <a:latin typeface="Cambria Math" panose="02040503050406030204" pitchFamily="18" charset="0"/>
                            </a:rPr>
                            <m:t>𝑝</m:t>
                          </m:r>
                        </m:sup>
                      </m:sSubSup>
                      <m:r>
                        <a:rPr lang="ru-RU" i="0">
                          <a:latin typeface="Cambria Math" panose="02040503050406030204" pitchFamily="18" charset="0"/>
                        </a:rPr>
                        <m:t>=</m:t>
                      </m:r>
                      <m:r>
                        <a:rPr lang="en-US" b="0" i="1" smtClean="0">
                          <a:latin typeface="Cambria Math" panose="02040503050406030204" pitchFamily="18" charset="0"/>
                        </a:rPr>
                        <m:t>−</m:t>
                      </m:r>
                      <m:f>
                        <m:fPr>
                          <m:ctrlPr>
                            <a:rPr lang="ru-RU" i="1">
                              <a:solidFill>
                                <a:srgbClr val="836967"/>
                              </a:solidFill>
                              <a:latin typeface="Cambria Math" panose="02040503050406030204" pitchFamily="18" charset="0"/>
                            </a:rPr>
                          </m:ctrlPr>
                        </m:fPr>
                        <m:num>
                          <m:r>
                            <a:rPr lang="ru-RU" i="1">
                              <a:latin typeface="Cambria Math" panose="02040503050406030204" pitchFamily="18" charset="0"/>
                            </a:rPr>
                            <m:t>𝑒</m:t>
                          </m:r>
                        </m:num>
                        <m:den>
                          <m:r>
                            <a:rPr lang="ru-RU" i="1">
                              <a:latin typeface="Cambria Math" panose="02040503050406030204" pitchFamily="18" charset="0"/>
                            </a:rPr>
                            <m:t>𝑚</m:t>
                          </m:r>
                        </m:den>
                      </m:f>
                      <m:d>
                        <m:dPr>
                          <m:begChr m:val="|"/>
                          <m:endChr m:val="|"/>
                          <m:ctrlPr>
                            <a:rPr lang="ru-RU" i="1" smtClean="0">
                              <a:latin typeface="Cambria Math" panose="02040503050406030204" pitchFamily="18" charset="0"/>
                            </a:rPr>
                          </m:ctrlPr>
                        </m:dPr>
                        <m:e>
                          <m:r>
                            <a:rPr lang="ru-RU" i="1">
                              <a:latin typeface="Cambria Math" panose="02040503050406030204" pitchFamily="18" charset="0"/>
                            </a:rPr>
                            <m:t>𝐺</m:t>
                          </m:r>
                        </m:e>
                      </m:d>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𝐵</m:t>
                          </m:r>
                        </m:e>
                        <m:sub>
                          <m:r>
                            <a:rPr lang="ru-RU" i="0">
                              <a:latin typeface="Cambria Math" panose="02040503050406030204" pitchFamily="18" charset="0"/>
                            </a:rPr>
                            <m:t>⊥</m:t>
                          </m:r>
                        </m:sub>
                      </m:sSub>
                    </m:oMath>
                  </m:oMathPara>
                </a14:m>
                <a:endParaRPr lang="ru-RU" dirty="0"/>
              </a:p>
            </p:txBody>
          </p:sp>
        </mc:Choice>
        <mc:Fallback xmlns="">
          <p:sp>
            <p:nvSpPr>
              <p:cNvPr id="10" name="TextBox 9">
                <a:extLst>
                  <a:ext uri="{FF2B5EF4-FFF2-40B4-BE49-F238E27FC236}">
                    <a16:creationId xmlns:a16="http://schemas.microsoft.com/office/drawing/2014/main" id="{D2FD99CE-B8E2-B1A9-CBD1-0023CE5A53D3}"/>
                  </a:ext>
                </a:extLst>
              </p:cNvPr>
              <p:cNvSpPr txBox="1">
                <a:spLocks noRot="1" noChangeAspect="1" noMove="1" noResize="1" noEditPoints="1" noAdjustHandles="1" noChangeArrowheads="1" noChangeShapeType="1" noTextEdit="1"/>
              </p:cNvSpPr>
              <p:nvPr/>
            </p:nvSpPr>
            <p:spPr>
              <a:xfrm>
                <a:off x="6147380" y="1938602"/>
                <a:ext cx="2011085" cy="566694"/>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8E8B4B8-CE78-EF6E-BA3F-59A1E015AD96}"/>
                  </a:ext>
                </a:extLst>
              </p:cNvPr>
              <p:cNvSpPr txBox="1"/>
              <p:nvPr/>
            </p:nvSpPr>
            <p:spPr>
              <a:xfrm>
                <a:off x="6041893" y="2492580"/>
                <a:ext cx="2275717" cy="4921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ru-RU" i="1" smtClean="0">
                              <a:solidFill>
                                <a:srgbClr val="836967"/>
                              </a:solidFill>
                              <a:latin typeface="Cambria Math" panose="02040503050406030204" pitchFamily="18" charset="0"/>
                            </a:rPr>
                          </m:ctrlPr>
                        </m:sSubSupPr>
                        <m:e>
                          <m:limUpp>
                            <m:limUppPr>
                              <m:ctrlPr>
                                <a:rPr lang="ru-RU" i="1">
                                  <a:solidFill>
                                    <a:srgbClr val="836967"/>
                                  </a:solidFill>
                                  <a:latin typeface="Cambria Math" panose="02040503050406030204" pitchFamily="18" charset="0"/>
                                </a:rPr>
                              </m:ctrlPr>
                            </m:limUppPr>
                            <m:e>
                              <m:r>
                                <a:rPr lang="ru-RU" i="1">
                                  <a:latin typeface="Cambria Math" panose="02040503050406030204" pitchFamily="18" charset="0"/>
                                </a:rPr>
                                <m:t>𝛺</m:t>
                              </m:r>
                            </m:e>
                            <m:lim>
                              <m:r>
                                <a:rPr lang="ru-RU" i="0">
                                  <a:latin typeface="Cambria Math" panose="02040503050406030204" pitchFamily="18" charset="0"/>
                                </a:rPr>
                                <m:t>→</m:t>
                              </m:r>
                            </m:lim>
                          </m:limUpp>
                        </m:e>
                        <m:sub>
                          <m:r>
                            <a:rPr lang="ru-RU" i="1">
                              <a:latin typeface="Cambria Math" panose="02040503050406030204" pitchFamily="18" charset="0"/>
                            </a:rPr>
                            <m:t>𝑚𝑑𝑚</m:t>
                          </m:r>
                        </m:sub>
                        <m:sup>
                          <m:r>
                            <a:rPr lang="ru-RU" i="1">
                              <a:latin typeface="Cambria Math" panose="02040503050406030204" pitchFamily="18" charset="0"/>
                            </a:rPr>
                            <m:t>𝑝</m:t>
                          </m:r>
                        </m:sup>
                      </m:sSubSup>
                      <m:r>
                        <a:rPr lang="ru-RU" i="0">
                          <a:latin typeface="Cambria Math" panose="02040503050406030204" pitchFamily="18" charset="0"/>
                        </a:rPr>
                        <m:t>=</m:t>
                      </m:r>
                      <m:sSubSup>
                        <m:sSubSupPr>
                          <m:ctrlPr>
                            <a:rPr lang="ru-RU" i="1">
                              <a:solidFill>
                                <a:srgbClr val="836967"/>
                              </a:solidFill>
                              <a:latin typeface="Cambria Math" panose="02040503050406030204" pitchFamily="18" charset="0"/>
                            </a:rPr>
                          </m:ctrlPr>
                        </m:sSubSupPr>
                        <m:e>
                          <m:limUpp>
                            <m:limUppPr>
                              <m:ctrlPr>
                                <a:rPr lang="ru-RU" i="1">
                                  <a:solidFill>
                                    <a:srgbClr val="836967"/>
                                  </a:solidFill>
                                  <a:latin typeface="Cambria Math" panose="02040503050406030204" pitchFamily="18" charset="0"/>
                                </a:rPr>
                              </m:ctrlPr>
                            </m:limUppPr>
                            <m:e>
                              <m:r>
                                <a:rPr lang="ru-RU" i="1">
                                  <a:latin typeface="Cambria Math" panose="02040503050406030204" pitchFamily="18" charset="0"/>
                                </a:rPr>
                                <m:t>𝜔</m:t>
                              </m:r>
                            </m:e>
                            <m:lim>
                              <m:r>
                                <a:rPr lang="ru-RU" i="0">
                                  <a:latin typeface="Cambria Math" panose="02040503050406030204" pitchFamily="18" charset="0"/>
                                </a:rPr>
                                <m:t>→</m:t>
                              </m:r>
                            </m:lim>
                          </m:limUpp>
                        </m:e>
                        <m:sub>
                          <m:r>
                            <a:rPr lang="ru-RU" i="1">
                              <a:latin typeface="Cambria Math" panose="02040503050406030204" pitchFamily="18" charset="0"/>
                            </a:rPr>
                            <m:t>𝐸</m:t>
                          </m:r>
                        </m:sub>
                        <m:sup>
                          <m:r>
                            <a:rPr lang="ru-RU" i="1">
                              <a:latin typeface="Cambria Math" panose="02040503050406030204" pitchFamily="18" charset="0"/>
                            </a:rPr>
                            <m:t>𝑝</m:t>
                          </m:r>
                        </m:sup>
                      </m:sSubSup>
                      <m:r>
                        <a:rPr lang="ru-RU" i="0">
                          <a:latin typeface="Cambria Math" panose="02040503050406030204" pitchFamily="18" charset="0"/>
                        </a:rPr>
                        <m:t>+</m:t>
                      </m:r>
                      <m:sSubSup>
                        <m:sSubSupPr>
                          <m:ctrlPr>
                            <a:rPr lang="ru-RU" i="1">
                              <a:solidFill>
                                <a:srgbClr val="836967"/>
                              </a:solidFill>
                              <a:latin typeface="Cambria Math" panose="02040503050406030204" pitchFamily="18" charset="0"/>
                            </a:rPr>
                          </m:ctrlPr>
                        </m:sSubSupPr>
                        <m:e>
                          <m:limUpp>
                            <m:limUppPr>
                              <m:ctrlPr>
                                <a:rPr lang="ru-RU" i="1">
                                  <a:solidFill>
                                    <a:srgbClr val="836967"/>
                                  </a:solidFill>
                                  <a:latin typeface="Cambria Math" panose="02040503050406030204" pitchFamily="18" charset="0"/>
                                </a:rPr>
                              </m:ctrlPr>
                            </m:limUppPr>
                            <m:e>
                              <m:r>
                                <a:rPr lang="ru-RU" i="1">
                                  <a:latin typeface="Cambria Math" panose="02040503050406030204" pitchFamily="18" charset="0"/>
                                </a:rPr>
                                <m:t>𝜔</m:t>
                              </m:r>
                            </m:e>
                            <m:lim>
                              <m:r>
                                <a:rPr lang="ru-RU" i="0">
                                  <a:latin typeface="Cambria Math" panose="02040503050406030204" pitchFamily="18" charset="0"/>
                                </a:rPr>
                                <m:t>→</m:t>
                              </m:r>
                            </m:lim>
                          </m:limUpp>
                        </m:e>
                        <m:sub>
                          <m:r>
                            <a:rPr lang="ru-RU" i="1">
                              <a:latin typeface="Cambria Math" panose="02040503050406030204" pitchFamily="18" charset="0"/>
                            </a:rPr>
                            <m:t>𝐵</m:t>
                          </m:r>
                        </m:sub>
                        <m:sup>
                          <m:r>
                            <a:rPr lang="ru-RU" i="1">
                              <a:latin typeface="Cambria Math" panose="02040503050406030204" pitchFamily="18" charset="0"/>
                            </a:rPr>
                            <m:t>𝑝</m:t>
                          </m:r>
                        </m:sup>
                      </m:sSubSup>
                    </m:oMath>
                  </m:oMathPara>
                </a14:m>
                <a:endParaRPr lang="ru-RU" dirty="0"/>
              </a:p>
            </p:txBody>
          </p:sp>
        </mc:Choice>
        <mc:Fallback xmlns="">
          <p:sp>
            <p:nvSpPr>
              <p:cNvPr id="12" name="TextBox 11">
                <a:extLst>
                  <a:ext uri="{FF2B5EF4-FFF2-40B4-BE49-F238E27FC236}">
                    <a16:creationId xmlns:a16="http://schemas.microsoft.com/office/drawing/2014/main" id="{68E8B4B8-CE78-EF6E-BA3F-59A1E015AD96}"/>
                  </a:ext>
                </a:extLst>
              </p:cNvPr>
              <p:cNvSpPr txBox="1">
                <a:spLocks noRot="1" noChangeAspect="1" noMove="1" noResize="1" noEditPoints="1" noAdjustHandles="1" noChangeArrowheads="1" noChangeShapeType="1" noTextEdit="1"/>
              </p:cNvSpPr>
              <p:nvPr/>
            </p:nvSpPr>
            <p:spPr>
              <a:xfrm>
                <a:off x="6041893" y="2492580"/>
                <a:ext cx="2275717" cy="492186"/>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9B5985E-2E42-1AF9-8DDC-DD15B9DE2676}"/>
                  </a:ext>
                </a:extLst>
              </p:cNvPr>
              <p:cNvSpPr txBox="1"/>
              <p:nvPr/>
            </p:nvSpPr>
            <p:spPr>
              <a:xfrm>
                <a:off x="-63892" y="1914081"/>
                <a:ext cx="2741676"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rPr>
                        <m:t>𝑒</m:t>
                      </m:r>
                      <m:d>
                        <m:dPr>
                          <m:ctrlPr>
                            <a:rPr lang="ru-RU" i="1">
                              <a:solidFill>
                                <a:srgbClr val="836967"/>
                              </a:solidFill>
                              <a:latin typeface="Cambria Math" panose="02040503050406030204" pitchFamily="18" charset="0"/>
                            </a:rPr>
                          </m:ctrlPr>
                        </m:dPr>
                        <m:e>
                          <m:r>
                            <a:rPr lang="ru-RU" i="1">
                              <a:latin typeface="Cambria Math" panose="02040503050406030204" pitchFamily="18" charset="0"/>
                            </a:rPr>
                            <m:t>𝑐</m:t>
                          </m:r>
                          <m:limUpp>
                            <m:limUppPr>
                              <m:ctrlPr>
                                <a:rPr lang="ru-RU" i="1">
                                  <a:solidFill>
                                    <a:srgbClr val="836967"/>
                                  </a:solidFill>
                                  <a:latin typeface="Cambria Math" panose="02040503050406030204" pitchFamily="18" charset="0"/>
                                </a:rPr>
                              </m:ctrlPr>
                            </m:limUppPr>
                            <m:e>
                              <m:r>
                                <a:rPr lang="ru-RU" i="1">
                                  <a:latin typeface="Cambria Math" panose="02040503050406030204" pitchFamily="18" charset="0"/>
                                </a:rPr>
                                <m:t>𝛽</m:t>
                              </m:r>
                            </m:e>
                            <m:lim>
                              <m:r>
                                <a:rPr lang="ru-RU" i="0">
                                  <a:latin typeface="Cambria Math" panose="02040503050406030204" pitchFamily="18" charset="0"/>
                                </a:rPr>
                                <m:t>→</m:t>
                              </m:r>
                            </m:lim>
                          </m:limUpp>
                          <m:r>
                            <a:rPr lang="ru-RU" i="0">
                              <a:latin typeface="Cambria Math" panose="02040503050406030204" pitchFamily="18" charset="0"/>
                            </a:rPr>
                            <m:t>×</m:t>
                          </m:r>
                          <m:limUpp>
                            <m:limUppPr>
                              <m:ctrlPr>
                                <a:rPr lang="ru-RU" i="1">
                                  <a:solidFill>
                                    <a:srgbClr val="836967"/>
                                  </a:solidFill>
                                  <a:latin typeface="Cambria Math" panose="02040503050406030204" pitchFamily="18" charset="0"/>
                                </a:rPr>
                              </m:ctrlPr>
                            </m:limUppPr>
                            <m:e>
                              <m:r>
                                <a:rPr lang="ru-RU" i="1">
                                  <a:latin typeface="Cambria Math" panose="02040503050406030204" pitchFamily="18" charset="0"/>
                                </a:rPr>
                                <m:t>𝐵</m:t>
                              </m:r>
                            </m:e>
                            <m:lim>
                              <m:r>
                                <a:rPr lang="ru-RU" i="0">
                                  <a:latin typeface="Cambria Math" panose="02040503050406030204" pitchFamily="18" charset="0"/>
                                </a:rPr>
                                <m:t>→</m:t>
                              </m:r>
                            </m:lim>
                          </m:limUpp>
                          <m:r>
                            <a:rPr lang="ru-RU" i="0">
                              <a:latin typeface="Cambria Math" panose="02040503050406030204" pitchFamily="18" charset="0"/>
                            </a:rPr>
                            <m:t>+</m:t>
                          </m:r>
                          <m:limUpp>
                            <m:limUppPr>
                              <m:ctrlPr>
                                <a:rPr lang="ru-RU" i="1">
                                  <a:solidFill>
                                    <a:srgbClr val="836967"/>
                                  </a:solidFill>
                                  <a:latin typeface="Cambria Math" panose="02040503050406030204" pitchFamily="18" charset="0"/>
                                </a:rPr>
                              </m:ctrlPr>
                            </m:limUppPr>
                            <m:e>
                              <m:r>
                                <a:rPr lang="ru-RU" i="1">
                                  <a:latin typeface="Cambria Math" panose="02040503050406030204" pitchFamily="18" charset="0"/>
                                </a:rPr>
                                <m:t>𝐸</m:t>
                              </m:r>
                            </m:e>
                            <m:lim>
                              <m:r>
                                <a:rPr lang="ru-RU" i="0">
                                  <a:latin typeface="Cambria Math" panose="02040503050406030204" pitchFamily="18" charset="0"/>
                                </a:rPr>
                                <m:t>→</m:t>
                              </m:r>
                            </m:lim>
                          </m:limUpp>
                        </m:e>
                      </m:d>
                      <m:r>
                        <a:rPr lang="ru-RU" i="0">
                          <a:latin typeface="Cambria Math" panose="02040503050406030204" pitchFamily="18" charset="0"/>
                        </a:rPr>
                        <m:t>=</m:t>
                      </m:r>
                      <m:f>
                        <m:fPr>
                          <m:ctrlPr>
                            <a:rPr lang="ru-RU" i="1">
                              <a:solidFill>
                                <a:srgbClr val="836967"/>
                              </a:solidFill>
                              <a:latin typeface="Cambria Math" panose="02040503050406030204" pitchFamily="18" charset="0"/>
                            </a:rPr>
                          </m:ctrlPr>
                        </m:fPr>
                        <m:num>
                          <m:r>
                            <a:rPr lang="ru-RU" i="1">
                              <a:latin typeface="Cambria Math" panose="02040503050406030204" pitchFamily="18" charset="0"/>
                            </a:rPr>
                            <m:t>𝑚</m:t>
                          </m:r>
                          <m:sSup>
                            <m:sSupPr>
                              <m:ctrlPr>
                                <a:rPr lang="ru-RU" i="1">
                                  <a:solidFill>
                                    <a:srgbClr val="836967"/>
                                  </a:solidFill>
                                  <a:latin typeface="Cambria Math" panose="02040503050406030204" pitchFamily="18" charset="0"/>
                                </a:rPr>
                              </m:ctrlPr>
                            </m:sSupPr>
                            <m:e>
                              <m:r>
                                <a:rPr lang="ru-RU" i="1">
                                  <a:latin typeface="Cambria Math" panose="02040503050406030204" pitchFamily="18" charset="0"/>
                                </a:rPr>
                                <m:t>𝑣</m:t>
                              </m:r>
                            </m:e>
                            <m:sup>
                              <m:r>
                                <a:rPr lang="ru-RU" i="0">
                                  <a:latin typeface="Cambria Math" panose="02040503050406030204" pitchFamily="18" charset="0"/>
                                </a:rPr>
                                <m:t>2</m:t>
                              </m:r>
                            </m:sup>
                          </m:sSup>
                        </m:num>
                        <m:den>
                          <m:r>
                            <a:rPr lang="ru-RU" i="1">
                              <a:latin typeface="Cambria Math" panose="02040503050406030204" pitchFamily="18" charset="0"/>
                            </a:rPr>
                            <m:t>𝑅</m:t>
                          </m:r>
                        </m:den>
                      </m:f>
                    </m:oMath>
                  </m:oMathPara>
                </a14:m>
                <a:endParaRPr lang="ru-RU" dirty="0"/>
              </a:p>
            </p:txBody>
          </p:sp>
        </mc:Choice>
        <mc:Fallback xmlns="">
          <p:sp>
            <p:nvSpPr>
              <p:cNvPr id="14" name="TextBox 13">
                <a:extLst>
                  <a:ext uri="{FF2B5EF4-FFF2-40B4-BE49-F238E27FC236}">
                    <a16:creationId xmlns:a16="http://schemas.microsoft.com/office/drawing/2014/main" id="{29B5985E-2E42-1AF9-8DDC-DD15B9DE2676}"/>
                  </a:ext>
                </a:extLst>
              </p:cNvPr>
              <p:cNvSpPr txBox="1">
                <a:spLocks noRot="1" noChangeAspect="1" noMove="1" noResize="1" noEditPoints="1" noAdjustHandles="1" noChangeArrowheads="1" noChangeShapeType="1" noTextEdit="1"/>
              </p:cNvSpPr>
              <p:nvPr/>
            </p:nvSpPr>
            <p:spPr>
              <a:xfrm>
                <a:off x="-63892" y="1914081"/>
                <a:ext cx="2741676" cy="646331"/>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B78DA56-BCB7-3C07-7BF1-13F7F125F9A5}"/>
                  </a:ext>
                </a:extLst>
              </p:cNvPr>
              <p:cNvSpPr txBox="1"/>
              <p:nvPr/>
            </p:nvSpPr>
            <p:spPr>
              <a:xfrm>
                <a:off x="6194914" y="2944126"/>
                <a:ext cx="2794046" cy="7495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smtClean="0">
                              <a:solidFill>
                                <a:srgbClr val="836967"/>
                              </a:solidFill>
                              <a:latin typeface="Cambria Math" panose="02040503050406030204" pitchFamily="18" charset="0"/>
                            </a:rPr>
                          </m:ctrlPr>
                        </m:sSubPr>
                        <m:e>
                          <m:limUpp>
                            <m:limUppPr>
                              <m:ctrlPr>
                                <a:rPr lang="ru-RU" i="1">
                                  <a:solidFill>
                                    <a:srgbClr val="836967"/>
                                  </a:solidFill>
                                  <a:latin typeface="Cambria Math" panose="02040503050406030204" pitchFamily="18" charset="0"/>
                                </a:rPr>
                              </m:ctrlPr>
                            </m:limUppPr>
                            <m:e>
                              <m:r>
                                <a:rPr lang="ru-RU" i="1">
                                  <a:latin typeface="Cambria Math" panose="02040503050406030204" pitchFamily="18" charset="0"/>
                                </a:rPr>
                                <m:t>𝛺</m:t>
                              </m:r>
                            </m:e>
                            <m:lim>
                              <m:r>
                                <a:rPr lang="ru-RU" i="0">
                                  <a:latin typeface="Cambria Math" panose="02040503050406030204" pitchFamily="18" charset="0"/>
                                </a:rPr>
                                <m:t>→</m:t>
                              </m:r>
                            </m:lim>
                          </m:limUpp>
                        </m:e>
                        <m:sub>
                          <m:r>
                            <a:rPr lang="ru-RU" i="1">
                              <a:latin typeface="Cambria Math" panose="02040503050406030204" pitchFamily="18" charset="0"/>
                            </a:rPr>
                            <m:t>𝑒𝑑𝑚</m:t>
                          </m:r>
                        </m:sub>
                      </m:sSub>
                      <m:r>
                        <a:rPr lang="ru-RU" i="0">
                          <a:latin typeface="Cambria Math" panose="02040503050406030204" pitchFamily="18" charset="0"/>
                        </a:rPr>
                        <m:t>=</m:t>
                      </m:r>
                      <m:f>
                        <m:fPr>
                          <m:ctrlPr>
                            <a:rPr lang="ru-RU" i="1">
                              <a:solidFill>
                                <a:srgbClr val="836967"/>
                              </a:solidFill>
                              <a:latin typeface="Cambria Math" panose="02040503050406030204" pitchFamily="18" charset="0"/>
                            </a:rPr>
                          </m:ctrlPr>
                        </m:fPr>
                        <m:num>
                          <m:r>
                            <a:rPr lang="ru-RU" i="1">
                              <a:latin typeface="Cambria Math" panose="02040503050406030204" pitchFamily="18" charset="0"/>
                            </a:rPr>
                            <m:t>𝑒</m:t>
                          </m:r>
                          <m:r>
                            <a:rPr lang="ru-RU" i="1">
                              <a:latin typeface="Cambria Math" panose="02040503050406030204" pitchFamily="18" charset="0"/>
                            </a:rPr>
                            <m:t>𝜂</m:t>
                          </m:r>
                        </m:num>
                        <m:den>
                          <m:r>
                            <a:rPr lang="ru-RU" i="0">
                              <a:latin typeface="Cambria Math" panose="02040503050406030204" pitchFamily="18" charset="0"/>
                            </a:rPr>
                            <m:t>2</m:t>
                          </m:r>
                          <m:r>
                            <a:rPr lang="ru-RU" i="1">
                              <a:latin typeface="Cambria Math" panose="02040503050406030204" pitchFamily="18" charset="0"/>
                            </a:rPr>
                            <m:t>𝑚</m:t>
                          </m:r>
                        </m:den>
                      </m:f>
                      <m:d>
                        <m:dPr>
                          <m:ctrlPr>
                            <a:rPr lang="ru-RU" i="1">
                              <a:solidFill>
                                <a:srgbClr val="836967"/>
                              </a:solidFill>
                              <a:latin typeface="Cambria Math" panose="02040503050406030204" pitchFamily="18" charset="0"/>
                            </a:rPr>
                          </m:ctrlPr>
                        </m:dPr>
                        <m:e>
                          <m:limUpp>
                            <m:limUppPr>
                              <m:ctrlPr>
                                <a:rPr lang="ru-RU" i="1">
                                  <a:solidFill>
                                    <a:srgbClr val="836967"/>
                                  </a:solidFill>
                                  <a:latin typeface="Cambria Math" panose="02040503050406030204" pitchFamily="18" charset="0"/>
                                </a:rPr>
                              </m:ctrlPr>
                            </m:limUppPr>
                            <m:e>
                              <m:r>
                                <a:rPr lang="ru-RU" i="1">
                                  <a:latin typeface="Cambria Math" panose="02040503050406030204" pitchFamily="18" charset="0"/>
                                </a:rPr>
                                <m:t>𝛽</m:t>
                              </m:r>
                            </m:e>
                            <m:lim>
                              <m:r>
                                <a:rPr lang="ru-RU" i="0">
                                  <a:latin typeface="Cambria Math" panose="02040503050406030204" pitchFamily="18" charset="0"/>
                                </a:rPr>
                                <m:t>→</m:t>
                              </m:r>
                            </m:lim>
                          </m:limUpp>
                          <m:r>
                            <a:rPr lang="ru-RU" i="0">
                              <a:latin typeface="Cambria Math" panose="02040503050406030204" pitchFamily="18" charset="0"/>
                            </a:rPr>
                            <m:t>×</m:t>
                          </m:r>
                          <m:limUpp>
                            <m:limUppPr>
                              <m:ctrlPr>
                                <a:rPr lang="ru-RU" i="1">
                                  <a:solidFill>
                                    <a:srgbClr val="836967"/>
                                  </a:solidFill>
                                  <a:latin typeface="Cambria Math" panose="02040503050406030204" pitchFamily="18" charset="0"/>
                                </a:rPr>
                              </m:ctrlPr>
                            </m:limUppPr>
                            <m:e>
                              <m:r>
                                <a:rPr lang="ru-RU" i="1">
                                  <a:latin typeface="Cambria Math" panose="02040503050406030204" pitchFamily="18" charset="0"/>
                                </a:rPr>
                                <m:t>𝐵</m:t>
                              </m:r>
                            </m:e>
                            <m:lim>
                              <m:r>
                                <a:rPr lang="ru-RU" i="0">
                                  <a:latin typeface="Cambria Math" panose="02040503050406030204" pitchFamily="18" charset="0"/>
                                </a:rPr>
                                <m:t>→</m:t>
                              </m:r>
                            </m:lim>
                          </m:limUpp>
                          <m:r>
                            <a:rPr lang="ru-RU" i="0">
                              <a:latin typeface="Cambria Math" panose="02040503050406030204" pitchFamily="18" charset="0"/>
                            </a:rPr>
                            <m:t>+</m:t>
                          </m:r>
                          <m:f>
                            <m:fPr>
                              <m:ctrlPr>
                                <a:rPr lang="ru-RU" i="1">
                                  <a:solidFill>
                                    <a:srgbClr val="836967"/>
                                  </a:solidFill>
                                  <a:latin typeface="Cambria Math" panose="02040503050406030204" pitchFamily="18" charset="0"/>
                                </a:rPr>
                              </m:ctrlPr>
                            </m:fPr>
                            <m:num>
                              <m:limUpp>
                                <m:limUppPr>
                                  <m:ctrlPr>
                                    <a:rPr lang="ru-RU" i="1">
                                      <a:solidFill>
                                        <a:srgbClr val="836967"/>
                                      </a:solidFill>
                                      <a:latin typeface="Cambria Math" panose="02040503050406030204" pitchFamily="18" charset="0"/>
                                    </a:rPr>
                                  </m:ctrlPr>
                                </m:limUppPr>
                                <m:e>
                                  <m:r>
                                    <a:rPr lang="ru-RU" i="1">
                                      <a:latin typeface="Cambria Math" panose="02040503050406030204" pitchFamily="18" charset="0"/>
                                    </a:rPr>
                                    <m:t>𝐸</m:t>
                                  </m:r>
                                </m:e>
                                <m:lim>
                                  <m:r>
                                    <a:rPr lang="ru-RU" i="0">
                                      <a:latin typeface="Cambria Math" panose="02040503050406030204" pitchFamily="18" charset="0"/>
                                    </a:rPr>
                                    <m:t>→</m:t>
                                  </m:r>
                                </m:lim>
                              </m:limUpp>
                            </m:num>
                            <m:den>
                              <m:r>
                                <a:rPr lang="ru-RU" i="1">
                                  <a:latin typeface="Cambria Math" panose="02040503050406030204" pitchFamily="18" charset="0"/>
                                </a:rPr>
                                <m:t>𝑐</m:t>
                              </m:r>
                            </m:den>
                          </m:f>
                        </m:e>
                      </m:d>
                    </m:oMath>
                  </m:oMathPara>
                </a14:m>
                <a:endParaRPr lang="ru-RU" dirty="0"/>
              </a:p>
            </p:txBody>
          </p:sp>
        </mc:Choice>
        <mc:Fallback xmlns="">
          <p:sp>
            <p:nvSpPr>
              <p:cNvPr id="20" name="TextBox 19">
                <a:extLst>
                  <a:ext uri="{FF2B5EF4-FFF2-40B4-BE49-F238E27FC236}">
                    <a16:creationId xmlns:a16="http://schemas.microsoft.com/office/drawing/2014/main" id="{EB78DA56-BCB7-3C07-7BF1-13F7F125F9A5}"/>
                  </a:ext>
                </a:extLst>
              </p:cNvPr>
              <p:cNvSpPr txBox="1">
                <a:spLocks noRot="1" noChangeAspect="1" noMove="1" noResize="1" noEditPoints="1" noAdjustHandles="1" noChangeArrowheads="1" noChangeShapeType="1" noTextEdit="1"/>
              </p:cNvSpPr>
              <p:nvPr/>
            </p:nvSpPr>
            <p:spPr>
              <a:xfrm>
                <a:off x="6194914" y="2944126"/>
                <a:ext cx="2794046" cy="749501"/>
              </a:xfrm>
              <a:prstGeom prst="rect">
                <a:avLst/>
              </a:prstGeom>
              <a:blipFill>
                <a:blip r:embed="rId7"/>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715552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164184</TotalTime>
  <Words>1763</Words>
  <Application>Microsoft Office PowerPoint</Application>
  <PresentationFormat>Экран (4:3)</PresentationFormat>
  <Paragraphs>234</Paragraphs>
  <Slides>39</Slides>
  <Notes>4</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1</vt:i4>
      </vt:variant>
      <vt:variant>
        <vt:lpstr>Заголовки слайдов</vt:lpstr>
      </vt:variant>
      <vt:variant>
        <vt:i4>39</vt:i4>
      </vt:variant>
    </vt:vector>
  </HeadingPairs>
  <TitlesOfParts>
    <vt:vector size="51" baseType="lpstr">
      <vt:lpstr>Arial</vt:lpstr>
      <vt:lpstr>Calibri</vt:lpstr>
      <vt:lpstr>Cambria Math</vt:lpstr>
      <vt:lpstr>Comic Sans MS</vt:lpstr>
      <vt:lpstr>Forte</vt:lpstr>
      <vt:lpstr>Harlow Solid Italic</vt:lpstr>
      <vt:lpstr>Symbol</vt:lpstr>
      <vt:lpstr>Times</vt:lpstr>
      <vt:lpstr>Times New Roman</vt:lpstr>
      <vt:lpstr>Wingdings</vt:lpstr>
      <vt:lpstr>Office Theme</vt:lpstr>
      <vt:lpstr>Equation</vt:lpstr>
      <vt:lpstr>Презентация PowerPoint</vt:lpstr>
      <vt:lpstr>First message to search for Electric Dipole Moments(EDM) of fundamental particles: it came to understand the CP violation    Second message for Electric Dipole Moments of fundamental particles: the baryon asymmetry of the Universe that represents the fact of the prevalence of matter over antimatter</vt:lpstr>
      <vt:lpstr>Current results for neutron:</vt:lpstr>
      <vt:lpstr>How are we going to measure for EDM searching for EDM</vt:lpstr>
      <vt:lpstr>Basic principle of EDM measurement in ring comes from “Tomas-Bargmann, Michel, Telegdi” equation with EDM term</vt:lpstr>
      <vt:lpstr>Frozen spin method for purely electrostatic proton ring at “magic” energy</vt:lpstr>
      <vt:lpstr>Frozen spin method for purely electrostatic proton ring at “magic” energy</vt:lpstr>
      <vt:lpstr>Frozen spin method for deuteron:  </vt:lpstr>
      <vt:lpstr>Vector diagram B and E fields</vt:lpstr>
      <vt:lpstr>Proton and deuteron rings for EDM search:  main problems  </vt:lpstr>
      <vt:lpstr>Main requirements to the experiment for search for EDM in the ring:</vt:lpstr>
      <vt:lpstr>Презентация PowerPoint</vt:lpstr>
      <vt:lpstr>Презентация PowerPoint</vt:lpstr>
      <vt:lpstr>Презентация PowerPoint</vt:lpstr>
      <vt:lpstr>Measurement of polarization asymmetry</vt:lpstr>
      <vt:lpstr>Что уже сделано на данный момент?</vt:lpstr>
      <vt:lpstr>Презентация PowerPoint</vt:lpstr>
      <vt:lpstr>Basic relations in QFS structure with the magnetic arcs and the magneto-electrostatic spin recovery elements </vt:lpstr>
      <vt:lpstr>QFS option in COSY and NICA accelerators</vt:lpstr>
      <vt:lpstr>Bypass, NICA</vt:lpstr>
      <vt:lpstr>Figure Of Merit vs Energy: choice of energy</vt:lpstr>
      <vt:lpstr>Search for AXION dark matter at NICA (K.Nikolaev ITP Landau)</vt:lpstr>
      <vt:lpstr>Презентация PowerPoint</vt:lpstr>
      <vt:lpstr>Nuclotron and NICA-Collider</vt:lpstr>
      <vt:lpstr>Twiss functions in Nuclotron</vt:lpstr>
      <vt:lpstr>Адаптации магнитооптической структуры Нуклотрона для поиска электрического дипольного момента дейтрона (dEDM). </vt:lpstr>
      <vt:lpstr>Для реализации этих задач:</vt:lpstr>
      <vt:lpstr>Модернизация одного суперпериода Нуклотрона</vt:lpstr>
      <vt:lpstr>Nuclotron with  16-th superperiodical lattice</vt:lpstr>
      <vt:lpstr>Electrostatic insertion in Nuclotron</vt:lpstr>
      <vt:lpstr>Основные соотношения</vt:lpstr>
      <vt:lpstr>Spin tune decoherence  </vt:lpstr>
      <vt:lpstr>Frequency Domain Method: systematic errors</vt:lpstr>
      <vt:lpstr>Frequency Domain Method: basic relationships</vt:lpstr>
      <vt:lpstr>Effective gamma</vt:lpstr>
      <vt:lpstr>Frequency Domain method: calibration of effective gamma</vt:lpstr>
      <vt:lpstr>EDM measurement precision</vt:lpstr>
      <vt:lpstr>Заключение</vt:lpstr>
      <vt:lpstr>Презентация PowerPoint</vt:lpstr>
    </vt:vector>
  </TitlesOfParts>
  <Company>Tema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dott</dc:creator>
  <cp:lastModifiedBy>Lenovo</cp:lastModifiedBy>
  <cp:revision>923</cp:revision>
  <cp:lastPrinted>2015-03-11T14:48:56Z</cp:lastPrinted>
  <dcterms:created xsi:type="dcterms:W3CDTF">2006-01-19T12:56:44Z</dcterms:created>
  <dcterms:modified xsi:type="dcterms:W3CDTF">2023-09-05T18:34:21Z</dcterms:modified>
</cp:coreProperties>
</file>