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476" r:id="rId1"/>
  </p:sldMasterIdLst>
  <p:notesMasterIdLst>
    <p:notesMasterId r:id="rId54"/>
  </p:notesMasterIdLst>
  <p:sldIdLst>
    <p:sldId id="256" r:id="rId2"/>
    <p:sldId id="258" r:id="rId3"/>
    <p:sldId id="683" r:id="rId4"/>
    <p:sldId id="685" r:id="rId5"/>
    <p:sldId id="698" r:id="rId6"/>
    <p:sldId id="564" r:id="rId7"/>
    <p:sldId id="686" r:id="rId8"/>
    <p:sldId id="521" r:id="rId9"/>
    <p:sldId id="734" r:id="rId10"/>
    <p:sldId id="265" r:id="rId11"/>
    <p:sldId id="748" r:id="rId12"/>
    <p:sldId id="496" r:id="rId13"/>
    <p:sldId id="742" r:id="rId14"/>
    <p:sldId id="359" r:id="rId15"/>
    <p:sldId id="446" r:id="rId16"/>
    <p:sldId id="500" r:id="rId17"/>
    <p:sldId id="526" r:id="rId18"/>
    <p:sldId id="442" r:id="rId19"/>
    <p:sldId id="443" r:id="rId20"/>
    <p:sldId id="714" r:id="rId21"/>
    <p:sldId id="735" r:id="rId22"/>
    <p:sldId id="729" r:id="rId23"/>
    <p:sldId id="643" r:id="rId24"/>
    <p:sldId id="731" r:id="rId25"/>
    <p:sldId id="733" r:id="rId26"/>
    <p:sldId id="721" r:id="rId27"/>
    <p:sldId id="737" r:id="rId28"/>
    <p:sldId id="736" r:id="rId29"/>
    <p:sldId id="716" r:id="rId30"/>
    <p:sldId id="718" r:id="rId31"/>
    <p:sldId id="717" r:id="rId32"/>
    <p:sldId id="740" r:id="rId33"/>
    <p:sldId id="726" r:id="rId34"/>
    <p:sldId id="725" r:id="rId35"/>
    <p:sldId id="722" r:id="rId36"/>
    <p:sldId id="738" r:id="rId37"/>
    <p:sldId id="723" r:id="rId38"/>
    <p:sldId id="741" r:id="rId39"/>
    <p:sldId id="751" r:id="rId40"/>
    <p:sldId id="752" r:id="rId41"/>
    <p:sldId id="744" r:id="rId42"/>
    <p:sldId id="750" r:id="rId43"/>
    <p:sldId id="749" r:id="rId44"/>
    <p:sldId id="724" r:id="rId45"/>
    <p:sldId id="646" r:id="rId46"/>
    <p:sldId id="554" r:id="rId47"/>
    <p:sldId id="689" r:id="rId48"/>
    <p:sldId id="688" r:id="rId49"/>
    <p:sldId id="713" r:id="rId50"/>
    <p:sldId id="743" r:id="rId51"/>
    <p:sldId id="745" r:id="rId52"/>
    <p:sldId id="753" r:id="rId5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59" autoAdjust="0"/>
    <p:restoredTop sz="94689" autoAdjust="0"/>
  </p:normalViewPr>
  <p:slideViewPr>
    <p:cSldViewPr>
      <p:cViewPr varScale="1">
        <p:scale>
          <a:sx n="98" d="100"/>
          <a:sy n="98" d="100"/>
        </p:scale>
        <p:origin x="68" y="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2" Type="http://schemas.openxmlformats.org/officeDocument/2006/relationships/image" Target="../media/image2.emf"/><Relationship Id="rId1" Type="http://schemas.openxmlformats.org/officeDocument/2006/relationships/image" Target="../media/image1.emf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image" Target="../media/image38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image" Target="../media/image41.emf"/><Relationship Id="rId6" Type="http://schemas.openxmlformats.org/officeDocument/2006/relationships/image" Target="../media/image46.emf"/><Relationship Id="rId5" Type="http://schemas.openxmlformats.org/officeDocument/2006/relationships/image" Target="../media/image45.emf"/><Relationship Id="rId4" Type="http://schemas.openxmlformats.org/officeDocument/2006/relationships/image" Target="../media/image44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2.wmf"/><Relationship Id="rId1" Type="http://schemas.openxmlformats.org/officeDocument/2006/relationships/image" Target="../media/image51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image" Target="../media/image56.emf"/><Relationship Id="rId1" Type="http://schemas.openxmlformats.org/officeDocument/2006/relationships/image" Target="../media/image55.emf"/><Relationship Id="rId4" Type="http://schemas.openxmlformats.org/officeDocument/2006/relationships/image" Target="../media/image58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78.wmf"/><Relationship Id="rId2" Type="http://schemas.openxmlformats.org/officeDocument/2006/relationships/image" Target="../media/image77.wmf"/><Relationship Id="rId1" Type="http://schemas.openxmlformats.org/officeDocument/2006/relationships/image" Target="../media/image76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84.wmf"/><Relationship Id="rId1" Type="http://schemas.openxmlformats.org/officeDocument/2006/relationships/image" Target="../media/image83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5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89.wmf"/><Relationship Id="rId2" Type="http://schemas.openxmlformats.org/officeDocument/2006/relationships/image" Target="../media/image88.wmf"/><Relationship Id="rId1" Type="http://schemas.openxmlformats.org/officeDocument/2006/relationships/image" Target="../media/image87.wmf"/><Relationship Id="rId4" Type="http://schemas.openxmlformats.org/officeDocument/2006/relationships/image" Target="../media/image90.w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2.wmf"/><Relationship Id="rId1" Type="http://schemas.openxmlformats.org/officeDocument/2006/relationships/image" Target="../media/image91.w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6.emf"/><Relationship Id="rId1" Type="http://schemas.openxmlformats.org/officeDocument/2006/relationships/image" Target="../media/image95.emf"/></Relationships>
</file>

<file path=ppt/drawings/_rels/vmlDrawing2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wmf"/><Relationship Id="rId3" Type="http://schemas.openxmlformats.org/officeDocument/2006/relationships/image" Target="../media/image99.emf"/><Relationship Id="rId7" Type="http://schemas.openxmlformats.org/officeDocument/2006/relationships/image" Target="../media/image103.wmf"/><Relationship Id="rId2" Type="http://schemas.openxmlformats.org/officeDocument/2006/relationships/image" Target="../media/image98.emf"/><Relationship Id="rId1" Type="http://schemas.openxmlformats.org/officeDocument/2006/relationships/image" Target="../media/image97.emf"/><Relationship Id="rId6" Type="http://schemas.openxmlformats.org/officeDocument/2006/relationships/image" Target="../media/image102.wmf"/><Relationship Id="rId5" Type="http://schemas.openxmlformats.org/officeDocument/2006/relationships/image" Target="../media/image101.wmf"/><Relationship Id="rId10" Type="http://schemas.openxmlformats.org/officeDocument/2006/relationships/image" Target="../media/image106.wmf"/><Relationship Id="rId4" Type="http://schemas.openxmlformats.org/officeDocument/2006/relationships/image" Target="../media/image100.emf"/><Relationship Id="rId9" Type="http://schemas.openxmlformats.org/officeDocument/2006/relationships/image" Target="../media/image105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7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0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4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image" Target="../media/image15.emf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image" Target="../media/image28.emf"/><Relationship Id="rId5" Type="http://schemas.openxmlformats.org/officeDocument/2006/relationships/image" Target="../media/image32.wmf"/><Relationship Id="rId4" Type="http://schemas.openxmlformats.org/officeDocument/2006/relationships/image" Target="../media/image31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image" Target="../media/image33.emf"/><Relationship Id="rId5" Type="http://schemas.openxmlformats.org/officeDocument/2006/relationships/image" Target="../media/image37.emf"/><Relationship Id="rId4" Type="http://schemas.openxmlformats.org/officeDocument/2006/relationships/image" Target="../media/image3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7D8909A-9198-411F-8953-5120045C3E86}" type="datetimeFigureOut">
              <a:rPr lang="ru-RU"/>
              <a:pPr>
                <a:defRPr/>
              </a:pPr>
              <a:t>05.09.2023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024569B-016E-4694-A291-71ED127AA4C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79842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24569B-016E-4694-A291-71ED127AA4CF}" type="slidenum">
              <a:rPr lang="ru-RU" smtClean="0"/>
              <a:pPr>
                <a:defRPr/>
              </a:pPr>
              <a:t>25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0184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7708C-7375-4EB2-B59A-A3A18E44FA27}" type="datetimeFigureOut">
              <a:rPr lang="en-US"/>
              <a:pPr>
                <a:defRPr/>
              </a:pPr>
              <a:t>05-Sep-23</a:t>
            </a:fld>
            <a:endParaRPr lang="en-US" sz="1600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260BC-7229-429B-80C6-1D48C9E677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C6F10-BD4B-4E0A-8911-F88C29E9F738}" type="datetimeFigureOut">
              <a:rPr lang="en-US"/>
              <a:pPr>
                <a:defRPr/>
              </a:pPr>
              <a:t>05-Sep-23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5933C5-BBF0-403F-ABFA-8DB2E9E7E45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79DAA9-28CA-435F-AA0A-ACD3B700386B}" type="datetimeFigureOut">
              <a:rPr lang="en-US"/>
              <a:pPr>
                <a:defRPr/>
              </a:pPr>
              <a:t>05-Sep-23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8C4876-96A1-4289-B45B-2E22363D6F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9EEDB0-7901-4D20-8C06-2BB30BD2A159}" type="datetimeFigureOut">
              <a:rPr lang="en-US"/>
              <a:pPr>
                <a:defRPr/>
              </a:pPr>
              <a:t>05-Sep-23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B73A5-4578-4689-AB85-077C23E7ECF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F4F5C6-5641-4923-B0F4-4BBCDEDF8AD0}" type="datetimeFigureOut">
              <a:rPr lang="en-US"/>
              <a:pPr>
                <a:defRPr/>
              </a:pPr>
              <a:t>05-Sep-23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223B3E-7266-4CF9-8D7A-88C9ED6685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8D8FCF-8669-4CEA-8F20-B629F02FA0F1}" type="datetimeFigureOut">
              <a:rPr lang="en-US"/>
              <a:pPr>
                <a:defRPr/>
              </a:pPr>
              <a:t>05-Sep-23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4AB1D1-A74F-4B94-AE81-CB7411912E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2EBC8-8E83-4742-9015-426EC2AF6F59}" type="datetimeFigureOut">
              <a:rPr lang="en-US"/>
              <a:pPr>
                <a:defRPr/>
              </a:pPr>
              <a:t>05-Sep-23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B20B8-6849-4E91-BABE-25844A1BC1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4FDEFE-76D2-4415-9E3B-2BC803572075}" type="datetimeFigureOut">
              <a:rPr lang="en-US"/>
              <a:pPr>
                <a:defRPr/>
              </a:pPr>
              <a:t>05-Sep-23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EB3036-8E5E-4C4C-84BB-37518D6798D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5D06D-8685-4A09-B33F-273C715C44D6}" type="datetimeFigureOut">
              <a:rPr lang="en-US"/>
              <a:pPr>
                <a:defRPr/>
              </a:pPr>
              <a:t>05-Sep-23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DBFD5-3090-4387-A9CC-A1DE55E570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D1B36-4969-478A-867D-BB5213A090AE}" type="datetimeFigureOut">
              <a:rPr lang="en-US"/>
              <a:pPr>
                <a:defRPr/>
              </a:pPr>
              <a:t>05-Sep-23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0D29CA-5EB5-4CE6-BCA8-F8D33EBBA7E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FDDB2A-9C56-4AE1-A7E4-8F40BD5C50F1}" type="datetimeFigureOut">
              <a:rPr lang="en-US"/>
              <a:pPr>
                <a:defRPr/>
              </a:pPr>
              <a:t>05-Sep-23</a:t>
            </a:fld>
            <a:endParaRPr lang="en-US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A29B1-AF9B-4399-BD5B-9DD66B6C34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 smtClean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07B5DA16-791D-478A-BF39-A71B08288877}" type="datetimeFigureOut">
              <a:rPr lang="en-US"/>
              <a:pPr>
                <a:defRPr/>
              </a:pPr>
              <a:t>05-Sep-23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smtClean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D09CFE63-E8C5-4681-A6B9-CF6EE2DFDE93}" type="slidenum">
              <a:rPr lang="en-US"/>
              <a:pPr>
                <a:defRPr/>
              </a:pPr>
              <a:t>‹#›</a:t>
            </a:fld>
            <a:endParaRPr lang="en-US" sz="16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99" r:id="rId1"/>
    <p:sldLayoutId id="2147485500" r:id="rId2"/>
    <p:sldLayoutId id="2147485501" r:id="rId3"/>
    <p:sldLayoutId id="2147485502" r:id="rId4"/>
    <p:sldLayoutId id="2147485503" r:id="rId5"/>
    <p:sldLayoutId id="2147485504" r:id="rId6"/>
    <p:sldLayoutId id="2147485505" r:id="rId7"/>
    <p:sldLayoutId id="2147485506" r:id="rId8"/>
    <p:sldLayoutId id="2147485507" r:id="rId9"/>
    <p:sldLayoutId id="2147485508" r:id="rId10"/>
    <p:sldLayoutId id="2147485509" r:id="rId11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indico.jinr.ru/event/3648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4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25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3" Type="http://schemas.openxmlformats.org/officeDocument/2006/relationships/oleObject" Target="../embeddings/oleObject26.bin"/><Relationship Id="rId7" Type="http://schemas.openxmlformats.org/officeDocument/2006/relationships/oleObject" Target="../embeddings/oleObject28.bin"/><Relationship Id="rId12" Type="http://schemas.openxmlformats.org/officeDocument/2006/relationships/image" Target="../media/image32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9.emf"/><Relationship Id="rId11" Type="http://schemas.openxmlformats.org/officeDocument/2006/relationships/oleObject" Target="../embeddings/oleObject30.bin"/><Relationship Id="rId5" Type="http://schemas.openxmlformats.org/officeDocument/2006/relationships/oleObject" Target="../embeddings/oleObject27.bin"/><Relationship Id="rId10" Type="http://schemas.openxmlformats.org/officeDocument/2006/relationships/image" Target="../media/image31.wmf"/><Relationship Id="rId4" Type="http://schemas.openxmlformats.org/officeDocument/2006/relationships/image" Target="../media/image28.emf"/><Relationship Id="rId9" Type="http://schemas.openxmlformats.org/officeDocument/2006/relationships/oleObject" Target="../embeddings/oleObject29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3" Type="http://schemas.openxmlformats.org/officeDocument/2006/relationships/oleObject" Target="../embeddings/oleObject31.bin"/><Relationship Id="rId7" Type="http://schemas.openxmlformats.org/officeDocument/2006/relationships/oleObject" Target="../embeddings/oleObject33.bin"/><Relationship Id="rId12" Type="http://schemas.openxmlformats.org/officeDocument/2006/relationships/image" Target="../media/image37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4.emf"/><Relationship Id="rId11" Type="http://schemas.openxmlformats.org/officeDocument/2006/relationships/oleObject" Target="../embeddings/oleObject35.bin"/><Relationship Id="rId5" Type="http://schemas.openxmlformats.org/officeDocument/2006/relationships/oleObject" Target="../embeddings/oleObject32.bin"/><Relationship Id="rId10" Type="http://schemas.openxmlformats.org/officeDocument/2006/relationships/image" Target="../media/image36.emf"/><Relationship Id="rId4" Type="http://schemas.openxmlformats.org/officeDocument/2006/relationships/image" Target="../media/image33.emf"/><Relationship Id="rId9" Type="http://schemas.openxmlformats.org/officeDocument/2006/relationships/oleObject" Target="../embeddings/oleObject34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emf"/><Relationship Id="rId3" Type="http://schemas.openxmlformats.org/officeDocument/2006/relationships/oleObject" Target="../embeddings/oleObject36.bin"/><Relationship Id="rId7" Type="http://schemas.openxmlformats.org/officeDocument/2006/relationships/oleObject" Target="../embeddings/oleObject3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9.emf"/><Relationship Id="rId5" Type="http://schemas.openxmlformats.org/officeDocument/2006/relationships/oleObject" Target="../embeddings/oleObject37.bin"/><Relationship Id="rId4" Type="http://schemas.openxmlformats.org/officeDocument/2006/relationships/image" Target="../media/image38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emf"/><Relationship Id="rId13" Type="http://schemas.openxmlformats.org/officeDocument/2006/relationships/oleObject" Target="../embeddings/oleObject44.bin"/><Relationship Id="rId3" Type="http://schemas.openxmlformats.org/officeDocument/2006/relationships/oleObject" Target="../embeddings/oleObject39.bin"/><Relationship Id="rId7" Type="http://schemas.openxmlformats.org/officeDocument/2006/relationships/oleObject" Target="../embeddings/oleObject41.bin"/><Relationship Id="rId12" Type="http://schemas.openxmlformats.org/officeDocument/2006/relationships/image" Target="../media/image45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2.emf"/><Relationship Id="rId11" Type="http://schemas.openxmlformats.org/officeDocument/2006/relationships/oleObject" Target="../embeddings/oleObject43.bin"/><Relationship Id="rId5" Type="http://schemas.openxmlformats.org/officeDocument/2006/relationships/oleObject" Target="../embeddings/oleObject40.bin"/><Relationship Id="rId10" Type="http://schemas.openxmlformats.org/officeDocument/2006/relationships/image" Target="../media/image44.emf"/><Relationship Id="rId4" Type="http://schemas.openxmlformats.org/officeDocument/2006/relationships/image" Target="../media/image41.emf"/><Relationship Id="rId9" Type="http://schemas.openxmlformats.org/officeDocument/2006/relationships/oleObject" Target="../embeddings/oleObject42.bin"/><Relationship Id="rId14" Type="http://schemas.openxmlformats.org/officeDocument/2006/relationships/image" Target="../media/image4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49.emf"/><Relationship Id="rId4" Type="http://schemas.openxmlformats.org/officeDocument/2006/relationships/oleObject" Target="../embeddings/oleObject45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7" Type="http://schemas.openxmlformats.org/officeDocument/2006/relationships/image" Target="../media/image5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47.bin"/><Relationship Id="rId5" Type="http://schemas.openxmlformats.org/officeDocument/2006/relationships/image" Target="../media/image51.emf"/><Relationship Id="rId4" Type="http://schemas.openxmlformats.org/officeDocument/2006/relationships/oleObject" Target="../embeddings/oleObject46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emf"/><Relationship Id="rId3" Type="http://schemas.openxmlformats.org/officeDocument/2006/relationships/oleObject" Target="../embeddings/oleObject48.bin"/><Relationship Id="rId7" Type="http://schemas.openxmlformats.org/officeDocument/2006/relationships/oleObject" Target="../embeddings/oleObject5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56.emf"/><Relationship Id="rId5" Type="http://schemas.openxmlformats.org/officeDocument/2006/relationships/oleObject" Target="../embeddings/oleObject49.bin"/><Relationship Id="rId10" Type="http://schemas.openxmlformats.org/officeDocument/2006/relationships/image" Target="../media/image58.emf"/><Relationship Id="rId4" Type="http://schemas.openxmlformats.org/officeDocument/2006/relationships/image" Target="../media/image55.emf"/><Relationship Id="rId9" Type="http://schemas.openxmlformats.org/officeDocument/2006/relationships/oleObject" Target="../embeddings/oleObject51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74.pn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12" Type="http://schemas.openxmlformats.org/officeDocument/2006/relationships/image" Target="../media/image73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7.png"/><Relationship Id="rId11" Type="http://schemas.openxmlformats.org/officeDocument/2006/relationships/image" Target="../media/image72.png"/><Relationship Id="rId5" Type="http://schemas.openxmlformats.org/officeDocument/2006/relationships/image" Target="../media/image66.png"/><Relationship Id="rId10" Type="http://schemas.openxmlformats.org/officeDocument/2006/relationships/image" Target="../media/image71.png"/><Relationship Id="rId4" Type="http://schemas.openxmlformats.org/officeDocument/2006/relationships/image" Target="../media/image65.png"/><Relationship Id="rId9" Type="http://schemas.openxmlformats.org/officeDocument/2006/relationships/image" Target="../media/image7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75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wmf"/><Relationship Id="rId3" Type="http://schemas.openxmlformats.org/officeDocument/2006/relationships/oleObject" Target="../embeddings/oleObject53.bin"/><Relationship Id="rId7" Type="http://schemas.openxmlformats.org/officeDocument/2006/relationships/oleObject" Target="../embeddings/oleObject5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77.wmf"/><Relationship Id="rId5" Type="http://schemas.openxmlformats.org/officeDocument/2006/relationships/oleObject" Target="../embeddings/oleObject54.bin"/><Relationship Id="rId4" Type="http://schemas.openxmlformats.org/officeDocument/2006/relationships/image" Target="../media/image76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8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5.emf"/><Relationship Id="rId17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7.e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e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4.emf"/><Relationship Id="rId4" Type="http://schemas.openxmlformats.org/officeDocument/2006/relationships/image" Target="../media/image1.e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6.e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84.wmf"/><Relationship Id="rId5" Type="http://schemas.openxmlformats.org/officeDocument/2006/relationships/oleObject" Target="../embeddings/oleObject57.bin"/><Relationship Id="rId4" Type="http://schemas.openxmlformats.org/officeDocument/2006/relationships/image" Target="../media/image83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85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86.w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wmf"/><Relationship Id="rId3" Type="http://schemas.openxmlformats.org/officeDocument/2006/relationships/oleObject" Target="../embeddings/oleObject60.bin"/><Relationship Id="rId7" Type="http://schemas.openxmlformats.org/officeDocument/2006/relationships/oleObject" Target="../embeddings/oleObject6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88.wmf"/><Relationship Id="rId5" Type="http://schemas.openxmlformats.org/officeDocument/2006/relationships/oleObject" Target="../embeddings/oleObject61.bin"/><Relationship Id="rId10" Type="http://schemas.openxmlformats.org/officeDocument/2006/relationships/image" Target="../media/image90.wmf"/><Relationship Id="rId4" Type="http://schemas.openxmlformats.org/officeDocument/2006/relationships/image" Target="../media/image87.wmf"/><Relationship Id="rId9" Type="http://schemas.openxmlformats.org/officeDocument/2006/relationships/oleObject" Target="../embeddings/oleObject63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92.wmf"/><Relationship Id="rId5" Type="http://schemas.openxmlformats.org/officeDocument/2006/relationships/oleObject" Target="../embeddings/oleObject65.bin"/><Relationship Id="rId4" Type="http://schemas.openxmlformats.org/officeDocument/2006/relationships/image" Target="../media/image91.w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e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image" Target="NUL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4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96.emf"/><Relationship Id="rId5" Type="http://schemas.openxmlformats.org/officeDocument/2006/relationships/oleObject" Target="../embeddings/oleObject67.bin"/><Relationship Id="rId4" Type="http://schemas.openxmlformats.org/officeDocument/2006/relationships/image" Target="../media/image95.em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emf"/><Relationship Id="rId13" Type="http://schemas.openxmlformats.org/officeDocument/2006/relationships/oleObject" Target="../embeddings/oleObject73.bin"/><Relationship Id="rId18" Type="http://schemas.openxmlformats.org/officeDocument/2006/relationships/image" Target="../media/image104.wmf"/><Relationship Id="rId3" Type="http://schemas.openxmlformats.org/officeDocument/2006/relationships/oleObject" Target="../embeddings/oleObject68.bin"/><Relationship Id="rId21" Type="http://schemas.openxmlformats.org/officeDocument/2006/relationships/oleObject" Target="../embeddings/oleObject77.bin"/><Relationship Id="rId7" Type="http://schemas.openxmlformats.org/officeDocument/2006/relationships/oleObject" Target="../embeddings/oleObject70.bin"/><Relationship Id="rId12" Type="http://schemas.openxmlformats.org/officeDocument/2006/relationships/image" Target="../media/image101.wmf"/><Relationship Id="rId17" Type="http://schemas.openxmlformats.org/officeDocument/2006/relationships/oleObject" Target="../embeddings/oleObject75.bin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103.wmf"/><Relationship Id="rId20" Type="http://schemas.openxmlformats.org/officeDocument/2006/relationships/image" Target="../media/image105.wmf"/><Relationship Id="rId1" Type="http://schemas.openxmlformats.org/officeDocument/2006/relationships/vmlDrawing" Target="../drawings/vmlDrawing23.vml"/><Relationship Id="rId6" Type="http://schemas.openxmlformats.org/officeDocument/2006/relationships/image" Target="../media/image98.emf"/><Relationship Id="rId11" Type="http://schemas.openxmlformats.org/officeDocument/2006/relationships/oleObject" Target="../embeddings/oleObject72.bin"/><Relationship Id="rId5" Type="http://schemas.openxmlformats.org/officeDocument/2006/relationships/oleObject" Target="../embeddings/oleObject69.bin"/><Relationship Id="rId15" Type="http://schemas.openxmlformats.org/officeDocument/2006/relationships/oleObject" Target="../embeddings/oleObject74.bin"/><Relationship Id="rId10" Type="http://schemas.openxmlformats.org/officeDocument/2006/relationships/image" Target="../media/image100.emf"/><Relationship Id="rId19" Type="http://schemas.openxmlformats.org/officeDocument/2006/relationships/oleObject" Target="../embeddings/oleObject76.bin"/><Relationship Id="rId4" Type="http://schemas.openxmlformats.org/officeDocument/2006/relationships/image" Target="../media/image97.emf"/><Relationship Id="rId9" Type="http://schemas.openxmlformats.org/officeDocument/2006/relationships/oleObject" Target="../embeddings/oleObject71.bin"/><Relationship Id="rId14" Type="http://schemas.openxmlformats.org/officeDocument/2006/relationships/image" Target="../media/image102.wmf"/><Relationship Id="rId22" Type="http://schemas.openxmlformats.org/officeDocument/2006/relationships/image" Target="../media/image106.w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107.wmf"/><Relationship Id="rId4" Type="http://schemas.openxmlformats.org/officeDocument/2006/relationships/oleObject" Target="../embeddings/oleObject78.bin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emf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110.wmf"/><Relationship Id="rId4" Type="http://schemas.openxmlformats.org/officeDocument/2006/relationships/oleObject" Target="../embeddings/oleObject79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4" Type="http://schemas.openxmlformats.org/officeDocument/2006/relationships/image" Target="../media/image112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13.wmf"/><Relationship Id="rId4" Type="http://schemas.openxmlformats.org/officeDocument/2006/relationships/image" Target="../media/image10.wmf"/><Relationship Id="rId9" Type="http://schemas.openxmlformats.org/officeDocument/2006/relationships/oleObject" Target="../embeddings/oleObject13.bin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13" Type="http://schemas.openxmlformats.org/officeDocument/2006/relationships/oleObject" Target="../embeddings/oleObject19.bin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12" Type="http://schemas.openxmlformats.org/officeDocument/2006/relationships/image" Target="../media/image19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6.emf"/><Relationship Id="rId11" Type="http://schemas.openxmlformats.org/officeDocument/2006/relationships/oleObject" Target="../embeddings/oleObject18.bin"/><Relationship Id="rId5" Type="http://schemas.openxmlformats.org/officeDocument/2006/relationships/oleObject" Target="../embeddings/oleObject15.bin"/><Relationship Id="rId10" Type="http://schemas.openxmlformats.org/officeDocument/2006/relationships/image" Target="../media/image18.emf"/><Relationship Id="rId4" Type="http://schemas.openxmlformats.org/officeDocument/2006/relationships/image" Target="../media/image15.emf"/><Relationship Id="rId9" Type="http://schemas.openxmlformats.org/officeDocument/2006/relationships/oleObject" Target="../embeddings/oleObject17.bin"/><Relationship Id="rId14" Type="http://schemas.openxmlformats.org/officeDocument/2006/relationships/image" Target="../media/image20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2.e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2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72066" y="4643446"/>
            <a:ext cx="3429000" cy="928687"/>
          </a:xfrm>
        </p:spPr>
        <p:txBody>
          <a:bodyPr>
            <a:normAutofit fontScale="92500"/>
          </a:bodyPr>
          <a:lstStyle/>
          <a:p>
            <a:pPr>
              <a:spcAft>
                <a:spcPct val="0"/>
              </a:spcAft>
              <a:buFont typeface="Wingdings 3" pitchFamily="18" charset="2"/>
              <a:buNone/>
            </a:pPr>
            <a:r>
              <a:rPr lang="en-US" dirty="0" smtClean="0"/>
              <a:t> </a:t>
            </a:r>
            <a:r>
              <a:rPr lang="en-US" u="sng" dirty="0" smtClean="0">
                <a:solidFill>
                  <a:schemeClr val="tx1"/>
                </a:solidFill>
              </a:rPr>
              <a:t>O.V. </a:t>
            </a:r>
            <a:r>
              <a:rPr lang="en-US" u="sng" dirty="0" err="1" smtClean="0">
                <a:solidFill>
                  <a:schemeClr val="tx1"/>
                </a:solidFill>
              </a:rPr>
              <a:t>Selyugin</a:t>
            </a:r>
            <a:r>
              <a:rPr lang="en-US" u="sng" dirty="0" smtClean="0">
                <a:solidFill>
                  <a:schemeClr val="tx1"/>
                </a:solidFill>
              </a:rPr>
              <a:t>, O.V. </a:t>
            </a:r>
            <a:r>
              <a:rPr lang="en-US" u="sng" dirty="0" err="1" smtClean="0">
                <a:solidFill>
                  <a:schemeClr val="tx1"/>
                </a:solidFill>
              </a:rPr>
              <a:t>Teryaev</a:t>
            </a:r>
            <a:endParaRPr lang="en-US" u="sng" dirty="0" smtClean="0">
              <a:solidFill>
                <a:schemeClr val="tx1"/>
              </a:solidFill>
            </a:endParaRPr>
          </a:p>
          <a:p>
            <a:pPr>
              <a:spcAft>
                <a:spcPct val="0"/>
              </a:spcAft>
              <a:buFont typeface="Wingdings 3" pitchFamily="18" charset="2"/>
              <a:buNone/>
            </a:pPr>
            <a:r>
              <a:rPr lang="en-US" u="sng" dirty="0" smtClean="0">
                <a:solidFill>
                  <a:schemeClr val="tx1"/>
                </a:solidFill>
              </a:rPr>
              <a:t>               </a:t>
            </a:r>
            <a:r>
              <a:rPr lang="en-US" u="sng" dirty="0" err="1" smtClean="0">
                <a:solidFill>
                  <a:schemeClr val="tx1"/>
                </a:solidFill>
              </a:rPr>
              <a:t>BLTPh</a:t>
            </a:r>
            <a:r>
              <a:rPr lang="en-US" u="sng" dirty="0" smtClean="0">
                <a:solidFill>
                  <a:schemeClr val="tx1"/>
                </a:solidFill>
              </a:rPr>
              <a:t>, JINR</a:t>
            </a:r>
          </a:p>
          <a:p>
            <a:pPr>
              <a:spcAft>
                <a:spcPct val="0"/>
              </a:spcAft>
              <a:buFont typeface="Wingdings 3" pitchFamily="18" charset="2"/>
              <a:buNone/>
            </a:pPr>
            <a:endParaRPr lang="en-US" u="sng" dirty="0" smtClean="0">
              <a:solidFill>
                <a:schemeClr val="tx1"/>
              </a:solidFill>
            </a:endParaRPr>
          </a:p>
          <a:p>
            <a:pPr>
              <a:spcAft>
                <a:spcPct val="0"/>
              </a:spcAft>
              <a:buFont typeface="Wingdings 3" pitchFamily="18" charset="2"/>
              <a:buNone/>
            </a:pPr>
            <a:endParaRPr lang="ru-RU" dirty="0" smtClean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131840" y="-16350"/>
            <a:ext cx="6255904" cy="196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sz="1400" b="1" dirty="0" smtClean="0">
                <a:solidFill>
                  <a:srgbClr val="3366FF"/>
                </a:solidFill>
              </a:rPr>
              <a:t>                       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The </a:t>
            </a:r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</a:rPr>
              <a:t>XIXth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 Workshop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 </a:t>
            </a:r>
            <a:r>
              <a:rPr lang="en-US" b="1" dirty="0" smtClean="0">
                <a:hlinkClick r:id="rId2"/>
              </a:rPr>
              <a:t>             on </a:t>
            </a:r>
            <a:r>
              <a:rPr lang="en-US" b="1" dirty="0">
                <a:hlinkClick r:id="rId2"/>
              </a:rPr>
              <a:t>High Energy Spin Physics </a:t>
            </a:r>
            <a:endParaRPr lang="en-US" b="1" dirty="0" smtClean="0">
              <a:hlinkClick r:id="rId2"/>
            </a:endParaRPr>
          </a:p>
          <a:p>
            <a:r>
              <a:rPr lang="en-US" b="1" dirty="0" smtClean="0">
                <a:solidFill>
                  <a:srgbClr val="0070C0"/>
                </a:solidFill>
                <a:hlinkClick r:id="rId2"/>
              </a:rPr>
              <a:t>dedicated </a:t>
            </a:r>
            <a:r>
              <a:rPr lang="en-US" b="1" dirty="0">
                <a:solidFill>
                  <a:srgbClr val="0070C0"/>
                </a:solidFill>
                <a:hlinkClick r:id="rId2"/>
              </a:rPr>
              <a:t>to 90th anniversary of A.V. </a:t>
            </a:r>
            <a:r>
              <a:rPr lang="en-US" b="1" dirty="0" err="1">
                <a:solidFill>
                  <a:srgbClr val="0070C0"/>
                </a:solidFill>
                <a:hlinkClick r:id="rId2"/>
              </a:rPr>
              <a:t>Efremov</a:t>
            </a:r>
            <a:r>
              <a:rPr lang="en-US" b="1" dirty="0">
                <a:solidFill>
                  <a:srgbClr val="0070C0"/>
                </a:solidFill>
                <a:hlinkClick r:id="rId2"/>
              </a:rPr>
              <a:t> birth</a:t>
            </a:r>
            <a:endParaRPr lang="en-US" b="1" dirty="0">
              <a:solidFill>
                <a:srgbClr val="0070C0"/>
              </a:solidFill>
            </a:endParaRP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              September </a:t>
            </a:r>
            <a:r>
              <a:rPr lang="en-US" dirty="0"/>
              <a:t>4</a:t>
            </a:r>
            <a:r>
              <a:rPr lang="en-US" dirty="0" smtClean="0"/>
              <a:t> </a:t>
            </a:r>
            <a:r>
              <a:rPr lang="en-US" dirty="0"/>
              <a:t>-</a:t>
            </a:r>
            <a:r>
              <a:rPr lang="en-US" dirty="0" smtClean="0"/>
              <a:t> 8, 2023</a:t>
            </a:r>
            <a:endParaRPr lang="en-US" b="1" dirty="0"/>
          </a:p>
          <a:p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              </a:t>
            </a:r>
            <a:r>
              <a:rPr lang="en-US" b="1" dirty="0" err="1" smtClean="0">
                <a:solidFill>
                  <a:schemeClr val="bg2">
                    <a:lumMod val="25000"/>
                  </a:schemeClr>
                </a:solidFill>
              </a:rPr>
              <a:t>Dubna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, JINR, 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Russia</a:t>
            </a:r>
          </a:p>
          <a:p>
            <a:pPr eaLnBrk="0" hangingPunct="0"/>
            <a:r>
              <a:rPr lang="en-US" sz="1400" b="1" dirty="0" smtClean="0">
                <a:solidFill>
                  <a:srgbClr val="3366FF"/>
                </a:solidFill>
              </a:rPr>
              <a:t>                                     </a:t>
            </a:r>
            <a:endParaRPr lang="en-US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2636912"/>
            <a:ext cx="71287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GPDs and gravitational form factors of nucleons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             (quark and gluon contributions)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ltGray">
          <a:xfrm>
            <a:off x="2555776" y="1620491"/>
            <a:ext cx="1752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Gill Sans MT" pitchFamily="34" charset="0"/>
              </a:rPr>
              <a:t>Our ansatz</a:t>
            </a:r>
            <a:endParaRPr lang="ru-RU" sz="2400" dirty="0">
              <a:latin typeface="Calibri" pitchFamily="34" charset="0"/>
            </a:endParaRPr>
          </a:p>
        </p:txBody>
      </p:sp>
      <p:graphicFrame>
        <p:nvGraphicFramePr>
          <p:cNvPr id="12083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417505"/>
              </p:ext>
            </p:extLst>
          </p:nvPr>
        </p:nvGraphicFramePr>
        <p:xfrm>
          <a:off x="1619672" y="4080780"/>
          <a:ext cx="4536504" cy="9654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07" name="Equation" r:id="rId3" imgW="2070000" imgH="419040" progId="Equation.DSMT4">
                  <p:embed/>
                </p:oleObj>
              </mc:Choice>
              <mc:Fallback>
                <p:oleObj name="Equation" r:id="rId3" imgW="2070000" imgH="419040" progId="Equation.DSMT4">
                  <p:embed/>
                  <p:pic>
                    <p:nvPicPr>
                      <p:cNvPr id="0" name="Picture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672" y="4080780"/>
                        <a:ext cx="4536504" cy="9654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0836" name="Text Box 4"/>
          <p:cNvSpPr txBox="1">
            <a:spLocks noChangeArrowheads="1"/>
          </p:cNvSpPr>
          <p:nvPr/>
        </p:nvSpPr>
        <p:spPr bwMode="ltGray">
          <a:xfrm>
            <a:off x="394758" y="5589240"/>
            <a:ext cx="845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Gill Sans MT" pitchFamily="34" charset="0"/>
              </a:rPr>
              <a:t> q(x) is based on the MRST2002 </a:t>
            </a:r>
          </a:p>
        </p:txBody>
      </p:sp>
      <p:sp>
        <p:nvSpPr>
          <p:cNvPr id="120839" name="Text Box 7"/>
          <p:cNvSpPr txBox="1">
            <a:spLocks noChangeArrowheads="1"/>
          </p:cNvSpPr>
          <p:nvPr/>
        </p:nvSpPr>
        <p:spPr bwMode="ltGray">
          <a:xfrm>
            <a:off x="365125" y="1793875"/>
            <a:ext cx="5502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dirty="0">
              <a:latin typeface="Calibri" pitchFamily="34" charset="0"/>
            </a:endParaRPr>
          </a:p>
        </p:txBody>
      </p:sp>
      <p:sp>
        <p:nvSpPr>
          <p:cNvPr id="120840" name="Text Box 8"/>
          <p:cNvSpPr txBox="1">
            <a:spLocks noChangeArrowheads="1"/>
          </p:cNvSpPr>
          <p:nvPr/>
        </p:nvSpPr>
        <p:spPr bwMode="ltGray">
          <a:xfrm>
            <a:off x="461963" y="2289795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Gill Sans MT" pitchFamily="34" charset="0"/>
              </a:rPr>
              <a:t>1. Simplest;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120841" name="Text Box 9"/>
          <p:cNvSpPr txBox="1">
            <a:spLocks noChangeArrowheads="1"/>
          </p:cNvSpPr>
          <p:nvPr/>
        </p:nvSpPr>
        <p:spPr bwMode="ltGray">
          <a:xfrm>
            <a:off x="525462" y="2680320"/>
            <a:ext cx="845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Gill Sans MT" pitchFamily="34" charset="0"/>
              </a:rPr>
              <a:t>2. Not fare from Gaussian representation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120842" name="Text Box 10"/>
          <p:cNvSpPr txBox="1">
            <a:spLocks noChangeArrowheads="1"/>
          </p:cNvSpPr>
          <p:nvPr/>
        </p:nvSpPr>
        <p:spPr bwMode="ltGray">
          <a:xfrm>
            <a:off x="486205" y="3618756"/>
            <a:ext cx="510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Gill Sans MT" pitchFamily="34" charset="0"/>
              </a:rPr>
              <a:t>4. Valid for large t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120844" name="Text Box 12"/>
          <p:cNvSpPr txBox="1">
            <a:spLocks noChangeArrowheads="1"/>
          </p:cNvSpPr>
          <p:nvPr/>
        </p:nvSpPr>
        <p:spPr bwMode="ltGray">
          <a:xfrm>
            <a:off x="525462" y="3195464"/>
            <a:ext cx="518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Gill Sans MT" pitchFamily="34" charset="0"/>
              </a:rPr>
              <a:t>3. Satisfy the (1-x)</a:t>
            </a:r>
            <a:r>
              <a:rPr lang="en-US" baseline="30000" dirty="0">
                <a:latin typeface="Gill Sans MT" pitchFamily="34" charset="0"/>
              </a:rPr>
              <a:t>n  </a:t>
            </a:r>
            <a:r>
              <a:rPr lang="en-US" dirty="0">
                <a:latin typeface="Gill Sans MT" pitchFamily="34" charset="0"/>
              </a:rPr>
              <a:t>(n&gt;= 2)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21516" name="TextBox 11"/>
          <p:cNvSpPr txBox="1">
            <a:spLocks noChangeArrowheads="1"/>
          </p:cNvSpPr>
          <p:nvPr/>
        </p:nvSpPr>
        <p:spPr bwMode="auto">
          <a:xfrm>
            <a:off x="4105474" y="1366552"/>
            <a:ext cx="6072188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O.S.,  O.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Teryaev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,    Phys.Rev.D79:033003,2009</a:t>
            </a:r>
          </a:p>
          <a:p>
            <a:pPr eaLnBrk="0" hangingPunct="0"/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Found.Phys.40:1042,2010</a:t>
            </a:r>
          </a:p>
          <a:p>
            <a:pPr eaLnBrk="0" hangingPunct="0"/>
            <a:endParaRPr lang="ru-RU" sz="1100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55776" y="280590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Nucleon  GPDs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08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08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08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08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0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0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0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0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6" grpId="0" autoUpdateAnimBg="0"/>
      <p:bldP spid="120839" grpId="0" autoUpdateAnimBg="0"/>
      <p:bldP spid="120840" grpId="0" autoUpdateAnimBg="0"/>
      <p:bldP spid="120841" grpId="0" autoUpdateAnimBg="0"/>
      <p:bldP spid="120842" grpId="0" autoUpdateAnimBg="0"/>
      <p:bldP spid="120844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extBox 1"/>
          <p:cNvSpPr txBox="1">
            <a:spLocks noChangeArrowheads="1"/>
          </p:cNvSpPr>
          <p:nvPr/>
        </p:nvSpPr>
        <p:spPr bwMode="auto">
          <a:xfrm>
            <a:off x="1000125" y="642938"/>
            <a:ext cx="77152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The proton and neutron Dirac form factors follow from</a:t>
            </a:r>
            <a:endParaRPr lang="ru-RU"/>
          </a:p>
        </p:txBody>
      </p:sp>
      <p:graphicFrame>
        <p:nvGraphicFramePr>
          <p:cNvPr id="112644" name="Object 2"/>
          <p:cNvGraphicFramePr>
            <a:graphicFrameLocks noChangeAspect="1"/>
          </p:cNvGraphicFramePr>
          <p:nvPr/>
        </p:nvGraphicFramePr>
        <p:xfrm>
          <a:off x="1827213" y="1506538"/>
          <a:ext cx="3913187" cy="112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2986" name="Equation" r:id="rId3" imgW="2234160" imgH="635040" progId="Equation.DSMT4">
                  <p:embed/>
                </p:oleObj>
              </mc:Choice>
              <mc:Fallback>
                <p:oleObj name="Equation" r:id="rId3" imgW="2234160" imgH="635040" progId="Equation.DSMT4">
                  <p:embed/>
                  <p:pic>
                    <p:nvPicPr>
                      <p:cNvPr id="11264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7213" y="1506538"/>
                        <a:ext cx="3913187" cy="1120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9" name="TextBox 3"/>
          <p:cNvSpPr txBox="1">
            <a:spLocks noChangeArrowheads="1"/>
          </p:cNvSpPr>
          <p:nvPr/>
        </p:nvSpPr>
        <p:spPr bwMode="auto">
          <a:xfrm>
            <a:off x="1500188" y="2928938"/>
            <a:ext cx="18573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By construction </a:t>
            </a:r>
            <a:endParaRPr lang="ru-RU"/>
          </a:p>
        </p:txBody>
      </p:sp>
      <p:graphicFrame>
        <p:nvGraphicFramePr>
          <p:cNvPr id="16387" name="Object 3"/>
          <p:cNvGraphicFramePr>
            <a:graphicFrameLocks noChangeAspect="1"/>
          </p:cNvGraphicFramePr>
          <p:nvPr/>
        </p:nvGraphicFramePr>
        <p:xfrm>
          <a:off x="3429000" y="2857500"/>
          <a:ext cx="2459038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2987" name="Equation" r:id="rId5" imgW="1384300" imgH="241300" progId="Equation.DSMT4">
                  <p:embed/>
                </p:oleObj>
              </mc:Choice>
              <mc:Fallback>
                <p:oleObj name="Equation" r:id="rId5" imgW="1384300" imgH="241300" progId="Equation.DSMT4">
                  <p:embed/>
                  <p:pic>
                    <p:nvPicPr>
                      <p:cNvPr id="1638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2857500"/>
                        <a:ext cx="2459038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56630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Рисунок 1" descr="mGedGm.eps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41425" y="985838"/>
            <a:ext cx="6661150" cy="488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28625" y="285750"/>
            <a:ext cx="8229600" cy="9144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3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muG</a:t>
            </a:r>
            <a:r>
              <a:rPr lang="en-US" sz="3200" baseline="-25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ep</a:t>
            </a:r>
            <a:r>
              <a:rPr lang="en-US" sz="3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/G</a:t>
            </a:r>
            <a:r>
              <a:rPr lang="en-US" sz="3200" baseline="-25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Mp</a:t>
            </a:r>
            <a:endParaRPr lang="ru-RU" sz="3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2"/>
          <p:cNvSpPr txBox="1">
            <a:spLocks noChangeArrowheads="1"/>
          </p:cNvSpPr>
          <p:nvPr/>
        </p:nvSpPr>
        <p:spPr bwMode="auto">
          <a:xfrm>
            <a:off x="2162830" y="2830474"/>
            <a:ext cx="39290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General Parton Distributions -GPDs</a:t>
            </a:r>
            <a:endParaRPr lang="ru-RU" dirty="0"/>
          </a:p>
        </p:txBody>
      </p:sp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205211" y="4138354"/>
            <a:ext cx="309634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/>
              <a:t>Electromagnetic form </a:t>
            </a:r>
            <a:r>
              <a:rPr lang="en-US" dirty="0" smtClean="0"/>
              <a:t>factors (</a:t>
            </a:r>
            <a:r>
              <a:rPr lang="en-US" dirty="0"/>
              <a:t>charge distribution)</a:t>
            </a:r>
            <a:endParaRPr lang="ru-RU" dirty="0"/>
          </a:p>
        </p:txBody>
      </p:sp>
      <p:sp>
        <p:nvSpPr>
          <p:cNvPr id="8198" name="TextBox 4"/>
          <p:cNvSpPr txBox="1">
            <a:spLocks noChangeArrowheads="1"/>
          </p:cNvSpPr>
          <p:nvPr/>
        </p:nvSpPr>
        <p:spPr bwMode="auto">
          <a:xfrm>
            <a:off x="4898984" y="4158881"/>
            <a:ext cx="41067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/>
              <a:t>Gravitation </a:t>
            </a:r>
            <a:r>
              <a:rPr lang="en-US" dirty="0" smtClean="0"/>
              <a:t>  </a:t>
            </a:r>
            <a:r>
              <a:rPr lang="en-US" dirty="0"/>
              <a:t>form  factors</a:t>
            </a:r>
          </a:p>
          <a:p>
            <a:r>
              <a:rPr lang="en-US" dirty="0"/>
              <a:t>(matter distribution</a:t>
            </a:r>
            <a:r>
              <a:rPr lang="en-US" dirty="0" smtClean="0"/>
              <a:t>)</a:t>
            </a:r>
            <a:endParaRPr lang="ru-RU" dirty="0"/>
          </a:p>
        </p:txBody>
      </p:sp>
      <p:cxnSp>
        <p:nvCxnSpPr>
          <p:cNvPr id="7" name="Прямая со стрелкой 6"/>
          <p:cNvCxnSpPr/>
          <p:nvPr/>
        </p:nvCxnSpPr>
        <p:spPr>
          <a:xfrm rot="5400000">
            <a:off x="2357859" y="2690555"/>
            <a:ext cx="558800" cy="2035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4572000" y="3449269"/>
            <a:ext cx="1500188" cy="571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4695" name="Object 6"/>
          <p:cNvGraphicFramePr>
            <a:graphicFrameLocks noChangeAspect="1"/>
          </p:cNvGraphicFramePr>
          <p:nvPr>
            <p:extLst/>
          </p:nvPr>
        </p:nvGraphicFramePr>
        <p:xfrm>
          <a:off x="211139" y="4911029"/>
          <a:ext cx="3824287" cy="1119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2003" name="Equation" r:id="rId3" imgW="3352320" imgH="774720" progId="Equation.DSMT4">
                  <p:embed/>
                </p:oleObj>
              </mc:Choice>
              <mc:Fallback>
                <p:oleObj name="Equation" r:id="rId3" imgW="3352320" imgH="774720" progId="Equation.DSMT4">
                  <p:embed/>
                  <p:pic>
                    <p:nvPicPr>
                      <p:cNvPr id="114695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139" y="4911029"/>
                        <a:ext cx="3824287" cy="1119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4697" name="Object 8"/>
          <p:cNvGraphicFramePr>
            <a:graphicFrameLocks noChangeAspect="1"/>
          </p:cNvGraphicFramePr>
          <p:nvPr>
            <p:extLst/>
          </p:nvPr>
        </p:nvGraphicFramePr>
        <p:xfrm>
          <a:off x="3011745" y="5827146"/>
          <a:ext cx="1737518" cy="676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2004" name="Equation" r:id="rId5" imgW="2234880" imgH="685800" progId="Equation.DSMT4">
                  <p:embed/>
                </p:oleObj>
              </mc:Choice>
              <mc:Fallback>
                <p:oleObj name="Equation" r:id="rId5" imgW="2234880" imgH="685800" progId="Equation.DSMT4">
                  <p:embed/>
                  <p:pic>
                    <p:nvPicPr>
                      <p:cNvPr id="114697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1745" y="5827146"/>
                        <a:ext cx="1737518" cy="6760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4"/>
          <p:cNvGraphicFramePr>
            <a:graphicFrameLocks noChangeAspect="1"/>
          </p:cNvGraphicFramePr>
          <p:nvPr>
            <p:extLst/>
          </p:nvPr>
        </p:nvGraphicFramePr>
        <p:xfrm>
          <a:off x="4893469" y="5444331"/>
          <a:ext cx="2647950" cy="1058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2005" name="Equation" r:id="rId7" imgW="2234880" imgH="711360" progId="Equation.DSMT4">
                  <p:embed/>
                </p:oleObj>
              </mc:Choice>
              <mc:Fallback>
                <p:oleObj name="Equation" r:id="rId7" imgW="2234880" imgH="711360" progId="Equation.DSMT4">
                  <p:embed/>
                  <p:pic>
                    <p:nvPicPr>
                      <p:cNvPr id="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3469" y="5444331"/>
                        <a:ext cx="2647950" cy="1058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28"/>
          <p:cNvGraphicFramePr>
            <a:graphicFrameLocks noChangeAspect="1"/>
          </p:cNvGraphicFramePr>
          <p:nvPr>
            <p:extLst/>
          </p:nvPr>
        </p:nvGraphicFramePr>
        <p:xfrm>
          <a:off x="1738313" y="209550"/>
          <a:ext cx="4060825" cy="80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2006" name="Equation" r:id="rId9" imgW="1104840" imgH="203040" progId="Equation.DSMT4">
                  <p:embed/>
                </p:oleObj>
              </mc:Choice>
              <mc:Fallback>
                <p:oleObj name="Equation" r:id="rId9" imgW="1104840" imgH="203040" progId="Equation.DSMT4">
                  <p:embed/>
                  <p:pic>
                    <p:nvPicPr>
                      <p:cNvPr id="12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8313" y="209550"/>
                        <a:ext cx="4060825" cy="808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28"/>
          <p:cNvGraphicFramePr>
            <a:graphicFrameLocks noChangeAspect="1"/>
          </p:cNvGraphicFramePr>
          <p:nvPr>
            <p:extLst/>
          </p:nvPr>
        </p:nvGraphicFramePr>
        <p:xfrm>
          <a:off x="2580593" y="1065141"/>
          <a:ext cx="2376264" cy="7138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2007" name="Equation" r:id="rId11" imgW="838080" imgH="228600" progId="Equation.DSMT4">
                  <p:embed/>
                </p:oleObj>
              </mc:Choice>
              <mc:Fallback>
                <p:oleObj name="Equation" r:id="rId11" imgW="838080" imgH="228600" progId="Equation.DSMT4">
                  <p:embed/>
                  <p:pic>
                    <p:nvPicPr>
                      <p:cNvPr id="13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0593" y="1065141"/>
                        <a:ext cx="2376264" cy="7138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02270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19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TextBox 1"/>
          <p:cNvSpPr txBox="1">
            <a:spLocks noChangeArrowheads="1"/>
          </p:cNvSpPr>
          <p:nvPr/>
        </p:nvSpPr>
        <p:spPr bwMode="auto">
          <a:xfrm>
            <a:off x="714375" y="2000250"/>
            <a:ext cx="33575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Pumplin et al. 2002 (CTEQ6M</a:t>
            </a:r>
            <a:r>
              <a:rPr lang="en-US" dirty="0"/>
              <a:t>)</a:t>
            </a:r>
            <a:endParaRPr lang="ru-RU" dirty="0"/>
          </a:p>
        </p:txBody>
      </p:sp>
      <p:graphicFrame>
        <p:nvGraphicFramePr>
          <p:cNvPr id="112644" name="Object 2"/>
          <p:cNvGraphicFramePr>
            <a:graphicFrameLocks noChangeAspect="1"/>
          </p:cNvGraphicFramePr>
          <p:nvPr/>
        </p:nvGraphicFramePr>
        <p:xfrm>
          <a:off x="312738" y="2428875"/>
          <a:ext cx="6089650" cy="56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56" name="Equation" r:id="rId3" imgW="5523840" imgH="216000" progId="Equation.DSMT4">
                  <p:embed/>
                </p:oleObj>
              </mc:Choice>
              <mc:Fallback>
                <p:oleObj name="Equation" r:id="rId3" imgW="5523840" imgH="216000" progId="Equation.DSMT4">
                  <p:embed/>
                  <p:pic>
                    <p:nvPicPr>
                      <p:cNvPr id="0" name="Picture 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738" y="2428875"/>
                        <a:ext cx="6089650" cy="560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6" name="TextBox 1"/>
          <p:cNvSpPr txBox="1">
            <a:spLocks noChangeArrowheads="1"/>
          </p:cNvSpPr>
          <p:nvPr/>
        </p:nvSpPr>
        <p:spPr bwMode="auto">
          <a:xfrm>
            <a:off x="785813" y="5357813"/>
            <a:ext cx="33575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Alekhin et al. 2012 (ABM12)</a:t>
            </a:r>
            <a:endParaRPr lang="ru-RU" dirty="0"/>
          </a:p>
        </p:txBody>
      </p:sp>
      <p:graphicFrame>
        <p:nvGraphicFramePr>
          <p:cNvPr id="2" name="Object 4"/>
          <p:cNvGraphicFramePr>
            <a:graphicFrameLocks noChangeAspect="1"/>
          </p:cNvGraphicFramePr>
          <p:nvPr/>
        </p:nvGraphicFramePr>
        <p:xfrm>
          <a:off x="1000125" y="5643563"/>
          <a:ext cx="6429375" cy="1023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57" name="Equation" r:id="rId5" imgW="6273000" imgH="723960" progId="Equation.DSMT4">
                  <p:embed/>
                </p:oleObj>
              </mc:Choice>
              <mc:Fallback>
                <p:oleObj name="Equation" r:id="rId5" imgW="6273000" imgH="723960" progId="Equation.DSMT4">
                  <p:embed/>
                  <p:pic>
                    <p:nvPicPr>
                      <p:cNvPr id="0" name="Picture 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125" y="5643563"/>
                        <a:ext cx="6429375" cy="1023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7" name="TextBox 5"/>
          <p:cNvSpPr txBox="1">
            <a:spLocks noChangeArrowheads="1"/>
          </p:cNvSpPr>
          <p:nvPr/>
        </p:nvSpPr>
        <p:spPr bwMode="auto">
          <a:xfrm>
            <a:off x="642938" y="3286125"/>
            <a:ext cx="85010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Martin et al. 2002 (MRST02) .– Martin -2009 (LO, NLO, NNLO)</a:t>
            </a:r>
            <a:endParaRPr lang="ru-RU" dirty="0"/>
          </a:p>
        </p:txBody>
      </p:sp>
      <p:graphicFrame>
        <p:nvGraphicFramePr>
          <p:cNvPr id="3" name="Object 6"/>
          <p:cNvGraphicFramePr>
            <a:graphicFrameLocks noChangeAspect="1"/>
          </p:cNvGraphicFramePr>
          <p:nvPr/>
        </p:nvGraphicFramePr>
        <p:xfrm>
          <a:off x="500063" y="3643313"/>
          <a:ext cx="6267450" cy="560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58" name="Equation" r:id="rId7" imgW="5701680" imgH="216000" progId="Equation.DSMT4">
                  <p:embed/>
                </p:oleObj>
              </mc:Choice>
              <mc:Fallback>
                <p:oleObj name="Equation" r:id="rId7" imgW="5701680" imgH="216000" progId="Equation.DSMT4">
                  <p:embed/>
                  <p:pic>
                    <p:nvPicPr>
                      <p:cNvPr id="0" name="Picture 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63" y="3643313"/>
                        <a:ext cx="6267450" cy="560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8"/>
          <p:cNvGraphicFramePr>
            <a:graphicFrameLocks noChangeAspect="1"/>
          </p:cNvGraphicFramePr>
          <p:nvPr/>
        </p:nvGraphicFramePr>
        <p:xfrm>
          <a:off x="428625" y="4643438"/>
          <a:ext cx="7415213" cy="560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59" name="Equation" r:id="rId9" imgW="6793560" imgH="216000" progId="Equation.DSMT4">
                  <p:embed/>
                </p:oleObj>
              </mc:Choice>
              <mc:Fallback>
                <p:oleObj name="Equation" r:id="rId9" imgW="6793560" imgH="216000" progId="Equation.DSMT4">
                  <p:embed/>
                  <p:pic>
                    <p:nvPicPr>
                      <p:cNvPr id="0" name="Picture 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625" y="4643438"/>
                        <a:ext cx="7415213" cy="560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71500" y="4286250"/>
            <a:ext cx="6572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Gluck-Pisano 2008  </a:t>
            </a:r>
          </a:p>
        </p:txBody>
      </p:sp>
      <p:sp>
        <p:nvSpPr>
          <p:cNvPr id="34826" name="Прямоугольник 12"/>
          <p:cNvSpPr>
            <a:spLocks noChangeArrowheads="1"/>
          </p:cNvSpPr>
          <p:nvPr/>
        </p:nvSpPr>
        <p:spPr bwMode="auto">
          <a:xfrm>
            <a:off x="857250" y="500063"/>
            <a:ext cx="59166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 Martin – 2002  //    H. KHANPOUR..-2012 (1205.5194) </a:t>
            </a:r>
          </a:p>
        </p:txBody>
      </p:sp>
      <p:graphicFrame>
        <p:nvGraphicFramePr>
          <p:cNvPr id="3482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737804"/>
              </p:ext>
            </p:extLst>
          </p:nvPr>
        </p:nvGraphicFramePr>
        <p:xfrm>
          <a:off x="582613" y="1071563"/>
          <a:ext cx="6532562" cy="560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60" name="Equation" r:id="rId11" imgW="5955480" imgH="216000" progId="Equation.DSMT4">
                  <p:embed/>
                </p:oleObj>
              </mc:Choice>
              <mc:Fallback>
                <p:oleObj name="Equation" r:id="rId11" imgW="5955480" imgH="216000" progId="Equation.DSMT4">
                  <p:embed/>
                  <p:pic>
                    <p:nvPicPr>
                      <p:cNvPr id="0" name="Picture 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613" y="1071563"/>
                        <a:ext cx="6532562" cy="560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737804"/>
              </p:ext>
            </p:extLst>
          </p:nvPr>
        </p:nvGraphicFramePr>
        <p:xfrm>
          <a:off x="584135" y="1066006"/>
          <a:ext cx="6532562" cy="560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61" name="Equation" r:id="rId11" imgW="5955480" imgH="216000" progId="Equation.DSMT4">
                  <p:embed/>
                </p:oleObj>
              </mc:Choice>
              <mc:Fallback>
                <p:oleObj name="Equation" r:id="rId11" imgW="5955480" imgH="216000" progId="Equation.DSMT4">
                  <p:embed/>
                  <p:pic>
                    <p:nvPicPr>
                      <p:cNvPr id="34827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135" y="1066006"/>
                        <a:ext cx="6532562" cy="560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7504" y="6453336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14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2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/>
      <p:bldP spid="10246" grpId="0"/>
      <p:bldP spid="10247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4348" y="928670"/>
            <a:ext cx="72866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differential cross section for the unpolarized cross section </a:t>
            </a:r>
          </a:p>
          <a:p>
            <a:r>
              <a:rPr lang="en-US" dirty="0" smtClean="0"/>
              <a:t> that reaction can be written as</a:t>
            </a:r>
          </a:p>
        </p:txBody>
      </p:sp>
      <p:graphicFrame>
        <p:nvGraphicFramePr>
          <p:cNvPr id="82945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8565307"/>
              </p:ext>
            </p:extLst>
          </p:nvPr>
        </p:nvGraphicFramePr>
        <p:xfrm>
          <a:off x="3071802" y="142852"/>
          <a:ext cx="2568570" cy="706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432" name="Equation" r:id="rId3" imgW="22336560" imgH="5676840" progId="Equation.DSMT4">
                  <p:embed/>
                </p:oleObj>
              </mc:Choice>
              <mc:Fallback>
                <p:oleObj name="Equation" r:id="rId3" imgW="22336560" imgH="5676840" progId="Equation.DSMT4">
                  <p:embed/>
                  <p:pic>
                    <p:nvPicPr>
                      <p:cNvPr id="0" name="Picture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1802" y="142852"/>
                        <a:ext cx="2568570" cy="706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946" name="Object 28"/>
          <p:cNvGraphicFramePr>
            <a:graphicFrameLocks noChangeAspect="1"/>
          </p:cNvGraphicFramePr>
          <p:nvPr/>
        </p:nvGraphicFramePr>
        <p:xfrm>
          <a:off x="862013" y="1928813"/>
          <a:ext cx="7346950" cy="1065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433" name="Equation" r:id="rId5" imgW="116203320" imgH="14211360" progId="Equation.DSMT4">
                  <p:embed/>
                </p:oleObj>
              </mc:Choice>
              <mc:Fallback>
                <p:oleObj name="Equation" r:id="rId5" imgW="116203320" imgH="14211360" progId="Equation.DSMT4">
                  <p:embed/>
                  <p:pic>
                    <p:nvPicPr>
                      <p:cNvPr id="0" name="Picture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2013" y="1928813"/>
                        <a:ext cx="7346950" cy="1065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948" name="Object 4"/>
          <p:cNvGraphicFramePr>
            <a:graphicFrameLocks noChangeAspect="1"/>
          </p:cNvGraphicFramePr>
          <p:nvPr/>
        </p:nvGraphicFramePr>
        <p:xfrm>
          <a:off x="642910" y="4000504"/>
          <a:ext cx="6691313" cy="188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434" name="Equation" r:id="rId7" imgW="110920680" imgH="29248200" progId="Equation.DSMT4">
                  <p:embed/>
                </p:oleObj>
              </mc:Choice>
              <mc:Fallback>
                <p:oleObj name="Equation" r:id="rId7" imgW="110920680" imgH="29248200" progId="Equation.DSMT4">
                  <p:embed/>
                  <p:pic>
                    <p:nvPicPr>
                      <p:cNvPr id="0" name="Picture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910" y="4000504"/>
                        <a:ext cx="6691313" cy="1889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8565307"/>
              </p:ext>
            </p:extLst>
          </p:nvPr>
        </p:nvGraphicFramePr>
        <p:xfrm>
          <a:off x="3059832" y="116632"/>
          <a:ext cx="2568570" cy="706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435" name="Equation" r:id="rId3" imgW="22336560" imgH="5676840" progId="Equation.DSMT4">
                  <p:embed/>
                </p:oleObj>
              </mc:Choice>
              <mc:Fallback>
                <p:oleObj name="Equation" r:id="rId3" imgW="22336560" imgH="5676840" progId="Equation.DSMT4">
                  <p:embed/>
                  <p:pic>
                    <p:nvPicPr>
                      <p:cNvPr id="82945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832" y="116632"/>
                        <a:ext cx="2568570" cy="706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3762" name="Object 4"/>
          <p:cNvGraphicFramePr>
            <a:graphicFrameLocks noChangeAspect="1"/>
          </p:cNvGraphicFramePr>
          <p:nvPr/>
        </p:nvGraphicFramePr>
        <p:xfrm>
          <a:off x="428596" y="285728"/>
          <a:ext cx="5076825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536" name="Equation" r:id="rId3" imgW="74349360" imgH="14211360" progId="Equation.DSMT4">
                  <p:embed/>
                </p:oleObj>
              </mc:Choice>
              <mc:Fallback>
                <p:oleObj name="Equation" r:id="rId3" imgW="74349360" imgH="14211360" progId="Equation.DSMT4">
                  <p:embed/>
                  <p:pic>
                    <p:nvPicPr>
                      <p:cNvPr id="0" name="Picture 1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596" y="285728"/>
                        <a:ext cx="5076825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3763" name="Object 2"/>
          <p:cNvGraphicFramePr>
            <a:graphicFrameLocks noChangeAspect="1"/>
          </p:cNvGraphicFramePr>
          <p:nvPr/>
        </p:nvGraphicFramePr>
        <p:xfrm>
          <a:off x="1571604" y="1214422"/>
          <a:ext cx="6789738" cy="785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537" name="Equation" r:id="rId5" imgW="127174680" imgH="14617800" progId="Equation.DSMT4">
                  <p:embed/>
                </p:oleObj>
              </mc:Choice>
              <mc:Fallback>
                <p:oleObj name="Equation" r:id="rId5" imgW="127174680" imgH="14617800" progId="Equation.DSMT4">
                  <p:embed/>
                  <p:pic>
                    <p:nvPicPr>
                      <p:cNvPr id="0" name="Picture 1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1604" y="1214422"/>
                        <a:ext cx="6789738" cy="785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4"/>
          <p:cNvGraphicFramePr>
            <a:graphicFrameLocks noChangeAspect="1"/>
          </p:cNvGraphicFramePr>
          <p:nvPr/>
        </p:nvGraphicFramePr>
        <p:xfrm>
          <a:off x="401638" y="3786188"/>
          <a:ext cx="5076825" cy="935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538" name="Equation" r:id="rId7" imgW="74349360" imgH="14211360" progId="Equation.DSMT4">
                  <p:embed/>
                </p:oleObj>
              </mc:Choice>
              <mc:Fallback>
                <p:oleObj name="Equation" r:id="rId7" imgW="74349360" imgH="14211360" progId="Equation.DSMT4">
                  <p:embed/>
                  <p:pic>
                    <p:nvPicPr>
                      <p:cNvPr id="0" name="Picture 10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638" y="3786188"/>
                        <a:ext cx="5076825" cy="935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3765" name="Object 2"/>
          <p:cNvGraphicFramePr>
            <a:graphicFrameLocks noChangeAspect="1"/>
          </p:cNvGraphicFramePr>
          <p:nvPr/>
        </p:nvGraphicFramePr>
        <p:xfrm>
          <a:off x="1338263" y="4714875"/>
          <a:ext cx="7332662" cy="78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539" name="Equation" r:id="rId9" imgW="137333520" imgH="14617800" progId="Equation.DSMT4">
                  <p:embed/>
                </p:oleObj>
              </mc:Choice>
              <mc:Fallback>
                <p:oleObj name="Equation" r:id="rId9" imgW="137333520" imgH="14617800" progId="Equation.DSMT4">
                  <p:embed/>
                  <p:pic>
                    <p:nvPicPr>
                      <p:cNvPr id="0" name="Picture 10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8263" y="4714875"/>
                        <a:ext cx="7332662" cy="785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3766" name="Object 4"/>
          <p:cNvGraphicFramePr>
            <a:graphicFrameLocks noChangeAspect="1"/>
          </p:cNvGraphicFramePr>
          <p:nvPr/>
        </p:nvGraphicFramePr>
        <p:xfrm>
          <a:off x="469900" y="1928813"/>
          <a:ext cx="4992688" cy="935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540" name="Equation" r:id="rId11" imgW="73130400" imgH="14211360" progId="Equation.DSMT4">
                  <p:embed/>
                </p:oleObj>
              </mc:Choice>
              <mc:Fallback>
                <p:oleObj name="Equation" r:id="rId11" imgW="73130400" imgH="14211360" progId="Equation.DSMT4">
                  <p:embed/>
                  <p:pic>
                    <p:nvPicPr>
                      <p:cNvPr id="0" name="Picture 10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900" y="1928813"/>
                        <a:ext cx="4992688" cy="935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3767" name="Object 7"/>
          <p:cNvGraphicFramePr>
            <a:graphicFrameLocks noChangeAspect="1"/>
          </p:cNvGraphicFramePr>
          <p:nvPr/>
        </p:nvGraphicFramePr>
        <p:xfrm>
          <a:off x="1500166" y="2857496"/>
          <a:ext cx="7007225" cy="785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541" name="Equation" r:id="rId13" imgW="131238360" imgH="14617800" progId="Equation.DSMT4">
                  <p:embed/>
                </p:oleObj>
              </mc:Choice>
              <mc:Fallback>
                <p:oleObj name="Equation" r:id="rId13" imgW="131238360" imgH="14617800" progId="Equation.DSMT4">
                  <p:embed/>
                  <p:pic>
                    <p:nvPicPr>
                      <p:cNvPr id="0" name="Picture 1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0166" y="2857496"/>
                        <a:ext cx="7007225" cy="785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vtkh.jpg"/>
          <p:cNvPicPr>
            <a:picLocks noChangeAspect="1"/>
          </p:cNvPicPr>
          <p:nvPr/>
        </p:nvPicPr>
        <p:blipFill>
          <a:blip r:embed="rId2" cstate="print"/>
          <a:srcRect l="11911" t="57229" r="11911" b="8416"/>
          <a:stretch>
            <a:fillRect/>
          </a:stretch>
        </p:blipFill>
        <p:spPr>
          <a:xfrm>
            <a:off x="2699792" y="332656"/>
            <a:ext cx="3384376" cy="2160172"/>
          </a:xfrm>
          <a:prstGeom prst="rect">
            <a:avLst/>
          </a:prstGeom>
        </p:spPr>
      </p:pic>
      <p:pic>
        <p:nvPicPr>
          <p:cNvPr id="3" name="Рисунок 2" descr="rakhsq.jpg"/>
          <p:cNvPicPr>
            <a:picLocks noChangeAspect="1"/>
          </p:cNvPicPr>
          <p:nvPr/>
        </p:nvPicPr>
        <p:blipFill>
          <a:blip r:embed="rId3" cstate="print"/>
          <a:srcRect l="11911" t="57229" r="11911" b="8416"/>
          <a:stretch>
            <a:fillRect/>
          </a:stretch>
        </p:blipFill>
        <p:spPr>
          <a:xfrm>
            <a:off x="2627784" y="3140968"/>
            <a:ext cx="3600400" cy="2237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82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Рисунок 1" descr="f1b4.jpg"/>
          <p:cNvPicPr>
            <a:picLocks noChangeAspect="1"/>
          </p:cNvPicPr>
          <p:nvPr/>
        </p:nvPicPr>
        <p:blipFill>
          <a:blip r:embed="rId3"/>
          <a:srcRect l="12485" t="41769" r="12485" b="9639"/>
          <a:stretch>
            <a:fillRect/>
          </a:stretch>
        </p:blipFill>
        <p:spPr bwMode="auto">
          <a:xfrm>
            <a:off x="1643063" y="785813"/>
            <a:ext cx="4995862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4697" name="Object 8"/>
          <p:cNvGraphicFramePr>
            <a:graphicFrameLocks noChangeAspect="1"/>
          </p:cNvGraphicFramePr>
          <p:nvPr/>
        </p:nvGraphicFramePr>
        <p:xfrm>
          <a:off x="1236663" y="4502150"/>
          <a:ext cx="6607175" cy="164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43" name="Equation" r:id="rId4" imgW="7161840" imgH="1536840" progId="Equation.DSMT4">
                  <p:embed/>
                </p:oleObj>
              </mc:Choice>
              <mc:Fallback>
                <p:oleObj name="Equation" r:id="rId4" imgW="7161840" imgH="1536840" progId="Equation.DSMT4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6663" y="4502150"/>
                        <a:ext cx="6607175" cy="164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Рисунок 1" descr="Agrb4.jpg"/>
          <p:cNvPicPr>
            <a:picLocks noChangeAspect="1"/>
          </p:cNvPicPr>
          <p:nvPr/>
        </p:nvPicPr>
        <p:blipFill>
          <a:blip r:embed="rId3"/>
          <a:srcRect l="12485" t="41769" r="12485" b="9639"/>
          <a:stretch>
            <a:fillRect/>
          </a:stretch>
        </p:blipFill>
        <p:spPr bwMode="auto">
          <a:xfrm>
            <a:off x="928688" y="714375"/>
            <a:ext cx="6078537" cy="382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4697" name="Object 8"/>
          <p:cNvGraphicFramePr>
            <a:graphicFrameLocks noChangeAspect="1"/>
          </p:cNvGraphicFramePr>
          <p:nvPr/>
        </p:nvGraphicFramePr>
        <p:xfrm>
          <a:off x="1285875" y="4714875"/>
          <a:ext cx="2173288" cy="92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97" name="Equation" r:id="rId4" imgW="2361960" imgH="838080" progId="Equation.DSMT4">
                  <p:embed/>
                </p:oleObj>
              </mc:Choice>
              <mc:Fallback>
                <p:oleObj name="Equation" r:id="rId4" imgW="2361960" imgH="838080" progId="Equation.DSMT4">
                  <p:embed/>
                  <p:pic>
                    <p:nvPicPr>
                      <p:cNvPr id="0" name="Picture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5875" y="4714875"/>
                        <a:ext cx="2173288" cy="928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5"/>
          <p:cNvGraphicFramePr>
            <a:graphicFrameLocks noChangeAspect="1"/>
          </p:cNvGraphicFramePr>
          <p:nvPr/>
        </p:nvGraphicFramePr>
        <p:xfrm>
          <a:off x="4286250" y="5000625"/>
          <a:ext cx="2538413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98" name="Equation" r:id="rId6" imgW="1435100" imgH="241300" progId="Equation.DSMT4">
                  <p:embed/>
                </p:oleObj>
              </mc:Choice>
              <mc:Fallback>
                <p:oleObj name="Equation" r:id="rId6" imgW="1435100" imgH="241300" progId="Equation.DSMT4">
                  <p:embed/>
                  <p:pic>
                    <p:nvPicPr>
                      <p:cNvPr id="0" name="Picture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6250" y="5000625"/>
                        <a:ext cx="2538413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812360" y="6381328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026"/>
          <p:cNvSpPr txBox="1">
            <a:spLocks noChangeArrowheads="1"/>
          </p:cNvSpPr>
          <p:nvPr/>
        </p:nvSpPr>
        <p:spPr bwMode="ltGray">
          <a:xfrm>
            <a:off x="1600200" y="1143000"/>
            <a:ext cx="3581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latin typeface="Gill Sans MT" pitchFamily="34" charset="0"/>
              </a:rPr>
              <a:t>Contents</a:t>
            </a:r>
            <a:endParaRPr lang="ru-RU" sz="2800" dirty="0">
              <a:latin typeface="Calibri" pitchFamily="34" charset="0"/>
            </a:endParaRPr>
          </a:p>
        </p:txBody>
      </p:sp>
      <p:sp>
        <p:nvSpPr>
          <p:cNvPr id="14339" name="Text Box 1027"/>
          <p:cNvSpPr txBox="1">
            <a:spLocks noChangeArrowheads="1"/>
          </p:cNvSpPr>
          <p:nvPr/>
        </p:nvSpPr>
        <p:spPr bwMode="ltGray">
          <a:xfrm>
            <a:off x="304800" y="1828800"/>
            <a:ext cx="2514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dirty="0">
                <a:latin typeface="Gill Sans MT" pitchFamily="34" charset="0"/>
              </a:rPr>
              <a:t>*    Introduction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14340" name="Text Box 1028"/>
          <p:cNvSpPr txBox="1">
            <a:spLocks noChangeArrowheads="1"/>
          </p:cNvSpPr>
          <p:nvPr/>
        </p:nvSpPr>
        <p:spPr bwMode="ltGray">
          <a:xfrm>
            <a:off x="304800" y="2200603"/>
            <a:ext cx="7620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Gill Sans MT" pitchFamily="34" charset="0"/>
              </a:rPr>
              <a:t>*   </a:t>
            </a:r>
            <a:r>
              <a:rPr lang="en-US" dirty="0" smtClean="0">
                <a:latin typeface="Gill Sans MT" pitchFamily="34" charset="0"/>
              </a:rPr>
              <a:t> GPDs and hadrons  form-factors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14342" name="Text Box 1035"/>
          <p:cNvSpPr txBox="1">
            <a:spLocks noChangeArrowheads="1"/>
          </p:cNvSpPr>
          <p:nvPr/>
        </p:nvSpPr>
        <p:spPr bwMode="ltGray">
          <a:xfrm>
            <a:off x="522835" y="5077884"/>
            <a:ext cx="441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Gill Sans MT" pitchFamily="34" charset="0"/>
              </a:rPr>
              <a:t>*    </a:t>
            </a:r>
            <a:r>
              <a:rPr lang="en-US" dirty="0" smtClean="0">
                <a:latin typeface="Gill Sans MT" pitchFamily="34" charset="0"/>
              </a:rPr>
              <a:t>Gravitation Radiuses of nucleons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14344" name="Text Box 1032"/>
          <p:cNvSpPr txBox="1">
            <a:spLocks noChangeArrowheads="1"/>
          </p:cNvSpPr>
          <p:nvPr/>
        </p:nvSpPr>
        <p:spPr bwMode="ltGray">
          <a:xfrm>
            <a:off x="379887" y="3785209"/>
            <a:ext cx="6172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Gill Sans MT" pitchFamily="34" charset="0"/>
              </a:rPr>
              <a:t>*   </a:t>
            </a:r>
            <a:r>
              <a:rPr lang="en-US" dirty="0" smtClean="0">
                <a:latin typeface="Gill Sans MT" pitchFamily="34" charset="0"/>
              </a:rPr>
              <a:t>PDFs and GPDs of gluons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14345" name="Text Box 1028"/>
          <p:cNvSpPr txBox="1">
            <a:spLocks noChangeArrowheads="1"/>
          </p:cNvSpPr>
          <p:nvPr/>
        </p:nvSpPr>
        <p:spPr bwMode="ltGray">
          <a:xfrm>
            <a:off x="304800" y="2611032"/>
            <a:ext cx="7620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Gill Sans MT" pitchFamily="34" charset="0"/>
              </a:rPr>
              <a:t>*    </a:t>
            </a:r>
            <a:r>
              <a:rPr lang="en-US" dirty="0" smtClean="0">
                <a:latin typeface="Gill Sans MT" pitchFamily="34" charset="0"/>
              </a:rPr>
              <a:t>GPDs </a:t>
            </a:r>
            <a:r>
              <a:rPr lang="en-US" dirty="0">
                <a:latin typeface="Gill Sans MT" pitchFamily="34" charset="0"/>
              </a:rPr>
              <a:t>fitting of the electromagnetic </a:t>
            </a:r>
            <a:r>
              <a:rPr lang="en-US" dirty="0" smtClean="0">
                <a:latin typeface="Gill Sans MT" pitchFamily="34" charset="0"/>
              </a:rPr>
              <a:t>nucleon form </a:t>
            </a:r>
            <a:r>
              <a:rPr lang="en-US" dirty="0">
                <a:latin typeface="Gill Sans MT" pitchFamily="34" charset="0"/>
              </a:rPr>
              <a:t>factors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12" name="Text Box 1028"/>
          <p:cNvSpPr txBox="1">
            <a:spLocks noChangeArrowheads="1"/>
          </p:cNvSpPr>
          <p:nvPr/>
        </p:nvSpPr>
        <p:spPr bwMode="ltGray">
          <a:xfrm>
            <a:off x="379887" y="3200224"/>
            <a:ext cx="7620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Gill Sans MT" pitchFamily="34" charset="0"/>
              </a:rPr>
              <a:t>*   </a:t>
            </a:r>
            <a:r>
              <a:rPr lang="en-US" dirty="0" smtClean="0">
                <a:latin typeface="Gill Sans MT" pitchFamily="34" charset="0"/>
              </a:rPr>
              <a:t>Electromagnetic and </a:t>
            </a:r>
            <a:r>
              <a:rPr lang="en-US" dirty="0" err="1" smtClean="0">
                <a:latin typeface="Gill Sans MT" pitchFamily="34" charset="0"/>
              </a:rPr>
              <a:t>gravitomagnetic</a:t>
            </a:r>
            <a:r>
              <a:rPr lang="en-US" dirty="0" smtClean="0">
                <a:latin typeface="Gill Sans MT" pitchFamily="34" charset="0"/>
              </a:rPr>
              <a:t> nucleons form-factors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13" name="Text Box 1032"/>
          <p:cNvSpPr txBox="1">
            <a:spLocks noChangeArrowheads="1"/>
          </p:cNvSpPr>
          <p:nvPr/>
        </p:nvSpPr>
        <p:spPr bwMode="ltGray">
          <a:xfrm>
            <a:off x="513261" y="4492898"/>
            <a:ext cx="6172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Gill Sans MT" pitchFamily="34" charset="0"/>
              </a:rPr>
              <a:t>*    </a:t>
            </a:r>
            <a:r>
              <a:rPr lang="en-US" dirty="0" smtClean="0">
                <a:latin typeface="Gill Sans MT" pitchFamily="34" charset="0"/>
              </a:rPr>
              <a:t>Tomography of hadrons</a:t>
            </a:r>
            <a:endParaRPr lang="ru-RU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88640"/>
            <a:ext cx="6511925" cy="11430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Bookman Old Style" panose="02050604050505020204" pitchFamily="18" charset="0"/>
              </a:rPr>
              <a:t>A(t) </a:t>
            </a:r>
            <a:r>
              <a:rPr lang="en-US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Gravitational form factor A</a:t>
            </a:r>
            <a:r>
              <a:rPr lang="en-US" altLang="en-US" sz="2400" baseline="-250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and proton Dirac F_1</a:t>
            </a:r>
            <a:endParaRPr lang="ru-RU" altLang="en-US" sz="2400" dirty="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2771" name="Picture 3" descr="E:\07\confer\dubna07\doklad\presentation\ahf1z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916832"/>
            <a:ext cx="6172200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5421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6237312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303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685800" y="4495800"/>
          <a:ext cx="7843838" cy="111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834" name="Equation" r:id="rId3" imgW="3530520" imgH="482400" progId="Equation.DSMT4">
                  <p:embed/>
                </p:oleObj>
              </mc:Choice>
              <mc:Fallback>
                <p:oleObj name="Equation" r:id="rId3" imgW="3530520" imgH="482400" progId="Equation.DSMT4">
                  <p:embed/>
                  <p:pic>
                    <p:nvPicPr>
                      <p:cNvPr id="2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ltGray">
                      <a:xfrm>
                        <a:off x="685800" y="4495800"/>
                        <a:ext cx="7843838" cy="1114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6"/>
          <p:cNvGraphicFramePr>
            <a:graphicFrameLocks noChangeAspect="1"/>
          </p:cNvGraphicFramePr>
          <p:nvPr/>
        </p:nvGraphicFramePr>
        <p:xfrm>
          <a:off x="381000" y="1981200"/>
          <a:ext cx="6883400" cy="1116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835" name="Equation" r:id="rId5" imgW="3098520" imgH="482400" progId="Equation.DSMT4">
                  <p:embed/>
                </p:oleObj>
              </mc:Choice>
              <mc:Fallback>
                <p:oleObj name="Equation" r:id="rId5" imgW="3098520" imgH="482400" progId="Equation.DSMT4">
                  <p:embed/>
                  <p:pic>
                    <p:nvPicPr>
                      <p:cNvPr id="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ltGray">
                      <a:xfrm>
                        <a:off x="381000" y="1981200"/>
                        <a:ext cx="6883400" cy="1116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6" name="Text Box 8"/>
          <p:cNvSpPr txBox="1">
            <a:spLocks noChangeArrowheads="1"/>
          </p:cNvSpPr>
          <p:nvPr/>
        </p:nvSpPr>
        <p:spPr bwMode="auto">
          <a:xfrm>
            <a:off x="381000" y="3505200"/>
            <a:ext cx="3200400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Euclid Extra" panose="02050502000505020303" pitchFamily="18" charset="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Euclid Extra" panose="02050502000505020303" pitchFamily="18" charset="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Euclid Extra" panose="02050502000505020303" pitchFamily="18" charset="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Euclid Extra" panose="02050502000505020303" pitchFamily="18" charset="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Euclid Extra" panose="02050502000505020303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clid Extra" panose="02050502000505020303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clid Extra" panose="02050502000505020303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clid Extra" panose="02050502000505020303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clid Extra" panose="02050502000505020303" pitchFamily="18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Times New Roman" panose="02020603050405020304" pitchFamily="18" charset="0"/>
              </a:rPr>
              <a:t> C.Carlson, M. Vanderhaeghen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Times New Roman" panose="02020603050405020304" pitchFamily="18" charset="0"/>
              </a:rPr>
              <a:t>Phys.Rev.Lett., 100,(2008)</a:t>
            </a:r>
            <a:endParaRPr lang="ru-RU" altLang="en-US">
              <a:latin typeface="Times New Roman" panose="02020603050405020304" pitchFamily="18" charset="0"/>
            </a:endParaRPr>
          </a:p>
        </p:txBody>
      </p:sp>
      <p:graphicFrame>
        <p:nvGraphicFramePr>
          <p:cNvPr id="5" name="Object 8"/>
          <p:cNvGraphicFramePr>
            <a:graphicFrameLocks noChangeAspect="1"/>
          </p:cNvGraphicFramePr>
          <p:nvPr/>
        </p:nvGraphicFramePr>
        <p:xfrm>
          <a:off x="457200" y="1066800"/>
          <a:ext cx="5164138" cy="1116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836" name="Equation" r:id="rId7" imgW="2323800" imgH="482400" progId="Equation.DSMT4">
                  <p:embed/>
                </p:oleObj>
              </mc:Choice>
              <mc:Fallback>
                <p:oleObj name="Equation" r:id="rId7" imgW="2323800" imgH="482400" progId="Equation.DSMT4">
                  <p:embed/>
                  <p:pic>
                    <p:nvPicPr>
                      <p:cNvPr id="5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ltGray">
                      <a:xfrm>
                        <a:off x="457200" y="1066800"/>
                        <a:ext cx="5164138" cy="1116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7" name="Text Box 9"/>
          <p:cNvSpPr txBox="1">
            <a:spLocks noChangeArrowheads="1"/>
          </p:cNvSpPr>
          <p:nvPr/>
        </p:nvSpPr>
        <p:spPr bwMode="auto">
          <a:xfrm>
            <a:off x="357188" y="357188"/>
            <a:ext cx="3733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Euclid Extra" panose="02050502000505020303" pitchFamily="18" charset="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Euclid Extra" panose="02050502000505020303" pitchFamily="18" charset="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Euclid Extra" panose="02050502000505020303" pitchFamily="18" charset="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Euclid Extra" panose="02050502000505020303" pitchFamily="18" charset="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Euclid Extra" panose="02050502000505020303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clid Extra" panose="02050502000505020303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clid Extra" panose="02050502000505020303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clid Extra" panose="02050502000505020303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clid Extra" panose="02050502000505020303" pitchFamily="18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Times New Roman" panose="02020603050405020304" pitchFamily="18" charset="0"/>
              </a:rPr>
              <a:t>“TOMOGRAPHY”  of   NUCLEONS </a:t>
            </a:r>
            <a:endParaRPr lang="ru-RU" altLang="en-US">
              <a:latin typeface="Times New Roman" panose="02020603050405020304" pitchFamily="18" charset="0"/>
            </a:endParaRPr>
          </a:p>
        </p:txBody>
      </p:sp>
      <p:graphicFrame>
        <p:nvGraphicFramePr>
          <p:cNvPr id="6" name="Object 4"/>
          <p:cNvGraphicFramePr>
            <a:graphicFrameLocks noChangeAspect="1"/>
          </p:cNvGraphicFramePr>
          <p:nvPr/>
        </p:nvGraphicFramePr>
        <p:xfrm>
          <a:off x="4643438" y="3500438"/>
          <a:ext cx="3897312" cy="61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837" name="Equation" r:id="rId9" imgW="1752480" imgH="266400" progId="Equation.DSMT4">
                  <p:embed/>
                </p:oleObj>
              </mc:Choice>
              <mc:Fallback>
                <p:oleObj name="Equation" r:id="rId9" imgW="1752480" imgH="266400" progId="Equation.DSMT4">
                  <p:embed/>
                  <p:pic>
                    <p:nvPicPr>
                      <p:cNvPr id="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ltGray">
                      <a:xfrm>
                        <a:off x="4643438" y="3500438"/>
                        <a:ext cx="3897312" cy="615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8" name="Text Box 7"/>
          <p:cNvSpPr txBox="1">
            <a:spLocks noChangeArrowheads="1"/>
          </p:cNvSpPr>
          <p:nvPr/>
        </p:nvSpPr>
        <p:spPr bwMode="auto">
          <a:xfrm>
            <a:off x="6143625" y="285750"/>
            <a:ext cx="2286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Euclid Extra" panose="02050502000505020303" pitchFamily="18" charset="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Euclid Extra" panose="02050502000505020303" pitchFamily="18" charset="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Euclid Extra" panose="02050502000505020303" pitchFamily="18" charset="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Euclid Extra" panose="02050502000505020303" pitchFamily="18" charset="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Euclid Extra" panose="02050502000505020303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clid Extra" panose="02050502000505020303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clid Extra" panose="02050502000505020303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clid Extra" panose="02050502000505020303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clid Extra" panose="02050502000505020303" pitchFamily="18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Times New Roman" panose="02020603050405020304" pitchFamily="18" charset="0"/>
              </a:rPr>
              <a:t>M.Burkardt  Phys.Rev, D74(2004)</a:t>
            </a:r>
            <a:endParaRPr lang="ru-RU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11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Рисунок 1" descr="PgxbF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-23431500"/>
            <a:ext cx="3500437" cy="361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TextBox 3"/>
          <p:cNvSpPr txBox="1">
            <a:spLocks noChangeArrowheads="1"/>
          </p:cNvSpPr>
          <p:nvPr/>
        </p:nvSpPr>
        <p:spPr bwMode="auto">
          <a:xfrm>
            <a:off x="1000125" y="500063"/>
            <a:ext cx="55721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Euclid Extra" panose="02050502000505020303" pitchFamily="18" charset="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Euclid Extra" panose="02050502000505020303" pitchFamily="18" charset="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Euclid Extra" panose="02050502000505020303" pitchFamily="18" charset="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Euclid Extra" panose="02050502000505020303" pitchFamily="18" charset="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Euclid Extra" panose="02050502000505020303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clid Extra" panose="02050502000505020303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clid Extra" panose="02050502000505020303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clid Extra" panose="02050502000505020303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clid Extra" panose="02050502000505020303" pitchFamily="18" charset="2"/>
              </a:defRPr>
            </a:lvl9pPr>
          </a:lstStyle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Proton  - Del  =  (F1_em – A_gr)</a:t>
            </a:r>
            <a:endParaRPr lang="ru-RU" altLang="en-US">
              <a:latin typeface="Arial" panose="020B0604020202020204" pitchFamily="34" charset="0"/>
            </a:endParaRPr>
          </a:p>
        </p:txBody>
      </p:sp>
      <p:pic>
        <p:nvPicPr>
          <p:cNvPr id="45060" name="Рисунок 3" descr="Abx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8" y="1000125"/>
            <a:ext cx="3071812" cy="266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Рисунок 6" descr="F1bxyp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1143000"/>
            <a:ext cx="3429000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2" name="Рисунок 7" descr="DelF1mAbxy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0" y="3429000"/>
            <a:ext cx="342900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116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Рисунок 3" descr="totMsin1b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2571750"/>
            <a:ext cx="1617662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Рисунок 4" descr="totMsin1c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4778375"/>
            <a:ext cx="1643062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Рисунок 5" descr="totMsin03a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0" y="928688"/>
            <a:ext cx="1714500" cy="151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Рисунок 6" descr="totMsin03b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0" y="2857500"/>
            <a:ext cx="150018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Рисунок 7" descr="totMsin03c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0" y="4786313"/>
            <a:ext cx="1571625" cy="138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5" name="Рисунок 8" descr="totMsin06a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928688"/>
            <a:ext cx="1857375" cy="163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6" name="Рисунок 9" descr="totMsin06b.gi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000375"/>
            <a:ext cx="1500187" cy="132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7" name="Рисунок 10" descr="totMsin06c.gi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786313"/>
            <a:ext cx="1698625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8" name="Рисунок 11" descr="totMsin09a.gi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38" y="928688"/>
            <a:ext cx="16129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9" name="Рисунок 12" descr="totMsin09b.gif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313" y="2928938"/>
            <a:ext cx="1412875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0" name="Рисунок 13" descr="totMsin09c.gif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4786313"/>
            <a:ext cx="1357313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500063" y="6215063"/>
            <a:ext cx="7929562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latin typeface="Times New Roman" pitchFamily="18" charset="0"/>
              </a:rPr>
              <a:t>X  </a:t>
            </a:r>
            <a:r>
              <a:rPr lang="en-US" dirty="0">
                <a:latin typeface="Times New Roman" pitchFamily="18" charset="0"/>
              </a:rPr>
              <a:t> =       0.1                            0.3                             0.6                                    0.9</a:t>
            </a:r>
            <a:endParaRPr lang="ru-RU" dirty="0">
              <a:latin typeface="+mn-lt"/>
            </a:endParaRPr>
          </a:p>
        </p:txBody>
      </p:sp>
      <p:sp>
        <p:nvSpPr>
          <p:cNvPr id="24" name="TextBox 14"/>
          <p:cNvSpPr txBox="1">
            <a:spLocks noChangeArrowheads="1"/>
          </p:cNvSpPr>
          <p:nvPr/>
        </p:nvSpPr>
        <p:spPr bwMode="auto">
          <a:xfrm>
            <a:off x="0" y="2571750"/>
            <a:ext cx="6429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eaLnBrk="0" hangingPunct="0">
              <a:defRPr/>
            </a:pPr>
            <a:r>
              <a:rPr lang="en-US" sz="2400" b="1" dirty="0">
                <a:solidFill>
                  <a:schemeClr val="tx2"/>
                </a:solidFill>
                <a:latin typeface="Courier New" pitchFamily="49" charset="0"/>
                <a:ea typeface="+mj-ea"/>
                <a:cs typeface="Courier New" pitchFamily="49" charset="0"/>
              </a:rPr>
              <a:t>d</a:t>
            </a:r>
            <a:endParaRPr lang="ru-RU" sz="2400" b="1" dirty="0">
              <a:solidFill>
                <a:schemeClr val="tx2"/>
              </a:solidFill>
              <a:latin typeface="Arial" pitchFamily="34" charset="0"/>
              <a:ea typeface="+mj-ea"/>
              <a:cs typeface="+mj-cs"/>
            </a:endParaRPr>
          </a:p>
        </p:txBody>
      </p:sp>
      <p:sp>
        <p:nvSpPr>
          <p:cNvPr id="25" name="TextBox 14"/>
          <p:cNvSpPr txBox="1">
            <a:spLocks noChangeArrowheads="1"/>
          </p:cNvSpPr>
          <p:nvPr/>
        </p:nvSpPr>
        <p:spPr bwMode="auto">
          <a:xfrm>
            <a:off x="0" y="4643438"/>
            <a:ext cx="4286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eaLnBrk="0" hangingPunct="0">
              <a:defRPr/>
            </a:pPr>
            <a:r>
              <a:rPr lang="en-US" sz="2400" b="1" dirty="0">
                <a:solidFill>
                  <a:schemeClr val="tx2"/>
                </a:solidFill>
                <a:latin typeface="Courier New" pitchFamily="49" charset="0"/>
                <a:ea typeface="+mj-ea"/>
                <a:cs typeface="Courier New" pitchFamily="49" charset="0"/>
              </a:rPr>
              <a:t>u</a:t>
            </a:r>
            <a:endParaRPr lang="ru-RU" sz="2400" b="1" dirty="0">
              <a:solidFill>
                <a:schemeClr val="tx2"/>
              </a:solidFill>
              <a:latin typeface="Arial" pitchFamily="34" charset="0"/>
              <a:ea typeface="+mj-ea"/>
              <a:cs typeface="+mj-cs"/>
            </a:endParaRPr>
          </a:p>
        </p:txBody>
      </p:sp>
      <p:sp>
        <p:nvSpPr>
          <p:cNvPr id="26" name="TextBox 14"/>
          <p:cNvSpPr txBox="1">
            <a:spLocks noChangeArrowheads="1"/>
          </p:cNvSpPr>
          <p:nvPr/>
        </p:nvSpPr>
        <p:spPr bwMode="auto">
          <a:xfrm>
            <a:off x="0" y="857250"/>
            <a:ext cx="8572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eaLnBrk="0" hangingPunct="0">
              <a:defRPr/>
            </a:pPr>
            <a:r>
              <a:rPr lang="en-US" sz="2400" b="1">
                <a:solidFill>
                  <a:schemeClr val="tx2"/>
                </a:solidFill>
                <a:latin typeface="Courier New" pitchFamily="49" charset="0"/>
                <a:ea typeface="+mj-ea"/>
                <a:cs typeface="Courier New" pitchFamily="49" charset="0"/>
              </a:rPr>
              <a:t>u+d</a:t>
            </a:r>
            <a:endParaRPr lang="ru-RU" sz="2400" b="1" dirty="0">
              <a:solidFill>
                <a:schemeClr val="tx2"/>
              </a:solidFill>
              <a:latin typeface="Arial" pitchFamily="34" charset="0"/>
              <a:ea typeface="+mj-ea"/>
              <a:cs typeface="+mj-cs"/>
            </a:endParaRPr>
          </a:p>
        </p:txBody>
      </p:sp>
      <p:pic>
        <p:nvPicPr>
          <p:cNvPr id="37905" name="Рисунок 2" descr="totMsin1a.gif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857250"/>
            <a:ext cx="171450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Заголовок 1"/>
          <p:cNvSpPr txBox="1">
            <a:spLocks/>
          </p:cNvSpPr>
          <p:nvPr/>
        </p:nvSpPr>
        <p:spPr bwMode="auto">
          <a:xfrm>
            <a:off x="357188" y="214313"/>
            <a:ext cx="2819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r>
              <a:rPr lang="en-US" sz="2000" dirty="0">
                <a:solidFill>
                  <a:schemeClr val="tx2"/>
                </a:solidFill>
                <a:latin typeface="Bookman Old Style" pitchFamily="18" charset="0"/>
                <a:ea typeface="+mj-ea"/>
                <a:cs typeface="+mj-cs"/>
              </a:rPr>
              <a:t>Neutron</a:t>
            </a:r>
            <a:r>
              <a:rPr lang="en-US" sz="2600" dirty="0">
                <a:solidFill>
                  <a:schemeClr val="tx2"/>
                </a:solidFill>
                <a:latin typeface="Bookman Old Style" pitchFamily="18" charset="0"/>
                <a:ea typeface="+mj-ea"/>
                <a:cs typeface="+mj-cs"/>
              </a:rPr>
              <a:t> </a:t>
            </a:r>
            <a:r>
              <a:rPr lang="en-US" sz="2200" b="1" dirty="0" err="1">
                <a:latin typeface="Euclid Symbol" pitchFamily="18" charset="2"/>
                <a:ea typeface="+mj-ea"/>
                <a:cs typeface="+mj-cs"/>
              </a:rPr>
              <a:t>r</a:t>
            </a:r>
            <a:r>
              <a:rPr lang="en-US" sz="2200" b="1" baseline="-25000" dirty="0" err="1">
                <a:latin typeface="Euclid Symbol" pitchFamily="18" charset="2"/>
                <a:ea typeface="+mj-ea"/>
                <a:cs typeface="+mj-cs"/>
              </a:rPr>
              <a:t>T</a:t>
            </a:r>
            <a:r>
              <a:rPr lang="en-US" sz="1600" dirty="0">
                <a:latin typeface="Gill Sans MT" pitchFamily="34" charset="0"/>
                <a:ea typeface="+mj-ea"/>
                <a:cs typeface="+mj-cs"/>
              </a:rPr>
              <a:t> (</a:t>
            </a:r>
            <a:r>
              <a:rPr lang="en-US" sz="1600" dirty="0" err="1">
                <a:latin typeface="Gill Sans MT" pitchFamily="34" charset="0"/>
                <a:ea typeface="+mj-ea"/>
                <a:cs typeface="+mj-cs"/>
              </a:rPr>
              <a:t>b</a:t>
            </a:r>
            <a:r>
              <a:rPr lang="en-US" sz="1600" baseline="-25000" dirty="0" err="1">
                <a:latin typeface="Gill Sans MT" pitchFamily="34" charset="0"/>
                <a:ea typeface="+mj-ea"/>
                <a:cs typeface="+mj-cs"/>
              </a:rPr>
              <a:t>x</a:t>
            </a:r>
            <a:r>
              <a:rPr lang="en-US" sz="1600" dirty="0" err="1">
                <a:latin typeface="Gill Sans MT" pitchFamily="34" charset="0"/>
                <a:ea typeface="+mj-ea"/>
                <a:cs typeface="+mj-cs"/>
              </a:rPr>
              <a:t>,b</a:t>
            </a:r>
            <a:r>
              <a:rPr lang="en-US" sz="1600" baseline="-25000" dirty="0" err="1">
                <a:latin typeface="Gill Sans MT" pitchFamily="34" charset="0"/>
                <a:ea typeface="+mj-ea"/>
                <a:cs typeface="+mj-cs"/>
              </a:rPr>
              <a:t>y</a:t>
            </a:r>
            <a:r>
              <a:rPr lang="en-US" sz="1600" baseline="-25000" dirty="0">
                <a:latin typeface="Gill Sans MT" pitchFamily="34" charset="0"/>
                <a:ea typeface="+mj-ea"/>
                <a:cs typeface="+mj-cs"/>
              </a:rPr>
              <a:t>; </a:t>
            </a:r>
            <a:r>
              <a:rPr lang="en-US" sz="1600" dirty="0">
                <a:latin typeface="Gill Sans MT" pitchFamily="34" charset="0"/>
                <a:ea typeface="+mj-ea"/>
                <a:cs typeface="+mj-cs"/>
              </a:rPr>
              <a:t>;</a:t>
            </a:r>
            <a:r>
              <a:rPr lang="en-US" sz="1600" dirty="0" err="1">
                <a:latin typeface="Gill Sans MT" pitchFamily="34" charset="0"/>
                <a:ea typeface="+mj-ea"/>
                <a:cs typeface="+mj-cs"/>
              </a:rPr>
              <a:t>x</a:t>
            </a:r>
            <a:r>
              <a:rPr lang="en-US" sz="1600" baseline="-25000" dirty="0" err="1">
                <a:latin typeface="Gill Sans MT" pitchFamily="34" charset="0"/>
                <a:ea typeface="+mj-ea"/>
                <a:cs typeface="+mj-cs"/>
              </a:rPr>
              <a:t>fix</a:t>
            </a:r>
            <a:r>
              <a:rPr lang="en-US" sz="1600" dirty="0">
                <a:latin typeface="Arial" pitchFamily="34" charset="0"/>
                <a:ea typeface="+mj-ea"/>
                <a:cs typeface="+mj-cs"/>
              </a:rPr>
              <a:t> )</a:t>
            </a:r>
            <a:r>
              <a:rPr lang="en-US" sz="2600" dirty="0">
                <a:solidFill>
                  <a:schemeClr val="tx2"/>
                </a:solidFill>
                <a:latin typeface="Bookman Old Style" pitchFamily="18" charset="0"/>
                <a:ea typeface="+mj-ea"/>
                <a:cs typeface="+mj-cs"/>
              </a:rPr>
              <a:t> </a:t>
            </a:r>
            <a:endParaRPr lang="ru-RU" sz="2600" dirty="0">
              <a:solidFill>
                <a:schemeClr val="tx2"/>
              </a:solidFill>
              <a:latin typeface="Bookman Old Style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0039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35499" y="2402706"/>
          <a:ext cx="9108501" cy="4709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9629">
                  <a:extLst>
                    <a:ext uri="{9D8B030D-6E8A-4147-A177-3AD203B41FA5}">
                      <a16:colId xmlns:a16="http://schemas.microsoft.com/office/drawing/2014/main" val="3746488789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3461571734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1955707137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416793577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4184472267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169434829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684684292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6333571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model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Euclid Symbol" panose="05050102010706020507" pitchFamily="18" charset="2"/>
                        </a:rPr>
                        <a:t>D</a:t>
                      </a:r>
                      <a:r>
                        <a:rPr lang="en-US" sz="1400" dirty="0" smtClean="0">
                          <a:latin typeface="+mn-lt"/>
                        </a:rPr>
                        <a:t>t</a:t>
                      </a:r>
                      <a:r>
                        <a:rPr lang="en-US" sz="1400" dirty="0" smtClean="0"/>
                        <a:t>=10</a:t>
                      </a:r>
                      <a:r>
                        <a:rPr lang="en-US" sz="1400" baseline="30000" dirty="0" smtClean="0"/>
                        <a:t>-5</a:t>
                      </a:r>
                    </a:p>
                    <a:p>
                      <a:r>
                        <a:rPr lang="en-US" sz="1400" dirty="0" smtClean="0">
                          <a:latin typeface="+mn-lt"/>
                        </a:rPr>
                        <a:t>GeV</a:t>
                      </a:r>
                      <a:r>
                        <a:rPr lang="en-US" sz="1400" baseline="30000" dirty="0" smtClean="0">
                          <a:latin typeface="+mn-lt"/>
                        </a:rPr>
                        <a:t>2</a:t>
                      </a:r>
                      <a:endParaRPr lang="en-US" sz="1400" baseline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Euclid Symbol" panose="05050102010706020507" pitchFamily="18" charset="2"/>
                        </a:rPr>
                        <a:t>D</a:t>
                      </a:r>
                      <a:r>
                        <a:rPr lang="en-US" sz="1400" dirty="0" smtClean="0">
                          <a:latin typeface="+mn-lt"/>
                        </a:rPr>
                        <a:t>t</a:t>
                      </a:r>
                      <a:r>
                        <a:rPr lang="en-US" sz="1400" dirty="0" smtClean="0"/>
                        <a:t>=10</a:t>
                      </a:r>
                      <a:r>
                        <a:rPr lang="en-US" sz="1400" baseline="30000" dirty="0" smtClean="0"/>
                        <a:t>-3 </a:t>
                      </a:r>
                      <a:r>
                        <a:rPr lang="en-US" sz="1400" dirty="0" smtClean="0">
                          <a:latin typeface="+mn-lt"/>
                        </a:rPr>
                        <a:t>GeV</a:t>
                      </a:r>
                      <a:r>
                        <a:rPr lang="en-US" sz="1400" baseline="30000" dirty="0" smtClean="0">
                          <a:latin typeface="+mn-lt"/>
                        </a:rPr>
                        <a:t>2</a:t>
                      </a:r>
                      <a:endParaRPr lang="en-US" sz="1400" baseline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Euclid Symbol" panose="05050102010706020507" pitchFamily="18" charset="2"/>
                        </a:rPr>
                        <a:t>D</a:t>
                      </a:r>
                      <a:r>
                        <a:rPr lang="en-US" sz="1400" dirty="0" smtClean="0">
                          <a:latin typeface="+mn-lt"/>
                        </a:rPr>
                        <a:t>t</a:t>
                      </a:r>
                      <a:r>
                        <a:rPr lang="en-US" sz="1400" dirty="0" smtClean="0"/>
                        <a:t>=10</a:t>
                      </a:r>
                      <a:r>
                        <a:rPr lang="en-US" sz="1400" baseline="30000" dirty="0" smtClean="0"/>
                        <a:t>-3</a:t>
                      </a:r>
                    </a:p>
                    <a:p>
                      <a:r>
                        <a:rPr lang="en-US" sz="1400" dirty="0" smtClean="0">
                          <a:latin typeface="+mn-lt"/>
                        </a:rPr>
                        <a:t>GeV</a:t>
                      </a:r>
                      <a:r>
                        <a:rPr lang="en-US" sz="1400" baseline="30000" dirty="0" smtClean="0">
                          <a:latin typeface="+mn-lt"/>
                        </a:rPr>
                        <a:t>2</a:t>
                      </a:r>
                      <a:endParaRPr lang="en-US" sz="1400" baseline="0" dirty="0" smtClean="0">
                        <a:latin typeface="+mn-lt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Euclid Symbol" panose="05050102010706020507" pitchFamily="18" charset="2"/>
                        </a:rPr>
                        <a:t>D</a:t>
                      </a:r>
                      <a:r>
                        <a:rPr lang="en-US" sz="1400" dirty="0" smtClean="0">
                          <a:latin typeface="+mn-lt"/>
                        </a:rPr>
                        <a:t>t</a:t>
                      </a:r>
                      <a:r>
                        <a:rPr lang="en-US" sz="1400" dirty="0" smtClean="0"/>
                        <a:t>=10</a:t>
                      </a:r>
                      <a:r>
                        <a:rPr lang="en-US" sz="1400" baseline="30000" dirty="0" smtClean="0"/>
                        <a:t>-5</a:t>
                      </a:r>
                    </a:p>
                    <a:p>
                      <a:r>
                        <a:rPr lang="en-US" sz="1400" dirty="0" smtClean="0">
                          <a:latin typeface="+mn-lt"/>
                        </a:rPr>
                        <a:t>GeV</a:t>
                      </a:r>
                      <a:r>
                        <a:rPr lang="en-US" sz="1400" baseline="30000" dirty="0" smtClean="0">
                          <a:latin typeface="+mn-lt"/>
                        </a:rPr>
                        <a:t>2</a:t>
                      </a:r>
                      <a:endParaRPr lang="en-US" sz="1400" baseline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Euclid Symbol" panose="05050102010706020507" pitchFamily="18" charset="2"/>
                        </a:rPr>
                        <a:t>D</a:t>
                      </a:r>
                      <a:r>
                        <a:rPr lang="en-US" sz="1800" dirty="0" smtClean="0">
                          <a:latin typeface="+mn-lt"/>
                        </a:rPr>
                        <a:t>t</a:t>
                      </a:r>
                      <a:r>
                        <a:rPr lang="en-US" sz="1800" dirty="0" smtClean="0"/>
                        <a:t>=10</a:t>
                      </a:r>
                      <a:r>
                        <a:rPr lang="en-US" sz="1800" baseline="30000" dirty="0" smtClean="0"/>
                        <a:t>-3 </a:t>
                      </a:r>
                      <a:r>
                        <a:rPr lang="en-US" sz="1800" dirty="0" smtClean="0">
                          <a:latin typeface="+mn-lt"/>
                        </a:rPr>
                        <a:t>GeV</a:t>
                      </a:r>
                      <a:r>
                        <a:rPr lang="en-US" sz="1800" baseline="30000" dirty="0" smtClean="0">
                          <a:latin typeface="+mn-lt"/>
                        </a:rPr>
                        <a:t>2</a:t>
                      </a:r>
                      <a:endParaRPr lang="en-US" sz="1800" baseline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Euclid Symbol" panose="05050102010706020507" pitchFamily="18" charset="2"/>
                        </a:rPr>
                        <a:t>D</a:t>
                      </a:r>
                      <a:r>
                        <a:rPr lang="en-US" sz="1400" dirty="0" smtClean="0">
                          <a:latin typeface="+mn-lt"/>
                        </a:rPr>
                        <a:t>t</a:t>
                      </a:r>
                      <a:r>
                        <a:rPr lang="en-US" sz="1400" dirty="0" smtClean="0"/>
                        <a:t>=10</a:t>
                      </a:r>
                      <a:r>
                        <a:rPr lang="en-US" sz="1400" baseline="30000" dirty="0" smtClean="0"/>
                        <a:t>-3 </a:t>
                      </a:r>
                      <a:r>
                        <a:rPr lang="en-US" sz="1400" dirty="0" smtClean="0">
                          <a:latin typeface="+mn-lt"/>
                        </a:rPr>
                        <a:t>GeV</a:t>
                      </a:r>
                      <a:r>
                        <a:rPr lang="en-US" sz="1400" baseline="30000" dirty="0" smtClean="0">
                          <a:latin typeface="+mn-lt"/>
                        </a:rPr>
                        <a:t>2</a:t>
                      </a:r>
                      <a:endParaRPr lang="en-US" sz="1400" baseline="0" dirty="0" smtClean="0">
                        <a:latin typeface="+mn-lt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70876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ABKM09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0.525</a:t>
                      </a:r>
                      <a:endParaRPr lang="en-US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0.505</a:t>
                      </a:r>
                      <a:endParaRPr lang="en-US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0.536</a:t>
                      </a:r>
                      <a:endParaRPr lang="en-US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0.535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0.522</a:t>
                      </a:r>
                      <a:endParaRPr lang="en-US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NNLO (3.)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40427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JR08a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0.546</a:t>
                      </a:r>
                      <a:endParaRPr lang="en-US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0.545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0.547</a:t>
                      </a:r>
                      <a:endParaRPr lang="en-US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0.566</a:t>
                      </a:r>
                      <a:endParaRPr lang="en-US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0.565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0.543</a:t>
                      </a:r>
                      <a:endParaRPr lang="en-US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NNLO (0.55)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09406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JR08b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0.526</a:t>
                      </a:r>
                      <a:endParaRPr lang="en-US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0.507</a:t>
                      </a:r>
                      <a:endParaRPr lang="en-US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0.547</a:t>
                      </a:r>
                      <a:endParaRPr lang="en-US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0.547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0.527</a:t>
                      </a:r>
                      <a:endParaRPr lang="en-US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NNLO (2.)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1941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ABM12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0.524</a:t>
                      </a:r>
                      <a:endParaRPr lang="en-US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0.505</a:t>
                      </a:r>
                      <a:endParaRPr lang="en-US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0.543</a:t>
                      </a:r>
                      <a:endParaRPr lang="en-US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0.543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0.523</a:t>
                      </a:r>
                      <a:endParaRPr lang="en-US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NNLO (0.9)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14214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KKT12a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0.525</a:t>
                      </a:r>
                      <a:endParaRPr lang="en-US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0.504</a:t>
                      </a:r>
                      <a:endParaRPr lang="en-US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0.525</a:t>
                      </a:r>
                      <a:endParaRPr lang="en-US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0.507</a:t>
                      </a:r>
                      <a:endParaRPr lang="en-US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NLO (4.)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41601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KKT12b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0.519</a:t>
                      </a:r>
                      <a:endParaRPr lang="en-US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0.521</a:t>
                      </a:r>
                      <a:endParaRPr lang="en-US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0.518</a:t>
                      </a:r>
                      <a:endParaRPr lang="en-US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0.501</a:t>
                      </a:r>
                      <a:endParaRPr lang="en-US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NLO (4.)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66702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GJR07d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0.523</a:t>
                      </a:r>
                      <a:endParaRPr lang="en-US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0.505</a:t>
                      </a:r>
                      <a:endParaRPr lang="en-US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0.531</a:t>
                      </a:r>
                      <a:endParaRPr lang="en-US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0.531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0.515</a:t>
                      </a:r>
                      <a:endParaRPr lang="en-US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LO (0.3)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36791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GJR07b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0.532</a:t>
                      </a:r>
                      <a:endParaRPr lang="en-US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0.531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0.512</a:t>
                      </a:r>
                      <a:endParaRPr lang="en-US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0.546</a:t>
                      </a:r>
                      <a:endParaRPr lang="en-US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0.544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0.526</a:t>
                      </a:r>
                      <a:endParaRPr lang="en-US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NLO (4.)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68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GJR07a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0.506</a:t>
                      </a:r>
                      <a:endParaRPr lang="en-US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0.506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0.498</a:t>
                      </a:r>
                      <a:endParaRPr lang="en-US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0.521</a:t>
                      </a:r>
                      <a:endParaRPr lang="en-US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0.503</a:t>
                      </a:r>
                      <a:endParaRPr lang="en-US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LO (0.3)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26003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GJR07c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0.510</a:t>
                      </a:r>
                      <a:endParaRPr lang="en-US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0.501</a:t>
                      </a:r>
                      <a:endParaRPr lang="en-US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0.519</a:t>
                      </a:r>
                      <a:endParaRPr lang="en-US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0.502</a:t>
                      </a:r>
                      <a:endParaRPr lang="en-US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NLO (0.3)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0395309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/>
          </p:nvPr>
        </p:nvGraphicFramePr>
        <p:xfrm>
          <a:off x="1403647" y="1552264"/>
          <a:ext cx="655272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1433">
                  <a:extLst>
                    <a:ext uri="{9D8B030D-6E8A-4147-A177-3AD203B41FA5}">
                      <a16:colId xmlns:a16="http://schemas.microsoft.com/office/drawing/2014/main" val="4045092504"/>
                    </a:ext>
                  </a:extLst>
                </a:gridCol>
                <a:gridCol w="2172904">
                  <a:extLst>
                    <a:ext uri="{9D8B030D-6E8A-4147-A177-3AD203B41FA5}">
                      <a16:colId xmlns:a16="http://schemas.microsoft.com/office/drawing/2014/main" val="700222323"/>
                    </a:ext>
                  </a:extLst>
                </a:gridCol>
                <a:gridCol w="3528391">
                  <a:extLst>
                    <a:ext uri="{9D8B030D-6E8A-4147-A177-3AD203B41FA5}">
                      <a16:colId xmlns:a16="http://schemas.microsoft.com/office/drawing/2014/main" val="4219759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Basic variant</a:t>
                      </a:r>
                      <a:endParaRPr lang="en-US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basic + 4 parameters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4707323"/>
                  </a:ext>
                </a:extLst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/>
          </p:nvPr>
        </p:nvGraphicFramePr>
        <p:xfrm>
          <a:off x="47580" y="2031866"/>
          <a:ext cx="91085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9629">
                  <a:extLst>
                    <a:ext uri="{9D8B030D-6E8A-4147-A177-3AD203B41FA5}">
                      <a16:colId xmlns:a16="http://schemas.microsoft.com/office/drawing/2014/main" val="2213796016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217960774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658596219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1819196248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1786166644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77277337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346160953"/>
                    </a:ext>
                  </a:extLst>
                </a:gridCol>
                <a:gridCol w="1224135">
                  <a:extLst>
                    <a:ext uri="{9D8B030D-6E8A-4147-A177-3AD203B41FA5}">
                      <a16:colId xmlns:a16="http://schemas.microsoft.com/office/drawing/2014/main" val="41610316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-t</a:t>
                      </a:r>
                      <a:r>
                        <a:rPr lang="en-US" sz="1400" baseline="-25000" dirty="0" smtClean="0"/>
                        <a:t>1</a:t>
                      </a:r>
                      <a:r>
                        <a:rPr lang="en-US" sz="1400" dirty="0" smtClean="0"/>
                        <a:t>=10</a:t>
                      </a:r>
                      <a:r>
                        <a:rPr lang="en-US" sz="1400" baseline="30000" dirty="0" smtClean="0"/>
                        <a:t>-5</a:t>
                      </a:r>
                      <a:endParaRPr lang="en-US" sz="14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-t</a:t>
                      </a:r>
                      <a:r>
                        <a:rPr lang="en-US" sz="1400" baseline="-25000" dirty="0" smtClean="0"/>
                        <a:t>2</a:t>
                      </a:r>
                      <a:r>
                        <a:rPr lang="en-US" sz="1400" dirty="0" smtClean="0"/>
                        <a:t>=10</a:t>
                      </a:r>
                      <a:r>
                        <a:rPr lang="en-US" sz="1400" baseline="30000" dirty="0" smtClean="0"/>
                        <a:t>-3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-t</a:t>
                      </a:r>
                      <a:r>
                        <a:rPr lang="en-US" sz="1400" baseline="-25000" dirty="0" smtClean="0"/>
                        <a:t>3</a:t>
                      </a:r>
                      <a:r>
                        <a:rPr lang="en-US" sz="1400" dirty="0" smtClean="0"/>
                        <a:t>=4 10</a:t>
                      </a:r>
                      <a:r>
                        <a:rPr lang="en-US" sz="1400" baseline="30000" dirty="0" smtClean="0"/>
                        <a:t>-2</a:t>
                      </a:r>
                      <a:endParaRPr lang="en-US" sz="14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-t</a:t>
                      </a:r>
                      <a:r>
                        <a:rPr lang="en-US" sz="1400" baseline="-25000" dirty="0" smtClean="0"/>
                        <a:t>1</a:t>
                      </a:r>
                      <a:r>
                        <a:rPr lang="en-US" sz="1400" dirty="0" smtClean="0"/>
                        <a:t>=10</a:t>
                      </a:r>
                      <a:r>
                        <a:rPr lang="en-US" sz="1400" baseline="30000" dirty="0" smtClean="0"/>
                        <a:t>-5</a:t>
                      </a:r>
                      <a:endParaRPr lang="en-US" sz="14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-t</a:t>
                      </a:r>
                      <a:r>
                        <a:rPr lang="en-US" sz="1400" baseline="-25000" dirty="0" smtClean="0"/>
                        <a:t>2</a:t>
                      </a:r>
                      <a:r>
                        <a:rPr lang="en-US" sz="1400" dirty="0" smtClean="0"/>
                        <a:t>=10</a:t>
                      </a:r>
                      <a:r>
                        <a:rPr lang="en-US" sz="1400" baseline="30000" dirty="0" smtClean="0"/>
                        <a:t>-</a:t>
                      </a:r>
                      <a:r>
                        <a:rPr lang="en-US" sz="1600" baseline="30000" dirty="0" smtClean="0"/>
                        <a:t>3</a:t>
                      </a:r>
                      <a:endParaRPr lang="en-US" sz="16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-t</a:t>
                      </a:r>
                      <a:r>
                        <a:rPr lang="en-US" sz="1400" baseline="-25000" dirty="0" smtClean="0"/>
                        <a:t>3</a:t>
                      </a:r>
                      <a:r>
                        <a:rPr lang="en-US" sz="1400" dirty="0" smtClean="0"/>
                        <a:t>=4 10</a:t>
                      </a:r>
                      <a:r>
                        <a:rPr lang="en-US" sz="1400" baseline="30000" dirty="0" smtClean="0"/>
                        <a:t>-2</a:t>
                      </a:r>
                      <a:endParaRPr lang="en-US" sz="14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Order</a:t>
                      </a:r>
                      <a:r>
                        <a:rPr lang="en-US" sz="1400" baseline="0" dirty="0" smtClean="0"/>
                        <a:t> (Q)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962683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267744" y="548680"/>
            <a:ext cx="54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charge radius of proton</a:t>
            </a:r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61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630932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343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59267" y="332656"/>
            <a:ext cx="4248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latin typeface="Symbol" panose="05050102010706020507" pitchFamily="18" charset="2"/>
              </a:rPr>
              <a:t> 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GPD   gluons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9552" y="1628800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G..F. de Teramond, T. Liu, R.S. Sufian (2018)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4082760"/>
              </p:ext>
            </p:extLst>
          </p:nvPr>
        </p:nvGraphicFramePr>
        <p:xfrm>
          <a:off x="1172704" y="2242546"/>
          <a:ext cx="4278312" cy="995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8899" name="Equation" r:id="rId3" imgW="1968480" imgH="482400" progId="Equation.DSMT4">
                  <p:embed/>
                </p:oleObj>
              </mc:Choice>
              <mc:Fallback>
                <p:oleObj name="Equation" r:id="rId3" imgW="1968480" imgH="482400" progId="Equation.DSMT4">
                  <p:embed/>
                  <p:pic>
                    <p:nvPicPr>
                      <p:cNvPr id="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2704" y="2242546"/>
                        <a:ext cx="4278312" cy="995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259632" y="3717032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Gluon f(t) -unknown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504" y="4072388"/>
            <a:ext cx="88569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C.Tan</a:t>
            </a:r>
            <a:r>
              <a:rPr lang="en-US" dirty="0" smtClean="0"/>
              <a:t>, </a:t>
            </a:r>
            <a:r>
              <a:rPr lang="en-US" dirty="0" err="1" smtClean="0"/>
              <a:t>Z.Lu</a:t>
            </a:r>
            <a:r>
              <a:rPr lang="en-US" dirty="0" smtClean="0"/>
              <a:t>(2023) – wave function and integration over </a:t>
            </a:r>
            <a:r>
              <a:rPr lang="en-US" dirty="0" err="1" smtClean="0"/>
              <a:t>k_t</a:t>
            </a:r>
            <a:r>
              <a:rPr lang="en-US" dirty="0" smtClean="0"/>
              <a:t> . As </a:t>
            </a:r>
            <a:r>
              <a:rPr lang="en-US" dirty="0" err="1" smtClean="0"/>
              <a:t>aresult</a:t>
            </a:r>
            <a:r>
              <a:rPr lang="en-US" dirty="0" smtClean="0"/>
              <a:t> they obtained t-dependence only by numerical Integral and</a:t>
            </a:r>
          </a:p>
          <a:p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H_g</a:t>
            </a:r>
            <a:r>
              <a:rPr lang="en-US" dirty="0" smtClean="0">
                <a:solidFill>
                  <a:srgbClr val="FF0000"/>
                </a:solidFill>
              </a:rPr>
              <a:t>(x,0,t) is negative in the small x-region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48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59267" y="332656"/>
            <a:ext cx="4248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latin typeface="Symbol" panose="05050102010706020507" pitchFamily="18" charset="2"/>
              </a:rPr>
              <a:t> 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gluons GFFs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3608" y="1556792"/>
            <a:ext cx="6264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(00) component of the EMT defines the form factor </a:t>
            </a:r>
          </a:p>
          <a:p>
            <a:r>
              <a:rPr lang="en-US" dirty="0" smtClean="0"/>
              <a:t>In the Brain frame, which can be expressed as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2500565"/>
              </p:ext>
            </p:extLst>
          </p:nvPr>
        </p:nvGraphicFramePr>
        <p:xfrm>
          <a:off x="1752600" y="2446338"/>
          <a:ext cx="4305300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9961" name="Equation" r:id="rId3" imgW="1981080" imgH="228600" progId="Equation.DSMT4">
                  <p:embed/>
                </p:oleObj>
              </mc:Choice>
              <mc:Fallback>
                <p:oleObj name="Equation" r:id="rId3" imgW="1981080" imgH="228600" progId="Equation.DSMT4">
                  <p:embed/>
                  <p:pic>
                    <p:nvPicPr>
                      <p:cNvPr id="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2446338"/>
                        <a:ext cx="4305300" cy="471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0992508"/>
              </p:ext>
            </p:extLst>
          </p:nvPr>
        </p:nvGraphicFramePr>
        <p:xfrm>
          <a:off x="1331640" y="2941472"/>
          <a:ext cx="6016625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9962" name="Equation" r:id="rId5" imgW="2768400" imgH="393480" progId="Equation.DSMT4">
                  <p:embed/>
                </p:oleObj>
              </mc:Choice>
              <mc:Fallback>
                <p:oleObj name="Equation" r:id="rId5" imgW="2768400" imgH="39348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2941472"/>
                        <a:ext cx="6016625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23528" y="3933056"/>
            <a:ext cx="8856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The mass distribution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B050"/>
                </a:solidFill>
              </a:rPr>
              <a:t>the angular momentum distribution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70C0"/>
                </a:solidFill>
              </a:rPr>
              <a:t>the mechanical properties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1500" y="4324592"/>
            <a:ext cx="81369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Dipole form parametrization:    1)P.E. </a:t>
            </a:r>
            <a:r>
              <a:rPr lang="en-US" sz="1400" dirty="0" err="1" smtClean="0"/>
              <a:t>Shanahanand</a:t>
            </a:r>
            <a:r>
              <a:rPr lang="en-US" sz="1400" dirty="0" smtClean="0"/>
              <a:t> W. </a:t>
            </a:r>
            <a:r>
              <a:rPr lang="en-US" sz="1400" dirty="0" err="1" smtClean="0"/>
              <a:t>Detmond</a:t>
            </a:r>
            <a:r>
              <a:rPr lang="en-US" sz="1400" dirty="0" smtClean="0"/>
              <a:t> (2019); </a:t>
            </a:r>
          </a:p>
          <a:p>
            <a:r>
              <a:rPr lang="en-US" sz="1400" dirty="0" smtClean="0"/>
              <a:t>2)K.A. Mano, I. </a:t>
            </a:r>
            <a:r>
              <a:rPr lang="en-US" sz="1400" dirty="0" err="1" smtClean="0"/>
              <a:t>Zahed</a:t>
            </a:r>
            <a:r>
              <a:rPr lang="en-US" sz="1400" dirty="0" smtClean="0"/>
              <a:t> (2020); 3)X-Y Wang, F. Zeng, Q. Wang (2022) </a:t>
            </a:r>
          </a:p>
          <a:p>
            <a:r>
              <a:rPr lang="en-US" sz="1400" dirty="0" smtClean="0"/>
              <a:t>4</a:t>
            </a:r>
            <a:r>
              <a:rPr lang="en-US" sz="1400" dirty="0"/>
              <a:t>) 3)X-Y Wang, F. Zeng, </a:t>
            </a:r>
            <a:r>
              <a:rPr lang="en-US" sz="1400" dirty="0" smtClean="0"/>
              <a:t>(2023)</a:t>
            </a:r>
            <a:endParaRPr lang="en-US" sz="1400" dirty="0"/>
          </a:p>
        </p:txBody>
      </p:sp>
      <p:graphicFrame>
        <p:nvGraphicFramePr>
          <p:cNvPr id="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5585031"/>
              </p:ext>
            </p:extLst>
          </p:nvPr>
        </p:nvGraphicFramePr>
        <p:xfrm>
          <a:off x="1907704" y="5301208"/>
          <a:ext cx="3582987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9963" name="Equation" r:id="rId7" imgW="2108160" imgH="457200" progId="Equation.DSMT4">
                  <p:embed/>
                </p:oleObj>
              </mc:Choice>
              <mc:Fallback>
                <p:oleObj name="Equation" r:id="rId7" imgW="2108160" imgH="457200" progId="Equation.DSMT4">
                  <p:embed/>
                  <p:pic>
                    <p:nvPicPr>
                      <p:cNvPr id="114697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7704" y="5301208"/>
                        <a:ext cx="3582987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98473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395536" y="332656"/>
                <a:ext cx="504056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:=</m:t>
                      </m:r>
                      <m:d>
                        <m:dPr>
                          <m:begChr m:val="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Sqrt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           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CTEQ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 1912..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332656"/>
                <a:ext cx="5040560" cy="369332"/>
              </a:xfrm>
              <a:prstGeom prst="rect">
                <a:avLst/>
              </a:prstGeom>
              <a:blipFill>
                <a:blip r:embed="rId2"/>
                <a:stretch>
                  <a:fillRect t="-126667" b="-19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-108520" y="698790"/>
                <a:ext cx="9865096" cy="7146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f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1=</m:t>
                              </m:r>
                              <m:d>
                                <m:dPr>
                                  <m:begChr m:val=""/>
                                  <m:endChr m:val="]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Sinh</m:t>
                                  </m:r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[3.032</m:t>
                                  </m:r>
                                </m:e>
                              </m:d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1.−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m:rPr>
                                  <m:lit/>
                                </m:rPr>
                                <a:rPr lang="en-US" i="0">
                                  <a:latin typeface="Cambria Math" panose="02040503050406030204" pitchFamily="18" charset="0"/>
                                </a:rPr>
                                <m:t>^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d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+1.∗</m:t>
                              </m:r>
                              <m:d>
                                <m:dPr>
                                  <m:begChr m:val=""/>
                                  <m:endChr m:val="]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Sinh</m:t>
                                  </m:r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[−1.705</m:t>
                                  </m:r>
                                </m:e>
                              </m:d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∗3.∗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1.−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m:rPr>
                                  <m:lit/>
                                </m:rPr>
                                <a:rPr lang="en-US" i="0">
                                  <a:latin typeface="Cambria Math" panose="02040503050406030204" pitchFamily="18" charset="0"/>
                                </a:rPr>
                                <m:t>^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+1.∗</m:t>
                              </m:r>
                              <m:f>
                                <m:fPr>
                                  <m:type m:val="li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0">
                                          <a:latin typeface="Cambria Math" panose="02040503050406030204" pitchFamily="18" charset="0"/>
                                        </a:rPr>
                                        <m:t>3.+2.∗0.531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3.</m:t>
                                  </m:r>
                                </m:den>
                              </m:f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∗3.∗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m:rPr>
                                  <m:lit/>
                                </m:rPr>
                                <a:rPr lang="en-US" i="0">
                                  <a:latin typeface="Cambria Math" panose="02040503050406030204" pitchFamily="18" charset="0"/>
                                </a:rPr>
                                <m:t>^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2∗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1.−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m:rPr>
                                  <m:lit/>
                                </m:rPr>
                                <a:rPr lang="en-US" i="0">
                                  <a:latin typeface="Cambria Math" panose="02040503050406030204" pitchFamily="18" charset="0"/>
                                </a:rPr>
                                <m:t>^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eqArr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8520" y="698790"/>
                <a:ext cx="9865096" cy="71468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Прямоугольник 9"/>
          <p:cNvSpPr/>
          <p:nvPr/>
        </p:nvSpPr>
        <p:spPr>
          <a:xfrm>
            <a:off x="611560" y="1400536"/>
            <a:ext cx="63184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dirty="0"/>
              <a:t>unu3=2.69*X**(0.531 - 0.)*(1 - X)**(3.148)*F1</a:t>
            </a:r>
            <a:endParaRPr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179227" y="2180383"/>
            <a:ext cx="44101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Unu2=15.853*X**0.792/(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Exp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(X/0.099)-1.)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403648" y="1831110"/>
            <a:ext cx="41857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Bour</a:t>
            </a:r>
            <a:r>
              <a:rPr lang="en-US" dirty="0"/>
              <a:t>-</a:t>
            </a:r>
            <a:r>
              <a:rPr lang="en-US" dirty="0" err="1"/>
              <a:t>Sof</a:t>
            </a:r>
            <a:r>
              <a:rPr lang="en-US" dirty="0"/>
              <a:t>-L. </a:t>
            </a:r>
            <a:r>
              <a:rPr lang="en-US" dirty="0" err="1"/>
              <a:t>Bellantuonno</a:t>
            </a:r>
            <a:r>
              <a:rPr lang="en-US" dirty="0"/>
              <a:t>.. 2201.07640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95536" y="3268322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1709.. </a:t>
            </a:r>
            <a:r>
              <a:rPr lang="en-US" dirty="0" err="1"/>
              <a:t>Vafaee</a:t>
            </a:r>
            <a:r>
              <a:rPr lang="en-US" dirty="0"/>
              <a:t> last red *)</a:t>
            </a:r>
          </a:p>
          <a:p>
            <a:r>
              <a:rPr lang="en-US" dirty="0"/>
              <a:t>       unu5=5.25*x**(-0.11)*(1. - x)**</a:t>
            </a:r>
            <a:r>
              <a:rPr lang="en-US" dirty="0" smtClean="0"/>
              <a:t>12.5 </a:t>
            </a:r>
            <a:r>
              <a:rPr lang="en-US" dirty="0"/>
              <a:t>-2.9*x**(-0.179)*(1. - x)**25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58642" y="3980851"/>
            <a:ext cx="86853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main 1902.. </a:t>
            </a:r>
            <a:r>
              <a:rPr lang="en-US" dirty="0" err="1"/>
              <a:t>Bonvini</a:t>
            </a:r>
            <a:r>
              <a:rPr lang="en-US" dirty="0"/>
              <a:t> dotted </a:t>
            </a:r>
            <a:r>
              <a:rPr lang="en-US" dirty="0" err="1"/>
              <a:t>phiolet</a:t>
            </a:r>
            <a:r>
              <a:rPr lang="en-US" dirty="0"/>
              <a:t>*)</a:t>
            </a:r>
          </a:p>
          <a:p>
            <a:r>
              <a:rPr lang="en-US" dirty="0"/>
              <a:t>   </a:t>
            </a:r>
            <a:r>
              <a:rPr lang="en-US" dirty="0" smtClean="0"/>
              <a:t>unu6=1.3*x</a:t>
            </a:r>
            <a:r>
              <a:rPr lang="en-US" dirty="0"/>
              <a:t>**(-0.55)*(1. - x)**(4.5)*(1.+0.229*Log(x</a:t>
            </a:r>
            <a:r>
              <a:rPr lang="en-US" dirty="0" smtClean="0"/>
              <a:t>)+</a:t>
            </a:r>
            <a:r>
              <a:rPr lang="en-US" dirty="0"/>
              <a:t>0.01312*( Log(x))**2)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06044" y="4811133"/>
            <a:ext cx="83584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Local 1902.. </a:t>
            </a:r>
            <a:r>
              <a:rPr lang="en-US" dirty="0" err="1"/>
              <a:t>Bonvini</a:t>
            </a:r>
            <a:r>
              <a:rPr lang="en-US" dirty="0"/>
              <a:t> </a:t>
            </a:r>
            <a:r>
              <a:rPr lang="en-US" dirty="0" err="1"/>
              <a:t>shrt</a:t>
            </a:r>
            <a:r>
              <a:rPr lang="en-US" dirty="0"/>
              <a:t>-dash </a:t>
            </a:r>
            <a:r>
              <a:rPr lang="en-US" dirty="0" err="1"/>
              <a:t>braun</a:t>
            </a:r>
            <a:r>
              <a:rPr lang="en-US" dirty="0"/>
              <a:t> *)</a:t>
            </a:r>
          </a:p>
          <a:p>
            <a:r>
              <a:rPr lang="en-US" dirty="0"/>
              <a:t>       unu7=35.*x**(0.34)*(1.-x)**(8.8)*(1.+0.76*Log(x)+0.22*(Log(x))**2</a:t>
            </a:r>
          </a:p>
          <a:p>
            <a:r>
              <a:rPr lang="en-US" dirty="0"/>
              <a:t>     .        +0.017*( Log(x))**3)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51519" y="5921795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(* </a:t>
            </a:r>
            <a:r>
              <a:rPr lang="en-US" dirty="0"/>
              <a:t>1602.00254v2 </a:t>
            </a:r>
            <a:r>
              <a:rPr lang="en-US" dirty="0" err="1"/>
              <a:t>Ariola</a:t>
            </a:r>
            <a:r>
              <a:rPr lang="en-US" dirty="0"/>
              <a:t>- 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[Pi-</a:t>
            </a:r>
            <a:r>
              <a:rPr lang="en-US" dirty="0" err="1" smtClean="0">
                <a:solidFill>
                  <a:schemeClr val="bg2">
                    <a:lumMod val="75000"/>
                  </a:schemeClr>
                </a:solidFill>
              </a:rPr>
              <a:t>mezon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] </a:t>
            </a:r>
            <a:r>
              <a:rPr lang="en-US" dirty="0"/>
              <a:t>*) 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short dash blue </a:t>
            </a:r>
            <a:r>
              <a:rPr lang="en-US" dirty="0"/>
              <a:t>*)</a:t>
            </a:r>
          </a:p>
          <a:p>
            <a:r>
              <a:rPr lang="en-US" dirty="0"/>
              <a:t>          unu9=X**(0.48 - 0.)*(1 - X)**(0.39)*(0.68+0.34*</a:t>
            </a:r>
            <a:r>
              <a:rPr lang="en-US" dirty="0" err="1"/>
              <a:t>sqrt</a:t>
            </a:r>
            <a:r>
              <a:rPr lang="en-US" dirty="0"/>
              <a:t>(x))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2716634"/>
            <a:ext cx="71287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3 (f5)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* green short dash </a:t>
            </a:r>
            <a:r>
              <a:rPr lang="en-US" dirty="0"/>
              <a:t>* 4.21 ∗ x ∗ ∗0.021 ∗ (1. − x) ∗ ∗9.427;</a:t>
            </a:r>
          </a:p>
        </p:txBody>
      </p:sp>
    </p:spTree>
    <p:extLst>
      <p:ext uri="{BB962C8B-B14F-4D97-AF65-F5344CB8AC3E}">
        <p14:creationId xmlns:p14="http://schemas.microsoft.com/office/powerpoint/2010/main" val="303327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8" name="Text Box 2"/>
          <p:cNvSpPr txBox="1">
            <a:spLocks noChangeArrowheads="1"/>
          </p:cNvSpPr>
          <p:nvPr/>
        </p:nvSpPr>
        <p:spPr bwMode="ltGray">
          <a:xfrm>
            <a:off x="228600" y="609600"/>
            <a:ext cx="7239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latin typeface="Gill Sans MT" pitchFamily="34" charset="0"/>
              </a:rPr>
              <a:t>Standard definitions</a:t>
            </a:r>
            <a:endParaRPr lang="ru-RU" sz="2800">
              <a:latin typeface="Calibri" pitchFamily="34" charset="0"/>
            </a:endParaRPr>
          </a:p>
        </p:txBody>
      </p:sp>
      <p:graphicFrame>
        <p:nvGraphicFramePr>
          <p:cNvPr id="114691" name="Object 2"/>
          <p:cNvGraphicFramePr>
            <a:graphicFrameLocks noChangeAspect="1"/>
          </p:cNvGraphicFramePr>
          <p:nvPr/>
        </p:nvGraphicFramePr>
        <p:xfrm>
          <a:off x="304800" y="2057400"/>
          <a:ext cx="3443288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674" name="Equation" r:id="rId3" imgW="1967400" imgH="304920" progId="Equation.DSMT4">
                  <p:embed/>
                </p:oleObj>
              </mc:Choice>
              <mc:Fallback>
                <p:oleObj name="Equation" r:id="rId3" imgW="1967400" imgH="304920" progId="Equation.DSMT4">
                  <p:embed/>
                  <p:pic>
                    <p:nvPicPr>
                      <p:cNvPr id="114691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057400"/>
                        <a:ext cx="3443288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4692" name="Object 3"/>
          <p:cNvGraphicFramePr>
            <a:graphicFrameLocks noChangeAspect="1"/>
          </p:cNvGraphicFramePr>
          <p:nvPr/>
        </p:nvGraphicFramePr>
        <p:xfrm>
          <a:off x="3886200" y="2057400"/>
          <a:ext cx="3621088" cy="52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675" name="Equation" r:id="rId5" imgW="2068920" imgH="291960" progId="Equation.DSMT4">
                  <p:embed/>
                </p:oleObj>
              </mc:Choice>
              <mc:Fallback>
                <p:oleObj name="Equation" r:id="rId5" imgW="2068920" imgH="291960" progId="Equation.DSMT4">
                  <p:embed/>
                  <p:pic>
                    <p:nvPicPr>
                      <p:cNvPr id="114692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2057400"/>
                        <a:ext cx="3621088" cy="528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4693" name="Object 4"/>
          <p:cNvGraphicFramePr>
            <a:graphicFrameLocks noChangeAspect="1"/>
          </p:cNvGraphicFramePr>
          <p:nvPr/>
        </p:nvGraphicFramePr>
        <p:xfrm>
          <a:off x="3733800" y="2971800"/>
          <a:ext cx="1471613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676" name="Equation" r:id="rId7" imgW="837720" imgH="304920" progId="Equation.DSMT4">
                  <p:embed/>
                </p:oleObj>
              </mc:Choice>
              <mc:Fallback>
                <p:oleObj name="Equation" r:id="rId7" imgW="837720" imgH="304920" progId="Equation.DSMT4">
                  <p:embed/>
                  <p:pic>
                    <p:nvPicPr>
                      <p:cNvPr id="114693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2971800"/>
                        <a:ext cx="1471613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4694" name="Object 5"/>
          <p:cNvGraphicFramePr>
            <a:graphicFrameLocks noChangeAspect="1"/>
          </p:cNvGraphicFramePr>
          <p:nvPr/>
        </p:nvGraphicFramePr>
        <p:xfrm>
          <a:off x="381000" y="2743200"/>
          <a:ext cx="2854325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677" name="Equation" r:id="rId9" imgW="1624680" imgH="507960" progId="Equation.DSMT4">
                  <p:embed/>
                </p:oleObj>
              </mc:Choice>
              <mc:Fallback>
                <p:oleObj name="Equation" r:id="rId9" imgW="1624680" imgH="507960" progId="Equation.DSMT4">
                  <p:embed/>
                  <p:pic>
                    <p:nvPicPr>
                      <p:cNvPr id="114694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743200"/>
                        <a:ext cx="2854325" cy="911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4695" name="Object 6"/>
          <p:cNvGraphicFramePr>
            <a:graphicFrameLocks noChangeAspect="1"/>
          </p:cNvGraphicFramePr>
          <p:nvPr/>
        </p:nvGraphicFramePr>
        <p:xfrm>
          <a:off x="331788" y="3917950"/>
          <a:ext cx="3824287" cy="1119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678" name="Equation" r:id="rId11" imgW="2183400" imgH="635040" progId="Equation.DSMT4">
                  <p:embed/>
                </p:oleObj>
              </mc:Choice>
              <mc:Fallback>
                <p:oleObj name="Equation" r:id="rId11" imgW="2183400" imgH="635040" progId="Equation.DSMT4">
                  <p:embed/>
                  <p:pic>
                    <p:nvPicPr>
                      <p:cNvPr id="114695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788" y="3917950"/>
                        <a:ext cx="3824287" cy="1119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4696" name="Object 7"/>
          <p:cNvGraphicFramePr>
            <a:graphicFrameLocks noChangeAspect="1"/>
          </p:cNvGraphicFramePr>
          <p:nvPr/>
        </p:nvGraphicFramePr>
        <p:xfrm>
          <a:off x="4600575" y="3998913"/>
          <a:ext cx="3763963" cy="1030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679" name="Equation" r:id="rId13" imgW="2157840" imgH="584280" progId="Equation.DSMT4">
                  <p:embed/>
                </p:oleObj>
              </mc:Choice>
              <mc:Fallback>
                <p:oleObj name="Equation" r:id="rId13" imgW="2157840" imgH="584280" progId="Equation.DSMT4">
                  <p:embed/>
                  <p:pic>
                    <p:nvPicPr>
                      <p:cNvPr id="114696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0575" y="3998913"/>
                        <a:ext cx="3763963" cy="1030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4697" name="Object 8"/>
          <p:cNvGraphicFramePr>
            <a:graphicFrameLocks noChangeAspect="1"/>
          </p:cNvGraphicFramePr>
          <p:nvPr/>
        </p:nvGraphicFramePr>
        <p:xfrm>
          <a:off x="1165225" y="5257800"/>
          <a:ext cx="2500313" cy="1030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680" name="Equation" r:id="rId15" imgW="1421640" imgH="584280" progId="Equation.DSMT4">
                  <p:embed/>
                </p:oleObj>
              </mc:Choice>
              <mc:Fallback>
                <p:oleObj name="Equation" r:id="rId15" imgW="1421640" imgH="584280" progId="Equation.DSMT4">
                  <p:embed/>
                  <p:pic>
                    <p:nvPicPr>
                      <p:cNvPr id="114697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5225" y="5257800"/>
                        <a:ext cx="2500313" cy="1030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4698" name="Object 9"/>
          <p:cNvGraphicFramePr>
            <a:graphicFrameLocks noChangeAspect="1"/>
          </p:cNvGraphicFramePr>
          <p:nvPr/>
        </p:nvGraphicFramePr>
        <p:xfrm>
          <a:off x="4398963" y="5507038"/>
          <a:ext cx="2236787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681" name="Equation" r:id="rId17" imgW="1269360" imgH="291960" progId="Equation.DSMT4">
                  <p:embed/>
                </p:oleObj>
              </mc:Choice>
              <mc:Fallback>
                <p:oleObj name="Equation" r:id="rId17" imgW="1269360" imgH="291960" progId="Equation.DSMT4">
                  <p:embed/>
                  <p:pic>
                    <p:nvPicPr>
                      <p:cNvPr id="114698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8963" y="5507038"/>
                        <a:ext cx="2236787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71097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204864"/>
            <a:ext cx="7226300" cy="4588282"/>
          </a:xfrm>
          <a:prstGeom prst="rect">
            <a:avLst/>
          </a:prstGeom>
        </p:spPr>
      </p:pic>
      <p:cxnSp>
        <p:nvCxnSpPr>
          <p:cNvPr id="6" name="Прямая со стрелкой 5"/>
          <p:cNvCxnSpPr/>
          <p:nvPr/>
        </p:nvCxnSpPr>
        <p:spPr>
          <a:xfrm>
            <a:off x="7452320" y="1988840"/>
            <a:ext cx="0" cy="42484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860032" y="1988840"/>
            <a:ext cx="25922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475928" y="269032"/>
            <a:ext cx="835292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1 (f3) * CTEQ 1912.. </a:t>
            </a:r>
            <a:r>
              <a:rPr lang="en-US" dirty="0" err="1"/>
              <a:t>xg</a:t>
            </a:r>
            <a:r>
              <a:rPr lang="en-US" dirty="0"/>
              <a:t>(x) 0 ∗ P g blue solid*)</a:t>
            </a:r>
          </a:p>
          <a:p>
            <a:r>
              <a:rPr lang="en-US" dirty="0"/>
              <a:t>2 (f4) B-S-B long dash</a:t>
            </a:r>
          </a:p>
          <a:p>
            <a:r>
              <a:rPr lang="en-US" dirty="0"/>
              <a:t>3 (f5) * green short dash * 4.21 ∗ x ∗ ∗0.021 ∗ (1. − x) ∗ ∗9.427;</a:t>
            </a:r>
          </a:p>
          <a:p>
            <a:r>
              <a:rPr lang="en-US" dirty="0"/>
              <a:t>4 (f6) * 1709.. </a:t>
            </a:r>
            <a:r>
              <a:rPr lang="en-US" dirty="0" err="1"/>
              <a:t>Vafaee</a:t>
            </a:r>
            <a:r>
              <a:rPr lang="en-US" dirty="0"/>
              <a:t> last red * 5.25 ∗ x ∗ ∗(−0.11)*</a:t>
            </a:r>
          </a:p>
          <a:p>
            <a:r>
              <a:rPr lang="en-US" dirty="0"/>
              <a:t>5 (f7) (* main 1902.. </a:t>
            </a:r>
            <a:r>
              <a:rPr lang="en-US" dirty="0" err="1"/>
              <a:t>Bonvini</a:t>
            </a:r>
            <a:r>
              <a:rPr lang="en-US" dirty="0"/>
              <a:t> last red *)</a:t>
            </a:r>
          </a:p>
          <a:p>
            <a:r>
              <a:rPr lang="en-US" dirty="0"/>
              <a:t>6 =[5] (f8) (* Local 1902.. </a:t>
            </a:r>
            <a:r>
              <a:rPr lang="en-US" dirty="0" err="1"/>
              <a:t>Bonvini</a:t>
            </a:r>
            <a:r>
              <a:rPr lang="en-US" dirty="0"/>
              <a:t> last red *)</a:t>
            </a:r>
          </a:p>
          <a:p>
            <a:r>
              <a:rPr lang="en-US" dirty="0" smtClean="0">
                <a:latin typeface="Euclid Symbol" panose="05050102010706020507" pitchFamily="18" charset="2"/>
              </a:rPr>
              <a:t>[</a:t>
            </a:r>
            <a:r>
              <a:rPr lang="en-US" sz="2400" b="1" dirty="0" smtClean="0">
                <a:latin typeface="Euclid Symbol" panose="05050102010706020507" pitchFamily="18" charset="2"/>
              </a:rPr>
              <a:t>p</a:t>
            </a:r>
            <a:r>
              <a:rPr lang="en-US" dirty="0" smtClean="0">
                <a:latin typeface="Euclid Symbol" panose="05050102010706020507" pitchFamily="18" charset="2"/>
              </a:rPr>
              <a:t>]</a:t>
            </a:r>
            <a:r>
              <a:rPr lang="en-US" dirty="0" smtClean="0"/>
              <a:t> </a:t>
            </a:r>
            <a:r>
              <a:rPr lang="en-US" dirty="0"/>
              <a:t>(f9) (* 1602.00254v2 </a:t>
            </a:r>
            <a:r>
              <a:rPr lang="en-US" dirty="0" err="1"/>
              <a:t>Ariola</a:t>
            </a:r>
            <a:r>
              <a:rPr lang="en-US" dirty="0"/>
              <a:t>- *)</a:t>
            </a:r>
          </a:p>
        </p:txBody>
      </p:sp>
    </p:spTree>
    <p:extLst>
      <p:ext uri="{BB962C8B-B14F-4D97-AF65-F5344CB8AC3E}">
        <p14:creationId xmlns:p14="http://schemas.microsoft.com/office/powerpoint/2010/main" val="237943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716" y="3209092"/>
            <a:ext cx="5616624" cy="375218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691680" y="548680"/>
            <a:ext cx="835292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1 (f3) *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CTEQ 1912..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xg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(x) 0 ∗ P g blue solid</a:t>
            </a:r>
            <a:r>
              <a:rPr lang="en-US" dirty="0"/>
              <a:t>*)</a:t>
            </a:r>
          </a:p>
          <a:p>
            <a:r>
              <a:rPr lang="en-US" dirty="0"/>
              <a:t>2 (f4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) B-S-B long dash</a:t>
            </a:r>
          </a:p>
          <a:p>
            <a:r>
              <a:rPr lang="en-US" dirty="0"/>
              <a:t>3 (f5)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* green short dash </a:t>
            </a:r>
            <a:r>
              <a:rPr lang="en-US" dirty="0"/>
              <a:t>* 4.21 ∗ x ∗ ∗0.021 ∗ (1. − x) ∗ ∗9.427;</a:t>
            </a:r>
          </a:p>
          <a:p>
            <a:r>
              <a:rPr lang="en-US" dirty="0"/>
              <a:t>4 (f6) * 1709.. </a:t>
            </a:r>
            <a:r>
              <a:rPr lang="en-US" dirty="0" err="1"/>
              <a:t>Vafaee</a:t>
            </a:r>
            <a:r>
              <a:rPr lang="en-US" dirty="0"/>
              <a:t> last red * 5.25 ∗ x ∗ ∗(−0.11)*</a:t>
            </a:r>
          </a:p>
          <a:p>
            <a:r>
              <a:rPr lang="en-US" dirty="0"/>
              <a:t>5 (f7) </a:t>
            </a:r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(* main 1902.. </a:t>
            </a:r>
            <a:r>
              <a:rPr lang="en-US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Bonvini</a:t>
            </a:r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/>
              <a:t>*)</a:t>
            </a:r>
          </a:p>
          <a:p>
            <a:r>
              <a:rPr lang="en-US" dirty="0"/>
              <a:t>6 =[5] (f8) (* Local 1902.. </a:t>
            </a:r>
            <a:r>
              <a:rPr lang="en-US" dirty="0" err="1"/>
              <a:t>Bonvini</a:t>
            </a:r>
            <a:r>
              <a:rPr lang="en-US" dirty="0"/>
              <a:t> last red *)</a:t>
            </a:r>
          </a:p>
          <a:p>
            <a:r>
              <a:rPr lang="en-US" dirty="0" smtClean="0">
                <a:latin typeface="Euclid Symbol" panose="05050102010706020507" pitchFamily="18" charset="2"/>
              </a:rPr>
              <a:t>[</a:t>
            </a:r>
            <a:r>
              <a:rPr lang="en-US" sz="2400" b="1" dirty="0" smtClean="0">
                <a:latin typeface="Euclid Symbol" panose="05050102010706020507" pitchFamily="18" charset="2"/>
              </a:rPr>
              <a:t>p</a:t>
            </a:r>
            <a:r>
              <a:rPr lang="en-US" dirty="0" smtClean="0">
                <a:latin typeface="Euclid Symbol" panose="05050102010706020507" pitchFamily="18" charset="2"/>
              </a:rPr>
              <a:t>]</a:t>
            </a:r>
            <a:r>
              <a:rPr lang="en-US" dirty="0" smtClean="0"/>
              <a:t> </a:t>
            </a:r>
            <a:r>
              <a:rPr lang="en-US" dirty="0"/>
              <a:t>(f9) (* 1602.00254v2 </a:t>
            </a:r>
            <a:r>
              <a:rPr lang="en-US" dirty="0" err="1"/>
              <a:t>Ariola</a:t>
            </a:r>
            <a:r>
              <a:rPr lang="en-US" dirty="0"/>
              <a:t>- *)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6714315" y="2420888"/>
            <a:ext cx="72008" cy="38884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5292080" y="2482133"/>
            <a:ext cx="151216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4139952" y="1052736"/>
            <a:ext cx="28803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4391980" y="1052736"/>
            <a:ext cx="108012" cy="24482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4716016" y="764704"/>
            <a:ext cx="216024" cy="47525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3275856" y="1916832"/>
            <a:ext cx="540060" cy="28803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2555776" y="1340768"/>
            <a:ext cx="144016" cy="30243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9674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54" t="55250" r="11369" b="8001"/>
          <a:stretch/>
        </p:blipFill>
        <p:spPr>
          <a:xfrm>
            <a:off x="2051720" y="404663"/>
            <a:ext cx="4248472" cy="291561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0" t="57350" r="9883" b="8001"/>
          <a:stretch/>
        </p:blipFill>
        <p:spPr>
          <a:xfrm>
            <a:off x="2050843" y="3614806"/>
            <a:ext cx="4249349" cy="2749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65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960319"/>
              </p:ext>
            </p:extLst>
          </p:nvPr>
        </p:nvGraphicFramePr>
        <p:xfrm>
          <a:off x="467544" y="1556792"/>
          <a:ext cx="8064894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4149">
                  <a:extLst>
                    <a:ext uri="{9D8B030D-6E8A-4147-A177-3AD203B41FA5}">
                      <a16:colId xmlns:a16="http://schemas.microsoft.com/office/drawing/2014/main" val="2991772632"/>
                    </a:ext>
                  </a:extLst>
                </a:gridCol>
                <a:gridCol w="1344149">
                  <a:extLst>
                    <a:ext uri="{9D8B030D-6E8A-4147-A177-3AD203B41FA5}">
                      <a16:colId xmlns:a16="http://schemas.microsoft.com/office/drawing/2014/main" val="3220910414"/>
                    </a:ext>
                  </a:extLst>
                </a:gridCol>
                <a:gridCol w="1344149">
                  <a:extLst>
                    <a:ext uri="{9D8B030D-6E8A-4147-A177-3AD203B41FA5}">
                      <a16:colId xmlns:a16="http://schemas.microsoft.com/office/drawing/2014/main" val="585784615"/>
                    </a:ext>
                  </a:extLst>
                </a:gridCol>
                <a:gridCol w="1344149">
                  <a:extLst>
                    <a:ext uri="{9D8B030D-6E8A-4147-A177-3AD203B41FA5}">
                      <a16:colId xmlns:a16="http://schemas.microsoft.com/office/drawing/2014/main" val="550745506"/>
                    </a:ext>
                  </a:extLst>
                </a:gridCol>
                <a:gridCol w="1344149">
                  <a:extLst>
                    <a:ext uri="{9D8B030D-6E8A-4147-A177-3AD203B41FA5}">
                      <a16:colId xmlns:a16="http://schemas.microsoft.com/office/drawing/2014/main" val="2379193149"/>
                    </a:ext>
                  </a:extLst>
                </a:gridCol>
                <a:gridCol w="1344149">
                  <a:extLst>
                    <a:ext uri="{9D8B030D-6E8A-4147-A177-3AD203B41FA5}">
                      <a16:colId xmlns:a16="http://schemas.microsoft.com/office/drawing/2014/main" val="27464768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\chi2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L2</a:t>
                      </a:r>
                    </a:p>
                    <a:p>
                      <a:r>
                        <a:rPr lang="en-US" dirty="0" smtClean="0"/>
                        <a:t>(GeV2)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A(0)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&lt;r2&gt;1/2(</a:t>
                      </a:r>
                      <a:r>
                        <a:rPr lang="en-US" dirty="0" err="1" smtClean="0"/>
                        <a:t>fm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5654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u1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20110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0.35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3.(4.9)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0.38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1.43(1.18)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62786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u2</a:t>
                      </a:r>
                      <a:endParaRPr lang="en-US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183</a:t>
                      </a:r>
                      <a:endParaRPr lang="en-US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0.94</a:t>
                      </a:r>
                      <a:endParaRPr lang="en-US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3.</a:t>
                      </a:r>
                      <a:endParaRPr lang="en-US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0.45</a:t>
                      </a:r>
                      <a:endParaRPr lang="en-US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1.3</a:t>
                      </a:r>
                      <a:endParaRPr lang="en-US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2156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0.43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2.04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0.38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1.05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81076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u4</a:t>
                      </a:r>
                      <a:endParaRPr lang="en-US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51000</a:t>
                      </a:r>
                      <a:endParaRPr lang="en-US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0.29</a:t>
                      </a:r>
                      <a:endParaRPr lang="en-US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3</a:t>
                      </a:r>
                      <a:endParaRPr lang="en-US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0.33</a:t>
                      </a:r>
                      <a:endParaRPr lang="en-US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1.5</a:t>
                      </a:r>
                      <a:endParaRPr lang="en-US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18091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U5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2.98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0.46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1.13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04357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3042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1.18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86490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B0F0"/>
                          </a:solidFill>
                        </a:rPr>
                        <a:t>Pi</a:t>
                      </a:r>
                      <a:endParaRPr lang="en-US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B0F0"/>
                          </a:solidFill>
                        </a:rPr>
                        <a:t>44</a:t>
                      </a:r>
                      <a:endParaRPr lang="en-US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B0F0"/>
                          </a:solidFill>
                        </a:rPr>
                        <a:t>0.89</a:t>
                      </a:r>
                      <a:endParaRPr lang="en-US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B0F0"/>
                          </a:solidFill>
                        </a:rPr>
                        <a:t>1.</a:t>
                      </a:r>
                      <a:endParaRPr lang="en-US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>
                          <a:solidFill>
                            <a:srgbClr val="00B0F0"/>
                          </a:solidFill>
                        </a:rPr>
                        <a:t>0.4</a:t>
                      </a:r>
                      <a:endParaRPr lang="en-US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B0F0"/>
                          </a:solidFill>
                        </a:rPr>
                        <a:t>0.52</a:t>
                      </a:r>
                      <a:endParaRPr lang="en-US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6326967"/>
                  </a:ext>
                </a:extLst>
              </a:tr>
            </a:tbl>
          </a:graphicData>
        </a:graphic>
      </p:graphicFrame>
      <p:graphicFrame>
        <p:nvGraphicFramePr>
          <p:cNvPr id="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0093996"/>
              </p:ext>
            </p:extLst>
          </p:nvPr>
        </p:nvGraphicFramePr>
        <p:xfrm>
          <a:off x="1660525" y="549275"/>
          <a:ext cx="4887913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1745" name="Equation" r:id="rId3" imgW="1968480" imgH="457200" progId="Equation.DSMT4">
                  <p:embed/>
                </p:oleObj>
              </mc:Choice>
              <mc:Fallback>
                <p:oleObj name="Equation" r:id="rId3" imgW="1968480" imgH="457200" progId="Equation.DSMT4">
                  <p:embed/>
                  <p:pic>
                    <p:nvPicPr>
                      <p:cNvPr id="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0525" y="549275"/>
                        <a:ext cx="4887913" cy="704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771800" y="5087081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D.C. Hackett et all.  </a:t>
            </a:r>
            <a:r>
              <a:rPr lang="en-US" dirty="0" err="1" smtClean="0"/>
              <a:t>Arxiv</a:t>
            </a:r>
            <a:r>
              <a:rPr lang="en-US" dirty="0" smtClean="0"/>
              <a:t>: 2307.11707</a:t>
            </a:r>
          </a:p>
        </p:txBody>
      </p:sp>
      <p:graphicFrame>
        <p:nvGraphicFramePr>
          <p:cNvPr id="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5779729"/>
              </p:ext>
            </p:extLst>
          </p:nvPr>
        </p:nvGraphicFramePr>
        <p:xfrm>
          <a:off x="6660232" y="5013176"/>
          <a:ext cx="1737941" cy="44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1746" name="Equation" r:id="rId5" imgW="939600" imgH="253800" progId="Equation.DSMT4">
                  <p:embed/>
                </p:oleObj>
              </mc:Choice>
              <mc:Fallback>
                <p:oleObj name="Equation" r:id="rId5" imgW="939600" imgH="25380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0232" y="5013176"/>
                        <a:ext cx="1737941" cy="443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11415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16876"/>
              </p:ext>
            </p:extLst>
          </p:nvPr>
        </p:nvGraphicFramePr>
        <p:xfrm>
          <a:off x="1187624" y="2276872"/>
          <a:ext cx="6576390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6065">
                  <a:extLst>
                    <a:ext uri="{9D8B030D-6E8A-4147-A177-3AD203B41FA5}">
                      <a16:colId xmlns:a16="http://schemas.microsoft.com/office/drawing/2014/main" val="2991772632"/>
                    </a:ext>
                  </a:extLst>
                </a:gridCol>
                <a:gridCol w="1096065">
                  <a:extLst>
                    <a:ext uri="{9D8B030D-6E8A-4147-A177-3AD203B41FA5}">
                      <a16:colId xmlns:a16="http://schemas.microsoft.com/office/drawing/2014/main" val="3220910414"/>
                    </a:ext>
                  </a:extLst>
                </a:gridCol>
                <a:gridCol w="1096065">
                  <a:extLst>
                    <a:ext uri="{9D8B030D-6E8A-4147-A177-3AD203B41FA5}">
                      <a16:colId xmlns:a16="http://schemas.microsoft.com/office/drawing/2014/main" val="585784615"/>
                    </a:ext>
                  </a:extLst>
                </a:gridCol>
                <a:gridCol w="1096065">
                  <a:extLst>
                    <a:ext uri="{9D8B030D-6E8A-4147-A177-3AD203B41FA5}">
                      <a16:colId xmlns:a16="http://schemas.microsoft.com/office/drawing/2014/main" val="550745506"/>
                    </a:ext>
                  </a:extLst>
                </a:gridCol>
                <a:gridCol w="1096065">
                  <a:extLst>
                    <a:ext uri="{9D8B030D-6E8A-4147-A177-3AD203B41FA5}">
                      <a16:colId xmlns:a16="http://schemas.microsoft.com/office/drawing/2014/main" val="2379193149"/>
                    </a:ext>
                  </a:extLst>
                </a:gridCol>
                <a:gridCol w="1096065">
                  <a:extLst>
                    <a:ext uri="{9D8B030D-6E8A-4147-A177-3AD203B41FA5}">
                      <a16:colId xmlns:a16="http://schemas.microsoft.com/office/drawing/2014/main" val="27464768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\chi2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L2</a:t>
                      </a:r>
                    </a:p>
                    <a:p>
                      <a:r>
                        <a:rPr lang="en-US" dirty="0" smtClean="0"/>
                        <a:t>(GeV2)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A(0)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&lt;r2&gt;1/2(</a:t>
                      </a:r>
                      <a:r>
                        <a:rPr lang="en-US" dirty="0" err="1" smtClean="0"/>
                        <a:t>fm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5654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u1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2330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0.82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3.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0.38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0.94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62786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u2</a:t>
                      </a:r>
                      <a:endParaRPr lang="en-US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10</a:t>
                      </a:r>
                      <a:endParaRPr lang="en-US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0.92</a:t>
                      </a:r>
                      <a:endParaRPr lang="en-US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2.7</a:t>
                      </a:r>
                      <a:endParaRPr lang="en-US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0.44</a:t>
                      </a:r>
                      <a:endParaRPr lang="en-US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0.84</a:t>
                      </a:r>
                      <a:endParaRPr lang="en-US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2156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1.07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0.38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0.76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81076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u4</a:t>
                      </a:r>
                      <a:endParaRPr lang="en-US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8192</a:t>
                      </a:r>
                      <a:endParaRPr lang="en-US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0.75</a:t>
                      </a:r>
                      <a:endParaRPr lang="en-US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3</a:t>
                      </a:r>
                      <a:endParaRPr lang="en-US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0.33</a:t>
                      </a:r>
                      <a:endParaRPr lang="en-US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0.98</a:t>
                      </a:r>
                      <a:endParaRPr lang="en-US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18091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U5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2.77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0.46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0.81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04357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0.41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0.81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86490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B0F0"/>
                          </a:solidFill>
                        </a:rPr>
                        <a:t>Pi</a:t>
                      </a:r>
                      <a:endParaRPr lang="en-US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B0F0"/>
                          </a:solidFill>
                        </a:rPr>
                        <a:t>226</a:t>
                      </a:r>
                      <a:endParaRPr lang="en-US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B0F0"/>
                          </a:solidFill>
                        </a:rPr>
                        <a:t>4.</a:t>
                      </a:r>
                      <a:endParaRPr lang="en-US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B0F0"/>
                          </a:solidFill>
                        </a:rPr>
                        <a:t>1.</a:t>
                      </a:r>
                      <a:endParaRPr lang="en-US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B0F0"/>
                          </a:solidFill>
                        </a:rPr>
                        <a:t>0.40</a:t>
                      </a:r>
                      <a:endParaRPr lang="en-US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B0F0"/>
                          </a:solidFill>
                        </a:rPr>
                        <a:t>0.39</a:t>
                      </a:r>
                      <a:endParaRPr lang="en-US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6326967"/>
                  </a:ext>
                </a:extLst>
              </a:tr>
            </a:tbl>
          </a:graphicData>
        </a:graphic>
      </p:graphicFrame>
      <p:graphicFrame>
        <p:nvGraphicFramePr>
          <p:cNvPr id="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0352953"/>
              </p:ext>
            </p:extLst>
          </p:nvPr>
        </p:nvGraphicFramePr>
        <p:xfrm>
          <a:off x="1660525" y="549275"/>
          <a:ext cx="4887913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0702" name="Equation" r:id="rId3" imgW="1968480" imgH="457200" progId="Equation.DSMT4">
                  <p:embed/>
                </p:oleObj>
              </mc:Choice>
              <mc:Fallback>
                <p:oleObj name="Equation" r:id="rId3" imgW="1968480" imgH="457200" progId="Equation.DSMT4">
                  <p:embed/>
                  <p:pic>
                    <p:nvPicPr>
                      <p:cNvPr id="37376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0525" y="549275"/>
                        <a:ext cx="4887913" cy="704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67563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9112877"/>
              </p:ext>
            </p:extLst>
          </p:nvPr>
        </p:nvGraphicFramePr>
        <p:xfrm>
          <a:off x="1187624" y="2276872"/>
          <a:ext cx="6576390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6065">
                  <a:extLst>
                    <a:ext uri="{9D8B030D-6E8A-4147-A177-3AD203B41FA5}">
                      <a16:colId xmlns:a16="http://schemas.microsoft.com/office/drawing/2014/main" val="2991772632"/>
                    </a:ext>
                  </a:extLst>
                </a:gridCol>
                <a:gridCol w="1096065">
                  <a:extLst>
                    <a:ext uri="{9D8B030D-6E8A-4147-A177-3AD203B41FA5}">
                      <a16:colId xmlns:a16="http://schemas.microsoft.com/office/drawing/2014/main" val="3220910414"/>
                    </a:ext>
                  </a:extLst>
                </a:gridCol>
                <a:gridCol w="1096065">
                  <a:extLst>
                    <a:ext uri="{9D8B030D-6E8A-4147-A177-3AD203B41FA5}">
                      <a16:colId xmlns:a16="http://schemas.microsoft.com/office/drawing/2014/main" val="585784615"/>
                    </a:ext>
                  </a:extLst>
                </a:gridCol>
                <a:gridCol w="1096065">
                  <a:extLst>
                    <a:ext uri="{9D8B030D-6E8A-4147-A177-3AD203B41FA5}">
                      <a16:colId xmlns:a16="http://schemas.microsoft.com/office/drawing/2014/main" val="550745506"/>
                    </a:ext>
                  </a:extLst>
                </a:gridCol>
                <a:gridCol w="1096065">
                  <a:extLst>
                    <a:ext uri="{9D8B030D-6E8A-4147-A177-3AD203B41FA5}">
                      <a16:colId xmlns:a16="http://schemas.microsoft.com/office/drawing/2014/main" val="2379193149"/>
                    </a:ext>
                  </a:extLst>
                </a:gridCol>
                <a:gridCol w="1096065">
                  <a:extLst>
                    <a:ext uri="{9D8B030D-6E8A-4147-A177-3AD203B41FA5}">
                      <a16:colId xmlns:a16="http://schemas.microsoft.com/office/drawing/2014/main" val="27464768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\chi2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L2</a:t>
                      </a:r>
                    </a:p>
                    <a:p>
                      <a:r>
                        <a:rPr lang="en-US" dirty="0" smtClean="0"/>
                        <a:t>(GeV2)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A(0)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&lt;r2&gt;1/2(</a:t>
                      </a:r>
                      <a:r>
                        <a:rPr lang="en-US" dirty="0" err="1" smtClean="0"/>
                        <a:t>fm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5654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6"/>
                          </a:solidFill>
                        </a:rPr>
                        <a:t>u1</a:t>
                      </a:r>
                      <a:endParaRPr lang="en-US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6"/>
                          </a:solidFill>
                        </a:rPr>
                        <a:t> 10</a:t>
                      </a:r>
                      <a:endParaRPr lang="en-US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6"/>
                          </a:solidFill>
                        </a:rPr>
                        <a:t>0.92</a:t>
                      </a:r>
                      <a:endParaRPr lang="en-US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6"/>
                          </a:solidFill>
                        </a:rPr>
                        <a:t>2.7</a:t>
                      </a:r>
                      <a:endParaRPr lang="en-US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6"/>
                          </a:solidFill>
                        </a:rPr>
                        <a:t>0.38</a:t>
                      </a:r>
                      <a:endParaRPr lang="en-US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6"/>
                          </a:solidFill>
                        </a:rPr>
                        <a:t>0.84</a:t>
                      </a:r>
                      <a:endParaRPr lang="en-US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62786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0.93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0.88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2156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1.07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0.38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0.76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81076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u4</a:t>
                      </a:r>
                      <a:endParaRPr lang="en-US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155300</a:t>
                      </a:r>
                      <a:endParaRPr lang="en-US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0.65</a:t>
                      </a:r>
                      <a:endParaRPr lang="en-US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3</a:t>
                      </a:r>
                      <a:endParaRPr lang="en-US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0.33</a:t>
                      </a:r>
                      <a:endParaRPr lang="en-US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1.05</a:t>
                      </a:r>
                      <a:endParaRPr lang="en-US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18091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U5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370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0.98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0.46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0.86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04357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0.96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0.87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86490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B0F0"/>
                          </a:solidFill>
                        </a:rPr>
                        <a:t>Pi</a:t>
                      </a:r>
                      <a:endParaRPr lang="en-US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B0F0"/>
                          </a:solidFill>
                        </a:rPr>
                        <a:t>0.26</a:t>
                      </a:r>
                      <a:endParaRPr lang="en-US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B0F0"/>
                          </a:solidFill>
                        </a:rPr>
                        <a:t>1.44</a:t>
                      </a:r>
                      <a:endParaRPr lang="en-US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B0F0"/>
                          </a:solidFill>
                        </a:rPr>
                        <a:t>1.07</a:t>
                      </a:r>
                      <a:endParaRPr lang="en-US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B0F0"/>
                          </a:solidFill>
                        </a:rPr>
                        <a:t>0.40</a:t>
                      </a:r>
                      <a:endParaRPr lang="en-US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B0F0"/>
                          </a:solidFill>
                        </a:rPr>
                        <a:t>0.67</a:t>
                      </a:r>
                      <a:endParaRPr lang="en-US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6326967"/>
                  </a:ext>
                </a:extLst>
              </a:tr>
            </a:tbl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8328656"/>
              </p:ext>
            </p:extLst>
          </p:nvPr>
        </p:nvGraphicFramePr>
        <p:xfrm>
          <a:off x="1979712" y="764704"/>
          <a:ext cx="4664075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9678" name="Equation" r:id="rId3" imgW="2145960" imgH="253800" progId="Equation.DSMT4">
                  <p:embed/>
                </p:oleObj>
              </mc:Choice>
              <mc:Fallback>
                <p:oleObj name="Equation" r:id="rId3" imgW="2145960" imgH="253800" progId="Equation.DSMT4">
                  <p:embed/>
                  <p:pic>
                    <p:nvPicPr>
                      <p:cNvPr id="44749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712" y="764704"/>
                        <a:ext cx="4664075" cy="525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9369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013273"/>
              </p:ext>
            </p:extLst>
          </p:nvPr>
        </p:nvGraphicFramePr>
        <p:xfrm>
          <a:off x="683568" y="836712"/>
          <a:ext cx="1794148" cy="5530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0992" name="Equation" r:id="rId3" imgW="939600" imgH="241200" progId="Equation.DSMT4">
                  <p:embed/>
                </p:oleObj>
              </mc:Choice>
              <mc:Fallback>
                <p:oleObj name="Equation" r:id="rId3" imgW="939600" imgH="241200" progId="Equation.DSMT4">
                  <p:embed/>
                  <p:pic>
                    <p:nvPicPr>
                      <p:cNvPr id="114697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836712"/>
                        <a:ext cx="1794148" cy="55305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203848" y="980728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CT18 global QCD analysis (2021)</a:t>
            </a:r>
          </a:p>
          <a:p>
            <a:r>
              <a:rPr lang="en-US" dirty="0" smtClean="0"/>
              <a:t>Lattice QCD calculations</a:t>
            </a:r>
            <a:endParaRPr lang="en-US" dirty="0"/>
          </a:p>
        </p:txBody>
      </p:sp>
      <p:graphicFrame>
        <p:nvGraphicFramePr>
          <p:cNvPr id="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8334035"/>
              </p:ext>
            </p:extLst>
          </p:nvPr>
        </p:nvGraphicFramePr>
        <p:xfrm>
          <a:off x="-68263" y="2074863"/>
          <a:ext cx="3249613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0993" name="Equation" r:id="rId5" imgW="1701720" imgH="228600" progId="Equation.DSMT4">
                  <p:embed/>
                </p:oleObj>
              </mc:Choice>
              <mc:Fallback>
                <p:oleObj name="Equation" r:id="rId5" imgW="1701720" imgH="228600" progId="Equation.DSMT4">
                  <p:embed/>
                  <p:pic>
                    <p:nvPicPr>
                      <p:cNvPr id="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68263" y="2074863"/>
                        <a:ext cx="3249613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491880" y="2204864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P.A. </a:t>
            </a:r>
            <a:r>
              <a:rPr lang="en-US" dirty="0" err="1" smtClean="0"/>
              <a:t>Zula</a:t>
            </a:r>
            <a:r>
              <a:rPr lang="en-US" dirty="0" smtClean="0"/>
              <a:t>(PDG) (2020);  </a:t>
            </a:r>
            <a:r>
              <a:rPr lang="en-US" dirty="0" smtClean="0">
                <a:solidFill>
                  <a:srgbClr val="FF0000"/>
                </a:solidFill>
              </a:rPr>
              <a:t>E. </a:t>
            </a:r>
            <a:r>
              <a:rPr lang="en-US" dirty="0" err="1" smtClean="0">
                <a:solidFill>
                  <a:srgbClr val="FF0000"/>
                </a:solidFill>
              </a:rPr>
              <a:t>Kharzeev</a:t>
            </a:r>
            <a:r>
              <a:rPr lang="en-US" dirty="0" smtClean="0">
                <a:solidFill>
                  <a:srgbClr val="FF0000"/>
                </a:solidFill>
              </a:rPr>
              <a:t> (2021)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5576" y="3068960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Lattice calculations (</a:t>
            </a:r>
            <a:r>
              <a:rPr lang="en-US" dirty="0" err="1" smtClean="0"/>
              <a:t>D.Pefkou</a:t>
            </a:r>
            <a:r>
              <a:rPr lang="en-US" dirty="0" smtClean="0"/>
              <a:t>, D.C. Hackett, </a:t>
            </a:r>
            <a:r>
              <a:rPr lang="en-US" dirty="0" err="1" smtClean="0"/>
              <a:t>Ph.E</a:t>
            </a:r>
            <a:r>
              <a:rPr lang="en-US" dirty="0" smtClean="0"/>
              <a:t>. </a:t>
            </a:r>
            <a:r>
              <a:rPr lang="en-US" dirty="0"/>
              <a:t>Shanahan </a:t>
            </a:r>
            <a:endParaRPr lang="en-US" dirty="0" smtClean="0"/>
          </a:p>
          <a:p>
            <a:r>
              <a:rPr lang="en-US" dirty="0" smtClean="0"/>
              <a:t>(</a:t>
            </a:r>
            <a:r>
              <a:rPr lang="en-US" dirty="0"/>
              <a:t>Phys. Rev. D 105, 054509 (2022</a:t>
            </a:r>
            <a:r>
              <a:rPr lang="en-US" dirty="0" smtClean="0"/>
              <a:t>) )</a:t>
            </a:r>
            <a:endParaRPr lang="en-US" dirty="0"/>
          </a:p>
        </p:txBody>
      </p:sp>
      <p:graphicFrame>
        <p:nvGraphicFramePr>
          <p:cNvPr id="7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5128726"/>
              </p:ext>
            </p:extLst>
          </p:nvPr>
        </p:nvGraphicFramePr>
        <p:xfrm>
          <a:off x="1115616" y="4446404"/>
          <a:ext cx="5544616" cy="4594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0994" name="Equation" r:id="rId7" imgW="2400120" imgH="241200" progId="Equation.DSMT4">
                  <p:embed/>
                </p:oleObj>
              </mc:Choice>
              <mc:Fallback>
                <p:oleObj name="Equation" r:id="rId7" imgW="2400120" imgH="241200" progId="Equation.DSMT4">
                  <p:embed/>
                  <p:pic>
                    <p:nvPicPr>
                      <p:cNvPr id="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4446404"/>
                        <a:ext cx="5544616" cy="4594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771800" y="3983394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0&lt; -t &lt; 2 GeV</a:t>
            </a:r>
            <a:r>
              <a:rPr lang="en-US" baseline="30000" dirty="0" smtClean="0"/>
              <a:t>2</a:t>
            </a:r>
            <a:endParaRPr lang="en-US" baseline="30000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3524766"/>
              </p:ext>
            </p:extLst>
          </p:nvPr>
        </p:nvGraphicFramePr>
        <p:xfrm>
          <a:off x="2679080" y="4953511"/>
          <a:ext cx="1625600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0995" name="Equation" r:id="rId9" imgW="850680" imgH="241200" progId="Equation.DSMT4">
                  <p:embed/>
                </p:oleObj>
              </mc:Choice>
              <mc:Fallback>
                <p:oleObj name="Equation" r:id="rId9" imgW="850680" imgH="241200" progId="Equation.DSMT4">
                  <p:embed/>
                  <p:pic>
                    <p:nvPicPr>
                      <p:cNvPr id="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9080" y="4953511"/>
                        <a:ext cx="1625600" cy="552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51746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620688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X.Cao</a:t>
            </a:r>
            <a:r>
              <a:rPr lang="en-US" dirty="0" smtClean="0"/>
              <a:t>, Yang Li, J.P. Vary arXiv:2308.06812</a:t>
            </a:r>
            <a:endParaRPr lang="en-US" dirty="0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0197611"/>
              </p:ext>
            </p:extLst>
          </p:nvPr>
        </p:nvGraphicFramePr>
        <p:xfrm>
          <a:off x="827584" y="2276872"/>
          <a:ext cx="5581625" cy="723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7887" name="Equation" r:id="rId3" imgW="2450880" imgH="291960" progId="Equation.DSMT4">
                  <p:embed/>
                </p:oleObj>
              </mc:Choice>
              <mc:Fallback>
                <p:oleObj name="Equation" r:id="rId3" imgW="2450880" imgH="291960" progId="Equation.DSMT4">
                  <p:embed/>
                  <p:pic>
                    <p:nvPicPr>
                      <p:cNvPr id="6" name="Объект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2276872"/>
                        <a:ext cx="5581625" cy="723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1988291"/>
              </p:ext>
            </p:extLst>
          </p:nvPr>
        </p:nvGraphicFramePr>
        <p:xfrm>
          <a:off x="2606675" y="1466850"/>
          <a:ext cx="1879600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7888" name="Equation" r:id="rId5" imgW="825480" imgH="190440" progId="Equation.DSMT4">
                  <p:embed/>
                </p:oleObj>
              </mc:Choice>
              <mc:Fallback>
                <p:oleObj name="Equation" r:id="rId5" imgW="825480" imgH="190440" progId="Equation.DSMT4">
                  <p:embed/>
                  <p:pic>
                    <p:nvPicPr>
                      <p:cNvPr id="3" name="Объект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6675" y="1466850"/>
                        <a:ext cx="1879600" cy="471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15616" y="3501008"/>
            <a:ext cx="60486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the pion, the LFWF is approximately symmetric with respect to X. This shows its charge radius is large than its matter radius, </a:t>
            </a:r>
          </a:p>
          <a:p>
            <a:r>
              <a:rPr lang="en-US" dirty="0" smtClean="0"/>
              <a:t>For our pion-dressed proton the LFWF concentrates on the x_p~1 side and its matter radius becomes large than its charge radius.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79512" y="6021288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39</a:t>
            </a:r>
          </a:p>
        </p:txBody>
      </p:sp>
    </p:spTree>
    <p:extLst>
      <p:ext uri="{BB962C8B-B14F-4D97-AF65-F5344CB8AC3E}">
        <p14:creationId xmlns:p14="http://schemas.microsoft.com/office/powerpoint/2010/main" val="140283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44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3728" y="332656"/>
            <a:ext cx="3816424" cy="461665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3">
                    <a:lumMod val="50000"/>
                  </a:schemeClr>
                </a:solidFill>
              </a:rPr>
              <a:t>Summary</a:t>
            </a:r>
            <a:endParaRPr lang="en-US" sz="2400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1628800"/>
            <a:ext cx="777686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   The </a:t>
            </a:r>
            <a:r>
              <a:rPr lang="en-US" dirty="0" smtClean="0">
                <a:solidFill>
                  <a:srgbClr val="C00000"/>
                </a:solidFill>
              </a:rPr>
              <a:t>GPDs</a:t>
            </a:r>
            <a:r>
              <a:rPr lang="en-US" dirty="0" smtClean="0"/>
              <a:t> reflect the basic properties of the hadron structure and gave </a:t>
            </a:r>
          </a:p>
          <a:p>
            <a:r>
              <a:rPr lang="en-US" dirty="0" smtClean="0"/>
              <a:t>     some bridge between the many different reactions.</a:t>
            </a:r>
          </a:p>
          <a:p>
            <a:r>
              <a:rPr lang="en-US" dirty="0" smtClean="0"/>
              <a:t> 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The new form of the </a:t>
            </a:r>
            <a:r>
              <a:rPr lang="en-US" dirty="0" smtClean="0">
                <a:solidFill>
                  <a:srgbClr val="00B050"/>
                </a:solidFill>
              </a:rPr>
              <a:t>t-dependence</a:t>
            </a:r>
            <a:r>
              <a:rPr lang="en-US" dirty="0" smtClean="0"/>
              <a:t> of </a:t>
            </a:r>
            <a:r>
              <a:rPr lang="en-US" dirty="0" smtClean="0">
                <a:solidFill>
                  <a:srgbClr val="C00000"/>
                </a:solidFill>
              </a:rPr>
              <a:t>GPDs</a:t>
            </a:r>
            <a:r>
              <a:rPr lang="en-US" dirty="0" smtClean="0"/>
              <a:t> allows to obtain</a:t>
            </a:r>
          </a:p>
          <a:p>
            <a:r>
              <a:rPr lang="en-US" dirty="0"/>
              <a:t> </a:t>
            </a:r>
            <a:r>
              <a:rPr lang="en-US" dirty="0" smtClean="0"/>
              <a:t>     the different form factors, including</a:t>
            </a:r>
          </a:p>
          <a:p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Compton form factors, electromagnetic form factors, </a:t>
            </a:r>
          </a:p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   transition form  factor, gravitomagnetic form factors</a:t>
            </a:r>
            <a:r>
              <a:rPr lang="en-US" dirty="0" smtClean="0"/>
              <a:t>.</a:t>
            </a:r>
          </a:p>
          <a:p>
            <a:endParaRPr lang="en-US" dirty="0">
              <a:latin typeface="Gill Sans MT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Gill Sans MT" pitchFamily="34" charset="0"/>
              </a:rPr>
              <a:t>The chosen form of t-dependence of GPDs pion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Gill Sans MT" pitchFamily="34" charset="0"/>
              </a:rPr>
              <a:t>(</a:t>
            </a:r>
            <a:r>
              <a:rPr lang="en-US" dirty="0" smtClean="0">
                <a:solidFill>
                  <a:srgbClr val="FF0000"/>
                </a:solidFill>
                <a:latin typeface="Gill Sans MT" pitchFamily="34" charset="0"/>
              </a:rPr>
              <a:t>the same as t-dependence of nucleon</a:t>
            </a:r>
            <a:r>
              <a:rPr lang="en-US" dirty="0" smtClean="0">
                <a:latin typeface="Gill Sans MT" pitchFamily="34" charset="0"/>
              </a:rPr>
              <a:t>) allow us to describe the electromagnetic form factor of </a:t>
            </a:r>
            <a:r>
              <a:rPr lang="en-US" dirty="0" err="1" smtClean="0">
                <a:latin typeface="Gill Sans MT" pitchFamily="34" charset="0"/>
              </a:rPr>
              <a:t>pions</a:t>
            </a:r>
            <a:r>
              <a:rPr lang="en-US" dirty="0" smtClean="0">
                <a:latin typeface="Gill Sans MT" pitchFamily="34" charset="0"/>
              </a:rPr>
              <a:t> and pion-nucleon scattering</a:t>
            </a:r>
          </a:p>
          <a:p>
            <a:endParaRPr lang="en-US" dirty="0">
              <a:latin typeface="Gill Sans MT" pitchFamily="34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Gill Sans MT" pitchFamily="34" charset="0"/>
              </a:rPr>
              <a:t>The investigation of the nucleon structure  show that the density of the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Gill Sans MT" pitchFamily="34" charset="0"/>
              </a:rPr>
              <a:t>matter 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Gill Sans MT" pitchFamily="34" charset="0"/>
              </a:rPr>
              <a:t>more concentrated  into hadron than the charge density.</a:t>
            </a:r>
          </a:p>
          <a:p>
            <a:endParaRPr lang="en-US" dirty="0">
              <a:latin typeface="Gill Sans MT" pitchFamily="34" charset="0"/>
            </a:endParaRPr>
          </a:p>
          <a:p>
            <a:endParaRPr lang="ru-RU" dirty="0">
              <a:latin typeface="Calibri" pitchFamily="34" charset="0"/>
            </a:endParaRPr>
          </a:p>
          <a:p>
            <a:endParaRPr lang="en-US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5951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1500188" y="357188"/>
            <a:ext cx="20002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Form factors</a:t>
            </a:r>
          </a:p>
        </p:txBody>
      </p:sp>
      <p:sp>
        <p:nvSpPr>
          <p:cNvPr id="7173" name="TextBox 5"/>
          <p:cNvSpPr txBox="1">
            <a:spLocks noChangeArrowheads="1"/>
          </p:cNvSpPr>
          <p:nvPr/>
        </p:nvSpPr>
        <p:spPr bwMode="auto">
          <a:xfrm>
            <a:off x="571500" y="1928813"/>
            <a:ext cx="41433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 Mittenen  (1973) </a:t>
            </a:r>
            <a:r>
              <a:rPr lang="en-US" dirty="0"/>
              <a:t>– “matter distribution”</a:t>
            </a:r>
          </a:p>
        </p:txBody>
      </p:sp>
      <p:sp>
        <p:nvSpPr>
          <p:cNvPr id="7174" name="TextBox 7"/>
          <p:cNvSpPr txBox="1">
            <a:spLocks noChangeArrowheads="1"/>
          </p:cNvSpPr>
          <p:nvPr/>
        </p:nvSpPr>
        <p:spPr bwMode="auto">
          <a:xfrm>
            <a:off x="571500" y="2571750"/>
            <a:ext cx="4143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 Bourrely-Soffer-Wu (1978) </a:t>
            </a:r>
            <a:r>
              <a:rPr lang="en-US" dirty="0"/>
              <a:t>-</a:t>
            </a:r>
          </a:p>
        </p:txBody>
      </p:sp>
      <p:sp>
        <p:nvSpPr>
          <p:cNvPr id="7175" name="TextBox 9"/>
          <p:cNvSpPr txBox="1">
            <a:spLocks noChangeArrowheads="1"/>
          </p:cNvSpPr>
          <p:nvPr/>
        </p:nvSpPr>
        <p:spPr bwMode="auto">
          <a:xfrm>
            <a:off x="714375" y="5072063"/>
            <a:ext cx="84296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"..The gravitation form factors, related to the matrix</a:t>
            </a:r>
          </a:p>
          <a:p>
            <a:r>
              <a:rPr lang="en-US" dirty="0">
                <a:solidFill>
                  <a:srgbClr val="FF0000"/>
                </a:solidFill>
              </a:rPr>
              <a:t>  elements of the energy-momentum tensor [1] in a hadronic</a:t>
            </a:r>
          </a:p>
          <a:p>
            <a:r>
              <a:rPr lang="en-US" dirty="0">
                <a:solidFill>
                  <a:srgbClr val="FF0000"/>
                </a:solidFill>
              </a:rPr>
              <a:t>  state and thus providing the distribution of matter within</a:t>
            </a:r>
          </a:p>
          <a:p>
            <a:r>
              <a:rPr lang="en-US" dirty="0">
                <a:solidFill>
                  <a:srgbClr val="FF0000"/>
                </a:solidFill>
              </a:rPr>
              <a:t>  the hadron..." </a:t>
            </a:r>
          </a:p>
        </p:txBody>
      </p:sp>
      <p:graphicFrame>
        <p:nvGraphicFramePr>
          <p:cNvPr id="114696" name="Object 7"/>
          <p:cNvGraphicFramePr>
            <a:graphicFrameLocks noChangeAspect="1"/>
          </p:cNvGraphicFramePr>
          <p:nvPr>
            <p:extLst/>
          </p:nvPr>
        </p:nvGraphicFramePr>
        <p:xfrm>
          <a:off x="4352925" y="2286000"/>
          <a:ext cx="4416425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386" name="Equation" r:id="rId3" imgW="3110040" imgH="419040" progId="Equation.DSMT4">
                  <p:embed/>
                </p:oleObj>
              </mc:Choice>
              <mc:Fallback>
                <p:oleObj name="Equation" r:id="rId3" imgW="3110040" imgH="419040" progId="Equation.DSMT4">
                  <p:embed/>
                  <p:pic>
                    <p:nvPicPr>
                      <p:cNvPr id="114696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2925" y="2286000"/>
                        <a:ext cx="4416425" cy="815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42938" y="3214688"/>
            <a:ext cx="80724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G(t) –”stands for the proton “nuclear form factor” </a:t>
            </a:r>
            <a:r>
              <a:rPr lang="en-US" dirty="0" smtClean="0"/>
              <a:t>parameterized </a:t>
            </a:r>
            <a:r>
              <a:rPr lang="en-US" dirty="0"/>
              <a:t>like the e-m form factor, as a two poles, the slowly varying function reflect the approximate proportionality between the charge density and hadronic matter distribution inside a proton.”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857250" y="4643438"/>
            <a:ext cx="4000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Broniowski – Arriola (2008)</a:t>
            </a:r>
          </a:p>
        </p:txBody>
      </p:sp>
    </p:spTree>
    <p:extLst>
      <p:ext uri="{BB962C8B-B14F-4D97-AF65-F5344CB8AC3E}">
        <p14:creationId xmlns:p14="http://schemas.microsoft.com/office/powerpoint/2010/main" val="2375859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46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46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/>
      <p:bldP spid="7174" grpId="0"/>
      <p:bldP spid="7175" grpId="0"/>
      <p:bldP spid="9" grpId="0"/>
      <p:bldP spid="1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1844824"/>
            <a:ext cx="856895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>
              <a:latin typeface="Gill Sans MT" pitchFamily="34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The quarks gravitation form factor </a:t>
            </a:r>
            <a:r>
              <a:rPr lang="en-US" dirty="0" err="1" smtClean="0"/>
              <a:t>A</a:t>
            </a:r>
            <a:r>
              <a:rPr lang="en-US" baseline="-25000" dirty="0" err="1" smtClean="0"/>
              <a:t>q</a:t>
            </a:r>
            <a:r>
              <a:rPr lang="en-US" dirty="0" smtClean="0"/>
              <a:t> represented by dipole form 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With L</a:t>
            </a:r>
            <a:r>
              <a:rPr lang="en-US" baseline="30000" dirty="0" smtClean="0"/>
              <a:t>2</a:t>
            </a:r>
            <a:r>
              <a:rPr lang="en-US" dirty="0" smtClean="0"/>
              <a:t> = 1.6 GeV</a:t>
            </a:r>
            <a:r>
              <a:rPr lang="en-US" baseline="30000" dirty="0" smtClean="0"/>
              <a:t>2</a:t>
            </a:r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Using the different gluon PDFs we obtain the gravitation form factor A</a:t>
            </a:r>
            <a:r>
              <a:rPr lang="en-US" baseline="-25000" dirty="0" smtClean="0"/>
              <a:t> g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It can be represented by multipole form with n=3 and L</a:t>
            </a:r>
            <a:r>
              <a:rPr lang="en-US" baseline="30000" dirty="0" smtClean="0">
                <a:solidFill>
                  <a:schemeClr val="accent5">
                    <a:lumMod val="75000"/>
                  </a:schemeClr>
                </a:solidFill>
              </a:rPr>
              <a:t>2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around 0.9</a:t>
            </a:r>
          </a:p>
          <a:p>
            <a:pPr marL="285750" indent="-285750">
              <a:buFont typeface="Arial" charset="0"/>
              <a:buChar char="•"/>
            </a:pPr>
            <a:endParaRPr lang="en-US" dirty="0">
              <a:solidFill>
                <a:schemeClr val="accent5">
                  <a:lumMod val="75000"/>
                </a:schemeClr>
              </a:solidFill>
              <a:latin typeface="Gill Sans MT" pitchFamily="34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solidFill>
                  <a:srgbClr val="FF0000"/>
                </a:solidFill>
                <a:latin typeface="Gill Sans MT" pitchFamily="34" charset="0"/>
              </a:rPr>
              <a:t>The gluons gravitation radius is obtained approximately 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solidFill>
                  <a:srgbClr val="FF0000"/>
                </a:solidFill>
                <a:latin typeface="Gill Sans MT" pitchFamily="34" charset="0"/>
              </a:rPr>
              <a:t>equal the electromagnetic radius.</a:t>
            </a:r>
            <a:endParaRPr lang="ru-RU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  <a:latin typeface="Gill Sans MT" pitchFamily="34" charset="0"/>
            </a:endParaRPr>
          </a:p>
          <a:p>
            <a:endParaRPr lang="en-US" dirty="0">
              <a:solidFill>
                <a:schemeClr val="bg2">
                  <a:lumMod val="50000"/>
                </a:schemeClr>
              </a:solidFill>
              <a:latin typeface="Gill Sans MT" pitchFamily="34" charset="0"/>
            </a:endParaRP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      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91680" y="260648"/>
            <a:ext cx="381642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3">
                    <a:lumMod val="50000"/>
                  </a:schemeClr>
                </a:solidFill>
              </a:rPr>
              <a:t>Summary</a:t>
            </a:r>
            <a:endParaRPr lang="en-US" sz="2400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1560" y="1268760"/>
            <a:ext cx="7488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ill Sans MT" pitchFamily="34" charset="0"/>
              </a:rPr>
              <a:t>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207982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TextBox 2"/>
          <p:cNvSpPr txBox="1">
            <a:spLocks noChangeArrowheads="1"/>
          </p:cNvSpPr>
          <p:nvPr/>
        </p:nvSpPr>
        <p:spPr bwMode="auto">
          <a:xfrm>
            <a:off x="2143125" y="2071688"/>
            <a:ext cx="4429125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lgerian" pitchFamily="82" charset="0"/>
              </a:rPr>
              <a:t>THANKS</a:t>
            </a:r>
          </a:p>
          <a:p>
            <a:r>
              <a:rPr lang="en-US" sz="4000" dirty="0">
                <a:solidFill>
                  <a:srgbClr val="FF0000"/>
                </a:solidFill>
                <a:latin typeface="Algerian" pitchFamily="82" charset="0"/>
              </a:rPr>
              <a:t>For your attention</a:t>
            </a:r>
          </a:p>
        </p:txBody>
      </p:sp>
    </p:spTree>
    <p:extLst>
      <p:ext uri="{BB962C8B-B14F-4D97-AF65-F5344CB8AC3E}">
        <p14:creationId xmlns:p14="http://schemas.microsoft.com/office/powerpoint/2010/main" val="226895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179512" y="1340768"/>
                <a:ext cx="6102424" cy="7203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  <m:sup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</m:sSubSup>
                      <m:d>
                        <m:d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acc>
                        </m:e>
                      </m:d>
                      <m:r>
                        <a:rPr lang="ru-RU" i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</m:sSubSup>
                      <m:d>
                        <m:d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acc>
                        </m:e>
                      </m:d>
                      <m:r>
                        <a:rPr lang="ru-RU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ru-RU" i="1">
                          <a:latin typeface="Cambria Math" panose="02040503050406030204" pitchFamily="18" charset="0"/>
                        </a:rPr>
                        <m:t>𝑆𝑖𝑛</m:t>
                      </m:r>
                      <m:r>
                        <a:rPr lang="ru-RU" i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ru-RU" i="1"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ru-RU" i="0">
                          <a:latin typeface="Cambria Math" panose="02040503050406030204" pitchFamily="18" charset="0"/>
                        </a:rPr>
                        <m:t>)</m:t>
                      </m:r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nary>
                        <m:naryPr>
                          <m:limLoc m:val="subSup"/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d>
                            <m:dPr>
                              <m:begChr m:val=""/>
                              <m:ctrlPr>
                                <a:rPr lang="ru-RU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𝑑𝑞</m:t>
                              </m:r>
                              <m:f>
                                <m:f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sup>
                                      <m:r>
                                        <a:rPr lang="ru-RU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ru-RU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sSub>
                                    <m:sSubPr>
                                      <m:ctrlP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sub>
                                  </m:sSub>
                                </m:den>
                              </m:f>
                              <m:sSub>
                                <m:sSub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ru-RU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𝑞𝑏</m:t>
                                  </m:r>
                                </m:e>
                              </m:d>
                              <m:r>
                                <a:rPr lang="en-US" b="0" i="0" smtClean="0">
                                  <a:latin typeface="Cambria Math"/>
                                </a:rPr>
                                <m:t>  </m:t>
                              </m:r>
                              <m:sSub>
                                <m:sSub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ru-RU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p>
                                  <m:r>
                                    <a:rPr lang="ru-RU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b="0" i="0" smtClean="0">
                                      <a:latin typeface="Cambria Math"/>
                                    </a:rPr>
                                    <m:t> 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/>
                                </a:rPr>
                                <m:t>)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340768"/>
                <a:ext cx="6102424" cy="72032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1403648" y="476672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Quark transverse charge density of the proton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324" r="32499"/>
          <a:stretch/>
        </p:blipFill>
        <p:spPr>
          <a:xfrm>
            <a:off x="1043608" y="2381874"/>
            <a:ext cx="3271312" cy="278958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91" r="59024"/>
          <a:stretch/>
        </p:blipFill>
        <p:spPr>
          <a:xfrm>
            <a:off x="5220072" y="2381199"/>
            <a:ext cx="2837207" cy="2773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89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Text Box 2"/>
          <p:cNvSpPr txBox="1">
            <a:spLocks noChangeArrowheads="1"/>
          </p:cNvSpPr>
          <p:nvPr/>
        </p:nvSpPr>
        <p:spPr bwMode="ltGray">
          <a:xfrm>
            <a:off x="5181600" y="381000"/>
            <a:ext cx="37338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Gill Sans MT" pitchFamily="34" charset="0"/>
              </a:rPr>
              <a:t>“One doesn’t know explicit form of the nucleon matrix element of the EM current”</a:t>
            </a:r>
            <a:endParaRPr lang="ru-RU">
              <a:latin typeface="Calibri" pitchFamily="34" charset="0"/>
            </a:endParaRPr>
          </a:p>
        </p:txBody>
      </p:sp>
      <p:sp>
        <p:nvSpPr>
          <p:cNvPr id="14341" name="Text Box 3"/>
          <p:cNvSpPr txBox="1">
            <a:spLocks noChangeArrowheads="1"/>
          </p:cNvSpPr>
          <p:nvPr/>
        </p:nvSpPr>
        <p:spPr bwMode="ltGray">
          <a:xfrm>
            <a:off x="0" y="457200"/>
            <a:ext cx="441960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Gill Sans MT" pitchFamily="34" charset="0"/>
              </a:rPr>
              <a:t>A.Z. Dubnickova and S. Dubnicka</a:t>
            </a:r>
          </a:p>
          <a:p>
            <a:pPr eaLnBrk="1" hangingPunct="1">
              <a:spcBef>
                <a:spcPct val="50000"/>
              </a:spcBef>
            </a:pPr>
            <a:r>
              <a:rPr lang="en-US">
                <a:latin typeface="Gill Sans MT" pitchFamily="34" charset="0"/>
              </a:rPr>
              <a:t>Hep-ph/0708.0162</a:t>
            </a:r>
            <a:endParaRPr lang="ru-RU">
              <a:latin typeface="Calibri" pitchFamily="34" charset="0"/>
            </a:endParaRPr>
          </a:p>
        </p:txBody>
      </p:sp>
      <p:graphicFrame>
        <p:nvGraphicFramePr>
          <p:cNvPr id="112644" name="Object 2"/>
          <p:cNvGraphicFramePr>
            <a:graphicFrameLocks noChangeAspect="1"/>
          </p:cNvGraphicFramePr>
          <p:nvPr/>
        </p:nvGraphicFramePr>
        <p:xfrm>
          <a:off x="1295400" y="1905000"/>
          <a:ext cx="5060950" cy="912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998" name="Equation" r:id="rId3" imgW="2894040" imgH="507960" progId="Equation.DSMT4">
                  <p:embed/>
                </p:oleObj>
              </mc:Choice>
              <mc:Fallback>
                <p:oleObj name="Equation" r:id="rId3" imgW="2894040" imgH="507960" progId="Equation.DSMT4">
                  <p:embed/>
                  <p:pic>
                    <p:nvPicPr>
                      <p:cNvPr id="11264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905000"/>
                        <a:ext cx="5060950" cy="912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45" name="Object 3"/>
          <p:cNvGraphicFramePr>
            <a:graphicFrameLocks noChangeAspect="1"/>
          </p:cNvGraphicFramePr>
          <p:nvPr/>
        </p:nvGraphicFramePr>
        <p:xfrm>
          <a:off x="1143000" y="3505200"/>
          <a:ext cx="6678613" cy="1471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999" name="Equation" r:id="rId5" imgW="3833640" imgH="838080" progId="Equation.DSMT4">
                  <p:embed/>
                </p:oleObj>
              </mc:Choice>
              <mc:Fallback>
                <p:oleObj name="Equation" r:id="rId5" imgW="3833640" imgH="838080" progId="Equation.DSMT4">
                  <p:embed/>
                  <p:pic>
                    <p:nvPicPr>
                      <p:cNvPr id="11264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505200"/>
                        <a:ext cx="6678613" cy="1471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15021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2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2" grpId="0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5950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0" name="Заголовок 1"/>
          <p:cNvSpPr>
            <a:spLocks noGrp="1"/>
          </p:cNvSpPr>
          <p:nvPr>
            <p:ph type="title"/>
          </p:nvPr>
        </p:nvSpPr>
        <p:spPr>
          <a:xfrm>
            <a:off x="0" y="49609"/>
            <a:ext cx="5896098" cy="789782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3600" dirty="0" smtClean="0">
                <a:solidFill>
                  <a:schemeClr val="accent2">
                    <a:lumMod val="75000"/>
                  </a:schemeClr>
                </a:solidFill>
              </a:rPr>
              <a:t>Mean Radius of Nucleons</a:t>
            </a:r>
            <a:endParaRPr lang="ru-RU" altLang="en-US" sz="36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5" name="Object 6"/>
          <p:cNvGraphicFramePr>
            <a:graphicFrameLocks noChangeAspect="1"/>
          </p:cNvGraphicFramePr>
          <p:nvPr/>
        </p:nvGraphicFramePr>
        <p:xfrm>
          <a:off x="285750" y="1214438"/>
          <a:ext cx="4503738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666" name="Equation" r:id="rId3" imgW="2501640" imgH="558720" progId="Equation.DSMT4">
                  <p:embed/>
                </p:oleObj>
              </mc:Choice>
              <mc:Fallback>
                <p:oleObj name="Equation" r:id="rId3" imgW="2501640" imgH="558720" progId="Equation.DSMT4">
                  <p:embed/>
                  <p:pic>
                    <p:nvPicPr>
                      <p:cNvPr id="5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ltGray">
                      <a:xfrm>
                        <a:off x="285750" y="1214438"/>
                        <a:ext cx="4503738" cy="1047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4"/>
          <p:cNvGraphicFramePr>
            <a:graphicFrameLocks noChangeAspect="1"/>
          </p:cNvGraphicFramePr>
          <p:nvPr/>
        </p:nvGraphicFramePr>
        <p:xfrm>
          <a:off x="4857750" y="1571625"/>
          <a:ext cx="3954463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667" name="Equation" r:id="rId5" imgW="2197080" imgH="457200" progId="Equation.DSMT4">
                  <p:embed/>
                </p:oleObj>
              </mc:Choice>
              <mc:Fallback>
                <p:oleObj name="Equation" r:id="rId5" imgW="2197080" imgH="457200" progId="Equation.DSMT4">
                  <p:embed/>
                  <p:pic>
                    <p:nvPicPr>
                      <p:cNvPr id="7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ltGray">
                      <a:xfrm>
                        <a:off x="4857750" y="1571625"/>
                        <a:ext cx="3954463" cy="85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2"/>
          <p:cNvGraphicFramePr>
            <a:graphicFrameLocks noChangeAspect="1"/>
          </p:cNvGraphicFramePr>
          <p:nvPr/>
        </p:nvGraphicFramePr>
        <p:xfrm>
          <a:off x="5214938" y="2571750"/>
          <a:ext cx="3268662" cy="83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668" name="Equation" r:id="rId7" imgW="1815840" imgH="444240" progId="Equation.DSMT4">
                  <p:embed/>
                </p:oleObj>
              </mc:Choice>
              <mc:Fallback>
                <p:oleObj name="Equation" r:id="rId7" imgW="1815840" imgH="444240" progId="Equation.DSMT4">
                  <p:embed/>
                  <p:pic>
                    <p:nvPicPr>
                      <p:cNvPr id="8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ltGray">
                      <a:xfrm>
                        <a:off x="5214938" y="2571750"/>
                        <a:ext cx="3268662" cy="833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3"/>
          <p:cNvGraphicFramePr>
            <a:graphicFrameLocks noChangeAspect="1"/>
          </p:cNvGraphicFramePr>
          <p:nvPr/>
        </p:nvGraphicFramePr>
        <p:xfrm>
          <a:off x="428625" y="2357438"/>
          <a:ext cx="4341813" cy="881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669" name="Equation" r:id="rId9" imgW="2412720" imgH="469800" progId="Equation.DSMT4">
                  <p:embed/>
                </p:oleObj>
              </mc:Choice>
              <mc:Fallback>
                <p:oleObj name="Equation" r:id="rId9" imgW="2412720" imgH="469800" progId="Equation.DSMT4">
                  <p:embed/>
                  <p:pic>
                    <p:nvPicPr>
                      <p:cNvPr id="9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ltGray">
                      <a:xfrm>
                        <a:off x="428625" y="2357438"/>
                        <a:ext cx="4341813" cy="881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4" name="Object 16"/>
          <p:cNvGraphicFramePr>
            <a:graphicFrameLocks noChangeAspect="1"/>
          </p:cNvGraphicFramePr>
          <p:nvPr/>
        </p:nvGraphicFramePr>
        <p:xfrm>
          <a:off x="642938" y="3286125"/>
          <a:ext cx="2163762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670" name="Equation" r:id="rId11" imgW="1384200" imgH="253800" progId="Equation.DSMT4">
                  <p:embed/>
                </p:oleObj>
              </mc:Choice>
              <mc:Fallback>
                <p:oleObj name="Equation" r:id="rId11" imgW="1384200" imgH="253800" progId="Equation.DSMT4">
                  <p:embed/>
                  <p:pic>
                    <p:nvPicPr>
                      <p:cNvPr id="7174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938" y="3286125"/>
                        <a:ext cx="2163762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5" name="Object 17"/>
          <p:cNvGraphicFramePr>
            <a:graphicFrameLocks noChangeAspect="1"/>
          </p:cNvGraphicFramePr>
          <p:nvPr/>
        </p:nvGraphicFramePr>
        <p:xfrm>
          <a:off x="3500438" y="3214688"/>
          <a:ext cx="2184400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671" name="Equation" r:id="rId13" imgW="1396800" imgH="253800" progId="Equation.DSMT4">
                  <p:embed/>
                </p:oleObj>
              </mc:Choice>
              <mc:Fallback>
                <p:oleObj name="Equation" r:id="rId13" imgW="1396800" imgH="253800" progId="Equation.DSMT4">
                  <p:embed/>
                  <p:pic>
                    <p:nvPicPr>
                      <p:cNvPr id="7175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0438" y="3214688"/>
                        <a:ext cx="2184400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6" name="Object 19"/>
          <p:cNvGraphicFramePr>
            <a:graphicFrameLocks noChangeAspect="1"/>
          </p:cNvGraphicFramePr>
          <p:nvPr/>
        </p:nvGraphicFramePr>
        <p:xfrm>
          <a:off x="3500438" y="4286250"/>
          <a:ext cx="2163762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672" name="Equation" r:id="rId15" imgW="1384200" imgH="241200" progId="Equation.DSMT4">
                  <p:embed/>
                </p:oleObj>
              </mc:Choice>
              <mc:Fallback>
                <p:oleObj name="Equation" r:id="rId15" imgW="1384200" imgH="241200" progId="Equation.DSMT4">
                  <p:embed/>
                  <p:pic>
                    <p:nvPicPr>
                      <p:cNvPr id="7176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0438" y="4286250"/>
                        <a:ext cx="2163762" cy="376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7" name="Object 23"/>
          <p:cNvGraphicFramePr>
            <a:graphicFrameLocks noChangeAspect="1"/>
          </p:cNvGraphicFramePr>
          <p:nvPr/>
        </p:nvGraphicFramePr>
        <p:xfrm>
          <a:off x="785813" y="4286250"/>
          <a:ext cx="2182812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673" name="Equation" r:id="rId17" imgW="1396800" imgH="241200" progId="Equation.DSMT4">
                  <p:embed/>
                </p:oleObj>
              </mc:Choice>
              <mc:Fallback>
                <p:oleObj name="Equation" r:id="rId17" imgW="1396800" imgH="241200" progId="Equation.DSMT4">
                  <p:embed/>
                  <p:pic>
                    <p:nvPicPr>
                      <p:cNvPr id="7177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813" y="4286250"/>
                        <a:ext cx="2182812" cy="376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8" name="Object 21"/>
          <p:cNvGraphicFramePr>
            <a:graphicFrameLocks noChangeAspect="1"/>
          </p:cNvGraphicFramePr>
          <p:nvPr/>
        </p:nvGraphicFramePr>
        <p:xfrm>
          <a:off x="2286000" y="3786188"/>
          <a:ext cx="2282825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674" name="Equation" r:id="rId19" imgW="1460160" imgH="241200" progId="Equation.DSMT4">
                  <p:embed/>
                </p:oleObj>
              </mc:Choice>
              <mc:Fallback>
                <p:oleObj name="Equation" r:id="rId19" imgW="1460160" imgH="241200" progId="Equation.DSMT4">
                  <p:embed/>
                  <p:pic>
                    <p:nvPicPr>
                      <p:cNvPr id="7178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3786188"/>
                        <a:ext cx="2282825" cy="376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9" name="Object 15"/>
          <p:cNvGraphicFramePr>
            <a:graphicFrameLocks noChangeAspect="1"/>
          </p:cNvGraphicFramePr>
          <p:nvPr/>
        </p:nvGraphicFramePr>
        <p:xfrm>
          <a:off x="2428875" y="5000625"/>
          <a:ext cx="2401888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675" name="Equation" r:id="rId21" imgW="1536480" imgH="241200" progId="Equation.DSMT4">
                  <p:embed/>
                </p:oleObj>
              </mc:Choice>
              <mc:Fallback>
                <p:oleObj name="Equation" r:id="rId21" imgW="1536480" imgH="241200" progId="Equation.DSMT4">
                  <p:embed/>
                  <p:pic>
                    <p:nvPicPr>
                      <p:cNvPr id="7179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8875" y="5000625"/>
                        <a:ext cx="2401888" cy="376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1648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Рисунок 1" descr="GEdGd2.eps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1317625"/>
            <a:ext cx="6705600" cy="422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3586163" y="430213"/>
          <a:ext cx="2251075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8867" name="Equation" r:id="rId4" imgW="990170" imgH="241195" progId="Equation.DSMT4">
                  <p:embed/>
                </p:oleObj>
              </mc:Choice>
              <mc:Fallback>
                <p:oleObj name="Equation" r:id="rId4" imgW="990170" imgH="241195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6163" y="430213"/>
                        <a:ext cx="2251075" cy="54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7961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Рисунок 1" descr="GmdmGd.eps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733425"/>
            <a:ext cx="6705600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8966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Рисунок 2" descr="GEdGd.eps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47788" y="835025"/>
            <a:ext cx="6448425" cy="518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3975100" y="646113"/>
          <a:ext cx="1903413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433" name="Equation" r:id="rId4" imgW="838200" imgH="241300" progId="Equation.DSMT4">
                  <p:embed/>
                </p:oleObj>
              </mc:Choice>
              <mc:Fallback>
                <p:oleObj name="Equation" r:id="rId4" imgW="838200" imgH="241300" progId="Equation.DSMT4">
                  <p:embed/>
                  <p:pic>
                    <p:nvPicPr>
                      <p:cNvPr id="819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5100" y="646113"/>
                        <a:ext cx="1903413" cy="54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59511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7491" name="Object 3"/>
          <p:cNvGraphicFramePr>
            <a:graphicFrameLocks noChangeAspect="1"/>
          </p:cNvGraphicFramePr>
          <p:nvPr>
            <p:extLst/>
          </p:nvPr>
        </p:nvGraphicFramePr>
        <p:xfrm>
          <a:off x="625851" y="2780928"/>
          <a:ext cx="7146925" cy="188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619" name="Equation" r:id="rId3" imgW="3288960" imgH="914400" progId="Equation.DSMT4">
                  <p:embed/>
                </p:oleObj>
              </mc:Choice>
              <mc:Fallback>
                <p:oleObj name="Equation" r:id="rId3" imgW="3288960" imgH="914400" progId="Equation.DSMT4">
                  <p:embed/>
                  <p:pic>
                    <p:nvPicPr>
                      <p:cNvPr id="44749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851" y="2780928"/>
                        <a:ext cx="7146925" cy="1889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18026" y="1700808"/>
            <a:ext cx="7762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O.V.S. Phys.Rev. D89 (2014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);   Phys.Rev. D91 (2015)  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23148" y="528355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Nucleon  GPDs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32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Box 12"/>
          <p:cNvSpPr txBox="1">
            <a:spLocks noChangeArrowheads="1"/>
          </p:cNvSpPr>
          <p:nvPr/>
        </p:nvSpPr>
        <p:spPr bwMode="auto">
          <a:xfrm>
            <a:off x="428625" y="1643063"/>
            <a:ext cx="66436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Sanielevici-Valin (1984) –</a:t>
            </a:r>
            <a:r>
              <a:rPr lang="en-US" dirty="0">
                <a:solidFill>
                  <a:srgbClr val="0070C0"/>
                </a:solidFill>
              </a:rPr>
              <a:t>Valon model </a:t>
            </a:r>
            <a:r>
              <a:rPr lang="en-US" dirty="0"/>
              <a:t>– </a:t>
            </a:r>
            <a:r>
              <a:rPr lang="en-US" dirty="0">
                <a:solidFill>
                  <a:srgbClr val="FF0000"/>
                </a:solidFill>
              </a:rPr>
              <a:t>Phys.Rev.D29 (1984).</a:t>
            </a:r>
          </a:p>
        </p:txBody>
      </p:sp>
      <p:sp>
        <p:nvSpPr>
          <p:cNvPr id="61443" name="TextBox 2"/>
          <p:cNvSpPr txBox="1">
            <a:spLocks noChangeArrowheads="1"/>
          </p:cNvSpPr>
          <p:nvPr/>
        </p:nvSpPr>
        <p:spPr bwMode="auto">
          <a:xfrm>
            <a:off x="1714500" y="714375"/>
            <a:ext cx="57864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General Parton Distributions (GPDs)</a:t>
            </a:r>
          </a:p>
        </p:txBody>
      </p:sp>
      <p:sp>
        <p:nvSpPr>
          <p:cNvPr id="61444" name="TextBox 3"/>
          <p:cNvSpPr txBox="1">
            <a:spLocks noChangeArrowheads="1"/>
          </p:cNvSpPr>
          <p:nvPr/>
        </p:nvSpPr>
        <p:spPr bwMode="auto">
          <a:xfrm>
            <a:off x="357188" y="2143125"/>
            <a:ext cx="8001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“matter form factor” (MFF) measures the interaction of a gluonic probe with the excited matter of the overlapping hadrons and should incorporate the static matter distributions of the participating hadrons…”</a:t>
            </a:r>
          </a:p>
        </p:txBody>
      </p:sp>
      <p:graphicFrame>
        <p:nvGraphicFramePr>
          <p:cNvPr id="166919" name="Object 7"/>
          <p:cNvGraphicFramePr>
            <a:graphicFrameLocks noChangeAspect="1"/>
          </p:cNvGraphicFramePr>
          <p:nvPr/>
        </p:nvGraphicFramePr>
        <p:xfrm>
          <a:off x="1785938" y="3071813"/>
          <a:ext cx="4357687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698" name="Equation" r:id="rId3" imgW="2260600" imgH="241300" progId="Equation.DSMT4">
                  <p:embed/>
                </p:oleObj>
              </mc:Choice>
              <mc:Fallback>
                <p:oleObj name="Equation" r:id="rId3" imgW="2260600" imgH="241300" progId="Equation.DSMT4">
                  <p:embed/>
                  <p:pic>
                    <p:nvPicPr>
                      <p:cNvPr id="16691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5938" y="3071813"/>
                        <a:ext cx="4357687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5468308"/>
              </p:ext>
            </p:extLst>
          </p:nvPr>
        </p:nvGraphicFramePr>
        <p:xfrm>
          <a:off x="679450" y="3584575"/>
          <a:ext cx="6980238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699" name="Equation" r:id="rId5" imgW="3619440" imgH="469800" progId="Equation.DSMT4">
                  <p:embed/>
                </p:oleObj>
              </mc:Choice>
              <mc:Fallback>
                <p:oleObj name="Equation" r:id="rId5" imgW="3619440" imgH="469800" progId="Equation.DSMT4">
                  <p:embed/>
                  <p:pic>
                    <p:nvPicPr>
                      <p:cNvPr id="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9450" y="3584575"/>
                        <a:ext cx="6980238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4525639"/>
              </p:ext>
            </p:extLst>
          </p:nvPr>
        </p:nvGraphicFramePr>
        <p:xfrm>
          <a:off x="666750" y="4572000"/>
          <a:ext cx="6049963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700" name="Equation" r:id="rId7" imgW="3136680" imgH="253800" progId="Equation.DSMT4">
                  <p:embed/>
                </p:oleObj>
              </mc:Choice>
              <mc:Fallback>
                <p:oleObj name="Equation" r:id="rId7" imgW="3136680" imgH="253800" progId="Equation.DSMT4">
                  <p:embed/>
                  <p:pic>
                    <p:nvPicPr>
                      <p:cNvPr id="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750" y="4572000"/>
                        <a:ext cx="6049963" cy="487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7944804"/>
              </p:ext>
            </p:extLst>
          </p:nvPr>
        </p:nvGraphicFramePr>
        <p:xfrm>
          <a:off x="1011238" y="5357813"/>
          <a:ext cx="5730875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701" name="Equation" r:id="rId9" imgW="2971800" imgH="279360" progId="Equation.DSMT4">
                  <p:embed/>
                </p:oleObj>
              </mc:Choice>
              <mc:Fallback>
                <p:oleObj name="Equation" r:id="rId9" imgW="2971800" imgH="279360" progId="Equation.DSMT4">
                  <p:embed/>
                  <p:pic>
                    <p:nvPicPr>
                      <p:cNvPr id="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1238" y="5357813"/>
                        <a:ext cx="5730875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50037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3728" y="332656"/>
            <a:ext cx="3816424" cy="461665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3">
                    <a:lumMod val="50000"/>
                  </a:schemeClr>
                </a:solidFill>
              </a:rPr>
              <a:t>Summary</a:t>
            </a:r>
            <a:endParaRPr lang="en-US" sz="2400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124744"/>
            <a:ext cx="7776864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   The </a:t>
            </a:r>
            <a:r>
              <a:rPr lang="en-US" dirty="0" smtClean="0">
                <a:solidFill>
                  <a:srgbClr val="C00000"/>
                </a:solidFill>
              </a:rPr>
              <a:t>GPDs</a:t>
            </a:r>
            <a:r>
              <a:rPr lang="en-US" dirty="0" smtClean="0"/>
              <a:t> reflect the basic properties of the hadron structure and gave </a:t>
            </a:r>
          </a:p>
          <a:p>
            <a:r>
              <a:rPr lang="en-US" dirty="0" smtClean="0"/>
              <a:t>     some bridge between the many different reactions.</a:t>
            </a:r>
          </a:p>
          <a:p>
            <a:r>
              <a:rPr lang="en-US" dirty="0" smtClean="0"/>
              <a:t> 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The new form of the </a:t>
            </a:r>
            <a:r>
              <a:rPr lang="en-US" dirty="0" smtClean="0">
                <a:solidFill>
                  <a:srgbClr val="00B050"/>
                </a:solidFill>
              </a:rPr>
              <a:t>t-dependence</a:t>
            </a:r>
            <a:r>
              <a:rPr lang="en-US" dirty="0" smtClean="0"/>
              <a:t> of </a:t>
            </a:r>
            <a:r>
              <a:rPr lang="en-US" dirty="0" smtClean="0">
                <a:solidFill>
                  <a:srgbClr val="C00000"/>
                </a:solidFill>
              </a:rPr>
              <a:t>GPDs</a:t>
            </a:r>
            <a:r>
              <a:rPr lang="en-US" dirty="0" smtClean="0"/>
              <a:t> allows to obtain</a:t>
            </a:r>
          </a:p>
          <a:p>
            <a:r>
              <a:rPr lang="en-US" dirty="0"/>
              <a:t> </a:t>
            </a:r>
            <a:r>
              <a:rPr lang="en-US" dirty="0" smtClean="0"/>
              <a:t>     the different form factors, including</a:t>
            </a:r>
          </a:p>
          <a:p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Compton form factors, electromagnetic form factors, </a:t>
            </a:r>
          </a:p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   transition form  factor, gravitomagnetic form factor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latin typeface="Gill Sans MT" pitchFamily="34" charset="0"/>
              </a:rPr>
              <a:t>The </a:t>
            </a:r>
            <a:r>
              <a:rPr lang="en-US" dirty="0">
                <a:latin typeface="Gill Sans MT" pitchFamily="34" charset="0"/>
              </a:rPr>
              <a:t>our model </a:t>
            </a:r>
            <a:r>
              <a:rPr lang="en-US" dirty="0" smtClean="0">
                <a:latin typeface="Gill Sans MT" pitchFamily="34" charset="0"/>
              </a:rPr>
              <a:t>of </a:t>
            </a:r>
            <a:r>
              <a:rPr lang="en-US" dirty="0" smtClean="0">
                <a:solidFill>
                  <a:srgbClr val="C00000"/>
                </a:solidFill>
                <a:latin typeface="Gill Sans MT" pitchFamily="34" charset="0"/>
              </a:rPr>
              <a:t>GPDs</a:t>
            </a:r>
            <a:r>
              <a:rPr lang="en-US" dirty="0" smtClean="0">
                <a:latin typeface="Gill Sans MT" pitchFamily="34" charset="0"/>
              </a:rPr>
              <a:t> </a:t>
            </a:r>
            <a:r>
              <a:rPr lang="en-US" dirty="0">
                <a:latin typeface="Gill Sans MT" pitchFamily="34" charset="0"/>
              </a:rPr>
              <a:t>leads to the well description </a:t>
            </a:r>
            <a:endParaRPr lang="en-US" dirty="0" smtClean="0">
              <a:latin typeface="Gill Sans MT" pitchFamily="34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latin typeface="Gill Sans MT" pitchFamily="34" charset="0"/>
              </a:rPr>
              <a:t>of </a:t>
            </a:r>
            <a:r>
              <a:rPr lang="en-US" dirty="0">
                <a:latin typeface="Gill Sans MT" pitchFamily="34" charset="0"/>
              </a:rPr>
              <a:t>the </a:t>
            </a:r>
            <a:r>
              <a:rPr lang="en-US" dirty="0">
                <a:solidFill>
                  <a:srgbClr val="FFC000"/>
                </a:solidFill>
                <a:latin typeface="Gill Sans MT" pitchFamily="34" charset="0"/>
              </a:rPr>
              <a:t>proton and </a:t>
            </a:r>
            <a:r>
              <a:rPr lang="en-US" dirty="0" smtClean="0">
                <a:solidFill>
                  <a:srgbClr val="FFC000"/>
                </a:solidFill>
                <a:latin typeface="Gill Sans MT" pitchFamily="34" charset="0"/>
              </a:rPr>
              <a:t>neutron</a:t>
            </a:r>
          </a:p>
          <a:p>
            <a:r>
              <a:rPr lang="en-US" dirty="0" smtClean="0">
                <a:latin typeface="Gill Sans MT" pitchFamily="34" charset="0"/>
              </a:rPr>
              <a:t>    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Gill Sans MT" pitchFamily="34" charset="0"/>
              </a:rPr>
              <a:t>electromagnetic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Gill Sans MT" pitchFamily="34" charset="0"/>
              </a:rPr>
              <a:t>form factors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Gill Sans MT" pitchFamily="34" charset="0"/>
              </a:rPr>
              <a:t> </a:t>
            </a:r>
            <a:r>
              <a:rPr lang="en-US" dirty="0">
                <a:latin typeface="Gill Sans MT" pitchFamily="34" charset="0"/>
              </a:rPr>
              <a:t>simultaneously</a:t>
            </a:r>
            <a:r>
              <a:rPr lang="en-US" dirty="0" smtClean="0">
                <a:latin typeface="Gill Sans MT" pitchFamily="34" charset="0"/>
              </a:rPr>
              <a:t>.   </a:t>
            </a:r>
          </a:p>
          <a:p>
            <a:endParaRPr lang="en-US" dirty="0">
              <a:latin typeface="Gill Sans MT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Gill Sans MT" pitchFamily="34" charset="0"/>
              </a:rPr>
              <a:t>The chosen form of t-dependence of GPDs pion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Gill Sans MT" pitchFamily="34" charset="0"/>
              </a:rPr>
              <a:t>(</a:t>
            </a:r>
            <a:r>
              <a:rPr lang="en-US" dirty="0" smtClean="0">
                <a:solidFill>
                  <a:srgbClr val="FF0000"/>
                </a:solidFill>
                <a:latin typeface="Gill Sans MT" pitchFamily="34" charset="0"/>
              </a:rPr>
              <a:t>the same as t-dependence of nucleon</a:t>
            </a:r>
            <a:r>
              <a:rPr lang="en-US" dirty="0" smtClean="0">
                <a:latin typeface="Gill Sans MT" pitchFamily="34" charset="0"/>
              </a:rPr>
              <a:t>) allow us to describe the electromagnetic form factor of pions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Gill Sans MT" pitchFamily="34" charset="0"/>
              </a:rPr>
              <a:t>and obtain the gavitomagnrtic form factor of pion.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Gill Sans MT" pitchFamily="34" charset="0"/>
              </a:rPr>
              <a:t>The obtained parameters of form factors of pion and nucleon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Gill Sans MT" pitchFamily="34" charset="0"/>
              </a:rPr>
              <a:t>satisfied the   quarks account.</a:t>
            </a:r>
          </a:p>
          <a:p>
            <a:endParaRPr lang="en-US" dirty="0">
              <a:latin typeface="Gill Sans MT" pitchFamily="34" charset="0"/>
            </a:endParaRPr>
          </a:p>
          <a:p>
            <a:endParaRPr lang="en-US" dirty="0">
              <a:latin typeface="Gill Sans MT" pitchFamily="34" charset="0"/>
            </a:endParaRPr>
          </a:p>
          <a:p>
            <a:endParaRPr lang="ru-RU" dirty="0">
              <a:latin typeface="Calibri" pitchFamily="34" charset="0"/>
            </a:endParaRPr>
          </a:p>
          <a:p>
            <a:endParaRPr lang="en-US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1598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500" y="980728"/>
            <a:ext cx="8568952" cy="895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>
              <a:latin typeface="Gill Sans MT" pitchFamily="34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In result, the description of the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different</a:t>
            </a:r>
            <a:r>
              <a:rPr lang="en-US" dirty="0"/>
              <a:t> reaction based on </a:t>
            </a:r>
            <a:endParaRPr lang="en-US" dirty="0" smtClean="0"/>
          </a:p>
          <a:p>
            <a:r>
              <a:rPr lang="en-US" dirty="0" smtClean="0"/>
              <a:t>    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the same   </a:t>
            </a:r>
            <a:r>
              <a:rPr lang="en-US" dirty="0"/>
              <a:t>representation of the hadron structure.</a:t>
            </a:r>
          </a:p>
          <a:p>
            <a:endParaRPr lang="en-US" dirty="0"/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Especially it is concern the 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high energy elastic hadron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scattering</a:t>
            </a:r>
          </a:p>
          <a:p>
            <a:pPr marL="285750" indent="-285750">
              <a:buFont typeface="Arial" charset="0"/>
              <a:buChar char="•"/>
            </a:pPr>
            <a:endParaRPr lang="en-US" dirty="0">
              <a:solidFill>
                <a:schemeClr val="accent5">
                  <a:lumMod val="75000"/>
                </a:schemeClr>
              </a:solidFill>
              <a:latin typeface="Gill Sans MT" pitchFamily="34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dirty="0">
                <a:latin typeface="Gill Sans MT" pitchFamily="34" charset="0"/>
              </a:rPr>
              <a:t>The mHEGS model well describe the </a:t>
            </a:r>
            <a:r>
              <a:rPr lang="en-US" dirty="0" smtClean="0">
                <a:latin typeface="Gill Sans MT" pitchFamily="34" charset="0"/>
              </a:rPr>
              <a:t> </a:t>
            </a:r>
            <a:r>
              <a:rPr lang="en-US" dirty="0">
                <a:latin typeface="Gill Sans MT" pitchFamily="34" charset="0"/>
              </a:rPr>
              <a:t>pion - nucleon elastic scattering </a:t>
            </a:r>
            <a:endParaRPr lang="en-US" dirty="0" smtClean="0">
              <a:latin typeface="Gill Sans MT" pitchFamily="34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latin typeface="Gill Sans MT" pitchFamily="34" charset="0"/>
              </a:rPr>
              <a:t>in </a:t>
            </a:r>
            <a:r>
              <a:rPr lang="en-US" dirty="0">
                <a:latin typeface="Gill Sans MT" pitchFamily="34" charset="0"/>
              </a:rPr>
              <a:t>wide energy and momentum </a:t>
            </a:r>
            <a:r>
              <a:rPr lang="en-US" dirty="0" smtClean="0">
                <a:latin typeface="Gill Sans MT" pitchFamily="34" charset="0"/>
              </a:rPr>
              <a:t>transfer </a:t>
            </a:r>
            <a:r>
              <a:rPr lang="en-US" dirty="0">
                <a:latin typeface="Gill Sans MT" pitchFamily="34" charset="0"/>
              </a:rPr>
              <a:t>regions.</a:t>
            </a:r>
            <a:endParaRPr lang="ru-RU" dirty="0"/>
          </a:p>
          <a:p>
            <a:endParaRPr lang="en-US" dirty="0">
              <a:solidFill>
                <a:srgbClr val="FF0000"/>
              </a:solidFill>
              <a:latin typeface="Gill Sans MT" pitchFamily="34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Gill Sans MT" pitchFamily="34" charset="0"/>
              </a:rPr>
              <a:t>The investigation of the nucleon structure  show that the density of the matter</a:t>
            </a:r>
          </a:p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Gill Sans MT" pitchFamily="34" charset="0"/>
              </a:rPr>
              <a:t>     more concentrated  into hadron than the charge density.</a:t>
            </a:r>
          </a:p>
          <a:p>
            <a:endParaRPr lang="en-US" dirty="0">
              <a:solidFill>
                <a:schemeClr val="bg2">
                  <a:lumMod val="50000"/>
                </a:schemeClr>
              </a:solidFill>
              <a:latin typeface="Gill Sans MT" pitchFamily="34" charset="0"/>
            </a:endParaRPr>
          </a:p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Gill Sans MT" pitchFamily="34" charset="0"/>
              </a:rPr>
              <a:t>      The ratio of the  radius of electromagnetic density  to gravitomagnetic density</a:t>
            </a:r>
          </a:p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Gill Sans MT" pitchFamily="34" charset="0"/>
              </a:rPr>
              <a:t>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Gill Sans MT" pitchFamily="34" charset="0"/>
              </a:rPr>
              <a:t>     approximately the same for nucleon and pion</a:t>
            </a:r>
          </a:p>
          <a:p>
            <a:endParaRPr lang="en-US" dirty="0" smtClean="0">
              <a:solidFill>
                <a:schemeClr val="bg2">
                  <a:lumMod val="50000"/>
                </a:schemeClr>
              </a:solidFill>
              <a:latin typeface="Gill Sans MT" pitchFamily="34" charset="0"/>
            </a:endParaRPr>
          </a:p>
          <a:p>
            <a:endParaRPr lang="en-US" dirty="0">
              <a:latin typeface="Gill Sans MT" pitchFamily="34" charset="0"/>
            </a:endParaRPr>
          </a:p>
          <a:p>
            <a:r>
              <a:rPr lang="en-US" dirty="0" smtClean="0">
                <a:latin typeface="Gill Sans MT" pitchFamily="34" charset="0"/>
              </a:rPr>
              <a:t> * </a:t>
            </a:r>
            <a:r>
              <a:rPr lang="en-US" dirty="0"/>
              <a:t>The model open the new way to determine the true form of the </a:t>
            </a:r>
            <a:r>
              <a:rPr lang="en-US" dirty="0">
                <a:solidFill>
                  <a:srgbClr val="FF0000"/>
                </a:solidFill>
              </a:rPr>
              <a:t>GPDs</a:t>
            </a:r>
            <a:r>
              <a:rPr lang="en-US" dirty="0"/>
              <a:t> and </a:t>
            </a:r>
            <a:r>
              <a:rPr lang="en-US" dirty="0" smtClean="0"/>
              <a:t> </a:t>
            </a:r>
          </a:p>
          <a:p>
            <a:r>
              <a:rPr lang="en-US" dirty="0"/>
              <a:t> </a:t>
            </a:r>
            <a:r>
              <a:rPr lang="en-US" dirty="0" smtClean="0"/>
              <a:t>     hadrons structure</a:t>
            </a:r>
            <a:r>
              <a:rPr lang="en-US" dirty="0" smtClean="0">
                <a:latin typeface="Gill Sans MT" pitchFamily="34" charset="0"/>
              </a:rPr>
              <a:t>   </a:t>
            </a:r>
            <a:endParaRPr lang="ru-RU" dirty="0">
              <a:latin typeface="Calibri" pitchFamily="34" charset="0"/>
            </a:endParaRP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      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91680" y="260648"/>
            <a:ext cx="381642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3">
                    <a:lumMod val="50000"/>
                  </a:schemeClr>
                </a:solidFill>
              </a:rPr>
              <a:t>Summary</a:t>
            </a:r>
            <a:endParaRPr lang="en-US" sz="2400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1560" y="1268760"/>
            <a:ext cx="7488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ill Sans MT" pitchFamily="34" charset="0"/>
              </a:rPr>
              <a:t>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01830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TextBox 2"/>
          <p:cNvSpPr txBox="1">
            <a:spLocks noChangeArrowheads="1"/>
          </p:cNvSpPr>
          <p:nvPr/>
        </p:nvSpPr>
        <p:spPr bwMode="auto">
          <a:xfrm>
            <a:off x="2143125" y="2071688"/>
            <a:ext cx="4429125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lgerian" pitchFamily="82" charset="0"/>
              </a:rPr>
              <a:t>THANKS</a:t>
            </a:r>
          </a:p>
          <a:p>
            <a:r>
              <a:rPr lang="en-US" sz="4000" dirty="0">
                <a:solidFill>
                  <a:srgbClr val="FF0000"/>
                </a:solidFill>
                <a:latin typeface="Algerian" pitchFamily="82" charset="0"/>
              </a:rPr>
              <a:t>For your attention</a:t>
            </a:r>
          </a:p>
        </p:txBody>
      </p:sp>
    </p:spTree>
    <p:extLst>
      <p:ext uri="{BB962C8B-B14F-4D97-AF65-F5344CB8AC3E}">
        <p14:creationId xmlns:p14="http://schemas.microsoft.com/office/powerpoint/2010/main" val="322778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08" t="13140" r="23971" b="48019"/>
          <a:stretch/>
        </p:blipFill>
        <p:spPr>
          <a:xfrm>
            <a:off x="1331640" y="1124744"/>
            <a:ext cx="5502239" cy="51201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71600" y="332656"/>
            <a:ext cx="640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M. Burkhardt, B. Pasquini,  EPJ (2015)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3631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3"/>
          <p:cNvSpPr txBox="1">
            <a:spLocks noChangeArrowheads="1"/>
          </p:cNvSpPr>
          <p:nvPr/>
        </p:nvSpPr>
        <p:spPr bwMode="ltGray">
          <a:xfrm>
            <a:off x="609600" y="685800"/>
            <a:ext cx="152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/>
              <a:t>GPDs</a:t>
            </a:r>
            <a:endParaRPr lang="ru-RU" sz="3200"/>
          </a:p>
        </p:txBody>
      </p:sp>
      <p:graphicFrame>
        <p:nvGraphicFramePr>
          <p:cNvPr id="18436" name="Object 3"/>
          <p:cNvGraphicFramePr>
            <a:graphicFrameLocks noChangeAspect="1"/>
          </p:cNvGraphicFramePr>
          <p:nvPr>
            <p:extLst/>
          </p:nvPr>
        </p:nvGraphicFramePr>
        <p:xfrm>
          <a:off x="427831" y="1265238"/>
          <a:ext cx="3411538" cy="588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650" name="Equation" r:id="rId3" imgW="1789920" imgH="165240" progId="Equation.DSMT4">
                  <p:embed/>
                </p:oleObj>
              </mc:Choice>
              <mc:Fallback>
                <p:oleObj name="Equation" r:id="rId3" imgW="1789920" imgH="165240" progId="Equation.DSMT4">
                  <p:embed/>
                  <p:pic>
                    <p:nvPicPr>
                      <p:cNvPr id="1843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831" y="1265238"/>
                        <a:ext cx="3411538" cy="588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7" name="Object 4"/>
          <p:cNvGraphicFramePr>
            <a:graphicFrameLocks noChangeAspect="1"/>
          </p:cNvGraphicFramePr>
          <p:nvPr>
            <p:extLst/>
          </p:nvPr>
        </p:nvGraphicFramePr>
        <p:xfrm>
          <a:off x="306160" y="2286720"/>
          <a:ext cx="3676650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651" name="Equation" r:id="rId5" imgW="1942200" imgH="266760" progId="Equation.DSMT4">
                  <p:embed/>
                </p:oleObj>
              </mc:Choice>
              <mc:Fallback>
                <p:oleObj name="Equation" r:id="rId5" imgW="1942200" imgH="266760" progId="Equation.DSMT4">
                  <p:embed/>
                  <p:pic>
                    <p:nvPicPr>
                      <p:cNvPr id="18437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160" y="2286720"/>
                        <a:ext cx="3676650" cy="766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8" name="Text Box 7"/>
          <p:cNvSpPr txBox="1">
            <a:spLocks noChangeArrowheads="1"/>
          </p:cNvSpPr>
          <p:nvPr/>
        </p:nvSpPr>
        <p:spPr bwMode="ltGray">
          <a:xfrm>
            <a:off x="544285" y="1916832"/>
            <a:ext cx="3200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 err="1">
                <a:latin typeface="Euclid Math One" pitchFamily="18" charset="2"/>
              </a:rPr>
              <a:t>F</a:t>
            </a:r>
            <a:r>
              <a:rPr lang="en-US" baseline="-25000" dirty="0" err="1">
                <a:latin typeface="Euclid Symbol" pitchFamily="18" charset="2"/>
              </a:rPr>
              <a:t>x</a:t>
            </a:r>
            <a:r>
              <a:rPr lang="en-US" baseline="-25000" dirty="0">
                <a:latin typeface="Euclid Symbol" pitchFamily="18" charset="2"/>
              </a:rPr>
              <a:t>=0 </a:t>
            </a:r>
            <a:r>
              <a:rPr lang="en-US" dirty="0">
                <a:latin typeface="Times" pitchFamily="18" charset="0"/>
              </a:rPr>
              <a:t>(</a:t>
            </a:r>
            <a:r>
              <a:rPr lang="en-US" dirty="0" err="1">
                <a:latin typeface="Times" pitchFamily="18" charset="0"/>
              </a:rPr>
              <a:t>x;t</a:t>
            </a:r>
            <a:r>
              <a:rPr lang="en-US" dirty="0">
                <a:latin typeface="Times" pitchFamily="18" charset="0"/>
              </a:rPr>
              <a:t>) = </a:t>
            </a:r>
            <a:r>
              <a:rPr lang="en-US" dirty="0">
                <a:latin typeface="Euclid Math One" pitchFamily="18" charset="2"/>
              </a:rPr>
              <a:t>F</a:t>
            </a:r>
            <a:r>
              <a:rPr lang="en-US" baseline="-25000" dirty="0">
                <a:latin typeface="Euclid Symbol" pitchFamily="18" charset="2"/>
              </a:rPr>
              <a:t> </a:t>
            </a:r>
            <a:r>
              <a:rPr lang="en-US" dirty="0">
                <a:latin typeface="Times" pitchFamily="18" charset="0"/>
              </a:rPr>
              <a:t>(</a:t>
            </a:r>
            <a:r>
              <a:rPr lang="en-US" dirty="0" err="1">
                <a:latin typeface="Times" pitchFamily="18" charset="0"/>
              </a:rPr>
              <a:t>x;t</a:t>
            </a:r>
            <a:r>
              <a:rPr lang="en-US" dirty="0">
                <a:latin typeface="Times" pitchFamily="18" charset="0"/>
              </a:rPr>
              <a:t>) </a:t>
            </a:r>
            <a:endParaRPr lang="ru-RU" dirty="0">
              <a:latin typeface="Times" pitchFamily="18" charset="0"/>
            </a:endParaRPr>
          </a:p>
        </p:txBody>
      </p:sp>
      <p:graphicFrame>
        <p:nvGraphicFramePr>
          <p:cNvPr id="18439" name="Object 5"/>
          <p:cNvGraphicFramePr>
            <a:graphicFrameLocks noChangeAspect="1"/>
          </p:cNvGraphicFramePr>
          <p:nvPr>
            <p:extLst/>
          </p:nvPr>
        </p:nvGraphicFramePr>
        <p:xfrm>
          <a:off x="4629943" y="2117462"/>
          <a:ext cx="3617913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652" name="Equation" r:id="rId7" imgW="1904040" imgH="266760" progId="Equation.DSMT4">
                  <p:embed/>
                </p:oleObj>
              </mc:Choice>
              <mc:Fallback>
                <p:oleObj name="Equation" r:id="rId7" imgW="1904040" imgH="266760" progId="Equation.DSMT4">
                  <p:embed/>
                  <p:pic>
                    <p:nvPicPr>
                      <p:cNvPr id="1843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9943" y="2117462"/>
                        <a:ext cx="3617913" cy="766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0" name="Text Box 10"/>
          <p:cNvSpPr txBox="1">
            <a:spLocks noChangeArrowheads="1"/>
          </p:cNvSpPr>
          <p:nvPr/>
        </p:nvSpPr>
        <p:spPr bwMode="ltGray">
          <a:xfrm>
            <a:off x="222920" y="3212976"/>
            <a:ext cx="4191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 err="1">
                <a:latin typeface="Euclid Math One" pitchFamily="18" charset="2"/>
              </a:rPr>
              <a:t>H</a:t>
            </a:r>
            <a:r>
              <a:rPr lang="en-US" baseline="30000" dirty="0" err="1">
                <a:latin typeface="Times" pitchFamily="18" charset="0"/>
              </a:rPr>
              <a:t>q</a:t>
            </a:r>
            <a:r>
              <a:rPr lang="en-US" dirty="0">
                <a:latin typeface="Times" pitchFamily="18" charset="0"/>
              </a:rPr>
              <a:t>(</a:t>
            </a:r>
            <a:r>
              <a:rPr lang="en-US" dirty="0" err="1">
                <a:latin typeface="Times" pitchFamily="18" charset="0"/>
              </a:rPr>
              <a:t>x;t</a:t>
            </a:r>
            <a:r>
              <a:rPr lang="en-US" dirty="0">
                <a:latin typeface="Times" pitchFamily="18" charset="0"/>
              </a:rPr>
              <a:t>) = H</a:t>
            </a:r>
            <a:r>
              <a:rPr lang="en-US" baseline="-25000" dirty="0">
                <a:latin typeface="Euclid Symbol" pitchFamily="18" charset="2"/>
              </a:rPr>
              <a:t> </a:t>
            </a:r>
            <a:r>
              <a:rPr lang="en-US" baseline="30000" dirty="0">
                <a:latin typeface="Times" pitchFamily="18" charset="0"/>
              </a:rPr>
              <a:t>q</a:t>
            </a:r>
            <a:r>
              <a:rPr lang="en-US" dirty="0">
                <a:latin typeface="Times" pitchFamily="18" charset="0"/>
              </a:rPr>
              <a:t>(x,0,t) + H</a:t>
            </a:r>
            <a:r>
              <a:rPr lang="en-US" baseline="-25000" dirty="0">
                <a:latin typeface="Euclid Symbol" pitchFamily="18" charset="2"/>
              </a:rPr>
              <a:t> </a:t>
            </a:r>
            <a:r>
              <a:rPr lang="en-US" baseline="30000" dirty="0">
                <a:latin typeface="Times" pitchFamily="18" charset="0"/>
              </a:rPr>
              <a:t>q</a:t>
            </a:r>
            <a:r>
              <a:rPr lang="en-US" dirty="0">
                <a:latin typeface="Times" pitchFamily="18" charset="0"/>
              </a:rPr>
              <a:t>(-x,0,t) </a:t>
            </a:r>
            <a:endParaRPr lang="ru-RU" dirty="0">
              <a:latin typeface="Times" pitchFamily="18" charset="0"/>
            </a:endParaRPr>
          </a:p>
        </p:txBody>
      </p:sp>
      <p:sp>
        <p:nvSpPr>
          <p:cNvPr id="18441" name="Text Box 11"/>
          <p:cNvSpPr txBox="1">
            <a:spLocks noChangeArrowheads="1"/>
          </p:cNvSpPr>
          <p:nvPr/>
        </p:nvSpPr>
        <p:spPr bwMode="ltGray">
          <a:xfrm>
            <a:off x="4420809" y="3212976"/>
            <a:ext cx="4191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 err="1">
                <a:latin typeface="Euclid Math One" pitchFamily="18" charset="2"/>
              </a:rPr>
              <a:t>E</a:t>
            </a:r>
            <a:r>
              <a:rPr lang="en-US" baseline="30000" dirty="0" err="1">
                <a:latin typeface="Times" pitchFamily="18" charset="0"/>
              </a:rPr>
              <a:t>q</a:t>
            </a:r>
            <a:r>
              <a:rPr lang="en-US" dirty="0">
                <a:latin typeface="Times" pitchFamily="18" charset="0"/>
              </a:rPr>
              <a:t>(</a:t>
            </a:r>
            <a:r>
              <a:rPr lang="en-US" dirty="0" err="1">
                <a:latin typeface="Times" pitchFamily="18" charset="0"/>
              </a:rPr>
              <a:t>x;t</a:t>
            </a:r>
            <a:r>
              <a:rPr lang="en-US" dirty="0">
                <a:latin typeface="Times" pitchFamily="18" charset="0"/>
              </a:rPr>
              <a:t>) = E</a:t>
            </a:r>
            <a:r>
              <a:rPr lang="en-US" baseline="-25000" dirty="0">
                <a:latin typeface="Euclid Symbol" pitchFamily="18" charset="2"/>
              </a:rPr>
              <a:t> </a:t>
            </a:r>
            <a:r>
              <a:rPr lang="en-US" baseline="30000" dirty="0">
                <a:latin typeface="Times" pitchFamily="18" charset="0"/>
              </a:rPr>
              <a:t>q</a:t>
            </a:r>
            <a:r>
              <a:rPr lang="en-US" dirty="0">
                <a:latin typeface="Times" pitchFamily="18" charset="0"/>
              </a:rPr>
              <a:t>(x,0,t) + E</a:t>
            </a:r>
            <a:r>
              <a:rPr lang="en-US" baseline="-25000" dirty="0">
                <a:latin typeface="Euclid Symbol" pitchFamily="18" charset="2"/>
              </a:rPr>
              <a:t> </a:t>
            </a:r>
            <a:r>
              <a:rPr lang="en-US" baseline="30000" dirty="0">
                <a:latin typeface="Times" pitchFamily="18" charset="0"/>
              </a:rPr>
              <a:t>q</a:t>
            </a:r>
            <a:r>
              <a:rPr lang="en-US" dirty="0">
                <a:latin typeface="Times" pitchFamily="18" charset="0"/>
              </a:rPr>
              <a:t>(-x,0,t) </a:t>
            </a:r>
            <a:endParaRPr lang="ru-RU" dirty="0">
              <a:latin typeface="Times" pitchFamily="18" charset="0"/>
            </a:endParaRPr>
          </a:p>
        </p:txBody>
      </p:sp>
      <p:graphicFrame>
        <p:nvGraphicFramePr>
          <p:cNvPr id="18442" name="Object 6"/>
          <p:cNvGraphicFramePr>
            <a:graphicFrameLocks noChangeAspect="1"/>
          </p:cNvGraphicFramePr>
          <p:nvPr>
            <p:extLst/>
          </p:nvPr>
        </p:nvGraphicFramePr>
        <p:xfrm>
          <a:off x="338931" y="3717032"/>
          <a:ext cx="3589338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653" name="Equation" r:id="rId9" imgW="1891440" imgH="266760" progId="Equation.DSMT4">
                  <p:embed/>
                </p:oleObj>
              </mc:Choice>
              <mc:Fallback>
                <p:oleObj name="Equation" r:id="rId9" imgW="1891440" imgH="266760" progId="Equation.DSMT4">
                  <p:embed/>
                  <p:pic>
                    <p:nvPicPr>
                      <p:cNvPr id="1844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931" y="3717032"/>
                        <a:ext cx="3589338" cy="766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3" name="Object 7"/>
          <p:cNvGraphicFramePr>
            <a:graphicFrameLocks noChangeAspect="1"/>
          </p:cNvGraphicFramePr>
          <p:nvPr>
            <p:extLst/>
          </p:nvPr>
        </p:nvGraphicFramePr>
        <p:xfrm>
          <a:off x="4720846" y="3789040"/>
          <a:ext cx="3590925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654" name="Equation" r:id="rId11" imgW="1891440" imgH="266760" progId="Equation.DSMT4">
                  <p:embed/>
                </p:oleObj>
              </mc:Choice>
              <mc:Fallback>
                <p:oleObj name="Equation" r:id="rId11" imgW="1891440" imgH="266760" progId="Equation.DSMT4">
                  <p:embed/>
                  <p:pic>
                    <p:nvPicPr>
                      <p:cNvPr id="1844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0846" y="3789040"/>
                        <a:ext cx="3590925" cy="766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4" name="TextBox 12"/>
          <p:cNvSpPr txBox="1">
            <a:spLocks noChangeArrowheads="1"/>
          </p:cNvSpPr>
          <p:nvPr/>
        </p:nvSpPr>
        <p:spPr bwMode="auto">
          <a:xfrm>
            <a:off x="4420809" y="1322596"/>
            <a:ext cx="30718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err="1"/>
              <a:t>X.Ji</a:t>
            </a:r>
            <a:r>
              <a:rPr lang="en-US" dirty="0">
                <a:solidFill>
                  <a:srgbClr val="0070C0"/>
                </a:solidFill>
              </a:rPr>
              <a:t>  Sum  Rules (1997</a:t>
            </a:r>
            <a:r>
              <a:rPr lang="en-US" dirty="0"/>
              <a:t>)</a:t>
            </a: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/>
          </p:nvPr>
        </p:nvGraphicFramePr>
        <p:xfrm>
          <a:off x="582234" y="4941168"/>
          <a:ext cx="7677150" cy="766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655" name="Equation" r:id="rId13" imgW="4239720" imgH="266760" progId="Equation.DSMT4">
                  <p:embed/>
                </p:oleObj>
              </mc:Choice>
              <mc:Fallback>
                <p:oleObj name="Equation" r:id="rId13" imgW="4239720" imgH="266760" progId="Equation.DSMT4">
                  <p:embed/>
                  <p:pic>
                    <p:nvPicPr>
                      <p:cNvPr id="2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234" y="4941168"/>
                        <a:ext cx="7677150" cy="766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2"/>
          <p:cNvSpPr txBox="1">
            <a:spLocks noChangeArrowheads="1"/>
          </p:cNvSpPr>
          <p:nvPr/>
        </p:nvSpPr>
        <p:spPr bwMode="auto">
          <a:xfrm>
            <a:off x="2144485" y="454818"/>
            <a:ext cx="57864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General Parton Distributions (GPDs)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7831" y="6237312"/>
            <a:ext cx="903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557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Box 1"/>
          <p:cNvSpPr txBox="1">
            <a:spLocks noChangeArrowheads="1"/>
          </p:cNvSpPr>
          <p:nvPr/>
        </p:nvSpPr>
        <p:spPr bwMode="auto">
          <a:xfrm>
            <a:off x="1643062" y="2571750"/>
            <a:ext cx="5953273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dirty="0"/>
              <a:t>Form factors in the wide region of  </a:t>
            </a:r>
            <a:r>
              <a:rPr lang="en-US" altLang="en-US" dirty="0">
                <a:solidFill>
                  <a:schemeClr val="accent6"/>
                </a:solidFill>
              </a:rPr>
              <a:t>t     (x</a:t>
            </a:r>
            <a:r>
              <a:rPr lang="en-US" altLang="en-US" baseline="30000" dirty="0">
                <a:solidFill>
                  <a:schemeClr val="accent6"/>
                </a:solidFill>
              </a:rPr>
              <a:t>n-1</a:t>
            </a:r>
            <a:r>
              <a:rPr lang="en-US" altLang="en-US" dirty="0">
                <a:solidFill>
                  <a:schemeClr val="accent6"/>
                </a:solidFill>
              </a:rPr>
              <a:t>)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  (Compton             -   zero momentum     </a:t>
            </a:r>
            <a:r>
              <a:rPr lang="en-US" altLang="en-US" dirty="0">
                <a:solidFill>
                  <a:schemeClr val="accent6"/>
                </a:solidFill>
              </a:rPr>
              <a:t>- x</a:t>
            </a:r>
            <a:r>
              <a:rPr lang="en-US" altLang="en-US" baseline="30000" dirty="0">
                <a:solidFill>
                  <a:schemeClr val="accent6"/>
                </a:solidFill>
              </a:rPr>
              <a:t>-1</a:t>
            </a:r>
          </a:p>
          <a:p>
            <a:pPr eaLnBrk="1" hangingPunct="1"/>
            <a:r>
              <a:rPr lang="en-US" altLang="en-US" dirty="0"/>
              <a:t>   electromagnetic, -  first momentum       </a:t>
            </a:r>
            <a:r>
              <a:rPr lang="en-US" altLang="en-US" dirty="0">
                <a:solidFill>
                  <a:schemeClr val="accent6"/>
                </a:solidFill>
              </a:rPr>
              <a:t>-  x</a:t>
            </a:r>
            <a:r>
              <a:rPr lang="en-US" altLang="en-US" baseline="30000" dirty="0">
                <a:solidFill>
                  <a:schemeClr val="accent6"/>
                </a:solidFill>
              </a:rPr>
              <a:t>0</a:t>
            </a:r>
          </a:p>
          <a:p>
            <a:pPr eaLnBrk="1" hangingPunct="1"/>
            <a:r>
              <a:rPr lang="en-US" altLang="en-US" dirty="0"/>
              <a:t>   </a:t>
            </a:r>
            <a:r>
              <a:rPr lang="en-US" altLang="en-US" dirty="0" smtClean="0"/>
              <a:t>gravitomagnetic     </a:t>
            </a:r>
            <a:r>
              <a:rPr lang="en-US" altLang="en-US" dirty="0"/>
              <a:t>-   second momentum </a:t>
            </a:r>
            <a:r>
              <a:rPr lang="en-US" altLang="en-US" dirty="0">
                <a:solidFill>
                  <a:schemeClr val="accent6"/>
                </a:solidFill>
              </a:rPr>
              <a:t>– x</a:t>
            </a:r>
            <a:r>
              <a:rPr lang="en-US" altLang="en-US" baseline="30000" dirty="0">
                <a:solidFill>
                  <a:schemeClr val="accent6"/>
                </a:solidFill>
              </a:rPr>
              <a:t>1</a:t>
            </a:r>
          </a:p>
        </p:txBody>
      </p:sp>
      <p:sp>
        <p:nvSpPr>
          <p:cNvPr id="54275" name="TextBox 3"/>
          <p:cNvSpPr txBox="1">
            <a:spLocks noChangeArrowheads="1"/>
          </p:cNvSpPr>
          <p:nvPr/>
        </p:nvSpPr>
        <p:spPr bwMode="auto">
          <a:xfrm>
            <a:off x="1571625" y="4429125"/>
            <a:ext cx="65722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/>
              <a:t> * </a:t>
            </a:r>
            <a:r>
              <a:rPr lang="en-US" altLang="en-US" dirty="0">
                <a:solidFill>
                  <a:srgbClr val="FF0000"/>
                </a:solidFill>
              </a:rPr>
              <a:t>Tomography of the nucleons </a:t>
            </a:r>
          </a:p>
          <a:p>
            <a:pPr eaLnBrk="1" hangingPunct="1"/>
            <a:r>
              <a:rPr lang="en-US" altLang="en-US" dirty="0"/>
              <a:t>   (impact parameter representation)</a:t>
            </a:r>
          </a:p>
          <a:p>
            <a:pPr eaLnBrk="1" hangingPunct="1"/>
            <a:r>
              <a:rPr lang="en-US" altLang="en-US" dirty="0"/>
              <a:t>   </a:t>
            </a:r>
            <a:r>
              <a:rPr lang="en-US" altLang="en-US" dirty="0">
                <a:solidFill>
                  <a:schemeClr val="accent3">
                    <a:lumMod val="50000"/>
                  </a:schemeClr>
                </a:solidFill>
              </a:rPr>
              <a:t>require the integration </a:t>
            </a:r>
            <a:r>
              <a:rPr lang="en-US" altLang="en-US" dirty="0"/>
              <a:t>on the whole region </a:t>
            </a:r>
            <a:r>
              <a:rPr lang="en-US" altLang="en-US" dirty="0">
                <a:solidFill>
                  <a:schemeClr val="accent6"/>
                </a:solidFill>
              </a:rPr>
              <a:t>of  t</a:t>
            </a:r>
          </a:p>
        </p:txBody>
      </p:sp>
      <p:sp>
        <p:nvSpPr>
          <p:cNvPr id="54276" name="TextBox 4"/>
          <p:cNvSpPr txBox="1">
            <a:spLocks noChangeArrowheads="1"/>
          </p:cNvSpPr>
          <p:nvPr/>
        </p:nvSpPr>
        <p:spPr bwMode="auto">
          <a:xfrm>
            <a:off x="1000125" y="1143000"/>
            <a:ext cx="59293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00B0F0"/>
                </a:solidFill>
              </a:rPr>
              <a:t>Why it is need know the t-dependence of GPDs in the wide region of the momentum transfer?</a:t>
            </a:r>
          </a:p>
        </p:txBody>
      </p:sp>
    </p:spTree>
    <p:extLst>
      <p:ext uri="{BB962C8B-B14F-4D97-AF65-F5344CB8AC3E}">
        <p14:creationId xmlns:p14="http://schemas.microsoft.com/office/powerpoint/2010/main" val="390128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ltGray">
          <a:xfrm>
            <a:off x="609600" y="685800"/>
            <a:ext cx="7543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/>
              <a:t>Gravimagnetic form factor</a:t>
            </a:r>
            <a:endParaRPr lang="ru-RU" sz="2800" dirty="0"/>
          </a:p>
        </p:txBody>
      </p:sp>
      <p:graphicFrame>
        <p:nvGraphicFramePr>
          <p:cNvPr id="132099" name="Object 2"/>
          <p:cNvGraphicFramePr>
            <a:graphicFrameLocks noChangeAspect="1"/>
          </p:cNvGraphicFramePr>
          <p:nvPr/>
        </p:nvGraphicFramePr>
        <p:xfrm>
          <a:off x="571500" y="1785938"/>
          <a:ext cx="7677150" cy="766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788" name="Equation" r:id="rId3" imgW="7047720" imgH="431640" progId="Equation.DSMT4">
                  <p:embed/>
                </p:oleObj>
              </mc:Choice>
              <mc:Fallback>
                <p:oleObj name="Equation" r:id="rId3" imgW="7047720" imgH="431640" progId="Equation.DSMT4">
                  <p:embed/>
                  <p:pic>
                    <p:nvPicPr>
                      <p:cNvPr id="132099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" y="1785938"/>
                        <a:ext cx="7677150" cy="766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2100" name="Object 3"/>
          <p:cNvGraphicFramePr>
            <a:graphicFrameLocks noChangeAspect="1"/>
          </p:cNvGraphicFramePr>
          <p:nvPr/>
        </p:nvGraphicFramePr>
        <p:xfrm>
          <a:off x="500063" y="2928938"/>
          <a:ext cx="3530600" cy="766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789" name="Equation" r:id="rId5" imgW="3072960" imgH="431640" progId="Equation.DSMT4">
                  <p:embed/>
                </p:oleObj>
              </mc:Choice>
              <mc:Fallback>
                <p:oleObj name="Equation" r:id="rId5" imgW="3072960" imgH="431640" progId="Equation.DSMT4">
                  <p:embed/>
                  <p:pic>
                    <p:nvPicPr>
                      <p:cNvPr id="13210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63" y="2928938"/>
                        <a:ext cx="3530600" cy="766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2101" name="Object 4"/>
          <p:cNvGraphicFramePr>
            <a:graphicFrameLocks noChangeAspect="1"/>
          </p:cNvGraphicFramePr>
          <p:nvPr/>
        </p:nvGraphicFramePr>
        <p:xfrm>
          <a:off x="4572000" y="2928938"/>
          <a:ext cx="3532188" cy="766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790" name="Equation" r:id="rId7" imgW="3072960" imgH="431640" progId="Equation.DSMT4">
                  <p:embed/>
                </p:oleObj>
              </mc:Choice>
              <mc:Fallback>
                <p:oleObj name="Equation" r:id="rId7" imgW="3072960" imgH="431640" progId="Equation.DSMT4">
                  <p:embed/>
                  <p:pic>
                    <p:nvPicPr>
                      <p:cNvPr id="132101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928938"/>
                        <a:ext cx="3532188" cy="766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55576" y="4365104"/>
            <a:ext cx="67205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“Future studies using higher-statistics data will be crucial to justify or falsify model assumptions about the  kinematic    dependence of the GPDs.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384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5023</TotalTime>
  <Words>2250</Words>
  <Application>Microsoft Office PowerPoint</Application>
  <PresentationFormat>Экран (4:3)</PresentationFormat>
  <Paragraphs>495</Paragraphs>
  <Slides>52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52</vt:i4>
      </vt:variant>
    </vt:vector>
  </HeadingPairs>
  <TitlesOfParts>
    <vt:vector size="69" baseType="lpstr">
      <vt:lpstr>Algerian</vt:lpstr>
      <vt:lpstr>Arial</vt:lpstr>
      <vt:lpstr>Bookman Old Style</vt:lpstr>
      <vt:lpstr>Calibri</vt:lpstr>
      <vt:lpstr>Cambria Math</vt:lpstr>
      <vt:lpstr>Courier New</vt:lpstr>
      <vt:lpstr>Euclid Math One</vt:lpstr>
      <vt:lpstr>Euclid Symbol</vt:lpstr>
      <vt:lpstr>Georgia</vt:lpstr>
      <vt:lpstr>Gill Sans MT</vt:lpstr>
      <vt:lpstr>Symbol</vt:lpstr>
      <vt:lpstr>Times</vt:lpstr>
      <vt:lpstr>Times New Roman</vt:lpstr>
      <vt:lpstr>Trebuchet MS</vt:lpstr>
      <vt:lpstr>Wingdings 3</vt:lpstr>
      <vt:lpstr>Воздушный поток</vt:lpstr>
      <vt:lpstr>Equation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A(t) Gravitational form factor A and proton Dirac F_1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Mean Radius of Nucleons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GPD and nucleon form factors</dc:title>
  <dc:creator>Zver</dc:creator>
  <cp:lastModifiedBy>Олег</cp:lastModifiedBy>
  <cp:revision>496</cp:revision>
  <dcterms:created xsi:type="dcterms:W3CDTF">2008-06-14T21:43:14Z</dcterms:created>
  <dcterms:modified xsi:type="dcterms:W3CDTF">2023-09-05T17:09:12Z</dcterms:modified>
</cp:coreProperties>
</file>