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51" r:id="rId1"/>
    <p:sldMasterId id="2147483806" r:id="rId2"/>
    <p:sldMasterId id="2147483818" r:id="rId3"/>
    <p:sldMasterId id="2147483838" r:id="rId4"/>
  </p:sldMasterIdLst>
  <p:notesMasterIdLst>
    <p:notesMasterId r:id="rId47"/>
  </p:notesMasterIdLst>
  <p:sldIdLst>
    <p:sldId id="491" r:id="rId5"/>
    <p:sldId id="492" r:id="rId6"/>
    <p:sldId id="517" r:id="rId7"/>
    <p:sldId id="518" r:id="rId8"/>
    <p:sldId id="494" r:id="rId9"/>
    <p:sldId id="498" r:id="rId10"/>
    <p:sldId id="551" r:id="rId11"/>
    <p:sldId id="527" r:id="rId12"/>
    <p:sldId id="504" r:id="rId13"/>
    <p:sldId id="538" r:id="rId14"/>
    <p:sldId id="503" r:id="rId15"/>
    <p:sldId id="510" r:id="rId16"/>
    <p:sldId id="511" r:id="rId17"/>
    <p:sldId id="568" r:id="rId18"/>
    <p:sldId id="565" r:id="rId19"/>
    <p:sldId id="566" r:id="rId20"/>
    <p:sldId id="567" r:id="rId21"/>
    <p:sldId id="589" r:id="rId22"/>
    <p:sldId id="556" r:id="rId23"/>
    <p:sldId id="570" r:id="rId24"/>
    <p:sldId id="590" r:id="rId25"/>
    <p:sldId id="584" r:id="rId26"/>
    <p:sldId id="586" r:id="rId27"/>
    <p:sldId id="592" r:id="rId28"/>
    <p:sldId id="585" r:id="rId29"/>
    <p:sldId id="588" r:id="rId30"/>
    <p:sldId id="587" r:id="rId31"/>
    <p:sldId id="581" r:id="rId32"/>
    <p:sldId id="582" r:id="rId33"/>
    <p:sldId id="564" r:id="rId34"/>
    <p:sldId id="580" r:id="rId35"/>
    <p:sldId id="577" r:id="rId36"/>
    <p:sldId id="571" r:id="rId37"/>
    <p:sldId id="572" r:id="rId38"/>
    <p:sldId id="575" r:id="rId39"/>
    <p:sldId id="583" r:id="rId40"/>
    <p:sldId id="576" r:id="rId41"/>
    <p:sldId id="593" r:id="rId42"/>
    <p:sldId id="438" r:id="rId43"/>
    <p:sldId id="365" r:id="rId44"/>
    <p:sldId id="543" r:id="rId45"/>
    <p:sldId id="530" r:id="rId4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66FF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1" autoAdjust="0"/>
    <p:restoredTop sz="94660"/>
  </p:normalViewPr>
  <p:slideViewPr>
    <p:cSldViewPr>
      <p:cViewPr varScale="1">
        <p:scale>
          <a:sx n="51" d="100"/>
          <a:sy n="51" d="100"/>
        </p:scale>
        <p:origin x="1352"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7419F9D-FEE3-4D8B-B3F2-9BED91EC12F9}" type="slidenum">
              <a:rPr lang="ru-RU" altLang="ru-RU"/>
              <a:pPr/>
              <a:t>‹#›</a:t>
            </a:fld>
            <a:endParaRPr lang="ru-RU" altLang="ru-RU"/>
          </a:p>
        </p:txBody>
      </p:sp>
    </p:spTree>
    <p:extLst>
      <p:ext uri="{BB962C8B-B14F-4D97-AF65-F5344CB8AC3E}">
        <p14:creationId xmlns:p14="http://schemas.microsoft.com/office/powerpoint/2010/main" val="19901664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7419F9D-FEE3-4D8B-B3F2-9BED91EC12F9}" type="slidenum">
              <a:rPr lang="ru-RU" altLang="ru-RU" smtClean="0"/>
              <a:pPr/>
              <a:t>21</a:t>
            </a:fld>
            <a:endParaRPr lang="ru-RU" altLang="ru-RU"/>
          </a:p>
        </p:txBody>
      </p:sp>
    </p:spTree>
    <p:extLst>
      <p:ext uri="{BB962C8B-B14F-4D97-AF65-F5344CB8AC3E}">
        <p14:creationId xmlns:p14="http://schemas.microsoft.com/office/powerpoint/2010/main" val="304625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en-US" altLang="ru-RU" dirty="0"/>
              <a:t>DSPIN-2019</a:t>
            </a:r>
            <a:endParaRPr lang="ru-RU" altLang="ru-RU" dirty="0"/>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en-US" altLang="ru-RU" dirty="0"/>
              <a:t>V. Mochalov, SPASCHARM</a:t>
            </a:r>
            <a:endParaRPr lang="ru-RU" altLang="ru-RU" dirty="0"/>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pPr/>
              <a:t>‹#›</a:t>
            </a:fld>
            <a:endParaRPr lang="ru-RU" alt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pPr/>
              <a:t>‹#›</a:t>
            </a:fld>
            <a:endParaRPr lang="ru-RU" altLang="ru-RU"/>
          </a:p>
        </p:txBody>
      </p:sp>
    </p:spTree>
    <p:extLst>
      <p:ext uri="{BB962C8B-B14F-4D97-AF65-F5344CB8AC3E}">
        <p14:creationId xmlns:p14="http://schemas.microsoft.com/office/powerpoint/2010/main" val="12082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pPr/>
              <a:t>‹#›</a:t>
            </a:fld>
            <a:endParaRPr lang="ru-RU" altLang="ru-RU"/>
          </a:p>
        </p:txBody>
      </p:sp>
    </p:spTree>
    <p:extLst>
      <p:ext uri="{BB962C8B-B14F-4D97-AF65-F5344CB8AC3E}">
        <p14:creationId xmlns:p14="http://schemas.microsoft.com/office/powerpoint/2010/main" val="305739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DSPIN-2019</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pPr/>
              <a:t>‹#›</a:t>
            </a:fld>
            <a:endParaRPr lang="ru-RU" altLang="ru-RU"/>
          </a:p>
        </p:txBody>
      </p:sp>
    </p:spTree>
    <p:extLst>
      <p:ext uri="{BB962C8B-B14F-4D97-AF65-F5344CB8AC3E}">
        <p14:creationId xmlns:p14="http://schemas.microsoft.com/office/powerpoint/2010/main" val="6287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pPr/>
              <a:t>‹#›</a:t>
            </a:fld>
            <a:endParaRPr lang="ru-RU" altLang="ru-RU"/>
          </a:p>
        </p:txBody>
      </p:sp>
    </p:spTree>
    <p:extLst>
      <p:ext uri="{BB962C8B-B14F-4D97-AF65-F5344CB8AC3E}">
        <p14:creationId xmlns:p14="http://schemas.microsoft.com/office/powerpoint/2010/main" val="2199017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DSPIN-2019</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pPr/>
              <a:t>‹#›</a:t>
            </a:fld>
            <a:endParaRPr lang="ru-RU" altLang="ru-RU"/>
          </a:p>
        </p:txBody>
      </p:sp>
    </p:spTree>
    <p:extLst>
      <p:ext uri="{BB962C8B-B14F-4D97-AF65-F5344CB8AC3E}">
        <p14:creationId xmlns:p14="http://schemas.microsoft.com/office/powerpoint/2010/main" val="3166928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DSPIN-2019</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pPr/>
              <a:t>‹#›</a:t>
            </a:fld>
            <a:endParaRPr lang="ru-RU" altLang="ru-RU"/>
          </a:p>
        </p:txBody>
      </p:sp>
    </p:spTree>
    <p:extLst>
      <p:ext uri="{BB962C8B-B14F-4D97-AF65-F5344CB8AC3E}">
        <p14:creationId xmlns:p14="http://schemas.microsoft.com/office/powerpoint/2010/main" val="2316684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pPr/>
              <a:t>‹#›</a:t>
            </a:fld>
            <a:endParaRPr lang="ru-RU" altLang="ru-RU"/>
          </a:p>
        </p:txBody>
      </p:sp>
    </p:spTree>
    <p:extLst>
      <p:ext uri="{BB962C8B-B14F-4D97-AF65-F5344CB8AC3E}">
        <p14:creationId xmlns:p14="http://schemas.microsoft.com/office/powerpoint/2010/main" val="241429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DSPIN-2019</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pPr/>
              <a:t>‹#›</a:t>
            </a:fld>
            <a:endParaRPr lang="ru-RU" altLang="ru-RU"/>
          </a:p>
        </p:txBody>
      </p:sp>
    </p:spTree>
    <p:extLst>
      <p:ext uri="{BB962C8B-B14F-4D97-AF65-F5344CB8AC3E}">
        <p14:creationId xmlns:p14="http://schemas.microsoft.com/office/powerpoint/2010/main" val="3237242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DSPIN-2019</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pPr/>
              <a:t>‹#›</a:t>
            </a:fld>
            <a:endParaRPr lang="ru-RU" altLang="ru-RU"/>
          </a:p>
        </p:txBody>
      </p:sp>
    </p:spTree>
    <p:extLst>
      <p:ext uri="{BB962C8B-B14F-4D97-AF65-F5344CB8AC3E}">
        <p14:creationId xmlns:p14="http://schemas.microsoft.com/office/powerpoint/2010/main" val="91851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en-US" altLang="ru-RU" dirty="0"/>
              <a:t>DSPIN-2019</a:t>
            </a:r>
            <a:endParaRPr lang="ru-RU" altLang="ru-RU" dirty="0"/>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pPr/>
              <a:t>‹#›</a:t>
            </a:fld>
            <a:endParaRPr lang="ru-RU" altLang="ru-RU"/>
          </a:p>
        </p:txBody>
      </p:sp>
    </p:spTree>
    <p:extLst>
      <p:ext uri="{BB962C8B-B14F-4D97-AF65-F5344CB8AC3E}">
        <p14:creationId xmlns:p14="http://schemas.microsoft.com/office/powerpoint/2010/main" val="181442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en-US" altLang="ru-RU" dirty="0"/>
              <a:t>DSPIN-2019</a:t>
            </a:r>
            <a:endParaRPr lang="ru-RU" altLang="ru-RU" dirty="0"/>
          </a:p>
        </p:txBody>
      </p:sp>
      <p:sp>
        <p:nvSpPr>
          <p:cNvPr id="5" name="Нижний колонтитул 4"/>
          <p:cNvSpPr>
            <a:spLocks noGrp="1"/>
          </p:cNvSpPr>
          <p:nvPr>
            <p:ph type="ftr" sz="quarter" idx="11"/>
          </p:nvPr>
        </p:nvSpPr>
        <p:spPr/>
        <p:txBody>
          <a:bodyPr/>
          <a:lstStyle>
            <a:lvl1pPr>
              <a:defRPr/>
            </a:lvl1pPr>
          </a:lstStyle>
          <a:p>
            <a:r>
              <a:rPr lang="en-US" altLang="ru-RU" dirty="0"/>
              <a:t>V. Mochalov, SPASCHARM</a:t>
            </a:r>
            <a:endParaRPr lang="ru-RU" altLang="ru-RU" dirty="0"/>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pPr/>
              <a:t>‹#›</a:t>
            </a:fld>
            <a:endParaRPr lang="ru-RU" altLang="ru-RU"/>
          </a:p>
        </p:txBody>
      </p:sp>
    </p:spTree>
    <p:extLst>
      <p:ext uri="{BB962C8B-B14F-4D97-AF65-F5344CB8AC3E}">
        <p14:creationId xmlns:p14="http://schemas.microsoft.com/office/powerpoint/2010/main" val="383367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39DCE63-23CA-4BE3-BBE0-E2C2FC5D9267}"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660318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2847828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39DCE63-23CA-4BE3-BBE0-E2C2FC5D9267}"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54909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39DCE63-23CA-4BE3-BBE0-E2C2FC5D9267}" type="datetimeFigureOut">
              <a:rPr lang="ru-RU" smtClean="0"/>
              <a:t>07.09.2023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459606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39DCE63-23CA-4BE3-BBE0-E2C2FC5D9267}" type="datetimeFigureOut">
              <a:rPr lang="ru-RU" smtClean="0"/>
              <a:t>07.09.2023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29896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39DCE63-23CA-4BE3-BBE0-E2C2FC5D9267}" type="datetimeFigureOut">
              <a:rPr lang="ru-RU" smtClean="0"/>
              <a:t>07.09.2023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2725445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9DCE63-23CA-4BE3-BBE0-E2C2FC5D9267}" type="datetimeFigureOut">
              <a:rPr lang="ru-RU" smtClean="0"/>
              <a:t>07.09.2023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990698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39DCE63-23CA-4BE3-BBE0-E2C2FC5D9267}" type="datetimeFigureOut">
              <a:rPr lang="ru-RU" smtClean="0"/>
              <a:t>07.09.2023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63325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39DCE63-23CA-4BE3-BBE0-E2C2FC5D9267}" type="datetimeFigureOut">
              <a:rPr lang="ru-RU" smtClean="0"/>
              <a:t>07.09.2023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180127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18248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pPr/>
              <a:t>‹#›</a:t>
            </a:fld>
            <a:endParaRPr lang="ru-RU" altLang="ru-RU"/>
          </a:p>
        </p:txBody>
      </p:sp>
    </p:spTree>
    <p:extLst>
      <p:ext uri="{BB962C8B-B14F-4D97-AF65-F5344CB8AC3E}">
        <p14:creationId xmlns:p14="http://schemas.microsoft.com/office/powerpoint/2010/main" val="579918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4273912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en-US" altLang="ru-RU" dirty="0"/>
              <a:t>SPD 2021</a:t>
            </a:r>
            <a:endParaRPr lang="ru-RU" altLang="ru-RU" dirty="0"/>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en-US" altLang="ru-RU" dirty="0"/>
              <a:t>V. Mochalov, SPASCHARM</a:t>
            </a:r>
            <a:endParaRPr lang="ru-RU" altLang="ru-RU" dirty="0"/>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pPr/>
              <a:t>‹#›</a:t>
            </a:fld>
            <a:endParaRPr lang="ru-RU" altLang="ru-RU" dirty="0"/>
          </a:p>
        </p:txBody>
      </p:sp>
    </p:spTree>
    <p:extLst>
      <p:ext uri="{BB962C8B-B14F-4D97-AF65-F5344CB8AC3E}">
        <p14:creationId xmlns:p14="http://schemas.microsoft.com/office/powerpoint/2010/main" val="3519318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lvl1pPr>
              <a:defRPr/>
            </a:lvl1p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lvl1pPr>
              <a:defRPr/>
            </a:lvl1p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pPr/>
              <a:t>‹#›</a:t>
            </a:fld>
            <a:endParaRPr lang="ru-RU" altLang="ru-RU"/>
          </a:p>
        </p:txBody>
      </p:sp>
    </p:spTree>
    <p:extLst>
      <p:ext uri="{BB962C8B-B14F-4D97-AF65-F5344CB8AC3E}">
        <p14:creationId xmlns:p14="http://schemas.microsoft.com/office/powerpoint/2010/main" val="276748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pPr/>
              <a:t>‹#›</a:t>
            </a:fld>
            <a:endParaRPr lang="ru-RU" altLang="ru-RU"/>
          </a:p>
        </p:txBody>
      </p:sp>
    </p:spTree>
    <p:extLst>
      <p:ext uri="{BB962C8B-B14F-4D97-AF65-F5344CB8AC3E}">
        <p14:creationId xmlns:p14="http://schemas.microsoft.com/office/powerpoint/2010/main" val="3521503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p:txBody>
          <a:bodyPr/>
          <a:lstStyle>
            <a:lvl1pPr marL="0" marR="0" indent="0" algn="ctr" defTabSz="914400" rtl="0" eaLnBrk="1" fontAlgn="base" latinLnBrk="0" hangingPunct="1">
              <a:lnSpc>
                <a:spcPct val="100000"/>
              </a:lnSpc>
              <a:spcBef>
                <a:spcPct val="0"/>
              </a:spcBef>
              <a:spcAft>
                <a:spcPct val="0"/>
              </a:spcAft>
              <a:buClrTx/>
              <a:buSzTx/>
              <a:buFontTx/>
              <a:buNone/>
              <a:tabLst/>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pPr/>
              <a:t>‹#›</a:t>
            </a:fld>
            <a:endParaRPr lang="ru-RU" altLang="ru-RU"/>
          </a:p>
        </p:txBody>
      </p:sp>
    </p:spTree>
    <p:extLst>
      <p:ext uri="{BB962C8B-B14F-4D97-AF65-F5344CB8AC3E}">
        <p14:creationId xmlns:p14="http://schemas.microsoft.com/office/powerpoint/2010/main" val="3998503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en-US" altLang="ru-RU" dirty="0"/>
              <a:t>SPD 2021</a:t>
            </a:r>
            <a:endParaRPr lang="ru-RU" altLang="ru-RU" dirty="0"/>
          </a:p>
        </p:txBody>
      </p:sp>
      <p:sp>
        <p:nvSpPr>
          <p:cNvPr id="8" name="Нижний колонтитул 7"/>
          <p:cNvSpPr>
            <a:spLocks noGrp="1"/>
          </p:cNvSpPr>
          <p:nvPr>
            <p:ph type="ftr" sz="quarter" idx="11"/>
          </p:nvPr>
        </p:nvSpPr>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pPr/>
              <a:t>‹#›</a:t>
            </a:fld>
            <a:endParaRPr lang="ru-RU" altLang="ru-RU"/>
          </a:p>
        </p:txBody>
      </p:sp>
    </p:spTree>
    <p:extLst>
      <p:ext uri="{BB962C8B-B14F-4D97-AF65-F5344CB8AC3E}">
        <p14:creationId xmlns:p14="http://schemas.microsoft.com/office/powerpoint/2010/main" val="1939022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en-US" altLang="ru-RU" dirty="0"/>
              <a:t>SPD 2021</a:t>
            </a:r>
            <a:endParaRPr lang="ru-RU" altLang="ru-RU" dirty="0"/>
          </a:p>
        </p:txBody>
      </p:sp>
      <p:sp>
        <p:nvSpPr>
          <p:cNvPr id="4" name="Нижний колонтитул 3"/>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pPr/>
              <a:t>‹#›</a:t>
            </a:fld>
            <a:endParaRPr lang="ru-RU" altLang="ru-RU"/>
          </a:p>
        </p:txBody>
      </p:sp>
    </p:spTree>
    <p:extLst>
      <p:ext uri="{BB962C8B-B14F-4D97-AF65-F5344CB8AC3E}">
        <p14:creationId xmlns:p14="http://schemas.microsoft.com/office/powerpoint/2010/main" val="1576146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altLang="ru-RU" dirty="0"/>
              <a:t>SPD 2021</a:t>
            </a:r>
            <a:endParaRPr lang="ru-RU" altLang="ru-RU" dirty="0"/>
          </a:p>
        </p:txBody>
      </p:sp>
      <p:sp>
        <p:nvSpPr>
          <p:cNvPr id="3" name="Нижний колонтитул 2"/>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pPr/>
              <a:t>‹#›</a:t>
            </a:fld>
            <a:endParaRPr lang="ru-RU" altLang="ru-RU"/>
          </a:p>
        </p:txBody>
      </p:sp>
    </p:spTree>
    <p:extLst>
      <p:ext uri="{BB962C8B-B14F-4D97-AF65-F5344CB8AC3E}">
        <p14:creationId xmlns:p14="http://schemas.microsoft.com/office/powerpoint/2010/main" val="2046171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pPr/>
              <a:t>‹#›</a:t>
            </a:fld>
            <a:endParaRPr lang="ru-RU" altLang="ru-RU"/>
          </a:p>
        </p:txBody>
      </p:sp>
    </p:spTree>
    <p:extLst>
      <p:ext uri="{BB962C8B-B14F-4D97-AF65-F5344CB8AC3E}">
        <p14:creationId xmlns:p14="http://schemas.microsoft.com/office/powerpoint/2010/main" val="3952579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pPr/>
              <a:t>‹#›</a:t>
            </a:fld>
            <a:endParaRPr lang="ru-RU" altLang="ru-RU"/>
          </a:p>
        </p:txBody>
      </p:sp>
    </p:spTree>
    <p:extLst>
      <p:ext uri="{BB962C8B-B14F-4D97-AF65-F5344CB8AC3E}">
        <p14:creationId xmlns:p14="http://schemas.microsoft.com/office/powerpoint/2010/main" val="389303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en-US" altLang="ru-RU" dirty="0"/>
              <a:t>DSPIN-2019</a:t>
            </a:r>
            <a:endParaRPr lang="ru-RU" altLang="ru-RU" dirty="0"/>
          </a:p>
        </p:txBody>
      </p:sp>
      <p:sp>
        <p:nvSpPr>
          <p:cNvPr id="6" name="Нижний колонтитул 5"/>
          <p:cNvSpPr>
            <a:spLocks noGrp="1"/>
          </p:cNvSpPr>
          <p:nvPr>
            <p:ph type="ftr" sz="quarter" idx="11"/>
          </p:nvPr>
        </p:nvSpPr>
        <p:spPr/>
        <p:txBody>
          <a:bodyPr/>
          <a:lstStyle>
            <a:lvl1pPr marL="0" marR="0" indent="0" algn="ctr" defTabSz="914400" rtl="0" eaLnBrk="1" fontAlgn="base" latinLnBrk="0" hangingPunct="1">
              <a:lnSpc>
                <a:spcPct val="100000"/>
              </a:lnSpc>
              <a:spcBef>
                <a:spcPct val="0"/>
              </a:spcBef>
              <a:spcAft>
                <a:spcPct val="0"/>
              </a:spcAft>
              <a:buClrTx/>
              <a:buSzTx/>
              <a:buFontTx/>
              <a:buNone/>
              <a:tabLst/>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pPr/>
              <a:t>‹#›</a:t>
            </a:fld>
            <a:endParaRPr lang="ru-RU" altLang="ru-RU"/>
          </a:p>
        </p:txBody>
      </p:sp>
    </p:spTree>
    <p:extLst>
      <p:ext uri="{BB962C8B-B14F-4D97-AF65-F5344CB8AC3E}">
        <p14:creationId xmlns:p14="http://schemas.microsoft.com/office/powerpoint/2010/main" val="3676679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pPr/>
              <a:t>‹#›</a:t>
            </a:fld>
            <a:endParaRPr lang="ru-RU" altLang="ru-RU"/>
          </a:p>
        </p:txBody>
      </p:sp>
    </p:spTree>
    <p:extLst>
      <p:ext uri="{BB962C8B-B14F-4D97-AF65-F5344CB8AC3E}">
        <p14:creationId xmlns:p14="http://schemas.microsoft.com/office/powerpoint/2010/main" val="1080517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pPr/>
              <a:t>‹#›</a:t>
            </a:fld>
            <a:endParaRPr lang="ru-RU" altLang="ru-RU"/>
          </a:p>
        </p:txBody>
      </p:sp>
    </p:spTree>
    <p:extLst>
      <p:ext uri="{BB962C8B-B14F-4D97-AF65-F5344CB8AC3E}">
        <p14:creationId xmlns:p14="http://schemas.microsoft.com/office/powerpoint/2010/main" val="3412340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pPr/>
              <a:t>‹#›</a:t>
            </a:fld>
            <a:endParaRPr lang="ru-RU" altLang="ru-RU"/>
          </a:p>
        </p:txBody>
      </p:sp>
    </p:spTree>
    <p:extLst>
      <p:ext uri="{BB962C8B-B14F-4D97-AF65-F5344CB8AC3E}">
        <p14:creationId xmlns:p14="http://schemas.microsoft.com/office/powerpoint/2010/main" val="3701396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pPr/>
              <a:t>‹#›</a:t>
            </a:fld>
            <a:endParaRPr lang="ru-RU" altLang="ru-RU"/>
          </a:p>
        </p:txBody>
      </p:sp>
    </p:spTree>
    <p:extLst>
      <p:ext uri="{BB962C8B-B14F-4D97-AF65-F5344CB8AC3E}">
        <p14:creationId xmlns:p14="http://schemas.microsoft.com/office/powerpoint/2010/main" val="3442892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pPr/>
              <a:t>‹#›</a:t>
            </a:fld>
            <a:endParaRPr lang="ru-RU" altLang="ru-RU"/>
          </a:p>
        </p:txBody>
      </p:sp>
    </p:spTree>
    <p:extLst>
      <p:ext uri="{BB962C8B-B14F-4D97-AF65-F5344CB8AC3E}">
        <p14:creationId xmlns:p14="http://schemas.microsoft.com/office/powerpoint/2010/main" val="355154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pPr/>
              <a:t>‹#›</a:t>
            </a:fld>
            <a:endParaRPr lang="ru-RU" altLang="ru-RU"/>
          </a:p>
        </p:txBody>
      </p:sp>
    </p:spTree>
    <p:extLst>
      <p:ext uri="{BB962C8B-B14F-4D97-AF65-F5344CB8AC3E}">
        <p14:creationId xmlns:p14="http://schemas.microsoft.com/office/powerpoint/2010/main" val="3519047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pPr/>
              <a:t>‹#›</a:t>
            </a:fld>
            <a:endParaRPr lang="ru-RU" altLang="ru-RU"/>
          </a:p>
        </p:txBody>
      </p:sp>
    </p:spTree>
    <p:extLst>
      <p:ext uri="{BB962C8B-B14F-4D97-AF65-F5344CB8AC3E}">
        <p14:creationId xmlns:p14="http://schemas.microsoft.com/office/powerpoint/2010/main" val="480349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pPr/>
              <a:t>‹#›</a:t>
            </a:fld>
            <a:endParaRPr lang="ru-RU" altLang="ru-RU"/>
          </a:p>
        </p:txBody>
      </p:sp>
    </p:spTree>
    <p:extLst>
      <p:ext uri="{BB962C8B-B14F-4D97-AF65-F5344CB8AC3E}">
        <p14:creationId xmlns:p14="http://schemas.microsoft.com/office/powerpoint/2010/main" val="2011106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pPr/>
              <a:t>‹#›</a:t>
            </a:fld>
            <a:endParaRPr lang="ru-RU" altLang="ru-RU"/>
          </a:p>
        </p:txBody>
      </p:sp>
    </p:spTree>
    <p:extLst>
      <p:ext uri="{BB962C8B-B14F-4D97-AF65-F5344CB8AC3E}">
        <p14:creationId xmlns:p14="http://schemas.microsoft.com/office/powerpoint/2010/main" val="37409574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pPr/>
              <a:t>‹#›</a:t>
            </a:fld>
            <a:endParaRPr lang="ru-RU" altLang="ru-RU"/>
          </a:p>
        </p:txBody>
      </p:sp>
    </p:spTree>
    <p:extLst>
      <p:ext uri="{BB962C8B-B14F-4D97-AF65-F5344CB8AC3E}">
        <p14:creationId xmlns:p14="http://schemas.microsoft.com/office/powerpoint/2010/main" val="37318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en-US" altLang="ru-RU" dirty="0"/>
              <a:t>DSPIN-2019</a:t>
            </a:r>
            <a:endParaRPr lang="ru-RU" altLang="ru-RU" dirty="0"/>
          </a:p>
        </p:txBody>
      </p:sp>
      <p:sp>
        <p:nvSpPr>
          <p:cNvPr id="8" name="Нижний колонтитул 7"/>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pPr/>
              <a:t>‹#›</a:t>
            </a:fld>
            <a:endParaRPr lang="ru-RU" altLang="ru-RU"/>
          </a:p>
        </p:txBody>
      </p:sp>
    </p:spTree>
    <p:extLst>
      <p:ext uri="{BB962C8B-B14F-4D97-AF65-F5344CB8AC3E}">
        <p14:creationId xmlns:p14="http://schemas.microsoft.com/office/powerpoint/2010/main" val="3350266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en-US" altLang="ru-RU" dirty="0"/>
              <a:t>07.03.2023</a:t>
            </a:r>
          </a:p>
          <a:p>
            <a:endParaRPr lang="ru-RU" altLang="ru-RU" dirty="0"/>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ru-RU" altLang="ru-RU" dirty="0"/>
              <a:t>В. Мочалов, Семинар ОФВЭ  ПИЯФ</a:t>
            </a:r>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pPr/>
              <a:t>‹#›</a:t>
            </a:fld>
            <a:endParaRPr lang="ru-RU" altLang="ru-RU" dirty="0"/>
          </a:p>
        </p:txBody>
      </p:sp>
    </p:spTree>
    <p:extLst>
      <p:ext uri="{BB962C8B-B14F-4D97-AF65-F5344CB8AC3E}">
        <p14:creationId xmlns:p14="http://schemas.microsoft.com/office/powerpoint/2010/main" val="2174767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en-US" altLang="ru-RU" dirty="0"/>
              <a:t>07.03.2023</a:t>
            </a:r>
          </a:p>
        </p:txBody>
      </p:sp>
      <p:sp>
        <p:nvSpPr>
          <p:cNvPr id="5" name="Нижний колонтитул 4"/>
          <p:cNvSpPr>
            <a:spLocks noGrp="1"/>
          </p:cNvSpPr>
          <p:nvPr>
            <p:ph type="ftr" sz="quarter" idx="11"/>
          </p:nvPr>
        </p:nvSpPr>
        <p:spPr/>
        <p:txBody>
          <a:bodyPr/>
          <a:lstStyle>
            <a:lvl1pPr>
              <a:defRPr/>
            </a:lvl1pPr>
          </a:lstStyle>
          <a:p>
            <a:r>
              <a:rPr lang="ru-RU" altLang="ru-RU" dirty="0"/>
              <a:t>В. Мочалов, </a:t>
            </a:r>
            <a:r>
              <a:rPr lang="ru-RU" altLang="ru-RU" dirty="0">
                <a:solidFill>
                  <a:srgbClr val="FFFFFF"/>
                </a:solidFill>
              </a:rPr>
              <a:t>Семинар ОФВЭ ПИЯФ</a:t>
            </a:r>
            <a:endParaRPr lang="ru-RU" altLang="ru-RU" dirty="0"/>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pPr/>
              <a:t>‹#›</a:t>
            </a:fld>
            <a:endParaRPr lang="ru-RU" altLang="ru-RU"/>
          </a:p>
        </p:txBody>
      </p:sp>
    </p:spTree>
    <p:extLst>
      <p:ext uri="{BB962C8B-B14F-4D97-AF65-F5344CB8AC3E}">
        <p14:creationId xmlns:p14="http://schemas.microsoft.com/office/powerpoint/2010/main" val="1721757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pPr/>
              <a:t>‹#›</a:t>
            </a:fld>
            <a:endParaRPr lang="ru-RU" altLang="ru-RU"/>
          </a:p>
        </p:txBody>
      </p:sp>
    </p:spTree>
    <p:extLst>
      <p:ext uri="{BB962C8B-B14F-4D97-AF65-F5344CB8AC3E}">
        <p14:creationId xmlns:p14="http://schemas.microsoft.com/office/powerpoint/2010/main" val="3809625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en-US" altLang="ru-RU" dirty="0"/>
              <a:t>07.03.2023</a:t>
            </a:r>
          </a:p>
        </p:txBody>
      </p:sp>
      <p:sp>
        <p:nvSpPr>
          <p:cNvPr id="6" name="Нижний колонтитул 5"/>
          <p:cNvSpPr>
            <a:spLocks noGrp="1"/>
          </p:cNvSpPr>
          <p:nvPr>
            <p:ph type="ftr" sz="quarter" idx="11"/>
          </p:nvPr>
        </p:nvSpPr>
        <p:spPr/>
        <p:txBody>
          <a:bodyPr/>
          <a:lstStyle>
            <a:lvl1pPr>
              <a:defRPr/>
            </a:lvl1pPr>
          </a:lstStyle>
          <a:p>
            <a:r>
              <a:rPr lang="ru-RU" altLang="ru-RU" dirty="0"/>
              <a:t>В. Мочалов, </a:t>
            </a:r>
            <a:r>
              <a:rPr lang="ru-RU" altLang="ru-RU" dirty="0">
                <a:solidFill>
                  <a:srgbClr val="FFFFFF"/>
                </a:solidFill>
              </a:rPr>
              <a:t>Семинар ОФВЭ ПИЯФ</a:t>
            </a:r>
            <a:endParaRPr lang="ru-RU" altLang="ru-RU" dirty="0"/>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pPr/>
              <a:t>‹#›</a:t>
            </a:fld>
            <a:endParaRPr lang="ru-RU" altLang="ru-RU"/>
          </a:p>
        </p:txBody>
      </p:sp>
    </p:spTree>
    <p:extLst>
      <p:ext uri="{BB962C8B-B14F-4D97-AF65-F5344CB8AC3E}">
        <p14:creationId xmlns:p14="http://schemas.microsoft.com/office/powerpoint/2010/main" val="4289135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ru-RU" altLang="ru-RU" dirty="0"/>
              <a:t>07.03.2023</a:t>
            </a:r>
          </a:p>
        </p:txBody>
      </p:sp>
      <p:sp>
        <p:nvSpPr>
          <p:cNvPr id="8" name="Нижний колонтитул 7"/>
          <p:cNvSpPr>
            <a:spLocks noGrp="1"/>
          </p:cNvSpPr>
          <p:nvPr>
            <p:ph type="ftr" sz="quarter" idx="11"/>
          </p:nvPr>
        </p:nvSpPr>
        <p:spPr/>
        <p:txBody>
          <a:bodyPr/>
          <a:lstStyle>
            <a:lvl1pPr>
              <a:defRPr/>
            </a:lvl1pPr>
          </a:lstStyle>
          <a:p>
            <a:r>
              <a:rPr lang="ru-RU" altLang="ru-RU" dirty="0"/>
              <a:t>В. Мочалов, Семинар ОФВЭ ПИЯФ</a:t>
            </a: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pPr/>
              <a:t>‹#›</a:t>
            </a:fld>
            <a:endParaRPr lang="ru-RU" altLang="ru-RU"/>
          </a:p>
        </p:txBody>
      </p:sp>
    </p:spTree>
    <p:extLst>
      <p:ext uri="{BB962C8B-B14F-4D97-AF65-F5344CB8AC3E}">
        <p14:creationId xmlns:p14="http://schemas.microsoft.com/office/powerpoint/2010/main" val="3671716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en-US" altLang="ru-RU" dirty="0"/>
              <a:t>07.03.2023</a:t>
            </a:r>
          </a:p>
        </p:txBody>
      </p:sp>
      <p:sp>
        <p:nvSpPr>
          <p:cNvPr id="4" name="Нижний колонтитул 3"/>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pPr/>
              <a:t>‹#›</a:t>
            </a:fld>
            <a:endParaRPr lang="ru-RU" altLang="ru-RU"/>
          </a:p>
        </p:txBody>
      </p:sp>
    </p:spTree>
    <p:extLst>
      <p:ext uri="{BB962C8B-B14F-4D97-AF65-F5344CB8AC3E}">
        <p14:creationId xmlns:p14="http://schemas.microsoft.com/office/powerpoint/2010/main" val="712453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altLang="ru-RU" dirty="0"/>
              <a:t>07.03.2023</a:t>
            </a:r>
          </a:p>
        </p:txBody>
      </p:sp>
      <p:sp>
        <p:nvSpPr>
          <p:cNvPr id="3" name="Нижний колонтитул 2"/>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pPr/>
              <a:t>‹#›</a:t>
            </a:fld>
            <a:endParaRPr lang="ru-RU" altLang="ru-RU"/>
          </a:p>
        </p:txBody>
      </p:sp>
    </p:spTree>
    <p:extLst>
      <p:ext uri="{BB962C8B-B14F-4D97-AF65-F5344CB8AC3E}">
        <p14:creationId xmlns:p14="http://schemas.microsoft.com/office/powerpoint/2010/main" val="186930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en-US" altLang="ru-RU" dirty="0"/>
              <a:t>07.03.2023</a:t>
            </a:r>
          </a:p>
        </p:txBody>
      </p:sp>
      <p:sp>
        <p:nvSpPr>
          <p:cNvPr id="6" name="Нижний колонтитул 5"/>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pPr/>
              <a:t>‹#›</a:t>
            </a:fld>
            <a:endParaRPr lang="ru-RU" altLang="ru-RU"/>
          </a:p>
        </p:txBody>
      </p:sp>
    </p:spTree>
    <p:extLst>
      <p:ext uri="{BB962C8B-B14F-4D97-AF65-F5344CB8AC3E}">
        <p14:creationId xmlns:p14="http://schemas.microsoft.com/office/powerpoint/2010/main" val="3015961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pPr/>
              <a:t>‹#›</a:t>
            </a:fld>
            <a:endParaRPr lang="ru-RU" altLang="ru-RU"/>
          </a:p>
        </p:txBody>
      </p:sp>
    </p:spTree>
    <p:extLst>
      <p:ext uri="{BB962C8B-B14F-4D97-AF65-F5344CB8AC3E}">
        <p14:creationId xmlns:p14="http://schemas.microsoft.com/office/powerpoint/2010/main" val="83597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pPr/>
              <a:t>‹#›</a:t>
            </a:fld>
            <a:endParaRPr lang="ru-RU" altLang="ru-RU"/>
          </a:p>
        </p:txBody>
      </p:sp>
    </p:spTree>
    <p:extLst>
      <p:ext uri="{BB962C8B-B14F-4D97-AF65-F5344CB8AC3E}">
        <p14:creationId xmlns:p14="http://schemas.microsoft.com/office/powerpoint/2010/main" val="23909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en-US" altLang="ru-RU" dirty="0"/>
              <a:t>DSPIN-2019</a:t>
            </a:r>
            <a:endParaRPr lang="ru-RU" altLang="ru-RU" dirty="0"/>
          </a:p>
        </p:txBody>
      </p:sp>
      <p:sp>
        <p:nvSpPr>
          <p:cNvPr id="4" name="Нижний колонтитул 3"/>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pPr/>
              <a:t>‹#›</a:t>
            </a:fld>
            <a:endParaRPr lang="ru-RU" altLang="ru-RU"/>
          </a:p>
        </p:txBody>
      </p:sp>
    </p:spTree>
    <p:extLst>
      <p:ext uri="{BB962C8B-B14F-4D97-AF65-F5344CB8AC3E}">
        <p14:creationId xmlns:p14="http://schemas.microsoft.com/office/powerpoint/2010/main" val="2832428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pPr/>
              <a:t>‹#›</a:t>
            </a:fld>
            <a:endParaRPr lang="ru-RU" altLang="ru-RU"/>
          </a:p>
        </p:txBody>
      </p:sp>
    </p:spTree>
    <p:extLst>
      <p:ext uri="{BB962C8B-B14F-4D97-AF65-F5344CB8AC3E}">
        <p14:creationId xmlns:p14="http://schemas.microsoft.com/office/powerpoint/2010/main" val="1903993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pPr/>
              <a:t>‹#›</a:t>
            </a:fld>
            <a:endParaRPr lang="ru-RU" altLang="ru-RU"/>
          </a:p>
        </p:txBody>
      </p:sp>
    </p:spTree>
    <p:extLst>
      <p:ext uri="{BB962C8B-B14F-4D97-AF65-F5344CB8AC3E}">
        <p14:creationId xmlns:p14="http://schemas.microsoft.com/office/powerpoint/2010/main" val="412337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pPr/>
              <a:t>‹#›</a:t>
            </a:fld>
            <a:endParaRPr lang="ru-RU" altLang="ru-RU"/>
          </a:p>
        </p:txBody>
      </p:sp>
    </p:spTree>
    <p:extLst>
      <p:ext uri="{BB962C8B-B14F-4D97-AF65-F5344CB8AC3E}">
        <p14:creationId xmlns:p14="http://schemas.microsoft.com/office/powerpoint/2010/main" val="3894056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pPr/>
              <a:t>‹#›</a:t>
            </a:fld>
            <a:endParaRPr lang="ru-RU" altLang="ru-RU"/>
          </a:p>
        </p:txBody>
      </p:sp>
    </p:spTree>
    <p:extLst>
      <p:ext uri="{BB962C8B-B14F-4D97-AF65-F5344CB8AC3E}">
        <p14:creationId xmlns:p14="http://schemas.microsoft.com/office/powerpoint/2010/main" val="91836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pPr/>
              <a:t>‹#›</a:t>
            </a:fld>
            <a:endParaRPr lang="ru-RU" altLang="ru-RU"/>
          </a:p>
        </p:txBody>
      </p:sp>
    </p:spTree>
    <p:extLst>
      <p:ext uri="{BB962C8B-B14F-4D97-AF65-F5344CB8AC3E}">
        <p14:creationId xmlns:p14="http://schemas.microsoft.com/office/powerpoint/2010/main" val="2716680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pPr/>
              <a:t>‹#›</a:t>
            </a:fld>
            <a:endParaRPr lang="ru-RU" altLang="ru-RU"/>
          </a:p>
        </p:txBody>
      </p:sp>
    </p:spTree>
    <p:extLst>
      <p:ext uri="{BB962C8B-B14F-4D97-AF65-F5344CB8AC3E}">
        <p14:creationId xmlns:p14="http://schemas.microsoft.com/office/powerpoint/2010/main" val="1640869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pPr/>
              <a:t>‹#›</a:t>
            </a:fld>
            <a:endParaRPr lang="ru-RU" altLang="ru-RU"/>
          </a:p>
        </p:txBody>
      </p:sp>
    </p:spTree>
    <p:extLst>
      <p:ext uri="{BB962C8B-B14F-4D97-AF65-F5344CB8AC3E}">
        <p14:creationId xmlns:p14="http://schemas.microsoft.com/office/powerpoint/2010/main" val="4190378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pPr/>
              <a:t>‹#›</a:t>
            </a:fld>
            <a:endParaRPr lang="ru-RU" altLang="ru-RU"/>
          </a:p>
        </p:txBody>
      </p:sp>
    </p:spTree>
    <p:extLst>
      <p:ext uri="{BB962C8B-B14F-4D97-AF65-F5344CB8AC3E}">
        <p14:creationId xmlns:p14="http://schemas.microsoft.com/office/powerpoint/2010/main" val="31998412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pPr/>
              <a:t>‹#›</a:t>
            </a:fld>
            <a:endParaRPr lang="ru-RU" altLang="ru-RU"/>
          </a:p>
        </p:txBody>
      </p:sp>
    </p:spTree>
    <p:extLst>
      <p:ext uri="{BB962C8B-B14F-4D97-AF65-F5344CB8AC3E}">
        <p14:creationId xmlns:p14="http://schemas.microsoft.com/office/powerpoint/2010/main" val="104089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altLang="ru-RU" dirty="0"/>
              <a:t>DSPIN-2019</a:t>
            </a:r>
            <a:endParaRPr lang="ru-RU" altLang="ru-RU" dirty="0"/>
          </a:p>
        </p:txBody>
      </p:sp>
      <p:sp>
        <p:nvSpPr>
          <p:cNvPr id="3" name="Нижний колонтитул 2"/>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pPr/>
              <a:t>‹#›</a:t>
            </a:fld>
            <a:endParaRPr lang="ru-RU" altLang="ru-RU"/>
          </a:p>
        </p:txBody>
      </p:sp>
    </p:spTree>
    <p:extLst>
      <p:ext uri="{BB962C8B-B14F-4D97-AF65-F5344CB8AC3E}">
        <p14:creationId xmlns:p14="http://schemas.microsoft.com/office/powerpoint/2010/main" val="411431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pPr/>
              <a:t>‹#›</a:t>
            </a:fld>
            <a:endParaRPr lang="ru-RU" altLang="ru-RU"/>
          </a:p>
        </p:txBody>
      </p:sp>
    </p:spTree>
    <p:extLst>
      <p:ext uri="{BB962C8B-B14F-4D97-AF65-F5344CB8AC3E}">
        <p14:creationId xmlns:p14="http://schemas.microsoft.com/office/powerpoint/2010/main" val="105399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pPr/>
              <a:t>‹#›</a:t>
            </a:fld>
            <a:endParaRPr lang="ru-RU" altLang="ru-RU"/>
          </a:p>
        </p:txBody>
      </p:sp>
    </p:spTree>
    <p:extLst>
      <p:ext uri="{BB962C8B-B14F-4D97-AF65-F5344CB8AC3E}">
        <p14:creationId xmlns:p14="http://schemas.microsoft.com/office/powerpoint/2010/main" val="55491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en-US" altLang="ru-RU" dirty="0"/>
              <a:t>DSPIN-2019</a:t>
            </a:r>
            <a:endParaRPr lang="ru-RU" altLang="ru-RU" dirty="0"/>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en-US" altLang="ru-RU" dirty="0">
                <a:solidFill>
                  <a:srgbClr val="FFFFFF"/>
                </a:solidFill>
              </a:rPr>
              <a:t>V. Mochalov, SPASCHARM</a:t>
            </a:r>
            <a:endParaRPr lang="ru-RU" altLang="ru-RU" dirty="0">
              <a:solidFill>
                <a:srgbClr val="FFFFFF"/>
              </a:solidFill>
            </a:endParaRPr>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pPr/>
              <a:t>‹#›</a:t>
            </a:fld>
            <a:endParaRPr lang="ru-RU" altLang="ru-RU"/>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DCE63-23CA-4BE3-BBE0-E2C2FC5D9267}" type="datetimeFigureOut">
              <a:rPr lang="ru-RU" smtClean="0"/>
              <a:t>07.09.2023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A1D3-04FC-4DA1-8275-619128DDAA57}" type="slidenum">
              <a:rPr lang="ru-RU" smtClean="0"/>
              <a:t>‹#›</a:t>
            </a:fld>
            <a:endParaRPr lang="ru-RU"/>
          </a:p>
        </p:txBody>
      </p:sp>
    </p:spTree>
    <p:extLst>
      <p:ext uri="{BB962C8B-B14F-4D97-AF65-F5344CB8AC3E}">
        <p14:creationId xmlns:p14="http://schemas.microsoft.com/office/powerpoint/2010/main" val="11721990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en-US" altLang="ru-RU" dirty="0"/>
              <a:t>SPD 2021</a:t>
            </a:r>
            <a:endParaRPr lang="ru-RU" altLang="ru-RU" dirty="0"/>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p>
          <a:p>
            <a:endParaRPr lang="ru-RU" altLang="ru-RU" dirty="0">
              <a:solidFill>
                <a:srgbClr val="FFFFFF"/>
              </a:solidFill>
            </a:endParaRPr>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pPr/>
              <a:t>‹#›</a:t>
            </a:fld>
            <a:endParaRPr lang="ru-RU" altLang="ru-RU"/>
          </a:p>
        </p:txBody>
      </p:sp>
    </p:spTree>
    <p:extLst>
      <p:ext uri="{BB962C8B-B14F-4D97-AF65-F5344CB8AC3E}">
        <p14:creationId xmlns:p14="http://schemas.microsoft.com/office/powerpoint/2010/main" val="3242465777"/>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ru-RU" altLang="ru-RU" dirty="0"/>
              <a:t>04.10.2016</a:t>
            </a:r>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pPr/>
              <a:t>‹#›</a:t>
            </a:fld>
            <a:endParaRPr lang="ru-RU" altLang="ru-RU"/>
          </a:p>
        </p:txBody>
      </p:sp>
    </p:spTree>
    <p:extLst>
      <p:ext uri="{BB962C8B-B14F-4D97-AF65-F5344CB8AC3E}">
        <p14:creationId xmlns:p14="http://schemas.microsoft.com/office/powerpoint/2010/main" val="2251736498"/>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685800" y="1219200"/>
            <a:ext cx="7772400" cy="2425824"/>
          </a:xfrm>
        </p:spPr>
        <p:txBody>
          <a:bodyPr/>
          <a:lstStyle/>
          <a:p>
            <a:r>
              <a:rPr lang="en-US" dirty="0"/>
              <a:t>Study of Spin Effects in SPASCHARM Experiment at U-70 facility</a:t>
            </a:r>
            <a:endParaRPr lang="ru-RU" dirty="0"/>
          </a:p>
        </p:txBody>
      </p:sp>
      <p:sp>
        <p:nvSpPr>
          <p:cNvPr id="3" name="Подзаголовок 2"/>
          <p:cNvSpPr>
            <a:spLocks noGrp="1"/>
          </p:cNvSpPr>
          <p:nvPr>
            <p:ph type="subTitle" sz="quarter" idx="1"/>
          </p:nvPr>
        </p:nvSpPr>
        <p:spPr/>
        <p:txBody>
          <a:bodyPr/>
          <a:lstStyle/>
          <a:p>
            <a:r>
              <a:rPr lang="en-US" dirty="0"/>
              <a:t>V. Mochalov </a:t>
            </a:r>
          </a:p>
          <a:p>
            <a:r>
              <a:rPr lang="en-US" dirty="0"/>
              <a:t>(on behalf of the SPASCHARM collaboration)</a:t>
            </a:r>
            <a:endParaRPr lang="ru-RU" dirty="0"/>
          </a:p>
        </p:txBody>
      </p:sp>
    </p:spTree>
    <p:extLst>
      <p:ext uri="{BB962C8B-B14F-4D97-AF65-F5344CB8AC3E}">
        <p14:creationId xmlns:p14="http://schemas.microsoft.com/office/powerpoint/2010/main" val="32211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630907"/>
          </a:xfrm>
        </p:spPr>
        <p:txBody>
          <a:bodyPr/>
          <a:lstStyle/>
          <a:p>
            <a:r>
              <a:rPr lang="en-US" sz="3600" dirty="0" err="1"/>
              <a:t>Beamline</a:t>
            </a:r>
            <a:r>
              <a:rPr lang="en-US" sz="3600" dirty="0"/>
              <a:t> 14 motivation (exclusive)</a:t>
            </a:r>
            <a:endParaRPr lang="ru-RU" sz="3600" dirty="0"/>
          </a:p>
        </p:txBody>
      </p:sp>
      <p:sp>
        <p:nvSpPr>
          <p:cNvPr id="4" name="Дата 3"/>
          <p:cNvSpPr>
            <a:spLocks noGrp="1"/>
          </p:cNvSpPr>
          <p:nvPr>
            <p:ph type="dt" sz="half" idx="10"/>
          </p:nvPr>
        </p:nvSpPr>
        <p:spPr/>
        <p:txBody>
          <a:bodyPr/>
          <a:lstStyle/>
          <a:p>
            <a:r>
              <a:rPr lang="en-US" altLang="ru-RU" dirty="0"/>
              <a:t>DSPIN-2023</a:t>
            </a:r>
          </a:p>
          <a:p>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a:t>
            </a: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10</a:t>
            </a:fld>
            <a:endParaRPr lang="ru-RU" altLang="ru-RU"/>
          </a:p>
        </p:txBody>
      </p:sp>
      <p:pic>
        <p:nvPicPr>
          <p:cNvPr id="2396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3114" y="1050513"/>
            <a:ext cx="3718882" cy="18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30803"/>
            <a:ext cx="20050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352" y="1044575"/>
            <a:ext cx="3743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908720"/>
            <a:ext cx="2663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21" y="3138487"/>
            <a:ext cx="3635671"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4967287"/>
            <a:ext cx="4114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0652" y="3138488"/>
            <a:ext cx="3670300" cy="23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303" y="4973637"/>
            <a:ext cx="33416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6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a:t>SPASCHARM at Beam-line 14 </a:t>
            </a:r>
            <a:br>
              <a:rPr lang="en-US" sz="3200" dirty="0"/>
            </a:br>
            <a:r>
              <a:rPr lang="en-US" sz="3200" dirty="0"/>
              <a:t>(motivation inclusive)</a:t>
            </a:r>
            <a:endParaRPr lang="ru-RU" dirty="0"/>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11</a:t>
            </a:fld>
            <a:endParaRPr lang="ru-RU" altLang="ru-RU"/>
          </a:p>
        </p:txBody>
      </p:sp>
      <p:pic>
        <p:nvPicPr>
          <p:cNvPr id="2467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035902"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379813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259632" y="3275112"/>
            <a:ext cx="2060179" cy="369332"/>
          </a:xfrm>
          <a:prstGeom prst="rect">
            <a:avLst/>
          </a:prstGeom>
        </p:spPr>
        <p:txBody>
          <a:bodyPr wrap="none">
            <a:spAutoFit/>
          </a:bodyPr>
          <a:lstStyle/>
          <a:p>
            <a:pPr fontAlgn="auto">
              <a:spcBef>
                <a:spcPts val="0"/>
              </a:spcBef>
              <a:spcAft>
                <a:spcPts val="0"/>
              </a:spcAft>
            </a:pPr>
            <a:r>
              <a:rPr lang="en-US" b="1" kern="0" dirty="0" err="1">
                <a:solidFill>
                  <a:srgbClr val="FF3300"/>
                </a:solidFill>
                <a:latin typeface="Arial"/>
              </a:rPr>
              <a:t>pp</a:t>
            </a:r>
            <a:r>
              <a:rPr lang="en-US" b="1" kern="0" baseline="-25000" dirty="0">
                <a:solidFill>
                  <a:srgbClr val="FF3300"/>
                </a:solidFill>
                <a:latin typeface="Arial"/>
              </a:rPr>
              <a:t>↑</a:t>
            </a:r>
            <a:r>
              <a:rPr lang="en-US" b="1" kern="0" dirty="0">
                <a:solidFill>
                  <a:srgbClr val="FF3300"/>
                </a:solidFill>
                <a:latin typeface="Arial"/>
              </a:rPr>
              <a:t>→</a:t>
            </a:r>
            <a:r>
              <a:rPr lang="el-GR" b="1" kern="0" dirty="0">
                <a:solidFill>
                  <a:srgbClr val="FF3300"/>
                </a:solidFill>
                <a:latin typeface="Arial"/>
              </a:rPr>
              <a:t>π</a:t>
            </a:r>
            <a:r>
              <a:rPr lang="en-US" b="1" kern="0" baseline="30000" dirty="0">
                <a:solidFill>
                  <a:srgbClr val="FF3300"/>
                </a:solidFill>
                <a:latin typeface="Arial"/>
              </a:rPr>
              <a:t>0</a:t>
            </a:r>
            <a:r>
              <a:rPr lang="en-US" b="1" kern="0" dirty="0">
                <a:solidFill>
                  <a:srgbClr val="FF3300"/>
                </a:solidFill>
                <a:latin typeface="Arial"/>
              </a:rPr>
              <a:t>X at </a:t>
            </a:r>
            <a:r>
              <a:rPr lang="en-US" kern="0" dirty="0">
                <a:solidFill>
                  <a:srgbClr val="B2B2B2"/>
                </a:solidFill>
                <a:effectLst>
                  <a:outerShdw blurRad="38100" dist="38100" dir="2700000" algn="tl">
                    <a:srgbClr val="FFFFFF"/>
                  </a:outerShdw>
                </a:effectLst>
                <a:latin typeface="Arial"/>
              </a:rPr>
              <a:t> </a:t>
            </a:r>
            <a:r>
              <a:rPr lang="en-US" b="1" i="1" kern="0" dirty="0" err="1">
                <a:solidFill>
                  <a:srgbClr val="FF0000"/>
                </a:solidFill>
                <a:latin typeface="Arial"/>
                <a:cs typeface="Arial" charset="0"/>
              </a:rPr>
              <a:t>x</a:t>
            </a:r>
            <a:r>
              <a:rPr lang="en-US" b="1" kern="0" baseline="-25000" dirty="0" err="1">
                <a:solidFill>
                  <a:srgbClr val="FF0000"/>
                </a:solidFill>
                <a:latin typeface="Arial"/>
                <a:cs typeface="Arial" charset="0"/>
              </a:rPr>
              <a:t>F</a:t>
            </a:r>
            <a:r>
              <a:rPr lang="en-US" b="1" kern="0" dirty="0">
                <a:solidFill>
                  <a:srgbClr val="FF0000"/>
                </a:solidFill>
                <a:latin typeface="Arial"/>
                <a:cs typeface="Arial" charset="0"/>
              </a:rPr>
              <a:t>=0</a:t>
            </a:r>
            <a:endParaRPr lang="ru-RU" b="1" kern="0" dirty="0">
              <a:solidFill>
                <a:srgbClr val="FF0000"/>
              </a:solidFill>
              <a:latin typeface="Arial Narrow"/>
            </a:endParaRPr>
          </a:p>
        </p:txBody>
      </p:sp>
      <p:sp>
        <p:nvSpPr>
          <p:cNvPr id="15" name="Прямоугольник 14"/>
          <p:cNvSpPr/>
          <p:nvPr/>
        </p:nvSpPr>
        <p:spPr>
          <a:xfrm>
            <a:off x="4788024" y="3612178"/>
            <a:ext cx="2265364" cy="369332"/>
          </a:xfrm>
          <a:prstGeom prst="rect">
            <a:avLst/>
          </a:prstGeom>
        </p:spPr>
        <p:txBody>
          <a:bodyPr wrap="none">
            <a:spAutoFit/>
          </a:bodyPr>
          <a:lstStyle/>
          <a:p>
            <a:pPr fontAlgn="auto">
              <a:spcBef>
                <a:spcPts val="0"/>
              </a:spcBef>
              <a:spcAft>
                <a:spcPts val="0"/>
              </a:spcAft>
            </a:pPr>
            <a:r>
              <a:rPr lang="en-US" b="1" kern="0" dirty="0" err="1">
                <a:solidFill>
                  <a:srgbClr val="FF3300"/>
                </a:solidFill>
                <a:latin typeface="Arial"/>
              </a:rPr>
              <a:t>pd</a:t>
            </a:r>
            <a:r>
              <a:rPr lang="en-US" b="1" kern="0" baseline="-25000" dirty="0">
                <a:solidFill>
                  <a:srgbClr val="FF3300"/>
                </a:solidFill>
                <a:latin typeface="Arial"/>
              </a:rPr>
              <a:t>↑</a:t>
            </a:r>
            <a:r>
              <a:rPr lang="en-US" b="1" kern="0" dirty="0">
                <a:solidFill>
                  <a:srgbClr val="FF3300"/>
                </a:solidFill>
                <a:latin typeface="Arial"/>
              </a:rPr>
              <a:t>→</a:t>
            </a:r>
            <a:r>
              <a:rPr lang="el-GR" b="1" kern="0" dirty="0">
                <a:solidFill>
                  <a:srgbClr val="FF3300"/>
                </a:solidFill>
                <a:latin typeface="Arial"/>
              </a:rPr>
              <a:t>π</a:t>
            </a:r>
            <a:r>
              <a:rPr lang="en-US" b="1" kern="0" baseline="30000" dirty="0">
                <a:solidFill>
                  <a:srgbClr val="FF3300"/>
                </a:solidFill>
                <a:latin typeface="Arial"/>
              </a:rPr>
              <a:t>0</a:t>
            </a:r>
            <a:r>
              <a:rPr lang="en-US" b="1" kern="0" dirty="0">
                <a:solidFill>
                  <a:srgbClr val="FF3300"/>
                </a:solidFill>
                <a:latin typeface="Arial"/>
              </a:rPr>
              <a:t>X at </a:t>
            </a:r>
            <a:r>
              <a:rPr lang="en-US" kern="0" dirty="0">
                <a:solidFill>
                  <a:srgbClr val="B2B2B2"/>
                </a:solidFill>
                <a:effectLst>
                  <a:outerShdw blurRad="38100" dist="38100" dir="2700000" algn="tl">
                    <a:srgbClr val="FFFFFF"/>
                  </a:outerShdw>
                </a:effectLst>
                <a:latin typeface="Arial"/>
              </a:rPr>
              <a:t> </a:t>
            </a:r>
            <a:r>
              <a:rPr lang="en-US" b="1" i="1" kern="0" dirty="0" err="1">
                <a:solidFill>
                  <a:srgbClr val="FF0000"/>
                </a:solidFill>
                <a:latin typeface="Arial"/>
                <a:cs typeface="Arial" charset="0"/>
              </a:rPr>
              <a:t>x</a:t>
            </a:r>
            <a:r>
              <a:rPr lang="en-US" b="1" kern="0" baseline="-25000" dirty="0" err="1">
                <a:solidFill>
                  <a:srgbClr val="FF0000"/>
                </a:solidFill>
                <a:latin typeface="Arial"/>
                <a:cs typeface="Arial" charset="0"/>
              </a:rPr>
              <a:t>F</a:t>
            </a:r>
            <a:r>
              <a:rPr lang="en-US" b="1" kern="0" dirty="0">
                <a:solidFill>
                  <a:srgbClr val="FF0000"/>
                </a:solidFill>
                <a:latin typeface="Arial"/>
                <a:cs typeface="Arial" charset="0"/>
              </a:rPr>
              <a:t>&gt;0.7</a:t>
            </a:r>
            <a:endParaRPr lang="ru-RU" b="1" kern="0" dirty="0">
              <a:solidFill>
                <a:srgbClr val="FF0000"/>
              </a:solidFill>
              <a:latin typeface="Arial Narrow"/>
            </a:endParaRPr>
          </a:p>
        </p:txBody>
      </p:sp>
      <p:sp>
        <p:nvSpPr>
          <p:cNvPr id="11" name="TextBox 10"/>
          <p:cNvSpPr txBox="1"/>
          <p:nvPr/>
        </p:nvSpPr>
        <p:spPr>
          <a:xfrm>
            <a:off x="395536" y="5103187"/>
            <a:ext cx="8208912" cy="954107"/>
          </a:xfrm>
          <a:prstGeom prst="rect">
            <a:avLst/>
          </a:prstGeom>
          <a:noFill/>
        </p:spPr>
        <p:txBody>
          <a:bodyPr wrap="square" rtlCol="0">
            <a:spAutoFit/>
          </a:bodyPr>
          <a:lstStyle/>
          <a:p>
            <a:r>
              <a:rPr lang="en-US" altLang="ru-RU" i="1" dirty="0">
                <a:solidFill>
                  <a:srgbClr val="00B050"/>
                </a:solidFill>
                <a:latin typeface="Arial Black" pitchFamily="34" charset="0"/>
                <a:sym typeface="Symbol" pitchFamily="18" charset="2"/>
              </a:rPr>
              <a:t>A</a:t>
            </a:r>
            <a:r>
              <a:rPr lang="en-US" altLang="ru-RU" i="1" baseline="-25000" dirty="0">
                <a:solidFill>
                  <a:srgbClr val="00B050"/>
                </a:solidFill>
                <a:latin typeface="Arial Black" pitchFamily="34" charset="0"/>
                <a:sym typeface="Symbol" pitchFamily="18" charset="2"/>
              </a:rPr>
              <a:t>N</a:t>
            </a:r>
            <a:r>
              <a:rPr lang="en-US" altLang="ru-RU" dirty="0">
                <a:solidFill>
                  <a:srgbClr val="00B050"/>
                </a:solidFill>
                <a:latin typeface="Arial Black" pitchFamily="34" charset="0"/>
                <a:sym typeface="Symbol" pitchFamily="18" charset="2"/>
              </a:rPr>
              <a:t> = (16±5)% </a:t>
            </a:r>
            <a:r>
              <a:rPr lang="en-US" altLang="ru-RU" b="1" dirty="0">
                <a:sym typeface="Symbol" pitchFamily="18" charset="2"/>
              </a:rPr>
              <a:t>at</a:t>
            </a:r>
            <a:r>
              <a:rPr lang="ru-RU" altLang="ru-RU" b="1" dirty="0">
                <a:sym typeface="Symbol" pitchFamily="18" charset="2"/>
              </a:rPr>
              <a:t> </a:t>
            </a:r>
            <a:r>
              <a:rPr lang="en-US" altLang="ru-RU" b="1" i="1" dirty="0" err="1">
                <a:sym typeface="Symbol" pitchFamily="18" charset="2"/>
              </a:rPr>
              <a:t>p</a:t>
            </a:r>
            <a:r>
              <a:rPr lang="en-US" altLang="ru-RU" b="1" i="1" baseline="-25000" dirty="0" err="1">
                <a:sym typeface="Symbol" pitchFamily="18" charset="2"/>
              </a:rPr>
              <a:t>T</a:t>
            </a:r>
            <a:r>
              <a:rPr lang="en-US" altLang="ru-RU" b="1" dirty="0">
                <a:sym typeface="Symbol" pitchFamily="18" charset="2"/>
              </a:rPr>
              <a:t> </a:t>
            </a:r>
            <a:r>
              <a:rPr lang="ru-RU" altLang="ru-RU" b="1" dirty="0">
                <a:sym typeface="Symbol" pitchFamily="18" charset="2"/>
              </a:rPr>
              <a:t>=(0.7-1.8) </a:t>
            </a:r>
            <a:r>
              <a:rPr lang="en-US" altLang="ru-RU" b="1" dirty="0">
                <a:sym typeface="Symbol" pitchFamily="18" charset="2"/>
              </a:rPr>
              <a:t>GeV/c and at </a:t>
            </a:r>
            <a:r>
              <a:rPr lang="en-US" altLang="ru-RU" sz="2000" b="1" i="1" dirty="0" err="1">
                <a:latin typeface="Arial Black" pitchFamily="34" charset="0"/>
                <a:cs typeface="Arial" pitchFamily="34" charset="0"/>
                <a:sym typeface="Symbol" pitchFamily="18" charset="2"/>
              </a:rPr>
              <a:t>x</a:t>
            </a:r>
            <a:r>
              <a:rPr lang="en-US" altLang="ru-RU" sz="2000" b="1" i="1" baseline="-25000" dirty="0" err="1">
                <a:latin typeface="Arial Black" pitchFamily="34" charset="0"/>
                <a:cs typeface="Arial" pitchFamily="34" charset="0"/>
                <a:sym typeface="Symbol" pitchFamily="18" charset="2"/>
              </a:rPr>
              <a:t>F</a:t>
            </a:r>
            <a:r>
              <a:rPr lang="en-US" altLang="ru-RU" b="1" baseline="-25000" dirty="0">
                <a:latin typeface="Arial Black" pitchFamily="34" charset="0"/>
                <a:cs typeface="Arial" pitchFamily="34" charset="0"/>
                <a:sym typeface="Symbol" pitchFamily="18" charset="2"/>
              </a:rPr>
              <a:t> </a:t>
            </a:r>
            <a:r>
              <a:rPr lang="en-US" altLang="ru-RU" b="1" dirty="0">
                <a:latin typeface="Arial Black" pitchFamily="34" charset="0"/>
                <a:cs typeface="Arial" pitchFamily="34" charset="0"/>
                <a:sym typeface="Symbol" pitchFamily="18" charset="2"/>
              </a:rPr>
              <a:t> &gt; 0.7.</a:t>
            </a:r>
            <a:r>
              <a:rPr lang="en-US" b="1" dirty="0"/>
              <a:t> </a:t>
            </a:r>
          </a:p>
          <a:p>
            <a:r>
              <a:rPr lang="en-US" b="1" dirty="0"/>
              <a:t>A quite sizeable asymmetry showed up at</a:t>
            </a:r>
            <a:r>
              <a:rPr lang="ru-RU" b="1" dirty="0"/>
              <a:t> </a:t>
            </a:r>
            <a:r>
              <a:rPr lang="en-US" altLang="ru-RU" b="1" i="1" dirty="0" err="1">
                <a:sym typeface="Symbol" pitchFamily="18" charset="2"/>
              </a:rPr>
              <a:t>p</a:t>
            </a:r>
            <a:r>
              <a:rPr lang="en-US" altLang="ru-RU" b="1" i="1" baseline="-25000" dirty="0" err="1">
                <a:sym typeface="Symbol" pitchFamily="18" charset="2"/>
              </a:rPr>
              <a:t>T</a:t>
            </a:r>
            <a:r>
              <a:rPr lang="ru-RU" altLang="ru-RU" b="1" baseline="-25000" dirty="0">
                <a:sym typeface="Symbol" pitchFamily="18" charset="2"/>
              </a:rPr>
              <a:t> </a:t>
            </a:r>
            <a:r>
              <a:rPr lang="en-US" altLang="ru-RU" b="1" dirty="0">
                <a:sym typeface="Symbol" pitchFamily="18" charset="2"/>
              </a:rPr>
              <a:t>~ 1 GeV/</a:t>
            </a:r>
            <a:r>
              <a:rPr lang="ru-RU" altLang="ru-RU" b="1" dirty="0">
                <a:sym typeface="Symbol" pitchFamily="18" charset="2"/>
              </a:rPr>
              <a:t>с</a:t>
            </a:r>
            <a:r>
              <a:rPr lang="en-US" altLang="ru-RU" b="1" dirty="0">
                <a:sym typeface="Symbol" pitchFamily="18" charset="2"/>
              </a:rPr>
              <a:t> and above even in </a:t>
            </a:r>
            <a:r>
              <a:rPr lang="en-US" altLang="ru-RU" b="1" dirty="0">
                <a:solidFill>
                  <a:srgbClr val="66FF33"/>
                </a:solidFill>
                <a:sym typeface="Symbol" pitchFamily="18" charset="2"/>
              </a:rPr>
              <a:t>the </a:t>
            </a:r>
            <a:r>
              <a:rPr lang="en-US" altLang="ru-RU" b="1" u="sng" dirty="0" err="1">
                <a:solidFill>
                  <a:srgbClr val="66FF33"/>
                </a:solidFill>
                <a:sym typeface="Symbol" pitchFamily="18" charset="2"/>
              </a:rPr>
              <a:t>u</a:t>
            </a:r>
            <a:r>
              <a:rPr lang="en-US" b="1" u="sng" dirty="0" err="1">
                <a:solidFill>
                  <a:srgbClr val="66FF33"/>
                </a:solidFill>
              </a:rPr>
              <a:t>npolarized</a:t>
            </a:r>
            <a:r>
              <a:rPr lang="en-US" b="1" u="sng" dirty="0">
                <a:solidFill>
                  <a:srgbClr val="66FF33"/>
                </a:solidFill>
              </a:rPr>
              <a:t> </a:t>
            </a:r>
            <a:r>
              <a:rPr lang="en-US" altLang="ru-RU" b="1" u="sng" dirty="0">
                <a:solidFill>
                  <a:srgbClr val="66FF33"/>
                </a:solidFill>
                <a:sym typeface="Symbol" pitchFamily="18" charset="2"/>
              </a:rPr>
              <a:t>beam</a:t>
            </a:r>
            <a:r>
              <a:rPr lang="en-US" altLang="ru-RU" b="1" dirty="0">
                <a:solidFill>
                  <a:srgbClr val="66FF33"/>
                </a:solidFill>
                <a:sym typeface="Symbol" pitchFamily="18" charset="2"/>
              </a:rPr>
              <a:t> fragmentation region</a:t>
            </a:r>
            <a:r>
              <a:rPr lang="en-US" altLang="ru-RU" dirty="0">
                <a:solidFill>
                  <a:srgbClr val="66FF33"/>
                </a:solidFill>
                <a:sym typeface="Symbol" pitchFamily="18" charset="2"/>
              </a:rPr>
              <a:t>.</a:t>
            </a:r>
            <a:r>
              <a:rPr lang="en-US" altLang="ru-RU" b="1" dirty="0">
                <a:solidFill>
                  <a:srgbClr val="66FF33"/>
                </a:solidFill>
                <a:latin typeface="Arial Black" pitchFamily="34" charset="0"/>
                <a:cs typeface="Arial" pitchFamily="34" charset="0"/>
                <a:sym typeface="Symbol" pitchFamily="18" charset="2"/>
              </a:rPr>
              <a:t>  </a:t>
            </a:r>
            <a:endParaRPr lang="ru-RU" b="1" dirty="0">
              <a:solidFill>
                <a:srgbClr val="66FF33"/>
              </a:solidFill>
            </a:endParaRPr>
          </a:p>
        </p:txBody>
      </p:sp>
      <p:sp>
        <p:nvSpPr>
          <p:cNvPr id="12" name="TextBox 11"/>
          <p:cNvSpPr txBox="1"/>
          <p:nvPr/>
        </p:nvSpPr>
        <p:spPr>
          <a:xfrm>
            <a:off x="395536" y="3981510"/>
            <a:ext cx="8208912" cy="923330"/>
          </a:xfrm>
          <a:prstGeom prst="rect">
            <a:avLst/>
          </a:prstGeom>
          <a:noFill/>
        </p:spPr>
        <p:txBody>
          <a:bodyPr wrap="square" rtlCol="0">
            <a:spAutoFit/>
          </a:bodyPr>
          <a:lstStyle/>
          <a:p>
            <a:pPr marL="342900" indent="-342900">
              <a:buAutoNum type="arabicPeriod"/>
            </a:pPr>
            <a:r>
              <a:rPr lang="en-US" b="1" dirty="0" err="1"/>
              <a:t>Phys.Lett</a:t>
            </a:r>
            <a:r>
              <a:rPr lang="en-US" b="1" dirty="0"/>
              <a:t>. B243 (1990) 461-464, </a:t>
            </a:r>
            <a:r>
              <a:rPr lang="en-US" b="1" dirty="0" err="1"/>
              <a:t>Sov.J.Nucl.Phys</a:t>
            </a:r>
            <a:r>
              <a:rPr lang="en-US" b="1" dirty="0"/>
              <a:t>. 50 (1989) 432-437, </a:t>
            </a:r>
            <a:r>
              <a:rPr lang="en-US" b="1" dirty="0" err="1"/>
              <a:t>Yad.Fiz</a:t>
            </a:r>
            <a:r>
              <a:rPr lang="en-US" b="1" dirty="0"/>
              <a:t>. 50 (1989) 695-704</a:t>
            </a:r>
          </a:p>
          <a:p>
            <a:pPr marL="342900" indent="-342900">
              <a:buAutoNum type="arabicPeriod"/>
            </a:pPr>
            <a:r>
              <a:rPr lang="en-US" b="1" dirty="0" err="1"/>
              <a:t>Phys.Atom.Nucl</a:t>
            </a:r>
            <a:r>
              <a:rPr lang="en-US" b="1" dirty="0"/>
              <a:t>. 73 (2010) 2017-2021, </a:t>
            </a:r>
            <a:r>
              <a:rPr lang="en-US" b="1" dirty="0" err="1"/>
              <a:t>Yad.Fiz</a:t>
            </a:r>
            <a:r>
              <a:rPr lang="en-US" b="1" dirty="0"/>
              <a:t>. 73 (2010) 2072-2076</a:t>
            </a:r>
            <a:endParaRPr lang="ru-RU" dirty="0"/>
          </a:p>
        </p:txBody>
      </p:sp>
    </p:spTree>
    <p:extLst>
      <p:ext uri="{BB962C8B-B14F-4D97-AF65-F5344CB8AC3E}">
        <p14:creationId xmlns:p14="http://schemas.microsoft.com/office/powerpoint/2010/main" val="262293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en-US" dirty="0">
                <a:solidFill>
                  <a:srgbClr val="00B050"/>
                </a:solidFill>
              </a:rPr>
              <a:t>Finally !!! </a:t>
            </a:r>
            <a:r>
              <a:rPr lang="en-US" dirty="0">
                <a:solidFill>
                  <a:srgbClr val="FF0000"/>
                </a:solidFill>
              </a:rPr>
              <a:t>(Slide From 2019)</a:t>
            </a:r>
            <a:endParaRPr lang="ru-RU" dirty="0">
              <a:solidFill>
                <a:srgbClr val="FF0000"/>
              </a:solidFill>
            </a:endParaRPr>
          </a:p>
        </p:txBody>
      </p:sp>
      <p:sp>
        <p:nvSpPr>
          <p:cNvPr id="3" name="Объект 2"/>
          <p:cNvSpPr>
            <a:spLocks noGrp="1"/>
          </p:cNvSpPr>
          <p:nvPr>
            <p:ph idx="1"/>
          </p:nvPr>
        </p:nvSpPr>
        <p:spPr>
          <a:xfrm>
            <a:off x="457200" y="1052736"/>
            <a:ext cx="8435280" cy="5078189"/>
          </a:xfrm>
        </p:spPr>
        <p:txBody>
          <a:bodyPr/>
          <a:lstStyle/>
          <a:p>
            <a:r>
              <a:rPr lang="en-US" sz="2400" b="1" dirty="0">
                <a:solidFill>
                  <a:srgbClr val="00B050"/>
                </a:solidFill>
                <a:effectLst/>
              </a:rPr>
              <a:t>The pilot version of the SPASCHARM setup was commissioned in 2018:</a:t>
            </a:r>
          </a:p>
          <a:p>
            <a:pPr lvl="1" indent="-474663">
              <a:tabLst>
                <a:tab pos="268288" algn="l"/>
              </a:tabLst>
            </a:pPr>
            <a:r>
              <a:rPr lang="en-US" sz="2000" b="1" dirty="0">
                <a:effectLst/>
              </a:rPr>
              <a:t>Work with beam: 124 shifts (6  hour each)  March 12 – April 12</a:t>
            </a:r>
          </a:p>
          <a:p>
            <a:pPr lvl="1" indent="-474663">
              <a:tabLst>
                <a:tab pos="268288" algn="l"/>
              </a:tabLst>
            </a:pPr>
            <a:r>
              <a:rPr lang="en-US" sz="2000" b="1" dirty="0">
                <a:effectLst/>
              </a:rPr>
              <a:t>March </a:t>
            </a:r>
            <a:r>
              <a:rPr lang="ru-RU" sz="2000" b="1" dirty="0">
                <a:effectLst/>
              </a:rPr>
              <a:t>12-23</a:t>
            </a:r>
            <a:r>
              <a:rPr lang="en-US" sz="2000" b="1" dirty="0">
                <a:effectLst/>
              </a:rPr>
              <a:t>:</a:t>
            </a:r>
            <a:r>
              <a:rPr lang="ru-RU" sz="2000" b="1" dirty="0">
                <a:effectLst/>
              </a:rPr>
              <a:t> 46 </a:t>
            </a:r>
            <a:r>
              <a:rPr lang="en-US" sz="2000" b="1" dirty="0">
                <a:effectLst/>
              </a:rPr>
              <a:t>shifts</a:t>
            </a:r>
            <a:r>
              <a:rPr lang="ru-RU" sz="2000" b="1" dirty="0">
                <a:effectLst/>
              </a:rPr>
              <a:t> </a:t>
            </a:r>
            <a:r>
              <a:rPr lang="en-US" sz="2000" b="1" dirty="0">
                <a:effectLst/>
              </a:rPr>
              <a:t>Commissioning itself </a:t>
            </a:r>
          </a:p>
          <a:p>
            <a:pPr lvl="1" indent="-474663">
              <a:tabLst>
                <a:tab pos="268288" algn="l"/>
              </a:tabLst>
            </a:pPr>
            <a:r>
              <a:rPr lang="en-US" sz="2000" b="1" dirty="0">
                <a:effectLst/>
              </a:rPr>
              <a:t>March 23 –April 6 </a:t>
            </a:r>
            <a:r>
              <a:rPr lang="ru-RU" sz="2000" b="1" dirty="0">
                <a:effectLst/>
              </a:rPr>
              <a:t>56 </a:t>
            </a:r>
            <a:r>
              <a:rPr lang="en-US" sz="2000" b="1" dirty="0">
                <a:effectLst/>
              </a:rPr>
              <a:t>shifts with polarized target (partially commissioning)</a:t>
            </a:r>
            <a:r>
              <a:rPr lang="ru-RU" sz="2000" b="1" dirty="0">
                <a:effectLst/>
              </a:rPr>
              <a:t> </a:t>
            </a:r>
            <a:endParaRPr lang="en-US" sz="2000" b="1" dirty="0">
              <a:effectLst/>
            </a:endParaRPr>
          </a:p>
          <a:p>
            <a:pPr lvl="1" indent="-474663">
              <a:tabLst>
                <a:tab pos="268288" algn="l"/>
              </a:tabLst>
            </a:pPr>
            <a:r>
              <a:rPr lang="en-US" sz="2000" b="1" dirty="0">
                <a:effectLst/>
              </a:rPr>
              <a:t>April </a:t>
            </a:r>
            <a:r>
              <a:rPr lang="ru-RU" sz="2000" b="1" dirty="0">
                <a:effectLst/>
              </a:rPr>
              <a:t>06</a:t>
            </a:r>
            <a:r>
              <a:rPr lang="en-US" sz="2000" b="1" dirty="0">
                <a:effectLst/>
              </a:rPr>
              <a:t>-12 </a:t>
            </a:r>
            <a:r>
              <a:rPr lang="ru-RU" sz="2000" b="1" dirty="0">
                <a:effectLst/>
              </a:rPr>
              <a:t>22 </a:t>
            </a:r>
            <a:r>
              <a:rPr lang="en-US" sz="2000" b="1" dirty="0">
                <a:effectLst/>
              </a:rPr>
              <a:t>Shifts Carbon and empty target</a:t>
            </a:r>
            <a:r>
              <a:rPr lang="ru-RU" sz="2000" b="1" dirty="0">
                <a:effectLst/>
              </a:rPr>
              <a:t> </a:t>
            </a:r>
          </a:p>
          <a:p>
            <a:pPr marL="0" indent="0">
              <a:buNone/>
            </a:pPr>
            <a:endParaRPr lang="ru-RU" sz="2000" b="1" dirty="0">
              <a:solidFill>
                <a:srgbClr val="0070C0"/>
              </a:solidFill>
              <a:effectLst/>
            </a:endParaRPr>
          </a:p>
          <a:p>
            <a:r>
              <a:rPr lang="en-US" sz="2400" b="1" dirty="0">
                <a:effectLst/>
              </a:rPr>
              <a:t>Finally on “tapes” events with </a:t>
            </a:r>
            <a:r>
              <a:rPr lang="en-US" sz="2400" b="1" dirty="0" err="1">
                <a:effectLst/>
              </a:rPr>
              <a:t>min.bias</a:t>
            </a:r>
            <a:r>
              <a:rPr lang="en-US" sz="2400" b="1" dirty="0">
                <a:effectLst/>
              </a:rPr>
              <a:t> trigger</a:t>
            </a:r>
            <a:r>
              <a:rPr lang="ru-RU" sz="2400" b="1" dirty="0">
                <a:effectLst/>
              </a:rPr>
              <a:t>:</a:t>
            </a:r>
          </a:p>
          <a:p>
            <a:pPr lvl="1" indent="-474663"/>
            <a:r>
              <a:rPr lang="en-US" sz="2000" b="1" dirty="0">
                <a:solidFill>
                  <a:srgbClr val="66FF33"/>
                </a:solidFill>
                <a:effectLst/>
              </a:rPr>
              <a:t>~</a:t>
            </a:r>
            <a:r>
              <a:rPr lang="ru-RU" sz="2000" b="1" dirty="0">
                <a:solidFill>
                  <a:srgbClr val="66FF33"/>
                </a:solidFill>
                <a:effectLst/>
              </a:rPr>
              <a:t>800 </a:t>
            </a:r>
            <a:r>
              <a:rPr lang="en-US" sz="2000" b="1" dirty="0" err="1">
                <a:solidFill>
                  <a:srgbClr val="66FF33"/>
                </a:solidFill>
                <a:effectLst/>
              </a:rPr>
              <a:t>Mevents</a:t>
            </a:r>
            <a:r>
              <a:rPr lang="en-US" sz="2000" b="1" dirty="0">
                <a:solidFill>
                  <a:srgbClr val="66FF33"/>
                </a:solidFill>
                <a:effectLst/>
              </a:rPr>
              <a:t> with polarized target (300 </a:t>
            </a:r>
            <a:r>
              <a:rPr lang="en-US" sz="2000" b="1" dirty="0" err="1">
                <a:solidFill>
                  <a:srgbClr val="66FF33"/>
                </a:solidFill>
                <a:effectLst/>
              </a:rPr>
              <a:t>Mevents</a:t>
            </a:r>
            <a:r>
              <a:rPr lang="en-US" sz="2000" b="1" dirty="0">
                <a:solidFill>
                  <a:srgbClr val="66FF33"/>
                </a:solidFill>
                <a:effectLst/>
              </a:rPr>
              <a:t> of them during commissioning phase) </a:t>
            </a:r>
            <a:endParaRPr lang="ru-RU" sz="2000" b="1" dirty="0">
              <a:solidFill>
                <a:srgbClr val="66FF33"/>
              </a:solidFill>
              <a:effectLst/>
            </a:endParaRPr>
          </a:p>
          <a:p>
            <a:pPr lvl="1" indent="-474663"/>
            <a:r>
              <a:rPr lang="en-US" sz="2000" b="1" dirty="0">
                <a:effectLst/>
              </a:rPr>
              <a:t>~300 </a:t>
            </a:r>
            <a:r>
              <a:rPr lang="en-US" sz="2000" b="1" dirty="0" err="1">
                <a:effectLst/>
              </a:rPr>
              <a:t>Mevents</a:t>
            </a:r>
            <a:r>
              <a:rPr lang="en-US" sz="2000" b="1" dirty="0">
                <a:effectLst/>
              </a:rPr>
              <a:t> on Carbon and empty target </a:t>
            </a:r>
          </a:p>
          <a:p>
            <a:pPr lvl="1" indent="-474663"/>
            <a:endParaRPr lang="ru-RU" sz="2000" b="1" dirty="0">
              <a:effectLst/>
            </a:endParaRPr>
          </a:p>
          <a:p>
            <a:r>
              <a:rPr lang="en-US" sz="2000" b="1" dirty="0">
                <a:solidFill>
                  <a:srgbClr val="66FF33"/>
                </a:solidFill>
                <a:effectLst/>
              </a:rPr>
              <a:t>Totally</a:t>
            </a:r>
            <a:r>
              <a:rPr lang="ru-RU" sz="2000" b="1" dirty="0">
                <a:solidFill>
                  <a:srgbClr val="66FF33"/>
                </a:solidFill>
                <a:effectLst/>
              </a:rPr>
              <a:t>:   </a:t>
            </a:r>
            <a:r>
              <a:rPr lang="en-US" sz="2000" b="1" dirty="0">
                <a:solidFill>
                  <a:srgbClr val="66FF33"/>
                </a:solidFill>
                <a:effectLst/>
              </a:rPr>
              <a:t>about 10^9 events for analysis</a:t>
            </a:r>
            <a:r>
              <a:rPr lang="ru-RU" sz="2000" b="1" dirty="0">
                <a:solidFill>
                  <a:srgbClr val="66FF33"/>
                </a:solidFill>
                <a:effectLst/>
              </a:rPr>
              <a:t> </a:t>
            </a:r>
          </a:p>
          <a:p>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DSPIN-2019</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Tree>
    <p:extLst>
      <p:ext uri="{BB962C8B-B14F-4D97-AF65-F5344CB8AC3E}">
        <p14:creationId xmlns:p14="http://schemas.microsoft.com/office/powerpoint/2010/main" val="12328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200" dirty="0"/>
              <a:t>SPASCHARM 14: current activities </a:t>
            </a:r>
            <a:r>
              <a:rPr lang="en-US" sz="3200" dirty="0">
                <a:solidFill>
                  <a:srgbClr val="FF0000"/>
                </a:solidFill>
              </a:rPr>
              <a:t>(2019) </a:t>
            </a:r>
            <a:endParaRPr lang="ru-RU" sz="3200" dirty="0">
              <a:solidFill>
                <a:srgbClr val="FF0000"/>
              </a:solidFill>
            </a:endParaRPr>
          </a:p>
        </p:txBody>
      </p:sp>
      <p:sp>
        <p:nvSpPr>
          <p:cNvPr id="3" name="Объект 2"/>
          <p:cNvSpPr>
            <a:spLocks noGrp="1"/>
          </p:cNvSpPr>
          <p:nvPr>
            <p:ph idx="1"/>
          </p:nvPr>
        </p:nvSpPr>
        <p:spPr>
          <a:xfrm>
            <a:off x="457200" y="980728"/>
            <a:ext cx="8229600" cy="5150197"/>
          </a:xfrm>
        </p:spPr>
        <p:txBody>
          <a:bodyPr/>
          <a:lstStyle/>
          <a:p>
            <a:r>
              <a:rPr lang="en-US" sz="2600" dirty="0">
                <a:solidFill>
                  <a:srgbClr val="66FF33"/>
                </a:solidFill>
              </a:rPr>
              <a:t>Analyzing first experimental data</a:t>
            </a:r>
          </a:p>
          <a:p>
            <a:pPr lvl="1"/>
            <a:r>
              <a:rPr lang="en-US" sz="2200" dirty="0">
                <a:ea typeface="+mn-ea"/>
                <a:cs typeface="+mn-cs"/>
              </a:rPr>
              <a:t>Analysis of the hardware performance </a:t>
            </a:r>
          </a:p>
          <a:p>
            <a:pPr lvl="1"/>
            <a:r>
              <a:rPr lang="en-US" sz="2200" dirty="0"/>
              <a:t>Development software and data reconstruction for reactions: </a:t>
            </a:r>
            <a:r>
              <a:rPr lang="ru-RU" sz="2200" dirty="0"/>
              <a:t>π</a:t>
            </a:r>
            <a:r>
              <a:rPr lang="ru-RU" sz="2200" baseline="30000" dirty="0"/>
              <a:t>- </a:t>
            </a:r>
            <a:r>
              <a:rPr lang="ru-RU" sz="2200" dirty="0"/>
              <a:t>+ </a:t>
            </a:r>
            <a:r>
              <a:rPr lang="en-US" sz="2200" dirty="0"/>
              <a:t>p</a:t>
            </a:r>
            <a:r>
              <a:rPr lang="ru-RU" sz="2200" baseline="-25000" dirty="0"/>
              <a:t>↑ </a:t>
            </a:r>
            <a:r>
              <a:rPr lang="ru-RU" sz="2200" dirty="0"/>
              <a:t>→ </a:t>
            </a:r>
            <a:r>
              <a:rPr lang="en-US" sz="2200" dirty="0"/>
              <a:t>π</a:t>
            </a:r>
            <a:r>
              <a:rPr lang="ru-RU" sz="2200" baseline="30000" dirty="0"/>
              <a:t>- </a:t>
            </a:r>
            <a:r>
              <a:rPr lang="en-US" sz="2200" dirty="0"/>
              <a:t>X, </a:t>
            </a:r>
            <a:r>
              <a:rPr lang="ru-RU" sz="2200" dirty="0"/>
              <a:t>π</a:t>
            </a:r>
            <a:r>
              <a:rPr lang="ru-RU" sz="2200" baseline="30000" dirty="0"/>
              <a:t>- </a:t>
            </a:r>
            <a:r>
              <a:rPr lang="ru-RU" sz="2200" dirty="0"/>
              <a:t>+ </a:t>
            </a:r>
            <a:r>
              <a:rPr lang="en-US" sz="2200" dirty="0"/>
              <a:t>p</a:t>
            </a:r>
            <a:r>
              <a:rPr lang="ru-RU" sz="2200" baseline="-25000" dirty="0"/>
              <a:t>↑ </a:t>
            </a:r>
            <a:r>
              <a:rPr lang="ru-RU" sz="2200" dirty="0"/>
              <a:t>→ </a:t>
            </a:r>
            <a:r>
              <a:rPr lang="en-US" sz="2200" dirty="0"/>
              <a:t>π</a:t>
            </a:r>
            <a:r>
              <a:rPr lang="ru-RU" sz="2200" baseline="30000" dirty="0"/>
              <a:t>+ </a:t>
            </a:r>
            <a:r>
              <a:rPr lang="en-US" sz="2200" dirty="0"/>
              <a:t>X, </a:t>
            </a:r>
            <a:r>
              <a:rPr lang="ru-RU" sz="2200" dirty="0"/>
              <a:t>π</a:t>
            </a:r>
            <a:r>
              <a:rPr lang="ru-RU" sz="2200" baseline="30000" dirty="0"/>
              <a:t>- </a:t>
            </a:r>
            <a:r>
              <a:rPr lang="ru-RU" sz="2200" dirty="0"/>
              <a:t>+ </a:t>
            </a:r>
            <a:r>
              <a:rPr lang="en-US" sz="2200" dirty="0"/>
              <a:t>p</a:t>
            </a:r>
            <a:r>
              <a:rPr lang="ru-RU" sz="2200" baseline="-25000" dirty="0"/>
              <a:t>↑ </a:t>
            </a:r>
            <a:r>
              <a:rPr lang="ru-RU" sz="2200" dirty="0"/>
              <a:t>→ </a:t>
            </a:r>
            <a:r>
              <a:rPr lang="en-US" sz="2200" dirty="0"/>
              <a:t>π</a:t>
            </a:r>
            <a:r>
              <a:rPr lang="ru-RU" sz="2200" baseline="30000" dirty="0"/>
              <a:t>0 </a:t>
            </a:r>
            <a:r>
              <a:rPr lang="en-US" sz="2200" dirty="0"/>
              <a:t>X, </a:t>
            </a:r>
            <a:r>
              <a:rPr lang="ru-RU" sz="2200" dirty="0"/>
              <a:t>π</a:t>
            </a:r>
            <a:r>
              <a:rPr lang="ru-RU" sz="2200" baseline="30000" dirty="0"/>
              <a:t>- </a:t>
            </a:r>
            <a:r>
              <a:rPr lang="ru-RU" sz="2200" dirty="0"/>
              <a:t>+ </a:t>
            </a:r>
            <a:r>
              <a:rPr lang="en-US" sz="2200" dirty="0"/>
              <a:t>p</a:t>
            </a:r>
            <a:r>
              <a:rPr lang="ru-RU" sz="2200" baseline="-25000" dirty="0"/>
              <a:t>↑ </a:t>
            </a:r>
            <a:r>
              <a:rPr lang="ru-RU" sz="2200" dirty="0"/>
              <a:t>→ </a:t>
            </a:r>
            <a:r>
              <a:rPr lang="en-US" sz="2200" dirty="0"/>
              <a:t>ω</a:t>
            </a:r>
            <a:r>
              <a:rPr lang="ru-RU" sz="2200" dirty="0"/>
              <a:t>(</a:t>
            </a:r>
            <a:r>
              <a:rPr lang="en-US" sz="2200" dirty="0"/>
              <a:t>π</a:t>
            </a:r>
            <a:r>
              <a:rPr lang="ru-RU" sz="2200" baseline="30000" dirty="0"/>
              <a:t>-</a:t>
            </a:r>
            <a:r>
              <a:rPr lang="ru-RU" sz="2200" dirty="0"/>
              <a:t> </a:t>
            </a:r>
            <a:r>
              <a:rPr lang="en-US" sz="2200" dirty="0"/>
              <a:t>π</a:t>
            </a:r>
            <a:r>
              <a:rPr lang="ru-RU" sz="2200" baseline="30000" dirty="0"/>
              <a:t>+</a:t>
            </a:r>
            <a:r>
              <a:rPr lang="ru-RU" sz="2200" dirty="0"/>
              <a:t> </a:t>
            </a:r>
            <a:r>
              <a:rPr lang="en-US" sz="2200" dirty="0"/>
              <a:t>π</a:t>
            </a:r>
            <a:r>
              <a:rPr lang="ru-RU" sz="2200" baseline="30000" dirty="0"/>
              <a:t>0</a:t>
            </a:r>
            <a:r>
              <a:rPr lang="ru-RU" sz="2200" dirty="0"/>
              <a:t>)</a:t>
            </a:r>
            <a:r>
              <a:rPr lang="ru-RU" sz="2200" baseline="30000" dirty="0"/>
              <a:t> </a:t>
            </a:r>
            <a:r>
              <a:rPr lang="en-US" sz="2200" dirty="0"/>
              <a:t>X</a:t>
            </a:r>
            <a:r>
              <a:rPr lang="ru-RU" sz="2200" dirty="0"/>
              <a:t> </a:t>
            </a:r>
            <a:endParaRPr lang="en-US" sz="2200" dirty="0"/>
          </a:p>
          <a:p>
            <a:pPr lvl="1"/>
            <a:r>
              <a:rPr lang="en-US" sz="2200" dirty="0"/>
              <a:t>Systematic error estimation (also simulation)</a:t>
            </a:r>
          </a:p>
          <a:p>
            <a:r>
              <a:rPr lang="en-US" sz="2600" dirty="0">
                <a:solidFill>
                  <a:srgbClr val="66FF33"/>
                </a:solidFill>
              </a:rPr>
              <a:t>Simulation</a:t>
            </a:r>
          </a:p>
          <a:p>
            <a:pPr lvl="1"/>
            <a:r>
              <a:rPr lang="en-US" sz="2200" dirty="0"/>
              <a:t>Reconstruction algorithm performance</a:t>
            </a:r>
          </a:p>
          <a:p>
            <a:pPr lvl="1"/>
            <a:r>
              <a:rPr lang="en-US" sz="2200" dirty="0"/>
              <a:t>Investigation possibility to study asymmetry in K^0 and ω inclusive production</a:t>
            </a:r>
          </a:p>
          <a:p>
            <a:r>
              <a:rPr lang="en-US" sz="2600" dirty="0">
                <a:solidFill>
                  <a:srgbClr val="66FF33"/>
                </a:solidFill>
              </a:rPr>
              <a:t>Hardware</a:t>
            </a:r>
          </a:p>
          <a:p>
            <a:pPr lvl="1"/>
            <a:r>
              <a:rPr lang="en-US" sz="2200" dirty="0"/>
              <a:t>Tracking system optimization, including new station</a:t>
            </a:r>
          </a:p>
          <a:p>
            <a:pPr lvl="1"/>
            <a:r>
              <a:rPr lang="en-US" sz="2200" dirty="0"/>
              <a:t>DAQ (mainly TDC) optimization</a:t>
            </a:r>
            <a:endParaRPr lang="ru-RU" sz="2200" dirty="0"/>
          </a:p>
        </p:txBody>
      </p:sp>
      <p:sp>
        <p:nvSpPr>
          <p:cNvPr id="4" name="Дата 3"/>
          <p:cNvSpPr>
            <a:spLocks noGrp="1"/>
          </p:cNvSpPr>
          <p:nvPr>
            <p:ph type="dt" sz="half" idx="10"/>
          </p:nvPr>
        </p:nvSpPr>
        <p:spPr/>
        <p:txBody>
          <a:bodyPr/>
          <a:lstStyle/>
          <a:p>
            <a:r>
              <a:rPr lang="en-US" altLang="ru-RU" dirty="0"/>
              <a:t>DSPIN-2019</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13</a:t>
            </a:fld>
            <a:endParaRPr lang="ru-RU" altLang="ru-RU"/>
          </a:p>
        </p:txBody>
      </p:sp>
    </p:spTree>
    <p:extLst>
      <p:ext uri="{BB962C8B-B14F-4D97-AF65-F5344CB8AC3E}">
        <p14:creationId xmlns:p14="http://schemas.microsoft.com/office/powerpoint/2010/main" val="248825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1337D7-EC64-DB72-D024-199CAE5E1AF8}"/>
              </a:ext>
            </a:extLst>
          </p:cNvPr>
          <p:cNvSpPr>
            <a:spLocks noGrp="1"/>
          </p:cNvSpPr>
          <p:nvPr>
            <p:ph type="title"/>
          </p:nvPr>
        </p:nvSpPr>
        <p:spPr/>
        <p:txBody>
          <a:bodyPr/>
          <a:lstStyle/>
          <a:p>
            <a:r>
              <a:rPr lang="en-US" sz="3600" dirty="0"/>
              <a:t>Expected statistical accuracy</a:t>
            </a:r>
            <a:r>
              <a:rPr lang="ru-RU" sz="3600" dirty="0"/>
              <a:t> 2018</a:t>
            </a:r>
          </a:p>
        </p:txBody>
      </p:sp>
      <p:pic>
        <p:nvPicPr>
          <p:cNvPr id="9" name="Объект 8">
            <a:extLst>
              <a:ext uri="{FF2B5EF4-FFF2-40B4-BE49-F238E27FC236}">
                <a16:creationId xmlns:a16="http://schemas.microsoft.com/office/drawing/2014/main" id="{20B2C4FC-A438-D00D-DD61-27522317A090}"/>
              </a:ext>
            </a:extLst>
          </p:cNvPr>
          <p:cNvPicPr>
            <a:picLocks noGrp="1" noChangeAspect="1"/>
          </p:cNvPicPr>
          <p:nvPr>
            <p:ph idx="1"/>
          </p:nvPr>
        </p:nvPicPr>
        <p:blipFill>
          <a:blip r:embed="rId2"/>
          <a:stretch>
            <a:fillRect/>
          </a:stretch>
        </p:blipFill>
        <p:spPr>
          <a:xfrm>
            <a:off x="251520" y="1417638"/>
            <a:ext cx="8712968" cy="3739554"/>
          </a:xfrm>
        </p:spPr>
      </p:pic>
      <p:sp>
        <p:nvSpPr>
          <p:cNvPr id="4" name="Дата 3">
            <a:extLst>
              <a:ext uri="{FF2B5EF4-FFF2-40B4-BE49-F238E27FC236}">
                <a16:creationId xmlns:a16="http://schemas.microsoft.com/office/drawing/2014/main" id="{C4011CB2-CAFF-B5FE-BD1B-A670873524DA}"/>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292DA0D7-2A95-3A2D-3ECC-440E5B136D74}"/>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1F7961BD-D07F-DEF2-196F-6DADC1B6C053}"/>
              </a:ext>
            </a:extLst>
          </p:cNvPr>
          <p:cNvSpPr>
            <a:spLocks noGrp="1"/>
          </p:cNvSpPr>
          <p:nvPr>
            <p:ph type="sldNum" sz="quarter" idx="12"/>
          </p:nvPr>
        </p:nvSpPr>
        <p:spPr/>
        <p:txBody>
          <a:bodyPr/>
          <a:lstStyle/>
          <a:p>
            <a:fld id="{36A10669-CE8A-4DA0-B546-D3B064FB49D9}" type="slidenum">
              <a:rPr lang="ru-RU" altLang="ru-RU" smtClean="0"/>
              <a:pPr/>
              <a:t>14</a:t>
            </a:fld>
            <a:endParaRPr lang="ru-RU" altLang="ru-RU"/>
          </a:p>
        </p:txBody>
      </p:sp>
      <p:sp>
        <p:nvSpPr>
          <p:cNvPr id="10" name="TextBox 9">
            <a:extLst>
              <a:ext uri="{FF2B5EF4-FFF2-40B4-BE49-F238E27FC236}">
                <a16:creationId xmlns:a16="http://schemas.microsoft.com/office/drawing/2014/main" id="{BB6D5D16-00FF-6B05-4E1D-94921832DD69}"/>
              </a:ext>
            </a:extLst>
          </p:cNvPr>
          <p:cNvSpPr txBox="1"/>
          <p:nvPr/>
        </p:nvSpPr>
        <p:spPr>
          <a:xfrm>
            <a:off x="1524000" y="5663625"/>
            <a:ext cx="6264696" cy="584775"/>
          </a:xfrm>
          <a:prstGeom prst="rect">
            <a:avLst/>
          </a:prstGeom>
          <a:noFill/>
        </p:spPr>
        <p:txBody>
          <a:bodyPr wrap="square" rtlCol="0">
            <a:spAutoFit/>
          </a:bodyPr>
          <a:lstStyle/>
          <a:p>
            <a:r>
              <a:rPr lang="en-US" sz="3200" i="1" dirty="0">
                <a:solidFill>
                  <a:srgbClr val="FF0000"/>
                </a:solidFill>
              </a:rPr>
              <a:t>But what about systematics???</a:t>
            </a:r>
            <a:endParaRPr lang="ru-RU" sz="3200" i="1" dirty="0">
              <a:solidFill>
                <a:srgbClr val="FF0000"/>
              </a:solidFill>
            </a:endParaRPr>
          </a:p>
        </p:txBody>
      </p:sp>
      <p:sp>
        <p:nvSpPr>
          <p:cNvPr id="3" name="TextBox 2">
            <a:extLst>
              <a:ext uri="{FF2B5EF4-FFF2-40B4-BE49-F238E27FC236}">
                <a16:creationId xmlns:a16="http://schemas.microsoft.com/office/drawing/2014/main" id="{AA5BA2E8-DE98-3ACC-E995-3FF80CE99260}"/>
              </a:ext>
            </a:extLst>
          </p:cNvPr>
          <p:cNvSpPr txBox="1"/>
          <p:nvPr/>
        </p:nvSpPr>
        <p:spPr>
          <a:xfrm>
            <a:off x="3059832" y="5157192"/>
            <a:ext cx="5832648" cy="369332"/>
          </a:xfrm>
          <a:prstGeom prst="rect">
            <a:avLst/>
          </a:prstGeom>
          <a:noFill/>
        </p:spPr>
        <p:txBody>
          <a:bodyPr wrap="square" rtlCol="0">
            <a:spAutoFit/>
          </a:bodyPr>
          <a:lstStyle/>
          <a:p>
            <a:r>
              <a:rPr lang="en-US" dirty="0"/>
              <a:t> </a:t>
            </a:r>
            <a:r>
              <a:rPr lang="en-US" dirty="0" err="1"/>
              <a:t>J.Phys.Conf.Ser</a:t>
            </a:r>
            <a:r>
              <a:rPr lang="en-US" dirty="0"/>
              <a:t>. 1690 (2020) 1, 012164 – ICPPA-2020</a:t>
            </a:r>
            <a:endParaRPr lang="ru-RU" dirty="0"/>
          </a:p>
        </p:txBody>
      </p:sp>
    </p:spTree>
    <p:extLst>
      <p:ext uri="{BB962C8B-B14F-4D97-AF65-F5344CB8AC3E}">
        <p14:creationId xmlns:p14="http://schemas.microsoft.com/office/powerpoint/2010/main" val="320009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E01755-6E64-239D-9937-75E2EAA63AF8}"/>
              </a:ext>
            </a:extLst>
          </p:cNvPr>
          <p:cNvSpPr>
            <a:spLocks noGrp="1"/>
          </p:cNvSpPr>
          <p:nvPr>
            <p:ph type="title"/>
          </p:nvPr>
        </p:nvSpPr>
        <p:spPr/>
        <p:txBody>
          <a:bodyPr/>
          <a:lstStyle/>
          <a:p>
            <a:r>
              <a:rPr lang="en-US" dirty="0"/>
              <a:t>Run 2018 efficiency results</a:t>
            </a:r>
            <a:endParaRPr lang="ru-RU" dirty="0"/>
          </a:p>
        </p:txBody>
      </p:sp>
      <p:pic>
        <p:nvPicPr>
          <p:cNvPr id="9" name="Объект 8">
            <a:extLst>
              <a:ext uri="{FF2B5EF4-FFF2-40B4-BE49-F238E27FC236}">
                <a16:creationId xmlns:a16="http://schemas.microsoft.com/office/drawing/2014/main" id="{68580903-4CA2-9D26-C45E-B3A7C1F4F0B9}"/>
              </a:ext>
            </a:extLst>
          </p:cNvPr>
          <p:cNvPicPr>
            <a:picLocks noGrp="1" noChangeAspect="1"/>
          </p:cNvPicPr>
          <p:nvPr>
            <p:ph sz="half" idx="1"/>
          </p:nvPr>
        </p:nvPicPr>
        <p:blipFill>
          <a:blip r:embed="rId2"/>
          <a:stretch>
            <a:fillRect/>
          </a:stretch>
        </p:blipFill>
        <p:spPr>
          <a:xfrm>
            <a:off x="21340" y="1417638"/>
            <a:ext cx="6260675" cy="3730398"/>
          </a:xfrm>
          <a:prstGeom prst="rect">
            <a:avLst/>
          </a:prstGeom>
        </p:spPr>
      </p:pic>
      <p:pic>
        <p:nvPicPr>
          <p:cNvPr id="10" name="Объект 9">
            <a:extLst>
              <a:ext uri="{FF2B5EF4-FFF2-40B4-BE49-F238E27FC236}">
                <a16:creationId xmlns:a16="http://schemas.microsoft.com/office/drawing/2014/main" id="{827A9E55-752C-3216-63BF-F766D5345746}"/>
              </a:ext>
            </a:extLst>
          </p:cNvPr>
          <p:cNvPicPr>
            <a:picLocks noGrp="1" noChangeAspect="1"/>
          </p:cNvPicPr>
          <p:nvPr>
            <p:ph sz="half" idx="2"/>
          </p:nvPr>
        </p:nvPicPr>
        <p:blipFill>
          <a:blip r:embed="rId3"/>
          <a:stretch>
            <a:fillRect/>
          </a:stretch>
        </p:blipFill>
        <p:spPr>
          <a:xfrm>
            <a:off x="6516216" y="1417638"/>
            <a:ext cx="2454061" cy="2974176"/>
          </a:xfrm>
          <a:prstGeom prst="rect">
            <a:avLst/>
          </a:prstGeom>
        </p:spPr>
      </p:pic>
      <p:sp>
        <p:nvSpPr>
          <p:cNvPr id="4" name="Дата 3">
            <a:extLst>
              <a:ext uri="{FF2B5EF4-FFF2-40B4-BE49-F238E27FC236}">
                <a16:creationId xmlns:a16="http://schemas.microsoft.com/office/drawing/2014/main" id="{213E166C-B8DA-D9A3-8E14-05318201BC47}"/>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FA39233F-A515-1B11-ED2A-D3A7BAB3D714}"/>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A90102AC-B8AD-1C43-9B94-C7C3AE6E7820}"/>
              </a:ext>
            </a:extLst>
          </p:cNvPr>
          <p:cNvSpPr>
            <a:spLocks noGrp="1"/>
          </p:cNvSpPr>
          <p:nvPr>
            <p:ph type="sldNum" sz="quarter" idx="12"/>
          </p:nvPr>
        </p:nvSpPr>
        <p:spPr/>
        <p:txBody>
          <a:bodyPr/>
          <a:lstStyle/>
          <a:p>
            <a:fld id="{36A10669-CE8A-4DA0-B546-D3B064FB49D9}" type="slidenum">
              <a:rPr lang="ru-RU" altLang="ru-RU" smtClean="0"/>
              <a:pPr/>
              <a:t>15</a:t>
            </a:fld>
            <a:endParaRPr lang="ru-RU" altLang="ru-RU"/>
          </a:p>
        </p:txBody>
      </p:sp>
      <p:sp>
        <p:nvSpPr>
          <p:cNvPr id="3" name="TextBox 2">
            <a:extLst>
              <a:ext uri="{FF2B5EF4-FFF2-40B4-BE49-F238E27FC236}">
                <a16:creationId xmlns:a16="http://schemas.microsoft.com/office/drawing/2014/main" id="{E294DE5F-BA26-FEE4-CBD9-5C66D43B4EEA}"/>
              </a:ext>
            </a:extLst>
          </p:cNvPr>
          <p:cNvSpPr txBox="1"/>
          <p:nvPr/>
        </p:nvSpPr>
        <p:spPr>
          <a:xfrm>
            <a:off x="1187624" y="5229200"/>
            <a:ext cx="5832648" cy="523220"/>
          </a:xfrm>
          <a:prstGeom prst="rect">
            <a:avLst/>
          </a:prstGeom>
          <a:noFill/>
        </p:spPr>
        <p:txBody>
          <a:bodyPr wrap="square" rtlCol="0">
            <a:spAutoFit/>
          </a:bodyPr>
          <a:lstStyle/>
          <a:p>
            <a:pPr algn="ctr"/>
            <a:r>
              <a:rPr lang="en-US" sz="2800" b="1" dirty="0">
                <a:solidFill>
                  <a:srgbClr val="FF0000"/>
                </a:solidFill>
              </a:rPr>
              <a:t>Efficiency strongly varied in time </a:t>
            </a:r>
            <a:endParaRPr lang="ru-RU" sz="2800" b="1" dirty="0">
              <a:solidFill>
                <a:srgbClr val="FF0000"/>
              </a:solidFill>
            </a:endParaRPr>
          </a:p>
        </p:txBody>
      </p:sp>
      <p:pic>
        <p:nvPicPr>
          <p:cNvPr id="7" name="Рисунок 6">
            <a:extLst>
              <a:ext uri="{FF2B5EF4-FFF2-40B4-BE49-F238E27FC236}">
                <a16:creationId xmlns:a16="http://schemas.microsoft.com/office/drawing/2014/main" id="{77D03F63-65CA-B1FE-8BAF-19B2D5C439D4}"/>
              </a:ext>
            </a:extLst>
          </p:cNvPr>
          <p:cNvPicPr>
            <a:picLocks noChangeAspect="1"/>
          </p:cNvPicPr>
          <p:nvPr/>
        </p:nvPicPr>
        <p:blipFill>
          <a:blip r:embed="rId4"/>
          <a:stretch>
            <a:fillRect/>
          </a:stretch>
        </p:blipFill>
        <p:spPr>
          <a:xfrm>
            <a:off x="21340" y="1456488"/>
            <a:ext cx="8948937" cy="3664014"/>
          </a:xfrm>
          <a:prstGeom prst="rect">
            <a:avLst/>
          </a:prstGeom>
        </p:spPr>
      </p:pic>
    </p:spTree>
    <p:extLst>
      <p:ext uri="{BB962C8B-B14F-4D97-AF65-F5344CB8AC3E}">
        <p14:creationId xmlns:p14="http://schemas.microsoft.com/office/powerpoint/2010/main" val="25561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6CA166-2F5D-8772-08A0-E145C0560111}"/>
              </a:ext>
            </a:extLst>
          </p:cNvPr>
          <p:cNvSpPr>
            <a:spLocks noGrp="1"/>
          </p:cNvSpPr>
          <p:nvPr>
            <p:ph type="title"/>
          </p:nvPr>
        </p:nvSpPr>
        <p:spPr/>
        <p:txBody>
          <a:bodyPr/>
          <a:lstStyle/>
          <a:p>
            <a:r>
              <a:rPr lang="en-US" dirty="0"/>
              <a:t>2019-2021 activity</a:t>
            </a:r>
            <a:endParaRPr lang="ru-RU" dirty="0"/>
          </a:p>
        </p:txBody>
      </p:sp>
      <p:sp>
        <p:nvSpPr>
          <p:cNvPr id="3" name="Объект 2">
            <a:extLst>
              <a:ext uri="{FF2B5EF4-FFF2-40B4-BE49-F238E27FC236}">
                <a16:creationId xmlns:a16="http://schemas.microsoft.com/office/drawing/2014/main" id="{4ED30E3F-CA74-CEDD-FA0D-5C7057A68C1C}"/>
              </a:ext>
            </a:extLst>
          </p:cNvPr>
          <p:cNvSpPr>
            <a:spLocks noGrp="1"/>
          </p:cNvSpPr>
          <p:nvPr>
            <p:ph idx="1"/>
          </p:nvPr>
        </p:nvSpPr>
        <p:spPr>
          <a:xfrm>
            <a:off x="489612" y="1340768"/>
            <a:ext cx="8229600" cy="4530725"/>
          </a:xfrm>
        </p:spPr>
        <p:txBody>
          <a:bodyPr/>
          <a:lstStyle/>
          <a:p>
            <a:r>
              <a:rPr lang="en-US" dirty="0"/>
              <a:t>Experimental setup:</a:t>
            </a:r>
          </a:p>
          <a:p>
            <a:pPr lvl="1"/>
            <a:r>
              <a:rPr lang="en-US" dirty="0">
                <a:solidFill>
                  <a:srgbClr val="FF0000"/>
                </a:solidFill>
              </a:rPr>
              <a:t>Increase efficiency and stability of track detectors</a:t>
            </a:r>
            <a:endParaRPr lang="en-US" dirty="0"/>
          </a:p>
          <a:p>
            <a:pPr lvl="1"/>
            <a:r>
              <a:rPr lang="en-US" dirty="0">
                <a:solidFill>
                  <a:srgbClr val="FF0000"/>
                </a:solidFill>
              </a:rPr>
              <a:t>Add new drift chamber</a:t>
            </a:r>
          </a:p>
          <a:p>
            <a:pPr lvl="1"/>
            <a:r>
              <a:rPr lang="en-US" dirty="0"/>
              <a:t>Measure field of spectrometer magnet</a:t>
            </a:r>
          </a:p>
          <a:p>
            <a:pPr lvl="1"/>
            <a:r>
              <a:rPr lang="en-US" dirty="0"/>
              <a:t>Calorimeter calibration </a:t>
            </a:r>
          </a:p>
          <a:p>
            <a:r>
              <a:rPr lang="en-US" dirty="0" err="1"/>
              <a:t>Softare</a:t>
            </a:r>
            <a:r>
              <a:rPr lang="ru-RU" dirty="0"/>
              <a:t>:</a:t>
            </a:r>
          </a:p>
          <a:p>
            <a:pPr lvl="1"/>
            <a:r>
              <a:rPr lang="en-US" dirty="0"/>
              <a:t>Develop software</a:t>
            </a:r>
          </a:p>
          <a:p>
            <a:pPr lvl="1"/>
            <a:r>
              <a:rPr lang="en-US" dirty="0">
                <a:solidFill>
                  <a:srgbClr val="FF0000"/>
                </a:solidFill>
              </a:rPr>
              <a:t>Simulation of reality</a:t>
            </a:r>
            <a:endParaRPr lang="ru-RU" dirty="0">
              <a:solidFill>
                <a:srgbClr val="FF0000"/>
              </a:solidFill>
            </a:endParaRPr>
          </a:p>
        </p:txBody>
      </p:sp>
      <p:sp>
        <p:nvSpPr>
          <p:cNvPr id="4" name="Дата 3">
            <a:extLst>
              <a:ext uri="{FF2B5EF4-FFF2-40B4-BE49-F238E27FC236}">
                <a16:creationId xmlns:a16="http://schemas.microsoft.com/office/drawing/2014/main" id="{B1284109-1715-16D8-2F63-0F34A27FC554}"/>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01199CA8-6AB7-ADA0-4E69-F60F339E6E32}"/>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1D4BA0D3-B18F-0E8D-A82E-3E02BF9DAF14}"/>
              </a:ext>
            </a:extLst>
          </p:cNvPr>
          <p:cNvSpPr>
            <a:spLocks noGrp="1"/>
          </p:cNvSpPr>
          <p:nvPr>
            <p:ph type="sldNum" sz="quarter" idx="12"/>
          </p:nvPr>
        </p:nvSpPr>
        <p:spPr/>
        <p:txBody>
          <a:bodyPr/>
          <a:lstStyle/>
          <a:p>
            <a:fld id="{36A10669-CE8A-4DA0-B546-D3B064FB49D9}" type="slidenum">
              <a:rPr lang="ru-RU" altLang="ru-RU" smtClean="0"/>
              <a:pPr/>
              <a:t>16</a:t>
            </a:fld>
            <a:endParaRPr lang="ru-RU" altLang="ru-RU"/>
          </a:p>
        </p:txBody>
      </p:sp>
    </p:spTree>
    <p:extLst>
      <p:ext uri="{BB962C8B-B14F-4D97-AF65-F5344CB8AC3E}">
        <p14:creationId xmlns:p14="http://schemas.microsoft.com/office/powerpoint/2010/main" val="99986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DFD9E3-2E16-D69F-B64F-CF6835816FA2}"/>
              </a:ext>
            </a:extLst>
          </p:cNvPr>
          <p:cNvSpPr>
            <a:spLocks noGrp="1"/>
          </p:cNvSpPr>
          <p:nvPr>
            <p:ph type="title"/>
          </p:nvPr>
        </p:nvSpPr>
        <p:spPr/>
        <p:txBody>
          <a:bodyPr/>
          <a:lstStyle/>
          <a:p>
            <a:r>
              <a:rPr lang="en-US" dirty="0"/>
              <a:t>New 15 mm drift chamber</a:t>
            </a:r>
            <a:endParaRPr lang="ru-RU" dirty="0"/>
          </a:p>
        </p:txBody>
      </p:sp>
      <p:pic>
        <p:nvPicPr>
          <p:cNvPr id="9" name="Объект 8">
            <a:extLst>
              <a:ext uri="{FF2B5EF4-FFF2-40B4-BE49-F238E27FC236}">
                <a16:creationId xmlns:a16="http://schemas.microsoft.com/office/drawing/2014/main" id="{0B7A8D83-EC8C-8897-D863-FB11751968BB}"/>
              </a:ext>
            </a:extLst>
          </p:cNvPr>
          <p:cNvPicPr>
            <a:picLocks noGrp="1" noChangeAspect="1"/>
          </p:cNvPicPr>
          <p:nvPr>
            <p:ph sz="quarter" idx="1"/>
          </p:nvPr>
        </p:nvPicPr>
        <p:blipFill>
          <a:blip r:embed="rId2"/>
          <a:stretch>
            <a:fillRect/>
          </a:stretch>
        </p:blipFill>
        <p:spPr>
          <a:xfrm>
            <a:off x="898550" y="1736637"/>
            <a:ext cx="3384500" cy="1436587"/>
          </a:xfrm>
          <a:prstGeom prst="rect">
            <a:avLst/>
          </a:prstGeom>
        </p:spPr>
      </p:pic>
      <p:pic>
        <p:nvPicPr>
          <p:cNvPr id="10" name="Объект 9">
            <a:extLst>
              <a:ext uri="{FF2B5EF4-FFF2-40B4-BE49-F238E27FC236}">
                <a16:creationId xmlns:a16="http://schemas.microsoft.com/office/drawing/2014/main" id="{DEB94B6C-8C48-1478-CEC7-82A8418D3B5E}"/>
              </a:ext>
            </a:extLst>
          </p:cNvPr>
          <p:cNvPicPr>
            <a:picLocks noGrp="1" noChangeAspect="1"/>
          </p:cNvPicPr>
          <p:nvPr>
            <p:ph sz="quarter" idx="2"/>
          </p:nvPr>
        </p:nvPicPr>
        <p:blipFill>
          <a:blip r:embed="rId3"/>
          <a:stretch>
            <a:fillRect/>
          </a:stretch>
        </p:blipFill>
        <p:spPr>
          <a:xfrm>
            <a:off x="931476" y="3290699"/>
            <a:ext cx="3593167" cy="2697820"/>
          </a:xfrm>
          <a:prstGeom prst="rect">
            <a:avLst/>
          </a:prstGeom>
        </p:spPr>
      </p:pic>
      <p:sp>
        <p:nvSpPr>
          <p:cNvPr id="3" name="Текст 2">
            <a:extLst>
              <a:ext uri="{FF2B5EF4-FFF2-40B4-BE49-F238E27FC236}">
                <a16:creationId xmlns:a16="http://schemas.microsoft.com/office/drawing/2014/main" id="{1563E462-A4F6-DD79-9B80-1EDD22444950}"/>
              </a:ext>
            </a:extLst>
          </p:cNvPr>
          <p:cNvSpPr>
            <a:spLocks noGrp="1"/>
          </p:cNvSpPr>
          <p:nvPr>
            <p:ph type="body" sz="half" idx="3"/>
          </p:nvPr>
        </p:nvSpPr>
        <p:spPr>
          <a:xfrm>
            <a:off x="4648200" y="1196752"/>
            <a:ext cx="4388296" cy="4934173"/>
          </a:xfrm>
        </p:spPr>
        <p:txBody>
          <a:bodyPr/>
          <a:lstStyle/>
          <a:p>
            <a:r>
              <a:rPr lang="en-US" sz="2000" dirty="0"/>
              <a:t>4 planes (X,Y, U,V).</a:t>
            </a:r>
          </a:p>
          <a:p>
            <a:r>
              <a:rPr lang="en-US" sz="2000" dirty="0"/>
              <a:t>Placed together with prop. chambers</a:t>
            </a:r>
          </a:p>
          <a:p>
            <a:r>
              <a:rPr lang="en-US" sz="2000" dirty="0"/>
              <a:t>Additional chamber is required for vertex reconstruction (K0, Λ)</a:t>
            </a:r>
          </a:p>
          <a:p>
            <a:r>
              <a:rPr lang="en-US" sz="2000" dirty="0"/>
              <a:t>Increase efficiency and accuracy of track reconstruction</a:t>
            </a:r>
          </a:p>
        </p:txBody>
      </p:sp>
      <p:sp>
        <p:nvSpPr>
          <p:cNvPr id="4" name="Дата 3">
            <a:extLst>
              <a:ext uri="{FF2B5EF4-FFF2-40B4-BE49-F238E27FC236}">
                <a16:creationId xmlns:a16="http://schemas.microsoft.com/office/drawing/2014/main" id="{19578492-491D-F539-D63B-6E47FCAB8F84}"/>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09B5E770-C2E7-B0D8-F0A5-360572265F21}"/>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1BC0F01A-0FBA-08D2-7A2C-61D5CBE15122}"/>
              </a:ext>
            </a:extLst>
          </p:cNvPr>
          <p:cNvSpPr>
            <a:spLocks noGrp="1"/>
          </p:cNvSpPr>
          <p:nvPr>
            <p:ph type="sldNum" sz="quarter" idx="12"/>
          </p:nvPr>
        </p:nvSpPr>
        <p:spPr/>
        <p:txBody>
          <a:bodyPr/>
          <a:lstStyle/>
          <a:p>
            <a:fld id="{36A10669-CE8A-4DA0-B546-D3B064FB49D9}" type="slidenum">
              <a:rPr lang="ru-RU" altLang="ru-RU" smtClean="0"/>
              <a:pPr/>
              <a:t>17</a:t>
            </a:fld>
            <a:endParaRPr lang="ru-RU" altLang="ru-RU"/>
          </a:p>
        </p:txBody>
      </p:sp>
      <p:pic>
        <p:nvPicPr>
          <p:cNvPr id="7" name="Рисунок 6">
            <a:extLst>
              <a:ext uri="{FF2B5EF4-FFF2-40B4-BE49-F238E27FC236}">
                <a16:creationId xmlns:a16="http://schemas.microsoft.com/office/drawing/2014/main" id="{44F3DFFD-071B-EE88-7C41-73F6EA61A64C}"/>
              </a:ext>
            </a:extLst>
          </p:cNvPr>
          <p:cNvPicPr>
            <a:picLocks noChangeAspect="1"/>
          </p:cNvPicPr>
          <p:nvPr/>
        </p:nvPicPr>
        <p:blipFill>
          <a:blip r:embed="rId4"/>
          <a:stretch>
            <a:fillRect/>
          </a:stretch>
        </p:blipFill>
        <p:spPr>
          <a:xfrm>
            <a:off x="4889792" y="3657927"/>
            <a:ext cx="3797008" cy="2578746"/>
          </a:xfrm>
          <a:prstGeom prst="rect">
            <a:avLst/>
          </a:prstGeom>
        </p:spPr>
      </p:pic>
    </p:spTree>
    <p:extLst>
      <p:ext uri="{BB962C8B-B14F-4D97-AF65-F5344CB8AC3E}">
        <p14:creationId xmlns:p14="http://schemas.microsoft.com/office/powerpoint/2010/main" val="3116963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729A8A-266E-A9CD-ECFE-91762CDDCC9E}"/>
              </a:ext>
            </a:extLst>
          </p:cNvPr>
          <p:cNvSpPr>
            <a:spLocks noGrp="1"/>
          </p:cNvSpPr>
          <p:nvPr>
            <p:ph type="title"/>
          </p:nvPr>
        </p:nvSpPr>
        <p:spPr/>
        <p:txBody>
          <a:bodyPr/>
          <a:lstStyle/>
          <a:p>
            <a:r>
              <a:rPr lang="en-US" dirty="0"/>
              <a:t>Track system</a:t>
            </a:r>
            <a:endParaRPr lang="ru-RU" dirty="0"/>
          </a:p>
        </p:txBody>
      </p:sp>
      <p:pic>
        <p:nvPicPr>
          <p:cNvPr id="8" name="Объект 7">
            <a:extLst>
              <a:ext uri="{FF2B5EF4-FFF2-40B4-BE49-F238E27FC236}">
                <a16:creationId xmlns:a16="http://schemas.microsoft.com/office/drawing/2014/main" id="{061C45C3-7A0E-B6C4-B0E3-A817431993DA}"/>
              </a:ext>
            </a:extLst>
          </p:cNvPr>
          <p:cNvPicPr>
            <a:picLocks noGrp="1" noChangeAspect="1"/>
          </p:cNvPicPr>
          <p:nvPr>
            <p:ph sz="half" idx="1"/>
          </p:nvPr>
        </p:nvPicPr>
        <p:blipFill>
          <a:blip r:embed="rId2"/>
          <a:stretch>
            <a:fillRect/>
          </a:stretch>
        </p:blipFill>
        <p:spPr>
          <a:xfrm>
            <a:off x="609847" y="1453385"/>
            <a:ext cx="3961905" cy="2980952"/>
          </a:xfrm>
          <a:prstGeom prst="rect">
            <a:avLst/>
          </a:prstGeom>
        </p:spPr>
      </p:pic>
      <p:sp>
        <p:nvSpPr>
          <p:cNvPr id="4" name="Объект 3">
            <a:extLst>
              <a:ext uri="{FF2B5EF4-FFF2-40B4-BE49-F238E27FC236}">
                <a16:creationId xmlns:a16="http://schemas.microsoft.com/office/drawing/2014/main" id="{5D8480ED-0D42-0C29-6633-433A9EA9570A}"/>
              </a:ext>
            </a:extLst>
          </p:cNvPr>
          <p:cNvSpPr>
            <a:spLocks noGrp="1"/>
          </p:cNvSpPr>
          <p:nvPr>
            <p:ph sz="half" idx="2"/>
          </p:nvPr>
        </p:nvSpPr>
        <p:spPr>
          <a:xfrm>
            <a:off x="4648200" y="1340768"/>
            <a:ext cx="4038600" cy="4752528"/>
          </a:xfrm>
        </p:spPr>
        <p:txBody>
          <a:bodyPr/>
          <a:lstStyle/>
          <a:p>
            <a:r>
              <a:rPr lang="en-US" sz="2400" dirty="0"/>
              <a:t>New gas system</a:t>
            </a:r>
          </a:p>
          <a:p>
            <a:r>
              <a:rPr lang="en-US" sz="2400" dirty="0"/>
              <a:t>Study of dependence of efficiency and stability on gas mixture on </a:t>
            </a:r>
            <a:r>
              <a:rPr lang="en-US" sz="2400" dirty="0" err="1"/>
              <a:t>cosmics</a:t>
            </a:r>
            <a:r>
              <a:rPr lang="en-US" sz="2400" dirty="0"/>
              <a:t> and beam.</a:t>
            </a:r>
          </a:p>
          <a:p>
            <a:r>
              <a:rPr lang="en-US" sz="2400" dirty="0"/>
              <a:t>It was found at least 1 (better 1.5) volume blowing through</a:t>
            </a:r>
            <a:r>
              <a:rPr lang="ru-RU" sz="2400" dirty="0"/>
              <a:t> </a:t>
            </a:r>
            <a:r>
              <a:rPr lang="en-US" sz="2400" dirty="0"/>
              <a:t>the chamber</a:t>
            </a:r>
          </a:p>
          <a:p>
            <a:r>
              <a:rPr lang="en-US" sz="2400" dirty="0"/>
              <a:t>TDC was reconfigured to decrease redout time twice</a:t>
            </a:r>
            <a:endParaRPr lang="ru-RU" sz="2400" dirty="0"/>
          </a:p>
        </p:txBody>
      </p:sp>
      <p:sp>
        <p:nvSpPr>
          <p:cNvPr id="5" name="Дата 4">
            <a:extLst>
              <a:ext uri="{FF2B5EF4-FFF2-40B4-BE49-F238E27FC236}">
                <a16:creationId xmlns:a16="http://schemas.microsoft.com/office/drawing/2014/main" id="{6901B5D3-DA98-480A-D854-D234908F31CC}"/>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3B828F11-DFF7-958A-0A30-FF97C7A5ED77}"/>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4A407DCF-EF9E-FE1F-608E-D99FB4BC64FA}"/>
              </a:ext>
            </a:extLst>
          </p:cNvPr>
          <p:cNvSpPr>
            <a:spLocks noGrp="1"/>
          </p:cNvSpPr>
          <p:nvPr>
            <p:ph type="sldNum" sz="quarter" idx="12"/>
          </p:nvPr>
        </p:nvSpPr>
        <p:spPr/>
        <p:txBody>
          <a:bodyPr/>
          <a:lstStyle/>
          <a:p>
            <a:fld id="{D64476E5-E4F1-45B2-B94E-1D3180B60DD4}" type="slidenum">
              <a:rPr lang="ru-RU" altLang="ru-RU" smtClean="0"/>
              <a:pPr/>
              <a:t>18</a:t>
            </a:fld>
            <a:endParaRPr lang="ru-RU" altLang="ru-RU"/>
          </a:p>
        </p:txBody>
      </p:sp>
    </p:spTree>
    <p:extLst>
      <p:ext uri="{BB962C8B-B14F-4D97-AF65-F5344CB8AC3E}">
        <p14:creationId xmlns:p14="http://schemas.microsoft.com/office/powerpoint/2010/main" val="3705121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FAC83B-6495-4D8D-800E-AAFFCD1E0D5D}"/>
              </a:ext>
            </a:extLst>
          </p:cNvPr>
          <p:cNvSpPr>
            <a:spLocks noGrp="1"/>
          </p:cNvSpPr>
          <p:nvPr>
            <p:ph type="title"/>
          </p:nvPr>
        </p:nvSpPr>
        <p:spPr>
          <a:xfrm>
            <a:off x="457200" y="277813"/>
            <a:ext cx="8229600" cy="774923"/>
          </a:xfrm>
        </p:spPr>
        <p:txBody>
          <a:bodyPr/>
          <a:lstStyle/>
          <a:p>
            <a:r>
              <a:rPr lang="en-US" dirty="0"/>
              <a:t>Tracking system efficiency 2021</a:t>
            </a:r>
            <a:endParaRPr lang="ru-RU" dirty="0"/>
          </a:p>
        </p:txBody>
      </p:sp>
      <p:pic>
        <p:nvPicPr>
          <p:cNvPr id="7" name="Объект 6">
            <a:extLst>
              <a:ext uri="{FF2B5EF4-FFF2-40B4-BE49-F238E27FC236}">
                <a16:creationId xmlns:a16="http://schemas.microsoft.com/office/drawing/2014/main" id="{7F8D6809-727D-4181-9763-0426B3698FD2}"/>
              </a:ext>
            </a:extLst>
          </p:cNvPr>
          <p:cNvPicPr>
            <a:picLocks noGrp="1" noChangeAspect="1"/>
          </p:cNvPicPr>
          <p:nvPr>
            <p:ph idx="1"/>
          </p:nvPr>
        </p:nvPicPr>
        <p:blipFill>
          <a:blip r:embed="rId2"/>
          <a:stretch>
            <a:fillRect/>
          </a:stretch>
        </p:blipFill>
        <p:spPr>
          <a:xfrm>
            <a:off x="1043608" y="1268760"/>
            <a:ext cx="7097886" cy="3726338"/>
          </a:xfrm>
          <a:prstGeom prst="rect">
            <a:avLst/>
          </a:prstGeom>
        </p:spPr>
      </p:pic>
      <p:sp>
        <p:nvSpPr>
          <p:cNvPr id="4" name="Дата 3">
            <a:extLst>
              <a:ext uri="{FF2B5EF4-FFF2-40B4-BE49-F238E27FC236}">
                <a16:creationId xmlns:a16="http://schemas.microsoft.com/office/drawing/2014/main" id="{E0DB2166-1C8C-4537-AEB3-361074498CF7}"/>
              </a:ext>
            </a:extLst>
          </p:cNvPr>
          <p:cNvSpPr>
            <a:spLocks noGrp="1"/>
          </p:cNvSpPr>
          <p:nvPr>
            <p:ph type="dt" sz="half" idx="10"/>
          </p:nvPr>
        </p:nvSpPr>
        <p:spPr/>
        <p:txBody>
          <a:bodyPr/>
          <a:lstStyle/>
          <a:p>
            <a:r>
              <a:rPr lang="en-US" altLang="ru-RU" dirty="0"/>
              <a:t>DSPIN-2023</a:t>
            </a:r>
          </a:p>
        </p:txBody>
      </p:sp>
      <p:sp>
        <p:nvSpPr>
          <p:cNvPr id="5" name="Нижний колонтитул 4">
            <a:extLst>
              <a:ext uri="{FF2B5EF4-FFF2-40B4-BE49-F238E27FC236}">
                <a16:creationId xmlns:a16="http://schemas.microsoft.com/office/drawing/2014/main" id="{CAFEB462-B63E-4EA9-B7C7-EE58E92EC7E6}"/>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39FF1649-09D9-4D00-8A8D-C95DF27E3FF2}"/>
              </a:ext>
            </a:extLst>
          </p:cNvPr>
          <p:cNvSpPr>
            <a:spLocks noGrp="1"/>
          </p:cNvSpPr>
          <p:nvPr>
            <p:ph type="sldNum" sz="quarter" idx="12"/>
          </p:nvPr>
        </p:nvSpPr>
        <p:spPr/>
        <p:txBody>
          <a:bodyPr/>
          <a:lstStyle/>
          <a:p>
            <a:fld id="{36A10669-CE8A-4DA0-B546-D3B064FB49D9}" type="slidenum">
              <a:rPr lang="ru-RU" altLang="ru-RU" smtClean="0"/>
              <a:pPr/>
              <a:t>19</a:t>
            </a:fld>
            <a:endParaRPr lang="ru-RU" altLang="ru-RU"/>
          </a:p>
        </p:txBody>
      </p:sp>
      <p:sp>
        <p:nvSpPr>
          <p:cNvPr id="8" name="TextBox 7">
            <a:extLst>
              <a:ext uri="{FF2B5EF4-FFF2-40B4-BE49-F238E27FC236}">
                <a16:creationId xmlns:a16="http://schemas.microsoft.com/office/drawing/2014/main" id="{721431A3-9EBE-4FBD-9E22-C33271635FEE}"/>
              </a:ext>
            </a:extLst>
          </p:cNvPr>
          <p:cNvSpPr txBox="1"/>
          <p:nvPr/>
        </p:nvSpPr>
        <p:spPr>
          <a:xfrm>
            <a:off x="755576" y="5229200"/>
            <a:ext cx="7488832" cy="1015663"/>
          </a:xfrm>
          <a:prstGeom prst="rect">
            <a:avLst/>
          </a:prstGeom>
          <a:noFill/>
        </p:spPr>
        <p:txBody>
          <a:bodyPr wrap="square" rtlCol="0">
            <a:spAutoFit/>
          </a:bodyPr>
          <a:lstStyle/>
          <a:p>
            <a:r>
              <a:rPr lang="en-US" sz="2000" dirty="0"/>
              <a:t>Efficiency in 2022 is even higher for all planes (96-98% foe “small” tubes and 94-97% for “large” ones (received from reconstructed tracks)</a:t>
            </a:r>
            <a:endParaRPr lang="ru-RU" sz="2000" dirty="0"/>
          </a:p>
        </p:txBody>
      </p:sp>
      <p:pic>
        <p:nvPicPr>
          <p:cNvPr id="10" name="Рисунок 9">
            <a:extLst>
              <a:ext uri="{FF2B5EF4-FFF2-40B4-BE49-F238E27FC236}">
                <a16:creationId xmlns:a16="http://schemas.microsoft.com/office/drawing/2014/main" id="{411C76D0-AB49-535E-0F4E-43E4B8F83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1" y="1230993"/>
            <a:ext cx="9144000" cy="4000500"/>
          </a:xfrm>
          <a:prstGeom prst="rect">
            <a:avLst/>
          </a:prstGeom>
        </p:spPr>
      </p:pic>
    </p:spTree>
    <p:extLst>
      <p:ext uri="{BB962C8B-B14F-4D97-AF65-F5344CB8AC3E}">
        <p14:creationId xmlns:p14="http://schemas.microsoft.com/office/powerpoint/2010/main" val="13447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Outline</a:t>
            </a:r>
            <a:endParaRPr lang="ru-RU" dirty="0"/>
          </a:p>
        </p:txBody>
      </p:sp>
      <p:sp>
        <p:nvSpPr>
          <p:cNvPr id="3" name="Объект 2"/>
          <p:cNvSpPr>
            <a:spLocks noGrp="1"/>
          </p:cNvSpPr>
          <p:nvPr>
            <p:ph idx="1"/>
          </p:nvPr>
        </p:nvSpPr>
        <p:spPr>
          <a:xfrm>
            <a:off x="457200" y="1268760"/>
            <a:ext cx="8229600" cy="4862165"/>
          </a:xfrm>
        </p:spPr>
        <p:txBody>
          <a:bodyPr/>
          <a:lstStyle/>
          <a:p>
            <a:r>
              <a:rPr lang="en-US" dirty="0"/>
              <a:t>SPASCHARM Project</a:t>
            </a:r>
          </a:p>
          <a:p>
            <a:pPr lvl="1"/>
            <a:r>
              <a:rPr lang="en-US" dirty="0"/>
              <a:t>Physics Program </a:t>
            </a:r>
          </a:p>
          <a:p>
            <a:pPr lvl="1">
              <a:buClr>
                <a:srgbClr val="B2B2B2"/>
              </a:buClr>
            </a:pPr>
            <a:r>
              <a:rPr lang="en-US" dirty="0">
                <a:solidFill>
                  <a:srgbClr val="FFFFFF"/>
                </a:solidFill>
              </a:rPr>
              <a:t>Polarized proton and antiproton beams</a:t>
            </a:r>
            <a:endParaRPr lang="en-US" dirty="0"/>
          </a:p>
          <a:p>
            <a:r>
              <a:rPr lang="en-US" dirty="0"/>
              <a:t>SPASCHARM real (at beamline 14)</a:t>
            </a:r>
          </a:p>
          <a:p>
            <a:pPr lvl="1"/>
            <a:r>
              <a:rPr lang="en-US" dirty="0"/>
              <a:t>Physics </a:t>
            </a:r>
          </a:p>
          <a:p>
            <a:pPr lvl="1"/>
            <a:r>
              <a:rPr lang="en-US" dirty="0"/>
              <a:t>Current experimental Setup</a:t>
            </a:r>
          </a:p>
          <a:p>
            <a:pPr lvl="1"/>
            <a:r>
              <a:rPr lang="en-US" dirty="0"/>
              <a:t>SPASCHARM at DSPIN 2019</a:t>
            </a:r>
          </a:p>
          <a:p>
            <a:pPr lvl="1"/>
            <a:r>
              <a:rPr lang="en-US" dirty="0">
                <a:solidFill>
                  <a:srgbClr val="92D050"/>
                </a:solidFill>
              </a:rPr>
              <a:t>SPASCHARM after DSPIN 2019</a:t>
            </a:r>
          </a:p>
          <a:p>
            <a:pPr lvl="1"/>
            <a:r>
              <a:rPr lang="en-US" dirty="0">
                <a:solidFill>
                  <a:srgbClr val="92D050"/>
                </a:solidFill>
              </a:rPr>
              <a:t>SPASCHARM in 2023-2024</a:t>
            </a:r>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a:t>
            </a:fld>
            <a:endParaRPr lang="ru-RU" altLang="ru-RU"/>
          </a:p>
        </p:txBody>
      </p:sp>
    </p:spTree>
    <p:extLst>
      <p:ext uri="{BB962C8B-B14F-4D97-AF65-F5344CB8AC3E}">
        <p14:creationId xmlns:p14="http://schemas.microsoft.com/office/powerpoint/2010/main" val="284786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3D4F02-0484-FDED-C7FE-C2ADB320CE40}"/>
              </a:ext>
            </a:extLst>
          </p:cNvPr>
          <p:cNvSpPr>
            <a:spLocks noGrp="1"/>
          </p:cNvSpPr>
          <p:nvPr>
            <p:ph type="title"/>
          </p:nvPr>
        </p:nvSpPr>
        <p:spPr/>
        <p:txBody>
          <a:bodyPr/>
          <a:lstStyle/>
          <a:p>
            <a:r>
              <a:rPr lang="en-US" dirty="0"/>
              <a:t>Achieved stability in 2021</a:t>
            </a:r>
            <a:endParaRPr lang="ru-RU" dirty="0"/>
          </a:p>
        </p:txBody>
      </p:sp>
      <p:pic>
        <p:nvPicPr>
          <p:cNvPr id="7" name="Объект 6">
            <a:extLst>
              <a:ext uri="{FF2B5EF4-FFF2-40B4-BE49-F238E27FC236}">
                <a16:creationId xmlns:a16="http://schemas.microsoft.com/office/drawing/2014/main" id="{F78CBDE3-2F98-B1EF-97FB-1202DC301C99}"/>
              </a:ext>
            </a:extLst>
          </p:cNvPr>
          <p:cNvPicPr>
            <a:picLocks noGrp="1" noChangeAspect="1"/>
          </p:cNvPicPr>
          <p:nvPr>
            <p:ph idx="1"/>
          </p:nvPr>
        </p:nvPicPr>
        <p:blipFill>
          <a:blip r:embed="rId2"/>
          <a:stretch>
            <a:fillRect/>
          </a:stretch>
        </p:blipFill>
        <p:spPr>
          <a:xfrm>
            <a:off x="527317" y="1417637"/>
            <a:ext cx="8229600" cy="4757701"/>
          </a:xfrm>
          <a:prstGeom prst="rect">
            <a:avLst/>
          </a:prstGeom>
        </p:spPr>
      </p:pic>
      <p:sp>
        <p:nvSpPr>
          <p:cNvPr id="4" name="Дата 3">
            <a:extLst>
              <a:ext uri="{FF2B5EF4-FFF2-40B4-BE49-F238E27FC236}">
                <a16:creationId xmlns:a16="http://schemas.microsoft.com/office/drawing/2014/main" id="{A82C816F-E9B6-FB2D-0729-020CF671E289}"/>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6249B53D-C4EB-BA0C-3BA8-640C3ADFF8F3}"/>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6DD0F445-6332-F988-A01A-B15B1FEE874B}"/>
              </a:ext>
            </a:extLst>
          </p:cNvPr>
          <p:cNvSpPr>
            <a:spLocks noGrp="1"/>
          </p:cNvSpPr>
          <p:nvPr>
            <p:ph type="sldNum" sz="quarter" idx="12"/>
          </p:nvPr>
        </p:nvSpPr>
        <p:spPr/>
        <p:txBody>
          <a:bodyPr/>
          <a:lstStyle/>
          <a:p>
            <a:fld id="{36A10669-CE8A-4DA0-B546-D3B064FB49D9}" type="slidenum">
              <a:rPr lang="ru-RU" altLang="ru-RU" smtClean="0"/>
              <a:pPr/>
              <a:t>20</a:t>
            </a:fld>
            <a:endParaRPr lang="ru-RU" altLang="ru-RU"/>
          </a:p>
        </p:txBody>
      </p:sp>
    </p:spTree>
    <p:extLst>
      <p:ext uri="{BB962C8B-B14F-4D97-AF65-F5344CB8AC3E}">
        <p14:creationId xmlns:p14="http://schemas.microsoft.com/office/powerpoint/2010/main" val="173371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FAC83B-6495-4D8D-800E-AAFFCD1E0D5D}"/>
              </a:ext>
            </a:extLst>
          </p:cNvPr>
          <p:cNvSpPr>
            <a:spLocks noGrp="1"/>
          </p:cNvSpPr>
          <p:nvPr>
            <p:ph type="title"/>
          </p:nvPr>
        </p:nvSpPr>
        <p:spPr>
          <a:xfrm>
            <a:off x="457200" y="277813"/>
            <a:ext cx="8229600" cy="774923"/>
          </a:xfrm>
        </p:spPr>
        <p:txBody>
          <a:bodyPr/>
          <a:lstStyle/>
          <a:p>
            <a:r>
              <a:rPr lang="en-US" dirty="0"/>
              <a:t>Proportional chambers efficiency</a:t>
            </a:r>
            <a:endParaRPr lang="ru-RU" dirty="0"/>
          </a:p>
        </p:txBody>
      </p:sp>
      <p:sp>
        <p:nvSpPr>
          <p:cNvPr id="4" name="Дата 3">
            <a:extLst>
              <a:ext uri="{FF2B5EF4-FFF2-40B4-BE49-F238E27FC236}">
                <a16:creationId xmlns:a16="http://schemas.microsoft.com/office/drawing/2014/main" id="{E0DB2166-1C8C-4537-AEB3-361074498CF7}"/>
              </a:ext>
            </a:extLst>
          </p:cNvPr>
          <p:cNvSpPr>
            <a:spLocks noGrp="1"/>
          </p:cNvSpPr>
          <p:nvPr>
            <p:ph type="dt" sz="half" idx="10"/>
          </p:nvPr>
        </p:nvSpPr>
        <p:spPr/>
        <p:txBody>
          <a:bodyPr/>
          <a:lstStyle/>
          <a:p>
            <a:r>
              <a:rPr lang="en-US" altLang="ru-RU" dirty="0"/>
              <a:t>DSPIN-2023</a:t>
            </a:r>
          </a:p>
        </p:txBody>
      </p:sp>
      <p:sp>
        <p:nvSpPr>
          <p:cNvPr id="5" name="Нижний колонтитул 4">
            <a:extLst>
              <a:ext uri="{FF2B5EF4-FFF2-40B4-BE49-F238E27FC236}">
                <a16:creationId xmlns:a16="http://schemas.microsoft.com/office/drawing/2014/main" id="{CAFEB462-B63E-4EA9-B7C7-EE58E92EC7E6}"/>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39FF1649-09D9-4D00-8A8D-C95DF27E3FF2}"/>
              </a:ext>
            </a:extLst>
          </p:cNvPr>
          <p:cNvSpPr>
            <a:spLocks noGrp="1"/>
          </p:cNvSpPr>
          <p:nvPr>
            <p:ph type="sldNum" sz="quarter" idx="12"/>
          </p:nvPr>
        </p:nvSpPr>
        <p:spPr/>
        <p:txBody>
          <a:bodyPr/>
          <a:lstStyle/>
          <a:p>
            <a:fld id="{36A10669-CE8A-4DA0-B546-D3B064FB49D9}" type="slidenum">
              <a:rPr lang="ru-RU" altLang="ru-RU" smtClean="0"/>
              <a:pPr/>
              <a:t>21</a:t>
            </a:fld>
            <a:endParaRPr lang="ru-RU" altLang="ru-RU"/>
          </a:p>
        </p:txBody>
      </p:sp>
      <p:pic>
        <p:nvPicPr>
          <p:cNvPr id="12" name="Объект 11">
            <a:extLst>
              <a:ext uri="{FF2B5EF4-FFF2-40B4-BE49-F238E27FC236}">
                <a16:creationId xmlns:a16="http://schemas.microsoft.com/office/drawing/2014/main" id="{AF212925-E529-6F13-6D20-FBFD3557F4EA}"/>
              </a:ext>
            </a:extLst>
          </p:cNvPr>
          <p:cNvPicPr>
            <a:picLocks noGrp="1" noChangeAspect="1"/>
          </p:cNvPicPr>
          <p:nvPr>
            <p:ph idx="1"/>
          </p:nvPr>
        </p:nvPicPr>
        <p:blipFill>
          <a:blip r:embed="rId3"/>
          <a:stretch>
            <a:fillRect/>
          </a:stretch>
        </p:blipFill>
        <p:spPr>
          <a:xfrm>
            <a:off x="457200" y="1268760"/>
            <a:ext cx="8229600" cy="4530725"/>
          </a:xfrm>
          <a:prstGeom prst="rect">
            <a:avLst/>
          </a:prstGeom>
        </p:spPr>
      </p:pic>
    </p:spTree>
    <p:extLst>
      <p:ext uri="{BB962C8B-B14F-4D97-AF65-F5344CB8AC3E}">
        <p14:creationId xmlns:p14="http://schemas.microsoft.com/office/powerpoint/2010/main" val="69629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FDBE3-AA48-B2FC-1CB1-02C57DEB3FCE}"/>
              </a:ext>
            </a:extLst>
          </p:cNvPr>
          <p:cNvSpPr>
            <a:spLocks noGrp="1"/>
          </p:cNvSpPr>
          <p:nvPr>
            <p:ph type="title"/>
          </p:nvPr>
        </p:nvSpPr>
        <p:spPr>
          <a:xfrm>
            <a:off x="457200" y="277813"/>
            <a:ext cx="8229600" cy="1134963"/>
          </a:xfrm>
        </p:spPr>
        <p:txBody>
          <a:bodyPr/>
          <a:lstStyle/>
          <a:p>
            <a:r>
              <a:rPr lang="en-US" sz="4000" dirty="0"/>
              <a:t>Field of spectrometer magnet was measured</a:t>
            </a:r>
            <a:endParaRPr lang="ru-RU" sz="4000" dirty="0"/>
          </a:p>
        </p:txBody>
      </p:sp>
      <p:pic>
        <p:nvPicPr>
          <p:cNvPr id="7" name="Объект 6">
            <a:extLst>
              <a:ext uri="{FF2B5EF4-FFF2-40B4-BE49-F238E27FC236}">
                <a16:creationId xmlns:a16="http://schemas.microsoft.com/office/drawing/2014/main" id="{B7027313-8250-AA63-2123-E9323087C362}"/>
              </a:ext>
            </a:extLst>
          </p:cNvPr>
          <p:cNvPicPr>
            <a:picLocks noGrp="1" noChangeAspect="1"/>
          </p:cNvPicPr>
          <p:nvPr>
            <p:ph idx="1"/>
          </p:nvPr>
        </p:nvPicPr>
        <p:blipFill>
          <a:blip r:embed="rId2"/>
          <a:stretch>
            <a:fillRect/>
          </a:stretch>
        </p:blipFill>
        <p:spPr>
          <a:xfrm>
            <a:off x="827584" y="1505904"/>
            <a:ext cx="7704855" cy="4299360"/>
          </a:xfrm>
          <a:prstGeom prst="rect">
            <a:avLst/>
          </a:prstGeom>
        </p:spPr>
      </p:pic>
      <p:sp>
        <p:nvSpPr>
          <p:cNvPr id="4" name="Дата 3">
            <a:extLst>
              <a:ext uri="{FF2B5EF4-FFF2-40B4-BE49-F238E27FC236}">
                <a16:creationId xmlns:a16="http://schemas.microsoft.com/office/drawing/2014/main" id="{70FFC962-5C33-D44F-F399-BE232411E19C}"/>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5F644740-160B-9B6C-54B8-6BE0B381ED35}"/>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FE4499EE-78A5-0653-AF7D-BC1073F4221E}"/>
              </a:ext>
            </a:extLst>
          </p:cNvPr>
          <p:cNvSpPr>
            <a:spLocks noGrp="1"/>
          </p:cNvSpPr>
          <p:nvPr>
            <p:ph type="sldNum" sz="quarter" idx="12"/>
          </p:nvPr>
        </p:nvSpPr>
        <p:spPr/>
        <p:txBody>
          <a:bodyPr/>
          <a:lstStyle/>
          <a:p>
            <a:fld id="{36A10669-CE8A-4DA0-B546-D3B064FB49D9}" type="slidenum">
              <a:rPr lang="ru-RU" altLang="ru-RU" smtClean="0"/>
              <a:pPr/>
              <a:t>22</a:t>
            </a:fld>
            <a:endParaRPr lang="ru-RU" altLang="ru-RU"/>
          </a:p>
        </p:txBody>
      </p:sp>
    </p:spTree>
    <p:extLst>
      <p:ext uri="{BB962C8B-B14F-4D97-AF65-F5344CB8AC3E}">
        <p14:creationId xmlns:p14="http://schemas.microsoft.com/office/powerpoint/2010/main" val="375441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CC9DB2-BF87-D050-3EDC-DA9D2B04F8C7}"/>
              </a:ext>
            </a:extLst>
          </p:cNvPr>
          <p:cNvSpPr>
            <a:spLocks noGrp="1"/>
          </p:cNvSpPr>
          <p:nvPr>
            <p:ph type="title"/>
          </p:nvPr>
        </p:nvSpPr>
        <p:spPr/>
        <p:txBody>
          <a:bodyPr/>
          <a:lstStyle/>
          <a:p>
            <a:r>
              <a:rPr lang="en-US" dirty="0"/>
              <a:t>Measurement accuracy</a:t>
            </a:r>
            <a:endParaRPr lang="ru-RU" dirty="0"/>
          </a:p>
        </p:txBody>
      </p:sp>
      <p:pic>
        <p:nvPicPr>
          <p:cNvPr id="8" name="Объект 7">
            <a:extLst>
              <a:ext uri="{FF2B5EF4-FFF2-40B4-BE49-F238E27FC236}">
                <a16:creationId xmlns:a16="http://schemas.microsoft.com/office/drawing/2014/main" id="{AAFDF775-58B0-0B88-5AF3-3190160F8B5D}"/>
              </a:ext>
            </a:extLst>
          </p:cNvPr>
          <p:cNvPicPr>
            <a:picLocks noGrp="1" noChangeAspect="1"/>
          </p:cNvPicPr>
          <p:nvPr>
            <p:ph idx="1"/>
          </p:nvPr>
        </p:nvPicPr>
        <p:blipFill>
          <a:blip r:embed="rId2"/>
          <a:stretch>
            <a:fillRect/>
          </a:stretch>
        </p:blipFill>
        <p:spPr>
          <a:xfrm>
            <a:off x="472672" y="1268760"/>
            <a:ext cx="8229600" cy="4890765"/>
          </a:xfrm>
          <a:prstGeom prst="rect">
            <a:avLst/>
          </a:prstGeom>
        </p:spPr>
      </p:pic>
      <p:sp>
        <p:nvSpPr>
          <p:cNvPr id="4" name="Дата 3">
            <a:extLst>
              <a:ext uri="{FF2B5EF4-FFF2-40B4-BE49-F238E27FC236}">
                <a16:creationId xmlns:a16="http://schemas.microsoft.com/office/drawing/2014/main" id="{A2A8644E-BDF1-5678-7E48-3BFA3B627FEF}"/>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802E372B-D00B-6000-D985-9F9D07333A93}"/>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7AD6BFFB-565C-43A7-54CA-3C2E9150EDA3}"/>
              </a:ext>
            </a:extLst>
          </p:cNvPr>
          <p:cNvSpPr>
            <a:spLocks noGrp="1"/>
          </p:cNvSpPr>
          <p:nvPr>
            <p:ph type="sldNum" sz="quarter" idx="12"/>
          </p:nvPr>
        </p:nvSpPr>
        <p:spPr/>
        <p:txBody>
          <a:bodyPr/>
          <a:lstStyle/>
          <a:p>
            <a:fld id="{36A10669-CE8A-4DA0-B546-D3B064FB49D9}" type="slidenum">
              <a:rPr lang="ru-RU" altLang="ru-RU" smtClean="0"/>
              <a:pPr/>
              <a:t>23</a:t>
            </a:fld>
            <a:endParaRPr lang="ru-RU" altLang="ru-RU"/>
          </a:p>
        </p:txBody>
      </p:sp>
    </p:spTree>
    <p:extLst>
      <p:ext uri="{BB962C8B-B14F-4D97-AF65-F5344CB8AC3E}">
        <p14:creationId xmlns:p14="http://schemas.microsoft.com/office/powerpoint/2010/main" val="1358494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Magnet correction</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293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32" y="1257488"/>
            <a:ext cx="862658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Таблица 7"/>
          <p:cNvGraphicFramePr>
            <a:graphicFrameLocks noGrp="1"/>
          </p:cNvGraphicFramePr>
          <p:nvPr/>
        </p:nvGraphicFramePr>
        <p:xfrm>
          <a:off x="395536" y="4941168"/>
          <a:ext cx="8568951" cy="1112520"/>
        </p:xfrm>
        <a:graphic>
          <a:graphicData uri="http://schemas.openxmlformats.org/drawingml/2006/table">
            <a:tbl>
              <a:tblPr firstRow="1" bandRow="1">
                <a:tableStyleId>{5C22544A-7EE6-4342-B048-85BDC9FD1C3A}</a:tableStyleId>
              </a:tblPr>
              <a:tblGrid>
                <a:gridCol w="2856317">
                  <a:extLst>
                    <a:ext uri="{9D8B030D-6E8A-4147-A177-3AD203B41FA5}">
                      <a16:colId xmlns:a16="http://schemas.microsoft.com/office/drawing/2014/main" val="20000"/>
                    </a:ext>
                  </a:extLst>
                </a:gridCol>
                <a:gridCol w="2856317">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370840">
                <a:tc>
                  <a:txBody>
                    <a:bodyPr/>
                    <a:lstStyle/>
                    <a:p>
                      <a:r>
                        <a:rPr lang="en-US" dirty="0"/>
                        <a:t>RMS</a:t>
                      </a:r>
                      <a:r>
                        <a:rPr lang="ru-RU" dirty="0"/>
                        <a:t>=</a:t>
                      </a:r>
                      <a:r>
                        <a:rPr lang="ru-RU" sz="1800" b="1" kern="1200" dirty="0">
                          <a:solidFill>
                            <a:schemeClr val="lt1"/>
                          </a:solidFill>
                          <a:effectLst/>
                          <a:latin typeface="+mn-lt"/>
                          <a:ea typeface="+mn-ea"/>
                          <a:cs typeface="+mn-cs"/>
                        </a:rPr>
                        <a:t>(4.28±0.08)×10</a:t>
                      </a:r>
                      <a:r>
                        <a:rPr lang="ru-RU" sz="1800" b="1" kern="1200" baseline="30000" dirty="0">
                          <a:solidFill>
                            <a:schemeClr val="lt1"/>
                          </a:solidFill>
                          <a:effectLst/>
                          <a:latin typeface="+mn-lt"/>
                          <a:ea typeface="+mn-ea"/>
                          <a:cs typeface="+mn-cs"/>
                        </a:rPr>
                        <a:t>-4</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RMS</a:t>
                      </a:r>
                      <a:r>
                        <a:rPr lang="ru-RU" dirty="0"/>
                        <a:t>=</a:t>
                      </a:r>
                      <a:r>
                        <a:rPr lang="ru-RU" sz="1800" b="1" kern="1200" dirty="0">
                          <a:solidFill>
                            <a:schemeClr val="lt1"/>
                          </a:solidFill>
                          <a:effectLst/>
                          <a:latin typeface="+mn-lt"/>
                          <a:ea typeface="+mn-ea"/>
                          <a:cs typeface="+mn-cs"/>
                        </a:rPr>
                        <a:t>(1.86±0.07)×10</a:t>
                      </a:r>
                      <a:r>
                        <a:rPr lang="ru-RU" sz="1800" b="1" kern="1200" baseline="30000" dirty="0">
                          <a:solidFill>
                            <a:schemeClr val="lt1"/>
                          </a:solidFill>
                          <a:effectLst/>
                          <a:latin typeface="+mn-lt"/>
                          <a:ea typeface="+mn-ea"/>
                          <a:cs typeface="+mn-cs"/>
                        </a:rPr>
                        <a:t>-4</a:t>
                      </a:r>
                      <a:r>
                        <a:rPr lang="ru-RU" sz="1800" b="1" kern="1200" dirty="0">
                          <a:solidFill>
                            <a:schemeClr val="lt1"/>
                          </a:solidFill>
                          <a:effectLst/>
                          <a:latin typeface="+mn-lt"/>
                          <a:ea typeface="+mn-ea"/>
                          <a:cs typeface="+mn-cs"/>
                        </a:rPr>
                        <a:t>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RMS</a:t>
                      </a:r>
                      <a:r>
                        <a:rPr lang="ru-RU" dirty="0"/>
                        <a:t>=</a:t>
                      </a:r>
                      <a:r>
                        <a:rPr lang="ru-RU" sz="1800" b="1" kern="1200" dirty="0">
                          <a:solidFill>
                            <a:schemeClr val="lt1"/>
                          </a:solidFill>
                          <a:effectLst/>
                          <a:latin typeface="+mn-lt"/>
                          <a:ea typeface="+mn-ea"/>
                          <a:cs typeface="+mn-cs"/>
                        </a:rPr>
                        <a:t>(1.28±0.07)×10</a:t>
                      </a:r>
                      <a:r>
                        <a:rPr lang="ru-RU" sz="1800" b="1" kern="1200" baseline="30000" dirty="0">
                          <a:solidFill>
                            <a:schemeClr val="lt1"/>
                          </a:solidFill>
                          <a:effectLst/>
                          <a:latin typeface="+mn-lt"/>
                          <a:ea typeface="+mn-ea"/>
                          <a:cs typeface="+mn-cs"/>
                        </a:rPr>
                        <a:t>-4</a:t>
                      </a:r>
                      <a:endParaRPr lang="ru-RU" dirty="0"/>
                    </a:p>
                  </a:txBody>
                  <a:tcPr/>
                </a:tc>
                <a:extLst>
                  <a:ext uri="{0D108BD9-81ED-4DB2-BD59-A6C34878D82A}">
                    <a16:rowId xmlns:a16="http://schemas.microsoft.com/office/drawing/2014/main" val="10000"/>
                  </a:ext>
                </a:extLst>
              </a:tr>
              <a:tr h="370840">
                <a:tc>
                  <a:txBody>
                    <a:bodyPr/>
                    <a:lstStyle/>
                    <a:p>
                      <a:r>
                        <a:rPr lang="ru-RU" sz="1800" b="1" kern="1200" dirty="0">
                          <a:solidFill>
                            <a:schemeClr val="dk1"/>
                          </a:solidFill>
                          <a:effectLst/>
                          <a:latin typeface="+mn-lt"/>
                          <a:ea typeface="+mn-ea"/>
                          <a:cs typeface="+mn-cs"/>
                        </a:rPr>
                        <a:t>(ΔB/B)</a:t>
                      </a:r>
                      <a:r>
                        <a:rPr lang="ru-RU" sz="1800" b="1" kern="1200" baseline="-25000" dirty="0">
                          <a:solidFill>
                            <a:schemeClr val="dk1"/>
                          </a:solidFill>
                          <a:effectLst/>
                          <a:latin typeface="+mn-lt"/>
                          <a:ea typeface="+mn-ea"/>
                          <a:cs typeface="+mn-cs"/>
                        </a:rPr>
                        <a:t>MAX</a:t>
                      </a:r>
                      <a:r>
                        <a:rPr lang="ru-RU" sz="1800" b="1" kern="1200" dirty="0">
                          <a:solidFill>
                            <a:schemeClr val="dk1"/>
                          </a:solidFill>
                          <a:effectLst/>
                          <a:latin typeface="+mn-lt"/>
                          <a:ea typeface="+mn-ea"/>
                          <a:cs typeface="+mn-cs"/>
                        </a:rPr>
                        <a:t> = 2.5×10</a:t>
                      </a:r>
                      <a:r>
                        <a:rPr lang="ru-RU" sz="1800" b="1" kern="1200" baseline="30000" dirty="0">
                          <a:solidFill>
                            <a:schemeClr val="dk1"/>
                          </a:solidFill>
                          <a:effectLst/>
                          <a:latin typeface="+mn-lt"/>
                          <a:ea typeface="+mn-ea"/>
                          <a:cs typeface="+mn-cs"/>
                        </a:rPr>
                        <a:t>-3</a:t>
                      </a:r>
                      <a:endParaRPr lang="ru-RU"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10199"/>
                          </a:solidFill>
                          <a:effectLst/>
                          <a:uLnTx/>
                          <a:uFillTx/>
                          <a:latin typeface="+mn-lt"/>
                          <a:ea typeface="+mn-ea"/>
                          <a:cs typeface="+mn-cs"/>
                        </a:rPr>
                        <a:t>(ΔB/B)</a:t>
                      </a:r>
                      <a:r>
                        <a:rPr kumimoji="0" lang="ru-RU" sz="1800" b="1" i="0" u="none" strike="noStrike" kern="1200" cap="none" spc="0" normalizeH="0" baseline="-25000" noProof="0" dirty="0">
                          <a:ln>
                            <a:noFill/>
                          </a:ln>
                          <a:solidFill>
                            <a:srgbClr val="010199"/>
                          </a:solidFill>
                          <a:effectLst/>
                          <a:uLnTx/>
                          <a:uFillTx/>
                          <a:latin typeface="+mn-lt"/>
                          <a:ea typeface="+mn-ea"/>
                          <a:cs typeface="+mn-cs"/>
                        </a:rPr>
                        <a:t>MAX</a:t>
                      </a:r>
                      <a:r>
                        <a:rPr kumimoji="0" lang="ru-RU" sz="1800" b="1" i="0" u="none" strike="noStrike" kern="1200" cap="none" spc="0" normalizeH="0" baseline="0" noProof="0" dirty="0">
                          <a:ln>
                            <a:noFill/>
                          </a:ln>
                          <a:solidFill>
                            <a:srgbClr val="010199"/>
                          </a:solidFill>
                          <a:effectLst/>
                          <a:uLnTx/>
                          <a:uFillTx/>
                          <a:latin typeface="+mn-lt"/>
                          <a:ea typeface="+mn-ea"/>
                          <a:cs typeface="+mn-cs"/>
                        </a:rPr>
                        <a:t> = </a:t>
                      </a:r>
                      <a:r>
                        <a:rPr lang="ru-RU" sz="1800" b="1" kern="1200" dirty="0">
                          <a:solidFill>
                            <a:schemeClr val="dk1"/>
                          </a:solidFill>
                          <a:effectLst/>
                          <a:latin typeface="+mn-lt"/>
                          <a:ea typeface="+mn-ea"/>
                          <a:cs typeface="+mn-cs"/>
                        </a:rPr>
                        <a:t>8.4×10</a:t>
                      </a:r>
                      <a:r>
                        <a:rPr lang="ru-RU" sz="1800" b="1" kern="1200" baseline="30000" dirty="0">
                          <a:solidFill>
                            <a:schemeClr val="dk1"/>
                          </a:solidFill>
                          <a:effectLst/>
                          <a:latin typeface="+mn-lt"/>
                          <a:ea typeface="+mn-ea"/>
                          <a:cs typeface="+mn-cs"/>
                        </a:rPr>
                        <a:t>-4</a:t>
                      </a:r>
                      <a:endParaRPr kumimoji="0" lang="ru-RU" sz="1800" b="1" i="0" u="none" strike="noStrike" kern="1200" cap="none" spc="0" normalizeH="0" baseline="0" noProof="0" dirty="0">
                        <a:ln>
                          <a:noFill/>
                        </a:ln>
                        <a:solidFill>
                          <a:srgbClr val="010199"/>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10199"/>
                          </a:solidFill>
                          <a:effectLst/>
                          <a:uLnTx/>
                          <a:uFillTx/>
                          <a:latin typeface="+mn-lt"/>
                          <a:ea typeface="+mn-ea"/>
                          <a:cs typeface="+mn-cs"/>
                        </a:rPr>
                        <a:t>(ΔB/B)</a:t>
                      </a:r>
                      <a:r>
                        <a:rPr kumimoji="0" lang="ru-RU" sz="1800" b="1" i="0" u="none" strike="noStrike" kern="1200" cap="none" spc="0" normalizeH="0" baseline="-25000" noProof="0" dirty="0">
                          <a:ln>
                            <a:noFill/>
                          </a:ln>
                          <a:solidFill>
                            <a:srgbClr val="010199"/>
                          </a:solidFill>
                          <a:effectLst/>
                          <a:uLnTx/>
                          <a:uFillTx/>
                          <a:latin typeface="+mn-lt"/>
                          <a:ea typeface="+mn-ea"/>
                          <a:cs typeface="+mn-cs"/>
                        </a:rPr>
                        <a:t>MAX</a:t>
                      </a:r>
                      <a:r>
                        <a:rPr kumimoji="0" lang="ru-RU" sz="1800" b="1" i="0" u="none" strike="noStrike" kern="1200" cap="none" spc="0" normalizeH="0" baseline="0" noProof="0" dirty="0">
                          <a:ln>
                            <a:noFill/>
                          </a:ln>
                          <a:solidFill>
                            <a:srgbClr val="010199"/>
                          </a:solidFill>
                          <a:effectLst/>
                          <a:uLnTx/>
                          <a:uFillTx/>
                          <a:latin typeface="+mn-lt"/>
                          <a:ea typeface="+mn-ea"/>
                          <a:cs typeface="+mn-cs"/>
                        </a:rPr>
                        <a:t> = </a:t>
                      </a:r>
                      <a:r>
                        <a:rPr kumimoji="0" lang="en-US" sz="1800" b="1" i="0" u="none" strike="noStrike" kern="1200" cap="none" spc="0" normalizeH="0" baseline="0" noProof="0" dirty="0">
                          <a:ln>
                            <a:noFill/>
                          </a:ln>
                          <a:solidFill>
                            <a:srgbClr val="010199"/>
                          </a:solidFill>
                          <a:effectLst/>
                          <a:uLnTx/>
                          <a:uFillTx/>
                          <a:latin typeface="+mn-lt"/>
                          <a:ea typeface="+mn-ea"/>
                          <a:cs typeface="+mn-cs"/>
                        </a:rPr>
                        <a:t>7</a:t>
                      </a:r>
                      <a:r>
                        <a:rPr kumimoji="0" lang="ru-RU" sz="1800" b="1" i="0" u="none" strike="noStrike" kern="1200" cap="none" spc="0" normalizeH="0" baseline="0" noProof="0" dirty="0">
                          <a:ln>
                            <a:noFill/>
                          </a:ln>
                          <a:solidFill>
                            <a:srgbClr val="010199"/>
                          </a:solidFill>
                          <a:effectLst/>
                          <a:uLnTx/>
                          <a:uFillTx/>
                          <a:latin typeface="+mn-lt"/>
                          <a:ea typeface="+mn-ea"/>
                          <a:cs typeface="+mn-cs"/>
                        </a:rPr>
                        <a:t>.</a:t>
                      </a:r>
                      <a:r>
                        <a:rPr kumimoji="0" lang="en-US" sz="1800" b="1" i="0" u="none" strike="noStrike" kern="1200" cap="none" spc="0" normalizeH="0" baseline="0" noProof="0" dirty="0">
                          <a:ln>
                            <a:noFill/>
                          </a:ln>
                          <a:solidFill>
                            <a:srgbClr val="010199"/>
                          </a:solidFill>
                          <a:effectLst/>
                          <a:uLnTx/>
                          <a:uFillTx/>
                          <a:latin typeface="+mn-lt"/>
                          <a:ea typeface="+mn-ea"/>
                          <a:cs typeface="+mn-cs"/>
                        </a:rPr>
                        <a:t>8</a:t>
                      </a:r>
                      <a:r>
                        <a:rPr kumimoji="0" lang="ru-RU" sz="1800" b="1" i="0" u="none" strike="noStrike" kern="1200" cap="none" spc="0" normalizeH="0" baseline="0" noProof="0" dirty="0">
                          <a:ln>
                            <a:noFill/>
                          </a:ln>
                          <a:solidFill>
                            <a:srgbClr val="010199"/>
                          </a:solidFill>
                          <a:effectLst/>
                          <a:uLnTx/>
                          <a:uFillTx/>
                          <a:latin typeface="+mn-lt"/>
                          <a:ea typeface="+mn-ea"/>
                          <a:cs typeface="+mn-cs"/>
                        </a:rPr>
                        <a:t>×10</a:t>
                      </a:r>
                      <a:r>
                        <a:rPr kumimoji="0" lang="ru-RU" sz="1800" b="1" i="0" u="none" strike="noStrike" kern="1200" cap="none" spc="0" normalizeH="0" baseline="30000" noProof="0" dirty="0">
                          <a:ln>
                            <a:noFill/>
                          </a:ln>
                          <a:solidFill>
                            <a:srgbClr val="010199"/>
                          </a:solidFill>
                          <a:effectLst/>
                          <a:uLnTx/>
                          <a:uFillTx/>
                          <a:latin typeface="+mn-lt"/>
                          <a:ea typeface="+mn-ea"/>
                          <a:cs typeface="+mn-cs"/>
                        </a:rPr>
                        <a:t>-</a:t>
                      </a:r>
                      <a:r>
                        <a:rPr kumimoji="0" lang="en-US" sz="1800" b="1" i="0" u="none" strike="noStrike" kern="1200" cap="none" spc="0" normalizeH="0" baseline="30000" noProof="0" dirty="0">
                          <a:ln>
                            <a:noFill/>
                          </a:ln>
                          <a:solidFill>
                            <a:srgbClr val="010199"/>
                          </a:solidFill>
                          <a:effectLst/>
                          <a:uLnTx/>
                          <a:uFillTx/>
                          <a:latin typeface="+mn-lt"/>
                          <a:ea typeface="+mn-ea"/>
                          <a:cs typeface="+mn-cs"/>
                        </a:rPr>
                        <a:t>4</a:t>
                      </a:r>
                      <a:endParaRPr kumimoji="0" lang="ru-RU" sz="1800" b="1" i="0" u="none" strike="noStrike" kern="1200" cap="none" spc="0" normalizeH="0" baseline="0" noProof="0" dirty="0">
                        <a:ln>
                          <a:noFill/>
                        </a:ln>
                        <a:solidFill>
                          <a:srgbClr val="010199"/>
                        </a:solidFill>
                        <a:effectLst/>
                        <a:uLnTx/>
                        <a:uFillTx/>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de-DE" b="1" dirty="0"/>
                        <a:t>Pol</a:t>
                      </a:r>
                      <a:r>
                        <a:rPr lang="de-DE" b="1" baseline="0" dirty="0"/>
                        <a:t> </a:t>
                      </a:r>
                      <a:r>
                        <a:rPr lang="en-US" b="1" baseline="0" dirty="0"/>
                        <a:t>– N/A</a:t>
                      </a:r>
                      <a:endParaRPr lang="ru-RU" b="1" dirty="0"/>
                    </a:p>
                  </a:txBody>
                  <a:tcPr/>
                </a:tc>
                <a:tc>
                  <a:txBody>
                    <a:bodyPr/>
                    <a:lstStyle/>
                    <a:p>
                      <a:r>
                        <a:rPr lang="en-US" b="1" dirty="0"/>
                        <a:t>POL=69%</a:t>
                      </a:r>
                      <a:endParaRPr lang="ru-RU" b="1" dirty="0"/>
                    </a:p>
                  </a:txBody>
                  <a:tcPr/>
                </a:tc>
                <a:tc>
                  <a:txBody>
                    <a:bodyPr/>
                    <a:lstStyle/>
                    <a:p>
                      <a:r>
                        <a:rPr lang="en-US" b="1" dirty="0"/>
                        <a:t>POL</a:t>
                      </a:r>
                      <a:r>
                        <a:rPr lang="en-US" b="1" baseline="0" dirty="0"/>
                        <a:t> &gt; 70%</a:t>
                      </a:r>
                      <a:endParaRPr lang="ru-RU" b="1" dirty="0"/>
                    </a:p>
                  </a:txBody>
                  <a:tcPr/>
                </a:tc>
                <a:extLst>
                  <a:ext uri="{0D108BD9-81ED-4DB2-BD59-A6C34878D82A}">
                    <a16:rowId xmlns:a16="http://schemas.microsoft.com/office/drawing/2014/main" val="10002"/>
                  </a:ext>
                </a:extLst>
              </a:tr>
            </a:tbl>
          </a:graphicData>
        </a:graphic>
      </p:graphicFrame>
      <p:sp>
        <p:nvSpPr>
          <p:cNvPr id="10" name="Прямоугольник 9"/>
          <p:cNvSpPr/>
          <p:nvPr/>
        </p:nvSpPr>
        <p:spPr>
          <a:xfrm>
            <a:off x="3203848" y="1196752"/>
            <a:ext cx="2880320" cy="4896544"/>
          </a:xfrm>
          <a:prstGeom prst="rect">
            <a:avLst/>
          </a:prstGeom>
          <a:solidFill>
            <a:schemeClr val="bg2">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Прямоугольник 10"/>
          <p:cNvSpPr/>
          <p:nvPr/>
        </p:nvSpPr>
        <p:spPr>
          <a:xfrm>
            <a:off x="6084168" y="1196752"/>
            <a:ext cx="2880320" cy="4896544"/>
          </a:xfrm>
          <a:prstGeom prst="rect">
            <a:avLst/>
          </a:prstGeom>
          <a:solidFill>
            <a:schemeClr val="bg2">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092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305EC4-2B76-AE32-A6F6-A0456D5DB49B}"/>
              </a:ext>
            </a:extLst>
          </p:cNvPr>
          <p:cNvSpPr>
            <a:spLocks noGrp="1"/>
          </p:cNvSpPr>
          <p:nvPr>
            <p:ph type="title"/>
          </p:nvPr>
        </p:nvSpPr>
        <p:spPr/>
        <p:txBody>
          <a:bodyPr/>
          <a:lstStyle/>
          <a:p>
            <a:r>
              <a:rPr lang="en-US" dirty="0"/>
              <a:t>EMC-calibration</a:t>
            </a:r>
            <a:endParaRPr lang="ru-RU" dirty="0"/>
          </a:p>
        </p:txBody>
      </p:sp>
      <p:pic>
        <p:nvPicPr>
          <p:cNvPr id="8" name="Объект 7">
            <a:extLst>
              <a:ext uri="{FF2B5EF4-FFF2-40B4-BE49-F238E27FC236}">
                <a16:creationId xmlns:a16="http://schemas.microsoft.com/office/drawing/2014/main" id="{CDCAD723-30E1-8AD8-82C1-989B30592B91}"/>
              </a:ext>
            </a:extLst>
          </p:cNvPr>
          <p:cNvPicPr>
            <a:picLocks noGrp="1" noChangeAspect="1"/>
          </p:cNvPicPr>
          <p:nvPr>
            <p:ph sz="half" idx="1"/>
          </p:nvPr>
        </p:nvPicPr>
        <p:blipFill>
          <a:blip r:embed="rId2"/>
          <a:stretch>
            <a:fillRect/>
          </a:stretch>
        </p:blipFill>
        <p:spPr>
          <a:xfrm>
            <a:off x="539552" y="1484784"/>
            <a:ext cx="3945692" cy="2797027"/>
          </a:xfrm>
          <a:prstGeom prst="rect">
            <a:avLst/>
          </a:prstGeom>
        </p:spPr>
      </p:pic>
      <p:pic>
        <p:nvPicPr>
          <p:cNvPr id="12" name="Объект 11">
            <a:extLst>
              <a:ext uri="{FF2B5EF4-FFF2-40B4-BE49-F238E27FC236}">
                <a16:creationId xmlns:a16="http://schemas.microsoft.com/office/drawing/2014/main" id="{ABD0E29F-9A91-935B-AD69-D15BE969BC1F}"/>
              </a:ext>
            </a:extLst>
          </p:cNvPr>
          <p:cNvPicPr>
            <a:picLocks noGrp="1" noChangeAspect="1"/>
          </p:cNvPicPr>
          <p:nvPr>
            <p:ph sz="half" idx="2"/>
          </p:nvPr>
        </p:nvPicPr>
        <p:blipFill>
          <a:blip r:embed="rId3"/>
          <a:stretch>
            <a:fillRect/>
          </a:stretch>
        </p:blipFill>
        <p:spPr>
          <a:xfrm>
            <a:off x="4658757" y="1484784"/>
            <a:ext cx="4038600" cy="2797027"/>
          </a:xfrm>
        </p:spPr>
      </p:pic>
      <p:sp>
        <p:nvSpPr>
          <p:cNvPr id="5" name="Дата 4">
            <a:extLst>
              <a:ext uri="{FF2B5EF4-FFF2-40B4-BE49-F238E27FC236}">
                <a16:creationId xmlns:a16="http://schemas.microsoft.com/office/drawing/2014/main" id="{7CD77959-66E0-0645-AC87-0337B8B95283}"/>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BB1D64BA-4A19-31C9-C686-B45F2295AC7D}"/>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FEE14900-013D-F6B9-13C9-2A022016FC80}"/>
              </a:ext>
            </a:extLst>
          </p:cNvPr>
          <p:cNvSpPr>
            <a:spLocks noGrp="1"/>
          </p:cNvSpPr>
          <p:nvPr>
            <p:ph type="sldNum" sz="quarter" idx="12"/>
          </p:nvPr>
        </p:nvSpPr>
        <p:spPr/>
        <p:txBody>
          <a:bodyPr/>
          <a:lstStyle/>
          <a:p>
            <a:fld id="{D64476E5-E4F1-45B2-B94E-1D3180B60DD4}" type="slidenum">
              <a:rPr lang="ru-RU" altLang="ru-RU" smtClean="0"/>
              <a:pPr/>
              <a:t>25</a:t>
            </a:fld>
            <a:endParaRPr lang="ru-RU" altLang="ru-RU"/>
          </a:p>
        </p:txBody>
      </p:sp>
      <p:sp>
        <p:nvSpPr>
          <p:cNvPr id="13" name="TextBox 12">
            <a:extLst>
              <a:ext uri="{FF2B5EF4-FFF2-40B4-BE49-F238E27FC236}">
                <a16:creationId xmlns:a16="http://schemas.microsoft.com/office/drawing/2014/main" id="{5405A531-3E43-2838-7F6D-0C52DF2C1860}"/>
              </a:ext>
            </a:extLst>
          </p:cNvPr>
          <p:cNvSpPr txBox="1"/>
          <p:nvPr/>
        </p:nvSpPr>
        <p:spPr>
          <a:xfrm>
            <a:off x="539552" y="4509120"/>
            <a:ext cx="8157805" cy="1107996"/>
          </a:xfrm>
          <a:prstGeom prst="rect">
            <a:avLst/>
          </a:prstGeom>
          <a:noFill/>
        </p:spPr>
        <p:txBody>
          <a:bodyPr wrap="square" rtlCol="0">
            <a:spAutoFit/>
          </a:bodyPr>
          <a:lstStyle/>
          <a:p>
            <a:r>
              <a:rPr lang="en-US" sz="2200" b="1" dirty="0"/>
              <a:t>New calibration with 19 GeV electron beam was carried out.</a:t>
            </a:r>
          </a:p>
          <a:p>
            <a:r>
              <a:rPr lang="en-US" sz="2200" b="1" dirty="0"/>
              <a:t>All channels are alive</a:t>
            </a:r>
          </a:p>
          <a:p>
            <a:r>
              <a:rPr lang="en-US" sz="2200" b="1" dirty="0"/>
              <a:t>5,3 MeV/ADC channel, 10% spread between channels</a:t>
            </a:r>
            <a:endParaRPr lang="ru-RU" sz="2200" b="1" dirty="0"/>
          </a:p>
        </p:txBody>
      </p:sp>
    </p:spTree>
    <p:extLst>
      <p:ext uri="{BB962C8B-B14F-4D97-AF65-F5344CB8AC3E}">
        <p14:creationId xmlns:p14="http://schemas.microsoft.com/office/powerpoint/2010/main" val="4248434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79495B-4089-BB3E-73D5-3DCDD327A975}"/>
              </a:ext>
            </a:extLst>
          </p:cNvPr>
          <p:cNvSpPr>
            <a:spLocks noGrp="1"/>
          </p:cNvSpPr>
          <p:nvPr>
            <p:ph type="title"/>
          </p:nvPr>
        </p:nvSpPr>
        <p:spPr/>
        <p:txBody>
          <a:bodyPr/>
          <a:lstStyle/>
          <a:p>
            <a:r>
              <a:rPr lang="en-US" dirty="0"/>
              <a:t>Beam adjustment </a:t>
            </a:r>
            <a:endParaRPr lang="ru-RU" dirty="0"/>
          </a:p>
        </p:txBody>
      </p:sp>
      <p:pic>
        <p:nvPicPr>
          <p:cNvPr id="7" name="Объект 6">
            <a:extLst>
              <a:ext uri="{FF2B5EF4-FFF2-40B4-BE49-F238E27FC236}">
                <a16:creationId xmlns:a16="http://schemas.microsoft.com/office/drawing/2014/main" id="{EFEA5AF9-D14A-CA74-ADA3-1414CC37674C}"/>
              </a:ext>
            </a:extLst>
          </p:cNvPr>
          <p:cNvPicPr>
            <a:picLocks noGrp="1" noChangeAspect="1"/>
          </p:cNvPicPr>
          <p:nvPr>
            <p:ph idx="1"/>
          </p:nvPr>
        </p:nvPicPr>
        <p:blipFill>
          <a:blip r:embed="rId2"/>
          <a:stretch>
            <a:fillRect/>
          </a:stretch>
        </p:blipFill>
        <p:spPr>
          <a:xfrm>
            <a:off x="323529" y="1268760"/>
            <a:ext cx="8355570" cy="4824535"/>
          </a:xfrm>
          <a:prstGeom prst="rect">
            <a:avLst/>
          </a:prstGeom>
        </p:spPr>
      </p:pic>
      <p:sp>
        <p:nvSpPr>
          <p:cNvPr id="4" name="Дата 3">
            <a:extLst>
              <a:ext uri="{FF2B5EF4-FFF2-40B4-BE49-F238E27FC236}">
                <a16:creationId xmlns:a16="http://schemas.microsoft.com/office/drawing/2014/main" id="{38B0C7F7-411A-1D9E-A31D-86FA7B24F17B}"/>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FE46A4E1-2269-2C22-909C-29091AD53E32}"/>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A34EEEE0-3195-E0FE-3048-C0617382AEF7}"/>
              </a:ext>
            </a:extLst>
          </p:cNvPr>
          <p:cNvSpPr>
            <a:spLocks noGrp="1"/>
          </p:cNvSpPr>
          <p:nvPr>
            <p:ph type="sldNum" sz="quarter" idx="12"/>
          </p:nvPr>
        </p:nvSpPr>
        <p:spPr/>
        <p:txBody>
          <a:bodyPr/>
          <a:lstStyle/>
          <a:p>
            <a:fld id="{36A10669-CE8A-4DA0-B546-D3B064FB49D9}" type="slidenum">
              <a:rPr lang="ru-RU" altLang="ru-RU" smtClean="0"/>
              <a:pPr/>
              <a:t>26</a:t>
            </a:fld>
            <a:endParaRPr lang="ru-RU" altLang="ru-RU"/>
          </a:p>
        </p:txBody>
      </p:sp>
    </p:spTree>
    <p:extLst>
      <p:ext uri="{BB962C8B-B14F-4D97-AF65-F5344CB8AC3E}">
        <p14:creationId xmlns:p14="http://schemas.microsoft.com/office/powerpoint/2010/main" val="3207138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3B98BD-3C7F-3298-3C16-E80E455CFBA4}"/>
              </a:ext>
            </a:extLst>
          </p:cNvPr>
          <p:cNvSpPr>
            <a:spLocks noGrp="1"/>
          </p:cNvSpPr>
          <p:nvPr>
            <p:ph type="title"/>
          </p:nvPr>
        </p:nvSpPr>
        <p:spPr/>
        <p:txBody>
          <a:bodyPr/>
          <a:lstStyle/>
          <a:p>
            <a:r>
              <a:rPr lang="en-US" dirty="0"/>
              <a:t>New profilometer to prove beam position</a:t>
            </a:r>
            <a:endParaRPr lang="ru-RU" dirty="0"/>
          </a:p>
        </p:txBody>
      </p:sp>
      <p:pic>
        <p:nvPicPr>
          <p:cNvPr id="8" name="Объект 7">
            <a:extLst>
              <a:ext uri="{FF2B5EF4-FFF2-40B4-BE49-F238E27FC236}">
                <a16:creationId xmlns:a16="http://schemas.microsoft.com/office/drawing/2014/main" id="{7B062CA2-C1C1-C245-4EE7-1ADF3B525292}"/>
              </a:ext>
            </a:extLst>
          </p:cNvPr>
          <p:cNvPicPr>
            <a:picLocks noGrp="1" noChangeAspect="1"/>
          </p:cNvPicPr>
          <p:nvPr>
            <p:ph sz="half" idx="1"/>
          </p:nvPr>
        </p:nvPicPr>
        <p:blipFill>
          <a:blip r:embed="rId2"/>
          <a:stretch>
            <a:fillRect/>
          </a:stretch>
        </p:blipFill>
        <p:spPr>
          <a:xfrm>
            <a:off x="546686" y="1781961"/>
            <a:ext cx="4088228" cy="3467513"/>
          </a:xfrm>
          <a:prstGeom prst="rect">
            <a:avLst/>
          </a:prstGeom>
        </p:spPr>
      </p:pic>
      <p:pic>
        <p:nvPicPr>
          <p:cNvPr id="9" name="Объект 8">
            <a:extLst>
              <a:ext uri="{FF2B5EF4-FFF2-40B4-BE49-F238E27FC236}">
                <a16:creationId xmlns:a16="http://schemas.microsoft.com/office/drawing/2014/main" id="{DFE21258-8550-3BA8-D756-E171405F81A2}"/>
              </a:ext>
            </a:extLst>
          </p:cNvPr>
          <p:cNvPicPr>
            <a:picLocks noGrp="1" noChangeAspect="1"/>
          </p:cNvPicPr>
          <p:nvPr>
            <p:ph sz="half" idx="2"/>
          </p:nvPr>
        </p:nvPicPr>
        <p:blipFill>
          <a:blip r:embed="rId3"/>
          <a:stretch>
            <a:fillRect/>
          </a:stretch>
        </p:blipFill>
        <p:spPr>
          <a:xfrm>
            <a:off x="4824133" y="1772816"/>
            <a:ext cx="4088228" cy="3476658"/>
          </a:xfrm>
          <a:prstGeom prst="rect">
            <a:avLst/>
          </a:prstGeom>
        </p:spPr>
      </p:pic>
      <p:sp>
        <p:nvSpPr>
          <p:cNvPr id="5" name="Дата 4">
            <a:extLst>
              <a:ext uri="{FF2B5EF4-FFF2-40B4-BE49-F238E27FC236}">
                <a16:creationId xmlns:a16="http://schemas.microsoft.com/office/drawing/2014/main" id="{1EC90067-F5F2-E1BC-FC5C-FB075F62178E}"/>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DFE50534-5CB7-03D4-5E9C-17937EDA5DF2}"/>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B287FD71-9396-C4BE-762B-72CA1862FE6F}"/>
              </a:ext>
            </a:extLst>
          </p:cNvPr>
          <p:cNvSpPr>
            <a:spLocks noGrp="1"/>
          </p:cNvSpPr>
          <p:nvPr>
            <p:ph type="sldNum" sz="quarter" idx="12"/>
          </p:nvPr>
        </p:nvSpPr>
        <p:spPr/>
        <p:txBody>
          <a:bodyPr/>
          <a:lstStyle/>
          <a:p>
            <a:fld id="{D64476E5-E4F1-45B2-B94E-1D3180B60DD4}" type="slidenum">
              <a:rPr lang="ru-RU" altLang="ru-RU" smtClean="0"/>
              <a:pPr/>
              <a:t>27</a:t>
            </a:fld>
            <a:endParaRPr lang="ru-RU" altLang="ru-RU"/>
          </a:p>
        </p:txBody>
      </p:sp>
    </p:spTree>
    <p:extLst>
      <p:ext uri="{BB962C8B-B14F-4D97-AF65-F5344CB8AC3E}">
        <p14:creationId xmlns:p14="http://schemas.microsoft.com/office/powerpoint/2010/main" val="1070110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CA905F-5BE5-65C2-24E3-30A706E7DEAD}"/>
              </a:ext>
            </a:extLst>
          </p:cNvPr>
          <p:cNvSpPr>
            <a:spLocks noGrp="1"/>
          </p:cNvSpPr>
          <p:nvPr>
            <p:ph type="title"/>
          </p:nvPr>
        </p:nvSpPr>
        <p:spPr/>
        <p:txBody>
          <a:bodyPr/>
          <a:lstStyle/>
          <a:p>
            <a:r>
              <a:rPr lang="en-US" dirty="0"/>
              <a:t>Simulation physics</a:t>
            </a:r>
            <a:endParaRPr lang="ru-RU" dirty="0"/>
          </a:p>
        </p:txBody>
      </p:sp>
      <p:pic>
        <p:nvPicPr>
          <p:cNvPr id="8" name="Объект 7">
            <a:extLst>
              <a:ext uri="{FF2B5EF4-FFF2-40B4-BE49-F238E27FC236}">
                <a16:creationId xmlns:a16="http://schemas.microsoft.com/office/drawing/2014/main" id="{AB1A7599-7041-384A-C7BD-6A0E2265BBE7}"/>
              </a:ext>
            </a:extLst>
          </p:cNvPr>
          <p:cNvPicPr>
            <a:picLocks noGrp="1" noChangeAspect="1"/>
          </p:cNvPicPr>
          <p:nvPr>
            <p:ph sz="half" idx="1"/>
          </p:nvPr>
        </p:nvPicPr>
        <p:blipFill>
          <a:blip r:embed="rId2"/>
          <a:stretch>
            <a:fillRect/>
          </a:stretch>
        </p:blipFill>
        <p:spPr>
          <a:xfrm>
            <a:off x="457200" y="1628801"/>
            <a:ext cx="4402832" cy="3267076"/>
          </a:xfrm>
          <a:prstGeom prst="rect">
            <a:avLst/>
          </a:prstGeom>
        </p:spPr>
      </p:pic>
      <p:pic>
        <p:nvPicPr>
          <p:cNvPr id="9" name="Объект 8">
            <a:extLst>
              <a:ext uri="{FF2B5EF4-FFF2-40B4-BE49-F238E27FC236}">
                <a16:creationId xmlns:a16="http://schemas.microsoft.com/office/drawing/2014/main" id="{0642265E-6292-0315-9B49-E496DA1F7C44}"/>
              </a:ext>
            </a:extLst>
          </p:cNvPr>
          <p:cNvPicPr>
            <a:picLocks noGrp="1" noChangeAspect="1"/>
          </p:cNvPicPr>
          <p:nvPr>
            <p:ph sz="half" idx="2"/>
          </p:nvPr>
        </p:nvPicPr>
        <p:blipFill>
          <a:blip r:embed="rId3"/>
          <a:stretch>
            <a:fillRect/>
          </a:stretch>
        </p:blipFill>
        <p:spPr>
          <a:xfrm>
            <a:off x="5112885" y="1628800"/>
            <a:ext cx="3851603" cy="3267075"/>
          </a:xfrm>
          <a:prstGeom prst="rect">
            <a:avLst/>
          </a:prstGeom>
        </p:spPr>
      </p:pic>
      <p:sp>
        <p:nvSpPr>
          <p:cNvPr id="5" name="Дата 4">
            <a:extLst>
              <a:ext uri="{FF2B5EF4-FFF2-40B4-BE49-F238E27FC236}">
                <a16:creationId xmlns:a16="http://schemas.microsoft.com/office/drawing/2014/main" id="{C0F53568-DA1B-0254-A06C-FA2EFF3167B0}"/>
              </a:ext>
            </a:extLst>
          </p:cNvPr>
          <p:cNvSpPr>
            <a:spLocks noGrp="1"/>
          </p:cNvSpPr>
          <p:nvPr>
            <p:ph type="dt" sz="half" idx="10"/>
          </p:nvPr>
        </p:nvSpPr>
        <p:spPr/>
        <p:txBody>
          <a:bodyPr/>
          <a:lstStyle/>
          <a:p>
            <a:r>
              <a:rPr lang="en-US" altLang="ru-RU"/>
              <a:t>DSPIN-2019</a:t>
            </a:r>
            <a:endParaRPr lang="ru-RU" altLang="ru-RU" dirty="0"/>
          </a:p>
        </p:txBody>
      </p:sp>
      <p:sp>
        <p:nvSpPr>
          <p:cNvPr id="6" name="Нижний колонтитул 5">
            <a:extLst>
              <a:ext uri="{FF2B5EF4-FFF2-40B4-BE49-F238E27FC236}">
                <a16:creationId xmlns:a16="http://schemas.microsoft.com/office/drawing/2014/main" id="{2B1F251E-19F2-BFB4-66C2-1276012DC281}"/>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DB425763-B0A9-7AC8-1B49-1E590BA75835}"/>
              </a:ext>
            </a:extLst>
          </p:cNvPr>
          <p:cNvSpPr>
            <a:spLocks noGrp="1"/>
          </p:cNvSpPr>
          <p:nvPr>
            <p:ph type="sldNum" sz="quarter" idx="12"/>
          </p:nvPr>
        </p:nvSpPr>
        <p:spPr/>
        <p:txBody>
          <a:bodyPr/>
          <a:lstStyle/>
          <a:p>
            <a:fld id="{D64476E5-E4F1-45B2-B94E-1D3180B60DD4}" type="slidenum">
              <a:rPr lang="ru-RU" altLang="ru-RU" smtClean="0"/>
              <a:pPr/>
              <a:t>28</a:t>
            </a:fld>
            <a:endParaRPr lang="ru-RU" altLang="ru-RU"/>
          </a:p>
        </p:txBody>
      </p:sp>
    </p:spTree>
    <p:extLst>
      <p:ext uri="{BB962C8B-B14F-4D97-AF65-F5344CB8AC3E}">
        <p14:creationId xmlns:p14="http://schemas.microsoft.com/office/powerpoint/2010/main" val="1246979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a:extLst>
                  <a:ext uri="{FF2B5EF4-FFF2-40B4-BE49-F238E27FC236}">
                    <a16:creationId xmlns:a16="http://schemas.microsoft.com/office/drawing/2014/main" id="{FF0BBAE0-3C40-EC03-0E82-4E47BCD6A21D}"/>
                  </a:ext>
                </a:extLst>
              </p:cNvPr>
              <p:cNvSpPr>
                <a:spLocks noGrp="1"/>
              </p:cNvSpPr>
              <p:nvPr>
                <p:ph type="title"/>
              </p:nvPr>
            </p:nvSpPr>
            <p:spPr/>
            <p:txBody>
              <a:bodyPr/>
              <a:lstStyle/>
              <a:p>
                <a:r>
                  <a:rPr lang="en-US" sz="4000" dirty="0"/>
                  <a:t>Expected (simulated) accuracy for</a:t>
                </a:r>
                <a:br>
                  <a:rPr lang="en-US" sz="4000" dirty="0"/>
                </a:br>
                <a:r>
                  <a:rPr lang="en-US" sz="4000" dirty="0"/>
                  <a:t> </a:t>
                </a:r>
                <a14:m>
                  <m:oMath xmlns:m="http://schemas.openxmlformats.org/officeDocument/2006/math">
                    <m:sSubSup>
                      <m:sSubSupPr>
                        <m:ctrlPr>
                          <a:rPr lang="ru-RU" sz="4000" i="1" smtClean="0">
                            <a:effectLst/>
                            <a:latin typeface="Cambria Math" panose="02040503050406030204" pitchFamily="18" charset="0"/>
                          </a:rPr>
                        </m:ctrlPr>
                      </m:sSubSupPr>
                      <m:e>
                        <m:r>
                          <a:rPr lang="ru-RU" sz="4000" i="1" kern="100">
                            <a:effectLst/>
                            <a:latin typeface="Cambria Math" panose="02040503050406030204" pitchFamily="18" charset="0"/>
                            <a:ea typeface="MS Mincho" panose="02020609040205080304" pitchFamily="49" charset="-128"/>
                            <a:cs typeface="Times New Roman" panose="02020603050405020304" pitchFamily="18" charset="0"/>
                          </a:rPr>
                          <m:t>𝐾</m:t>
                        </m:r>
                      </m:e>
                      <m:sub>
                        <m:r>
                          <a:rPr lang="ru-RU" sz="4000" i="1" kern="100">
                            <a:effectLst/>
                            <a:latin typeface="Cambria Math" panose="02040503050406030204" pitchFamily="18" charset="0"/>
                            <a:ea typeface="MS Mincho" panose="02020609040205080304" pitchFamily="49" charset="-128"/>
                            <a:cs typeface="Times New Roman" panose="02020603050405020304" pitchFamily="18" charset="0"/>
                          </a:rPr>
                          <m:t>𝑆</m:t>
                        </m:r>
                      </m:sub>
                      <m:sup>
                        <m:r>
                          <a:rPr lang="en-US" sz="4000" i="1" kern="100">
                            <a:effectLst/>
                            <a:latin typeface="Cambria Math" panose="02040503050406030204" pitchFamily="18" charset="0"/>
                            <a:ea typeface="MS Mincho" panose="02020609040205080304" pitchFamily="49" charset="-128"/>
                            <a:cs typeface="Times New Roman" panose="02020603050405020304" pitchFamily="18" charset="0"/>
                          </a:rPr>
                          <m:t>0</m:t>
                        </m:r>
                      </m:sup>
                    </m:sSubSup>
                    <m:r>
                      <a:rPr lang="en-US" sz="4000" b="0" i="0" kern="100" smtClean="0">
                        <a:effectLst/>
                        <a:latin typeface="Cambria Math" panose="02040503050406030204" pitchFamily="18" charset="0"/>
                        <a:ea typeface="MS Mincho" panose="02020609040205080304" pitchFamily="49" charset="-128"/>
                        <a:cs typeface="Times New Roman" panose="02020603050405020304" pitchFamily="18" charset="0"/>
                      </a:rPr>
                      <m:t> </m:t>
                    </m:r>
                  </m:oMath>
                </a14:m>
                <a:r>
                  <a:rPr lang="en-US" sz="4000" kern="100" dirty="0">
                    <a:effectLst/>
                    <a:ea typeface="MS Mincho" panose="02020609040205080304" pitchFamily="49" charset="-128"/>
                    <a:cs typeface="Times New Roman" panose="02020603050405020304" pitchFamily="18" charset="0"/>
                  </a:rPr>
                  <a:t>and </a:t>
                </a:r>
                <a14:m>
                  <m:oMath xmlns:m="http://schemas.openxmlformats.org/officeDocument/2006/math">
                    <m:r>
                      <a:rPr lang="en-US" sz="4000" i="1">
                        <a:effectLst/>
                        <a:latin typeface="Cambria Math" panose="02040503050406030204" pitchFamily="18" charset="0"/>
                      </a:rPr>
                      <m:t>𝜔</m:t>
                    </m:r>
                    <m:d>
                      <m:dPr>
                        <m:ctrlPr>
                          <a:rPr lang="ru-RU" sz="4000" i="1">
                            <a:effectLst/>
                            <a:latin typeface="Cambria Math" panose="02040503050406030204" pitchFamily="18" charset="0"/>
                          </a:rPr>
                        </m:ctrlPr>
                      </m:dPr>
                      <m:e>
                        <m:r>
                          <a:rPr lang="en-US" sz="4000" i="1">
                            <a:effectLst/>
                            <a:latin typeface="Cambria Math" panose="02040503050406030204" pitchFamily="18" charset="0"/>
                          </a:rPr>
                          <m:t>782</m:t>
                        </m:r>
                      </m:e>
                    </m:d>
                  </m:oMath>
                </a14:m>
                <a:r>
                  <a:rPr lang="en-US" sz="4000" kern="100" dirty="0">
                    <a:effectLst/>
                    <a:ea typeface="MS Mincho" panose="02020609040205080304" pitchFamily="49" charset="-128"/>
                    <a:cs typeface="Times New Roman" panose="02020603050405020304" pitchFamily="18" charset="0"/>
                  </a:rPr>
                  <a:t> mesons</a:t>
                </a:r>
                <a:r>
                  <a:rPr lang="en-US" sz="4000" dirty="0"/>
                  <a:t>  </a:t>
                </a:r>
                <a:endParaRPr lang="ru-RU" sz="4000" dirty="0"/>
              </a:p>
            </p:txBody>
          </p:sp>
        </mc:Choice>
        <mc:Fallback xmlns="">
          <p:sp>
            <p:nvSpPr>
              <p:cNvPr id="2" name="Заголовок 1">
                <a:extLst>
                  <a:ext uri="{FF2B5EF4-FFF2-40B4-BE49-F238E27FC236}">
                    <a16:creationId xmlns:a16="http://schemas.microsoft.com/office/drawing/2014/main" id="{FF0BBAE0-3C40-EC03-0E82-4E47BCD6A21D}"/>
                  </a:ext>
                </a:extLst>
              </p:cNvPr>
              <p:cNvSpPr>
                <a:spLocks noGrp="1" noRot="1" noChangeAspect="1" noMove="1" noResize="1" noEditPoints="1" noAdjustHandles="1" noChangeArrowheads="1" noChangeShapeType="1" noTextEdit="1"/>
              </p:cNvSpPr>
              <p:nvPr>
                <p:ph type="title"/>
              </p:nvPr>
            </p:nvSpPr>
            <p:spPr>
              <a:blipFill>
                <a:blip r:embed="rId2"/>
                <a:stretch>
                  <a:fillRect l="-593" t="-18717" r="-963" b="-30481"/>
                </a:stretch>
              </a:blipFill>
            </p:spPr>
            <p:txBody>
              <a:bodyPr/>
              <a:lstStyle/>
              <a:p>
                <a:r>
                  <a:rPr lang="ru-RU">
                    <a:noFill/>
                  </a:rPr>
                  <a:t> </a:t>
                </a:r>
              </a:p>
            </p:txBody>
          </p:sp>
        </mc:Fallback>
      </mc:AlternateContent>
      <p:graphicFrame>
        <p:nvGraphicFramePr>
          <p:cNvPr id="10" name="Объект 9">
            <a:extLst>
              <a:ext uri="{FF2B5EF4-FFF2-40B4-BE49-F238E27FC236}">
                <a16:creationId xmlns:a16="http://schemas.microsoft.com/office/drawing/2014/main" id="{D8FBF18D-2F1F-615F-A9C9-C887BB8BBC81}"/>
              </a:ext>
            </a:extLst>
          </p:cNvPr>
          <p:cNvGraphicFramePr>
            <a:graphicFrameLocks noGrp="1"/>
          </p:cNvGraphicFramePr>
          <p:nvPr>
            <p:ph sz="half" idx="1"/>
            <p:extLst>
              <p:ext uri="{D42A27DB-BD31-4B8C-83A1-F6EECF244321}">
                <p14:modId xmlns:p14="http://schemas.microsoft.com/office/powerpoint/2010/main" val="4032481963"/>
              </p:ext>
            </p:extLst>
          </p:nvPr>
        </p:nvGraphicFramePr>
        <p:xfrm>
          <a:off x="479493" y="2282561"/>
          <a:ext cx="8363274" cy="2644639"/>
        </p:xfrm>
        <a:graphic>
          <a:graphicData uri="http://schemas.openxmlformats.org/drawingml/2006/table">
            <a:tbl>
              <a:tblPr firstRow="1" firstCol="1" bandRow="1">
                <a:tableStyleId>{5C22544A-7EE6-4342-B048-85BDC9FD1C3A}</a:tableStyleId>
              </a:tblPr>
              <a:tblGrid>
                <a:gridCol w="1586418">
                  <a:extLst>
                    <a:ext uri="{9D8B030D-6E8A-4147-A177-3AD203B41FA5}">
                      <a16:colId xmlns:a16="http://schemas.microsoft.com/office/drawing/2014/main" val="2772459555"/>
                    </a:ext>
                  </a:extLst>
                </a:gridCol>
                <a:gridCol w="1297610">
                  <a:extLst>
                    <a:ext uri="{9D8B030D-6E8A-4147-A177-3AD203B41FA5}">
                      <a16:colId xmlns:a16="http://schemas.microsoft.com/office/drawing/2014/main" val="744893609"/>
                    </a:ext>
                  </a:extLst>
                </a:gridCol>
                <a:gridCol w="1585402">
                  <a:extLst>
                    <a:ext uri="{9D8B030D-6E8A-4147-A177-3AD203B41FA5}">
                      <a16:colId xmlns:a16="http://schemas.microsoft.com/office/drawing/2014/main" val="1042723384"/>
                    </a:ext>
                  </a:extLst>
                </a:gridCol>
                <a:gridCol w="1585402">
                  <a:extLst>
                    <a:ext uri="{9D8B030D-6E8A-4147-A177-3AD203B41FA5}">
                      <a16:colId xmlns:a16="http://schemas.microsoft.com/office/drawing/2014/main" val="147148484"/>
                    </a:ext>
                  </a:extLst>
                </a:gridCol>
                <a:gridCol w="1149137">
                  <a:extLst>
                    <a:ext uri="{9D8B030D-6E8A-4147-A177-3AD203B41FA5}">
                      <a16:colId xmlns:a16="http://schemas.microsoft.com/office/drawing/2014/main" val="4128656805"/>
                    </a:ext>
                  </a:extLst>
                </a:gridCol>
                <a:gridCol w="1159305">
                  <a:extLst>
                    <a:ext uri="{9D8B030D-6E8A-4147-A177-3AD203B41FA5}">
                      <a16:colId xmlns:a16="http://schemas.microsoft.com/office/drawing/2014/main" val="1087714535"/>
                    </a:ext>
                  </a:extLst>
                </a:gridCol>
              </a:tblGrid>
              <a:tr h="0">
                <a:tc>
                  <a:txBody>
                    <a:bodyPr/>
                    <a:lstStyle/>
                    <a:p>
                      <a:pPr algn="just"/>
                      <a:r>
                        <a:rPr lang="en-US" sz="1600" kern="100" dirty="0">
                          <a:effectLst/>
                        </a:rPr>
                        <a:t>          GeV/с</a:t>
                      </a:r>
                      <a:endParaRPr lang="ru-RU" sz="1600"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just"/>
                      <a:r>
                        <a:rPr lang="en-US" sz="1600" kern="100" dirty="0">
                          <a:effectLst/>
                        </a:rPr>
                        <a:t>0 &lt; </a:t>
                      </a:r>
                      <a:r>
                        <a:rPr lang="en-US" sz="1600" kern="100" dirty="0" err="1">
                          <a:effectLst/>
                        </a:rPr>
                        <a:t>p</a:t>
                      </a:r>
                      <a:r>
                        <a:rPr lang="en-US" sz="1600" kern="100" baseline="-25000" dirty="0" err="1">
                          <a:effectLst/>
                        </a:rPr>
                        <a:t>Z</a:t>
                      </a:r>
                      <a:r>
                        <a:rPr lang="en-US" sz="1600" kern="100" dirty="0">
                          <a:effectLst/>
                        </a:rPr>
                        <a:t> ≤ </a:t>
                      </a:r>
                      <a:r>
                        <a:rPr lang="ru-RU" sz="1600" kern="100" dirty="0">
                          <a:effectLst/>
                        </a:rPr>
                        <a:t>4.0</a:t>
                      </a:r>
                      <a:endParaRPr lang="ru-RU" sz="1600"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just"/>
                      <a:r>
                        <a:rPr lang="en-US" sz="1600" kern="100" dirty="0">
                          <a:effectLst/>
                        </a:rPr>
                        <a:t>4.0 &lt; </a:t>
                      </a:r>
                      <a:r>
                        <a:rPr lang="en-US" sz="1600" kern="100" dirty="0" err="1">
                          <a:effectLst/>
                        </a:rPr>
                        <a:t>p</a:t>
                      </a:r>
                      <a:r>
                        <a:rPr lang="en-US" sz="1600" kern="100" baseline="-25000" dirty="0" err="1">
                          <a:effectLst/>
                        </a:rPr>
                        <a:t>Z</a:t>
                      </a:r>
                      <a:r>
                        <a:rPr lang="en-US" sz="1600" kern="100" dirty="0">
                          <a:effectLst/>
                        </a:rPr>
                        <a:t> ≤ </a:t>
                      </a:r>
                      <a:r>
                        <a:rPr lang="ru-RU" sz="1600" kern="100" dirty="0">
                          <a:effectLst/>
                        </a:rPr>
                        <a:t>8.0</a:t>
                      </a:r>
                      <a:endParaRPr lang="ru-RU" sz="1600"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just"/>
                      <a:r>
                        <a:rPr lang="en-US" sz="1600" kern="100">
                          <a:effectLst/>
                        </a:rPr>
                        <a:t>8.0 &lt; p</a:t>
                      </a:r>
                      <a:r>
                        <a:rPr lang="en-US" sz="1600" kern="100" baseline="-25000">
                          <a:effectLst/>
                        </a:rPr>
                        <a:t>Z</a:t>
                      </a:r>
                      <a:r>
                        <a:rPr lang="en-US" sz="1600" kern="100">
                          <a:effectLst/>
                        </a:rPr>
                        <a:t> ≤ </a:t>
                      </a:r>
                      <a:r>
                        <a:rPr lang="ru-RU" sz="1600" kern="100">
                          <a:effectLst/>
                        </a:rPr>
                        <a:t>12.0</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just"/>
                      <a:r>
                        <a:rPr lang="en-US" sz="1600" kern="100">
                          <a:effectLst/>
                        </a:rPr>
                        <a:t>12.0 &lt; p</a:t>
                      </a:r>
                      <a:r>
                        <a:rPr lang="en-US" sz="1600" kern="100" baseline="-25000">
                          <a:effectLst/>
                        </a:rPr>
                        <a:t>Z</a:t>
                      </a:r>
                      <a:r>
                        <a:rPr lang="en-US" sz="1600" kern="100">
                          <a:effectLst/>
                        </a:rPr>
                        <a:t> ≤ </a:t>
                      </a:r>
                      <a:r>
                        <a:rPr lang="ru-RU" sz="1600" kern="100">
                          <a:effectLst/>
                        </a:rPr>
                        <a:t>16.0</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just"/>
                      <a:r>
                        <a:rPr lang="en-US" sz="1600" kern="100">
                          <a:effectLst/>
                        </a:rPr>
                        <a:t>p</a:t>
                      </a:r>
                      <a:r>
                        <a:rPr lang="en-US" sz="1600" kern="100" baseline="-25000">
                          <a:effectLst/>
                        </a:rPr>
                        <a:t>Z</a:t>
                      </a:r>
                      <a:r>
                        <a:rPr lang="en-US" sz="1600" kern="100">
                          <a:effectLst/>
                        </a:rPr>
                        <a:t> &gt; </a:t>
                      </a:r>
                      <a:r>
                        <a:rPr lang="ru-RU" sz="1600" kern="100">
                          <a:effectLst/>
                        </a:rPr>
                        <a:t>16.0</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extLst>
                  <a:ext uri="{0D108BD9-81ED-4DB2-BD59-A6C34878D82A}">
                    <a16:rowId xmlns:a16="http://schemas.microsoft.com/office/drawing/2014/main" val="2449278279"/>
                  </a:ext>
                </a:extLst>
              </a:tr>
              <a:tr h="615400">
                <a:tc>
                  <a:txBody>
                    <a:bodyPr/>
                    <a:lstStyle/>
                    <a:p>
                      <a:pPr algn="just"/>
                      <a:r>
                        <a:rPr lang="en-US" sz="1600" kern="100">
                          <a:effectLst/>
                        </a:rPr>
                        <a:t>0 &lt; p</a:t>
                      </a:r>
                      <a:r>
                        <a:rPr lang="en-US" sz="1600" kern="100" baseline="-25000">
                          <a:effectLst/>
                        </a:rPr>
                        <a:t>T</a:t>
                      </a:r>
                      <a:r>
                        <a:rPr lang="en-US" sz="1600" kern="100">
                          <a:effectLst/>
                        </a:rPr>
                        <a:t> ≤</a:t>
                      </a:r>
                      <a:r>
                        <a:rPr lang="ru-RU" sz="1600" kern="100">
                          <a:effectLst/>
                        </a:rPr>
                        <a:t> 0.25</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0.016</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0.01</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0.018</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0.043</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0.073</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extLst>
                  <a:ext uri="{0D108BD9-81ED-4DB2-BD59-A6C34878D82A}">
                    <a16:rowId xmlns:a16="http://schemas.microsoft.com/office/drawing/2014/main" val="3443765716"/>
                  </a:ext>
                </a:extLst>
              </a:tr>
              <a:tr h="495385">
                <a:tc>
                  <a:txBody>
                    <a:bodyPr/>
                    <a:lstStyle/>
                    <a:p>
                      <a:pPr algn="just"/>
                      <a:r>
                        <a:rPr lang="en-US" sz="1600" kern="100">
                          <a:effectLst/>
                        </a:rPr>
                        <a:t>0.25 &lt; p</a:t>
                      </a:r>
                      <a:r>
                        <a:rPr lang="en-US" sz="1600" kern="100" baseline="-25000">
                          <a:effectLst/>
                        </a:rPr>
                        <a:t>T</a:t>
                      </a:r>
                      <a:r>
                        <a:rPr lang="en-US" sz="1600" kern="100">
                          <a:effectLst/>
                        </a:rPr>
                        <a:t> ≤ 0.5</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0.024</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0.008</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0.012</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0.024</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0.039</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extLst>
                  <a:ext uri="{0D108BD9-81ED-4DB2-BD59-A6C34878D82A}">
                    <a16:rowId xmlns:a16="http://schemas.microsoft.com/office/drawing/2014/main" val="2357789866"/>
                  </a:ext>
                </a:extLst>
              </a:tr>
              <a:tr h="630720">
                <a:tc>
                  <a:txBody>
                    <a:bodyPr/>
                    <a:lstStyle/>
                    <a:p>
                      <a:pPr algn="just"/>
                      <a:r>
                        <a:rPr lang="en-US" sz="1600" kern="100">
                          <a:effectLst/>
                        </a:rPr>
                        <a:t>0.5 &lt; p</a:t>
                      </a:r>
                      <a:r>
                        <a:rPr lang="en-US" sz="1600" kern="100" baseline="-25000">
                          <a:effectLst/>
                        </a:rPr>
                        <a:t>T</a:t>
                      </a:r>
                      <a:r>
                        <a:rPr lang="en-US" sz="1600" kern="100">
                          <a:effectLst/>
                        </a:rPr>
                        <a:t> ≤ 1.0</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0.237</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0.013</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0.011</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0.019</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0.033</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extLst>
                  <a:ext uri="{0D108BD9-81ED-4DB2-BD59-A6C34878D82A}">
                    <a16:rowId xmlns:a16="http://schemas.microsoft.com/office/drawing/2014/main" val="1533644261"/>
                  </a:ext>
                </a:extLst>
              </a:tr>
              <a:tr h="408566">
                <a:tc>
                  <a:txBody>
                    <a:bodyPr/>
                    <a:lstStyle/>
                    <a:p>
                      <a:pPr algn="just"/>
                      <a:r>
                        <a:rPr lang="en-US" sz="1600" kern="100">
                          <a:effectLst/>
                        </a:rPr>
                        <a:t>p</a:t>
                      </a:r>
                      <a:r>
                        <a:rPr lang="en-US" sz="1600" kern="100" baseline="-25000">
                          <a:effectLst/>
                        </a:rPr>
                        <a:t>T</a:t>
                      </a:r>
                      <a:r>
                        <a:rPr lang="en-US" sz="1600" kern="100">
                          <a:effectLst/>
                        </a:rPr>
                        <a:t> &gt; 1.0</a:t>
                      </a:r>
                      <a:endParaRPr lang="ru-RU" sz="1600"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0.186</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0.039</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a:effectLst/>
                        </a:rPr>
                        <a:t>0.039</a:t>
                      </a:r>
                      <a:endParaRPr lang="ru-RU" sz="2000" b="1" kern="10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tc>
                  <a:txBody>
                    <a:bodyPr/>
                    <a:lstStyle/>
                    <a:p>
                      <a:pPr algn="ctr"/>
                      <a:r>
                        <a:rPr lang="en-US" sz="2000" b="1" kern="100" dirty="0">
                          <a:effectLst/>
                        </a:rPr>
                        <a:t>0.058</a:t>
                      </a:r>
                      <a:endParaRPr lang="ru-RU" sz="2000" b="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49593" marR="49593" marT="6888" marB="0" anchor="ctr"/>
                </a:tc>
                <a:extLst>
                  <a:ext uri="{0D108BD9-81ED-4DB2-BD59-A6C34878D82A}">
                    <a16:rowId xmlns:a16="http://schemas.microsoft.com/office/drawing/2014/main" val="2408419800"/>
                  </a:ext>
                </a:extLst>
              </a:tr>
            </a:tbl>
          </a:graphicData>
        </a:graphic>
      </p:graphicFrame>
      <p:graphicFrame>
        <p:nvGraphicFramePr>
          <p:cNvPr id="9" name="Объект 8">
            <a:extLst>
              <a:ext uri="{FF2B5EF4-FFF2-40B4-BE49-F238E27FC236}">
                <a16:creationId xmlns:a16="http://schemas.microsoft.com/office/drawing/2014/main" id="{27EA5066-55A0-5614-8024-B5DF69EB7188}"/>
              </a:ext>
            </a:extLst>
          </p:cNvPr>
          <p:cNvGraphicFramePr>
            <a:graphicFrameLocks noGrp="1"/>
          </p:cNvGraphicFramePr>
          <p:nvPr>
            <p:ph sz="half" idx="2"/>
            <p:extLst>
              <p:ext uri="{D42A27DB-BD31-4B8C-83A1-F6EECF244321}">
                <p14:modId xmlns:p14="http://schemas.microsoft.com/office/powerpoint/2010/main" val="1638665825"/>
              </p:ext>
            </p:extLst>
          </p:nvPr>
        </p:nvGraphicFramePr>
        <p:xfrm>
          <a:off x="1187624" y="4941168"/>
          <a:ext cx="7200801" cy="1045461"/>
        </p:xfrm>
        <a:graphic>
          <a:graphicData uri="http://schemas.openxmlformats.org/drawingml/2006/table">
            <a:tbl>
              <a:tblPr firstRow="1" firstCol="1" bandRow="1">
                <a:tableStyleId>{5C22544A-7EE6-4342-B048-85BDC9FD1C3A}</a:tableStyleId>
              </a:tblPr>
              <a:tblGrid>
                <a:gridCol w="2400267">
                  <a:extLst>
                    <a:ext uri="{9D8B030D-6E8A-4147-A177-3AD203B41FA5}">
                      <a16:colId xmlns:a16="http://schemas.microsoft.com/office/drawing/2014/main" val="3393400284"/>
                    </a:ext>
                  </a:extLst>
                </a:gridCol>
                <a:gridCol w="2400267">
                  <a:extLst>
                    <a:ext uri="{9D8B030D-6E8A-4147-A177-3AD203B41FA5}">
                      <a16:colId xmlns:a16="http://schemas.microsoft.com/office/drawing/2014/main" val="1925715848"/>
                    </a:ext>
                  </a:extLst>
                </a:gridCol>
                <a:gridCol w="2400267">
                  <a:extLst>
                    <a:ext uri="{9D8B030D-6E8A-4147-A177-3AD203B41FA5}">
                      <a16:colId xmlns:a16="http://schemas.microsoft.com/office/drawing/2014/main" val="1297220180"/>
                    </a:ext>
                  </a:extLst>
                </a:gridCol>
              </a:tblGrid>
              <a:tr h="289939">
                <a:tc>
                  <a:txBody>
                    <a:bodyPr/>
                    <a:lstStyle/>
                    <a:p>
                      <a:pPr algn="just"/>
                      <a:r>
                        <a:rPr lang="en-US" sz="2000" i="1" kern="100" dirty="0">
                          <a:effectLst/>
                        </a:rPr>
                        <a:t> </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tc>
                  <a:txBody>
                    <a:bodyPr/>
                    <a:lstStyle/>
                    <a:p>
                      <a:pPr algn="just"/>
                      <a:r>
                        <a:rPr lang="en-US" sz="2000" i="1" kern="100" dirty="0" err="1">
                          <a:effectLst/>
                        </a:rPr>
                        <a:t>p</a:t>
                      </a:r>
                      <a:r>
                        <a:rPr lang="en-US" sz="2000" i="1" kern="100" baseline="-25000" dirty="0" err="1">
                          <a:effectLst/>
                        </a:rPr>
                        <a:t>Z</a:t>
                      </a:r>
                      <a:r>
                        <a:rPr lang="en-US" sz="2000" i="1" kern="100" dirty="0">
                          <a:effectLst/>
                        </a:rPr>
                        <a:t> ≤ </a:t>
                      </a:r>
                      <a:r>
                        <a:rPr lang="ru-RU" sz="2000" i="1" kern="100" dirty="0">
                          <a:effectLst/>
                        </a:rPr>
                        <a:t>1</a:t>
                      </a:r>
                      <a:r>
                        <a:rPr lang="en-US" sz="2000" i="1" kern="100" dirty="0">
                          <a:effectLst/>
                        </a:rPr>
                        <a:t>2</a:t>
                      </a:r>
                      <a:r>
                        <a:rPr lang="ru-RU" sz="2000" i="1" kern="100" dirty="0">
                          <a:effectLst/>
                        </a:rPr>
                        <a:t>.0</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tc>
                  <a:txBody>
                    <a:bodyPr/>
                    <a:lstStyle/>
                    <a:p>
                      <a:pPr algn="just"/>
                      <a:r>
                        <a:rPr lang="en-US" sz="2000" i="1" kern="100">
                          <a:effectLst/>
                        </a:rPr>
                        <a:t>p</a:t>
                      </a:r>
                      <a:r>
                        <a:rPr lang="en-US" sz="2000" i="1" kern="100" baseline="-25000">
                          <a:effectLst/>
                        </a:rPr>
                        <a:t>Z</a:t>
                      </a:r>
                      <a:r>
                        <a:rPr lang="en-US" sz="2000" i="1" kern="100">
                          <a:effectLst/>
                        </a:rPr>
                        <a:t> &gt; </a:t>
                      </a:r>
                      <a:r>
                        <a:rPr lang="ru-RU" sz="2000" i="1" kern="100">
                          <a:effectLst/>
                        </a:rPr>
                        <a:t>1</a:t>
                      </a:r>
                      <a:r>
                        <a:rPr lang="en-US" sz="2000" i="1" kern="100">
                          <a:effectLst/>
                        </a:rPr>
                        <a:t>2</a:t>
                      </a:r>
                      <a:r>
                        <a:rPr lang="ru-RU" sz="2000" i="1" kern="100">
                          <a:effectLst/>
                        </a:rPr>
                        <a:t>.0</a:t>
                      </a:r>
                      <a:endParaRPr lang="ru-RU" sz="2000" i="1" kern="10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extLst>
                  <a:ext uri="{0D108BD9-81ED-4DB2-BD59-A6C34878D82A}">
                    <a16:rowId xmlns:a16="http://schemas.microsoft.com/office/drawing/2014/main" val="1447182527"/>
                  </a:ext>
                </a:extLst>
              </a:tr>
              <a:tr h="435861">
                <a:tc>
                  <a:txBody>
                    <a:bodyPr/>
                    <a:lstStyle/>
                    <a:p>
                      <a:pPr algn="just"/>
                      <a:r>
                        <a:rPr lang="en-US" sz="2000" i="1" kern="100" dirty="0">
                          <a:effectLst/>
                        </a:rPr>
                        <a:t>p</a:t>
                      </a:r>
                      <a:r>
                        <a:rPr lang="en-US" sz="2000" i="1" kern="100" baseline="-25000" dirty="0">
                          <a:effectLst/>
                        </a:rPr>
                        <a:t>T</a:t>
                      </a:r>
                      <a:r>
                        <a:rPr lang="en-US" sz="2000" i="1" kern="100" dirty="0">
                          <a:effectLst/>
                        </a:rPr>
                        <a:t> ≤ 0.5</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tc>
                  <a:txBody>
                    <a:bodyPr/>
                    <a:lstStyle/>
                    <a:p>
                      <a:pPr algn="ctr"/>
                      <a:r>
                        <a:rPr lang="en-US" sz="2000" i="1" kern="100" dirty="0">
                          <a:effectLst/>
                        </a:rPr>
                        <a:t>0.052</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tc>
                  <a:txBody>
                    <a:bodyPr/>
                    <a:lstStyle/>
                    <a:p>
                      <a:pPr algn="ctr"/>
                      <a:r>
                        <a:rPr lang="en-US" sz="2000" i="1" kern="100">
                          <a:effectLst/>
                        </a:rPr>
                        <a:t>0.022</a:t>
                      </a:r>
                      <a:endParaRPr lang="ru-RU" sz="2000" i="1" kern="10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extLst>
                  <a:ext uri="{0D108BD9-81ED-4DB2-BD59-A6C34878D82A}">
                    <a16:rowId xmlns:a16="http://schemas.microsoft.com/office/drawing/2014/main" val="3409584319"/>
                  </a:ext>
                </a:extLst>
              </a:tr>
              <a:tr h="289939">
                <a:tc>
                  <a:txBody>
                    <a:bodyPr/>
                    <a:lstStyle/>
                    <a:p>
                      <a:pPr algn="just"/>
                      <a:r>
                        <a:rPr lang="en-US" sz="2000" i="1" kern="100" dirty="0">
                          <a:effectLst/>
                        </a:rPr>
                        <a:t>p</a:t>
                      </a:r>
                      <a:r>
                        <a:rPr lang="en-US" sz="2000" i="1" kern="100" baseline="-25000" dirty="0">
                          <a:effectLst/>
                        </a:rPr>
                        <a:t>T</a:t>
                      </a:r>
                      <a:r>
                        <a:rPr lang="en-US" sz="2000" i="1" kern="100" dirty="0">
                          <a:effectLst/>
                        </a:rPr>
                        <a:t> &gt; 0.5</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tc>
                  <a:txBody>
                    <a:bodyPr/>
                    <a:lstStyle/>
                    <a:p>
                      <a:pPr algn="ctr"/>
                      <a:r>
                        <a:rPr lang="en-US" sz="2000" i="1" kern="100" dirty="0">
                          <a:effectLst/>
                        </a:rPr>
                        <a:t>0.050</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tc>
                  <a:txBody>
                    <a:bodyPr/>
                    <a:lstStyle/>
                    <a:p>
                      <a:pPr algn="ctr"/>
                      <a:r>
                        <a:rPr lang="en-US" sz="2000" i="1" kern="100" dirty="0">
                          <a:effectLst/>
                        </a:rPr>
                        <a:t>0.024</a:t>
                      </a:r>
                      <a:endParaRPr lang="ru-RU" sz="2000" i="1" kern="100" dirty="0">
                        <a:effectLst/>
                        <a:latin typeface="Century" panose="02040604050505020304" pitchFamily="18" charset="0"/>
                        <a:ea typeface="MS Mincho" panose="02020609040205080304" pitchFamily="49" charset="-128"/>
                        <a:cs typeface="Times New Roman" panose="02020603050405020304" pitchFamily="18" charset="0"/>
                      </a:endParaRPr>
                    </a:p>
                  </a:txBody>
                  <a:tcPr marL="50942" marR="50942" marT="0" marB="0"/>
                </a:tc>
                <a:extLst>
                  <a:ext uri="{0D108BD9-81ED-4DB2-BD59-A6C34878D82A}">
                    <a16:rowId xmlns:a16="http://schemas.microsoft.com/office/drawing/2014/main" val="2165303488"/>
                  </a:ext>
                </a:extLst>
              </a:tr>
            </a:tbl>
          </a:graphicData>
        </a:graphic>
      </p:graphicFrame>
      <p:sp>
        <p:nvSpPr>
          <p:cNvPr id="5" name="Дата 4">
            <a:extLst>
              <a:ext uri="{FF2B5EF4-FFF2-40B4-BE49-F238E27FC236}">
                <a16:creationId xmlns:a16="http://schemas.microsoft.com/office/drawing/2014/main" id="{CDF6BD02-1D95-D757-45F2-03E9D96CB067}"/>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45D03ABC-C1B5-4607-0948-E58A7DDAE2DB}"/>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D1948F5B-4E78-EAC3-478E-532D05B5CC99}"/>
              </a:ext>
            </a:extLst>
          </p:cNvPr>
          <p:cNvSpPr>
            <a:spLocks noGrp="1"/>
          </p:cNvSpPr>
          <p:nvPr>
            <p:ph type="sldNum" sz="quarter" idx="12"/>
          </p:nvPr>
        </p:nvSpPr>
        <p:spPr/>
        <p:txBody>
          <a:bodyPr/>
          <a:lstStyle/>
          <a:p>
            <a:fld id="{D64476E5-E4F1-45B2-B94E-1D3180B60DD4}" type="slidenum">
              <a:rPr lang="ru-RU" altLang="ru-RU" smtClean="0"/>
              <a:pPr/>
              <a:t>29</a:t>
            </a:fld>
            <a:endParaRPr lang="ru-RU" altLang="ru-RU"/>
          </a:p>
        </p:txBody>
      </p:sp>
      <p:sp>
        <p:nvSpPr>
          <p:cNvPr id="3" name="TextBox 2">
            <a:extLst>
              <a:ext uri="{FF2B5EF4-FFF2-40B4-BE49-F238E27FC236}">
                <a16:creationId xmlns:a16="http://schemas.microsoft.com/office/drawing/2014/main" id="{F57DFF53-32ED-796D-BCA7-03AA8C50CE67}"/>
              </a:ext>
            </a:extLst>
          </p:cNvPr>
          <p:cNvSpPr txBox="1"/>
          <p:nvPr/>
        </p:nvSpPr>
        <p:spPr>
          <a:xfrm>
            <a:off x="611560" y="1721579"/>
            <a:ext cx="5544616" cy="369332"/>
          </a:xfrm>
          <a:prstGeom prst="rect">
            <a:avLst/>
          </a:prstGeom>
          <a:noFill/>
        </p:spPr>
        <p:txBody>
          <a:bodyPr wrap="square" rtlCol="0">
            <a:spAutoFit/>
          </a:bodyPr>
          <a:lstStyle/>
          <a:p>
            <a:r>
              <a:rPr lang="en-US" dirty="0"/>
              <a:t>JPS </a:t>
            </a:r>
            <a:r>
              <a:rPr lang="en-US" dirty="0" err="1"/>
              <a:t>Conf.Proc</a:t>
            </a:r>
            <a:r>
              <a:rPr lang="en-US" dirty="0"/>
              <a:t>. 37 (2022) 020504 SPIN-2021</a:t>
            </a:r>
            <a:endParaRPr lang="ru-RU" dirty="0"/>
          </a:p>
        </p:txBody>
      </p:sp>
    </p:spTree>
    <p:extLst>
      <p:ext uri="{BB962C8B-B14F-4D97-AF65-F5344CB8AC3E}">
        <p14:creationId xmlns:p14="http://schemas.microsoft.com/office/powerpoint/2010/main" val="4193300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en-US" dirty="0"/>
              <a:t>Motivation </a:t>
            </a:r>
            <a:endParaRPr lang="ru-RU" dirty="0"/>
          </a:p>
        </p:txBody>
      </p:sp>
      <p:sp>
        <p:nvSpPr>
          <p:cNvPr id="3" name="Объект 2"/>
          <p:cNvSpPr>
            <a:spLocks noGrp="1"/>
          </p:cNvSpPr>
          <p:nvPr>
            <p:ph idx="1"/>
          </p:nvPr>
        </p:nvSpPr>
        <p:spPr>
          <a:xfrm>
            <a:off x="457200" y="980728"/>
            <a:ext cx="8229600" cy="5150197"/>
          </a:xfrm>
        </p:spPr>
        <p:txBody>
          <a:bodyPr/>
          <a:lstStyle/>
          <a:p>
            <a:r>
              <a:rPr lang="ru-RU" sz="2200" dirty="0" err="1">
                <a:effectLst/>
              </a:rPr>
              <a:t>The</a:t>
            </a:r>
            <a:r>
              <a:rPr lang="ru-RU" sz="2200" dirty="0">
                <a:effectLst/>
              </a:rPr>
              <a:t> </a:t>
            </a:r>
            <a:r>
              <a:rPr lang="ru-RU" sz="2200" dirty="0" err="1">
                <a:effectLst/>
              </a:rPr>
              <a:t>project</a:t>
            </a:r>
            <a:r>
              <a:rPr lang="ru-RU" sz="2200" dirty="0">
                <a:effectLst/>
              </a:rPr>
              <a:t> </a:t>
            </a:r>
            <a:r>
              <a:rPr lang="ru-RU" sz="2200" dirty="0" err="1">
                <a:effectLst/>
              </a:rPr>
              <a:t>is</a:t>
            </a:r>
            <a:r>
              <a:rPr lang="ru-RU" sz="2200" dirty="0">
                <a:effectLst/>
              </a:rPr>
              <a:t> </a:t>
            </a:r>
            <a:r>
              <a:rPr lang="ru-RU" sz="2200" dirty="0" err="1">
                <a:effectLst/>
              </a:rPr>
              <a:t>aimed</a:t>
            </a:r>
            <a:r>
              <a:rPr lang="ru-RU" sz="2200" dirty="0">
                <a:effectLst/>
              </a:rPr>
              <a:t> </a:t>
            </a:r>
            <a:r>
              <a:rPr lang="ru-RU" sz="2200" dirty="0" err="1">
                <a:effectLst/>
              </a:rPr>
              <a:t>at</a:t>
            </a:r>
            <a:r>
              <a:rPr lang="ru-RU" sz="2200" dirty="0">
                <a:effectLst/>
              </a:rPr>
              <a:t> </a:t>
            </a:r>
            <a:r>
              <a:rPr lang="ru-RU" sz="2200" dirty="0" err="1">
                <a:effectLst/>
              </a:rPr>
              <a:t>studying</a:t>
            </a:r>
            <a:r>
              <a:rPr lang="ru-RU" sz="2200" dirty="0">
                <a:effectLst/>
              </a:rPr>
              <a:t> </a:t>
            </a:r>
            <a:r>
              <a:rPr lang="ru-RU" sz="2200" dirty="0" err="1">
                <a:effectLst/>
              </a:rPr>
              <a:t>the</a:t>
            </a:r>
            <a:r>
              <a:rPr lang="ru-RU" sz="2200" dirty="0">
                <a:effectLst/>
              </a:rPr>
              <a:t> </a:t>
            </a:r>
            <a:r>
              <a:rPr lang="ru-RU" sz="2200" dirty="0" err="1">
                <a:effectLst/>
              </a:rPr>
              <a:t>spin</a:t>
            </a:r>
            <a:r>
              <a:rPr lang="ru-RU" sz="2200" dirty="0">
                <a:effectLst/>
              </a:rPr>
              <a:t> </a:t>
            </a:r>
            <a:r>
              <a:rPr lang="ru-RU" sz="2200" dirty="0" err="1">
                <a:effectLst/>
              </a:rPr>
              <a:t>structure</a:t>
            </a:r>
            <a:r>
              <a:rPr lang="ru-RU" sz="2200" dirty="0">
                <a:effectLst/>
              </a:rPr>
              <a:t> </a:t>
            </a:r>
            <a:r>
              <a:rPr lang="ru-RU" sz="2200" dirty="0" err="1">
                <a:effectLst/>
              </a:rPr>
              <a:t>of</a:t>
            </a:r>
            <a:r>
              <a:rPr lang="ru-RU" sz="2200" dirty="0">
                <a:effectLst/>
              </a:rPr>
              <a:t> </a:t>
            </a:r>
            <a:r>
              <a:rPr lang="ru-RU" sz="2200" dirty="0" err="1">
                <a:effectLst/>
              </a:rPr>
              <a:t>the</a:t>
            </a:r>
            <a:r>
              <a:rPr lang="ru-RU" sz="2200" dirty="0">
                <a:effectLst/>
              </a:rPr>
              <a:t> </a:t>
            </a:r>
            <a:r>
              <a:rPr lang="ru-RU" sz="2200" dirty="0" err="1">
                <a:effectLst/>
              </a:rPr>
              <a:t>nucleon</a:t>
            </a:r>
            <a:r>
              <a:rPr lang="ru-RU" sz="2200" dirty="0">
                <a:effectLst/>
              </a:rPr>
              <a:t> and </a:t>
            </a:r>
            <a:r>
              <a:rPr lang="ru-RU" sz="2200" dirty="0" err="1">
                <a:effectLst/>
              </a:rPr>
              <a:t>the</a:t>
            </a:r>
            <a:r>
              <a:rPr lang="ru-RU" sz="2200" dirty="0">
                <a:effectLst/>
              </a:rPr>
              <a:t> </a:t>
            </a:r>
            <a:r>
              <a:rPr lang="ru-RU" sz="2200" dirty="0" err="1">
                <a:effectLst/>
              </a:rPr>
              <a:t>spin</a:t>
            </a:r>
            <a:r>
              <a:rPr lang="ru-RU" sz="2200" dirty="0">
                <a:effectLst/>
              </a:rPr>
              <a:t> </a:t>
            </a:r>
            <a:r>
              <a:rPr lang="ru-RU" sz="2200" dirty="0" err="1">
                <a:effectLst/>
              </a:rPr>
              <a:t>dependence</a:t>
            </a:r>
            <a:r>
              <a:rPr lang="ru-RU" sz="2200" dirty="0">
                <a:effectLst/>
              </a:rPr>
              <a:t> </a:t>
            </a:r>
            <a:r>
              <a:rPr lang="ru-RU" sz="2200" dirty="0" err="1">
                <a:effectLst/>
              </a:rPr>
              <a:t>of</a:t>
            </a:r>
            <a:r>
              <a:rPr lang="ru-RU" sz="2200" dirty="0">
                <a:effectLst/>
              </a:rPr>
              <a:t> </a:t>
            </a:r>
            <a:r>
              <a:rPr lang="ru-RU" sz="2200" dirty="0" err="1">
                <a:effectLst/>
              </a:rPr>
              <a:t>the</a:t>
            </a:r>
            <a:r>
              <a:rPr lang="ru-RU" sz="2200" dirty="0">
                <a:effectLst/>
              </a:rPr>
              <a:t> </a:t>
            </a:r>
            <a:r>
              <a:rPr lang="ru-RU" sz="2200" dirty="0" err="1">
                <a:effectLst/>
              </a:rPr>
              <a:t>strong</a:t>
            </a:r>
            <a:r>
              <a:rPr lang="ru-RU" sz="2200" dirty="0">
                <a:effectLst/>
              </a:rPr>
              <a:t> </a:t>
            </a:r>
            <a:r>
              <a:rPr lang="ru-RU" sz="2200" dirty="0" err="1">
                <a:effectLst/>
              </a:rPr>
              <a:t>interaction</a:t>
            </a:r>
            <a:r>
              <a:rPr lang="ru-RU" sz="2200" dirty="0">
                <a:effectLst/>
              </a:rPr>
              <a:t> </a:t>
            </a:r>
            <a:r>
              <a:rPr lang="ru-RU" sz="2200" dirty="0" err="1">
                <a:effectLst/>
              </a:rPr>
              <a:t>at</a:t>
            </a:r>
            <a:r>
              <a:rPr lang="ru-RU" sz="2200" dirty="0">
                <a:effectLst/>
              </a:rPr>
              <a:t> </a:t>
            </a:r>
            <a:r>
              <a:rPr lang="ru-RU" sz="2200" dirty="0" err="1">
                <a:effectLst/>
              </a:rPr>
              <a:t>energies</a:t>
            </a:r>
            <a:r>
              <a:rPr lang="ru-RU" sz="2200" dirty="0">
                <a:effectLst/>
              </a:rPr>
              <a:t> </a:t>
            </a:r>
            <a:r>
              <a:rPr lang="ru-RU" sz="2200" dirty="0" err="1">
                <a:effectLst/>
              </a:rPr>
              <a:t>up</a:t>
            </a:r>
            <a:r>
              <a:rPr lang="ru-RU" sz="2200" dirty="0">
                <a:effectLst/>
              </a:rPr>
              <a:t> </a:t>
            </a:r>
            <a:r>
              <a:rPr lang="ru-RU" sz="2200" dirty="0" err="1">
                <a:effectLst/>
              </a:rPr>
              <a:t>to</a:t>
            </a:r>
            <a:r>
              <a:rPr lang="ru-RU" sz="2200" dirty="0">
                <a:effectLst/>
              </a:rPr>
              <a:t> 50 </a:t>
            </a:r>
            <a:r>
              <a:rPr lang="ru-RU" sz="2200" dirty="0" err="1">
                <a:effectLst/>
              </a:rPr>
              <a:t>GeV</a:t>
            </a:r>
            <a:r>
              <a:rPr lang="en-US" sz="2200" dirty="0">
                <a:effectLst/>
              </a:rPr>
              <a:t>. The fixed target SPASCHARM experiment will systematically study  polarization phenomena in exclusive and inclusive hadronic reactions. </a:t>
            </a:r>
          </a:p>
          <a:p>
            <a:r>
              <a:rPr lang="en-US" sz="2200" dirty="0">
                <a:effectLst/>
              </a:rPr>
              <a:t>The universal setup will detect dozens of particles, produced on a polarized proton and nuclear targets.  In parallel with single-spin asymmetries, the polarization of hyperons and the elements of the density spin matrix of vector mesons will be measured.</a:t>
            </a:r>
          </a:p>
          <a:p>
            <a:r>
              <a:rPr lang="en-US" sz="2400" dirty="0">
                <a:effectLst/>
              </a:rPr>
              <a:t>The ultimate goal of the experiment is to study spin structure of the proton, primarily the determination of the contribution of gluons to the spin of the proton through the investigation of spin effects in the formation of various </a:t>
            </a:r>
            <a:r>
              <a:rPr lang="en-US" sz="2400" dirty="0" err="1">
                <a:effectLst/>
              </a:rPr>
              <a:t>charmonium</a:t>
            </a:r>
            <a:r>
              <a:rPr lang="en-US" sz="2400" dirty="0">
                <a:effectLst/>
              </a:rPr>
              <a:t> states</a:t>
            </a:r>
            <a:endParaRPr lang="en-US" sz="2200" dirty="0">
              <a:effectLst/>
            </a:endParaRPr>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3</a:t>
            </a:fld>
            <a:endParaRPr lang="ru-RU" altLang="ru-RU"/>
          </a:p>
        </p:txBody>
      </p:sp>
    </p:spTree>
    <p:extLst>
      <p:ext uri="{BB962C8B-B14F-4D97-AF65-F5344CB8AC3E}">
        <p14:creationId xmlns:p14="http://schemas.microsoft.com/office/powerpoint/2010/main" val="1600851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B20D5-A1AE-43D3-945B-AD5BA4DE894D}"/>
              </a:ext>
            </a:extLst>
          </p:cNvPr>
          <p:cNvSpPr>
            <a:spLocks noGrp="1"/>
          </p:cNvSpPr>
          <p:nvPr>
            <p:ph type="title"/>
          </p:nvPr>
        </p:nvSpPr>
        <p:spPr/>
        <p:txBody>
          <a:bodyPr/>
          <a:lstStyle/>
          <a:p>
            <a:r>
              <a:rPr lang="en-US" dirty="0"/>
              <a:t>Run 2021 preliminary plan</a:t>
            </a:r>
            <a:endParaRPr lang="ru-RU" dirty="0"/>
          </a:p>
        </p:txBody>
      </p:sp>
      <p:sp>
        <p:nvSpPr>
          <p:cNvPr id="3" name="Объект 2">
            <a:extLst>
              <a:ext uri="{FF2B5EF4-FFF2-40B4-BE49-F238E27FC236}">
                <a16:creationId xmlns:a16="http://schemas.microsoft.com/office/drawing/2014/main" id="{F58500ED-5D4C-4BEA-BB20-287ADB185677}"/>
              </a:ext>
            </a:extLst>
          </p:cNvPr>
          <p:cNvSpPr>
            <a:spLocks noGrp="1"/>
          </p:cNvSpPr>
          <p:nvPr>
            <p:ph idx="1"/>
          </p:nvPr>
        </p:nvSpPr>
        <p:spPr/>
        <p:txBody>
          <a:bodyPr/>
          <a:lstStyle/>
          <a:p>
            <a:r>
              <a:rPr lang="en-US" sz="2600" dirty="0"/>
              <a:t>A</a:t>
            </a:r>
            <a:r>
              <a:rPr lang="en-US" sz="2600" baseline="-25000" dirty="0"/>
              <a:t>N</a:t>
            </a:r>
            <a:r>
              <a:rPr lang="en-US" sz="2600" dirty="0"/>
              <a:t> measurements in charged pion, K</a:t>
            </a:r>
            <a:r>
              <a:rPr lang="en-US" sz="2600" baseline="33000" dirty="0"/>
              <a:t>0</a:t>
            </a:r>
            <a:r>
              <a:rPr lang="en-US" sz="2600" dirty="0"/>
              <a:t> and ω(782) production with polarized target </a:t>
            </a:r>
          </a:p>
          <a:p>
            <a:pPr marL="361950" indent="0">
              <a:buNone/>
            </a:pPr>
            <a:r>
              <a:rPr lang="en-US" sz="2600" dirty="0">
                <a:solidFill>
                  <a:srgbClr val="FF0000"/>
                </a:solidFill>
              </a:rPr>
              <a:t>were destroyed due to COVID-19 limitations in Moscow region and JINR</a:t>
            </a:r>
          </a:p>
          <a:p>
            <a:r>
              <a:rPr lang="en-US" sz="2600" dirty="0">
                <a:solidFill>
                  <a:srgbClr val="00B050"/>
                </a:solidFill>
              </a:rPr>
              <a:t>New program:</a:t>
            </a:r>
            <a:endParaRPr lang="en-US" sz="2600" dirty="0">
              <a:solidFill>
                <a:srgbClr val="00B050"/>
              </a:solidFill>
              <a:ea typeface="+mn-ea"/>
              <a:cs typeface="+mn-cs"/>
            </a:endParaRPr>
          </a:p>
          <a:p>
            <a:pPr lvl="1"/>
            <a:r>
              <a:rPr lang="en-US" sz="2600" dirty="0">
                <a:solidFill>
                  <a:srgbClr val="00B050"/>
                </a:solidFill>
              </a:rPr>
              <a:t>Spin density matrix of vector mesons (?)</a:t>
            </a:r>
          </a:p>
          <a:p>
            <a:pPr lvl="1"/>
            <a:r>
              <a:rPr lang="en-US" sz="2600" dirty="0">
                <a:solidFill>
                  <a:srgbClr val="00B050"/>
                </a:solidFill>
              </a:rPr>
              <a:t>Λ-hyperon polarization (?)</a:t>
            </a:r>
            <a:endParaRPr lang="ru-RU" sz="2600" dirty="0">
              <a:solidFill>
                <a:srgbClr val="00B050"/>
              </a:solidFill>
            </a:endParaRPr>
          </a:p>
        </p:txBody>
      </p:sp>
      <p:sp>
        <p:nvSpPr>
          <p:cNvPr id="4" name="Дата 3">
            <a:extLst>
              <a:ext uri="{FF2B5EF4-FFF2-40B4-BE49-F238E27FC236}">
                <a16:creationId xmlns:a16="http://schemas.microsoft.com/office/drawing/2014/main" id="{0866D539-5CDE-42AB-BF79-6A47C35119E8}"/>
              </a:ext>
            </a:extLst>
          </p:cNvPr>
          <p:cNvSpPr>
            <a:spLocks noGrp="1"/>
          </p:cNvSpPr>
          <p:nvPr>
            <p:ph type="dt" sz="half" idx="10"/>
          </p:nvPr>
        </p:nvSpPr>
        <p:spPr/>
        <p:txBody>
          <a:bodyPr/>
          <a:lstStyle/>
          <a:p>
            <a:r>
              <a:rPr lang="en-US" altLang="ru-RU" dirty="0"/>
              <a:t>DSPIN-2023</a:t>
            </a:r>
          </a:p>
        </p:txBody>
      </p:sp>
      <p:sp>
        <p:nvSpPr>
          <p:cNvPr id="5" name="Нижний колонтитул 4">
            <a:extLst>
              <a:ext uri="{FF2B5EF4-FFF2-40B4-BE49-F238E27FC236}">
                <a16:creationId xmlns:a16="http://schemas.microsoft.com/office/drawing/2014/main" id="{FBD6B412-8F26-4ADA-86DC-B8AAF7291AAC}"/>
              </a:ext>
            </a:extLst>
          </p:cNvPr>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a:extLst>
              <a:ext uri="{FF2B5EF4-FFF2-40B4-BE49-F238E27FC236}">
                <a16:creationId xmlns:a16="http://schemas.microsoft.com/office/drawing/2014/main" id="{FA906135-1832-405B-9F30-F928A913CC14}"/>
              </a:ext>
            </a:extLst>
          </p:cNvPr>
          <p:cNvSpPr>
            <a:spLocks noGrp="1"/>
          </p:cNvSpPr>
          <p:nvPr>
            <p:ph type="sldNum" sz="quarter" idx="12"/>
          </p:nvPr>
        </p:nvSpPr>
        <p:spPr/>
        <p:txBody>
          <a:bodyPr/>
          <a:lstStyle/>
          <a:p>
            <a:fld id="{36A10669-CE8A-4DA0-B546-D3B064FB49D9}" type="slidenum">
              <a:rPr lang="ru-RU" altLang="ru-RU" smtClean="0"/>
              <a:pPr/>
              <a:t>30</a:t>
            </a:fld>
            <a:endParaRPr lang="ru-RU" altLang="ru-RU"/>
          </a:p>
        </p:txBody>
      </p:sp>
      <p:pic>
        <p:nvPicPr>
          <p:cNvPr id="8" name="Рисунок 7">
            <a:extLst>
              <a:ext uri="{FF2B5EF4-FFF2-40B4-BE49-F238E27FC236}">
                <a16:creationId xmlns:a16="http://schemas.microsoft.com/office/drawing/2014/main" id="{D476DD46-5F06-CDE5-FD74-DD7277FC516F}"/>
              </a:ext>
            </a:extLst>
          </p:cNvPr>
          <p:cNvPicPr>
            <a:picLocks noChangeAspect="1"/>
          </p:cNvPicPr>
          <p:nvPr/>
        </p:nvPicPr>
        <p:blipFill>
          <a:blip r:embed="rId2"/>
          <a:stretch>
            <a:fillRect/>
          </a:stretch>
        </p:blipFill>
        <p:spPr>
          <a:xfrm>
            <a:off x="426769" y="1196752"/>
            <a:ext cx="3929207" cy="4934173"/>
          </a:xfrm>
          <a:prstGeom prst="rect">
            <a:avLst/>
          </a:prstGeom>
        </p:spPr>
      </p:pic>
      <p:pic>
        <p:nvPicPr>
          <p:cNvPr id="10" name="Рисунок 9">
            <a:extLst>
              <a:ext uri="{FF2B5EF4-FFF2-40B4-BE49-F238E27FC236}">
                <a16:creationId xmlns:a16="http://schemas.microsoft.com/office/drawing/2014/main" id="{A271D3D5-AC74-AB96-2EE9-E0AEB3062FE1}"/>
              </a:ext>
            </a:extLst>
          </p:cNvPr>
          <p:cNvPicPr>
            <a:picLocks noChangeAspect="1"/>
          </p:cNvPicPr>
          <p:nvPr/>
        </p:nvPicPr>
        <p:blipFill>
          <a:blip r:embed="rId3"/>
          <a:stretch>
            <a:fillRect/>
          </a:stretch>
        </p:blipFill>
        <p:spPr>
          <a:xfrm>
            <a:off x="4363675" y="1196752"/>
            <a:ext cx="4591286" cy="4934172"/>
          </a:xfrm>
          <a:prstGeom prst="rect">
            <a:avLst/>
          </a:prstGeom>
        </p:spPr>
      </p:pic>
      <p:pic>
        <p:nvPicPr>
          <p:cNvPr id="12" name="Рисунок 11">
            <a:extLst>
              <a:ext uri="{FF2B5EF4-FFF2-40B4-BE49-F238E27FC236}">
                <a16:creationId xmlns:a16="http://schemas.microsoft.com/office/drawing/2014/main" id="{FB672884-C0E0-95A0-DA4E-BD2180D838DB}"/>
              </a:ext>
            </a:extLst>
          </p:cNvPr>
          <p:cNvPicPr>
            <a:picLocks noChangeAspect="1"/>
          </p:cNvPicPr>
          <p:nvPr/>
        </p:nvPicPr>
        <p:blipFill>
          <a:blip r:embed="rId4"/>
          <a:stretch>
            <a:fillRect/>
          </a:stretch>
        </p:blipFill>
        <p:spPr>
          <a:xfrm>
            <a:off x="401962" y="2539954"/>
            <a:ext cx="8552999" cy="2717846"/>
          </a:xfrm>
          <a:prstGeom prst="rect">
            <a:avLst/>
          </a:prstGeom>
        </p:spPr>
      </p:pic>
    </p:spTree>
    <p:extLst>
      <p:ext uri="{BB962C8B-B14F-4D97-AF65-F5344CB8AC3E}">
        <p14:creationId xmlns:p14="http://schemas.microsoft.com/office/powerpoint/2010/main" val="4452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B20D5-A1AE-43D3-945B-AD5BA4DE894D}"/>
              </a:ext>
            </a:extLst>
          </p:cNvPr>
          <p:cNvSpPr>
            <a:spLocks noGrp="1"/>
          </p:cNvSpPr>
          <p:nvPr>
            <p:ph type="title"/>
          </p:nvPr>
        </p:nvSpPr>
        <p:spPr/>
        <p:txBody>
          <a:bodyPr/>
          <a:lstStyle/>
          <a:p>
            <a:r>
              <a:rPr lang="en-US" dirty="0"/>
              <a:t>Run 2022 preliminary plan</a:t>
            </a:r>
            <a:endParaRPr lang="ru-RU" dirty="0"/>
          </a:p>
        </p:txBody>
      </p:sp>
      <p:sp>
        <p:nvSpPr>
          <p:cNvPr id="3" name="Объект 2">
            <a:extLst>
              <a:ext uri="{FF2B5EF4-FFF2-40B4-BE49-F238E27FC236}">
                <a16:creationId xmlns:a16="http://schemas.microsoft.com/office/drawing/2014/main" id="{F58500ED-5D4C-4BEA-BB20-287ADB185677}"/>
              </a:ext>
            </a:extLst>
          </p:cNvPr>
          <p:cNvSpPr>
            <a:spLocks noGrp="1"/>
          </p:cNvSpPr>
          <p:nvPr>
            <p:ph idx="1"/>
          </p:nvPr>
        </p:nvSpPr>
        <p:spPr/>
        <p:txBody>
          <a:bodyPr/>
          <a:lstStyle/>
          <a:p>
            <a:r>
              <a:rPr lang="en-US" sz="2600" dirty="0"/>
              <a:t>A</a:t>
            </a:r>
            <a:r>
              <a:rPr lang="en-US" sz="2600" baseline="-25000" dirty="0"/>
              <a:t>N</a:t>
            </a:r>
            <a:r>
              <a:rPr lang="en-US" sz="2600" dirty="0"/>
              <a:t> measurements in charged pion, K</a:t>
            </a:r>
            <a:r>
              <a:rPr lang="en-US" sz="2600" baseline="33000" dirty="0"/>
              <a:t>0</a:t>
            </a:r>
            <a:r>
              <a:rPr lang="en-US" sz="2600" dirty="0"/>
              <a:t> and ω(782) production with polarized target </a:t>
            </a:r>
          </a:p>
          <a:p>
            <a:pPr marL="361950" indent="0">
              <a:buNone/>
            </a:pPr>
            <a:r>
              <a:rPr lang="en-US" sz="2600" dirty="0">
                <a:solidFill>
                  <a:srgbClr val="FF0000"/>
                </a:solidFill>
              </a:rPr>
              <a:t>were destroyed due to Target leakage (first superfluid) in 1K bath. </a:t>
            </a:r>
          </a:p>
          <a:p>
            <a:pPr marL="361950" indent="0">
              <a:buNone/>
            </a:pPr>
            <a:r>
              <a:rPr lang="en-US" sz="2600" dirty="0">
                <a:solidFill>
                  <a:srgbClr val="FF0000"/>
                </a:solidFill>
              </a:rPr>
              <a:t>Tried to recover at least one half of beam time</a:t>
            </a:r>
          </a:p>
          <a:p>
            <a:r>
              <a:rPr lang="en-US" sz="2600" dirty="0">
                <a:solidFill>
                  <a:srgbClr val="00B050"/>
                </a:solidFill>
              </a:rPr>
              <a:t>New run 2022 program:</a:t>
            </a:r>
          </a:p>
          <a:p>
            <a:pPr lvl="1"/>
            <a:r>
              <a:rPr lang="en-US" sz="2600" dirty="0">
                <a:solidFill>
                  <a:srgbClr val="00B050"/>
                </a:solidFill>
              </a:rPr>
              <a:t>Trigger for K beam</a:t>
            </a:r>
          </a:p>
          <a:p>
            <a:pPr lvl="1"/>
            <a:r>
              <a:rPr lang="en-US" sz="2600" dirty="0">
                <a:solidFill>
                  <a:srgbClr val="00B050"/>
                </a:solidFill>
              </a:rPr>
              <a:t>Spin density matrix of vector mesons (?) and Λ-hyperon polarization (?) with K beam</a:t>
            </a:r>
            <a:endParaRPr lang="ru-RU" sz="2600" dirty="0">
              <a:solidFill>
                <a:srgbClr val="00B050"/>
              </a:solidFill>
            </a:endParaRPr>
          </a:p>
        </p:txBody>
      </p:sp>
      <p:sp>
        <p:nvSpPr>
          <p:cNvPr id="4" name="Дата 3">
            <a:extLst>
              <a:ext uri="{FF2B5EF4-FFF2-40B4-BE49-F238E27FC236}">
                <a16:creationId xmlns:a16="http://schemas.microsoft.com/office/drawing/2014/main" id="{0866D539-5CDE-42AB-BF79-6A47C35119E8}"/>
              </a:ext>
            </a:extLst>
          </p:cNvPr>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a:extLst>
              <a:ext uri="{FF2B5EF4-FFF2-40B4-BE49-F238E27FC236}">
                <a16:creationId xmlns:a16="http://schemas.microsoft.com/office/drawing/2014/main" id="{FBD6B412-8F26-4ADA-86DC-B8AAF7291AAC}"/>
              </a:ext>
            </a:extLst>
          </p:cNvPr>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a:extLst>
              <a:ext uri="{FF2B5EF4-FFF2-40B4-BE49-F238E27FC236}">
                <a16:creationId xmlns:a16="http://schemas.microsoft.com/office/drawing/2014/main" id="{FA906135-1832-405B-9F30-F928A913CC14}"/>
              </a:ext>
            </a:extLst>
          </p:cNvPr>
          <p:cNvSpPr>
            <a:spLocks noGrp="1"/>
          </p:cNvSpPr>
          <p:nvPr>
            <p:ph type="sldNum" sz="quarter" idx="12"/>
          </p:nvPr>
        </p:nvSpPr>
        <p:spPr/>
        <p:txBody>
          <a:bodyPr/>
          <a:lstStyle/>
          <a:p>
            <a:fld id="{36A10669-CE8A-4DA0-B546-D3B064FB49D9}" type="slidenum">
              <a:rPr lang="ru-RU" altLang="ru-RU" smtClean="0"/>
              <a:pPr/>
              <a:t>31</a:t>
            </a:fld>
            <a:endParaRPr lang="ru-RU" altLang="ru-RU"/>
          </a:p>
        </p:txBody>
      </p:sp>
    </p:spTree>
    <p:extLst>
      <p:ext uri="{BB962C8B-B14F-4D97-AF65-F5344CB8AC3E}">
        <p14:creationId xmlns:p14="http://schemas.microsoft.com/office/powerpoint/2010/main" val="29084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0CAFF2C-881E-1F65-F46C-BEAFF80D49C0}"/>
              </a:ext>
            </a:extLst>
          </p:cNvPr>
          <p:cNvSpPr>
            <a:spLocks noGrp="1"/>
          </p:cNvSpPr>
          <p:nvPr>
            <p:ph type="dt" sz="half" idx="10"/>
          </p:nvPr>
        </p:nvSpPr>
        <p:spPr/>
        <p:txBody>
          <a:bodyPr/>
          <a:lstStyle/>
          <a:p>
            <a:r>
              <a:rPr lang="en-US" altLang="ru-RU"/>
              <a:t>DSPIN-2019</a:t>
            </a:r>
            <a:endParaRPr lang="ru-RU" altLang="ru-RU" dirty="0"/>
          </a:p>
        </p:txBody>
      </p:sp>
      <p:sp>
        <p:nvSpPr>
          <p:cNvPr id="3" name="Нижний колонтитул 2">
            <a:extLst>
              <a:ext uri="{FF2B5EF4-FFF2-40B4-BE49-F238E27FC236}">
                <a16:creationId xmlns:a16="http://schemas.microsoft.com/office/drawing/2014/main" id="{6E36D152-E7E2-9E67-2F9C-9B871060C1B5}"/>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4" name="Номер слайда 3">
            <a:extLst>
              <a:ext uri="{FF2B5EF4-FFF2-40B4-BE49-F238E27FC236}">
                <a16:creationId xmlns:a16="http://schemas.microsoft.com/office/drawing/2014/main" id="{A095443E-B0BB-0C3E-0205-A1F96E4C9F17}"/>
              </a:ext>
            </a:extLst>
          </p:cNvPr>
          <p:cNvSpPr>
            <a:spLocks noGrp="1"/>
          </p:cNvSpPr>
          <p:nvPr>
            <p:ph type="sldNum" sz="quarter" idx="12"/>
          </p:nvPr>
        </p:nvSpPr>
        <p:spPr/>
        <p:txBody>
          <a:bodyPr/>
          <a:lstStyle/>
          <a:p>
            <a:fld id="{58237AB9-70E5-4301-AE30-411A569EFCB0}" type="slidenum">
              <a:rPr lang="ru-RU" altLang="ru-RU" smtClean="0"/>
              <a:pPr/>
              <a:t>32</a:t>
            </a:fld>
            <a:endParaRPr lang="ru-RU" altLang="ru-RU"/>
          </a:p>
        </p:txBody>
      </p:sp>
      <p:pic>
        <p:nvPicPr>
          <p:cNvPr id="6" name="Рисунок 5">
            <a:extLst>
              <a:ext uri="{FF2B5EF4-FFF2-40B4-BE49-F238E27FC236}">
                <a16:creationId xmlns:a16="http://schemas.microsoft.com/office/drawing/2014/main" id="{B12DD48A-2570-F626-0996-3C5F3C80DDAA}"/>
              </a:ext>
            </a:extLst>
          </p:cNvPr>
          <p:cNvPicPr>
            <a:picLocks noChangeAspect="1"/>
          </p:cNvPicPr>
          <p:nvPr/>
        </p:nvPicPr>
        <p:blipFill>
          <a:blip r:embed="rId2"/>
          <a:stretch>
            <a:fillRect/>
          </a:stretch>
        </p:blipFill>
        <p:spPr>
          <a:xfrm>
            <a:off x="323528" y="152400"/>
            <a:ext cx="8568952" cy="6551499"/>
          </a:xfrm>
          <a:prstGeom prst="rect">
            <a:avLst/>
          </a:prstGeom>
        </p:spPr>
      </p:pic>
      <p:sp>
        <p:nvSpPr>
          <p:cNvPr id="7" name="TextBox 6">
            <a:extLst>
              <a:ext uri="{FF2B5EF4-FFF2-40B4-BE49-F238E27FC236}">
                <a16:creationId xmlns:a16="http://schemas.microsoft.com/office/drawing/2014/main" id="{CA1346A9-3D14-FF4E-0194-C58889E65927}"/>
              </a:ext>
            </a:extLst>
          </p:cNvPr>
          <p:cNvSpPr txBox="1"/>
          <p:nvPr/>
        </p:nvSpPr>
        <p:spPr>
          <a:xfrm>
            <a:off x="3851920" y="6021288"/>
            <a:ext cx="4608512" cy="369332"/>
          </a:xfrm>
          <a:prstGeom prst="rect">
            <a:avLst/>
          </a:prstGeom>
          <a:noFill/>
        </p:spPr>
        <p:txBody>
          <a:bodyPr wrap="square" rtlCol="0">
            <a:spAutoFit/>
          </a:bodyPr>
          <a:lstStyle/>
          <a:p>
            <a:r>
              <a:rPr lang="en-US" dirty="0">
                <a:solidFill>
                  <a:srgbClr val="C00000"/>
                </a:solidFill>
              </a:rPr>
              <a:t>See V. Abramov Talk on Tuesday</a:t>
            </a:r>
            <a:endParaRPr lang="ru-RU" dirty="0"/>
          </a:p>
        </p:txBody>
      </p:sp>
    </p:spTree>
    <p:extLst>
      <p:ext uri="{BB962C8B-B14F-4D97-AF65-F5344CB8AC3E}">
        <p14:creationId xmlns:p14="http://schemas.microsoft.com/office/powerpoint/2010/main" val="3752577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812A0B-0F29-F74B-FD23-68FD3836D6F4}"/>
              </a:ext>
            </a:extLst>
          </p:cNvPr>
          <p:cNvSpPr>
            <a:spLocks noGrp="1"/>
          </p:cNvSpPr>
          <p:nvPr>
            <p:ph type="title"/>
          </p:nvPr>
        </p:nvSpPr>
        <p:spPr/>
        <p:txBody>
          <a:bodyPr/>
          <a:lstStyle/>
          <a:p>
            <a:r>
              <a:rPr lang="en-US" dirty="0"/>
              <a:t>Data analysis of 2021</a:t>
            </a:r>
            <a:endParaRPr lang="ru-RU" dirty="0"/>
          </a:p>
        </p:txBody>
      </p:sp>
      <p:pic>
        <p:nvPicPr>
          <p:cNvPr id="8" name="Объект 7">
            <a:extLst>
              <a:ext uri="{FF2B5EF4-FFF2-40B4-BE49-F238E27FC236}">
                <a16:creationId xmlns:a16="http://schemas.microsoft.com/office/drawing/2014/main" id="{C91CF3DA-5CDF-54D2-5748-2F1D4AA7ACBE}"/>
              </a:ext>
            </a:extLst>
          </p:cNvPr>
          <p:cNvPicPr>
            <a:picLocks noGrp="1" noChangeAspect="1"/>
          </p:cNvPicPr>
          <p:nvPr>
            <p:ph sz="half" idx="1"/>
          </p:nvPr>
        </p:nvPicPr>
        <p:blipFill>
          <a:blip r:embed="rId2"/>
          <a:stretch>
            <a:fillRect/>
          </a:stretch>
        </p:blipFill>
        <p:spPr>
          <a:xfrm>
            <a:off x="448651" y="1417639"/>
            <a:ext cx="4411381" cy="3191700"/>
          </a:xfrm>
          <a:prstGeom prst="rect">
            <a:avLst/>
          </a:prstGeom>
        </p:spPr>
      </p:pic>
      <p:pic>
        <p:nvPicPr>
          <p:cNvPr id="9" name="Объект 8">
            <a:extLst>
              <a:ext uri="{FF2B5EF4-FFF2-40B4-BE49-F238E27FC236}">
                <a16:creationId xmlns:a16="http://schemas.microsoft.com/office/drawing/2014/main" id="{0DC2C60A-F820-74CD-629A-55BFB3148562}"/>
              </a:ext>
            </a:extLst>
          </p:cNvPr>
          <p:cNvPicPr>
            <a:picLocks noGrp="1" noChangeAspect="1"/>
          </p:cNvPicPr>
          <p:nvPr>
            <p:ph sz="half" idx="2"/>
          </p:nvPr>
        </p:nvPicPr>
        <p:blipFill>
          <a:blip r:embed="rId3"/>
          <a:stretch>
            <a:fillRect/>
          </a:stretch>
        </p:blipFill>
        <p:spPr>
          <a:xfrm>
            <a:off x="5220072" y="1417639"/>
            <a:ext cx="3600400" cy="3191700"/>
          </a:xfrm>
          <a:prstGeom prst="rect">
            <a:avLst/>
          </a:prstGeom>
        </p:spPr>
      </p:pic>
      <p:sp>
        <p:nvSpPr>
          <p:cNvPr id="5" name="Дата 4">
            <a:extLst>
              <a:ext uri="{FF2B5EF4-FFF2-40B4-BE49-F238E27FC236}">
                <a16:creationId xmlns:a16="http://schemas.microsoft.com/office/drawing/2014/main" id="{9E06D757-736C-383D-07BD-AF93FBA5C4A9}"/>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F4C70947-FAC4-B3B4-1BAC-E007444A6CEE}"/>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FFE59C80-53FC-901C-A8B0-7B1668A4DF3A}"/>
              </a:ext>
            </a:extLst>
          </p:cNvPr>
          <p:cNvSpPr>
            <a:spLocks noGrp="1"/>
          </p:cNvSpPr>
          <p:nvPr>
            <p:ph type="sldNum" sz="quarter" idx="12"/>
          </p:nvPr>
        </p:nvSpPr>
        <p:spPr/>
        <p:txBody>
          <a:bodyPr/>
          <a:lstStyle/>
          <a:p>
            <a:fld id="{D64476E5-E4F1-45B2-B94E-1D3180B60DD4}" type="slidenum">
              <a:rPr lang="ru-RU" altLang="ru-RU" smtClean="0"/>
              <a:pPr/>
              <a:t>33</a:t>
            </a:fld>
            <a:endParaRPr lang="ru-RU" altLang="ru-RU"/>
          </a:p>
        </p:txBody>
      </p:sp>
      <p:sp>
        <p:nvSpPr>
          <p:cNvPr id="3" name="TextBox 2">
            <a:extLst>
              <a:ext uri="{FF2B5EF4-FFF2-40B4-BE49-F238E27FC236}">
                <a16:creationId xmlns:a16="http://schemas.microsoft.com/office/drawing/2014/main" id="{5FAB37C0-E168-97E8-67C8-A68AB3E07E75}"/>
              </a:ext>
            </a:extLst>
          </p:cNvPr>
          <p:cNvSpPr txBox="1"/>
          <p:nvPr/>
        </p:nvSpPr>
        <p:spPr>
          <a:xfrm>
            <a:off x="457200" y="4725144"/>
            <a:ext cx="8363272" cy="830997"/>
          </a:xfrm>
          <a:prstGeom prst="rect">
            <a:avLst/>
          </a:prstGeom>
          <a:noFill/>
        </p:spPr>
        <p:txBody>
          <a:bodyPr wrap="square" rtlCol="0">
            <a:spAutoFit/>
          </a:bodyPr>
          <a:lstStyle/>
          <a:p>
            <a:r>
              <a:rPr lang="en-US" sz="2400" b="1" dirty="0"/>
              <a:t>We reconstructed about 100 thousand K</a:t>
            </a:r>
            <a:r>
              <a:rPr lang="en-US" sz="2400" b="1" baseline="-25000" dirty="0"/>
              <a:t>s</a:t>
            </a:r>
            <a:r>
              <a:rPr lang="en-US" sz="2400" b="1" dirty="0"/>
              <a:t> (</a:t>
            </a:r>
            <a:r>
              <a:rPr lang="el-GR" sz="2400" b="1" dirty="0"/>
              <a:t>σ</a:t>
            </a:r>
            <a:r>
              <a:rPr lang="en-US" sz="2400" b="1" dirty="0"/>
              <a:t> about 12 MeV/c</a:t>
            </a:r>
            <a:r>
              <a:rPr lang="en-US" sz="2400" b="1" baseline="30000" dirty="0"/>
              <a:t>2</a:t>
            </a:r>
            <a:r>
              <a:rPr lang="en-US" sz="2400" b="1" dirty="0"/>
              <a:t>) and about 20 thousand </a:t>
            </a:r>
            <a:r>
              <a:rPr lang="el-GR" sz="2400" b="1" dirty="0"/>
              <a:t>Λ</a:t>
            </a:r>
            <a:r>
              <a:rPr lang="en-US" sz="2400" b="1" dirty="0"/>
              <a:t> (</a:t>
            </a:r>
            <a:r>
              <a:rPr lang="el-GR" sz="2400" b="1" dirty="0"/>
              <a:t>σ</a:t>
            </a:r>
            <a:r>
              <a:rPr lang="en-US" sz="2400" b="1" dirty="0"/>
              <a:t> about 4 MeV/c</a:t>
            </a:r>
            <a:r>
              <a:rPr lang="en-US" sz="2400" b="1" baseline="30000" dirty="0"/>
              <a:t>2</a:t>
            </a:r>
            <a:r>
              <a:rPr lang="en-US" sz="2400" b="1" dirty="0"/>
              <a:t>)</a:t>
            </a:r>
            <a:endParaRPr lang="ru-RU" sz="2400" b="1" dirty="0"/>
          </a:p>
        </p:txBody>
      </p:sp>
    </p:spTree>
    <p:extLst>
      <p:ext uri="{BB962C8B-B14F-4D97-AF65-F5344CB8AC3E}">
        <p14:creationId xmlns:p14="http://schemas.microsoft.com/office/powerpoint/2010/main" val="3498166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FE2CB6-BB27-9343-2ECD-00B40ED426F2}"/>
              </a:ext>
            </a:extLst>
          </p:cNvPr>
          <p:cNvSpPr>
            <a:spLocks noGrp="1"/>
          </p:cNvSpPr>
          <p:nvPr>
            <p:ph type="title"/>
          </p:nvPr>
        </p:nvSpPr>
        <p:spPr/>
        <p:txBody>
          <a:bodyPr/>
          <a:lstStyle/>
          <a:p>
            <a:r>
              <a:rPr lang="en-US" dirty="0"/>
              <a:t>A-dependence</a:t>
            </a:r>
            <a:endParaRPr lang="ru-RU" dirty="0"/>
          </a:p>
        </p:txBody>
      </p:sp>
      <p:pic>
        <p:nvPicPr>
          <p:cNvPr id="7" name="Объект 6">
            <a:extLst>
              <a:ext uri="{FF2B5EF4-FFF2-40B4-BE49-F238E27FC236}">
                <a16:creationId xmlns:a16="http://schemas.microsoft.com/office/drawing/2014/main" id="{E1BA5D40-4230-F715-22E0-5A4180DBB72F}"/>
              </a:ext>
            </a:extLst>
          </p:cNvPr>
          <p:cNvPicPr>
            <a:picLocks noGrp="1" noChangeAspect="1"/>
          </p:cNvPicPr>
          <p:nvPr>
            <p:ph idx="1"/>
          </p:nvPr>
        </p:nvPicPr>
        <p:blipFill>
          <a:blip r:embed="rId2"/>
          <a:stretch>
            <a:fillRect/>
          </a:stretch>
        </p:blipFill>
        <p:spPr>
          <a:xfrm>
            <a:off x="457200" y="1321249"/>
            <a:ext cx="8363272" cy="3646210"/>
          </a:xfrm>
          <a:prstGeom prst="rect">
            <a:avLst/>
          </a:prstGeom>
        </p:spPr>
      </p:pic>
      <p:sp>
        <p:nvSpPr>
          <p:cNvPr id="4" name="Дата 3">
            <a:extLst>
              <a:ext uri="{FF2B5EF4-FFF2-40B4-BE49-F238E27FC236}">
                <a16:creationId xmlns:a16="http://schemas.microsoft.com/office/drawing/2014/main" id="{2062FB5F-BE43-95DF-59E9-76D4C7D69B9C}"/>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8D4B3D40-0326-6069-8E6C-E56772043CF9}"/>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171F372B-2E3C-3AB3-AA21-D340730ED52F}"/>
              </a:ext>
            </a:extLst>
          </p:cNvPr>
          <p:cNvSpPr>
            <a:spLocks noGrp="1"/>
          </p:cNvSpPr>
          <p:nvPr>
            <p:ph type="sldNum" sz="quarter" idx="12"/>
          </p:nvPr>
        </p:nvSpPr>
        <p:spPr/>
        <p:txBody>
          <a:bodyPr/>
          <a:lstStyle/>
          <a:p>
            <a:fld id="{36A10669-CE8A-4DA0-B546-D3B064FB49D9}" type="slidenum">
              <a:rPr lang="ru-RU" altLang="ru-RU" smtClean="0"/>
              <a:pPr/>
              <a:t>34</a:t>
            </a:fld>
            <a:endParaRPr lang="ru-RU" altLang="ru-RU"/>
          </a:p>
        </p:txBody>
      </p:sp>
    </p:spTree>
    <p:extLst>
      <p:ext uri="{BB962C8B-B14F-4D97-AF65-F5344CB8AC3E}">
        <p14:creationId xmlns:p14="http://schemas.microsoft.com/office/powerpoint/2010/main" val="1027759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DCBB4B-D3C5-4DFE-8B35-863FAF3C9CDA}"/>
              </a:ext>
            </a:extLst>
          </p:cNvPr>
          <p:cNvSpPr>
            <a:spLocks noGrp="1"/>
          </p:cNvSpPr>
          <p:nvPr>
            <p:ph type="title"/>
          </p:nvPr>
        </p:nvSpPr>
        <p:spPr/>
        <p:txBody>
          <a:bodyPr/>
          <a:lstStyle/>
          <a:p>
            <a:r>
              <a:rPr lang="en-US" dirty="0"/>
              <a:t>A-dependence </a:t>
            </a:r>
            <a:endParaRPr lang="ru-RU" dirty="0"/>
          </a:p>
        </p:txBody>
      </p:sp>
      <p:pic>
        <p:nvPicPr>
          <p:cNvPr id="7" name="Объект 6">
            <a:extLst>
              <a:ext uri="{FF2B5EF4-FFF2-40B4-BE49-F238E27FC236}">
                <a16:creationId xmlns:a16="http://schemas.microsoft.com/office/drawing/2014/main" id="{6B4E4E1E-FE44-BC45-82FF-2C45C6753FF4}"/>
              </a:ext>
            </a:extLst>
          </p:cNvPr>
          <p:cNvPicPr>
            <a:picLocks noGrp="1" noChangeAspect="1"/>
          </p:cNvPicPr>
          <p:nvPr>
            <p:ph idx="1"/>
          </p:nvPr>
        </p:nvPicPr>
        <p:blipFill>
          <a:blip r:embed="rId2"/>
          <a:stretch>
            <a:fillRect/>
          </a:stretch>
        </p:blipFill>
        <p:spPr>
          <a:xfrm>
            <a:off x="768342" y="1295871"/>
            <a:ext cx="7918972" cy="3883570"/>
          </a:xfrm>
          <a:prstGeom prst="rect">
            <a:avLst/>
          </a:prstGeom>
        </p:spPr>
      </p:pic>
      <p:sp>
        <p:nvSpPr>
          <p:cNvPr id="4" name="Дата 3">
            <a:extLst>
              <a:ext uri="{FF2B5EF4-FFF2-40B4-BE49-F238E27FC236}">
                <a16:creationId xmlns:a16="http://schemas.microsoft.com/office/drawing/2014/main" id="{9A524CE4-AA86-4F9D-66B0-B60B0AB220E8}"/>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C7125DF0-55FB-B3D2-67EE-8B771905AA84}"/>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2E2DAEE9-AA8F-BFEE-1C1B-19389CA900C5}"/>
              </a:ext>
            </a:extLst>
          </p:cNvPr>
          <p:cNvSpPr>
            <a:spLocks noGrp="1"/>
          </p:cNvSpPr>
          <p:nvPr>
            <p:ph type="sldNum" sz="quarter" idx="12"/>
          </p:nvPr>
        </p:nvSpPr>
        <p:spPr/>
        <p:txBody>
          <a:bodyPr/>
          <a:lstStyle/>
          <a:p>
            <a:fld id="{36A10669-CE8A-4DA0-B546-D3B064FB49D9}" type="slidenum">
              <a:rPr lang="ru-RU" altLang="ru-RU" smtClean="0"/>
              <a:pPr/>
              <a:t>35</a:t>
            </a:fld>
            <a:endParaRPr lang="ru-RU" altLang="ru-RU"/>
          </a:p>
        </p:txBody>
      </p:sp>
      <p:sp>
        <p:nvSpPr>
          <p:cNvPr id="3" name="TextBox 2">
            <a:extLst>
              <a:ext uri="{FF2B5EF4-FFF2-40B4-BE49-F238E27FC236}">
                <a16:creationId xmlns:a16="http://schemas.microsoft.com/office/drawing/2014/main" id="{BEA56AD5-BF15-9184-5905-50012E84DA45}"/>
              </a:ext>
            </a:extLst>
          </p:cNvPr>
          <p:cNvSpPr txBox="1"/>
          <p:nvPr/>
        </p:nvSpPr>
        <p:spPr>
          <a:xfrm>
            <a:off x="762988" y="5373216"/>
            <a:ext cx="7918972" cy="830997"/>
          </a:xfrm>
          <a:prstGeom prst="rect">
            <a:avLst/>
          </a:prstGeom>
          <a:noFill/>
        </p:spPr>
        <p:txBody>
          <a:bodyPr wrap="square" rtlCol="0">
            <a:spAutoFit/>
          </a:bodyPr>
          <a:lstStyle/>
          <a:p>
            <a:r>
              <a:rPr lang="en-US" sz="2400" dirty="0"/>
              <a:t>Paper is under preparation, supposed to be submitted this month</a:t>
            </a:r>
            <a:endParaRPr lang="ru-RU" sz="2400" dirty="0"/>
          </a:p>
        </p:txBody>
      </p:sp>
      <p:sp>
        <p:nvSpPr>
          <p:cNvPr id="8" name="TextBox 7">
            <a:extLst>
              <a:ext uri="{FF2B5EF4-FFF2-40B4-BE49-F238E27FC236}">
                <a16:creationId xmlns:a16="http://schemas.microsoft.com/office/drawing/2014/main" id="{6367680A-A483-71DA-CB53-28953C394A4D}"/>
              </a:ext>
            </a:extLst>
          </p:cNvPr>
          <p:cNvSpPr txBox="1"/>
          <p:nvPr/>
        </p:nvSpPr>
        <p:spPr>
          <a:xfrm rot="20369281">
            <a:off x="3235934" y="2388148"/>
            <a:ext cx="3240360" cy="769441"/>
          </a:xfrm>
          <a:prstGeom prst="rect">
            <a:avLst/>
          </a:prstGeom>
          <a:noFill/>
        </p:spPr>
        <p:txBody>
          <a:bodyPr wrap="square" rtlCol="0">
            <a:spAutoFit/>
          </a:bodyPr>
          <a:lstStyle/>
          <a:p>
            <a:r>
              <a:rPr lang="en-US" sz="4400" dirty="0">
                <a:solidFill>
                  <a:srgbClr val="FF0000"/>
                </a:solidFill>
              </a:rPr>
              <a:t>Preliminary</a:t>
            </a:r>
            <a:endParaRPr lang="ru-RU" sz="4400" dirty="0">
              <a:solidFill>
                <a:srgbClr val="FF0000"/>
              </a:solidFill>
            </a:endParaRPr>
          </a:p>
        </p:txBody>
      </p:sp>
    </p:spTree>
    <p:extLst>
      <p:ext uri="{BB962C8B-B14F-4D97-AF65-F5344CB8AC3E}">
        <p14:creationId xmlns:p14="http://schemas.microsoft.com/office/powerpoint/2010/main" val="2793139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1F6012-8B5B-1C15-A86C-5355F9D2C3D1}"/>
              </a:ext>
            </a:extLst>
          </p:cNvPr>
          <p:cNvSpPr>
            <a:spLocks noGrp="1"/>
          </p:cNvSpPr>
          <p:nvPr>
            <p:ph type="title"/>
          </p:nvPr>
        </p:nvSpPr>
        <p:spPr/>
        <p:txBody>
          <a:bodyPr/>
          <a:lstStyle/>
          <a:p>
            <a:r>
              <a:rPr lang="el-GR" sz="4000" dirty="0"/>
              <a:t>Λ</a:t>
            </a:r>
            <a:r>
              <a:rPr lang="en-US" sz="4000" dirty="0"/>
              <a:t> Polarization and spin alignment</a:t>
            </a:r>
            <a:endParaRPr lang="ru-RU" sz="4000" dirty="0"/>
          </a:p>
        </p:txBody>
      </p:sp>
      <p:sp>
        <p:nvSpPr>
          <p:cNvPr id="3" name="Объект 2">
            <a:extLst>
              <a:ext uri="{FF2B5EF4-FFF2-40B4-BE49-F238E27FC236}">
                <a16:creationId xmlns:a16="http://schemas.microsoft.com/office/drawing/2014/main" id="{D37258DA-F131-48F5-2B13-C4D3854C070A}"/>
              </a:ext>
            </a:extLst>
          </p:cNvPr>
          <p:cNvSpPr>
            <a:spLocks noGrp="1"/>
          </p:cNvSpPr>
          <p:nvPr>
            <p:ph sz="half" idx="1"/>
          </p:nvPr>
        </p:nvSpPr>
        <p:spPr/>
        <p:txBody>
          <a:bodyPr/>
          <a:lstStyle/>
          <a:p>
            <a:r>
              <a:rPr lang="en-US" sz="2400" dirty="0"/>
              <a:t>Data analysis on </a:t>
            </a:r>
            <a:r>
              <a:rPr lang="el-GR" sz="2400" dirty="0"/>
              <a:t>Λ</a:t>
            </a:r>
            <a:r>
              <a:rPr lang="en-US" sz="2400" dirty="0"/>
              <a:t> polarization and spin alignment of vector mesons (</a:t>
            </a:r>
            <a:r>
              <a:rPr lang="el-GR" sz="2400" dirty="0"/>
              <a:t>ρ</a:t>
            </a:r>
            <a:r>
              <a:rPr lang="en-US" sz="2400" dirty="0"/>
              <a:t> and K*) is under study. </a:t>
            </a:r>
          </a:p>
          <a:p>
            <a:r>
              <a:rPr lang="en-US" sz="2400" dirty="0"/>
              <a:t>First indication on significant </a:t>
            </a:r>
            <a:r>
              <a:rPr kumimoji="0" lang="el-GR" sz="24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Λ</a:t>
            </a:r>
            <a:r>
              <a:rPr kumimoji="0" lang="en-US" sz="24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polarization on K</a:t>
            </a:r>
            <a:r>
              <a:rPr kumimoji="0" lang="en-US" sz="24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24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beam (zero on </a:t>
            </a:r>
            <a:r>
              <a:rPr kumimoji="0" lang="el-GR" sz="24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en-US" sz="24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24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p>
          <a:p>
            <a:r>
              <a:rPr lang="en-US" sz="2400" dirty="0">
                <a:solidFill>
                  <a:srgbClr val="FFFFFF"/>
                </a:solidFill>
                <a:latin typeface="Arial"/>
              </a:rPr>
              <a:t>Simulation of reconstruction efficiency on decay angle is required and under study. </a:t>
            </a:r>
            <a:endParaRPr lang="ru-RU" sz="2400" dirty="0"/>
          </a:p>
        </p:txBody>
      </p:sp>
      <p:pic>
        <p:nvPicPr>
          <p:cNvPr id="8" name="Объект 7">
            <a:extLst>
              <a:ext uri="{FF2B5EF4-FFF2-40B4-BE49-F238E27FC236}">
                <a16:creationId xmlns:a16="http://schemas.microsoft.com/office/drawing/2014/main" id="{EA9C463F-13BC-6889-1C78-BF6EFFC34C07}"/>
              </a:ext>
            </a:extLst>
          </p:cNvPr>
          <p:cNvPicPr>
            <a:picLocks noGrp="1" noChangeAspect="1"/>
          </p:cNvPicPr>
          <p:nvPr>
            <p:ph sz="half" idx="2"/>
          </p:nvPr>
        </p:nvPicPr>
        <p:blipFill>
          <a:blip r:embed="rId2"/>
          <a:stretch>
            <a:fillRect/>
          </a:stretch>
        </p:blipFill>
        <p:spPr>
          <a:xfrm>
            <a:off x="4427984" y="1700808"/>
            <a:ext cx="4035902" cy="3888432"/>
          </a:xfrm>
          <a:prstGeom prst="rect">
            <a:avLst/>
          </a:prstGeom>
        </p:spPr>
      </p:pic>
      <p:sp>
        <p:nvSpPr>
          <p:cNvPr id="5" name="Дата 4">
            <a:extLst>
              <a:ext uri="{FF2B5EF4-FFF2-40B4-BE49-F238E27FC236}">
                <a16:creationId xmlns:a16="http://schemas.microsoft.com/office/drawing/2014/main" id="{15B046C0-32F7-4833-FBBF-F7A9D4E12968}"/>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6FFD1029-A6F5-C606-201C-7F252DA73AC7}"/>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8461FF73-AD37-A68F-F5AA-1DEAA1AAD0ED}"/>
              </a:ext>
            </a:extLst>
          </p:cNvPr>
          <p:cNvSpPr>
            <a:spLocks noGrp="1"/>
          </p:cNvSpPr>
          <p:nvPr>
            <p:ph type="sldNum" sz="quarter" idx="12"/>
          </p:nvPr>
        </p:nvSpPr>
        <p:spPr/>
        <p:txBody>
          <a:bodyPr/>
          <a:lstStyle/>
          <a:p>
            <a:fld id="{D64476E5-E4F1-45B2-B94E-1D3180B60DD4}" type="slidenum">
              <a:rPr lang="ru-RU" altLang="ru-RU" smtClean="0"/>
              <a:pPr/>
              <a:t>36</a:t>
            </a:fld>
            <a:endParaRPr lang="ru-RU" altLang="ru-RU"/>
          </a:p>
        </p:txBody>
      </p:sp>
      <p:pic>
        <p:nvPicPr>
          <p:cNvPr id="9" name="Рисунок 8">
            <a:extLst>
              <a:ext uri="{FF2B5EF4-FFF2-40B4-BE49-F238E27FC236}">
                <a16:creationId xmlns:a16="http://schemas.microsoft.com/office/drawing/2014/main" id="{9128DC18-3B2C-7833-BB46-CA682B7C5095}"/>
              </a:ext>
            </a:extLst>
          </p:cNvPr>
          <p:cNvPicPr>
            <a:picLocks noChangeAspect="1"/>
          </p:cNvPicPr>
          <p:nvPr/>
        </p:nvPicPr>
        <p:blipFill>
          <a:blip r:embed="rId3"/>
          <a:stretch>
            <a:fillRect/>
          </a:stretch>
        </p:blipFill>
        <p:spPr>
          <a:xfrm>
            <a:off x="5364088" y="3589089"/>
            <a:ext cx="2480079" cy="1568103"/>
          </a:xfrm>
          <a:prstGeom prst="rect">
            <a:avLst/>
          </a:prstGeom>
        </p:spPr>
      </p:pic>
    </p:spTree>
    <p:extLst>
      <p:ext uri="{BB962C8B-B14F-4D97-AF65-F5344CB8AC3E}">
        <p14:creationId xmlns:p14="http://schemas.microsoft.com/office/powerpoint/2010/main" val="3198804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1AE99E-44DC-195C-C16F-9925D166763D}"/>
              </a:ext>
            </a:extLst>
          </p:cNvPr>
          <p:cNvSpPr>
            <a:spLocks noGrp="1"/>
          </p:cNvSpPr>
          <p:nvPr>
            <p:ph type="title"/>
          </p:nvPr>
        </p:nvSpPr>
        <p:spPr/>
        <p:txBody>
          <a:bodyPr/>
          <a:lstStyle/>
          <a:p>
            <a:r>
              <a:rPr lang="en-US" dirty="0"/>
              <a:t>Asymmetry of </a:t>
            </a:r>
            <a:r>
              <a:rPr lang="en-US" dirty="0" err="1"/>
              <a:t>pions</a:t>
            </a:r>
            <a:r>
              <a:rPr lang="en-US" dirty="0"/>
              <a:t> in 2018 </a:t>
            </a:r>
            <a:endParaRPr lang="ru-RU" dirty="0"/>
          </a:p>
        </p:txBody>
      </p:sp>
      <p:sp>
        <p:nvSpPr>
          <p:cNvPr id="3" name="Объект 2">
            <a:extLst>
              <a:ext uri="{FF2B5EF4-FFF2-40B4-BE49-F238E27FC236}">
                <a16:creationId xmlns:a16="http://schemas.microsoft.com/office/drawing/2014/main" id="{E9638A76-CF31-CA8A-ADB1-6D1D5705DD20}"/>
              </a:ext>
            </a:extLst>
          </p:cNvPr>
          <p:cNvSpPr>
            <a:spLocks noGrp="1"/>
          </p:cNvSpPr>
          <p:nvPr>
            <p:ph idx="1"/>
          </p:nvPr>
        </p:nvSpPr>
        <p:spPr/>
        <p:txBody>
          <a:bodyPr/>
          <a:lstStyle/>
          <a:p>
            <a:r>
              <a:rPr lang="en-US" dirty="0"/>
              <a:t>Detector characteristics are reconstructed including alignment</a:t>
            </a:r>
          </a:p>
          <a:p>
            <a:r>
              <a:rPr lang="en-US" dirty="0"/>
              <a:t>Full real simulation (taking into account 2D chamber efficiency for each sub-plane of track detectors) is prepared and almost finished for time slots– </a:t>
            </a:r>
            <a:r>
              <a:rPr lang="en-US" dirty="0">
                <a:solidFill>
                  <a:srgbClr val="FF3300"/>
                </a:solidFill>
              </a:rPr>
              <a:t>it is required to obtain asymmetry </a:t>
            </a:r>
            <a:r>
              <a:rPr lang="en-US" dirty="0"/>
              <a:t>we expecting first result this year. </a:t>
            </a:r>
            <a:endParaRPr lang="ru-RU" dirty="0"/>
          </a:p>
        </p:txBody>
      </p:sp>
      <p:sp>
        <p:nvSpPr>
          <p:cNvPr id="4" name="Дата 3">
            <a:extLst>
              <a:ext uri="{FF2B5EF4-FFF2-40B4-BE49-F238E27FC236}">
                <a16:creationId xmlns:a16="http://schemas.microsoft.com/office/drawing/2014/main" id="{228B35AA-34E9-6D27-AA82-38A64F6C46FF}"/>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6C365037-0956-542C-43E8-6DE75E9248A4}"/>
              </a:ext>
            </a:extLst>
          </p:cNvPr>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a:extLst>
              <a:ext uri="{FF2B5EF4-FFF2-40B4-BE49-F238E27FC236}">
                <a16:creationId xmlns:a16="http://schemas.microsoft.com/office/drawing/2014/main" id="{A8639140-C299-5CA5-0D89-58659F920C0E}"/>
              </a:ext>
            </a:extLst>
          </p:cNvPr>
          <p:cNvSpPr>
            <a:spLocks noGrp="1"/>
          </p:cNvSpPr>
          <p:nvPr>
            <p:ph type="sldNum" sz="quarter" idx="12"/>
          </p:nvPr>
        </p:nvSpPr>
        <p:spPr/>
        <p:txBody>
          <a:bodyPr/>
          <a:lstStyle/>
          <a:p>
            <a:fld id="{36A10669-CE8A-4DA0-B546-D3B064FB49D9}" type="slidenum">
              <a:rPr lang="ru-RU" altLang="ru-RU" smtClean="0"/>
              <a:pPr/>
              <a:t>37</a:t>
            </a:fld>
            <a:endParaRPr lang="ru-RU" altLang="ru-RU"/>
          </a:p>
        </p:txBody>
      </p:sp>
    </p:spTree>
    <p:extLst>
      <p:ext uri="{BB962C8B-B14F-4D97-AF65-F5344CB8AC3E}">
        <p14:creationId xmlns:p14="http://schemas.microsoft.com/office/powerpoint/2010/main" val="617150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65E7C3-3468-1DC4-16F1-080BDE435B0C}"/>
              </a:ext>
            </a:extLst>
          </p:cNvPr>
          <p:cNvSpPr>
            <a:spLocks noGrp="1"/>
          </p:cNvSpPr>
          <p:nvPr>
            <p:ph type="title"/>
          </p:nvPr>
        </p:nvSpPr>
        <p:spPr>
          <a:xfrm>
            <a:off x="457200" y="136601"/>
            <a:ext cx="8232534" cy="916135"/>
          </a:xfrm>
        </p:spPr>
        <p:txBody>
          <a:bodyPr/>
          <a:lstStyle/>
          <a:p>
            <a:r>
              <a:rPr lang="en-US" dirty="0"/>
              <a:t>Experiment strategy</a:t>
            </a:r>
            <a:endParaRPr lang="ru-RU" dirty="0"/>
          </a:p>
        </p:txBody>
      </p:sp>
      <p:sp>
        <p:nvSpPr>
          <p:cNvPr id="3" name="Объект 2">
            <a:extLst>
              <a:ext uri="{FF2B5EF4-FFF2-40B4-BE49-F238E27FC236}">
                <a16:creationId xmlns:a16="http://schemas.microsoft.com/office/drawing/2014/main" id="{79776569-0218-F332-5867-BD19BAD01275}"/>
              </a:ext>
            </a:extLst>
          </p:cNvPr>
          <p:cNvSpPr>
            <a:spLocks noGrp="1"/>
          </p:cNvSpPr>
          <p:nvPr>
            <p:ph idx="1"/>
          </p:nvPr>
        </p:nvSpPr>
        <p:spPr>
          <a:xfrm>
            <a:off x="179512" y="1052736"/>
            <a:ext cx="8784976" cy="5112568"/>
          </a:xfrm>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400" b="1" i="0" u="none" strike="noStrike" kern="0" cap="none" spc="0" normalizeH="0" baseline="0" noProof="0" dirty="0">
                <a:ln>
                  <a:noFill/>
                </a:ln>
                <a:solidFill>
                  <a:srgbClr val="FF0000"/>
                </a:solidFill>
                <a:effectLst>
                  <a:outerShdw blurRad="38100" dist="38100" dir="2700000" algn="tl">
                    <a:srgbClr val="010199"/>
                  </a:outerShdw>
                </a:effectLst>
                <a:uLnTx/>
                <a:uFillTx/>
                <a:latin typeface="Arial"/>
                <a:ea typeface="+mn-ea"/>
                <a:cs typeface="+mn-cs"/>
              </a:rPr>
              <a:t>Try to find finance for polarized particle </a:t>
            </a:r>
            <a:r>
              <a:rPr lang="en-US" sz="2400" b="1" dirty="0">
                <a:solidFill>
                  <a:srgbClr val="FF0000"/>
                </a:solidFill>
                <a:latin typeface="Arial"/>
              </a:rPr>
              <a:t>beamline</a:t>
            </a:r>
            <a:endParaRPr kumimoji="0" lang="ru-RU" sz="2400" b="1" i="0" u="none" strike="noStrike" kern="0" cap="none" spc="0" normalizeH="0" baseline="0" noProof="0" dirty="0">
              <a:ln>
                <a:noFill/>
              </a:ln>
              <a:solidFill>
                <a:srgbClr val="FF0000"/>
              </a:solidFill>
              <a:effectLst>
                <a:outerShdw blurRad="38100" dist="38100" dir="2700000" algn="tl">
                  <a:srgbClr val="010199"/>
                </a:outerShdw>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400" b="1" i="0" u="none" strike="noStrike" kern="0" cap="none" spc="0" normalizeH="0" baseline="0" noProof="0" dirty="0">
                <a:ln>
                  <a:noFill/>
                </a:ln>
                <a:solidFill>
                  <a:srgbClr val="FFFF00"/>
                </a:solidFill>
                <a:effectLst>
                  <a:outerShdw blurRad="38100" dist="38100" dir="2700000" algn="tl">
                    <a:srgbClr val="010199"/>
                  </a:outerShdw>
                </a:effectLst>
                <a:uLnTx/>
                <a:uFillTx/>
                <a:latin typeface="Arial"/>
                <a:ea typeface="+mn-ea"/>
                <a:cs typeface="+mn-cs"/>
              </a:rPr>
              <a:t>New polarized target (Contract with JINR – hope new target to be ready in middle 2026) </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lang="en-US" sz="2400" b="1" dirty="0">
                <a:solidFill>
                  <a:srgbClr val="92D050"/>
                </a:solidFill>
                <a:latin typeface="Arial"/>
              </a:rPr>
              <a:t>Data taking to measure spin alignment and hyperon polarization with p, K</a:t>
            </a:r>
            <a:r>
              <a:rPr lang="en-US" sz="2400" b="1" baseline="30000" dirty="0">
                <a:solidFill>
                  <a:srgbClr val="92D050"/>
                </a:solidFill>
                <a:latin typeface="Arial"/>
              </a:rPr>
              <a:t>-</a:t>
            </a:r>
            <a:r>
              <a:rPr lang="en-US" sz="2400" b="1" dirty="0">
                <a:solidFill>
                  <a:srgbClr val="92D050"/>
                </a:solidFill>
                <a:latin typeface="Arial"/>
              </a:rPr>
              <a:t> and </a:t>
            </a:r>
            <a:r>
              <a:rPr lang="el-GR" sz="2400" b="1" dirty="0">
                <a:solidFill>
                  <a:srgbClr val="92D050"/>
                </a:solidFill>
                <a:latin typeface="Arial"/>
              </a:rPr>
              <a:t>π</a:t>
            </a:r>
            <a:r>
              <a:rPr lang="en-US" sz="2400" b="1" baseline="30000" dirty="0">
                <a:solidFill>
                  <a:srgbClr val="92D050"/>
                </a:solidFill>
                <a:latin typeface="Arial"/>
              </a:rPr>
              <a:t>-</a:t>
            </a:r>
            <a:r>
              <a:rPr lang="en-US" sz="2400" b="1" dirty="0">
                <a:solidFill>
                  <a:srgbClr val="92D050"/>
                </a:solidFill>
                <a:latin typeface="Arial"/>
              </a:rPr>
              <a:t> beams with different nuclei</a:t>
            </a:r>
            <a:endParaRPr kumimoji="0" lang="ru-RU" sz="2400" b="1" i="0" u="none" strike="noStrike" kern="0" cap="none" spc="0" normalizeH="0" baseline="0" noProof="0" dirty="0">
              <a:ln>
                <a:noFill/>
              </a:ln>
              <a:solidFill>
                <a:srgbClr val="92D050"/>
              </a:solidFill>
              <a:effectLst>
                <a:outerShdw blurRad="38100" dist="38100" dir="2700000" algn="tl">
                  <a:srgbClr val="010199"/>
                </a:outerShdw>
              </a:effectLst>
              <a:uLnTx/>
              <a:uFillTx/>
              <a:latin typeface="Arial"/>
              <a:ea typeface="+mn-ea"/>
              <a:cs typeface="+mn-cs"/>
            </a:endParaRPr>
          </a:p>
          <a:p>
            <a:r>
              <a:rPr lang="en-US" sz="2400" b="1" dirty="0">
                <a:solidFill>
                  <a:srgbClr val="92D050"/>
                </a:solidFill>
              </a:rPr>
              <a:t>New detectors: fiber hodoscope and PNPI drift chambers </a:t>
            </a:r>
          </a:p>
          <a:p>
            <a:r>
              <a:rPr lang="en-US" sz="2400" b="1" dirty="0"/>
              <a:t>Analysis:</a:t>
            </a:r>
          </a:p>
          <a:p>
            <a:pPr lvl="1"/>
            <a:r>
              <a:rPr lang="en-US" sz="2400" b="1" dirty="0"/>
              <a:t>Charged pion asymmetry (data 2018) </a:t>
            </a:r>
          </a:p>
          <a:p>
            <a:pPr lvl="1"/>
            <a:r>
              <a:rPr lang="en-US" sz="2400" b="1" dirty="0"/>
              <a:t>Λ – polarization (2021 and 2022 runs)</a:t>
            </a:r>
          </a:p>
          <a:p>
            <a:pPr lvl="1"/>
            <a:r>
              <a:rPr lang="el-GR" sz="2400" b="1" dirty="0"/>
              <a:t>ρ</a:t>
            </a:r>
            <a:r>
              <a:rPr lang="en-US" sz="2400" b="1" dirty="0"/>
              <a:t> and K* spin alignment (2021 and 2022 runs) </a:t>
            </a:r>
          </a:p>
          <a:p>
            <a:pPr marL="0" indent="0">
              <a:buNone/>
            </a:pPr>
            <a:endParaRPr lang="en-US" dirty="0"/>
          </a:p>
          <a:p>
            <a:pPr marL="0" indent="0">
              <a:buNone/>
            </a:pPr>
            <a:endParaRPr lang="ru-RU" dirty="0"/>
          </a:p>
        </p:txBody>
      </p:sp>
      <p:sp>
        <p:nvSpPr>
          <p:cNvPr id="4" name="Дата 3">
            <a:extLst>
              <a:ext uri="{FF2B5EF4-FFF2-40B4-BE49-F238E27FC236}">
                <a16:creationId xmlns:a16="http://schemas.microsoft.com/office/drawing/2014/main" id="{B4F2213C-1737-F219-9C4B-90DE85B95D86}"/>
              </a:ext>
            </a:extLst>
          </p:cNvPr>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a:extLst>
              <a:ext uri="{FF2B5EF4-FFF2-40B4-BE49-F238E27FC236}">
                <a16:creationId xmlns:a16="http://schemas.microsoft.com/office/drawing/2014/main" id="{2C91E5F2-3E97-F989-2ACC-D46494022182}"/>
              </a:ext>
            </a:extLst>
          </p:cNvPr>
          <p:cNvSpPr>
            <a:spLocks noGrp="1"/>
          </p:cNvSpPr>
          <p:nvPr>
            <p:ph type="ftr" sz="quarter" idx="11"/>
          </p:nvPr>
        </p:nvSpPr>
        <p:spPr/>
        <p:txBody>
          <a:bodyPr/>
          <a:lstStyle/>
          <a:p>
            <a:r>
              <a:rPr lang="en-US" altLang="ru-RU" dirty="0"/>
              <a:t>V. Mochalov, SPASCHARM</a:t>
            </a:r>
            <a:endParaRPr lang="ru-RU" altLang="ru-RU" dirty="0"/>
          </a:p>
        </p:txBody>
      </p:sp>
      <p:sp>
        <p:nvSpPr>
          <p:cNvPr id="6" name="Номер слайда 5">
            <a:extLst>
              <a:ext uri="{FF2B5EF4-FFF2-40B4-BE49-F238E27FC236}">
                <a16:creationId xmlns:a16="http://schemas.microsoft.com/office/drawing/2014/main" id="{7EFB8D95-05F7-8DD5-BC63-C197F190F57C}"/>
              </a:ext>
            </a:extLst>
          </p:cNvPr>
          <p:cNvSpPr>
            <a:spLocks noGrp="1"/>
          </p:cNvSpPr>
          <p:nvPr>
            <p:ph type="sldNum" sz="quarter" idx="12"/>
          </p:nvPr>
        </p:nvSpPr>
        <p:spPr/>
        <p:txBody>
          <a:bodyPr/>
          <a:lstStyle/>
          <a:p>
            <a:fld id="{36A10669-CE8A-4DA0-B546-D3B064FB49D9}" type="slidenum">
              <a:rPr lang="ru-RU" altLang="ru-RU" smtClean="0"/>
              <a:pPr/>
              <a:t>38</a:t>
            </a:fld>
            <a:endParaRPr lang="ru-RU" altLang="ru-RU"/>
          </a:p>
        </p:txBody>
      </p:sp>
    </p:spTree>
    <p:extLst>
      <p:ext uri="{BB962C8B-B14F-4D97-AF65-F5344CB8AC3E}">
        <p14:creationId xmlns:p14="http://schemas.microsoft.com/office/powerpoint/2010/main" val="2008258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985" y="147234"/>
            <a:ext cx="8229600" cy="702915"/>
          </a:xfrm>
        </p:spPr>
        <p:txBody>
          <a:bodyPr/>
          <a:lstStyle/>
          <a:p>
            <a:r>
              <a:rPr lang="en-US" dirty="0"/>
              <a:t>Conclusion</a:t>
            </a:r>
            <a:endParaRPr lang="ru-RU" dirty="0"/>
          </a:p>
        </p:txBody>
      </p:sp>
      <p:sp>
        <p:nvSpPr>
          <p:cNvPr id="3" name="Объект 2"/>
          <p:cNvSpPr>
            <a:spLocks noGrp="1"/>
          </p:cNvSpPr>
          <p:nvPr>
            <p:ph idx="1"/>
          </p:nvPr>
        </p:nvSpPr>
        <p:spPr>
          <a:xfrm>
            <a:off x="444147" y="850149"/>
            <a:ext cx="8229600" cy="5150197"/>
          </a:xfrm>
        </p:spPr>
        <p:txBody>
          <a:bodyPr/>
          <a:lstStyle/>
          <a:p>
            <a:pPr algn="just">
              <a:buClr>
                <a:srgbClr val="FFFFCC"/>
              </a:buClr>
              <a:defRPr/>
            </a:pPr>
            <a:r>
              <a:rPr lang="en-US" sz="2200" b="1" dirty="0">
                <a:effectLst/>
                <a:latin typeface="Arial"/>
              </a:rPr>
              <a:t>SPASCHARM physics program is rich and complementary to SPD program.</a:t>
            </a:r>
            <a:r>
              <a:rPr kumimoji="0" lang="en-US" sz="2200" b="1" i="0" u="none" strike="noStrike" kern="0" cap="none" spc="0" normalizeH="0" baseline="0" noProof="0" dirty="0">
                <a:ln>
                  <a:noFill/>
                </a:ln>
                <a:effectLst/>
                <a:uLnTx/>
                <a:uFillTx/>
                <a:latin typeface="Arial"/>
                <a:ea typeface="+mn-ea"/>
                <a:cs typeface="+mn-cs"/>
              </a:rPr>
              <a:t> </a:t>
            </a: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200" b="1" i="0" u="none" strike="noStrike" kern="0" cap="none" spc="0" normalizeH="0" baseline="0" noProof="0" dirty="0">
                <a:ln>
                  <a:noFill/>
                </a:ln>
                <a:solidFill>
                  <a:srgbClr val="92D050"/>
                </a:solidFill>
                <a:effectLst/>
                <a:uLnTx/>
                <a:uFillTx/>
                <a:latin typeface="Arial"/>
                <a:ea typeface="+mn-ea"/>
                <a:cs typeface="+mn-cs"/>
              </a:rPr>
              <a:t>Pilot version of the SPASCHARM experiment was commissioned and first data were accumulated.</a:t>
            </a:r>
            <a:r>
              <a:rPr kumimoji="0" lang="en-US" sz="2200" b="1" i="0" u="none" strike="noStrike" kern="0" cap="none" spc="0" normalizeH="0" baseline="0" noProof="0" dirty="0">
                <a:ln>
                  <a:noFill/>
                </a:ln>
                <a:solidFill>
                  <a:srgbClr val="FF0000"/>
                </a:solidFill>
                <a:effectLst/>
                <a:uLnTx/>
                <a:uFillTx/>
                <a:latin typeface="Arial"/>
                <a:ea typeface="+mn-ea"/>
                <a:cs typeface="+mn-cs"/>
              </a:rPr>
              <a:t> </a:t>
            </a: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200" b="1" i="0" u="none" strike="noStrike" kern="0" cap="none" spc="0" normalizeH="0" baseline="0" noProof="0" dirty="0">
                <a:ln>
                  <a:noFill/>
                </a:ln>
                <a:solidFill>
                  <a:srgbClr val="FF0000"/>
                </a:solidFill>
                <a:effectLst/>
                <a:uLnTx/>
                <a:uFillTx/>
                <a:latin typeface="Arial"/>
                <a:ea typeface="+mn-ea"/>
                <a:cs typeface="+mn-cs"/>
              </a:rPr>
              <a:t>Unfortunately polarized target is out of service </a:t>
            </a:r>
            <a:r>
              <a:rPr kumimoji="0" lang="en-US" sz="2200" b="1" i="0" u="none" strike="noStrike" kern="0" cap="none" spc="0" normalizeH="0" baseline="0" noProof="0" dirty="0">
                <a:ln>
                  <a:noFill/>
                </a:ln>
                <a:solidFill>
                  <a:srgbClr val="92D050"/>
                </a:solidFill>
                <a:effectLst/>
                <a:uLnTx/>
                <a:uFillTx/>
                <a:latin typeface="Arial"/>
                <a:ea typeface="+mn-ea"/>
                <a:cs typeface="+mn-cs"/>
              </a:rPr>
              <a:t>– </a:t>
            </a:r>
            <a:r>
              <a:rPr kumimoji="0" lang="en-US" sz="2200" b="1" i="0" u="none" strike="noStrike" kern="0" cap="none" spc="0" normalizeH="0" baseline="0" noProof="0" dirty="0">
                <a:ln>
                  <a:noFill/>
                </a:ln>
                <a:effectLst/>
                <a:uLnTx/>
                <a:uFillTx/>
                <a:latin typeface="Arial"/>
                <a:ea typeface="+mn-ea"/>
                <a:cs typeface="+mn-cs"/>
              </a:rPr>
              <a:t>we had to reconsider physics program </a:t>
            </a: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200" b="1" i="0" u="none" strike="noStrike" kern="0" cap="none" spc="0" normalizeH="0" baseline="0" noProof="0" dirty="0">
                <a:ln>
                  <a:noFill/>
                </a:ln>
                <a:effectLst/>
                <a:uLnTx/>
                <a:uFillTx/>
                <a:latin typeface="Arial"/>
                <a:ea typeface="+mn-ea"/>
                <a:cs typeface="+mn-cs"/>
              </a:rPr>
              <a:t>Collaboration of IHEP, JINR, PNPI, KI (TEP) and MEPHI</a:t>
            </a:r>
            <a:r>
              <a:rPr lang="en-US" sz="2200" b="1" dirty="0">
                <a:effectLst/>
                <a:latin typeface="Arial"/>
              </a:rPr>
              <a:t> and</a:t>
            </a:r>
            <a:r>
              <a:rPr kumimoji="0" lang="en-US" sz="2200" b="1" i="0" u="none" strike="noStrike" kern="0" cap="none" spc="0" normalizeH="0" baseline="0" noProof="0" dirty="0">
                <a:ln>
                  <a:noFill/>
                </a:ln>
                <a:effectLst/>
                <a:uLnTx/>
                <a:uFillTx/>
                <a:latin typeface="Arial"/>
                <a:ea typeface="+mn-ea"/>
                <a:cs typeface="+mn-cs"/>
              </a:rPr>
              <a:t> Experimental Setup</a:t>
            </a:r>
            <a:r>
              <a:rPr kumimoji="0" lang="en-US" sz="2200" b="1" i="0" u="none" strike="noStrike" kern="0" cap="none" spc="0" normalizeH="0" baseline="0" noProof="0" dirty="0">
                <a:ln>
                  <a:noFill/>
                </a:ln>
                <a:solidFill>
                  <a:srgbClr val="92D050"/>
                </a:solidFill>
                <a:effectLst/>
                <a:uLnTx/>
                <a:uFillTx/>
                <a:latin typeface="Arial"/>
                <a:ea typeface="+mn-ea"/>
                <a:cs typeface="+mn-cs"/>
              </a:rPr>
              <a:t> are</a:t>
            </a:r>
            <a:r>
              <a:rPr lang="en-US" sz="2200" b="1" dirty="0">
                <a:solidFill>
                  <a:srgbClr val="92D050"/>
                </a:solidFill>
                <a:effectLst/>
                <a:latin typeface="Arial"/>
              </a:rPr>
              <a:t> fully ready to take new data and study spin effects on</a:t>
            </a:r>
            <a:r>
              <a:rPr kumimoji="0" lang="en-US" sz="2400" b="1" i="0" u="none" strike="noStrike" kern="0" cap="none" spc="0" normalizeH="0" baseline="0" noProof="0" dirty="0">
                <a:ln>
                  <a:noFill/>
                </a:ln>
                <a:solidFill>
                  <a:srgbClr val="92D050"/>
                </a:solidFill>
                <a:effectLst>
                  <a:outerShdw blurRad="38100" dist="38100" dir="2700000" algn="tl">
                    <a:srgbClr val="010199"/>
                  </a:outerShdw>
                </a:effectLst>
                <a:uLnTx/>
                <a:uFillTx/>
                <a:latin typeface="Arial"/>
                <a:ea typeface="+mn-ea"/>
                <a:cs typeface="+mn-cs"/>
              </a:rPr>
              <a:t> </a:t>
            </a:r>
            <a:r>
              <a:rPr kumimoji="0" lang="en-US" sz="2200" b="1" i="0" u="none" strike="noStrike" kern="0" cap="none" spc="0" normalizeH="0" baseline="0" noProof="0" dirty="0">
                <a:ln>
                  <a:noFill/>
                </a:ln>
                <a:solidFill>
                  <a:srgbClr val="92D050"/>
                </a:solidFill>
                <a:effectLst>
                  <a:outerShdw blurRad="38100" dist="38100" dir="2700000" algn="tl">
                    <a:srgbClr val="010199"/>
                  </a:outerShdw>
                </a:effectLst>
                <a:uLnTx/>
                <a:uFillTx/>
                <a:latin typeface="Arial"/>
                <a:ea typeface="+mn-ea"/>
                <a:cs typeface="+mn-cs"/>
              </a:rPr>
              <a:t>p, K</a:t>
            </a:r>
            <a:r>
              <a:rPr kumimoji="0" lang="en-US" sz="2200" b="1" i="0" u="none" strike="noStrike" kern="0" cap="none" spc="0" normalizeH="0" baseline="30000" noProof="0" dirty="0">
                <a:ln>
                  <a:noFill/>
                </a:ln>
                <a:solidFill>
                  <a:srgbClr val="92D050"/>
                </a:solidFill>
                <a:effectLst>
                  <a:outerShdw blurRad="38100" dist="38100" dir="2700000" algn="tl">
                    <a:srgbClr val="010199"/>
                  </a:outerShdw>
                </a:effectLst>
                <a:uLnTx/>
                <a:uFillTx/>
                <a:latin typeface="Arial"/>
                <a:ea typeface="+mn-ea"/>
                <a:cs typeface="+mn-cs"/>
              </a:rPr>
              <a:t>-</a:t>
            </a:r>
            <a:r>
              <a:rPr kumimoji="0" lang="en-US" sz="2200" b="1" i="0" u="none" strike="noStrike" kern="0" cap="none" spc="0" normalizeH="0" baseline="0" noProof="0" dirty="0">
                <a:ln>
                  <a:noFill/>
                </a:ln>
                <a:solidFill>
                  <a:srgbClr val="92D050"/>
                </a:solidFill>
                <a:effectLst>
                  <a:outerShdw blurRad="38100" dist="38100" dir="2700000" algn="tl">
                    <a:srgbClr val="010199"/>
                  </a:outerShdw>
                </a:effectLst>
                <a:uLnTx/>
                <a:uFillTx/>
                <a:latin typeface="Arial"/>
                <a:ea typeface="+mn-ea"/>
                <a:cs typeface="+mn-cs"/>
              </a:rPr>
              <a:t> and </a:t>
            </a:r>
            <a:r>
              <a:rPr kumimoji="0" lang="el-GR" sz="2200" b="1" i="0" u="none" strike="noStrike" kern="0" cap="none" spc="0" normalizeH="0" baseline="0" noProof="0" dirty="0">
                <a:ln>
                  <a:noFill/>
                </a:ln>
                <a:solidFill>
                  <a:srgbClr val="92D050"/>
                </a:solidFill>
                <a:effectLst>
                  <a:outerShdw blurRad="38100" dist="38100" dir="2700000" algn="tl">
                    <a:srgbClr val="010199"/>
                  </a:outerShdw>
                </a:effectLst>
                <a:uLnTx/>
                <a:uFillTx/>
                <a:latin typeface="Arial"/>
                <a:ea typeface="+mn-ea"/>
                <a:cs typeface="+mn-cs"/>
              </a:rPr>
              <a:t>π</a:t>
            </a:r>
            <a:r>
              <a:rPr kumimoji="0" lang="en-US" sz="2200" b="1" i="0" u="none" strike="noStrike" kern="0" cap="none" spc="0" normalizeH="0" baseline="30000" noProof="0" dirty="0">
                <a:ln>
                  <a:noFill/>
                </a:ln>
                <a:solidFill>
                  <a:srgbClr val="92D050"/>
                </a:solidFill>
                <a:effectLst>
                  <a:outerShdw blurRad="38100" dist="38100" dir="2700000" algn="tl">
                    <a:srgbClr val="010199"/>
                  </a:outerShdw>
                </a:effectLst>
                <a:uLnTx/>
                <a:uFillTx/>
                <a:latin typeface="Arial"/>
                <a:ea typeface="+mn-ea"/>
                <a:cs typeface="+mn-cs"/>
              </a:rPr>
              <a:t>-</a:t>
            </a:r>
            <a:r>
              <a:rPr kumimoji="0" lang="en-US" sz="2200" b="1" i="0" u="none" strike="noStrike" kern="0" cap="none" spc="0" normalizeH="0" baseline="0" noProof="0" dirty="0">
                <a:ln>
                  <a:noFill/>
                </a:ln>
                <a:solidFill>
                  <a:srgbClr val="92D050"/>
                </a:solidFill>
                <a:effectLst>
                  <a:outerShdw blurRad="38100" dist="38100" dir="2700000" algn="tl">
                    <a:srgbClr val="010199"/>
                  </a:outerShdw>
                </a:effectLst>
                <a:uLnTx/>
                <a:uFillTx/>
                <a:latin typeface="Arial"/>
                <a:ea typeface="+mn-ea"/>
                <a:cs typeface="+mn-cs"/>
              </a:rPr>
              <a:t> beams with different nuclei</a:t>
            </a:r>
            <a:r>
              <a:rPr lang="en-US" sz="2200" b="1" dirty="0">
                <a:solidFill>
                  <a:srgbClr val="92D050"/>
                </a:solidFill>
                <a:effectLst/>
                <a:latin typeface="Arial"/>
              </a:rPr>
              <a:t> </a:t>
            </a:r>
            <a:endParaRPr kumimoji="0" lang="en-US" sz="2200" b="1" i="0" u="none" strike="noStrike" kern="0" cap="none" spc="0" normalizeH="0" baseline="0" noProof="0" dirty="0">
              <a:ln>
                <a:noFill/>
              </a:ln>
              <a:solidFill>
                <a:srgbClr val="92D050"/>
              </a:solidFill>
              <a:effectLst/>
              <a:uLnTx/>
              <a:uFillTx/>
              <a:latin typeface="Arial"/>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200" b="1" i="0" u="none" strike="noStrike" kern="0" cap="none" spc="0" normalizeH="0" baseline="0" noProof="0" dirty="0">
                <a:ln>
                  <a:noFill/>
                </a:ln>
                <a:solidFill>
                  <a:srgbClr val="92D050"/>
                </a:solidFill>
                <a:effectLst/>
                <a:uLnTx/>
                <a:uFillTx/>
                <a:latin typeface="Arial"/>
                <a:ea typeface="+mn-ea"/>
                <a:cs typeface="+mn-cs"/>
              </a:rPr>
              <a:t>First results are on the way (first will be reported in a month on Nuclei-2023 conference) </a:t>
            </a: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kumimoji="0" lang="en-US" sz="2200" b="1" i="0" u="none" strike="noStrike" kern="0" cap="none" spc="0" normalizeH="0" baseline="0" noProof="0" dirty="0">
                <a:ln>
                  <a:noFill/>
                </a:ln>
                <a:solidFill>
                  <a:srgbClr val="92D050"/>
                </a:solidFill>
                <a:effectLst/>
                <a:uLnTx/>
                <a:uFillTx/>
                <a:latin typeface="Arial"/>
                <a:ea typeface="+mn-ea"/>
                <a:cs typeface="+mn-cs"/>
              </a:rPr>
              <a:t>We hope to </a:t>
            </a:r>
            <a:r>
              <a:rPr lang="en-US" sz="2200" b="1" dirty="0">
                <a:solidFill>
                  <a:srgbClr val="92D050"/>
                </a:solidFill>
                <a:effectLst/>
                <a:latin typeface="Arial"/>
              </a:rPr>
              <a:t>obtain </a:t>
            </a:r>
            <a:r>
              <a:rPr kumimoji="0" lang="en-US" sz="2200" b="1" i="0" u="none" strike="noStrike" kern="0" cap="none" spc="0" normalizeH="0" baseline="0" noProof="0" dirty="0">
                <a:ln>
                  <a:noFill/>
                </a:ln>
                <a:solidFill>
                  <a:srgbClr val="92D050"/>
                </a:solidFill>
                <a:effectLst/>
                <a:uLnTx/>
                <a:uFillTx/>
                <a:latin typeface="Arial"/>
                <a:ea typeface="+mn-ea"/>
                <a:cs typeface="+mn-cs"/>
              </a:rPr>
              <a:t>first spin results this Fall. </a:t>
            </a: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r>
              <a:rPr lang="en-US" sz="2200" b="1" dirty="0">
                <a:solidFill>
                  <a:srgbClr val="FFFF00"/>
                </a:solidFill>
                <a:effectLst/>
                <a:latin typeface="Arial"/>
              </a:rPr>
              <a:t>The Talk was supported by RSF grant </a:t>
            </a:r>
            <a:r>
              <a:rPr lang="ru-RU" sz="1400" b="0" i="0" dirty="0">
                <a:solidFill>
                  <a:srgbClr val="FFFF00"/>
                </a:solidFill>
                <a:effectLst/>
                <a:latin typeface="PT Sans" panose="020B0503020203020204" pitchFamily="34" charset="-52"/>
              </a:rPr>
              <a:t>2</a:t>
            </a:r>
            <a:r>
              <a:rPr lang="en-US" sz="2200" b="1" i="0" dirty="0">
                <a:solidFill>
                  <a:srgbClr val="FFFF00"/>
                </a:solidFill>
                <a:effectLst/>
                <a:latin typeface="Arial"/>
              </a:rPr>
              <a:t>2</a:t>
            </a:r>
            <a:r>
              <a:rPr lang="en-US" sz="2200" b="1" dirty="0">
                <a:solidFill>
                  <a:srgbClr val="FFFF00"/>
                </a:solidFill>
                <a:effectLst/>
                <a:latin typeface="Arial"/>
              </a:rPr>
              <a:t>2-12-00164</a:t>
            </a:r>
            <a:endParaRPr kumimoji="0" lang="en-US" sz="2400" b="1" i="0" u="none" strike="noStrike" kern="0" cap="none" spc="0" normalizeH="0" baseline="0" noProof="0" dirty="0">
              <a:ln>
                <a:noFill/>
              </a:ln>
              <a:solidFill>
                <a:srgbClr val="FFFF00"/>
              </a:solidFill>
              <a:effectLst/>
              <a:uLnTx/>
              <a:uFillTx/>
              <a:latin typeface="Arial"/>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FFFFCC"/>
              </a:buClr>
              <a:buSzPct val="75000"/>
              <a:buFont typeface="Wingdings" pitchFamily="2" charset="2"/>
              <a:buChar char="l"/>
              <a:tabLst/>
              <a:defRPr/>
            </a:pPr>
            <a:endParaRPr lang="ru-RU" sz="2400" dirty="0">
              <a:solidFill>
                <a:srgbClr val="C00000"/>
              </a:solidFill>
            </a:endParaRPr>
          </a:p>
          <a:p>
            <a:endParaRPr lang="ru-RU" sz="2400" dirty="0"/>
          </a:p>
          <a:p>
            <a:endParaRPr lang="ru-RU" sz="2800"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DSPIN-2023</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39</a:t>
            </a:fld>
            <a:endParaRPr lang="ru-RU" altLang="ru-RU"/>
          </a:p>
        </p:txBody>
      </p:sp>
    </p:spTree>
    <p:extLst>
      <p:ext uri="{BB962C8B-B14F-4D97-AF65-F5344CB8AC3E}">
        <p14:creationId xmlns:p14="http://schemas.microsoft.com/office/powerpoint/2010/main" val="2384143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1"/>
            <a:ext cx="8229600" cy="864095"/>
          </a:xfrm>
        </p:spPr>
        <p:txBody>
          <a:bodyPr/>
          <a:lstStyle/>
          <a:p>
            <a:r>
              <a:rPr lang="en-US" dirty="0"/>
              <a:t>Motivation 2</a:t>
            </a:r>
            <a:endParaRPr lang="ru-RU" dirty="0"/>
          </a:p>
        </p:txBody>
      </p:sp>
      <p:sp>
        <p:nvSpPr>
          <p:cNvPr id="3" name="Объект 2"/>
          <p:cNvSpPr>
            <a:spLocks noGrp="1"/>
          </p:cNvSpPr>
          <p:nvPr>
            <p:ph idx="1"/>
          </p:nvPr>
        </p:nvSpPr>
        <p:spPr>
          <a:xfrm>
            <a:off x="457200" y="1052736"/>
            <a:ext cx="8229600" cy="5078189"/>
          </a:xfrm>
        </p:spPr>
        <p:txBody>
          <a:bodyPr/>
          <a:lstStyle/>
          <a:p>
            <a:pPr lvl="0" algn="just">
              <a:buClr>
                <a:srgbClr val="FFFFCC"/>
              </a:buClr>
            </a:pPr>
            <a:r>
              <a:rPr lang="ru-RU" sz="2200" b="1" dirty="0" err="1">
                <a:solidFill>
                  <a:srgbClr val="FFFFFF"/>
                </a:solidFill>
                <a:effectLst/>
              </a:rPr>
              <a:t>The</a:t>
            </a:r>
            <a:r>
              <a:rPr lang="ru-RU" sz="2200" b="1" dirty="0">
                <a:solidFill>
                  <a:srgbClr val="FFFFFF"/>
                </a:solidFill>
                <a:effectLst/>
              </a:rPr>
              <a:t> </a:t>
            </a:r>
            <a:r>
              <a:rPr lang="ru-RU" sz="2200" b="1" dirty="0" err="1">
                <a:solidFill>
                  <a:srgbClr val="FFFFFF"/>
                </a:solidFill>
                <a:effectLst/>
              </a:rPr>
              <a:t>presence</a:t>
            </a:r>
            <a:r>
              <a:rPr lang="ru-RU" sz="2200" b="1" dirty="0">
                <a:solidFill>
                  <a:srgbClr val="FFFFFF"/>
                </a:solidFill>
                <a:effectLst/>
              </a:rPr>
              <a:t> </a:t>
            </a:r>
            <a:r>
              <a:rPr lang="ru-RU" sz="2200" b="1" dirty="0" err="1">
                <a:solidFill>
                  <a:srgbClr val="FFFFFF"/>
                </a:solidFill>
                <a:effectLst/>
              </a:rPr>
              <a:t>of</a:t>
            </a:r>
            <a:r>
              <a:rPr lang="ru-RU" sz="2200" b="1" dirty="0">
                <a:solidFill>
                  <a:srgbClr val="FFFFFF"/>
                </a:solidFill>
                <a:effectLst/>
              </a:rPr>
              <a:t> </a:t>
            </a:r>
            <a:r>
              <a:rPr lang="ru-RU" sz="2200" b="1" dirty="0" err="1">
                <a:solidFill>
                  <a:srgbClr val="FFFFFF"/>
                </a:solidFill>
                <a:effectLst/>
              </a:rPr>
              <a:t>polarized</a:t>
            </a:r>
            <a:r>
              <a:rPr lang="ru-RU" sz="2200" b="1" dirty="0">
                <a:solidFill>
                  <a:srgbClr val="FFFFFF"/>
                </a:solidFill>
                <a:effectLst/>
              </a:rPr>
              <a:t> </a:t>
            </a:r>
            <a:r>
              <a:rPr lang="ru-RU" sz="2200" b="1" dirty="0" err="1">
                <a:solidFill>
                  <a:srgbClr val="FFFFFF"/>
                </a:solidFill>
                <a:effectLst/>
              </a:rPr>
              <a:t>both</a:t>
            </a:r>
            <a:r>
              <a:rPr lang="ru-RU" sz="2200" b="1" dirty="0">
                <a:solidFill>
                  <a:srgbClr val="FFFFFF"/>
                </a:solidFill>
                <a:effectLst/>
              </a:rPr>
              <a:t> </a:t>
            </a:r>
            <a:r>
              <a:rPr lang="ru-RU" sz="2200" b="1" dirty="0" err="1">
                <a:solidFill>
                  <a:srgbClr val="FFFFFF"/>
                </a:solidFill>
                <a:effectLst/>
              </a:rPr>
              <a:t>protons</a:t>
            </a:r>
            <a:r>
              <a:rPr lang="ru-RU" sz="2200" b="1" dirty="0">
                <a:solidFill>
                  <a:srgbClr val="FFFFFF"/>
                </a:solidFill>
                <a:effectLst/>
              </a:rPr>
              <a:t> and </a:t>
            </a:r>
            <a:r>
              <a:rPr lang="ru-RU" sz="2200" b="1" dirty="0" err="1">
                <a:solidFill>
                  <a:srgbClr val="FFFFFF"/>
                </a:solidFill>
                <a:effectLst/>
              </a:rPr>
              <a:t>antiprotons</a:t>
            </a:r>
            <a:r>
              <a:rPr lang="ru-RU" sz="2200" b="1" dirty="0">
                <a:solidFill>
                  <a:srgbClr val="FFFFFF"/>
                </a:solidFill>
                <a:effectLst/>
              </a:rPr>
              <a:t> </a:t>
            </a:r>
            <a:r>
              <a:rPr lang="ru-RU" sz="2200" b="1" dirty="0" err="1">
                <a:solidFill>
                  <a:srgbClr val="FFFFFF"/>
                </a:solidFill>
                <a:effectLst/>
              </a:rPr>
              <a:t>in</a:t>
            </a:r>
            <a:r>
              <a:rPr lang="ru-RU" sz="2200" b="1" dirty="0">
                <a:solidFill>
                  <a:srgbClr val="FFFFFF"/>
                </a:solidFill>
                <a:effectLst/>
              </a:rPr>
              <a:t> </a:t>
            </a:r>
            <a:r>
              <a:rPr lang="ru-RU" sz="2200" b="1" dirty="0" err="1">
                <a:solidFill>
                  <a:srgbClr val="FFFFFF"/>
                </a:solidFill>
                <a:effectLst/>
              </a:rPr>
              <a:t>the</a:t>
            </a:r>
            <a:r>
              <a:rPr lang="ru-RU" sz="2200" b="1" dirty="0">
                <a:solidFill>
                  <a:srgbClr val="FFFFFF"/>
                </a:solidFill>
                <a:effectLst/>
              </a:rPr>
              <a:t> CP </a:t>
            </a:r>
            <a:r>
              <a:rPr lang="ru-RU" sz="2200" b="1" dirty="0" err="1">
                <a:solidFill>
                  <a:srgbClr val="FFFFFF"/>
                </a:solidFill>
                <a:effectLst/>
              </a:rPr>
              <a:t>neutral</a:t>
            </a:r>
            <a:r>
              <a:rPr lang="ru-RU" sz="2200" b="1" dirty="0">
                <a:solidFill>
                  <a:srgbClr val="FFFFFF"/>
                </a:solidFill>
                <a:effectLst/>
              </a:rPr>
              <a:t> </a:t>
            </a:r>
            <a:r>
              <a:rPr lang="en-US" sz="2200" b="1" dirty="0">
                <a:solidFill>
                  <a:srgbClr val="FFFFFF"/>
                </a:solidFill>
                <a:effectLst/>
              </a:rPr>
              <a:t>-</a:t>
            </a:r>
            <a:r>
              <a:rPr lang="ru-RU" sz="2200" b="1" dirty="0" err="1">
                <a:solidFill>
                  <a:srgbClr val="FFFFFF"/>
                </a:solidFill>
                <a:effectLst/>
              </a:rPr>
              <a:t>system</a:t>
            </a:r>
            <a:r>
              <a:rPr lang="ru-RU" sz="2200" b="1" dirty="0">
                <a:solidFill>
                  <a:srgbClr val="FFFFFF"/>
                </a:solidFill>
                <a:effectLst/>
              </a:rPr>
              <a:t> </a:t>
            </a:r>
            <a:r>
              <a:rPr lang="ru-RU" sz="2200" b="1" dirty="0" err="1">
                <a:solidFill>
                  <a:srgbClr val="FFFFFF"/>
                </a:solidFill>
                <a:effectLst/>
              </a:rPr>
              <a:t>potentially</a:t>
            </a:r>
            <a:r>
              <a:rPr lang="ru-RU" sz="2200" b="1" dirty="0">
                <a:solidFill>
                  <a:srgbClr val="FFFFFF"/>
                </a:solidFill>
                <a:effectLst/>
              </a:rPr>
              <a:t> </a:t>
            </a:r>
            <a:r>
              <a:rPr lang="ru-RU" sz="2200" b="1" dirty="0" err="1">
                <a:solidFill>
                  <a:srgbClr val="FFFFFF"/>
                </a:solidFill>
                <a:effectLst/>
              </a:rPr>
              <a:t>opens</a:t>
            </a:r>
            <a:r>
              <a:rPr lang="ru-RU" sz="2200" b="1" dirty="0">
                <a:solidFill>
                  <a:srgbClr val="FFFFFF"/>
                </a:solidFill>
                <a:effectLst/>
              </a:rPr>
              <a:t> </a:t>
            </a:r>
            <a:r>
              <a:rPr lang="ru-RU" sz="2200" b="1" dirty="0" err="1">
                <a:solidFill>
                  <a:srgbClr val="FFFFFF"/>
                </a:solidFill>
                <a:effectLst/>
              </a:rPr>
              <a:t>up</a:t>
            </a:r>
            <a:r>
              <a:rPr lang="ru-RU" sz="2200" b="1" dirty="0">
                <a:solidFill>
                  <a:srgbClr val="FFFFFF"/>
                </a:solidFill>
                <a:effectLst/>
              </a:rPr>
              <a:t> </a:t>
            </a:r>
            <a:r>
              <a:rPr lang="ru-RU" sz="2200" b="1" dirty="0" err="1">
                <a:solidFill>
                  <a:srgbClr val="FFFFFF"/>
                </a:solidFill>
                <a:effectLst/>
              </a:rPr>
              <a:t>opportunities</a:t>
            </a:r>
            <a:r>
              <a:rPr lang="ru-RU" sz="2200" b="1" dirty="0">
                <a:solidFill>
                  <a:srgbClr val="FFFFFF"/>
                </a:solidFill>
                <a:effectLst/>
              </a:rPr>
              <a:t> for </a:t>
            </a:r>
            <a:r>
              <a:rPr lang="ru-RU" sz="2200" b="1" dirty="0" err="1">
                <a:solidFill>
                  <a:srgbClr val="FFFFFF"/>
                </a:solidFill>
                <a:effectLst/>
              </a:rPr>
              <a:t>studying</a:t>
            </a:r>
            <a:r>
              <a:rPr lang="ru-RU" sz="2200" b="1" dirty="0">
                <a:solidFill>
                  <a:srgbClr val="FFFFFF"/>
                </a:solidFill>
                <a:effectLst/>
              </a:rPr>
              <a:t> and </a:t>
            </a:r>
            <a:r>
              <a:rPr lang="ru-RU" sz="2200" b="1" dirty="0" err="1">
                <a:solidFill>
                  <a:srgbClr val="FFFFFF"/>
                </a:solidFill>
                <a:effectLst/>
              </a:rPr>
              <a:t>comparing</a:t>
            </a:r>
            <a:r>
              <a:rPr lang="ru-RU" sz="2200" b="1" dirty="0">
                <a:solidFill>
                  <a:srgbClr val="FFFFFF"/>
                </a:solidFill>
                <a:effectLst/>
              </a:rPr>
              <a:t> CP </a:t>
            </a:r>
            <a:r>
              <a:rPr lang="ru-RU" sz="2200" b="1" dirty="0" err="1">
                <a:solidFill>
                  <a:srgbClr val="FFFFFF"/>
                </a:solidFill>
                <a:effectLst/>
              </a:rPr>
              <a:t>conjugate</a:t>
            </a:r>
            <a:r>
              <a:rPr lang="ru-RU" sz="2200" b="1" dirty="0">
                <a:solidFill>
                  <a:srgbClr val="FFFFFF"/>
                </a:solidFill>
                <a:effectLst/>
              </a:rPr>
              <a:t> </a:t>
            </a:r>
            <a:r>
              <a:rPr lang="ru-RU" sz="2200" b="1" dirty="0" err="1">
                <a:solidFill>
                  <a:srgbClr val="FFFFFF"/>
                </a:solidFill>
                <a:effectLst/>
              </a:rPr>
              <a:t>reactions</a:t>
            </a:r>
            <a:r>
              <a:rPr lang="ru-RU" sz="2200" b="1" dirty="0">
                <a:solidFill>
                  <a:srgbClr val="FFFFFF"/>
                </a:solidFill>
                <a:effectLst/>
              </a:rPr>
              <a:t> </a:t>
            </a:r>
            <a:r>
              <a:rPr lang="ru-RU" sz="2200" b="1" dirty="0" err="1">
                <a:solidFill>
                  <a:srgbClr val="FFFFFF"/>
                </a:solidFill>
                <a:effectLst/>
              </a:rPr>
              <a:t>with</a:t>
            </a:r>
            <a:r>
              <a:rPr lang="ru-RU" sz="2200" b="1" dirty="0">
                <a:solidFill>
                  <a:srgbClr val="FFFFFF"/>
                </a:solidFill>
                <a:effectLst/>
              </a:rPr>
              <a:t> </a:t>
            </a:r>
            <a:r>
              <a:rPr lang="ru-RU" sz="2200" b="1" dirty="0" err="1">
                <a:solidFill>
                  <a:srgbClr val="FFFFFF"/>
                </a:solidFill>
                <a:effectLst/>
              </a:rPr>
              <a:t>one</a:t>
            </a:r>
            <a:r>
              <a:rPr lang="ru-RU" sz="2200" b="1" dirty="0">
                <a:solidFill>
                  <a:srgbClr val="FFFFFF"/>
                </a:solidFill>
                <a:effectLst/>
              </a:rPr>
              <a:t> </a:t>
            </a:r>
            <a:r>
              <a:rPr lang="ru-RU" sz="2200" b="1" dirty="0" err="1">
                <a:solidFill>
                  <a:srgbClr val="FFFFFF"/>
                </a:solidFill>
                <a:effectLst/>
              </a:rPr>
              <a:t>another</a:t>
            </a:r>
            <a:r>
              <a:rPr lang="ru-RU" sz="2200" b="1" dirty="0">
                <a:solidFill>
                  <a:srgbClr val="FFFFFF"/>
                </a:solidFill>
                <a:effectLst/>
              </a:rPr>
              <a:t>. </a:t>
            </a:r>
            <a:r>
              <a:rPr lang="ru-RU" sz="2200" b="1" dirty="0" err="1">
                <a:solidFill>
                  <a:srgbClr val="FFFFFF"/>
                </a:solidFill>
                <a:effectLst/>
              </a:rPr>
              <a:t>This</a:t>
            </a:r>
            <a:r>
              <a:rPr lang="ru-RU" sz="2200" b="1" dirty="0">
                <a:solidFill>
                  <a:srgbClr val="FFFFFF"/>
                </a:solidFill>
                <a:effectLst/>
              </a:rPr>
              <a:t> </a:t>
            </a:r>
            <a:r>
              <a:rPr lang="ru-RU" sz="2200" b="1" dirty="0" err="1">
                <a:solidFill>
                  <a:srgbClr val="FFFFFF"/>
                </a:solidFill>
                <a:effectLst/>
              </a:rPr>
              <a:t>allows</a:t>
            </a:r>
            <a:r>
              <a:rPr lang="ru-RU" sz="2200" b="1" dirty="0">
                <a:solidFill>
                  <a:srgbClr val="FFFFFF"/>
                </a:solidFill>
                <a:effectLst/>
              </a:rPr>
              <a:t> </a:t>
            </a:r>
            <a:r>
              <a:rPr lang="ru-RU" sz="2200" b="1" dirty="0" err="1">
                <a:solidFill>
                  <a:srgbClr val="FFFFFF"/>
                </a:solidFill>
                <a:effectLst/>
              </a:rPr>
              <a:t>us</a:t>
            </a:r>
            <a:r>
              <a:rPr lang="ru-RU" sz="2200" b="1" dirty="0">
                <a:solidFill>
                  <a:srgbClr val="FFFFFF"/>
                </a:solidFill>
                <a:effectLst/>
              </a:rPr>
              <a:t> </a:t>
            </a:r>
            <a:r>
              <a:rPr lang="ru-RU" sz="2200" b="1" dirty="0" err="1">
                <a:solidFill>
                  <a:srgbClr val="FFFFFF"/>
                </a:solidFill>
                <a:effectLst/>
              </a:rPr>
              <a:t>to</a:t>
            </a:r>
            <a:r>
              <a:rPr lang="ru-RU" sz="2200" b="1" dirty="0">
                <a:solidFill>
                  <a:srgbClr val="FFFFFF"/>
                </a:solidFill>
                <a:effectLst/>
              </a:rPr>
              <a:t> </a:t>
            </a:r>
            <a:r>
              <a:rPr lang="ru-RU" sz="2200" b="1" dirty="0" err="1">
                <a:solidFill>
                  <a:srgbClr val="FFFFFF"/>
                </a:solidFill>
                <a:effectLst/>
              </a:rPr>
              <a:t>look</a:t>
            </a:r>
            <a:r>
              <a:rPr lang="ru-RU" sz="2200" b="1" dirty="0">
                <a:solidFill>
                  <a:srgbClr val="FFFFFF"/>
                </a:solidFill>
                <a:effectLst/>
              </a:rPr>
              <a:t> </a:t>
            </a:r>
            <a:r>
              <a:rPr lang="ru-RU" sz="2200" b="1" dirty="0" err="1">
                <a:solidFill>
                  <a:srgbClr val="FFFFFF"/>
                </a:solidFill>
                <a:effectLst/>
              </a:rPr>
              <a:t>at</a:t>
            </a:r>
            <a:r>
              <a:rPr lang="ru-RU" sz="2200" b="1" dirty="0">
                <a:solidFill>
                  <a:srgbClr val="FFFFFF"/>
                </a:solidFill>
                <a:effectLst/>
              </a:rPr>
              <a:t> CP </a:t>
            </a:r>
            <a:r>
              <a:rPr lang="ru-RU" sz="2200" b="1" dirty="0" err="1">
                <a:solidFill>
                  <a:srgbClr val="FFFFFF"/>
                </a:solidFill>
                <a:effectLst/>
              </a:rPr>
              <a:t>invariance</a:t>
            </a:r>
            <a:r>
              <a:rPr lang="ru-RU" sz="2200" b="1" dirty="0">
                <a:solidFill>
                  <a:srgbClr val="FFFFFF"/>
                </a:solidFill>
                <a:effectLst/>
              </a:rPr>
              <a:t> </a:t>
            </a:r>
            <a:r>
              <a:rPr lang="ru-RU" sz="2200" b="1" dirty="0" err="1">
                <a:solidFill>
                  <a:srgbClr val="FFFFFF"/>
                </a:solidFill>
                <a:effectLst/>
              </a:rPr>
              <a:t>in</a:t>
            </a:r>
            <a:r>
              <a:rPr lang="ru-RU" sz="2200" b="1" dirty="0">
                <a:solidFill>
                  <a:srgbClr val="FFFFFF"/>
                </a:solidFill>
                <a:effectLst/>
              </a:rPr>
              <a:t> a </a:t>
            </a:r>
            <a:r>
              <a:rPr lang="ru-RU" sz="2200" b="1" dirty="0" err="1">
                <a:solidFill>
                  <a:srgbClr val="FFFFFF"/>
                </a:solidFill>
                <a:effectLst/>
              </a:rPr>
              <a:t>new</a:t>
            </a:r>
            <a:r>
              <a:rPr lang="ru-RU" sz="2200" b="1" dirty="0">
                <a:solidFill>
                  <a:srgbClr val="FFFFFF"/>
                </a:solidFill>
                <a:effectLst/>
              </a:rPr>
              <a:t> </a:t>
            </a:r>
            <a:r>
              <a:rPr lang="ru-RU" sz="2200" b="1" dirty="0" err="1">
                <a:solidFill>
                  <a:srgbClr val="FFFFFF"/>
                </a:solidFill>
                <a:effectLst/>
              </a:rPr>
              <a:t>perspective</a:t>
            </a:r>
            <a:r>
              <a:rPr lang="ru-RU" sz="2200" b="1" dirty="0">
                <a:solidFill>
                  <a:srgbClr val="FFFFFF"/>
                </a:solidFill>
                <a:effectLst/>
              </a:rPr>
              <a:t>, </a:t>
            </a:r>
            <a:r>
              <a:rPr lang="ru-RU" sz="2200" b="1" dirty="0" err="1">
                <a:solidFill>
                  <a:srgbClr val="FFFFFF"/>
                </a:solidFill>
                <a:effectLst/>
              </a:rPr>
              <a:t>inaccessible</a:t>
            </a:r>
            <a:r>
              <a:rPr lang="ru-RU" sz="2200" b="1" dirty="0">
                <a:solidFill>
                  <a:srgbClr val="FFFFFF"/>
                </a:solidFill>
                <a:effectLst/>
              </a:rPr>
              <a:t> </a:t>
            </a:r>
            <a:r>
              <a:rPr lang="ru-RU" sz="2200" b="1" dirty="0" err="1">
                <a:solidFill>
                  <a:srgbClr val="FFFFFF"/>
                </a:solidFill>
                <a:effectLst/>
              </a:rPr>
              <a:t>to</a:t>
            </a:r>
            <a:r>
              <a:rPr lang="ru-RU" sz="2200" b="1" dirty="0">
                <a:solidFill>
                  <a:srgbClr val="FFFFFF"/>
                </a:solidFill>
                <a:effectLst/>
              </a:rPr>
              <a:t> </a:t>
            </a:r>
            <a:r>
              <a:rPr lang="ru-RU" sz="2200" b="1" dirty="0" err="1">
                <a:solidFill>
                  <a:srgbClr val="FFFFFF"/>
                </a:solidFill>
                <a:effectLst/>
              </a:rPr>
              <a:t>collisions</a:t>
            </a:r>
            <a:r>
              <a:rPr lang="ru-RU" sz="2200" b="1" dirty="0">
                <a:solidFill>
                  <a:srgbClr val="FFFFFF"/>
                </a:solidFill>
                <a:effectLst/>
              </a:rPr>
              <a:t> </a:t>
            </a:r>
            <a:r>
              <a:rPr lang="ru-RU" sz="2200" b="1" dirty="0" err="1">
                <a:solidFill>
                  <a:srgbClr val="FFFFFF"/>
                </a:solidFill>
                <a:effectLst/>
              </a:rPr>
              <a:t>of</a:t>
            </a:r>
            <a:r>
              <a:rPr lang="ru-RU" sz="2200" b="1" dirty="0">
                <a:solidFill>
                  <a:srgbClr val="FFFFFF"/>
                </a:solidFill>
                <a:effectLst/>
              </a:rPr>
              <a:t> </a:t>
            </a:r>
            <a:r>
              <a:rPr lang="ru-RU" sz="2200" b="1" dirty="0" err="1">
                <a:solidFill>
                  <a:srgbClr val="FFFFFF"/>
                </a:solidFill>
                <a:effectLst/>
              </a:rPr>
              <a:t>unpolarized</a:t>
            </a:r>
            <a:r>
              <a:rPr lang="ru-RU" sz="2200" b="1" dirty="0">
                <a:solidFill>
                  <a:srgbClr val="FFFFFF"/>
                </a:solidFill>
                <a:effectLst/>
              </a:rPr>
              <a:t> </a:t>
            </a:r>
            <a:r>
              <a:rPr lang="ru-RU" sz="2200" b="1" dirty="0" err="1">
                <a:solidFill>
                  <a:srgbClr val="FFFFFF"/>
                </a:solidFill>
                <a:effectLst/>
              </a:rPr>
              <a:t>particles</a:t>
            </a:r>
            <a:r>
              <a:rPr lang="en-US" sz="2200" b="1" dirty="0">
                <a:solidFill>
                  <a:srgbClr val="FFFFFF"/>
                </a:solidFill>
                <a:effectLst/>
              </a:rPr>
              <a:t>. </a:t>
            </a:r>
          </a:p>
          <a:p>
            <a:pPr algn="just">
              <a:buClr>
                <a:srgbClr val="FFFFCC"/>
              </a:buClr>
            </a:pPr>
            <a:r>
              <a:rPr lang="ru-RU" sz="2200" b="1" dirty="0" err="1">
                <a:effectLst/>
              </a:rPr>
              <a:t>Finally</a:t>
            </a:r>
            <a:r>
              <a:rPr lang="ru-RU" sz="2200" b="1" dirty="0">
                <a:effectLst/>
              </a:rPr>
              <a:t>, </a:t>
            </a:r>
            <a:r>
              <a:rPr lang="ru-RU" sz="2200" b="1" dirty="0" err="1">
                <a:effectLst/>
              </a:rPr>
              <a:t>the</a:t>
            </a:r>
            <a:r>
              <a:rPr lang="ru-RU" sz="2200" b="1" dirty="0">
                <a:effectLst/>
              </a:rPr>
              <a:t> </a:t>
            </a:r>
            <a:r>
              <a:rPr lang="ru-RU" sz="2200" b="1" dirty="0" err="1">
                <a:effectLst/>
              </a:rPr>
              <a:t>presence</a:t>
            </a:r>
            <a:r>
              <a:rPr lang="ru-RU" sz="2200" b="1" dirty="0">
                <a:effectLst/>
              </a:rPr>
              <a:t> </a:t>
            </a:r>
            <a:r>
              <a:rPr lang="ru-RU" sz="2200" b="1" dirty="0" err="1">
                <a:effectLst/>
              </a:rPr>
              <a:t>of</a:t>
            </a:r>
            <a:r>
              <a:rPr lang="ru-RU" sz="2200" b="1" dirty="0">
                <a:effectLst/>
              </a:rPr>
              <a:t> </a:t>
            </a:r>
            <a:r>
              <a:rPr lang="ru-RU" sz="2200" b="1" dirty="0" err="1">
                <a:effectLst/>
              </a:rPr>
              <a:t>eight</a:t>
            </a:r>
            <a:r>
              <a:rPr lang="ru-RU" sz="2200" b="1" dirty="0">
                <a:effectLst/>
              </a:rPr>
              <a:t> </a:t>
            </a:r>
            <a:r>
              <a:rPr lang="ru-RU" sz="2200" b="1" dirty="0" err="1">
                <a:effectLst/>
              </a:rPr>
              <a:t>types</a:t>
            </a:r>
            <a:r>
              <a:rPr lang="ru-RU" sz="2200" b="1" dirty="0">
                <a:effectLst/>
              </a:rPr>
              <a:t> </a:t>
            </a:r>
            <a:r>
              <a:rPr lang="ru-RU" sz="2200" b="1" dirty="0" err="1">
                <a:effectLst/>
              </a:rPr>
              <a:t>of</a:t>
            </a:r>
            <a:r>
              <a:rPr lang="ru-RU" sz="2200" b="1" dirty="0">
                <a:effectLst/>
              </a:rPr>
              <a:t> </a:t>
            </a:r>
            <a:r>
              <a:rPr lang="ru-RU" sz="2200" b="1" dirty="0" err="1">
                <a:effectLst/>
              </a:rPr>
              <a:t>unpolarized</a:t>
            </a:r>
            <a:r>
              <a:rPr lang="ru-RU" sz="2200" b="1" dirty="0">
                <a:effectLst/>
              </a:rPr>
              <a:t> </a:t>
            </a:r>
            <a:r>
              <a:rPr lang="ru-RU" sz="2200" b="1" dirty="0" err="1">
                <a:effectLst/>
              </a:rPr>
              <a:t>beams</a:t>
            </a:r>
            <a:r>
              <a:rPr lang="ru-RU" sz="2200" b="1" dirty="0">
                <a:effectLst/>
              </a:rPr>
              <a:t> </a:t>
            </a:r>
            <a:r>
              <a:rPr lang="en-US" sz="2200" b="1" dirty="0">
                <a:effectLst/>
              </a:rPr>
              <a:t>(</a:t>
            </a:r>
            <a:r>
              <a:rPr lang="ru-RU" sz="2200" b="1" dirty="0">
                <a:effectLst/>
              </a:rPr>
              <a:t>π</a:t>
            </a:r>
            <a:r>
              <a:rPr lang="en-US" sz="2200" b="1" baseline="30000" dirty="0">
                <a:effectLst/>
              </a:rPr>
              <a:t>±</a:t>
            </a:r>
            <a:r>
              <a:rPr lang="en-US" sz="2200" b="1" dirty="0">
                <a:effectLst/>
              </a:rPr>
              <a:t>, K</a:t>
            </a:r>
            <a:r>
              <a:rPr lang="en-US" sz="2200" b="1" baseline="30000" dirty="0">
                <a:effectLst/>
              </a:rPr>
              <a:t>±</a:t>
            </a:r>
            <a:r>
              <a:rPr lang="en-US" sz="2200" b="1" dirty="0">
                <a:effectLst/>
              </a:rPr>
              <a:t>, p, p͂, d, C)</a:t>
            </a:r>
            <a:r>
              <a:rPr lang="ru-RU" sz="2200" b="1" dirty="0">
                <a:effectLst/>
              </a:rPr>
              <a:t>, </a:t>
            </a:r>
            <a:r>
              <a:rPr lang="ru-RU" sz="2200" b="1" dirty="0" err="1">
                <a:effectLst/>
              </a:rPr>
              <a:t>in</a:t>
            </a:r>
            <a:r>
              <a:rPr lang="ru-RU" sz="2200" b="1" dirty="0">
                <a:effectLst/>
              </a:rPr>
              <a:t> </a:t>
            </a:r>
            <a:r>
              <a:rPr lang="ru-RU" sz="2200" b="1" dirty="0" err="1">
                <a:effectLst/>
              </a:rPr>
              <a:t>combination</a:t>
            </a:r>
            <a:r>
              <a:rPr lang="ru-RU" sz="2200" b="1" dirty="0">
                <a:effectLst/>
              </a:rPr>
              <a:t> </a:t>
            </a:r>
            <a:r>
              <a:rPr lang="ru-RU" sz="2200" b="1" dirty="0" err="1">
                <a:effectLst/>
              </a:rPr>
              <a:t>with</a:t>
            </a:r>
            <a:r>
              <a:rPr lang="ru-RU" sz="2200" b="1" dirty="0">
                <a:effectLst/>
              </a:rPr>
              <a:t> a </a:t>
            </a:r>
            <a:r>
              <a:rPr lang="ru-RU" sz="2200" b="1" dirty="0" err="1">
                <a:effectLst/>
              </a:rPr>
              <a:t>polarized</a:t>
            </a:r>
            <a:r>
              <a:rPr lang="ru-RU" sz="2200" b="1" dirty="0">
                <a:effectLst/>
              </a:rPr>
              <a:t> </a:t>
            </a:r>
            <a:r>
              <a:rPr lang="en-US" sz="2200" b="1" dirty="0">
                <a:effectLst/>
              </a:rPr>
              <a:t>and nuclear </a:t>
            </a:r>
            <a:r>
              <a:rPr lang="ru-RU" sz="2200" b="1" dirty="0" err="1">
                <a:effectLst/>
              </a:rPr>
              <a:t>target</a:t>
            </a:r>
            <a:r>
              <a:rPr lang="en-US" sz="2200" b="1" dirty="0">
                <a:effectLst/>
              </a:rPr>
              <a:t>s</a:t>
            </a:r>
            <a:r>
              <a:rPr lang="ru-RU" sz="2200" b="1" dirty="0">
                <a:effectLst/>
              </a:rPr>
              <a:t>, </a:t>
            </a:r>
            <a:r>
              <a:rPr lang="ru-RU" sz="2200" b="1" dirty="0" err="1">
                <a:effectLst/>
              </a:rPr>
              <a:t>extends</a:t>
            </a:r>
            <a:r>
              <a:rPr lang="ru-RU" sz="2200" b="1" dirty="0">
                <a:effectLst/>
              </a:rPr>
              <a:t> </a:t>
            </a:r>
            <a:r>
              <a:rPr lang="ru-RU" sz="2200" b="1" dirty="0" err="1">
                <a:effectLst/>
              </a:rPr>
              <a:t>the</a:t>
            </a:r>
            <a:r>
              <a:rPr lang="ru-RU" sz="2200" b="1" dirty="0">
                <a:effectLst/>
              </a:rPr>
              <a:t> </a:t>
            </a:r>
            <a:r>
              <a:rPr lang="ru-RU" sz="2200" b="1" dirty="0" err="1">
                <a:effectLst/>
              </a:rPr>
              <a:t>range</a:t>
            </a:r>
            <a:r>
              <a:rPr lang="ru-RU" sz="2200" b="1" dirty="0">
                <a:effectLst/>
              </a:rPr>
              <a:t> </a:t>
            </a:r>
            <a:r>
              <a:rPr lang="ru-RU" sz="2200" b="1" dirty="0" err="1">
                <a:effectLst/>
              </a:rPr>
              <a:t>of</a:t>
            </a:r>
            <a:r>
              <a:rPr lang="ru-RU" sz="2200" b="1" dirty="0">
                <a:effectLst/>
              </a:rPr>
              <a:t> </a:t>
            </a:r>
            <a:r>
              <a:rPr lang="ru-RU" sz="2200" b="1" dirty="0" err="1">
                <a:effectLst/>
              </a:rPr>
              <a:t>studies</a:t>
            </a:r>
            <a:r>
              <a:rPr lang="ru-RU" sz="2200" b="1" dirty="0">
                <a:effectLst/>
              </a:rPr>
              <a:t> </a:t>
            </a:r>
            <a:r>
              <a:rPr lang="ru-RU" sz="2200" b="1" dirty="0" err="1">
                <a:effectLst/>
              </a:rPr>
              <a:t>of</a:t>
            </a:r>
            <a:r>
              <a:rPr lang="ru-RU" sz="2200" b="1" dirty="0">
                <a:effectLst/>
              </a:rPr>
              <a:t> </a:t>
            </a:r>
            <a:r>
              <a:rPr lang="ru-RU" sz="2200" b="1" dirty="0" err="1">
                <a:effectLst/>
              </a:rPr>
              <a:t>polarization</a:t>
            </a:r>
            <a:r>
              <a:rPr lang="ru-RU" sz="2200" b="1" dirty="0">
                <a:effectLst/>
              </a:rPr>
              <a:t> </a:t>
            </a:r>
            <a:r>
              <a:rPr lang="ru-RU" sz="2200" b="1" dirty="0" err="1">
                <a:effectLst/>
              </a:rPr>
              <a:t>phenomena</a:t>
            </a:r>
            <a:r>
              <a:rPr lang="ru-RU" sz="2200" b="1" dirty="0">
                <a:effectLst/>
              </a:rPr>
              <a:t> </a:t>
            </a:r>
            <a:r>
              <a:rPr lang="ru-RU" sz="2200" b="1" dirty="0" err="1">
                <a:effectLst/>
              </a:rPr>
              <a:t>by</a:t>
            </a:r>
            <a:r>
              <a:rPr lang="ru-RU" sz="2200" b="1" dirty="0">
                <a:effectLst/>
              </a:rPr>
              <a:t> </a:t>
            </a:r>
            <a:r>
              <a:rPr lang="ru-RU" sz="2200" b="1" dirty="0" err="1">
                <a:effectLst/>
              </a:rPr>
              <a:t>an</a:t>
            </a:r>
            <a:r>
              <a:rPr lang="ru-RU" sz="2200" b="1" dirty="0">
                <a:effectLst/>
              </a:rPr>
              <a:t> </a:t>
            </a:r>
            <a:r>
              <a:rPr lang="ru-RU" sz="2200" b="1" dirty="0" err="1">
                <a:effectLst/>
              </a:rPr>
              <a:t>order</a:t>
            </a:r>
            <a:r>
              <a:rPr lang="ru-RU" sz="2200" b="1" dirty="0">
                <a:effectLst/>
              </a:rPr>
              <a:t> </a:t>
            </a:r>
            <a:r>
              <a:rPr lang="ru-RU" sz="2200" b="1" dirty="0" err="1">
                <a:effectLst/>
              </a:rPr>
              <a:t>of</a:t>
            </a:r>
            <a:r>
              <a:rPr lang="ru-RU" sz="2200" b="1" dirty="0">
                <a:effectLst/>
              </a:rPr>
              <a:t> </a:t>
            </a:r>
            <a:r>
              <a:rPr lang="ru-RU" sz="2200" b="1" dirty="0" err="1">
                <a:effectLst/>
              </a:rPr>
              <a:t>magnitude</a:t>
            </a:r>
            <a:r>
              <a:rPr lang="ru-RU" sz="2200" b="1" dirty="0">
                <a:effectLst/>
              </a:rPr>
              <a:t> and </a:t>
            </a:r>
            <a:r>
              <a:rPr lang="ru-RU" sz="2200" b="1" dirty="0" err="1">
                <a:effectLst/>
              </a:rPr>
              <a:t>enhances</a:t>
            </a:r>
            <a:r>
              <a:rPr lang="ru-RU" sz="2200" b="1" dirty="0">
                <a:effectLst/>
              </a:rPr>
              <a:t> </a:t>
            </a:r>
            <a:r>
              <a:rPr lang="ru-RU" sz="2200" b="1" dirty="0" err="1">
                <a:effectLst/>
              </a:rPr>
              <a:t>the</a:t>
            </a:r>
            <a:r>
              <a:rPr lang="ru-RU" sz="2200" b="1" dirty="0">
                <a:effectLst/>
              </a:rPr>
              <a:t> </a:t>
            </a:r>
            <a:r>
              <a:rPr lang="ru-RU" sz="2200" b="1" dirty="0" err="1">
                <a:effectLst/>
              </a:rPr>
              <a:t>uniqueness</a:t>
            </a:r>
            <a:r>
              <a:rPr lang="ru-RU" sz="2200" b="1" dirty="0">
                <a:effectLst/>
              </a:rPr>
              <a:t> </a:t>
            </a:r>
            <a:r>
              <a:rPr lang="ru-RU" sz="2200" b="1" dirty="0" err="1">
                <a:effectLst/>
              </a:rPr>
              <a:t>of</a:t>
            </a:r>
            <a:r>
              <a:rPr lang="ru-RU" sz="2200" b="1" dirty="0">
                <a:effectLst/>
              </a:rPr>
              <a:t> </a:t>
            </a:r>
            <a:r>
              <a:rPr lang="ru-RU" sz="2200" b="1" dirty="0" err="1">
                <a:effectLst/>
              </a:rPr>
              <a:t>the</a:t>
            </a:r>
            <a:r>
              <a:rPr lang="ru-RU" sz="2200" b="1" dirty="0">
                <a:effectLst/>
              </a:rPr>
              <a:t> </a:t>
            </a:r>
            <a:r>
              <a:rPr lang="ru-RU" sz="2200" b="1" dirty="0" err="1">
                <a:effectLst/>
              </a:rPr>
              <a:t>project</a:t>
            </a:r>
            <a:r>
              <a:rPr lang="ru-RU" sz="2200" b="1" dirty="0">
                <a:effectLst/>
              </a:rPr>
              <a:t>. </a:t>
            </a:r>
            <a:r>
              <a:rPr lang="en-US" sz="2200" b="1" dirty="0">
                <a:effectLst/>
              </a:rPr>
              <a:t>The study of energy dependence of spin effects reveals the dynamics of interaction. The measurements might be conducted at several energies in order to estimate the model parameters.</a:t>
            </a:r>
            <a:endParaRPr lang="ru-RU" sz="2200" b="1" dirty="0">
              <a:effectLst/>
            </a:endParaRPr>
          </a:p>
          <a:p>
            <a:pPr lvl="0">
              <a:buClr>
                <a:srgbClr val="FFFFCC"/>
              </a:buClr>
            </a:pPr>
            <a:endParaRPr lang="ru-RU" sz="2400" dirty="0">
              <a:solidFill>
                <a:srgbClr val="FFFFFF"/>
              </a:solidFill>
            </a:endParaRPr>
          </a:p>
          <a:p>
            <a:endParaRPr lang="ru-RU" dirty="0"/>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a:t>
            </a:fld>
            <a:endParaRPr lang="ru-RU" altLang="ru-RU"/>
          </a:p>
        </p:txBody>
      </p:sp>
    </p:spTree>
    <p:extLst>
      <p:ext uri="{BB962C8B-B14F-4D97-AF65-F5344CB8AC3E}">
        <p14:creationId xmlns:p14="http://schemas.microsoft.com/office/powerpoint/2010/main" val="324883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r>
              <a:rPr lang="en-US" dirty="0"/>
              <a:t>Backup slides</a:t>
            </a:r>
            <a:endParaRPr lang="ru-RU" dirty="0"/>
          </a:p>
        </p:txBody>
      </p:sp>
      <p:sp>
        <p:nvSpPr>
          <p:cNvPr id="3" name="Подзаголовок 2"/>
          <p:cNvSpPr>
            <a:spLocks noGrp="1"/>
          </p:cNvSpPr>
          <p:nvPr>
            <p:ph type="subTitle" sz="quarter" idx="1"/>
          </p:nvPr>
        </p:nvSpPr>
        <p:spPr/>
        <p:txBody>
          <a:bodyPr/>
          <a:lstStyle/>
          <a:p>
            <a:endParaRPr lang="ru-RU"/>
          </a:p>
        </p:txBody>
      </p:sp>
    </p:spTree>
    <p:extLst>
      <p:ext uri="{BB962C8B-B14F-4D97-AF65-F5344CB8AC3E}">
        <p14:creationId xmlns:p14="http://schemas.microsoft.com/office/powerpoint/2010/main" val="1385911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New detectors</a:t>
            </a:r>
            <a:endParaRPr lang="ru-RU" dirty="0"/>
          </a:p>
        </p:txBody>
      </p:sp>
      <p:sp>
        <p:nvSpPr>
          <p:cNvPr id="5" name="Дата 4"/>
          <p:cNvSpPr>
            <a:spLocks noGrp="1"/>
          </p:cNvSpPr>
          <p:nvPr>
            <p:ph type="dt" sz="half" idx="10"/>
          </p:nvPr>
        </p:nvSpPr>
        <p:spPr/>
        <p:txBody>
          <a:bodyPr/>
          <a:lstStyle/>
          <a:p>
            <a:r>
              <a:rPr lang="en-US" altLang="ru-RU"/>
              <a:t>DSPIN-2019</a:t>
            </a:r>
            <a:endParaRPr lang="ru-RU" altLang="ru-RU" dirty="0"/>
          </a:p>
        </p:txBody>
      </p:sp>
      <p:sp>
        <p:nvSpPr>
          <p:cNvPr id="6" name="Нижний колонтитул 5"/>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p>
            <a:fld id="{D64476E5-E4F1-45B2-B94E-1D3180B60DD4}" type="slidenum">
              <a:rPr lang="ru-RU" altLang="ru-RU" smtClean="0"/>
              <a:pPr/>
              <a:t>41</a:t>
            </a:fld>
            <a:endParaRPr lang="ru-RU" altLang="ru-RU"/>
          </a:p>
        </p:txBody>
      </p:sp>
      <p:pic>
        <p:nvPicPr>
          <p:cNvPr id="24985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3267739" cy="209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5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40386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125474"/>
            <a:ext cx="4013968" cy="222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95" y="3713889"/>
            <a:ext cx="2736304" cy="266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30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7DBF59-018D-F03E-BABE-CB8FA92DE077}"/>
              </a:ext>
            </a:extLst>
          </p:cNvPr>
          <p:cNvSpPr>
            <a:spLocks noGrp="1"/>
          </p:cNvSpPr>
          <p:nvPr>
            <p:ph type="title"/>
          </p:nvPr>
        </p:nvSpPr>
        <p:spPr/>
        <p:txBody>
          <a:bodyPr/>
          <a:lstStyle/>
          <a:p>
            <a:endParaRPr lang="ru-RU"/>
          </a:p>
        </p:txBody>
      </p:sp>
      <p:pic>
        <p:nvPicPr>
          <p:cNvPr id="7" name="Объект 6">
            <a:extLst>
              <a:ext uri="{FF2B5EF4-FFF2-40B4-BE49-F238E27FC236}">
                <a16:creationId xmlns:a16="http://schemas.microsoft.com/office/drawing/2014/main" id="{325A2E75-C97E-5AC9-0196-41C7951CCDFD}"/>
              </a:ext>
            </a:extLst>
          </p:cNvPr>
          <p:cNvPicPr>
            <a:picLocks noGrp="1" noChangeAspect="1"/>
          </p:cNvPicPr>
          <p:nvPr>
            <p:ph idx="1"/>
          </p:nvPr>
        </p:nvPicPr>
        <p:blipFill>
          <a:blip r:embed="rId2"/>
          <a:stretch>
            <a:fillRect/>
          </a:stretch>
        </p:blipFill>
        <p:spPr>
          <a:xfrm>
            <a:off x="1551517" y="1600200"/>
            <a:ext cx="6040966" cy="4530725"/>
          </a:xfrm>
          <a:prstGeom prst="rect">
            <a:avLst/>
          </a:prstGeom>
        </p:spPr>
      </p:pic>
      <p:sp>
        <p:nvSpPr>
          <p:cNvPr id="4" name="Дата 3">
            <a:extLst>
              <a:ext uri="{FF2B5EF4-FFF2-40B4-BE49-F238E27FC236}">
                <a16:creationId xmlns:a16="http://schemas.microsoft.com/office/drawing/2014/main" id="{5177DBBC-2640-1B19-6280-34F6AE7BE62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07.03.2023</a:t>
            </a:r>
            <a:endPar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a:extLst>
              <a:ext uri="{FF2B5EF4-FFF2-40B4-BE49-F238E27FC236}">
                <a16:creationId xmlns:a16="http://schemas.microsoft.com/office/drawing/2014/main" id="{1A600DB0-FB3E-A5B9-AF51-2D4C766FA9F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В. Мочалов, Семинар ОФВЭ ПИЯФ</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a:extLst>
              <a:ext uri="{FF2B5EF4-FFF2-40B4-BE49-F238E27FC236}">
                <a16:creationId xmlns:a16="http://schemas.microsoft.com/office/drawing/2014/main" id="{716544DC-31D0-0CF8-E584-53EE4B1FBAF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Tree>
    <p:extLst>
      <p:ext uri="{BB962C8B-B14F-4D97-AF65-F5344CB8AC3E}">
        <p14:creationId xmlns:p14="http://schemas.microsoft.com/office/powerpoint/2010/main" val="403496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Single-spin asymmetry measurements (motivation) </a:t>
            </a:r>
            <a:endParaRPr lang="ru-RU" dirty="0"/>
          </a:p>
        </p:txBody>
      </p:sp>
      <p:pic>
        <p:nvPicPr>
          <p:cNvPr id="2252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734662"/>
            <a:ext cx="8229600" cy="192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Текст 6"/>
          <p:cNvSpPr>
            <a:spLocks noGrp="1"/>
          </p:cNvSpPr>
          <p:nvPr>
            <p:ph type="body" sz="half" idx="2"/>
          </p:nvPr>
        </p:nvSpPr>
        <p:spPr>
          <a:xfrm>
            <a:off x="467544" y="3717032"/>
            <a:ext cx="8229600" cy="2376264"/>
          </a:xfrm>
        </p:spPr>
        <p:txBody>
          <a:bodyPr/>
          <a:lstStyle/>
          <a:p>
            <a:pPr lvl="0" fontAlgn="auto">
              <a:spcAft>
                <a:spcPts val="600"/>
              </a:spcAft>
              <a:buClr>
                <a:srgbClr val="DC9E1F"/>
              </a:buClr>
              <a:buSzTx/>
              <a:buFont typeface="Arial" pitchFamily="34" charset="0"/>
              <a:buChar char="•"/>
            </a:pPr>
            <a:r>
              <a:rPr lang="en-US" sz="2200" b="1" kern="1200" spc="30" dirty="0">
                <a:solidFill>
                  <a:srgbClr val="95F5AE"/>
                </a:solidFill>
                <a:effectLst/>
                <a:latin typeface="Arial Narrow" panose="020B0606020202030204" pitchFamily="34" charset="0"/>
              </a:rPr>
              <a:t>Single–spin asymmetries and hyperon polarization almost do not depend on beam energy – accuracy is more important</a:t>
            </a:r>
            <a:r>
              <a:rPr lang="en-US" sz="2200" kern="1200" spc="30" dirty="0">
                <a:solidFill>
                  <a:srgbClr val="FFFFFF"/>
                </a:solidFill>
                <a:effectLst/>
                <a:latin typeface="Arial Narrow" panose="020B0606020202030204" pitchFamily="34" charset="0"/>
              </a:rPr>
              <a:t>: </a:t>
            </a:r>
          </a:p>
          <a:p>
            <a:pPr lvl="0" fontAlgn="auto">
              <a:spcAft>
                <a:spcPts val="600"/>
              </a:spcAft>
              <a:buClr>
                <a:srgbClr val="DC9E1F"/>
              </a:buClr>
              <a:buSzTx/>
              <a:buFont typeface="Arial" pitchFamily="34" charset="0"/>
              <a:buChar char="•"/>
            </a:pPr>
            <a:r>
              <a:rPr lang="en-US" sz="2200" b="1" kern="1200" spc="30" dirty="0">
                <a:solidFill>
                  <a:srgbClr val="FFFFFF"/>
                </a:solidFill>
                <a:effectLst/>
                <a:latin typeface="Arial Narrow" panose="020B0606020202030204" pitchFamily="34" charset="0"/>
                <a:cs typeface="Times New Roman" pitchFamily="18" charset="0"/>
              </a:rPr>
              <a:t>inclusive and exclusive reactions, including elastic,</a:t>
            </a:r>
            <a:r>
              <a:rPr lang="en-US" sz="2200" b="1" kern="1200" spc="30" dirty="0">
                <a:solidFill>
                  <a:srgbClr val="FFFFFF"/>
                </a:solidFill>
                <a:effectLst/>
                <a:latin typeface="Arial Narrow" panose="020B0606020202030204" pitchFamily="34" charset="0"/>
              </a:rPr>
              <a:t> of the light </a:t>
            </a:r>
            <a:r>
              <a:rPr lang="ru-RU" sz="2200" b="1" kern="1200" spc="30" dirty="0">
                <a:solidFill>
                  <a:srgbClr val="FFFFFF"/>
                </a:solidFill>
                <a:effectLst/>
                <a:latin typeface="Arial Narrow" panose="020B0606020202030204" pitchFamily="34" charset="0"/>
              </a:rPr>
              <a:t>(</a:t>
            </a:r>
            <a:r>
              <a:rPr lang="en-US" sz="2200" b="1" kern="1200" spc="30" dirty="0">
                <a:solidFill>
                  <a:srgbClr val="FFFFFF"/>
                </a:solidFill>
                <a:effectLst/>
                <a:latin typeface="Arial Narrow" panose="020B0606020202030204" pitchFamily="34" charset="0"/>
              </a:rPr>
              <a:t>u, d, s – quarks) </a:t>
            </a:r>
            <a:r>
              <a:rPr lang="en-US" sz="2200" b="1" kern="1200" spc="30" dirty="0">
                <a:solidFill>
                  <a:srgbClr val="FFFFFF"/>
                </a:solidFill>
                <a:effectLst/>
                <a:latin typeface="Arial Narrow" panose="020B0606020202030204" pitchFamily="34" charset="0"/>
                <a:cs typeface="Times New Roman" pitchFamily="18" charset="0"/>
              </a:rPr>
              <a:t>hadrons in the beam fragmentation region with polarized beam or target. The hyperon and vector mesons </a:t>
            </a:r>
            <a:r>
              <a:rPr lang="en-US" sz="2200" b="1" kern="1200" spc="30" dirty="0">
                <a:solidFill>
                  <a:srgbClr val="95F5AE"/>
                </a:solidFill>
                <a:effectLst/>
                <a:latin typeface="Arial Narrow" panose="020B0606020202030204" pitchFamily="34" charset="0"/>
                <a:cs typeface="Times New Roman" pitchFamily="18" charset="0"/>
              </a:rPr>
              <a:t>polarization</a:t>
            </a:r>
            <a:r>
              <a:rPr lang="en-US" sz="2200" b="1" kern="1200" spc="30" dirty="0">
                <a:solidFill>
                  <a:srgbClr val="FFFFFF"/>
                </a:solidFill>
                <a:effectLst/>
                <a:latin typeface="Arial Narrow" panose="020B0606020202030204" pitchFamily="34" charset="0"/>
                <a:cs typeface="Times New Roman" pitchFamily="18" charset="0"/>
              </a:rPr>
              <a:t> (elements of the density spin matrix)  </a:t>
            </a:r>
          </a:p>
          <a:p>
            <a:endParaRPr lang="ru-RU" dirty="0"/>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a:t>
            </a:fld>
            <a:endParaRPr lang="ru-RU" altLang="ru-RU"/>
          </a:p>
        </p:txBody>
      </p:sp>
    </p:spTree>
    <p:extLst>
      <p:ext uri="{BB962C8B-B14F-4D97-AF65-F5344CB8AC3E}">
        <p14:creationId xmlns:p14="http://schemas.microsoft.com/office/powerpoint/2010/main" val="134749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Elastic scattering</a:t>
            </a:r>
            <a:endParaRPr lang="ru-RU" dirty="0"/>
          </a:p>
        </p:txBody>
      </p:sp>
      <p:sp>
        <p:nvSpPr>
          <p:cNvPr id="3" name="Объект 2"/>
          <p:cNvSpPr>
            <a:spLocks noGrp="1"/>
          </p:cNvSpPr>
          <p:nvPr>
            <p:ph idx="1"/>
          </p:nvPr>
        </p:nvSpPr>
        <p:spPr/>
        <p:txBody>
          <a:bodyPr/>
          <a:lstStyle/>
          <a:p>
            <a:r>
              <a:rPr lang="en-US" dirty="0"/>
              <a:t>Elastic scattering is required for absolute polarimetry at channel 24</a:t>
            </a:r>
          </a:p>
          <a:p>
            <a:r>
              <a:rPr lang="en-US" dirty="0"/>
              <a:t>Special elastic scattering measurements with own physical program  (See talk by Marina </a:t>
            </a:r>
            <a:r>
              <a:rPr lang="en-US" dirty="0" err="1"/>
              <a:t>Nurusheva</a:t>
            </a:r>
            <a:r>
              <a:rPr lang="en-US" dirty="0"/>
              <a:t> next)</a:t>
            </a:r>
            <a:endParaRPr lang="ru-RU" dirty="0"/>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6</a:t>
            </a:fld>
            <a:endParaRPr lang="ru-RU" altLang="ru-RU"/>
          </a:p>
        </p:txBody>
      </p:sp>
    </p:spTree>
    <p:extLst>
      <p:ext uri="{BB962C8B-B14F-4D97-AF65-F5344CB8AC3E}">
        <p14:creationId xmlns:p14="http://schemas.microsoft.com/office/powerpoint/2010/main" val="45961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1C2CE3-ED6E-47A6-DE84-B34A55529D18}"/>
              </a:ext>
            </a:extLst>
          </p:cNvPr>
          <p:cNvSpPr>
            <a:spLocks noGrp="1"/>
          </p:cNvSpPr>
          <p:nvPr>
            <p:ph type="title"/>
          </p:nvPr>
        </p:nvSpPr>
        <p:spPr/>
        <p:txBody>
          <a:bodyPr/>
          <a:lstStyle/>
          <a:p>
            <a:r>
              <a:rPr lang="en-US" dirty="0"/>
              <a:t>Conceptual Design Report </a:t>
            </a:r>
            <a:endParaRPr lang="ru-RU" dirty="0"/>
          </a:p>
        </p:txBody>
      </p:sp>
      <p:pic>
        <p:nvPicPr>
          <p:cNvPr id="9" name="Объект 8">
            <a:extLst>
              <a:ext uri="{FF2B5EF4-FFF2-40B4-BE49-F238E27FC236}">
                <a16:creationId xmlns:a16="http://schemas.microsoft.com/office/drawing/2014/main" id="{9C69F856-2B4C-1038-40DC-884C0BDF5354}"/>
              </a:ext>
            </a:extLst>
          </p:cNvPr>
          <p:cNvPicPr>
            <a:picLocks noGrp="1" noChangeAspect="1"/>
          </p:cNvPicPr>
          <p:nvPr>
            <p:ph sz="half" idx="1"/>
          </p:nvPr>
        </p:nvPicPr>
        <p:blipFill>
          <a:blip r:embed="rId2"/>
          <a:stretch>
            <a:fillRect/>
          </a:stretch>
        </p:blipFill>
        <p:spPr>
          <a:xfrm>
            <a:off x="821841" y="1341438"/>
            <a:ext cx="3309318" cy="4789487"/>
          </a:xfrm>
        </p:spPr>
      </p:pic>
      <p:pic>
        <p:nvPicPr>
          <p:cNvPr id="11" name="Объект 10">
            <a:extLst>
              <a:ext uri="{FF2B5EF4-FFF2-40B4-BE49-F238E27FC236}">
                <a16:creationId xmlns:a16="http://schemas.microsoft.com/office/drawing/2014/main" id="{3C6CBCFB-696D-0DC2-2F4F-192CD0699676}"/>
              </a:ext>
            </a:extLst>
          </p:cNvPr>
          <p:cNvPicPr>
            <a:picLocks noGrp="1" noChangeAspect="1"/>
          </p:cNvPicPr>
          <p:nvPr>
            <p:ph sz="half" idx="2"/>
          </p:nvPr>
        </p:nvPicPr>
        <p:blipFill>
          <a:blip r:embed="rId3"/>
          <a:stretch>
            <a:fillRect/>
          </a:stretch>
        </p:blipFill>
        <p:spPr>
          <a:xfrm>
            <a:off x="4987838" y="1341438"/>
            <a:ext cx="3533666" cy="4789487"/>
          </a:xfrm>
        </p:spPr>
      </p:pic>
      <p:sp>
        <p:nvSpPr>
          <p:cNvPr id="5" name="Дата 4">
            <a:extLst>
              <a:ext uri="{FF2B5EF4-FFF2-40B4-BE49-F238E27FC236}">
                <a16:creationId xmlns:a16="http://schemas.microsoft.com/office/drawing/2014/main" id="{A2D5254F-0349-97AA-D15E-B9D17BF29E05}"/>
              </a:ext>
            </a:extLst>
          </p:cNvPr>
          <p:cNvSpPr>
            <a:spLocks noGrp="1"/>
          </p:cNvSpPr>
          <p:nvPr>
            <p:ph type="dt" sz="half" idx="10"/>
          </p:nvPr>
        </p:nvSpPr>
        <p:spPr/>
        <p:txBody>
          <a:bodyPr/>
          <a:lstStyle/>
          <a:p>
            <a:r>
              <a:rPr lang="en-US" altLang="ru-RU" dirty="0"/>
              <a:t>DSPIN-2023</a:t>
            </a:r>
            <a:endParaRPr lang="ru-RU" altLang="ru-RU" dirty="0"/>
          </a:p>
        </p:txBody>
      </p:sp>
      <p:sp>
        <p:nvSpPr>
          <p:cNvPr id="6" name="Нижний колонтитул 5">
            <a:extLst>
              <a:ext uri="{FF2B5EF4-FFF2-40B4-BE49-F238E27FC236}">
                <a16:creationId xmlns:a16="http://schemas.microsoft.com/office/drawing/2014/main" id="{0408C857-7396-9972-8409-01ECFE671A26}"/>
              </a:ext>
            </a:extLst>
          </p:cNvPr>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a:extLst>
              <a:ext uri="{FF2B5EF4-FFF2-40B4-BE49-F238E27FC236}">
                <a16:creationId xmlns:a16="http://schemas.microsoft.com/office/drawing/2014/main" id="{93F4BE03-D8D6-D71D-77AA-2E43A859718B}"/>
              </a:ext>
            </a:extLst>
          </p:cNvPr>
          <p:cNvSpPr>
            <a:spLocks noGrp="1"/>
          </p:cNvSpPr>
          <p:nvPr>
            <p:ph type="sldNum" sz="quarter" idx="12"/>
          </p:nvPr>
        </p:nvSpPr>
        <p:spPr/>
        <p:txBody>
          <a:bodyPr/>
          <a:lstStyle/>
          <a:p>
            <a:fld id="{D64476E5-E4F1-45B2-B94E-1D3180B60DD4}" type="slidenum">
              <a:rPr lang="ru-RU" altLang="ru-RU" smtClean="0"/>
              <a:pPr/>
              <a:t>7</a:t>
            </a:fld>
            <a:endParaRPr lang="ru-RU" altLang="ru-RU"/>
          </a:p>
        </p:txBody>
      </p:sp>
    </p:spTree>
    <p:extLst>
      <p:ext uri="{BB962C8B-B14F-4D97-AF65-F5344CB8AC3E}">
        <p14:creationId xmlns:p14="http://schemas.microsoft.com/office/powerpoint/2010/main" val="238704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 intensity</a:t>
            </a:r>
            <a:endParaRPr lang="ru-RU" dirty="0"/>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8</a:t>
            </a:fld>
            <a:endParaRPr lang="ru-RU" altLang="ru-RU"/>
          </a:p>
        </p:txBody>
      </p:sp>
      <p:pic>
        <p:nvPicPr>
          <p:cNvPr id="234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229600" cy="350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490662"/>
            <a:ext cx="4086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B5D7629-D6D6-A0D1-4D5A-F0050CB3D87F}"/>
              </a:ext>
            </a:extLst>
          </p:cNvPr>
          <p:cNvSpPr txBox="1"/>
          <p:nvPr/>
        </p:nvSpPr>
        <p:spPr>
          <a:xfrm>
            <a:off x="457200" y="5367337"/>
            <a:ext cx="8147249" cy="923330"/>
          </a:xfrm>
          <a:prstGeom prst="rect">
            <a:avLst/>
          </a:prstGeom>
          <a:noFill/>
        </p:spPr>
        <p:txBody>
          <a:bodyPr wrap="square" rtlCol="0">
            <a:spAutoFit/>
          </a:bodyPr>
          <a:lstStyle/>
          <a:p>
            <a:r>
              <a:rPr lang="en-US"/>
              <a:t>V.Abramov et al, The polarized proton and antiproton beam project at U-70 accelerator Nuclear Inst. and Methods in Physics Research, A 901 (2018) 62–68 </a:t>
            </a:r>
            <a:endParaRPr lang="en-US" dirty="0"/>
          </a:p>
        </p:txBody>
      </p:sp>
    </p:spTree>
    <p:extLst>
      <p:ext uri="{BB962C8B-B14F-4D97-AF65-F5344CB8AC3E}">
        <p14:creationId xmlns:p14="http://schemas.microsoft.com/office/powerpoint/2010/main" val="25130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4499"/>
                                        </p:tgtEl>
                                        <p:attrNameLst>
                                          <p:attrName>style.visibility</p:attrName>
                                        </p:attrNameLst>
                                      </p:cBhvr>
                                      <p:to>
                                        <p:strVal val="visible"/>
                                      </p:to>
                                    </p:set>
                                    <p:anim calcmode="lin" valueType="num">
                                      <p:cBhvr additive="base">
                                        <p:cTn id="7" dur="500" fill="hold"/>
                                        <p:tgtEl>
                                          <p:spTgt spid="234499"/>
                                        </p:tgtEl>
                                        <p:attrNameLst>
                                          <p:attrName>ppt_x</p:attrName>
                                        </p:attrNameLst>
                                      </p:cBhvr>
                                      <p:tavLst>
                                        <p:tav tm="0">
                                          <p:val>
                                            <p:strVal val="#ppt_x"/>
                                          </p:val>
                                        </p:tav>
                                        <p:tav tm="100000">
                                          <p:val>
                                            <p:strVal val="#ppt_x"/>
                                          </p:val>
                                        </p:tav>
                                      </p:tavLst>
                                    </p:anim>
                                    <p:anim calcmode="lin" valueType="num">
                                      <p:cBhvr additive="base">
                                        <p:cTn id="8" dur="500" fill="hold"/>
                                        <p:tgtEl>
                                          <p:spTgt spid="234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558899"/>
          </a:xfrm>
        </p:spPr>
        <p:txBody>
          <a:bodyPr/>
          <a:lstStyle/>
          <a:p>
            <a:r>
              <a:rPr lang="en-US" sz="3200" dirty="0"/>
              <a:t>SPASCHARM at </a:t>
            </a:r>
            <a:r>
              <a:rPr lang="en-US" sz="3200" dirty="0" err="1"/>
              <a:t>beamline</a:t>
            </a:r>
            <a:r>
              <a:rPr lang="en-US" sz="3200" dirty="0"/>
              <a:t> 14</a:t>
            </a:r>
            <a:endParaRPr lang="ru-RU" sz="3200" dirty="0"/>
          </a:p>
        </p:txBody>
      </p:sp>
      <p:sp>
        <p:nvSpPr>
          <p:cNvPr id="4" name="Дата 3"/>
          <p:cNvSpPr>
            <a:spLocks noGrp="1"/>
          </p:cNvSpPr>
          <p:nvPr>
            <p:ph type="dt" sz="half" idx="10"/>
          </p:nvPr>
        </p:nvSpPr>
        <p:spPr/>
        <p:txBody>
          <a:bodyPr/>
          <a:lstStyle/>
          <a:p>
            <a:r>
              <a:rPr lang="en-US" altLang="ru-RU" dirty="0"/>
              <a:t>DSPIN-2023</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9</a:t>
            </a:fld>
            <a:endParaRPr lang="ru-RU" altLang="ru-RU"/>
          </a:p>
        </p:txBody>
      </p:sp>
      <p:sp>
        <p:nvSpPr>
          <p:cNvPr id="7" name="TextBox 6"/>
          <p:cNvSpPr txBox="1"/>
          <p:nvPr/>
        </p:nvSpPr>
        <p:spPr>
          <a:xfrm>
            <a:off x="431032" y="5048071"/>
            <a:ext cx="8712968" cy="1200329"/>
          </a:xfrm>
          <a:prstGeom prst="rect">
            <a:avLst/>
          </a:prstGeom>
          <a:noFill/>
        </p:spPr>
        <p:txBody>
          <a:bodyPr wrap="square" rtlCol="0">
            <a:spAutoFit/>
          </a:bodyPr>
          <a:lstStyle/>
          <a:p>
            <a:pPr lvl="0"/>
            <a:r>
              <a:rPr lang="en-US" b="1" dirty="0"/>
              <a:t>Energy 26,5 GeV, Particles  pi/K/pbar=98%, 1.75%,0.15%, Intensity: up </a:t>
            </a:r>
            <a:r>
              <a:rPr lang="en-US" b="1" dirty="0">
                <a:solidFill>
                  <a:srgbClr val="00B050"/>
                </a:solidFill>
              </a:rPr>
              <a:t>to 10</a:t>
            </a:r>
            <a:r>
              <a:rPr lang="en-US" b="1" baseline="30000" dirty="0">
                <a:solidFill>
                  <a:srgbClr val="00B050"/>
                </a:solidFill>
              </a:rPr>
              <a:t>6</a:t>
            </a:r>
            <a:r>
              <a:rPr lang="en-US" b="1" dirty="0">
                <a:solidFill>
                  <a:srgbClr val="00B050"/>
                </a:solidFill>
              </a:rPr>
              <a:t> </a:t>
            </a:r>
            <a:r>
              <a:rPr lang="en-US" b="1" dirty="0"/>
              <a:t> </a:t>
            </a:r>
          </a:p>
          <a:p>
            <a:pPr lvl="0"/>
            <a:r>
              <a:rPr lang="en-US" b="1" i="1" u="sng" dirty="0"/>
              <a:t>Charged</a:t>
            </a:r>
            <a:r>
              <a:rPr lang="en-US" dirty="0"/>
              <a:t>: </a:t>
            </a:r>
            <a:r>
              <a:rPr lang="en-US" b="1" dirty="0" err="1">
                <a:solidFill>
                  <a:srgbClr val="00B050"/>
                </a:solidFill>
              </a:rPr>
              <a:t>Δθ</a:t>
            </a:r>
            <a:r>
              <a:rPr lang="en-US" b="1" baseline="-25000" dirty="0" err="1">
                <a:solidFill>
                  <a:srgbClr val="00B050"/>
                </a:solidFill>
              </a:rPr>
              <a:t>x</a:t>
            </a:r>
            <a:r>
              <a:rPr lang="en-US" b="1" dirty="0">
                <a:solidFill>
                  <a:srgbClr val="00B050"/>
                </a:solidFill>
              </a:rPr>
              <a:t> &gt; ±180 </a:t>
            </a:r>
            <a:r>
              <a:rPr lang="en-US" b="1" dirty="0" err="1">
                <a:solidFill>
                  <a:srgbClr val="00B050"/>
                </a:solidFill>
              </a:rPr>
              <a:t>mrad</a:t>
            </a:r>
            <a:r>
              <a:rPr lang="en-US" b="1" dirty="0">
                <a:solidFill>
                  <a:srgbClr val="00B050"/>
                </a:solidFill>
              </a:rPr>
              <a:t>, </a:t>
            </a:r>
            <a:r>
              <a:rPr lang="en-US" b="1" dirty="0" err="1">
                <a:solidFill>
                  <a:srgbClr val="00B050"/>
                </a:solidFill>
              </a:rPr>
              <a:t>Δθ</a:t>
            </a:r>
            <a:r>
              <a:rPr lang="en-US" b="1" baseline="-25000" dirty="0" err="1">
                <a:solidFill>
                  <a:srgbClr val="00B050"/>
                </a:solidFill>
              </a:rPr>
              <a:t>y</a:t>
            </a:r>
            <a:r>
              <a:rPr lang="en-US" b="1" dirty="0">
                <a:solidFill>
                  <a:srgbClr val="00B050"/>
                </a:solidFill>
              </a:rPr>
              <a:t> ≈ ±120 </a:t>
            </a:r>
            <a:r>
              <a:rPr lang="en-US" b="1" dirty="0" err="1">
                <a:solidFill>
                  <a:srgbClr val="00B050"/>
                </a:solidFill>
              </a:rPr>
              <a:t>mrad</a:t>
            </a:r>
            <a:r>
              <a:rPr lang="en-US" b="1" dirty="0"/>
              <a:t>, 0 &lt; </a:t>
            </a:r>
            <a:r>
              <a:rPr lang="en-US" b="1" i="1" dirty="0"/>
              <a:t>x</a:t>
            </a:r>
            <a:r>
              <a:rPr lang="en-US" b="1" i="1" baseline="-25000" dirty="0"/>
              <a:t>F</a:t>
            </a:r>
            <a:r>
              <a:rPr lang="en-US" b="1" dirty="0"/>
              <a:t> &lt; 1, </a:t>
            </a:r>
            <a:r>
              <a:rPr lang="en-US" b="1" i="1" dirty="0"/>
              <a:t>p</a:t>
            </a:r>
            <a:r>
              <a:rPr lang="en-US" b="1" i="1" baseline="-25000" dirty="0"/>
              <a:t>T</a:t>
            </a:r>
            <a:r>
              <a:rPr lang="en-US" b="1" dirty="0"/>
              <a:t> &lt; ~2.5 GeV/c</a:t>
            </a:r>
            <a:endParaRPr lang="en-US" dirty="0"/>
          </a:p>
          <a:p>
            <a:pPr lvl="0"/>
            <a:r>
              <a:rPr lang="en-US" b="1" i="1" u="sng" dirty="0"/>
              <a:t>γ and π</a:t>
            </a:r>
            <a:r>
              <a:rPr lang="en-US" b="1" i="1" u="sng" baseline="30000" dirty="0"/>
              <a:t>0</a:t>
            </a:r>
            <a:r>
              <a:rPr lang="en-US" dirty="0">
                <a:solidFill>
                  <a:srgbClr val="00B050"/>
                </a:solidFill>
              </a:rPr>
              <a:t>: </a:t>
            </a:r>
            <a:r>
              <a:rPr lang="en-US" b="1" dirty="0" err="1">
                <a:solidFill>
                  <a:srgbClr val="00B050"/>
                </a:solidFill>
              </a:rPr>
              <a:t>Δθ</a:t>
            </a:r>
            <a:r>
              <a:rPr lang="en-US" b="1" baseline="-25000" dirty="0" err="1">
                <a:solidFill>
                  <a:srgbClr val="00B050"/>
                </a:solidFill>
              </a:rPr>
              <a:t>x</a:t>
            </a:r>
            <a:r>
              <a:rPr lang="en-US" b="1" dirty="0">
                <a:solidFill>
                  <a:srgbClr val="00B050"/>
                </a:solidFill>
              </a:rPr>
              <a:t> ≈ ±50 </a:t>
            </a:r>
            <a:r>
              <a:rPr lang="en-US" b="1" dirty="0" err="1">
                <a:solidFill>
                  <a:srgbClr val="00B050"/>
                </a:solidFill>
              </a:rPr>
              <a:t>mrad</a:t>
            </a:r>
            <a:r>
              <a:rPr lang="en-US" b="1" dirty="0">
                <a:solidFill>
                  <a:srgbClr val="00B050"/>
                </a:solidFill>
              </a:rPr>
              <a:t>, </a:t>
            </a:r>
            <a:r>
              <a:rPr lang="en-US" b="1" dirty="0" err="1">
                <a:solidFill>
                  <a:srgbClr val="00B050"/>
                </a:solidFill>
              </a:rPr>
              <a:t>Δθ</a:t>
            </a:r>
            <a:r>
              <a:rPr lang="en-US" b="1" baseline="-25000" dirty="0" err="1">
                <a:solidFill>
                  <a:srgbClr val="00B050"/>
                </a:solidFill>
              </a:rPr>
              <a:t>y</a:t>
            </a:r>
            <a:r>
              <a:rPr lang="en-US" b="1" dirty="0">
                <a:solidFill>
                  <a:srgbClr val="00B050"/>
                </a:solidFill>
              </a:rPr>
              <a:t> ≈ ±40 </a:t>
            </a:r>
            <a:r>
              <a:rPr lang="en-US" b="1" dirty="0" err="1">
                <a:solidFill>
                  <a:srgbClr val="00B050"/>
                </a:solidFill>
              </a:rPr>
              <a:t>mrad</a:t>
            </a:r>
            <a:r>
              <a:rPr lang="en-US" b="1" dirty="0"/>
              <a:t>,      0 &lt; </a:t>
            </a:r>
            <a:r>
              <a:rPr lang="en-US" b="1" i="1" dirty="0" err="1"/>
              <a:t>x</a:t>
            </a:r>
            <a:r>
              <a:rPr lang="en-US" b="1" i="1" baseline="-25000" dirty="0" err="1"/>
              <a:t>F</a:t>
            </a:r>
            <a:r>
              <a:rPr lang="en-US" b="1" dirty="0"/>
              <a:t> &lt; 1, </a:t>
            </a:r>
            <a:r>
              <a:rPr lang="en-US" b="1" i="1" dirty="0" err="1"/>
              <a:t>p</a:t>
            </a:r>
            <a:r>
              <a:rPr lang="en-US" b="1" i="1" baseline="-25000" dirty="0" err="1"/>
              <a:t>T</a:t>
            </a:r>
            <a:r>
              <a:rPr lang="en-US" b="1" dirty="0"/>
              <a:t> &lt; ~1 GeV/c</a:t>
            </a:r>
          </a:p>
          <a:p>
            <a:pPr lvl="0"/>
            <a:r>
              <a:rPr lang="en-US" b="1" dirty="0"/>
              <a:t>Field in spectrometer magnet  0,7 T (</a:t>
            </a:r>
            <a:r>
              <a:rPr lang="en-US" b="1" dirty="0" err="1"/>
              <a:t>BxL</a:t>
            </a:r>
            <a:r>
              <a:rPr lang="en-US" b="1" dirty="0"/>
              <a:t>)</a:t>
            </a:r>
            <a:endParaRPr lang="en-US" dirty="0"/>
          </a:p>
        </p:txBody>
      </p:sp>
      <p:pic>
        <p:nvPicPr>
          <p:cNvPr id="10" name="Объект 9">
            <a:extLst>
              <a:ext uri="{FF2B5EF4-FFF2-40B4-BE49-F238E27FC236}">
                <a16:creationId xmlns:a16="http://schemas.microsoft.com/office/drawing/2014/main" id="{F3CC720C-D0CB-E5B7-A6D3-53A6E90C2129}"/>
              </a:ext>
            </a:extLst>
          </p:cNvPr>
          <p:cNvPicPr>
            <a:picLocks noGrp="1" noChangeAspect="1"/>
          </p:cNvPicPr>
          <p:nvPr>
            <p:ph idx="1"/>
          </p:nvPr>
        </p:nvPicPr>
        <p:blipFill>
          <a:blip r:embed="rId2"/>
          <a:stretch>
            <a:fillRect/>
          </a:stretch>
        </p:blipFill>
        <p:spPr>
          <a:xfrm>
            <a:off x="323528" y="836712"/>
            <a:ext cx="8517632" cy="4104456"/>
          </a:xfrm>
          <a:prstGeom prst="rect">
            <a:avLst/>
          </a:prstGeom>
        </p:spPr>
      </p:pic>
    </p:spTree>
    <p:extLst>
      <p:ext uri="{BB962C8B-B14F-4D97-AF65-F5344CB8AC3E}">
        <p14:creationId xmlns:p14="http://schemas.microsoft.com/office/powerpoint/2010/main" val="1910988425"/>
      </p:ext>
    </p:extLst>
  </p:cSld>
  <p:clrMapOvr>
    <a:masterClrMapping/>
  </p:clrMapOvr>
</p:sld>
</file>

<file path=ppt/theme/theme1.xml><?xml version="1.0" encoding="utf-8"?>
<a:theme xmlns:a="http://schemas.openxmlformats.org/drawingml/2006/main" name="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ПРОЗА-50-ИФВЭ</Template>
  <TotalTime>46548</TotalTime>
  <Words>2053</Words>
  <Application>Microsoft Office PowerPoint</Application>
  <PresentationFormat>Экран (4:3)</PresentationFormat>
  <Paragraphs>321</Paragraphs>
  <Slides>42</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4</vt:i4>
      </vt:variant>
      <vt:variant>
        <vt:lpstr>Заголовки слайдов</vt:lpstr>
      </vt:variant>
      <vt:variant>
        <vt:i4>42</vt:i4>
      </vt:variant>
    </vt:vector>
  </HeadingPairs>
  <TitlesOfParts>
    <vt:vector size="54" baseType="lpstr">
      <vt:lpstr>Arial</vt:lpstr>
      <vt:lpstr>Arial Black</vt:lpstr>
      <vt:lpstr>Arial Narrow</vt:lpstr>
      <vt:lpstr>Calibri</vt:lpstr>
      <vt:lpstr>Cambria Math</vt:lpstr>
      <vt:lpstr>Century</vt:lpstr>
      <vt:lpstr>PT Sans</vt:lpstr>
      <vt:lpstr>Wingdings</vt:lpstr>
      <vt:lpstr>ПРОЗА-50-ИФВЭ</vt:lpstr>
      <vt:lpstr>Специальное оформление</vt:lpstr>
      <vt:lpstr>1_ПРОЗА-50-ИФВЭ</vt:lpstr>
      <vt:lpstr>2_ПРОЗА-50-ИФВЭ</vt:lpstr>
      <vt:lpstr>Study of Spin Effects in SPASCHARM Experiment at U-70 facility</vt:lpstr>
      <vt:lpstr>Outline</vt:lpstr>
      <vt:lpstr>Motivation </vt:lpstr>
      <vt:lpstr>Motivation 2</vt:lpstr>
      <vt:lpstr>Single-spin asymmetry measurements (motivation) </vt:lpstr>
      <vt:lpstr>Elastic scattering</vt:lpstr>
      <vt:lpstr>Conceptual Design Report </vt:lpstr>
      <vt:lpstr>Beam intensity</vt:lpstr>
      <vt:lpstr>SPASCHARM at beamline 14</vt:lpstr>
      <vt:lpstr>Beamline 14 motivation (exclusive)</vt:lpstr>
      <vt:lpstr>SPASCHARM at Beam-line 14  (motivation inclusive)</vt:lpstr>
      <vt:lpstr>Finally !!! (Slide From 2019)</vt:lpstr>
      <vt:lpstr>SPASCHARM 14: current activities (2019) </vt:lpstr>
      <vt:lpstr>Expected statistical accuracy 2018</vt:lpstr>
      <vt:lpstr>Run 2018 efficiency results</vt:lpstr>
      <vt:lpstr>2019-2021 activity</vt:lpstr>
      <vt:lpstr>New 15 mm drift chamber</vt:lpstr>
      <vt:lpstr>Track system</vt:lpstr>
      <vt:lpstr>Tracking system efficiency 2021</vt:lpstr>
      <vt:lpstr>Achieved stability in 2021</vt:lpstr>
      <vt:lpstr>Proportional chambers efficiency</vt:lpstr>
      <vt:lpstr>Field of spectrometer magnet was measured</vt:lpstr>
      <vt:lpstr>Measurement accuracy</vt:lpstr>
      <vt:lpstr>Magnet correction</vt:lpstr>
      <vt:lpstr>EMC-calibration</vt:lpstr>
      <vt:lpstr>Beam adjustment </vt:lpstr>
      <vt:lpstr>New profilometer to prove beam position</vt:lpstr>
      <vt:lpstr>Simulation physics</vt:lpstr>
      <vt:lpstr>Expected (simulated) accuracy for  K_S^0  and ω(782) mesons  </vt:lpstr>
      <vt:lpstr>Run 2021 preliminary plan</vt:lpstr>
      <vt:lpstr>Run 2022 preliminary plan</vt:lpstr>
      <vt:lpstr>Презентация PowerPoint</vt:lpstr>
      <vt:lpstr>Data analysis of 2021</vt:lpstr>
      <vt:lpstr>A-dependence</vt:lpstr>
      <vt:lpstr>A-dependence </vt:lpstr>
      <vt:lpstr>Λ Polarization and spin alignment</vt:lpstr>
      <vt:lpstr>Asymmetry of pions in 2018 </vt:lpstr>
      <vt:lpstr>Experiment strategy</vt:lpstr>
      <vt:lpstr>Conclusion</vt:lpstr>
      <vt:lpstr>Backup slides</vt:lpstr>
      <vt:lpstr>New detectors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Измерение асимметрии инклюзивного рождения  π0-мезонов на установке ПРОЗА-2</dc:title>
  <dc:creator>vmochalov</dc:creator>
  <cp:lastModifiedBy>vasily.mochalov vasily.mochalov</cp:lastModifiedBy>
  <cp:revision>243</cp:revision>
  <dcterms:created xsi:type="dcterms:W3CDTF">2016-09-14T11:35:13Z</dcterms:created>
  <dcterms:modified xsi:type="dcterms:W3CDTF">2023-09-07T12:21:40Z</dcterms:modified>
</cp:coreProperties>
</file>