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86" r:id="rId3"/>
    <p:sldId id="265" r:id="rId4"/>
    <p:sldId id="264" r:id="rId5"/>
    <p:sldId id="259" r:id="rId6"/>
    <p:sldId id="258" r:id="rId7"/>
    <p:sldId id="260" r:id="rId8"/>
    <p:sldId id="261" r:id="rId9"/>
    <p:sldId id="262" r:id="rId10"/>
    <p:sldId id="263" r:id="rId11"/>
    <p:sldId id="288" r:id="rId12"/>
    <p:sldId id="266" r:id="rId13"/>
    <p:sldId id="267" r:id="rId14"/>
    <p:sldId id="268" r:id="rId15"/>
    <p:sldId id="269" r:id="rId16"/>
    <p:sldId id="270" r:id="rId17"/>
    <p:sldId id="285" r:id="rId18"/>
    <p:sldId id="271" r:id="rId19"/>
    <p:sldId id="273" r:id="rId20"/>
    <p:sldId id="274" r:id="rId21"/>
    <p:sldId id="275" r:id="rId22"/>
    <p:sldId id="276" r:id="rId23"/>
    <p:sldId id="277" r:id="rId24"/>
    <p:sldId id="279" r:id="rId25"/>
    <p:sldId id="278" r:id="rId26"/>
    <p:sldId id="281" r:id="rId27"/>
    <p:sldId id="282" r:id="rId28"/>
    <p:sldId id="287" r:id="rId29"/>
    <p:sldId id="283" r:id="rId30"/>
    <p:sldId id="284" r:id="rId31"/>
    <p:sldId id="2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EE6"/>
    <a:srgbClr val="FEF9C6"/>
    <a:srgbClr val="00BBBC"/>
    <a:srgbClr val="6133C2"/>
    <a:srgbClr val="00B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69"/>
    <p:restoredTop sz="95878"/>
  </p:normalViewPr>
  <p:slideViewPr>
    <p:cSldViewPr snapToGrid="0">
      <p:cViewPr varScale="1">
        <p:scale>
          <a:sx n="101" d="100"/>
          <a:sy n="101" d="100"/>
        </p:scale>
        <p:origin x="20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DCC1BAC-F44E-1F4A-BCD7-43E46F194015}" type="datetimeFigureOut">
              <a:rPr lang="en-RU" smtClean="0"/>
              <a:t>03.09.2023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373712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CC1BAC-F44E-1F4A-BCD7-43E46F194015}" type="datetimeFigureOut">
              <a:rPr lang="en-RU" smtClean="0"/>
              <a:t>03.09.2023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416529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CC1BAC-F44E-1F4A-BCD7-43E46F194015}" type="datetimeFigureOut">
              <a:rPr lang="en-RU" smtClean="0"/>
              <a:t>03.09.2023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422899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CC1BAC-F44E-1F4A-BCD7-43E46F194015}" type="datetimeFigureOut">
              <a:rPr lang="en-RU" smtClean="0"/>
              <a:t>03.09.2023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357367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DCC1BAC-F44E-1F4A-BCD7-43E46F194015}" type="datetimeFigureOut">
              <a:rPr lang="en-RU" smtClean="0"/>
              <a:t>03.09.2023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68357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DCC1BAC-F44E-1F4A-BCD7-43E46F194015}" type="datetimeFigureOut">
              <a:rPr lang="en-RU" smtClean="0"/>
              <a:t>03.09.2023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338876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DCC1BAC-F44E-1F4A-BCD7-43E46F194015}" type="datetimeFigureOut">
              <a:rPr lang="en-RU" smtClean="0"/>
              <a:t>03.09.2023</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229555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DCC1BAC-F44E-1F4A-BCD7-43E46F194015}" type="datetimeFigureOut">
              <a:rPr lang="en-RU" smtClean="0"/>
              <a:t>03.09.2023</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191238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C1BAC-F44E-1F4A-BCD7-43E46F194015}" type="datetimeFigureOut">
              <a:rPr lang="en-RU" smtClean="0"/>
              <a:t>03.09.2023</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248126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CC1BAC-F44E-1F4A-BCD7-43E46F194015}" type="datetimeFigureOut">
              <a:rPr lang="en-RU" smtClean="0"/>
              <a:t>03.09.2023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187433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CC1BAC-F44E-1F4A-BCD7-43E46F194015}" type="datetimeFigureOut">
              <a:rPr lang="en-RU" smtClean="0"/>
              <a:t>03.09.2023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346823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C1BAC-F44E-1F4A-BCD7-43E46F194015}" type="datetimeFigureOut">
              <a:rPr lang="en-RU" smtClean="0"/>
              <a:t>03.09.2023</a:t>
            </a:fld>
            <a:endParaRPr lang="en-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A604B-ECC1-254C-8BAB-7A26B03B3407}" type="slidenum">
              <a:rPr lang="en-RU" smtClean="0"/>
              <a:t>‹#›</a:t>
            </a:fld>
            <a:endParaRPr lang="en-RU"/>
          </a:p>
        </p:txBody>
      </p:sp>
    </p:spTree>
    <p:extLst>
      <p:ext uri="{BB962C8B-B14F-4D97-AF65-F5344CB8AC3E}">
        <p14:creationId xmlns:p14="http://schemas.microsoft.com/office/powerpoint/2010/main" val="1637352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38.emf"/><Relationship Id="rId7" Type="http://schemas.openxmlformats.org/officeDocument/2006/relationships/image" Target="../media/image42.png"/><Relationship Id="rId12" Type="http://schemas.openxmlformats.org/officeDocument/2006/relationships/image" Target="../media/image45.emf"/><Relationship Id="rId2" Type="http://schemas.openxmlformats.org/officeDocument/2006/relationships/image" Target="../media/image37.emf"/><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4.emf"/><Relationship Id="rId5" Type="http://schemas.openxmlformats.org/officeDocument/2006/relationships/image" Target="../media/image40.emf"/><Relationship Id="rId10" Type="http://schemas.openxmlformats.org/officeDocument/2006/relationships/oleObject" Target="../embeddings/oleObject14.bin"/><Relationship Id="rId4" Type="http://schemas.openxmlformats.org/officeDocument/2006/relationships/image" Target="../media/image39.emf"/><Relationship Id="rId9" Type="http://schemas.openxmlformats.org/officeDocument/2006/relationships/image" Target="../media/image43.emf"/></Relationships>
</file>

<file path=ppt/slides/_rels/slide1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15.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16.bin"/><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48.e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50.emf"/><Relationship Id="rId7" Type="http://schemas.openxmlformats.org/officeDocument/2006/relationships/oleObject" Target="../embeddings/oleObject19.bin"/><Relationship Id="rId2"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52.emf"/><Relationship Id="rId5" Type="http://schemas.openxmlformats.org/officeDocument/2006/relationships/image" Target="../media/image51.wmf"/><Relationship Id="rId10" Type="http://schemas.openxmlformats.org/officeDocument/2006/relationships/image" Target="../media/image54.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xml"/><Relationship Id="rId5" Type="http://schemas.openxmlformats.org/officeDocument/2006/relationships/image" Target="../media/image60.emf"/><Relationship Id="rId4" Type="http://schemas.openxmlformats.org/officeDocument/2006/relationships/image" Target="../media/image59.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62.emf"/><Relationship Id="rId7" Type="http://schemas.openxmlformats.org/officeDocument/2006/relationships/image" Target="../media/image64.emf"/><Relationship Id="rId2" Type="http://schemas.openxmlformats.org/officeDocument/2006/relationships/image" Target="../media/image61.emf"/><Relationship Id="rId1" Type="http://schemas.openxmlformats.org/officeDocument/2006/relationships/slideLayout" Target="../slideLayouts/slideLayout1.xml"/><Relationship Id="rId6" Type="http://schemas.openxmlformats.org/officeDocument/2006/relationships/oleObject" Target="../embeddings/oleObject22.bin"/><Relationship Id="rId5" Type="http://schemas.openxmlformats.org/officeDocument/2006/relationships/image" Target="../media/image63.wmf"/><Relationship Id="rId10" Type="http://schemas.openxmlformats.org/officeDocument/2006/relationships/image" Target="../media/image66.emf"/><Relationship Id="rId4" Type="http://schemas.openxmlformats.org/officeDocument/2006/relationships/oleObject" Target="../embeddings/oleObject21.bin"/><Relationship Id="rId9" Type="http://schemas.openxmlformats.org/officeDocument/2006/relationships/image" Target="../media/image65.emf"/></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slideLayout" Target="../slideLayouts/slideLayout1.xml"/><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77.emf"/><Relationship Id="rId7" Type="http://schemas.openxmlformats.org/officeDocument/2006/relationships/image" Target="../media/image80.gif"/><Relationship Id="rId2" Type="http://schemas.openxmlformats.org/officeDocument/2006/relationships/image" Target="../media/image76.emf"/><Relationship Id="rId1" Type="http://schemas.openxmlformats.org/officeDocument/2006/relationships/slideLayout" Target="../slideLayouts/slideLayout1.xml"/><Relationship Id="rId6" Type="http://schemas.openxmlformats.org/officeDocument/2006/relationships/image" Target="../media/image79.wmf"/><Relationship Id="rId5" Type="http://schemas.openxmlformats.org/officeDocument/2006/relationships/oleObject" Target="../embeddings/oleObject24.bin"/><Relationship Id="rId4" Type="http://schemas.openxmlformats.org/officeDocument/2006/relationships/image" Target="../media/image78.emf"/><Relationship Id="rId9" Type="http://schemas.openxmlformats.org/officeDocument/2006/relationships/image" Target="../media/image82.emf"/></Relationships>
</file>

<file path=ppt/slides/_rels/slide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7.wmf"/><Relationship Id="rId5" Type="http://schemas.openxmlformats.org/officeDocument/2006/relationships/oleObject" Target="../embeddings/oleObject25.bin"/><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4.wmf"/><Relationship Id="rId3" Type="http://schemas.openxmlformats.org/officeDocument/2006/relationships/image" Target="../media/image8.wmf"/><Relationship Id="rId7" Type="http://schemas.openxmlformats.org/officeDocument/2006/relationships/oleObject" Target="../embeddings/oleObject2.bin"/><Relationship Id="rId12" Type="http://schemas.openxmlformats.org/officeDocument/2006/relationships/image" Target="../media/image13.emf"/><Relationship Id="rId2" Type="http://schemas.openxmlformats.org/officeDocument/2006/relationships/image" Target="../media/image7.wmf"/><Relationship Id="rId1" Type="http://schemas.openxmlformats.org/officeDocument/2006/relationships/slideLayout" Target="../slideLayouts/slideLayout1.xml"/><Relationship Id="rId6" Type="http://schemas.openxmlformats.org/officeDocument/2006/relationships/image" Target="../media/image10.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2.emf"/><Relationship Id="rId4" Type="http://schemas.openxmlformats.org/officeDocument/2006/relationships/image" Target="../media/image9.wmf"/><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5.emf"/><Relationship Id="rId7" Type="http://schemas.openxmlformats.org/officeDocument/2006/relationships/image" Target="../media/image18.w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6.bin"/><Relationship Id="rId11" Type="http://schemas.openxmlformats.org/officeDocument/2006/relationships/image" Target="../media/image20.wmf"/><Relationship Id="rId5" Type="http://schemas.openxmlformats.org/officeDocument/2006/relationships/image" Target="../media/image17.emf"/><Relationship Id="rId10" Type="http://schemas.openxmlformats.org/officeDocument/2006/relationships/oleObject" Target="../embeddings/oleObject8.bin"/><Relationship Id="rId4" Type="http://schemas.openxmlformats.org/officeDocument/2006/relationships/image" Target="../media/image16.emf"/><Relationship Id="rId9"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4.wmf"/><Relationship Id="rId7" Type="http://schemas.openxmlformats.org/officeDocument/2006/relationships/image" Target="../media/image27.emf"/><Relationship Id="rId2" Type="http://schemas.openxmlformats.org/officeDocument/2006/relationships/oleObject" Target="../embeddings/oleObject10.bin"/><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wmf"/><Relationship Id="rId4" Type="http://schemas.openxmlformats.org/officeDocument/2006/relationships/oleObject" Target="../embeddings/oleObject11.bin"/><Relationship Id="rId9" Type="http://schemas.openxmlformats.org/officeDocument/2006/relationships/image" Target="../media/image28.emf"/></Relationships>
</file>

<file path=ppt/slides/_rels/slide9.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gif"/><Relationship Id="rId7" Type="http://schemas.openxmlformats.org/officeDocument/2006/relationships/image" Target="../media/image34.gif"/><Relationship Id="rId2" Type="http://schemas.openxmlformats.org/officeDocument/2006/relationships/image" Target="../media/image29.gif"/><Relationship Id="rId1" Type="http://schemas.openxmlformats.org/officeDocument/2006/relationships/slideLayout" Target="../slideLayouts/slideLayout1.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 Id="rId9"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accent4">
            <a:lumMod val="20000"/>
            <a:lumOff val="80000"/>
            <a:alpha val="36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0617696-A36B-FDF7-AB2A-7F862E4742A4}"/>
              </a:ext>
            </a:extLst>
          </p:cNvPr>
          <p:cNvGraphicFramePr>
            <a:graphicFrameLocks noGrp="1"/>
          </p:cNvGraphicFramePr>
          <p:nvPr>
            <p:extLst>
              <p:ext uri="{D42A27DB-BD31-4B8C-83A1-F6EECF244321}">
                <p14:modId xmlns:p14="http://schemas.microsoft.com/office/powerpoint/2010/main" val="135598627"/>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pic>
        <p:nvPicPr>
          <p:cNvPr id="6" name="Picture 5" descr="gstu50.png">
            <a:extLst>
              <a:ext uri="{FF2B5EF4-FFF2-40B4-BE49-F238E27FC236}">
                <a16:creationId xmlns:a16="http://schemas.microsoft.com/office/drawing/2014/main" id="{6EFAC7CF-8C16-4787-FCEF-23789911E1B0}"/>
              </a:ext>
            </a:extLst>
          </p:cNvPr>
          <p:cNvPicPr>
            <a:picLocks noChangeAspect="1"/>
          </p:cNvPicPr>
          <p:nvPr/>
        </p:nvPicPr>
        <p:blipFill rotWithShape="1">
          <a:blip r:embed="rId2">
            <a:extLst>
              <a:ext uri="{28A0092B-C50C-407E-A947-70E740481C1C}">
                <a14:useLocalDpi xmlns:a14="http://schemas.microsoft.com/office/drawing/2010/main" val="0"/>
              </a:ext>
            </a:extLst>
          </a:blip>
          <a:srcRect l="39429" t="9506" r="18918"/>
          <a:stretch/>
        </p:blipFill>
        <p:spPr>
          <a:xfrm>
            <a:off x="10147681" y="124781"/>
            <a:ext cx="1905000" cy="1427442"/>
          </a:xfrm>
          <a:prstGeom prst="rect">
            <a:avLst/>
          </a:prstGeom>
          <a:solidFill>
            <a:schemeClr val="accent1">
              <a:lumMod val="20000"/>
              <a:lumOff val="80000"/>
            </a:schemeClr>
          </a:solidFill>
          <a:ln>
            <a:solidFill>
              <a:srgbClr val="0000FF"/>
            </a:solidFill>
          </a:ln>
        </p:spPr>
      </p:pic>
      <p:pic>
        <p:nvPicPr>
          <p:cNvPr id="8" name="Picture 7" descr="2">
            <a:extLst>
              <a:ext uri="{FF2B5EF4-FFF2-40B4-BE49-F238E27FC236}">
                <a16:creationId xmlns:a16="http://schemas.microsoft.com/office/drawing/2014/main" id="{562FBADC-AA29-48C8-5FF9-5DCBB55D7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540" r="69991"/>
          <a:stretch>
            <a:fillRect/>
          </a:stretch>
        </p:blipFill>
        <p:spPr bwMode="auto">
          <a:xfrm>
            <a:off x="279525" y="124781"/>
            <a:ext cx="2277216" cy="1427442"/>
          </a:xfrm>
          <a:prstGeom prst="rect">
            <a:avLst/>
          </a:prstGeom>
          <a:noFill/>
          <a:ln>
            <a:solidFill>
              <a:srgbClr val="0000FF"/>
            </a:solidFill>
          </a:ln>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700887-6022-4A13-9997-39382A0E6EE1}"/>
              </a:ext>
            </a:extLst>
          </p:cNvPr>
          <p:cNvSpPr txBox="1"/>
          <p:nvPr/>
        </p:nvSpPr>
        <p:spPr>
          <a:xfrm>
            <a:off x="990240" y="1182891"/>
            <a:ext cx="855785" cy="369332"/>
          </a:xfrm>
          <a:prstGeom prst="rect">
            <a:avLst/>
          </a:prstGeom>
          <a:noFill/>
        </p:spPr>
        <p:txBody>
          <a:bodyPr wrap="square" rtlCol="0">
            <a:spAutoFit/>
          </a:bodyPr>
          <a:lstStyle/>
          <a:p>
            <a:pPr algn="ctr"/>
            <a:r>
              <a:rPr lang="en-US" b="1" dirty="0">
                <a:solidFill>
                  <a:srgbClr val="FF0000"/>
                </a:solidFill>
              </a:rPr>
              <a:t>JINR</a:t>
            </a:r>
            <a:endParaRPr lang="en-RU" b="1" dirty="0">
              <a:solidFill>
                <a:srgbClr val="FF0000"/>
              </a:solidFill>
              <a:latin typeface="Comic Sans MS" panose="030F0902030302020204" pitchFamily="66" charset="0"/>
            </a:endParaRPr>
          </a:p>
        </p:txBody>
      </p:sp>
      <p:sp>
        <p:nvSpPr>
          <p:cNvPr id="11" name="TextBox 10">
            <a:extLst>
              <a:ext uri="{FF2B5EF4-FFF2-40B4-BE49-F238E27FC236}">
                <a16:creationId xmlns:a16="http://schemas.microsoft.com/office/drawing/2014/main" id="{31ACFE9B-4D7A-2F0B-0023-46196211492E}"/>
              </a:ext>
            </a:extLst>
          </p:cNvPr>
          <p:cNvSpPr txBox="1"/>
          <p:nvPr/>
        </p:nvSpPr>
        <p:spPr>
          <a:xfrm>
            <a:off x="1101970" y="3349668"/>
            <a:ext cx="10393343" cy="646331"/>
          </a:xfrm>
          <a:prstGeom prst="rect">
            <a:avLst/>
          </a:prstGeom>
          <a:noFill/>
        </p:spPr>
        <p:txBody>
          <a:bodyPr wrap="square">
            <a:spAutoFit/>
          </a:bodyPr>
          <a:lstStyle/>
          <a:p>
            <a:r>
              <a:rPr lang="ru-RU" sz="3600" b="1" i="1" u="sng" strike="noStrike" dirty="0">
                <a:solidFill>
                  <a:srgbClr val="FF0000"/>
                </a:solidFill>
                <a:effectLst/>
                <a:latin typeface="Times New Roman" panose="02020603050405020304" pitchFamily="18" charset="0"/>
                <a:cs typeface="Times New Roman" panose="02020603050405020304" pitchFamily="18" charset="0"/>
              </a:rPr>
              <a:t>“</a:t>
            </a:r>
            <a:r>
              <a:rPr lang="en-US" sz="3600" b="1" i="1" u="sng" strike="noStrike" dirty="0">
                <a:solidFill>
                  <a:srgbClr val="FF0000"/>
                </a:solidFill>
                <a:effectLst/>
                <a:latin typeface="Times New Roman" panose="02020603050405020304" pitchFamily="18" charset="0"/>
                <a:cs typeface="Times New Roman" panose="02020603050405020304" pitchFamily="18" charset="0"/>
              </a:rPr>
              <a:t>Active Role of Gluons in Multiparticle Production</a:t>
            </a:r>
            <a:r>
              <a:rPr lang="ru-RU" sz="3600" b="1" i="1" u="sng" strike="noStrike" dirty="0">
                <a:solidFill>
                  <a:srgbClr val="FF0000"/>
                </a:solidFill>
                <a:effectLst/>
                <a:latin typeface="Times New Roman" panose="02020603050405020304" pitchFamily="18" charset="0"/>
                <a:cs typeface="Times New Roman" panose="02020603050405020304" pitchFamily="18" charset="0"/>
              </a:rPr>
              <a:t>”</a:t>
            </a:r>
            <a:endParaRPr lang="en-RU" sz="3600" b="1" i="1" u="sng"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869934-8DFA-D0DB-EBBF-27FD032CCF3F}"/>
              </a:ext>
            </a:extLst>
          </p:cNvPr>
          <p:cNvSpPr txBox="1"/>
          <p:nvPr/>
        </p:nvSpPr>
        <p:spPr>
          <a:xfrm>
            <a:off x="1610062" y="4096000"/>
            <a:ext cx="8808859" cy="954107"/>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E.Kokoulina</a:t>
            </a:r>
            <a:r>
              <a:rPr lang="en-US" sz="2800" b="1" dirty="0">
                <a:solidFill>
                  <a:srgbClr val="C00000"/>
                </a:solidFill>
                <a:latin typeface="Times New Roman" panose="02020603050405020304" pitchFamily="18" charset="0"/>
                <a:cs typeface="Times New Roman" panose="02020603050405020304" pitchFamily="18" charset="0"/>
              </a:rPr>
              <a:t>,</a:t>
            </a:r>
            <a:r>
              <a:rPr lang="ru-RU" sz="2800" b="1" dirty="0">
                <a:solidFill>
                  <a:srgbClr val="C00000"/>
                </a:solidFill>
                <a:latin typeface="Times New Roman" panose="02020603050405020304" pitchFamily="18" charset="0"/>
                <a:cs typeface="Times New Roman" panose="02020603050405020304" pitchFamily="18" charset="0"/>
              </a:rPr>
              <a:t> А. </a:t>
            </a:r>
            <a:r>
              <a:rPr lang="en-US" sz="2800" b="1" dirty="0" err="1">
                <a:solidFill>
                  <a:srgbClr val="C00000"/>
                </a:solidFill>
                <a:latin typeface="Times New Roman" panose="02020603050405020304" pitchFamily="18" charset="0"/>
                <a:cs typeface="Times New Roman" panose="02020603050405020304" pitchFamily="18" charset="0"/>
              </a:rPr>
              <a:t>Kutov</a:t>
            </a:r>
            <a:r>
              <a:rPr lang="ru-RU" sz="2800" b="1" dirty="0">
                <a:solidFill>
                  <a:srgbClr val="C00000"/>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V</a:t>
            </a:r>
            <a:r>
              <a:rPr lang="ru-RU"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Nikitin</a:t>
            </a:r>
            <a:r>
              <a:rPr lang="ru-RU" sz="2800" b="1" dirty="0">
                <a:solidFill>
                  <a:srgbClr val="C00000"/>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et al.</a:t>
            </a:r>
            <a:endParaRPr lang="ru-RU" sz="2800" b="1" dirty="0">
              <a:solidFill>
                <a:srgbClr val="C00000"/>
              </a:solidFill>
              <a:latin typeface="Times New Roman" panose="02020603050405020304" pitchFamily="18" charset="0"/>
              <a:cs typeface="Times New Roman" panose="02020603050405020304" pitchFamily="18" charset="0"/>
            </a:endParaRPr>
          </a:p>
          <a:p>
            <a:pPr algn="ctr"/>
            <a:r>
              <a:rPr lang="ru-RU" sz="2800" b="1" dirty="0">
                <a:solidFill>
                  <a:srgbClr val="00B050"/>
                </a:solidFill>
                <a:latin typeface="Times New Roman" panose="02020603050405020304" pitchFamily="18" charset="0"/>
                <a:cs typeface="Times New Roman" panose="02020603050405020304" pitchFamily="18" charset="0"/>
              </a:rPr>
              <a:t>(</a:t>
            </a:r>
            <a:r>
              <a:rPr lang="en-US" sz="2800" b="1" dirty="0">
                <a:solidFill>
                  <a:srgbClr val="00B050"/>
                </a:solidFill>
                <a:latin typeface="Times New Roman" panose="02020603050405020304" pitchFamily="18" charset="0"/>
                <a:cs typeface="Times New Roman" panose="02020603050405020304" pitchFamily="18" charset="0"/>
              </a:rPr>
              <a:t>JINR</a:t>
            </a:r>
            <a:r>
              <a:rPr lang="ru-RU" sz="2800" b="1"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RF</a:t>
            </a:r>
            <a:r>
              <a:rPr lang="ru-RU" sz="2800" b="1" dirty="0">
                <a:solidFill>
                  <a:srgbClr val="00B050"/>
                </a:solidFill>
                <a:latin typeface="Times New Roman" panose="02020603050405020304" pitchFamily="18" charset="0"/>
                <a:cs typeface="Times New Roman" panose="02020603050405020304" pitchFamily="18" charset="0"/>
              </a:rPr>
              <a:t> и </a:t>
            </a:r>
            <a:r>
              <a:rPr lang="en-US" sz="2800" b="1" dirty="0">
                <a:solidFill>
                  <a:srgbClr val="00B050"/>
                </a:solidFill>
                <a:latin typeface="Times New Roman" panose="02020603050405020304" pitchFamily="18" charset="0"/>
                <a:cs typeface="Times New Roman" panose="02020603050405020304" pitchFamily="18" charset="0"/>
              </a:rPr>
              <a:t>GSTU</a:t>
            </a:r>
            <a:r>
              <a:rPr lang="ru-RU" sz="2800" b="1"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Gomel</a:t>
            </a:r>
            <a:r>
              <a:rPr lang="ru-RU" sz="2800" b="1"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RB</a:t>
            </a:r>
            <a:r>
              <a:rPr lang="ru-RU" sz="2800" b="1" dirty="0">
                <a:solidFill>
                  <a:srgbClr val="00B050"/>
                </a:solidFill>
                <a:latin typeface="Times New Roman" panose="02020603050405020304" pitchFamily="18" charset="0"/>
                <a:cs typeface="Times New Roman" panose="02020603050405020304" pitchFamily="18" charset="0"/>
              </a:rPr>
              <a:t>)</a:t>
            </a:r>
            <a:endParaRPr lang="en-RU" sz="2800" b="1" dirty="0">
              <a:solidFill>
                <a:srgbClr val="00B05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9B43210-D50C-C818-53F4-9C14AF4B6A89}"/>
              </a:ext>
            </a:extLst>
          </p:cNvPr>
          <p:cNvSpPr txBox="1"/>
          <p:nvPr/>
        </p:nvSpPr>
        <p:spPr>
          <a:xfrm>
            <a:off x="855023" y="6255361"/>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pic>
        <p:nvPicPr>
          <p:cNvPr id="1026" name="Picture 2">
            <a:extLst>
              <a:ext uri="{FF2B5EF4-FFF2-40B4-BE49-F238E27FC236}">
                <a16:creationId xmlns:a16="http://schemas.microsoft.com/office/drawing/2014/main" id="{F76AAAFF-BEC4-C4CD-AB25-2C0F39FE6C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152" t="5359" r="22383" b="55680"/>
          <a:stretch/>
        </p:blipFill>
        <p:spPr bwMode="auto">
          <a:xfrm>
            <a:off x="5141654" y="195896"/>
            <a:ext cx="1745673" cy="26719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B6B9F7-FA57-0139-863A-6DA3CD75D78B}"/>
              </a:ext>
            </a:extLst>
          </p:cNvPr>
          <p:cNvSpPr txBox="1"/>
          <p:nvPr/>
        </p:nvSpPr>
        <p:spPr>
          <a:xfrm>
            <a:off x="3174670" y="5418067"/>
            <a:ext cx="6096000" cy="369332"/>
          </a:xfrm>
          <a:prstGeom prst="rect">
            <a:avLst/>
          </a:prstGeom>
          <a:noFill/>
        </p:spPr>
        <p:txBody>
          <a:bodyPr wrap="square">
            <a:spAutoFit/>
          </a:bodyPr>
          <a:lstStyle/>
          <a:p>
            <a:pPr algn="ctr"/>
            <a:r>
              <a:rPr lang="ru-RU" sz="1800" b="1" dirty="0">
                <a:solidFill>
                  <a:srgbClr val="0070C0"/>
                </a:solidFill>
                <a:latin typeface="Times New Roman" panose="02020603050405020304" pitchFamily="18" charset="0"/>
                <a:cs typeface="Times New Roman" panose="02020603050405020304" pitchFamily="18" charset="0"/>
              </a:rPr>
              <a:t>Елена Кокоулина   (</a:t>
            </a:r>
            <a:r>
              <a:rPr lang="en-US" sz="1800" b="1" dirty="0" err="1">
                <a:solidFill>
                  <a:srgbClr val="0070C0"/>
                </a:solidFill>
                <a:latin typeface="Times New Roman" panose="02020603050405020304" pitchFamily="18" charset="0"/>
                <a:cs typeface="Times New Roman" panose="02020603050405020304" pitchFamily="18" charset="0"/>
              </a:rPr>
              <a:t>kokoulina@jinr.ru</a:t>
            </a:r>
            <a:r>
              <a:rPr lang="ru-RU" sz="1800" b="1" dirty="0">
                <a:solidFill>
                  <a:schemeClr val="bg1"/>
                </a:solidFill>
                <a:latin typeface="Times New Roman" panose="02020603050405020304" pitchFamily="18" charset="0"/>
                <a:cs typeface="Times New Roman" panose="02020603050405020304" pitchFamily="18" charset="0"/>
              </a:rPr>
              <a:t>)</a:t>
            </a:r>
            <a:endParaRPr lang="en-RU"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9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9905"/>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A6A081-9B49-7BC0-A11A-D3516D3EDE3A}"/>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7FF37056-8FA0-B2FB-47BF-A74A760267A6}"/>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7" name="Picture 6">
            <a:extLst>
              <a:ext uri="{FF2B5EF4-FFF2-40B4-BE49-F238E27FC236}">
                <a16:creationId xmlns:a16="http://schemas.microsoft.com/office/drawing/2014/main" id="{2BC77B29-E6A0-0533-8CB8-FC2F331A5401}"/>
              </a:ext>
            </a:extLst>
          </p:cNvPr>
          <p:cNvPicPr/>
          <p:nvPr/>
        </p:nvPicPr>
        <p:blipFill rotWithShape="1">
          <a:blip r:embed="rId2">
            <a:extLst>
              <a:ext uri="{28A0092B-C50C-407E-A947-70E740481C1C}">
                <a14:useLocalDpi xmlns:a14="http://schemas.microsoft.com/office/drawing/2010/main" val="0"/>
              </a:ext>
            </a:extLst>
          </a:blip>
          <a:srcRect l="857" t="6262" r="6737" b="884"/>
          <a:stretch/>
        </p:blipFill>
        <p:spPr bwMode="auto">
          <a:xfrm>
            <a:off x="825500" y="1258239"/>
            <a:ext cx="3071446" cy="2310461"/>
          </a:xfrm>
          <a:prstGeom prst="rect">
            <a:avLst/>
          </a:prstGeom>
          <a:ln>
            <a:noFill/>
          </a:ln>
          <a:extLst>
            <a:ext uri="{53640926-AAD7-44d8-BBD7-CCE9431645EC}">
              <a14:shadowObscured xmlns:a14="http://schemas.microsoft.com/office/drawing/2010/main" xmlns=""/>
            </a:ext>
          </a:extLst>
        </p:spPr>
      </p:pic>
      <p:pic>
        <p:nvPicPr>
          <p:cNvPr id="8" name="Picture 7">
            <a:extLst>
              <a:ext uri="{FF2B5EF4-FFF2-40B4-BE49-F238E27FC236}">
                <a16:creationId xmlns:a16="http://schemas.microsoft.com/office/drawing/2014/main" id="{4C9DA15B-7B4C-7856-5F3A-61745CFD1596}"/>
              </a:ext>
            </a:extLst>
          </p:cNvPr>
          <p:cNvPicPr/>
          <p:nvPr/>
        </p:nvPicPr>
        <p:blipFill rotWithShape="1">
          <a:blip r:embed="rId3">
            <a:extLst>
              <a:ext uri="{28A0092B-C50C-407E-A947-70E740481C1C}">
                <a14:useLocalDpi xmlns:a14="http://schemas.microsoft.com/office/drawing/2010/main" val="0"/>
              </a:ext>
            </a:extLst>
          </a:blip>
          <a:srcRect l="612" t="8063" r="5788"/>
          <a:stretch/>
        </p:blipFill>
        <p:spPr bwMode="auto">
          <a:xfrm>
            <a:off x="4007222" y="1343365"/>
            <a:ext cx="3071446" cy="2310461"/>
          </a:xfrm>
          <a:prstGeom prst="rect">
            <a:avLst/>
          </a:prstGeom>
          <a:ln>
            <a:noFill/>
          </a:ln>
          <a:extLst>
            <a:ext uri="{53640926-AAD7-44d8-BBD7-CCE9431645EC}">
              <a14:shadowObscured xmlns:a14="http://schemas.microsoft.com/office/drawing/2010/main" xmlns=""/>
            </a:ext>
          </a:extLst>
        </p:spPr>
      </p:pic>
      <p:sp>
        <p:nvSpPr>
          <p:cNvPr id="11" name="TextBox 10">
            <a:extLst>
              <a:ext uri="{FF2B5EF4-FFF2-40B4-BE49-F238E27FC236}">
                <a16:creationId xmlns:a16="http://schemas.microsoft.com/office/drawing/2014/main" id="{0B5E9792-4357-EDE2-713C-BDBC2CDC13B3}"/>
              </a:ext>
            </a:extLst>
          </p:cNvPr>
          <p:cNvSpPr txBox="1"/>
          <p:nvPr/>
        </p:nvSpPr>
        <p:spPr>
          <a:xfrm>
            <a:off x="3228975" y="557312"/>
            <a:ext cx="6102350"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Parameters of Model</a:t>
            </a:r>
            <a:r>
              <a:rPr lang="ru-RU" sz="3200" b="1" u="sng" dirty="0">
                <a:solidFill>
                  <a:srgbClr val="C00000"/>
                </a:solidFill>
                <a:latin typeface="Comic Sans MS" panose="030F0902030302020204" pitchFamily="66" charset="0"/>
              </a:rPr>
              <a:t> </a:t>
            </a:r>
            <a:endParaRPr lang="en-RU" sz="3200" dirty="0"/>
          </a:p>
        </p:txBody>
      </p:sp>
      <p:sp>
        <p:nvSpPr>
          <p:cNvPr id="12" name="TextBox 11">
            <a:extLst>
              <a:ext uri="{FF2B5EF4-FFF2-40B4-BE49-F238E27FC236}">
                <a16:creationId xmlns:a16="http://schemas.microsoft.com/office/drawing/2014/main" id="{04D28B9C-0E27-9338-186F-25840BD3F0CC}"/>
              </a:ext>
            </a:extLst>
          </p:cNvPr>
          <p:cNvSpPr txBox="1"/>
          <p:nvPr/>
        </p:nvSpPr>
        <p:spPr>
          <a:xfrm>
            <a:off x="1098632" y="3549787"/>
            <a:ext cx="3181722" cy="461665"/>
          </a:xfrm>
          <a:prstGeom prst="rect">
            <a:avLst/>
          </a:prstGeom>
          <a:noFill/>
        </p:spPr>
        <p:txBody>
          <a:bodyPr wrap="square" rtlCol="0">
            <a:spAutoFit/>
          </a:bodyPr>
          <a:lstStyle/>
          <a:p>
            <a:r>
              <a:rPr lang="ru-RU" sz="2400" b="1" dirty="0">
                <a:solidFill>
                  <a:srgbClr val="00B050"/>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 log s</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a:t>
            </a:r>
          </a:p>
        </p:txBody>
      </p:sp>
      <p:pic>
        <p:nvPicPr>
          <p:cNvPr id="13" name="Picture 12">
            <a:extLst>
              <a:ext uri="{FF2B5EF4-FFF2-40B4-BE49-F238E27FC236}">
                <a16:creationId xmlns:a16="http://schemas.microsoft.com/office/drawing/2014/main" id="{BC546765-180B-EA16-E8F7-EE7966FCE41B}"/>
              </a:ext>
            </a:extLst>
          </p:cNvPr>
          <p:cNvPicPr>
            <a:picLocks noChangeAspect="1"/>
          </p:cNvPicPr>
          <p:nvPr/>
        </p:nvPicPr>
        <p:blipFill>
          <a:blip r:embed="rId4"/>
          <a:stretch>
            <a:fillRect/>
          </a:stretch>
        </p:blipFill>
        <p:spPr>
          <a:xfrm>
            <a:off x="1231649" y="3646279"/>
            <a:ext cx="419100" cy="292100"/>
          </a:xfrm>
          <a:prstGeom prst="rect">
            <a:avLst/>
          </a:prstGeom>
        </p:spPr>
      </p:pic>
      <p:sp>
        <p:nvSpPr>
          <p:cNvPr id="14" name="TextBox 13">
            <a:extLst>
              <a:ext uri="{FF2B5EF4-FFF2-40B4-BE49-F238E27FC236}">
                <a16:creationId xmlns:a16="http://schemas.microsoft.com/office/drawing/2014/main" id="{9B3D5661-7A9C-462F-FF8D-A94A0DFF161D}"/>
              </a:ext>
            </a:extLst>
          </p:cNvPr>
          <p:cNvSpPr txBox="1"/>
          <p:nvPr/>
        </p:nvSpPr>
        <p:spPr>
          <a:xfrm>
            <a:off x="7286419" y="1384274"/>
            <a:ext cx="4027482" cy="2308324"/>
          </a:xfrm>
          <a:prstGeom prst="rect">
            <a:avLst/>
          </a:prstGeom>
          <a:noFill/>
        </p:spPr>
        <p:txBody>
          <a:bodyPr wrap="square" rtlCol="0">
            <a:spAutoFit/>
          </a:bodyPr>
          <a:lstStyle/>
          <a:p>
            <a:pPr algn="ctr"/>
            <a:r>
              <a:rPr lang="en-US" sz="2400" b="1" dirty="0">
                <a:solidFill>
                  <a:schemeClr val="accent6">
                    <a:lumMod val="50000"/>
                  </a:schemeClr>
                </a:solidFill>
                <a:latin typeface="Comic Sans MS" panose="030F0902030302020204" pitchFamily="66" charset="0"/>
              </a:rPr>
              <a:t>Average number of hadrons,        , formed</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from gluon</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is close to 1, which testifies the </a:t>
            </a:r>
            <a:r>
              <a:rPr lang="en-US" sz="2400" b="1" dirty="0">
                <a:solidFill>
                  <a:srgbClr val="C00000"/>
                </a:solidFill>
                <a:latin typeface="Comic Sans MS" panose="030F0902030302020204" pitchFamily="66" charset="0"/>
              </a:rPr>
              <a:t>fragmentation </a:t>
            </a:r>
            <a:r>
              <a:rPr lang="en-US" sz="2400" b="1" dirty="0">
                <a:solidFill>
                  <a:schemeClr val="accent6">
                    <a:lumMod val="50000"/>
                  </a:schemeClr>
                </a:solidFill>
                <a:latin typeface="Comic Sans MS" panose="030F0902030302020204" pitchFamily="66" charset="0"/>
              </a:rPr>
              <a:t>mechanism of hadronization.</a:t>
            </a:r>
            <a:r>
              <a:rPr lang="ru-RU" sz="2400" b="1" dirty="0">
                <a:solidFill>
                  <a:schemeClr val="accent6">
                    <a:lumMod val="50000"/>
                  </a:schemeClr>
                </a:solidFill>
                <a:latin typeface="Comic Sans MS" panose="030F0902030302020204" pitchFamily="66" charset="0"/>
              </a:rPr>
              <a:t> </a:t>
            </a:r>
            <a:endParaRPr lang="en-RU" sz="2400" dirty="0">
              <a:solidFill>
                <a:schemeClr val="accent6">
                  <a:lumMod val="50000"/>
                </a:schemeClr>
              </a:solidFill>
            </a:endParaRPr>
          </a:p>
        </p:txBody>
      </p:sp>
      <p:pic>
        <p:nvPicPr>
          <p:cNvPr id="15" name="Picture 14">
            <a:extLst>
              <a:ext uri="{FF2B5EF4-FFF2-40B4-BE49-F238E27FC236}">
                <a16:creationId xmlns:a16="http://schemas.microsoft.com/office/drawing/2014/main" id="{D3685836-02AE-26B4-209F-6F5840A15955}"/>
              </a:ext>
            </a:extLst>
          </p:cNvPr>
          <p:cNvPicPr>
            <a:picLocks noChangeAspect="1"/>
          </p:cNvPicPr>
          <p:nvPr/>
        </p:nvPicPr>
        <p:blipFill>
          <a:blip r:embed="rId5"/>
          <a:stretch>
            <a:fillRect/>
          </a:stretch>
        </p:blipFill>
        <p:spPr>
          <a:xfrm>
            <a:off x="9058653" y="1695658"/>
            <a:ext cx="482600" cy="596900"/>
          </a:xfrm>
          <a:prstGeom prst="rect">
            <a:avLst/>
          </a:prstGeom>
        </p:spPr>
      </p:pic>
      <p:sp>
        <p:nvSpPr>
          <p:cNvPr id="16" name="Rectangle 81">
            <a:extLst>
              <a:ext uri="{FF2B5EF4-FFF2-40B4-BE49-F238E27FC236}">
                <a16:creationId xmlns:a16="http://schemas.microsoft.com/office/drawing/2014/main" id="{EDE8DDAA-148E-44BA-699A-F1E4B4973BFD}"/>
              </a:ext>
            </a:extLst>
          </p:cNvPr>
          <p:cNvSpPr>
            <a:spLocks noChangeArrowheads="1"/>
          </p:cNvSpPr>
          <p:nvPr/>
        </p:nvSpPr>
        <p:spPr bwMode="auto">
          <a:xfrm rot="20692560">
            <a:off x="8604628" y="4725779"/>
            <a:ext cx="20161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17" name="Oval 82">
            <a:extLst>
              <a:ext uri="{FF2B5EF4-FFF2-40B4-BE49-F238E27FC236}">
                <a16:creationId xmlns:a16="http://schemas.microsoft.com/office/drawing/2014/main" id="{DE77720F-E1B0-513E-22F7-543BCDAF8F4D}"/>
              </a:ext>
            </a:extLst>
          </p:cNvPr>
          <p:cNvSpPr>
            <a:spLocks noChangeArrowheads="1"/>
          </p:cNvSpPr>
          <p:nvPr/>
        </p:nvSpPr>
        <p:spPr bwMode="auto">
          <a:xfrm>
            <a:off x="8461753" y="5014704"/>
            <a:ext cx="358775" cy="360363"/>
          </a:xfrm>
          <a:prstGeom prst="ellipse">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18" name="Oval 83">
            <a:extLst>
              <a:ext uri="{FF2B5EF4-FFF2-40B4-BE49-F238E27FC236}">
                <a16:creationId xmlns:a16="http://schemas.microsoft.com/office/drawing/2014/main" id="{0FEA810F-F6EB-BA44-CE2F-7AEE8B832F03}"/>
              </a:ext>
            </a:extLst>
          </p:cNvPr>
          <p:cNvSpPr>
            <a:spLocks noChangeArrowheads="1"/>
          </p:cNvSpPr>
          <p:nvPr/>
        </p:nvSpPr>
        <p:spPr bwMode="auto">
          <a:xfrm>
            <a:off x="10404853" y="4438442"/>
            <a:ext cx="360362" cy="360362"/>
          </a:xfrm>
          <a:prstGeom prst="ellipse">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19" name="Oval 84">
            <a:extLst>
              <a:ext uri="{FF2B5EF4-FFF2-40B4-BE49-F238E27FC236}">
                <a16:creationId xmlns:a16="http://schemas.microsoft.com/office/drawing/2014/main" id="{20C77EB0-3826-1F64-0535-0F17F712BC26}"/>
              </a:ext>
            </a:extLst>
          </p:cNvPr>
          <p:cNvSpPr>
            <a:spLocks noChangeArrowheads="1"/>
          </p:cNvSpPr>
          <p:nvPr/>
        </p:nvSpPr>
        <p:spPr bwMode="auto">
          <a:xfrm rot="20810658">
            <a:off x="9252328" y="3717717"/>
            <a:ext cx="935037" cy="431800"/>
          </a:xfrm>
          <a:prstGeom prst="ellipse">
            <a:avLst/>
          </a:prstGeom>
          <a:blipFill dpi="0" rotWithShape="0">
            <a:blip r:embed="rId7"/>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20" name="Oval 85">
            <a:extLst>
              <a:ext uri="{FF2B5EF4-FFF2-40B4-BE49-F238E27FC236}">
                <a16:creationId xmlns:a16="http://schemas.microsoft.com/office/drawing/2014/main" id="{BA1CAD2B-F5E3-6A21-F47E-AE267B0543E6}"/>
              </a:ext>
            </a:extLst>
          </p:cNvPr>
          <p:cNvSpPr>
            <a:spLocks noChangeArrowheads="1"/>
          </p:cNvSpPr>
          <p:nvPr/>
        </p:nvSpPr>
        <p:spPr bwMode="auto">
          <a:xfrm>
            <a:off x="9901615" y="5086142"/>
            <a:ext cx="1079500" cy="503237"/>
          </a:xfrm>
          <a:prstGeom prst="ellipse">
            <a:avLst/>
          </a:prstGeom>
          <a:blipFill dpi="0" rotWithShape="0">
            <a:blip r:embed="rId7"/>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21" name="Line 86">
            <a:extLst>
              <a:ext uri="{FF2B5EF4-FFF2-40B4-BE49-F238E27FC236}">
                <a16:creationId xmlns:a16="http://schemas.microsoft.com/office/drawing/2014/main" id="{7973246F-AAC8-805E-FD9A-056A54BFA00F}"/>
              </a:ext>
            </a:extLst>
          </p:cNvPr>
          <p:cNvSpPr>
            <a:spLocks noChangeShapeType="1"/>
          </p:cNvSpPr>
          <p:nvPr/>
        </p:nvSpPr>
        <p:spPr bwMode="auto">
          <a:xfrm>
            <a:off x="9396790" y="5086142"/>
            <a:ext cx="7921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sp>
        <p:nvSpPr>
          <p:cNvPr id="22" name="Line 87">
            <a:extLst>
              <a:ext uri="{FF2B5EF4-FFF2-40B4-BE49-F238E27FC236}">
                <a16:creationId xmlns:a16="http://schemas.microsoft.com/office/drawing/2014/main" id="{5723BEE3-DCC7-C1FC-3BD1-3493ECB988D5}"/>
              </a:ext>
            </a:extLst>
          </p:cNvPr>
          <p:cNvSpPr>
            <a:spLocks noChangeShapeType="1"/>
          </p:cNvSpPr>
          <p:nvPr/>
        </p:nvSpPr>
        <p:spPr bwMode="auto">
          <a:xfrm>
            <a:off x="9757153" y="4943267"/>
            <a:ext cx="7921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sp>
        <p:nvSpPr>
          <p:cNvPr id="23" name="Line 88">
            <a:extLst>
              <a:ext uri="{FF2B5EF4-FFF2-40B4-BE49-F238E27FC236}">
                <a16:creationId xmlns:a16="http://schemas.microsoft.com/office/drawing/2014/main" id="{648D6A87-CB8A-1DD4-A43A-76C3021E6855}"/>
              </a:ext>
            </a:extLst>
          </p:cNvPr>
          <p:cNvSpPr>
            <a:spLocks noChangeShapeType="1"/>
          </p:cNvSpPr>
          <p:nvPr/>
        </p:nvSpPr>
        <p:spPr bwMode="auto">
          <a:xfrm>
            <a:off x="9612690" y="5014704"/>
            <a:ext cx="7921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sp>
        <p:nvSpPr>
          <p:cNvPr id="24" name="Line 89">
            <a:extLst>
              <a:ext uri="{FF2B5EF4-FFF2-40B4-BE49-F238E27FC236}">
                <a16:creationId xmlns:a16="http://schemas.microsoft.com/office/drawing/2014/main" id="{F568A21C-05B3-5859-77A0-872D69CDC1CE}"/>
              </a:ext>
            </a:extLst>
          </p:cNvPr>
          <p:cNvSpPr>
            <a:spLocks noChangeShapeType="1"/>
          </p:cNvSpPr>
          <p:nvPr/>
        </p:nvSpPr>
        <p:spPr bwMode="auto">
          <a:xfrm flipV="1">
            <a:off x="9396790" y="4078079"/>
            <a:ext cx="215900"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sp>
        <p:nvSpPr>
          <p:cNvPr id="25" name="Line 90">
            <a:extLst>
              <a:ext uri="{FF2B5EF4-FFF2-40B4-BE49-F238E27FC236}">
                <a16:creationId xmlns:a16="http://schemas.microsoft.com/office/drawing/2014/main" id="{2163BCB4-3BF9-EB36-D8B5-EA984525EA57}"/>
              </a:ext>
            </a:extLst>
          </p:cNvPr>
          <p:cNvSpPr>
            <a:spLocks noChangeShapeType="1"/>
          </p:cNvSpPr>
          <p:nvPr/>
        </p:nvSpPr>
        <p:spPr bwMode="auto">
          <a:xfrm flipV="1">
            <a:off x="9612690" y="4006642"/>
            <a:ext cx="21590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graphicFrame>
        <p:nvGraphicFramePr>
          <p:cNvPr id="26" name="Object 91">
            <a:extLst>
              <a:ext uri="{FF2B5EF4-FFF2-40B4-BE49-F238E27FC236}">
                <a16:creationId xmlns:a16="http://schemas.microsoft.com/office/drawing/2014/main" id="{A8163514-DBEE-9517-2562-3A7DAF95BE98}"/>
              </a:ext>
            </a:extLst>
          </p:cNvPr>
          <p:cNvGraphicFramePr>
            <a:graphicFrameLocks noChangeAspect="1"/>
          </p:cNvGraphicFramePr>
          <p:nvPr>
            <p:extLst>
              <p:ext uri="{D42A27DB-BD31-4B8C-83A1-F6EECF244321}">
                <p14:modId xmlns:p14="http://schemas.microsoft.com/office/powerpoint/2010/main" val="4268693834"/>
              </p:ext>
            </p:extLst>
          </p:nvPr>
        </p:nvGraphicFramePr>
        <p:xfrm>
          <a:off x="9541253" y="3717717"/>
          <a:ext cx="395287" cy="349250"/>
        </p:xfrm>
        <a:graphic>
          <a:graphicData uri="http://schemas.openxmlformats.org/presentationml/2006/ole">
            <mc:AlternateContent xmlns:mc="http://schemas.openxmlformats.org/markup-compatibility/2006">
              <mc:Choice xmlns:v="urn:schemas-microsoft-com:vml" Requires="v">
                <p:oleObj name="Формула" r:id="rId8" imgW="4978400" imgH="4394200" progId="Equation.3">
                  <p:embed/>
                </p:oleObj>
              </mc:Choice>
              <mc:Fallback>
                <p:oleObj name="Формула" r:id="rId8" imgW="4978400" imgH="4394200" progId="Equation.3">
                  <p:embed/>
                  <p:pic>
                    <p:nvPicPr>
                      <p:cNvPr id="490587" name="Object 91">
                        <a:extLst>
                          <a:ext uri="{FF2B5EF4-FFF2-40B4-BE49-F238E27FC236}">
                            <a16:creationId xmlns:a16="http://schemas.microsoft.com/office/drawing/2014/main" id="{F2B578C9-475E-6084-F804-6C4E23DDDD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1253" y="3717717"/>
                        <a:ext cx="39528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92">
            <a:extLst>
              <a:ext uri="{FF2B5EF4-FFF2-40B4-BE49-F238E27FC236}">
                <a16:creationId xmlns:a16="http://schemas.microsoft.com/office/drawing/2014/main" id="{E726ECD4-9127-17F9-0F06-FA937112CC97}"/>
              </a:ext>
            </a:extLst>
          </p:cNvPr>
          <p:cNvGraphicFramePr>
            <a:graphicFrameLocks noChangeAspect="1"/>
          </p:cNvGraphicFramePr>
          <p:nvPr>
            <p:extLst>
              <p:ext uri="{D42A27DB-BD31-4B8C-83A1-F6EECF244321}">
                <p14:modId xmlns:p14="http://schemas.microsoft.com/office/powerpoint/2010/main" val="2038658795"/>
              </p:ext>
            </p:extLst>
          </p:nvPr>
        </p:nvGraphicFramePr>
        <p:xfrm>
          <a:off x="10260390" y="5229017"/>
          <a:ext cx="571500" cy="338137"/>
        </p:xfrm>
        <a:graphic>
          <a:graphicData uri="http://schemas.openxmlformats.org/presentationml/2006/ole">
            <mc:AlternateContent xmlns:mc="http://schemas.openxmlformats.org/markup-compatibility/2006">
              <mc:Choice xmlns:v="urn:schemas-microsoft-com:vml" Requires="v">
                <p:oleObj name="Формула" r:id="rId10" imgW="6438900" imgH="3797300" progId="Equation.3">
                  <p:embed/>
                </p:oleObj>
              </mc:Choice>
              <mc:Fallback>
                <p:oleObj name="Формула" r:id="rId10" imgW="6438900" imgH="3797300" progId="Equation.3">
                  <p:embed/>
                  <p:pic>
                    <p:nvPicPr>
                      <p:cNvPr id="490588" name="Object 92">
                        <a:extLst>
                          <a:ext uri="{FF2B5EF4-FFF2-40B4-BE49-F238E27FC236}">
                            <a16:creationId xmlns:a16="http://schemas.microsoft.com/office/drawing/2014/main" id="{D79091EE-E67B-2F0C-BF23-D5851857B9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60390" y="5229017"/>
                        <a:ext cx="5715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 name="Рисунок 37">
            <a:extLst>
              <a:ext uri="{FF2B5EF4-FFF2-40B4-BE49-F238E27FC236}">
                <a16:creationId xmlns:a16="http://schemas.microsoft.com/office/drawing/2014/main" id="{F63FAF60-FD02-06A3-2B1F-35FFCB368DC2}"/>
              </a:ext>
            </a:extLst>
          </p:cNvPr>
          <p:cNvPicPr/>
          <p:nvPr/>
        </p:nvPicPr>
        <p:blipFill>
          <a:blip r:embed="rId12" cstate="print"/>
          <a:srcRect l="50367" b="10327"/>
          <a:stretch>
            <a:fillRect/>
          </a:stretch>
        </p:blipFill>
        <p:spPr bwMode="auto">
          <a:xfrm>
            <a:off x="4591634" y="3673356"/>
            <a:ext cx="1750008" cy="1639972"/>
          </a:xfrm>
          <a:prstGeom prst="rect">
            <a:avLst/>
          </a:prstGeom>
          <a:noFill/>
          <a:ln w="9525">
            <a:noFill/>
            <a:miter lim="800000"/>
            <a:headEnd/>
            <a:tailEnd/>
          </a:ln>
        </p:spPr>
      </p:pic>
      <p:sp>
        <p:nvSpPr>
          <p:cNvPr id="30" name="TextBox 29">
            <a:extLst>
              <a:ext uri="{FF2B5EF4-FFF2-40B4-BE49-F238E27FC236}">
                <a16:creationId xmlns:a16="http://schemas.microsoft.com/office/drawing/2014/main" id="{BA65968A-C461-AFC5-25F0-348B68CB9882}"/>
              </a:ext>
            </a:extLst>
          </p:cNvPr>
          <p:cNvSpPr txBox="1"/>
          <p:nvPr/>
        </p:nvSpPr>
        <p:spPr>
          <a:xfrm>
            <a:off x="4445360" y="5463726"/>
            <a:ext cx="2448564" cy="646331"/>
          </a:xfrm>
          <a:prstGeom prst="rect">
            <a:avLst/>
          </a:prstGeom>
          <a:noFill/>
        </p:spPr>
        <p:txBody>
          <a:bodyPr wrap="square" rtlCol="0">
            <a:spAutoFit/>
          </a:bodyPr>
          <a:lstStyle/>
          <a:p>
            <a:r>
              <a:rPr lang="en-US" sz="1800" b="1" dirty="0">
                <a:solidFill>
                  <a:srgbClr val="C00000"/>
                </a:solidFill>
                <a:latin typeface="Comic Sans MS" panose="030F0902030302020204" pitchFamily="66" charset="0"/>
              </a:rPr>
              <a:t>Fragmentation mechanism</a:t>
            </a:r>
            <a:endParaRPr lang="en-RU" b="1" dirty="0">
              <a:solidFill>
                <a:srgbClr val="C00000"/>
              </a:solidFill>
              <a:latin typeface="Comic Sans MS" panose="030F0902030302020204" pitchFamily="66" charset="0"/>
            </a:endParaRPr>
          </a:p>
        </p:txBody>
      </p:sp>
      <p:sp>
        <p:nvSpPr>
          <p:cNvPr id="32" name="TextBox 31">
            <a:extLst>
              <a:ext uri="{FF2B5EF4-FFF2-40B4-BE49-F238E27FC236}">
                <a16:creationId xmlns:a16="http://schemas.microsoft.com/office/drawing/2014/main" id="{22EE9675-C5FD-7171-26B6-13F7C91EB32D}"/>
              </a:ext>
            </a:extLst>
          </p:cNvPr>
          <p:cNvSpPr txBox="1"/>
          <p:nvPr/>
        </p:nvSpPr>
        <p:spPr>
          <a:xfrm>
            <a:off x="6688800" y="4221373"/>
            <a:ext cx="2620220" cy="646331"/>
          </a:xfrm>
          <a:prstGeom prst="rect">
            <a:avLst/>
          </a:prstGeom>
          <a:noFill/>
        </p:spPr>
        <p:txBody>
          <a:bodyPr wrap="square">
            <a:spAutoFit/>
          </a:bodyPr>
          <a:lstStyle/>
          <a:p>
            <a:r>
              <a:rPr lang="en-US" sz="1800" b="1" dirty="0">
                <a:solidFill>
                  <a:srgbClr val="C00000"/>
                </a:solidFill>
                <a:latin typeface="Comic Sans MS" panose="030F0902030302020204" pitchFamily="66" charset="0"/>
              </a:rPr>
              <a:t>Recombination mechanism</a:t>
            </a:r>
            <a:endParaRPr lang="en-RU" dirty="0"/>
          </a:p>
        </p:txBody>
      </p:sp>
      <p:sp>
        <p:nvSpPr>
          <p:cNvPr id="33" name="TextBox 32">
            <a:extLst>
              <a:ext uri="{FF2B5EF4-FFF2-40B4-BE49-F238E27FC236}">
                <a16:creationId xmlns:a16="http://schemas.microsoft.com/office/drawing/2014/main" id="{D8E9078D-16AB-1812-4628-54CFE0819A9F}"/>
              </a:ext>
            </a:extLst>
          </p:cNvPr>
          <p:cNvSpPr txBox="1"/>
          <p:nvPr/>
        </p:nvSpPr>
        <p:spPr>
          <a:xfrm>
            <a:off x="1085485" y="4263023"/>
            <a:ext cx="2889329" cy="1323439"/>
          </a:xfrm>
          <a:prstGeom prst="rect">
            <a:avLst/>
          </a:prstGeom>
          <a:noFill/>
        </p:spPr>
        <p:txBody>
          <a:bodyPr wrap="square" rtlCol="0">
            <a:spAutoFit/>
          </a:bodyPr>
          <a:lstStyle/>
          <a:p>
            <a:r>
              <a:rPr lang="en-US" sz="2000" b="1" dirty="0">
                <a:solidFill>
                  <a:schemeClr val="accent6">
                    <a:lumMod val="50000"/>
                  </a:schemeClr>
                </a:solidFill>
                <a:latin typeface="Comic Sans MS" panose="030F0902030302020204" pitchFamily="66" charset="0"/>
              </a:rPr>
              <a:t>Hypothesis of </a:t>
            </a:r>
            <a:r>
              <a:rPr lang="en-US" sz="2000" b="1" dirty="0" err="1">
                <a:solidFill>
                  <a:schemeClr val="accent6">
                    <a:lumMod val="50000"/>
                  </a:schemeClr>
                </a:solidFill>
                <a:latin typeface="Comic Sans MS" panose="030F0902030302020204" pitchFamily="66" charset="0"/>
              </a:rPr>
              <a:t>parton</a:t>
            </a:r>
            <a:r>
              <a:rPr lang="en-US" sz="2000" b="1" dirty="0">
                <a:solidFill>
                  <a:schemeClr val="accent6">
                    <a:lumMod val="50000"/>
                  </a:schemeClr>
                </a:solidFill>
                <a:latin typeface="Comic Sans MS" panose="030F0902030302020204" pitchFamily="66" charset="0"/>
              </a:rPr>
              <a:t>-hadronic duality </a:t>
            </a:r>
            <a:r>
              <a:rPr lang="ru-RU" sz="2000" b="1" dirty="0">
                <a:solidFill>
                  <a:schemeClr val="accent6">
                    <a:lumMod val="50000"/>
                  </a:schemeClr>
                </a:solidFill>
                <a:latin typeface="Comic Sans MS" panose="030F0902030302020204" pitchFamily="66" charset="0"/>
              </a:rPr>
              <a:t>(</a:t>
            </a:r>
            <a:r>
              <a:rPr lang="en-US" sz="2000" b="1" dirty="0" err="1">
                <a:solidFill>
                  <a:schemeClr val="accent6">
                    <a:lumMod val="50000"/>
                  </a:schemeClr>
                </a:solidFill>
                <a:latin typeface="Comic Sans MS" panose="030F0902030302020204" pitchFamily="66" charset="0"/>
              </a:rPr>
              <a:t>LoPHD</a:t>
            </a:r>
            <a:r>
              <a:rPr lang="ru-RU" sz="2000" b="1" dirty="0">
                <a:solidFill>
                  <a:schemeClr val="accent6">
                    <a:lumMod val="50000"/>
                  </a:schemeClr>
                </a:solidFill>
                <a:latin typeface="Comic Sans MS" panose="030F0902030302020204" pitchFamily="66" charset="0"/>
              </a:rPr>
              <a:t>)</a:t>
            </a:r>
            <a:endParaRPr lang="ru-RU" sz="2000" dirty="0">
              <a:solidFill>
                <a:schemeClr val="accent6">
                  <a:lumMod val="50000"/>
                </a:schemeClr>
              </a:solidFill>
            </a:endParaRPr>
          </a:p>
          <a:p>
            <a:r>
              <a:rPr lang="en-US" sz="2000" dirty="0">
                <a:solidFill>
                  <a:schemeClr val="accent6">
                    <a:lumMod val="50000"/>
                  </a:schemeClr>
                </a:solidFill>
                <a:latin typeface="Comic Sans MS" panose="030F0902030302020204" pitchFamily="66" charset="0"/>
              </a:rPr>
              <a:t>&lt;m&gt; </a:t>
            </a:r>
            <a:r>
              <a:rPr lang="en-US" sz="2000" b="1" i="1" dirty="0">
                <a:solidFill>
                  <a:schemeClr val="accent6">
                    <a:lumMod val="50000"/>
                  </a:schemeClr>
                </a:solidFill>
                <a:latin typeface="Comic Sans MS" panose="030F0902030302020204" pitchFamily="66" charset="0"/>
              </a:rPr>
              <a:t>∼</a:t>
            </a:r>
            <a:r>
              <a:rPr lang="en-US" sz="2000" dirty="0">
                <a:solidFill>
                  <a:schemeClr val="accent6">
                    <a:lumMod val="50000"/>
                  </a:schemeClr>
                </a:solidFill>
                <a:latin typeface="Comic Sans MS" panose="030F0902030302020204" pitchFamily="66" charset="0"/>
              </a:rPr>
              <a:t>   &lt; n&gt;</a:t>
            </a:r>
            <a:endParaRPr lang="en-RU" sz="2000" dirty="0">
              <a:solidFill>
                <a:schemeClr val="accent6">
                  <a:lumMod val="50000"/>
                </a:schemeClr>
              </a:solidFill>
              <a:latin typeface="Comic Sans MS" panose="030F0902030302020204" pitchFamily="66" charset="0"/>
            </a:endParaRPr>
          </a:p>
        </p:txBody>
      </p:sp>
      <p:cxnSp>
        <p:nvCxnSpPr>
          <p:cNvPr id="37" name="Straight Arrow Connector 36">
            <a:extLst>
              <a:ext uri="{FF2B5EF4-FFF2-40B4-BE49-F238E27FC236}">
                <a16:creationId xmlns:a16="http://schemas.microsoft.com/office/drawing/2014/main" id="{66C6F1C7-94B1-FE07-CC64-DAEAB74AB0A8}"/>
              </a:ext>
            </a:extLst>
          </p:cNvPr>
          <p:cNvCxnSpPr>
            <a:cxnSpLocks/>
          </p:cNvCxnSpPr>
          <p:nvPr/>
        </p:nvCxnSpPr>
        <p:spPr>
          <a:xfrm flipV="1">
            <a:off x="3799471" y="3646279"/>
            <a:ext cx="998160" cy="88056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EB1D3D4C-DF34-99CE-EBD4-7FCD52653A1C}"/>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9" name="TextBox 28">
            <a:extLst>
              <a:ext uri="{FF2B5EF4-FFF2-40B4-BE49-F238E27FC236}">
                <a16:creationId xmlns:a16="http://schemas.microsoft.com/office/drawing/2014/main" id="{C12008D0-B63B-7F4B-D0C6-EFE1837C3019}"/>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
        <p:nvSpPr>
          <p:cNvPr id="31" name="TextBox 30">
            <a:extLst>
              <a:ext uri="{FF2B5EF4-FFF2-40B4-BE49-F238E27FC236}">
                <a16:creationId xmlns:a16="http://schemas.microsoft.com/office/drawing/2014/main" id="{D52D806C-7869-3809-135B-52913A3AE01C}"/>
              </a:ext>
            </a:extLst>
          </p:cNvPr>
          <p:cNvSpPr txBox="1"/>
          <p:nvPr/>
        </p:nvSpPr>
        <p:spPr>
          <a:xfrm>
            <a:off x="6321803" y="5327768"/>
            <a:ext cx="2248508" cy="369332"/>
          </a:xfrm>
          <a:prstGeom prst="rect">
            <a:avLst/>
          </a:prstGeom>
          <a:noFill/>
        </p:spPr>
        <p:txBody>
          <a:bodyPr wrap="square">
            <a:spAutoFit/>
          </a:bodyPr>
          <a:lstStyle/>
          <a:p>
            <a:r>
              <a:rPr lang="en-US" sz="1800" b="1" dirty="0">
                <a:solidFill>
                  <a:srgbClr val="006600"/>
                </a:solidFill>
                <a:latin typeface="Comic Sans MS"/>
                <a:cs typeface="Comic Sans MS"/>
              </a:rPr>
              <a:t>[ </a:t>
            </a:r>
            <a:r>
              <a:rPr lang="en-US" b="1" dirty="0">
                <a:solidFill>
                  <a:srgbClr val="006600"/>
                </a:solidFill>
                <a:latin typeface="Comic Sans MS"/>
                <a:cs typeface="Comic Sans MS"/>
              </a:rPr>
              <a:t>B</a:t>
            </a:r>
            <a:r>
              <a:rPr lang="en-US" sz="1800" b="1" dirty="0">
                <a:solidFill>
                  <a:srgbClr val="006600"/>
                </a:solidFill>
                <a:latin typeface="Comic Sans MS"/>
                <a:cs typeface="Comic Sans MS"/>
              </a:rPr>
              <a:t>. Muller. 2004]</a:t>
            </a:r>
            <a:r>
              <a:rPr lang="ru-RU" sz="1800" b="1" dirty="0">
                <a:solidFill>
                  <a:srgbClr val="00B050"/>
                </a:solidFill>
                <a:latin typeface="Comic Sans MS" panose="030F0902030302020204" pitchFamily="66" charset="0"/>
              </a:rPr>
              <a:t> </a:t>
            </a:r>
            <a:endParaRPr lang="en-RU" dirty="0"/>
          </a:p>
        </p:txBody>
      </p:sp>
    </p:spTree>
    <p:extLst>
      <p:ext uri="{BB962C8B-B14F-4D97-AF65-F5344CB8AC3E}">
        <p14:creationId xmlns:p14="http://schemas.microsoft.com/office/powerpoint/2010/main" val="60341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EE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A6A081-9B49-7BC0-A11A-D3516D3EDE3A}"/>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7FF37056-8FA0-B2FB-47BF-A74A760267A6}"/>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11" name="TextBox 10">
            <a:extLst>
              <a:ext uri="{FF2B5EF4-FFF2-40B4-BE49-F238E27FC236}">
                <a16:creationId xmlns:a16="http://schemas.microsoft.com/office/drawing/2014/main" id="{0B5E9792-4357-EDE2-713C-BDBC2CDC13B3}"/>
              </a:ext>
            </a:extLst>
          </p:cNvPr>
          <p:cNvSpPr txBox="1"/>
          <p:nvPr/>
        </p:nvSpPr>
        <p:spPr>
          <a:xfrm>
            <a:off x="3228975" y="557312"/>
            <a:ext cx="6102350"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Parameter of model </a:t>
            </a:r>
            <a:r>
              <a:rPr lang="en-US" sz="3200" b="1" i="1" dirty="0" err="1">
                <a:solidFill>
                  <a:srgbClr val="C00000"/>
                </a:solidFill>
                <a:latin typeface="Comic Sans MS" panose="030F0902030302020204" pitchFamily="66" charset="0"/>
              </a:rPr>
              <a:t>k</a:t>
            </a:r>
            <a:r>
              <a:rPr lang="en-US" sz="3200" b="1" baseline="-25000" dirty="0" err="1">
                <a:solidFill>
                  <a:srgbClr val="C00000"/>
                </a:solidFill>
                <a:latin typeface="Comic Sans MS" panose="030F0902030302020204" pitchFamily="66" charset="0"/>
              </a:rPr>
              <a:t>p</a:t>
            </a:r>
            <a:r>
              <a:rPr lang="ru-RU" sz="3200" b="1" u="sng" dirty="0">
                <a:solidFill>
                  <a:srgbClr val="C00000"/>
                </a:solidFill>
                <a:latin typeface="Comic Sans MS" panose="030F0902030302020204" pitchFamily="66" charset="0"/>
              </a:rPr>
              <a:t> </a:t>
            </a:r>
            <a:endParaRPr lang="en-RU" sz="3200" dirty="0"/>
          </a:p>
        </p:txBody>
      </p:sp>
      <p:sp>
        <p:nvSpPr>
          <p:cNvPr id="14" name="TextBox 13">
            <a:extLst>
              <a:ext uri="{FF2B5EF4-FFF2-40B4-BE49-F238E27FC236}">
                <a16:creationId xmlns:a16="http://schemas.microsoft.com/office/drawing/2014/main" id="{9B3D5661-7A9C-462F-FF8D-A94A0DFF161D}"/>
              </a:ext>
            </a:extLst>
          </p:cNvPr>
          <p:cNvSpPr txBox="1"/>
          <p:nvPr/>
        </p:nvSpPr>
        <p:spPr>
          <a:xfrm>
            <a:off x="1348107" y="1294024"/>
            <a:ext cx="9567389" cy="4401205"/>
          </a:xfrm>
          <a:prstGeom prst="rect">
            <a:avLst/>
          </a:prstGeom>
          <a:noFill/>
        </p:spPr>
        <p:txBody>
          <a:bodyPr wrap="square" rtlCol="0">
            <a:spAutoFit/>
          </a:bodyPr>
          <a:lstStyle/>
          <a:p>
            <a:pPr algn="just"/>
            <a:r>
              <a:rPr lang="en-GB" sz="2800" b="1" i="1" dirty="0" err="1">
                <a:solidFill>
                  <a:schemeClr val="accent6">
                    <a:lumMod val="50000"/>
                  </a:schemeClr>
                </a:solidFill>
                <a:latin typeface="Comic Sans MS" panose="030F0902030302020204" pitchFamily="66" charset="0"/>
              </a:rPr>
              <a:t>k</a:t>
            </a:r>
            <a:r>
              <a:rPr lang="en-GB" sz="2800" b="1" baseline="-25000" dirty="0" err="1">
                <a:solidFill>
                  <a:schemeClr val="accent6">
                    <a:lumMod val="50000"/>
                  </a:schemeClr>
                </a:solidFill>
                <a:latin typeface="Comic Sans MS" panose="030F0902030302020204" pitchFamily="66" charset="0"/>
              </a:rPr>
              <a:t>p</a:t>
            </a:r>
            <a:r>
              <a:rPr lang="en-GB" sz="2800" b="1" dirty="0">
                <a:solidFill>
                  <a:schemeClr val="accent6">
                    <a:lumMod val="50000"/>
                  </a:schemeClr>
                </a:solidFill>
                <a:latin typeface="Comic Sans MS" panose="030F0902030302020204" pitchFamily="66" charset="0"/>
              </a:rPr>
              <a:t> is determined by the ratio of the bremsstrahlung contributions of active   gluons (</a:t>
            </a:r>
            <a:r>
              <a:rPr lang="en-GB" sz="2800" b="1" dirty="0">
                <a:solidFill>
                  <a:srgbClr val="C00000"/>
                </a:solidFill>
                <a:latin typeface="Comic Sans MS" panose="030F0902030302020204" pitchFamily="66" charset="0"/>
              </a:rPr>
              <a:t>q -&gt; q + g</a:t>
            </a:r>
            <a:r>
              <a:rPr lang="en-GB" sz="2800" b="1" dirty="0">
                <a:solidFill>
                  <a:schemeClr val="accent6">
                    <a:lumMod val="50000"/>
                  </a:schemeClr>
                </a:solidFill>
                <a:latin typeface="Comic Sans MS" panose="030F0902030302020204" pitchFamily="66" charset="0"/>
              </a:rPr>
              <a:t>) to their division (</a:t>
            </a:r>
            <a:r>
              <a:rPr lang="en-GB" sz="2800" b="1" dirty="0">
                <a:solidFill>
                  <a:srgbClr val="C00000"/>
                </a:solidFill>
                <a:latin typeface="Comic Sans MS" panose="030F0902030302020204" pitchFamily="66" charset="0"/>
              </a:rPr>
              <a:t>g -&gt; g + g</a:t>
            </a:r>
            <a:r>
              <a:rPr lang="en-GB" sz="2800" b="1" dirty="0">
                <a:solidFill>
                  <a:schemeClr val="accent6">
                    <a:lumMod val="50000"/>
                  </a:schemeClr>
                </a:solidFill>
                <a:latin typeface="Comic Sans MS" panose="030F0902030302020204" pitchFamily="66" charset="0"/>
              </a:rPr>
              <a:t>), </a:t>
            </a:r>
            <a:r>
              <a:rPr lang="en-GB" sz="2800" b="1" dirty="0">
                <a:solidFill>
                  <a:srgbClr val="C00000"/>
                </a:solidFill>
                <a:latin typeface="Comic Sans MS" panose="030F0902030302020204" pitchFamily="66" charset="0"/>
              </a:rPr>
              <a:t>A/A</a:t>
            </a:r>
            <a:r>
              <a:rPr lang="en-GB" sz="2800" b="1" dirty="0">
                <a:solidFill>
                  <a:schemeClr val="accent6">
                    <a:lumMod val="50000"/>
                  </a:schemeClr>
                </a:solidFill>
                <a:latin typeface="Comic Sans MS" panose="030F0902030302020204" pitchFamily="66" charset="0"/>
              </a:rPr>
              <a:t>,</a:t>
            </a:r>
            <a:r>
              <a:rPr lang="en-GB" sz="2800" b="1" dirty="0">
                <a:solidFill>
                  <a:srgbClr val="C00000"/>
                </a:solidFill>
                <a:latin typeface="Comic Sans MS" panose="030F0902030302020204" pitchFamily="66" charset="0"/>
              </a:rPr>
              <a:t> </a:t>
            </a:r>
            <a:r>
              <a:rPr lang="en-GB" sz="2800" b="1" dirty="0">
                <a:solidFill>
                  <a:schemeClr val="accent6">
                    <a:lumMod val="50000"/>
                  </a:schemeClr>
                </a:solidFill>
                <a:latin typeface="Comic Sans MS" panose="030F0902030302020204" pitchFamily="66" charset="0"/>
              </a:rPr>
              <a:t>at the cascade stage. It takes on values ​​</a:t>
            </a:r>
            <a:r>
              <a:rPr lang="en-US" sz="2800" b="1" dirty="0">
                <a:solidFill>
                  <a:schemeClr val="accent6">
                    <a:lumMod val="50000"/>
                  </a:schemeClr>
                </a:solidFill>
                <a:latin typeface="Comic Sans MS" panose="030F0902030302020204" pitchFamily="66" charset="0"/>
              </a:rPr>
              <a:t>more</a:t>
            </a:r>
            <a:r>
              <a:rPr lang="en-GB" sz="2800" b="1" dirty="0">
                <a:solidFill>
                  <a:schemeClr val="accent6">
                    <a:lumMod val="50000"/>
                  </a:schemeClr>
                </a:solidFill>
                <a:latin typeface="Comic Sans MS" panose="030F0902030302020204" pitchFamily="66" charset="0"/>
              </a:rPr>
              <a:t> than </a:t>
            </a:r>
            <a:r>
              <a:rPr lang="ru-RU" sz="2800" b="1" dirty="0">
                <a:solidFill>
                  <a:schemeClr val="accent6">
                    <a:lumMod val="50000"/>
                  </a:schemeClr>
                </a:solidFill>
                <a:latin typeface="Comic Sans MS" panose="030F0902030302020204" pitchFamily="66" charset="0"/>
              </a:rPr>
              <a:t>1</a:t>
            </a:r>
            <a:r>
              <a:rPr lang="en-GB" sz="2800" b="1" dirty="0">
                <a:solidFill>
                  <a:schemeClr val="accent6">
                    <a:lumMod val="50000"/>
                  </a:schemeClr>
                </a:solidFill>
                <a:latin typeface="Comic Sans MS" panose="030F0902030302020204" pitchFamily="66" charset="0"/>
              </a:rPr>
              <a:t>, which indicates the predominance of bremsstrahlung over fission</a:t>
            </a:r>
            <a:r>
              <a:rPr lang="en-US" sz="2800" b="1" dirty="0">
                <a:solidFill>
                  <a:schemeClr val="accent6">
                    <a:lumMod val="50000"/>
                  </a:schemeClr>
                </a:solidFill>
                <a:latin typeface="Comic Sans MS" panose="030F0902030302020204" pitchFamily="66" charset="0"/>
              </a:rPr>
              <a:t>. It tends to decrease with increasing energy. Withing the statistical bootstrap model, it was shown, k</a:t>
            </a:r>
            <a:r>
              <a:rPr lang="en-US" sz="2800" b="1" baseline="-25000" dirty="0">
                <a:solidFill>
                  <a:schemeClr val="accent6">
                    <a:lumMod val="50000"/>
                  </a:schemeClr>
                </a:solidFill>
                <a:latin typeface="Comic Sans MS" panose="030F0902030302020204" pitchFamily="66" charset="0"/>
              </a:rPr>
              <a:t>p</a:t>
            </a:r>
            <a:r>
              <a:rPr lang="en-US" sz="2800" b="1" baseline="30000" dirty="0">
                <a:solidFill>
                  <a:schemeClr val="accent6">
                    <a:lumMod val="50000"/>
                  </a:schemeClr>
                </a:solidFill>
                <a:latin typeface="Comic Sans MS" panose="030F0902030302020204" pitchFamily="66" charset="0"/>
              </a:rPr>
              <a:t>-1 </a:t>
            </a:r>
            <a:r>
              <a:rPr lang="en-US" sz="2800" b="1" dirty="0">
                <a:solidFill>
                  <a:schemeClr val="accent6">
                    <a:lumMod val="50000"/>
                  </a:schemeClr>
                </a:solidFill>
                <a:latin typeface="Comic Sans MS" panose="030F0902030302020204" pitchFamily="66" charset="0"/>
              </a:rPr>
              <a:t>can be interpreted as the “temperature” at that stage                   </a:t>
            </a:r>
          </a:p>
          <a:p>
            <a:endParaRPr lang="en-US" sz="2800" b="1" dirty="0">
              <a:solidFill>
                <a:schemeClr val="accent6">
                  <a:lumMod val="50000"/>
                </a:schemeClr>
              </a:solidFill>
              <a:latin typeface="Comic Sans MS" panose="030F0902030302020204" pitchFamily="66" charset="0"/>
            </a:endParaRPr>
          </a:p>
          <a:p>
            <a:r>
              <a:rPr lang="en-US" sz="2800" b="1" dirty="0">
                <a:solidFill>
                  <a:schemeClr val="accent6">
                    <a:lumMod val="50000"/>
                  </a:schemeClr>
                </a:solidFill>
                <a:latin typeface="Comic Sans MS" panose="030F0902030302020204" pitchFamily="66" charset="0"/>
              </a:rPr>
              <a:t>it rises with energy.</a:t>
            </a:r>
            <a:endParaRPr lang="ru-RU" sz="2400" b="1" dirty="0">
              <a:solidFill>
                <a:schemeClr val="accent6">
                  <a:lumMod val="50000"/>
                </a:schemeClr>
              </a:solidFill>
              <a:latin typeface="Comic Sans MS" panose="030F0902030302020204" pitchFamily="66" charset="0"/>
            </a:endParaRPr>
          </a:p>
        </p:txBody>
      </p:sp>
      <p:graphicFrame>
        <p:nvGraphicFramePr>
          <p:cNvPr id="10" name="Table 9">
            <a:extLst>
              <a:ext uri="{FF2B5EF4-FFF2-40B4-BE49-F238E27FC236}">
                <a16:creationId xmlns:a16="http://schemas.microsoft.com/office/drawing/2014/main" id="{EB1D3D4C-DF34-99CE-EBD4-7FCD52653A1C}"/>
              </a:ext>
            </a:extLst>
          </p:cNvPr>
          <p:cNvGraphicFramePr>
            <a:graphicFrameLocks noGrp="1"/>
          </p:cNvGraphicFramePr>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9" name="TextBox 28">
            <a:extLst>
              <a:ext uri="{FF2B5EF4-FFF2-40B4-BE49-F238E27FC236}">
                <a16:creationId xmlns:a16="http://schemas.microsoft.com/office/drawing/2014/main" id="{C12008D0-B63B-7F4B-D0C6-EFE1837C3019}"/>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
        <p:nvSpPr>
          <p:cNvPr id="2" name="TextBox 1">
            <a:extLst>
              <a:ext uri="{FF2B5EF4-FFF2-40B4-BE49-F238E27FC236}">
                <a16:creationId xmlns:a16="http://schemas.microsoft.com/office/drawing/2014/main" id="{8B3B50E5-E31D-5B35-FE8C-135E8F63E07D}"/>
              </a:ext>
            </a:extLst>
          </p:cNvPr>
          <p:cNvSpPr txBox="1"/>
          <p:nvPr/>
        </p:nvSpPr>
        <p:spPr>
          <a:xfrm>
            <a:off x="5312638" y="2010193"/>
            <a:ext cx="422031" cy="461665"/>
          </a:xfrm>
          <a:prstGeom prst="rect">
            <a:avLst/>
          </a:prstGeom>
          <a:noFill/>
        </p:spPr>
        <p:txBody>
          <a:bodyPr wrap="square" rtlCol="0">
            <a:spAutoFit/>
          </a:bodyPr>
          <a:lstStyle/>
          <a:p>
            <a:r>
              <a:rPr lang="en-US" sz="2400" b="1" dirty="0">
                <a:solidFill>
                  <a:srgbClr val="C00000"/>
                </a:solidFill>
              </a:rPr>
              <a:t>~</a:t>
            </a:r>
            <a:endParaRPr lang="en-RU" sz="2400" b="1" dirty="0">
              <a:solidFill>
                <a:srgbClr val="C00000"/>
              </a:solidFill>
            </a:endParaRPr>
          </a:p>
        </p:txBody>
      </p:sp>
      <p:sp>
        <p:nvSpPr>
          <p:cNvPr id="3" name="Rectangle 2">
            <a:extLst>
              <a:ext uri="{FF2B5EF4-FFF2-40B4-BE49-F238E27FC236}">
                <a16:creationId xmlns:a16="http://schemas.microsoft.com/office/drawing/2014/main" id="{3B9DFEAF-68B9-D64B-76DE-4953FDC5C47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RU"/>
          </a:p>
        </p:txBody>
      </p:sp>
      <p:sp>
        <p:nvSpPr>
          <p:cNvPr id="7" name="Rectangle 4">
            <a:extLst>
              <a:ext uri="{FF2B5EF4-FFF2-40B4-BE49-F238E27FC236}">
                <a16:creationId xmlns:a16="http://schemas.microsoft.com/office/drawing/2014/main" id="{D4C29F5F-27C5-D979-1C81-3143E1603886}"/>
              </a:ext>
            </a:extLst>
          </p:cNvPr>
          <p:cNvSpPr>
            <a:spLocks noChangeArrowheads="1"/>
          </p:cNvSpPr>
          <p:nvPr/>
        </p:nvSpPr>
        <p:spPr bwMode="auto">
          <a:xfrm>
            <a:off x="3370613" y="4624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RU"/>
          </a:p>
        </p:txBody>
      </p:sp>
      <p:graphicFrame>
        <p:nvGraphicFramePr>
          <p:cNvPr id="8" name="Object 7">
            <a:extLst>
              <a:ext uri="{FF2B5EF4-FFF2-40B4-BE49-F238E27FC236}">
                <a16:creationId xmlns:a16="http://schemas.microsoft.com/office/drawing/2014/main" id="{ACC5EB7D-3FBD-714E-B5DC-F13D3D86E46C}"/>
              </a:ext>
            </a:extLst>
          </p:cNvPr>
          <p:cNvGraphicFramePr>
            <a:graphicFrameLocks noChangeAspect="1"/>
          </p:cNvGraphicFramePr>
          <p:nvPr>
            <p:extLst>
              <p:ext uri="{D42A27DB-BD31-4B8C-83A1-F6EECF244321}">
                <p14:modId xmlns:p14="http://schemas.microsoft.com/office/powerpoint/2010/main" val="3420758846"/>
              </p:ext>
            </p:extLst>
          </p:nvPr>
        </p:nvGraphicFramePr>
        <p:xfrm>
          <a:off x="4920333" y="4576891"/>
          <a:ext cx="2038617" cy="926644"/>
        </p:xfrm>
        <a:graphic>
          <a:graphicData uri="http://schemas.openxmlformats.org/presentationml/2006/ole">
            <mc:AlternateContent xmlns:mc="http://schemas.openxmlformats.org/markup-compatibility/2006">
              <mc:Choice xmlns:v="urn:schemas-microsoft-com:vml" Requires="v">
                <p:oleObj r:id="rId2" imgW="977900" imgH="444500" progId="Equation.3">
                  <p:embed/>
                </p:oleObj>
              </mc:Choice>
              <mc:Fallback>
                <p:oleObj r:id="rId2" imgW="977900" imgH="4445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333" y="4576891"/>
                        <a:ext cx="2038617" cy="926644"/>
                      </a:xfrm>
                      <a:prstGeom prst="rect">
                        <a:avLst/>
                      </a:prstGeom>
                      <a:noFill/>
                    </p:spPr>
                  </p:pic>
                </p:oleObj>
              </mc:Fallback>
            </mc:AlternateContent>
          </a:graphicData>
        </a:graphic>
      </p:graphicFrame>
    </p:spTree>
    <p:extLst>
      <p:ext uri="{BB962C8B-B14F-4D97-AF65-F5344CB8AC3E}">
        <p14:creationId xmlns:p14="http://schemas.microsoft.com/office/powerpoint/2010/main" val="106176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22CD9B-76F5-44B6-2F46-3727BB3FC86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3D6F7833-6AD0-F58F-E0BB-B4C440981A9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graphicFrame>
        <p:nvGraphicFramePr>
          <p:cNvPr id="7" name="Объект 19">
            <a:extLst>
              <a:ext uri="{FF2B5EF4-FFF2-40B4-BE49-F238E27FC236}">
                <a16:creationId xmlns:a16="http://schemas.microsoft.com/office/drawing/2014/main" id="{AAFD7B4C-98CE-45EE-477B-1EAC36B57AFB}"/>
              </a:ext>
            </a:extLst>
          </p:cNvPr>
          <p:cNvGraphicFramePr>
            <a:graphicFrameLocks noChangeAspect="1"/>
          </p:cNvGraphicFramePr>
          <p:nvPr>
            <p:extLst>
              <p:ext uri="{D42A27DB-BD31-4B8C-83A1-F6EECF244321}">
                <p14:modId xmlns:p14="http://schemas.microsoft.com/office/powerpoint/2010/main" val="261880883"/>
              </p:ext>
            </p:extLst>
          </p:nvPr>
        </p:nvGraphicFramePr>
        <p:xfrm>
          <a:off x="1735930" y="1308188"/>
          <a:ext cx="7668437" cy="792088"/>
        </p:xfrm>
        <a:graphic>
          <a:graphicData uri="http://schemas.openxmlformats.org/presentationml/2006/ole">
            <mc:AlternateContent xmlns:mc="http://schemas.openxmlformats.org/markup-compatibility/2006">
              <mc:Choice xmlns:v="urn:schemas-microsoft-com:vml" Requires="v">
                <p:oleObj name="Формула" r:id="rId2" imgW="4140200" imgH="431800" progId="Equation.3">
                  <p:embed/>
                </p:oleObj>
              </mc:Choice>
              <mc:Fallback>
                <p:oleObj name="Формула" r:id="rId2" imgW="4140200" imgH="431800" progId="Equation.3">
                  <p:embed/>
                  <p:pic>
                    <p:nvPicPr>
                      <p:cNvPr id="20" name="Объект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30" y="1308188"/>
                        <a:ext cx="7668437" cy="792088"/>
                      </a:xfrm>
                      <a:prstGeom prst="rect">
                        <a:avLst/>
                      </a:prstGeom>
                      <a:noFill/>
                    </p:spPr>
                  </p:pic>
                </p:oleObj>
              </mc:Fallback>
            </mc:AlternateContent>
          </a:graphicData>
        </a:graphic>
      </p:graphicFrame>
      <p:graphicFrame>
        <p:nvGraphicFramePr>
          <p:cNvPr id="8" name="Объект 17">
            <a:extLst>
              <a:ext uri="{FF2B5EF4-FFF2-40B4-BE49-F238E27FC236}">
                <a16:creationId xmlns:a16="http://schemas.microsoft.com/office/drawing/2014/main" id="{3992EA9F-A481-E7E4-5D30-422BF67521C2}"/>
              </a:ext>
            </a:extLst>
          </p:cNvPr>
          <p:cNvGraphicFramePr>
            <a:graphicFrameLocks noChangeAspect="1"/>
          </p:cNvGraphicFramePr>
          <p:nvPr>
            <p:extLst>
              <p:ext uri="{D42A27DB-BD31-4B8C-83A1-F6EECF244321}">
                <p14:modId xmlns:p14="http://schemas.microsoft.com/office/powerpoint/2010/main" val="614937626"/>
              </p:ext>
            </p:extLst>
          </p:nvPr>
        </p:nvGraphicFramePr>
        <p:xfrm>
          <a:off x="3558153" y="2423989"/>
          <a:ext cx="3824287" cy="911225"/>
        </p:xfrm>
        <a:graphic>
          <a:graphicData uri="http://schemas.openxmlformats.org/presentationml/2006/ole">
            <mc:AlternateContent xmlns:mc="http://schemas.openxmlformats.org/markup-compatibility/2006">
              <mc:Choice xmlns:v="urn:schemas-microsoft-com:vml" Requires="v">
                <p:oleObj name="Equation" r:id="rId4" imgW="2286000" imgH="584200" progId="Equation.3">
                  <p:embed/>
                </p:oleObj>
              </mc:Choice>
              <mc:Fallback>
                <p:oleObj name="Equation" r:id="rId4" imgW="2286000" imgH="584200" progId="Equation.3">
                  <p:embed/>
                  <p:pic>
                    <p:nvPicPr>
                      <p:cNvPr id="18" name="Объект 17"/>
                      <p:cNvPicPr>
                        <a:picLocks noChangeAspect="1" noChangeArrowheads="1"/>
                      </p:cNvPicPr>
                      <p:nvPr/>
                    </p:nvPicPr>
                    <p:blipFill>
                      <a:blip r:embed="rId5"/>
                      <a:srcRect/>
                      <a:stretch>
                        <a:fillRect/>
                      </a:stretch>
                    </p:blipFill>
                    <p:spPr bwMode="auto">
                      <a:xfrm>
                        <a:off x="3558153" y="2423989"/>
                        <a:ext cx="3824287" cy="911225"/>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74D5DE10-B545-D23F-51CF-9A34BB9A9EE9}"/>
              </a:ext>
            </a:extLst>
          </p:cNvPr>
          <p:cNvSpPr txBox="1"/>
          <p:nvPr/>
        </p:nvSpPr>
        <p:spPr>
          <a:xfrm>
            <a:off x="724395" y="557312"/>
            <a:ext cx="10865922" cy="584775"/>
          </a:xfrm>
          <a:prstGeom prst="rect">
            <a:avLst/>
          </a:prstGeom>
          <a:noFill/>
        </p:spPr>
        <p:txBody>
          <a:bodyPr wrap="square">
            <a:spAutoFit/>
          </a:bodyPr>
          <a:lstStyle/>
          <a:p>
            <a:pPr algn="ctr"/>
            <a:r>
              <a:rPr lang="en-US" sz="3200" b="1" dirty="0">
                <a:solidFill>
                  <a:srgbClr val="C00000"/>
                </a:solidFill>
                <a:latin typeface="Comic Sans MS" panose="030F0902030302020204" pitchFamily="66" charset="0"/>
              </a:rPr>
              <a:t>f</a:t>
            </a:r>
            <a:r>
              <a:rPr lang="en-US" sz="3200" b="1" baseline="-25000" dirty="0">
                <a:solidFill>
                  <a:srgbClr val="C00000"/>
                </a:solidFill>
                <a:latin typeface="Comic Sans MS" panose="030F0902030302020204" pitchFamily="66" charset="0"/>
              </a:rPr>
              <a:t>2 </a:t>
            </a:r>
            <a:r>
              <a:rPr lang="en-US" sz="3200" b="1" u="sng" dirty="0">
                <a:solidFill>
                  <a:srgbClr val="C00000"/>
                </a:solidFill>
                <a:latin typeface="Comic Sans MS" panose="030F0902030302020204" pitchFamily="66" charset="0"/>
              </a:rPr>
              <a:t>Sign changing with energy growth from</a:t>
            </a:r>
            <a:r>
              <a:rPr lang="ru-RU" sz="3200" b="1" u="sng" dirty="0">
                <a:solidFill>
                  <a:srgbClr val="C00000"/>
                </a:solidFill>
                <a:latin typeface="Comic Sans MS" panose="030F0902030302020204" pitchFamily="66" charset="0"/>
              </a:rPr>
              <a:t> </a:t>
            </a:r>
            <a:r>
              <a:rPr lang="en-US" sz="3200" b="1" u="sng" dirty="0">
                <a:solidFill>
                  <a:srgbClr val="C00000"/>
                </a:solidFill>
                <a:latin typeface="Comic Sans MS" panose="030F0902030302020204" pitchFamily="66" charset="0"/>
              </a:rPr>
              <a:t>“</a:t>
            </a:r>
            <a:r>
              <a:rPr lang="ru-RU" sz="3200" b="1" u="sng" dirty="0">
                <a:solidFill>
                  <a:srgbClr val="C00000"/>
                </a:solidFill>
                <a:latin typeface="Comic Sans MS" panose="030F0902030302020204" pitchFamily="66" charset="0"/>
              </a:rPr>
              <a:t>-</a:t>
            </a:r>
            <a:r>
              <a:rPr lang="en-US" sz="3200" b="1" u="sng" dirty="0">
                <a:solidFill>
                  <a:srgbClr val="C00000"/>
                </a:solidFill>
                <a:latin typeface="Comic Sans MS" panose="030F0902030302020204" pitchFamily="66" charset="0"/>
              </a:rPr>
              <a:t>”</a:t>
            </a:r>
            <a:r>
              <a:rPr lang="ru-RU" sz="3200" b="1" u="sng" dirty="0">
                <a:solidFill>
                  <a:srgbClr val="C00000"/>
                </a:solidFill>
                <a:latin typeface="Comic Sans MS" panose="030F0902030302020204" pitchFamily="66" charset="0"/>
              </a:rPr>
              <a:t> </a:t>
            </a:r>
            <a:r>
              <a:rPr lang="en-US" sz="3200" b="1" u="sng" dirty="0">
                <a:solidFill>
                  <a:srgbClr val="C00000"/>
                </a:solidFill>
                <a:latin typeface="Comic Sans MS" panose="030F0902030302020204" pitchFamily="66" charset="0"/>
              </a:rPr>
              <a:t>to</a:t>
            </a:r>
            <a:r>
              <a:rPr lang="ru-RU" sz="3200" b="1" u="sng" dirty="0">
                <a:solidFill>
                  <a:srgbClr val="C00000"/>
                </a:solidFill>
                <a:latin typeface="Comic Sans MS" panose="030F0902030302020204" pitchFamily="66" charset="0"/>
              </a:rPr>
              <a:t> </a:t>
            </a:r>
            <a:r>
              <a:rPr lang="en-US" sz="3200" b="1" u="sng" dirty="0">
                <a:solidFill>
                  <a:srgbClr val="C00000"/>
                </a:solidFill>
                <a:latin typeface="Comic Sans MS" panose="030F0902030302020204" pitchFamily="66" charset="0"/>
              </a:rPr>
              <a:t>“</a:t>
            </a:r>
            <a:r>
              <a:rPr lang="ru-RU" sz="3200" b="1" u="sng" dirty="0">
                <a:solidFill>
                  <a:srgbClr val="C00000"/>
                </a:solidFill>
                <a:latin typeface="Comic Sans MS" panose="030F0902030302020204" pitchFamily="66" charset="0"/>
              </a:rPr>
              <a:t>+</a:t>
            </a:r>
            <a:r>
              <a:rPr lang="en-US" sz="3200" b="1" u="sng" dirty="0">
                <a:solidFill>
                  <a:srgbClr val="C00000"/>
                </a:solidFill>
                <a:latin typeface="Comic Sans MS" panose="030F0902030302020204" pitchFamily="66" charset="0"/>
              </a:rPr>
              <a:t>”</a:t>
            </a:r>
            <a:endParaRPr lang="en-RU" sz="3200" dirty="0"/>
          </a:p>
        </p:txBody>
      </p:sp>
      <p:sp>
        <p:nvSpPr>
          <p:cNvPr id="13" name="TextBox 12">
            <a:extLst>
              <a:ext uri="{FF2B5EF4-FFF2-40B4-BE49-F238E27FC236}">
                <a16:creationId xmlns:a16="http://schemas.microsoft.com/office/drawing/2014/main" id="{9F169A74-6BC6-9A7F-E3B9-B19FD198E837}"/>
              </a:ext>
            </a:extLst>
          </p:cNvPr>
          <p:cNvSpPr txBox="1"/>
          <p:nvPr/>
        </p:nvSpPr>
        <p:spPr>
          <a:xfrm>
            <a:off x="1735930" y="3633849"/>
            <a:ext cx="8785608" cy="1200329"/>
          </a:xfrm>
          <a:prstGeom prst="rect">
            <a:avLst/>
          </a:prstGeom>
          <a:noFill/>
        </p:spPr>
        <p:txBody>
          <a:bodyPr wrap="square" rtlCol="0">
            <a:spAutoFit/>
          </a:bodyPr>
          <a:lstStyle/>
          <a:p>
            <a:pPr algn="ctr"/>
            <a:r>
              <a:rPr lang="en-US" sz="2400" b="1" dirty="0">
                <a:solidFill>
                  <a:schemeClr val="accent6">
                    <a:lumMod val="50000"/>
                  </a:schemeClr>
                </a:solidFill>
                <a:latin typeface="Comic Sans MS" panose="030F0902030302020204" pitchFamily="66" charset="0"/>
              </a:rPr>
              <a:t>Parameters</a:t>
            </a:r>
            <a:r>
              <a:rPr lang="ru-RU" sz="2400" b="1" dirty="0">
                <a:solidFill>
                  <a:schemeClr val="accent6">
                    <a:lumMod val="50000"/>
                  </a:schemeClr>
                </a:solidFill>
                <a:latin typeface="Comic Sans MS" panose="030F0902030302020204" pitchFamily="66" charset="0"/>
              </a:rPr>
              <a:t>: </a:t>
            </a:r>
            <a:r>
              <a:rPr lang="en-US" sz="2400" b="1" i="1" dirty="0">
                <a:solidFill>
                  <a:schemeClr val="accent6">
                    <a:lumMod val="50000"/>
                  </a:schemeClr>
                </a:solidFill>
              </a:rPr>
              <a:t>α ∼</a:t>
            </a:r>
            <a:r>
              <a:rPr lang="ru-RU" sz="2400" b="1" i="1" dirty="0">
                <a:solidFill>
                  <a:schemeClr val="accent6">
                    <a:lumMod val="50000"/>
                  </a:schemeClr>
                </a:solidFill>
              </a:rPr>
              <a:t> </a:t>
            </a:r>
            <a:r>
              <a:rPr lang="en-US" sz="2400" b="1" dirty="0">
                <a:solidFill>
                  <a:schemeClr val="accent6">
                    <a:lumMod val="50000"/>
                  </a:schemeClr>
                </a:solidFill>
              </a:rPr>
              <a:t>1,  </a:t>
            </a:r>
            <a:r>
              <a:rPr lang="en-US" sz="2400" b="1" dirty="0">
                <a:solidFill>
                  <a:schemeClr val="accent6">
                    <a:lumMod val="50000"/>
                  </a:schemeClr>
                </a:solidFill>
                <a:latin typeface="Comic Sans MS" panose="030F0902030302020204" pitchFamily="66" charset="0"/>
              </a:rPr>
              <a:t>N</a:t>
            </a:r>
            <a:r>
              <a:rPr lang="en-US" sz="2400" b="1" dirty="0">
                <a:solidFill>
                  <a:schemeClr val="accent6">
                    <a:lumMod val="50000"/>
                  </a:schemeClr>
                </a:solidFill>
              </a:rPr>
              <a:t> </a:t>
            </a:r>
            <a:r>
              <a:rPr lang="en-US" sz="2400" b="1" i="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6</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At</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√s &lt; 5</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       &lt;&lt; 1</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and  f</a:t>
            </a:r>
            <a:r>
              <a:rPr lang="en-US" sz="2400" b="1" baseline="-25000" dirty="0">
                <a:solidFill>
                  <a:schemeClr val="accent6">
                    <a:lumMod val="50000"/>
                  </a:schemeClr>
                </a:solidFill>
                <a:latin typeface="Comic Sans MS" panose="030F0902030302020204" pitchFamily="66" charset="0"/>
              </a:rPr>
              <a:t>2</a:t>
            </a:r>
            <a:r>
              <a:rPr lang="en-US" sz="2400" b="1" dirty="0">
                <a:solidFill>
                  <a:schemeClr val="accent6">
                    <a:lumMod val="50000"/>
                  </a:schemeClr>
                </a:solidFill>
                <a:latin typeface="Comic Sans MS" panose="030F0902030302020204" pitchFamily="66" charset="0"/>
              </a:rPr>
              <a:t> &lt; 0</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	At √s &gt; </a:t>
            </a:r>
            <a:r>
              <a:rPr lang="ru-RU" sz="2400" b="1" dirty="0">
                <a:solidFill>
                  <a:schemeClr val="accent6">
                    <a:lumMod val="50000"/>
                  </a:schemeClr>
                </a:solidFill>
                <a:latin typeface="Times New Roman" panose="02020603050405020304" pitchFamily="18" charset="0"/>
                <a:cs typeface="Times New Roman" panose="02020603050405020304" pitchFamily="18" charset="0"/>
              </a:rPr>
              <a:t>≿</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rPr>
              <a:t>10,</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&gt; 10</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and the sign of the second correlative moment is changed </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f</a:t>
            </a:r>
            <a:r>
              <a:rPr lang="en-US" sz="2400" b="1" baseline="-25000" dirty="0">
                <a:solidFill>
                  <a:schemeClr val="accent6">
                    <a:lumMod val="50000"/>
                  </a:schemeClr>
                </a:solidFill>
                <a:latin typeface="Comic Sans MS" panose="030F0902030302020204" pitchFamily="66" charset="0"/>
              </a:rPr>
              <a:t>2</a:t>
            </a:r>
            <a:r>
              <a:rPr lang="en-US" sz="2400" b="1" dirty="0">
                <a:solidFill>
                  <a:schemeClr val="accent6">
                    <a:lumMod val="50000"/>
                  </a:schemeClr>
                </a:solidFill>
                <a:latin typeface="Comic Sans MS" panose="030F0902030302020204" pitchFamily="66" charset="0"/>
              </a:rPr>
              <a:t> &gt; 0. </a:t>
            </a:r>
            <a:r>
              <a:rPr lang="en-US" sz="2400" b="1" dirty="0">
                <a:solidFill>
                  <a:schemeClr val="accent6">
                    <a:lumMod val="50000"/>
                  </a:schemeClr>
                </a:solidFill>
              </a:rPr>
              <a:t>       </a:t>
            </a:r>
            <a:r>
              <a:rPr lang="en-US" sz="2400" b="1" dirty="0">
                <a:solidFill>
                  <a:srgbClr val="00B050"/>
                </a:solidFill>
              </a:rPr>
              <a:t>   </a:t>
            </a:r>
            <a:endParaRPr lang="en-RU" sz="2400" dirty="0">
              <a:solidFill>
                <a:srgbClr val="00B050"/>
              </a:solidFill>
            </a:endParaRPr>
          </a:p>
        </p:txBody>
      </p:sp>
      <p:pic>
        <p:nvPicPr>
          <p:cNvPr id="16" name="Picture 15">
            <a:extLst>
              <a:ext uri="{FF2B5EF4-FFF2-40B4-BE49-F238E27FC236}">
                <a16:creationId xmlns:a16="http://schemas.microsoft.com/office/drawing/2014/main" id="{31773C39-65EE-C7F0-88CA-7F739E7BF8BC}"/>
              </a:ext>
            </a:extLst>
          </p:cNvPr>
          <p:cNvPicPr>
            <a:picLocks noChangeAspect="1"/>
          </p:cNvPicPr>
          <p:nvPr/>
        </p:nvPicPr>
        <p:blipFill>
          <a:blip r:embed="rId6"/>
          <a:stretch>
            <a:fillRect/>
          </a:stretch>
        </p:blipFill>
        <p:spPr>
          <a:xfrm>
            <a:off x="4821039" y="4087963"/>
            <a:ext cx="419100" cy="292100"/>
          </a:xfrm>
          <a:prstGeom prst="rect">
            <a:avLst/>
          </a:prstGeom>
        </p:spPr>
      </p:pic>
      <p:pic>
        <p:nvPicPr>
          <p:cNvPr id="17" name="Picture 16">
            <a:extLst>
              <a:ext uri="{FF2B5EF4-FFF2-40B4-BE49-F238E27FC236}">
                <a16:creationId xmlns:a16="http://schemas.microsoft.com/office/drawing/2014/main" id="{211B6C91-FB76-6363-E6CB-400BD8D1FE99}"/>
              </a:ext>
            </a:extLst>
          </p:cNvPr>
          <p:cNvPicPr>
            <a:picLocks noChangeAspect="1"/>
          </p:cNvPicPr>
          <p:nvPr/>
        </p:nvPicPr>
        <p:blipFill>
          <a:blip r:embed="rId6"/>
          <a:stretch>
            <a:fillRect/>
          </a:stretch>
        </p:blipFill>
        <p:spPr>
          <a:xfrm>
            <a:off x="7403691" y="3682055"/>
            <a:ext cx="419100" cy="292100"/>
          </a:xfrm>
          <a:prstGeom prst="rect">
            <a:avLst/>
          </a:prstGeom>
        </p:spPr>
      </p:pic>
      <p:graphicFrame>
        <p:nvGraphicFramePr>
          <p:cNvPr id="9" name="Table 8">
            <a:extLst>
              <a:ext uri="{FF2B5EF4-FFF2-40B4-BE49-F238E27FC236}">
                <a16:creationId xmlns:a16="http://schemas.microsoft.com/office/drawing/2014/main" id="{C4DE365B-18F8-54E0-FACF-CB9507848C32}"/>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4340FB94-8EB7-8D80-24E3-95D4C9AE708D}"/>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40413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67"/>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560138-C8A0-604C-0CD5-19DD6DA29D38}"/>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6534D68A-9748-6931-2F11-56A22604F09C}"/>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8" name="TextBox 7">
            <a:extLst>
              <a:ext uri="{FF2B5EF4-FFF2-40B4-BE49-F238E27FC236}">
                <a16:creationId xmlns:a16="http://schemas.microsoft.com/office/drawing/2014/main" id="{C25E1024-E962-F488-62CE-E1851BDAAF2E}"/>
              </a:ext>
            </a:extLst>
          </p:cNvPr>
          <p:cNvSpPr txBox="1"/>
          <p:nvPr/>
        </p:nvSpPr>
        <p:spPr>
          <a:xfrm>
            <a:off x="710715" y="421623"/>
            <a:ext cx="10842173" cy="584775"/>
          </a:xfrm>
          <a:prstGeom prst="rect">
            <a:avLst/>
          </a:prstGeom>
          <a:noFill/>
        </p:spPr>
        <p:txBody>
          <a:bodyPr wrap="square">
            <a:spAutoFit/>
          </a:bodyPr>
          <a:lstStyle/>
          <a:p>
            <a:r>
              <a:rPr lang="en-US" sz="3200" b="1" u="sng" dirty="0">
                <a:solidFill>
                  <a:srgbClr val="C00000"/>
                </a:solidFill>
                <a:latin typeface="Comic Sans MS" panose="030F0902030302020204" pitchFamily="66" charset="0"/>
                <a:cs typeface="Times New Roman" panose="02020603050405020304" pitchFamily="18" charset="0"/>
              </a:rPr>
              <a:t>Three</a:t>
            </a:r>
            <a:r>
              <a:rPr lang="ru-RU" sz="3200" b="1" u="sng" dirty="0">
                <a:solidFill>
                  <a:srgbClr val="C00000"/>
                </a:solidFill>
                <a:latin typeface="Comic Sans MS" panose="030F0902030302020204" pitchFamily="66" charset="0"/>
                <a:cs typeface="Times New Roman" panose="02020603050405020304" pitchFamily="18" charset="0"/>
              </a:rPr>
              <a:t>-</a:t>
            </a:r>
            <a:r>
              <a:rPr lang="en-US" sz="3200" b="1" u="sng" dirty="0">
                <a:solidFill>
                  <a:srgbClr val="C00000"/>
                </a:solidFill>
                <a:latin typeface="Comic Sans MS" panose="030F0902030302020204" pitchFamily="66" charset="0"/>
                <a:cs typeface="Times New Roman" panose="02020603050405020304" pitchFamily="18" charset="0"/>
              </a:rPr>
              <a:t>gluon decay</a:t>
            </a:r>
            <a:r>
              <a:rPr lang="ru-RU" sz="3200" b="1" u="sng" dirty="0">
                <a:solidFill>
                  <a:srgbClr val="C00000"/>
                </a:solidFill>
                <a:latin typeface="Comic Sans MS" panose="030F0902030302020204" pitchFamily="66" charset="0"/>
                <a:cs typeface="Times New Roman" panose="02020603050405020304" pitchFamily="18" charset="0"/>
              </a:rPr>
              <a:t> </a:t>
            </a:r>
            <a:r>
              <a:rPr lang="en-US" sz="3200" b="1" u="sng" dirty="0">
                <a:solidFill>
                  <a:srgbClr val="C00000"/>
                </a:solidFill>
                <a:latin typeface="Comic Sans MS" panose="030F0902030302020204" pitchFamily="66" charset="0"/>
                <a:cs typeface="Times New Roman" panose="02020603050405020304" pitchFamily="18" charset="0"/>
              </a:rPr>
              <a:t>of quarkoniums </a:t>
            </a:r>
            <a:r>
              <a:rPr lang="en-US" sz="3200" b="1" u="sng" dirty="0" err="1">
                <a:solidFill>
                  <a:srgbClr val="C00000"/>
                </a:solidFill>
                <a:latin typeface="Comic Sans MS" panose="030F0902030302020204" pitchFamily="66" charset="0"/>
                <a:ea typeface="Calibri"/>
                <a:cs typeface="Times New Roman" panose="02020603050405020304" pitchFamily="18" charset="0"/>
              </a:rPr>
              <a:t>ϒ</a:t>
            </a:r>
            <a:r>
              <a:rPr lang="ru-RU" sz="3200" b="1" u="sng" dirty="0">
                <a:solidFill>
                  <a:srgbClr val="C00000"/>
                </a:solidFill>
                <a:latin typeface="Times New Roman" panose="02020603050405020304" pitchFamily="18" charset="0"/>
                <a:cs typeface="Times New Roman" panose="02020603050405020304" pitchFamily="18" charset="0"/>
              </a:rPr>
              <a:t>(9.46)</a:t>
            </a:r>
            <a:r>
              <a:rPr lang="en-US" sz="3200" b="1" u="sng" dirty="0">
                <a:solidFill>
                  <a:srgbClr val="C00000"/>
                </a:solidFill>
                <a:latin typeface="Comic Sans MS" panose="030F0902030302020204" pitchFamily="66" charset="0"/>
                <a:cs typeface="Times New Roman" panose="02020603050405020304" pitchFamily="18" charset="0"/>
              </a:rPr>
              <a:t>,</a:t>
            </a:r>
            <a:r>
              <a:rPr lang="ru-RU" sz="3200" b="1" u="sng"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Comic Sans MS" panose="030F0902030302020204" pitchFamily="66" charset="0"/>
                <a:cs typeface="Times New Roman" panose="02020603050405020304" pitchFamily="18" charset="0"/>
              </a:rPr>
              <a:t>ϒ</a:t>
            </a:r>
            <a:r>
              <a:rPr lang="ru-RU" sz="3200" b="1" u="sng" dirty="0">
                <a:solidFill>
                  <a:srgbClr val="C00000"/>
                </a:solidFill>
                <a:latin typeface="Times New Roman" panose="02020603050405020304" pitchFamily="18" charset="0"/>
                <a:cs typeface="Times New Roman" panose="02020603050405020304" pitchFamily="18" charset="0"/>
              </a:rPr>
              <a:t> (10.02</a:t>
            </a:r>
            <a:r>
              <a:rPr lang="en-US" sz="3200" b="1" u="sng" dirty="0">
                <a:solidFill>
                  <a:srgbClr val="C00000"/>
                </a:solidFill>
                <a:latin typeface="Comic Sans MS" panose="030F0902030302020204" pitchFamily="66" charset="0"/>
                <a:cs typeface="Times New Roman" panose="02020603050405020304" pitchFamily="18" charset="0"/>
              </a:rPr>
              <a:t>)</a:t>
            </a:r>
            <a:r>
              <a:rPr lang="ru-RU" sz="3200" b="1" u="sng" dirty="0">
                <a:solidFill>
                  <a:srgbClr val="C00000"/>
                </a:solidFill>
                <a:latin typeface="Times New Roman" panose="02020603050405020304" pitchFamily="18" charset="0"/>
                <a:cs typeface="Times New Roman" panose="02020603050405020304" pitchFamily="18" charset="0"/>
              </a:rPr>
              <a:t> </a:t>
            </a:r>
          </a:p>
        </p:txBody>
      </p:sp>
      <p:pic>
        <p:nvPicPr>
          <p:cNvPr id="9" name="Рисунок 2">
            <a:extLst>
              <a:ext uri="{FF2B5EF4-FFF2-40B4-BE49-F238E27FC236}">
                <a16:creationId xmlns:a16="http://schemas.microsoft.com/office/drawing/2014/main" id="{7EC2107F-A6F8-BD34-BAF0-BD3803F8B061}"/>
              </a:ext>
            </a:extLst>
          </p:cNvPr>
          <p:cNvPicPr/>
          <p:nvPr/>
        </p:nvPicPr>
        <p:blipFill>
          <a:blip r:embed="rId2" cstate="print"/>
          <a:srcRect/>
          <a:stretch>
            <a:fillRect/>
          </a:stretch>
        </p:blipFill>
        <p:spPr bwMode="auto">
          <a:xfrm>
            <a:off x="1115616" y="1330405"/>
            <a:ext cx="2910119" cy="1365294"/>
          </a:xfrm>
          <a:prstGeom prst="rect">
            <a:avLst/>
          </a:prstGeom>
          <a:noFill/>
          <a:ln w="9525">
            <a:noFill/>
            <a:miter lim="800000"/>
            <a:headEnd/>
            <a:tailEnd/>
          </a:ln>
        </p:spPr>
      </p:pic>
      <p:pic>
        <p:nvPicPr>
          <p:cNvPr id="11" name="Рисунок 4">
            <a:extLst>
              <a:ext uri="{FF2B5EF4-FFF2-40B4-BE49-F238E27FC236}">
                <a16:creationId xmlns:a16="http://schemas.microsoft.com/office/drawing/2014/main" id="{8208BAB9-6380-A1D8-4195-C991738BB625}"/>
              </a:ext>
            </a:extLst>
          </p:cNvPr>
          <p:cNvPicPr/>
          <p:nvPr/>
        </p:nvPicPr>
        <p:blipFill>
          <a:blip r:embed="rId3" cstate="print"/>
          <a:srcRect/>
          <a:stretch>
            <a:fillRect/>
          </a:stretch>
        </p:blipFill>
        <p:spPr bwMode="auto">
          <a:xfrm>
            <a:off x="5498275" y="1211283"/>
            <a:ext cx="4132613" cy="1959429"/>
          </a:xfrm>
          <a:prstGeom prst="rect">
            <a:avLst/>
          </a:prstGeom>
          <a:noFill/>
          <a:ln w="9525">
            <a:noFill/>
            <a:miter lim="800000"/>
            <a:headEnd/>
            <a:tailEnd/>
          </a:ln>
        </p:spPr>
      </p:pic>
      <p:sp>
        <p:nvSpPr>
          <p:cNvPr id="12" name="TextBox 11">
            <a:extLst>
              <a:ext uri="{FF2B5EF4-FFF2-40B4-BE49-F238E27FC236}">
                <a16:creationId xmlns:a16="http://schemas.microsoft.com/office/drawing/2014/main" id="{A487D4D7-C7F4-6E81-6E27-1B6FF3FC2E16}"/>
              </a:ext>
            </a:extLst>
          </p:cNvPr>
          <p:cNvSpPr txBox="1"/>
          <p:nvPr/>
        </p:nvSpPr>
        <p:spPr>
          <a:xfrm>
            <a:off x="8894617" y="1765141"/>
            <a:ext cx="290071" cy="400110"/>
          </a:xfrm>
          <a:prstGeom prst="rect">
            <a:avLst/>
          </a:prstGeom>
          <a:noFill/>
        </p:spPr>
        <p:txBody>
          <a:bodyPr wrap="square" rtlCol="0">
            <a:spAutoFit/>
          </a:bodyPr>
          <a:lstStyle/>
          <a:p>
            <a:r>
              <a:rPr lang="en-US" sz="2000" dirty="0">
                <a:latin typeface="Comic Sans MS" panose="030F0902030302020204" pitchFamily="66" charset="0"/>
              </a:rPr>
              <a:t>Z</a:t>
            </a:r>
            <a:endParaRPr lang="en-RU" sz="2000" dirty="0">
              <a:latin typeface="Comic Sans MS" panose="030F0902030302020204" pitchFamily="66" charset="0"/>
            </a:endParaRPr>
          </a:p>
        </p:txBody>
      </p:sp>
      <p:graphicFrame>
        <p:nvGraphicFramePr>
          <p:cNvPr id="13" name="Объект 6">
            <a:extLst>
              <a:ext uri="{FF2B5EF4-FFF2-40B4-BE49-F238E27FC236}">
                <a16:creationId xmlns:a16="http://schemas.microsoft.com/office/drawing/2014/main" id="{8F818345-FAF1-289A-51DE-DD6C1F792569}"/>
              </a:ext>
            </a:extLst>
          </p:cNvPr>
          <p:cNvGraphicFramePr>
            <a:graphicFrameLocks noChangeAspect="1"/>
          </p:cNvGraphicFramePr>
          <p:nvPr>
            <p:extLst>
              <p:ext uri="{D42A27DB-BD31-4B8C-83A1-F6EECF244321}">
                <p14:modId xmlns:p14="http://schemas.microsoft.com/office/powerpoint/2010/main" val="2436113918"/>
              </p:ext>
            </p:extLst>
          </p:nvPr>
        </p:nvGraphicFramePr>
        <p:xfrm>
          <a:off x="3429582" y="3502253"/>
          <a:ext cx="8104187" cy="1055688"/>
        </p:xfrm>
        <a:graphic>
          <a:graphicData uri="http://schemas.openxmlformats.org/presentationml/2006/ole">
            <mc:AlternateContent xmlns:mc="http://schemas.openxmlformats.org/markup-compatibility/2006">
              <mc:Choice xmlns:v="urn:schemas-microsoft-com:vml" Requires="v">
                <p:oleObj name="Формула" r:id="rId4" imgW="4241520" imgH="545760" progId="Equation.3">
                  <p:embed/>
                </p:oleObj>
              </mc:Choice>
              <mc:Fallback>
                <p:oleObj name="Формула" r:id="rId4" imgW="4241520" imgH="545760" progId="Equation.3">
                  <p:embed/>
                  <p:pic>
                    <p:nvPicPr>
                      <p:cNvPr id="7" name="Объект 6"/>
                      <p:cNvPicPr>
                        <a:picLocks noChangeAspect="1" noChangeArrowheads="1"/>
                      </p:cNvPicPr>
                      <p:nvPr/>
                    </p:nvPicPr>
                    <p:blipFill>
                      <a:blip r:embed="rId5"/>
                      <a:srcRect/>
                      <a:stretch>
                        <a:fillRect/>
                      </a:stretch>
                    </p:blipFill>
                    <p:spPr bwMode="auto">
                      <a:xfrm>
                        <a:off x="3429582" y="3502253"/>
                        <a:ext cx="8104187" cy="1055688"/>
                      </a:xfrm>
                      <a:prstGeom prst="rect">
                        <a:avLst/>
                      </a:prstGeom>
                      <a:noFill/>
                    </p:spPr>
                  </p:pic>
                </p:oleObj>
              </mc:Fallback>
            </mc:AlternateContent>
          </a:graphicData>
        </a:graphic>
      </p:graphicFrame>
      <p:pic>
        <p:nvPicPr>
          <p:cNvPr id="14" name="Рисунок 8">
            <a:extLst>
              <a:ext uri="{FF2B5EF4-FFF2-40B4-BE49-F238E27FC236}">
                <a16:creationId xmlns:a16="http://schemas.microsoft.com/office/drawing/2014/main" id="{AEE7CA83-233E-4DB4-7BC8-08778F8D8FDA}"/>
              </a:ext>
            </a:extLst>
          </p:cNvPr>
          <p:cNvPicPr/>
          <p:nvPr/>
        </p:nvPicPr>
        <p:blipFill>
          <a:blip r:embed="rId6" cstate="print"/>
          <a:srcRect/>
          <a:stretch>
            <a:fillRect/>
          </a:stretch>
        </p:blipFill>
        <p:spPr bwMode="auto">
          <a:xfrm>
            <a:off x="689536" y="2695699"/>
            <a:ext cx="2579370" cy="1657985"/>
          </a:xfrm>
          <a:prstGeom prst="rect">
            <a:avLst/>
          </a:prstGeom>
          <a:noFill/>
          <a:ln w="9525">
            <a:noFill/>
            <a:miter lim="800000"/>
            <a:headEnd/>
            <a:tailEnd/>
          </a:ln>
        </p:spPr>
      </p:pic>
      <p:graphicFrame>
        <p:nvGraphicFramePr>
          <p:cNvPr id="15" name="Объект 9">
            <a:extLst>
              <a:ext uri="{FF2B5EF4-FFF2-40B4-BE49-F238E27FC236}">
                <a16:creationId xmlns:a16="http://schemas.microsoft.com/office/drawing/2014/main" id="{A263AA63-A7AC-5202-5D48-A205CB105133}"/>
              </a:ext>
            </a:extLst>
          </p:cNvPr>
          <p:cNvGraphicFramePr>
            <a:graphicFrameLocks noChangeAspect="1"/>
          </p:cNvGraphicFramePr>
          <p:nvPr>
            <p:extLst>
              <p:ext uri="{D42A27DB-BD31-4B8C-83A1-F6EECF244321}">
                <p14:modId xmlns:p14="http://schemas.microsoft.com/office/powerpoint/2010/main" val="2795695037"/>
              </p:ext>
            </p:extLst>
          </p:nvPr>
        </p:nvGraphicFramePr>
        <p:xfrm>
          <a:off x="1851654" y="4869660"/>
          <a:ext cx="4348162" cy="449263"/>
        </p:xfrm>
        <a:graphic>
          <a:graphicData uri="http://schemas.openxmlformats.org/presentationml/2006/ole">
            <mc:AlternateContent xmlns:mc="http://schemas.openxmlformats.org/markup-compatibility/2006">
              <mc:Choice xmlns:v="urn:schemas-microsoft-com:vml" Requires="v">
                <p:oleObj name="Уравнение" r:id="rId7" imgW="2755800" imgH="279360" progId="Equation.3">
                  <p:embed/>
                </p:oleObj>
              </mc:Choice>
              <mc:Fallback>
                <p:oleObj name="Уравнение" r:id="rId7" imgW="2755800" imgH="279360" progId="Equation.3">
                  <p:embed/>
                  <p:pic>
                    <p:nvPicPr>
                      <p:cNvPr id="10" name="Объект 9"/>
                      <p:cNvPicPr>
                        <a:picLocks noChangeAspect="1" noChangeArrowheads="1"/>
                      </p:cNvPicPr>
                      <p:nvPr/>
                    </p:nvPicPr>
                    <p:blipFill>
                      <a:blip r:embed="rId8"/>
                      <a:srcRect/>
                      <a:stretch>
                        <a:fillRect/>
                      </a:stretch>
                    </p:blipFill>
                    <p:spPr bwMode="auto">
                      <a:xfrm>
                        <a:off x="1851654" y="4869660"/>
                        <a:ext cx="4348162" cy="449263"/>
                      </a:xfrm>
                      <a:prstGeom prst="rect">
                        <a:avLst/>
                      </a:prstGeom>
                      <a:noFill/>
                    </p:spPr>
                  </p:pic>
                </p:oleObj>
              </mc:Fallback>
            </mc:AlternateContent>
          </a:graphicData>
        </a:graphic>
      </p:graphicFrame>
      <p:graphicFrame>
        <p:nvGraphicFramePr>
          <p:cNvPr id="16" name="Объект 11">
            <a:extLst>
              <a:ext uri="{FF2B5EF4-FFF2-40B4-BE49-F238E27FC236}">
                <a16:creationId xmlns:a16="http://schemas.microsoft.com/office/drawing/2014/main" id="{DE95BA6A-4B10-4BE9-25D9-333DDB62CAC5}"/>
              </a:ext>
            </a:extLst>
          </p:cNvPr>
          <p:cNvGraphicFramePr>
            <a:graphicFrameLocks noChangeAspect="1"/>
          </p:cNvGraphicFramePr>
          <p:nvPr>
            <p:extLst>
              <p:ext uri="{D42A27DB-BD31-4B8C-83A1-F6EECF244321}">
                <p14:modId xmlns:p14="http://schemas.microsoft.com/office/powerpoint/2010/main" val="1487389049"/>
              </p:ext>
            </p:extLst>
          </p:nvPr>
        </p:nvGraphicFramePr>
        <p:xfrm>
          <a:off x="6681272" y="4852878"/>
          <a:ext cx="3168352" cy="464555"/>
        </p:xfrm>
        <a:graphic>
          <a:graphicData uri="http://schemas.openxmlformats.org/presentationml/2006/ole">
            <mc:AlternateContent xmlns:mc="http://schemas.openxmlformats.org/markup-compatibility/2006">
              <mc:Choice xmlns:v="urn:schemas-microsoft-com:vml" Requires="v">
                <p:oleObj name="Equation" r:id="rId9" imgW="1562040" imgH="241200" progId="Equation.3">
                  <p:embed/>
                </p:oleObj>
              </mc:Choice>
              <mc:Fallback>
                <p:oleObj name="Equation" r:id="rId9" imgW="1562040" imgH="241200" progId="Equation.3">
                  <p:embed/>
                  <p:pic>
                    <p:nvPicPr>
                      <p:cNvPr id="12" name="Объект 11"/>
                      <p:cNvPicPr>
                        <a:picLocks noChangeAspect="1" noChangeArrowheads="1"/>
                      </p:cNvPicPr>
                      <p:nvPr/>
                    </p:nvPicPr>
                    <p:blipFill>
                      <a:blip r:embed="rId10"/>
                      <a:srcRect/>
                      <a:stretch>
                        <a:fillRect/>
                      </a:stretch>
                    </p:blipFill>
                    <p:spPr bwMode="auto">
                      <a:xfrm>
                        <a:off x="6681272" y="4852878"/>
                        <a:ext cx="3168352" cy="464555"/>
                      </a:xfrm>
                      <a:prstGeom prst="rect">
                        <a:avLst/>
                      </a:prstGeom>
                      <a:noFill/>
                    </p:spPr>
                  </p:pic>
                </p:oleObj>
              </mc:Fallback>
            </mc:AlternateContent>
          </a:graphicData>
        </a:graphic>
      </p:graphicFrame>
      <p:graphicFrame>
        <p:nvGraphicFramePr>
          <p:cNvPr id="7" name="Table 6">
            <a:extLst>
              <a:ext uri="{FF2B5EF4-FFF2-40B4-BE49-F238E27FC236}">
                <a16:creationId xmlns:a16="http://schemas.microsoft.com/office/drawing/2014/main" id="{48BADA55-C0FB-69CB-BF20-1B7DFAA724B8}"/>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53794500-6F7D-A3BE-D6F0-3D163D0EB6B8}"/>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77116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166"/>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BD4754-32AC-F985-B699-A90FB3D0B440}"/>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214A8B4F-4BEF-CE27-D901-53959741F5DF}"/>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E909767-47C2-387C-4165-C8DC9C9D6B2B}"/>
              </a:ext>
            </a:extLst>
          </p:cNvPr>
          <p:cNvSpPr txBox="1"/>
          <p:nvPr/>
        </p:nvSpPr>
        <p:spPr>
          <a:xfrm>
            <a:off x="463135" y="397226"/>
            <a:ext cx="11317184" cy="954107"/>
          </a:xfrm>
          <a:prstGeom prst="rect">
            <a:avLst/>
          </a:prstGeom>
          <a:noFill/>
        </p:spPr>
        <p:txBody>
          <a:bodyPr wrap="square">
            <a:spAutoFit/>
          </a:bodyPr>
          <a:lstStyle/>
          <a:p>
            <a:pPr algn="ctr"/>
            <a:r>
              <a:rPr lang="en-US" sz="2800" b="1" u="sng" dirty="0">
                <a:solidFill>
                  <a:srgbClr val="C00000"/>
                </a:solidFill>
                <a:latin typeface="Comic Sans MS" panose="030F0902030302020204" pitchFamily="66" charset="0"/>
                <a:cs typeface="Times New Roman" panose="02020603050405020304" pitchFamily="18" charset="0"/>
              </a:rPr>
              <a:t>Hadron Interactions with High Multiplicity (HM).</a:t>
            </a:r>
            <a:r>
              <a:rPr lang="ru-RU" sz="2800" b="1" u="sng" dirty="0">
                <a:solidFill>
                  <a:srgbClr val="C00000"/>
                </a:solidFill>
                <a:latin typeface="Comic Sans MS" panose="030F0902030302020204" pitchFamily="66" charset="0"/>
                <a:cs typeface="Times New Roman" panose="02020603050405020304" pitchFamily="18" charset="0"/>
              </a:rPr>
              <a:t> </a:t>
            </a:r>
            <a:r>
              <a:rPr lang="en-US" sz="2800" b="1" u="sng" dirty="0">
                <a:solidFill>
                  <a:srgbClr val="C00000"/>
                </a:solidFill>
                <a:latin typeface="Comic Sans MS" panose="030F0902030302020204" pitchFamily="66" charset="0"/>
                <a:cs typeface="Times New Roman" panose="02020603050405020304" pitchFamily="18" charset="0"/>
              </a:rPr>
              <a:t>“Thermalization” project (</a:t>
            </a:r>
            <a:r>
              <a:rPr lang="en-US" sz="2800" b="1" u="sng" dirty="0">
                <a:solidFill>
                  <a:schemeClr val="accent6">
                    <a:lumMod val="50000"/>
                  </a:schemeClr>
                </a:solidFill>
                <a:latin typeface="Comic Sans MS" panose="030F0902030302020204" pitchFamily="66" charset="0"/>
                <a:cs typeface="Times New Roman" panose="02020603050405020304" pitchFamily="18" charset="0"/>
              </a:rPr>
              <a:t>IHEP</a:t>
            </a:r>
            <a:r>
              <a:rPr lang="ru-RU" sz="2800" b="1" u="sng" dirty="0">
                <a:solidFill>
                  <a:schemeClr val="accent6">
                    <a:lumMod val="50000"/>
                  </a:schemeClr>
                </a:solidFill>
                <a:latin typeface="Comic Sans MS" panose="030F0902030302020204" pitchFamily="66" charset="0"/>
                <a:cs typeface="Times New Roman" panose="02020603050405020304" pitchFamily="18" charset="0"/>
              </a:rPr>
              <a:t>+</a:t>
            </a:r>
            <a:r>
              <a:rPr lang="en-US" sz="2800" b="1" u="sng" dirty="0">
                <a:solidFill>
                  <a:schemeClr val="accent6">
                    <a:lumMod val="50000"/>
                  </a:schemeClr>
                </a:solidFill>
                <a:latin typeface="Comic Sans MS" panose="030F0902030302020204" pitchFamily="66" charset="0"/>
                <a:cs typeface="Times New Roman" panose="02020603050405020304" pitchFamily="18" charset="0"/>
              </a:rPr>
              <a:t>SINP MSU</a:t>
            </a:r>
            <a:r>
              <a:rPr lang="ru-RU" sz="2800" b="1" u="sng" dirty="0">
                <a:solidFill>
                  <a:schemeClr val="accent6">
                    <a:lumMod val="50000"/>
                  </a:schemeClr>
                </a:solidFill>
                <a:latin typeface="Comic Sans MS" panose="030F0902030302020204" pitchFamily="66" charset="0"/>
                <a:cs typeface="Times New Roman" panose="02020603050405020304" pitchFamily="18" charset="0"/>
              </a:rPr>
              <a:t>+</a:t>
            </a:r>
            <a:r>
              <a:rPr lang="en-US" sz="2800" b="1" u="sng" dirty="0">
                <a:solidFill>
                  <a:schemeClr val="accent6">
                    <a:lumMod val="50000"/>
                  </a:schemeClr>
                </a:solidFill>
                <a:latin typeface="Comic Sans MS" panose="030F0902030302020204" pitchFamily="66" charset="0"/>
                <a:cs typeface="Times New Roman" panose="02020603050405020304" pitchFamily="18" charset="0"/>
              </a:rPr>
              <a:t>JINR)</a:t>
            </a:r>
            <a:endParaRPr lang="ru-RU" sz="2800" b="1" u="sng" dirty="0">
              <a:solidFill>
                <a:schemeClr val="accent6">
                  <a:lumMod val="50000"/>
                </a:schemeClr>
              </a:solidFill>
              <a:latin typeface="Comic Sans MS" panose="030F0902030302020204" pitchFamily="66" charset="0"/>
              <a:cs typeface="Times New Roman" panose="02020603050405020304" pitchFamily="18" charset="0"/>
            </a:endParaRPr>
          </a:p>
        </p:txBody>
      </p:sp>
      <p:pic>
        <p:nvPicPr>
          <p:cNvPr id="9" name="Picture 8">
            <a:extLst>
              <a:ext uri="{FF2B5EF4-FFF2-40B4-BE49-F238E27FC236}">
                <a16:creationId xmlns:a16="http://schemas.microsoft.com/office/drawing/2014/main" id="{0395EF62-C402-A39F-D148-087C2E869EEF}"/>
              </a:ext>
            </a:extLst>
          </p:cNvPr>
          <p:cNvPicPr>
            <a:picLocks noChangeAspect="1"/>
          </p:cNvPicPr>
          <p:nvPr/>
        </p:nvPicPr>
        <p:blipFill>
          <a:blip r:embed="rId2"/>
          <a:stretch>
            <a:fillRect/>
          </a:stretch>
        </p:blipFill>
        <p:spPr>
          <a:xfrm>
            <a:off x="2141249" y="1488432"/>
            <a:ext cx="7882258" cy="488822"/>
          </a:xfrm>
          <a:prstGeom prst="rect">
            <a:avLst/>
          </a:prstGeom>
        </p:spPr>
      </p:pic>
      <p:sp>
        <p:nvSpPr>
          <p:cNvPr id="11" name="TextBox 10">
            <a:extLst>
              <a:ext uri="{FF2B5EF4-FFF2-40B4-BE49-F238E27FC236}">
                <a16:creationId xmlns:a16="http://schemas.microsoft.com/office/drawing/2014/main" id="{B708EFC7-16F4-08C8-F200-5C62C58AB512}"/>
              </a:ext>
            </a:extLst>
          </p:cNvPr>
          <p:cNvSpPr txBox="1"/>
          <p:nvPr/>
        </p:nvSpPr>
        <p:spPr>
          <a:xfrm>
            <a:off x="5788896" y="2299240"/>
            <a:ext cx="5480787" cy="2677656"/>
          </a:xfrm>
          <a:prstGeom prst="rect">
            <a:avLst/>
          </a:prstGeom>
          <a:noFill/>
        </p:spPr>
        <p:txBody>
          <a:bodyPr wrap="square">
            <a:spAutoFit/>
          </a:bodyPr>
          <a:lstStyle/>
          <a:p>
            <a:pPr algn="just"/>
            <a:r>
              <a:rPr lang="en-US" sz="2400" b="1" dirty="0">
                <a:solidFill>
                  <a:schemeClr val="accent6">
                    <a:lumMod val="50000"/>
                  </a:schemeClr>
                </a:solidFill>
                <a:latin typeface="Comic Sans MS" panose="030F0902030302020204" pitchFamily="66" charset="0"/>
                <a:cs typeface="Times New Roman" panose="02020603050405020304" pitchFamily="18" charset="0"/>
              </a:rPr>
              <a:t>Project started in</a:t>
            </a:r>
            <a:r>
              <a:rPr lang="ru-RU" sz="2400" b="1" dirty="0">
                <a:solidFill>
                  <a:schemeClr val="accent6">
                    <a:lumMod val="50000"/>
                  </a:schemeClr>
                </a:solidFill>
                <a:latin typeface="Comic Sans MS" panose="030F0902030302020204" pitchFamily="66" charset="0"/>
                <a:cs typeface="Times New Roman" panose="02020603050405020304" pitchFamily="18" charset="0"/>
              </a:rPr>
              <a:t> 2005, </a:t>
            </a:r>
            <a:r>
              <a:rPr lang="en-US" sz="2400" b="1" dirty="0">
                <a:solidFill>
                  <a:schemeClr val="accent6">
                    <a:lumMod val="50000"/>
                  </a:schemeClr>
                </a:solidFill>
                <a:latin typeface="Comic Sans MS" panose="030F0902030302020204" pitchFamily="66" charset="0"/>
                <a:cs typeface="Times New Roman" panose="02020603050405020304" pitchFamily="18" charset="0"/>
              </a:rPr>
              <a:t>SVD</a:t>
            </a:r>
            <a:r>
              <a:rPr lang="ru-RU" sz="2400" b="1" dirty="0">
                <a:solidFill>
                  <a:schemeClr val="accent6">
                    <a:lumMod val="50000"/>
                  </a:schemeClr>
                </a:solidFill>
                <a:latin typeface="Comic Sans MS" panose="030F0902030302020204" pitchFamily="66" charset="0"/>
                <a:cs typeface="Times New Roman" panose="02020603050405020304" pitchFamily="18" charset="0"/>
              </a:rPr>
              <a:t>-2 </a:t>
            </a:r>
            <a:r>
              <a:rPr lang="en-US" sz="2400" b="1" dirty="0">
                <a:solidFill>
                  <a:schemeClr val="accent6">
                    <a:lumMod val="50000"/>
                  </a:schemeClr>
                </a:solidFill>
                <a:latin typeface="Comic Sans MS" panose="030F0902030302020204" pitchFamily="66" charset="0"/>
                <a:cs typeface="Times New Roman" panose="02020603050405020304" pitchFamily="18" charset="0"/>
              </a:rPr>
              <a:t>setup at U-70 accelerator</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50</a:t>
            </a:r>
            <a:r>
              <a:rPr lang="ru-RU" sz="2400" b="1" dirty="0">
                <a:solidFill>
                  <a:schemeClr val="accent6">
                    <a:lumMod val="50000"/>
                  </a:schemeClr>
                </a:solidFill>
                <a:latin typeface="Comic Sans MS" panose="030F0902030302020204" pitchFamily="66" charset="0"/>
                <a:cs typeface="Times New Roman" panose="02020603050405020304" pitchFamily="18" charset="0"/>
              </a:rPr>
              <a:t>-</a:t>
            </a:r>
            <a:r>
              <a:rPr lang="en-US" sz="2400" b="1" dirty="0">
                <a:solidFill>
                  <a:schemeClr val="accent6">
                    <a:lumMod val="50000"/>
                  </a:schemeClr>
                </a:solidFill>
                <a:latin typeface="Comic Sans MS" panose="030F0902030302020204" pitchFamily="66" charset="0"/>
                <a:cs typeface="Times New Roman" panose="02020603050405020304" pitchFamily="18" charset="0"/>
              </a:rPr>
              <a:t>GeV</a:t>
            </a:r>
            <a:r>
              <a:rPr lang="ru-RU" sz="2400" b="1" dirty="0">
                <a:solidFill>
                  <a:schemeClr val="accent6">
                    <a:lumMod val="50000"/>
                  </a:schemeClr>
                </a:solidFill>
                <a:latin typeface="Comic Sans MS" panose="030F0902030302020204" pitchFamily="66" charset="0"/>
                <a:cs typeface="Times New Roman" panose="02020603050405020304" pitchFamily="18" charset="0"/>
              </a:rPr>
              <a:t> р-</a:t>
            </a:r>
            <a:r>
              <a:rPr lang="en-US" sz="2400" b="1" dirty="0">
                <a:solidFill>
                  <a:schemeClr val="accent6">
                    <a:lumMod val="50000"/>
                  </a:schemeClr>
                </a:solidFill>
                <a:latin typeface="Comic Sans MS" panose="030F0902030302020204" pitchFamily="66" charset="0"/>
                <a:cs typeface="Times New Roman" panose="02020603050405020304" pitchFamily="18" charset="0"/>
              </a:rPr>
              <a:t>beam</a:t>
            </a:r>
            <a:r>
              <a:rPr lang="ru-RU" sz="2400" b="1" dirty="0">
                <a:solidFill>
                  <a:schemeClr val="accent6">
                    <a:lumMod val="50000"/>
                  </a:schemeClr>
                </a:solidFill>
                <a:latin typeface="Comic Sans MS" panose="030F0902030302020204" pitchFamily="66" charset="0"/>
                <a:cs typeface="Times New Roman" panose="02020603050405020304" pitchFamily="18" charset="0"/>
              </a:rPr>
              <a:t>, Н</a:t>
            </a:r>
            <a:r>
              <a:rPr lang="ru-RU" sz="2400" b="1" baseline="-25000" dirty="0">
                <a:solidFill>
                  <a:schemeClr val="accent6">
                    <a:lumMod val="50000"/>
                  </a:schemeClr>
                </a:solidFill>
                <a:latin typeface="Comic Sans MS" panose="030F0902030302020204" pitchFamily="66" charset="0"/>
                <a:cs typeface="Times New Roman" panose="02020603050405020304" pitchFamily="18" charset="0"/>
              </a:rPr>
              <a:t>2</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target, high multiplicity trigger</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rgbClr val="C00000"/>
                </a:solidFill>
                <a:latin typeface="Comic Sans MS" panose="030F0902030302020204" pitchFamily="66" charset="0"/>
                <a:cs typeface="Times New Roman" panose="02020603050405020304" pitchFamily="18" charset="0"/>
              </a:rPr>
              <a:t>Kinematical limit </a:t>
            </a:r>
            <a:r>
              <a:rPr lang="ru-RU" sz="2400" b="1" dirty="0">
                <a:solidFill>
                  <a:schemeClr val="accent6">
                    <a:lumMod val="50000"/>
                  </a:schemeClr>
                </a:solidFill>
                <a:latin typeface="Comic Sans MS" panose="030F0902030302020204" pitchFamily="66" charset="0"/>
                <a:cs typeface="Times New Roman" panose="02020603050405020304" pitchFamily="18" charset="0"/>
              </a:rPr>
              <a:t>(</a:t>
            </a:r>
            <a:r>
              <a:rPr lang="en-US" sz="2400" b="1" dirty="0">
                <a:solidFill>
                  <a:schemeClr val="accent6">
                    <a:lumMod val="50000"/>
                  </a:schemeClr>
                </a:solidFill>
                <a:latin typeface="Comic Sans MS" panose="030F0902030302020204" pitchFamily="66" charset="0"/>
                <a:cs typeface="Times New Roman" panose="02020603050405020304" pitchFamily="18" charset="0"/>
              </a:rPr>
              <a:t>total energy spent on secondary particle production at rest) </a:t>
            </a:r>
            <a:r>
              <a:rPr lang="en-US" sz="2400" b="1" dirty="0">
                <a:solidFill>
                  <a:srgbClr val="C00000"/>
                </a:solidFill>
                <a:latin typeface="Comic Sans MS" panose="030F0902030302020204" pitchFamily="66" charset="0"/>
                <a:cs typeface="Times New Roman" panose="02020603050405020304" pitchFamily="18" charset="0"/>
              </a:rPr>
              <a:t>is close to 59 </a:t>
            </a:r>
            <a:r>
              <a:rPr lang="en-US" sz="2400" b="1" dirty="0" err="1">
                <a:solidFill>
                  <a:srgbClr val="C00000"/>
                </a:solidFill>
                <a:latin typeface="Comic Sans MS" panose="030F0902030302020204" pitchFamily="66" charset="0"/>
                <a:cs typeface="Times New Roman" panose="02020603050405020304" pitchFamily="18" charset="0"/>
              </a:rPr>
              <a:t>pions</a:t>
            </a:r>
            <a:r>
              <a:rPr lang="en-US" sz="2400" b="1" dirty="0">
                <a:solidFill>
                  <a:schemeClr val="accent6">
                    <a:lumMod val="50000"/>
                  </a:schemeClr>
                </a:solidFill>
                <a:latin typeface="Comic Sans MS" panose="030F0902030302020204" pitchFamily="66" charset="0"/>
                <a:cs typeface="Times New Roman" panose="02020603050405020304" pitchFamily="18" charset="0"/>
              </a:rPr>
              <a:t>.</a:t>
            </a:r>
            <a:endParaRPr lang="en-US" sz="1800" b="1" dirty="0">
              <a:solidFill>
                <a:schemeClr val="accent6">
                  <a:lumMod val="50000"/>
                </a:schemeClr>
              </a:solidFill>
            </a:endParaRPr>
          </a:p>
        </p:txBody>
      </p:sp>
      <p:pic>
        <p:nvPicPr>
          <p:cNvPr id="12" name="Рисунок 3" descr="svd_setup.gif">
            <a:extLst>
              <a:ext uri="{FF2B5EF4-FFF2-40B4-BE49-F238E27FC236}">
                <a16:creationId xmlns:a16="http://schemas.microsoft.com/office/drawing/2014/main" id="{B6D10E39-0EA1-C7A9-9685-DC9AFB4B8949}"/>
              </a:ext>
            </a:extLst>
          </p:cNvPr>
          <p:cNvPicPr/>
          <p:nvPr/>
        </p:nvPicPr>
        <p:blipFill>
          <a:blip r:embed="rId3" cstate="print"/>
          <a:stretch>
            <a:fillRect/>
          </a:stretch>
        </p:blipFill>
        <p:spPr>
          <a:xfrm>
            <a:off x="928252" y="2163924"/>
            <a:ext cx="4464496" cy="3456384"/>
          </a:xfrm>
          <a:prstGeom prst="rect">
            <a:avLst/>
          </a:prstGeom>
        </p:spPr>
      </p:pic>
      <p:sp>
        <p:nvSpPr>
          <p:cNvPr id="13" name="TextBox 12">
            <a:extLst>
              <a:ext uri="{FF2B5EF4-FFF2-40B4-BE49-F238E27FC236}">
                <a16:creationId xmlns:a16="http://schemas.microsoft.com/office/drawing/2014/main" id="{6761728F-0485-8151-0ED1-D906E292E9B7}"/>
              </a:ext>
            </a:extLst>
          </p:cNvPr>
          <p:cNvSpPr txBox="1"/>
          <p:nvPr/>
        </p:nvSpPr>
        <p:spPr>
          <a:xfrm>
            <a:off x="4274551" y="5298882"/>
            <a:ext cx="4809506" cy="646331"/>
          </a:xfrm>
          <a:prstGeom prst="rect">
            <a:avLst/>
          </a:prstGeom>
          <a:noFill/>
        </p:spPr>
        <p:txBody>
          <a:bodyPr wrap="square" rtlCol="0">
            <a:spAutoFit/>
          </a:bodyPr>
          <a:lstStyle/>
          <a:p>
            <a:pPr algn="ctr"/>
            <a:r>
              <a:rPr lang="en-US" sz="1800" b="1" dirty="0">
                <a:solidFill>
                  <a:srgbClr val="C00000"/>
                </a:solidFill>
                <a:latin typeface="Comic Sans MS" panose="030F0902030302020204" pitchFamily="66" charset="0"/>
                <a:cs typeface="Times New Roman" panose="02020603050405020304" pitchFamily="18" charset="0"/>
              </a:rPr>
              <a:t>S</a:t>
            </a:r>
            <a:r>
              <a:rPr lang="en-US" sz="1800" b="1" dirty="0">
                <a:solidFill>
                  <a:schemeClr val="accent6">
                    <a:lumMod val="50000"/>
                  </a:schemeClr>
                </a:solidFill>
                <a:latin typeface="Comic Sans MS" panose="030F0902030302020204" pitchFamily="66" charset="0"/>
                <a:cs typeface="Times New Roman" panose="02020603050405020304" pitchFamily="18" charset="0"/>
              </a:rPr>
              <a:t>pectrometer with </a:t>
            </a:r>
            <a:r>
              <a:rPr lang="en-US" sz="1800" b="1" dirty="0">
                <a:solidFill>
                  <a:srgbClr val="C00000"/>
                </a:solidFill>
                <a:latin typeface="Comic Sans MS" panose="030F0902030302020204" pitchFamily="66" charset="0"/>
                <a:cs typeface="Times New Roman" panose="02020603050405020304" pitchFamily="18" charset="0"/>
              </a:rPr>
              <a:t>V</a:t>
            </a:r>
            <a:r>
              <a:rPr lang="en-US" sz="1800" b="1" dirty="0">
                <a:solidFill>
                  <a:schemeClr val="accent6">
                    <a:lumMod val="50000"/>
                  </a:schemeClr>
                </a:solidFill>
                <a:latin typeface="Comic Sans MS" panose="030F0902030302020204" pitchFamily="66" charset="0"/>
                <a:cs typeface="Times New Roman" panose="02020603050405020304" pitchFamily="18" charset="0"/>
              </a:rPr>
              <a:t>ertex </a:t>
            </a:r>
            <a:r>
              <a:rPr lang="en-US" b="1" dirty="0">
                <a:solidFill>
                  <a:srgbClr val="C00000"/>
                </a:solidFill>
                <a:latin typeface="Comic Sans MS" panose="030F0902030302020204" pitchFamily="66" charset="0"/>
                <a:cs typeface="Times New Roman" panose="02020603050405020304" pitchFamily="18" charset="0"/>
              </a:rPr>
              <a:t>D</a:t>
            </a:r>
            <a:r>
              <a:rPr lang="en-US" sz="1800" b="1" dirty="0">
                <a:solidFill>
                  <a:schemeClr val="accent6">
                    <a:lumMod val="50000"/>
                  </a:schemeClr>
                </a:solidFill>
                <a:latin typeface="Comic Sans MS" panose="030F0902030302020204" pitchFamily="66" charset="0"/>
                <a:cs typeface="Times New Roman" panose="02020603050405020304" pitchFamily="18" charset="0"/>
              </a:rPr>
              <a:t>etector</a:t>
            </a:r>
            <a:r>
              <a:rPr lang="ru-RU" sz="1800" b="1" dirty="0">
                <a:solidFill>
                  <a:schemeClr val="accent6">
                    <a:lumMod val="50000"/>
                  </a:schemeClr>
                </a:solidFill>
                <a:latin typeface="Comic Sans MS" panose="030F0902030302020204" pitchFamily="66" charset="0"/>
                <a:cs typeface="Times New Roman" panose="02020603050405020304" pitchFamily="18" charset="0"/>
              </a:rPr>
              <a:t> </a:t>
            </a:r>
            <a:r>
              <a:rPr lang="ru-RU" sz="1800" b="1" dirty="0">
                <a:solidFill>
                  <a:srgbClr val="C00000"/>
                </a:solidFill>
                <a:latin typeface="Comic Sans MS" panose="030F0902030302020204" pitchFamily="66" charset="0"/>
                <a:cs typeface="Times New Roman" panose="02020603050405020304" pitchFamily="18" charset="0"/>
              </a:rPr>
              <a:t>(</a:t>
            </a:r>
            <a:r>
              <a:rPr lang="en-US" sz="1800" b="1" dirty="0">
                <a:solidFill>
                  <a:srgbClr val="C00000"/>
                </a:solidFill>
                <a:latin typeface="Comic Sans MS" panose="030F0902030302020204" pitchFamily="66" charset="0"/>
                <a:cs typeface="Times New Roman" panose="02020603050405020304" pitchFamily="18" charset="0"/>
              </a:rPr>
              <a:t>SVD</a:t>
            </a:r>
            <a:r>
              <a:rPr lang="ru-RU" sz="1800" b="1" dirty="0">
                <a:solidFill>
                  <a:srgbClr val="C00000"/>
                </a:solidFill>
                <a:latin typeface="Comic Sans MS" panose="030F0902030302020204" pitchFamily="66" charset="0"/>
                <a:cs typeface="Times New Roman" panose="02020603050405020304" pitchFamily="18" charset="0"/>
              </a:rPr>
              <a:t>-2)</a:t>
            </a:r>
            <a:endParaRPr lang="en-RU" dirty="0">
              <a:solidFill>
                <a:srgbClr val="C00000"/>
              </a:solidFill>
            </a:endParaRPr>
          </a:p>
        </p:txBody>
      </p:sp>
      <p:graphicFrame>
        <p:nvGraphicFramePr>
          <p:cNvPr id="8" name="Table 7">
            <a:extLst>
              <a:ext uri="{FF2B5EF4-FFF2-40B4-BE49-F238E27FC236}">
                <a16:creationId xmlns:a16="http://schemas.microsoft.com/office/drawing/2014/main" id="{9822EC65-9729-131F-FE93-76B17598D6CB}"/>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9303E2C7-7005-BDC8-1A80-4F7C4C1FD9E7}"/>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99204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3DD7F5-8852-C2B1-786C-9DC9E7C8A9AF}"/>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2D7C45C8-DF67-E6DC-4B75-D1D085D56865}"/>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8" name="TextBox 7">
            <a:extLst>
              <a:ext uri="{FF2B5EF4-FFF2-40B4-BE49-F238E27FC236}">
                <a16:creationId xmlns:a16="http://schemas.microsoft.com/office/drawing/2014/main" id="{49FD6DC5-6E07-62B8-5FA8-8B65993DB03C}"/>
              </a:ext>
            </a:extLst>
          </p:cNvPr>
          <p:cNvSpPr txBox="1"/>
          <p:nvPr/>
        </p:nvSpPr>
        <p:spPr>
          <a:xfrm>
            <a:off x="2739473" y="490945"/>
            <a:ext cx="9171477"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Gluon Dominance Model </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r>
              <a:rPr kumimoji="0" lang="en-US" sz="3200" b="1" i="0" u="sng" strike="noStrike" cap="none" normalizeH="0" baseline="0" dirty="0">
                <a:ln>
                  <a:noFill/>
                </a:ln>
                <a:solidFill>
                  <a:srgbClr val="C00000"/>
                </a:solidFill>
                <a:effectLst/>
                <a:latin typeface="Comic Sans MS"/>
                <a:ea typeface="Calibri" pitchFamily="34" charset="0"/>
                <a:cs typeface="Comic Sans MS"/>
              </a:rPr>
              <a:t>GDM</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endParaRPr lang="en-RU" sz="3200" dirty="0"/>
          </a:p>
        </p:txBody>
      </p:sp>
      <p:sp>
        <p:nvSpPr>
          <p:cNvPr id="11" name="TextBox 10">
            <a:extLst>
              <a:ext uri="{FF2B5EF4-FFF2-40B4-BE49-F238E27FC236}">
                <a16:creationId xmlns:a16="http://schemas.microsoft.com/office/drawing/2014/main" id="{F9406DD0-E848-797A-8088-AC49BB81C83B}"/>
              </a:ext>
            </a:extLst>
          </p:cNvPr>
          <p:cNvSpPr txBox="1"/>
          <p:nvPr/>
        </p:nvSpPr>
        <p:spPr>
          <a:xfrm>
            <a:off x="1035220" y="1149593"/>
            <a:ext cx="10374899" cy="4154984"/>
          </a:xfrm>
          <a:prstGeom prst="rect">
            <a:avLst/>
          </a:prstGeom>
          <a:noFill/>
        </p:spPr>
        <p:txBody>
          <a:bodyPr wrap="square" rtlCol="0">
            <a:spAutoFit/>
          </a:bodyPr>
          <a:lstStyle/>
          <a:p>
            <a:pPr algn="just"/>
            <a:r>
              <a:rPr lang="en-US" sz="2400" b="1" dirty="0">
                <a:solidFill>
                  <a:schemeClr val="accent6">
                    <a:lumMod val="50000"/>
                  </a:schemeClr>
                </a:solidFill>
                <a:latin typeface="Comic Sans MS"/>
                <a:ea typeface="Calibri" pitchFamily="34" charset="0"/>
                <a:cs typeface="Comic Sans MS"/>
              </a:rPr>
              <a:t>Modification of the two stage model has been carried out: at the initial stage valence quarks and nascent gluons in accordance with </a:t>
            </a:r>
            <a:r>
              <a:rPr lang="en-US" sz="2400" b="1" dirty="0" err="1">
                <a:solidFill>
                  <a:schemeClr val="accent6">
                    <a:lumMod val="50000"/>
                  </a:schemeClr>
                </a:solidFill>
                <a:latin typeface="Comic Sans MS"/>
                <a:ea typeface="Calibri" pitchFamily="34" charset="0"/>
                <a:cs typeface="Comic Sans MS"/>
              </a:rPr>
              <a:t>pQCD</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branch due elementary fission processes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(1-3).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Then they fragment into real hadrons in accordance with the binomial distribution confirmed in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e</a:t>
            </a:r>
            <a:r>
              <a:rPr kumimoji="0" lang="en-US" sz="2400" b="1" i="0" strike="noStrike" cap="none" normalizeH="0" baseline="30000" dirty="0" err="1">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e</a:t>
            </a:r>
            <a:r>
              <a:rPr kumimoji="0" lang="en-US" sz="2400" b="1" i="0" strike="noStrike" cap="none" normalizeH="0" baseline="30000" dirty="0">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annihilation.</a:t>
            </a:r>
            <a:r>
              <a:rPr lang="en-US" sz="2400" b="1" dirty="0">
                <a:solidFill>
                  <a:schemeClr val="accent6">
                    <a:lumMod val="50000"/>
                  </a:schemeClr>
                </a:solidFill>
                <a:latin typeface="Comic Sans MS"/>
                <a:ea typeface="Calibri" pitchFamily="34" charset="0"/>
                <a:cs typeface="Comic Sans MS"/>
              </a:rPr>
              <a:t> The scheme of convolution combines both stages. </a:t>
            </a:r>
            <a:endParaRPr lang="ru-RU" sz="2400" b="1" dirty="0">
              <a:solidFill>
                <a:schemeClr val="accent6">
                  <a:lumMod val="50000"/>
                </a:schemeClr>
              </a:solidFill>
              <a:latin typeface="Comic Sans MS"/>
              <a:ea typeface="Calibri" pitchFamily="34" charset="0"/>
              <a:cs typeface="Comic Sans MS"/>
            </a:endParaRPr>
          </a:p>
          <a:p>
            <a:pPr algn="just"/>
            <a:r>
              <a:rPr lang="en-US" sz="2400" b="1" dirty="0">
                <a:solidFill>
                  <a:schemeClr val="accent6">
                    <a:lumMod val="50000"/>
                  </a:schemeClr>
                </a:solidFill>
                <a:latin typeface="Comic Sans MS"/>
                <a:ea typeface="Calibri" pitchFamily="34" charset="0"/>
                <a:cs typeface="Comic Sans MS"/>
              </a:rPr>
              <a:t>A comparison of this model with data (Mirabelle, U-70) showed that the hadronization parameters differ considerably from the values obtained in </a:t>
            </a:r>
            <a:r>
              <a:rPr lang="en-US" sz="2400" b="1" dirty="0" err="1">
                <a:solidFill>
                  <a:schemeClr val="accent6">
                    <a:lumMod val="50000"/>
                  </a:schemeClr>
                </a:solidFill>
                <a:latin typeface="Comic Sans MS"/>
                <a:ea typeface="Calibri" pitchFamily="34" charset="0"/>
                <a:cs typeface="Comic Sans MS"/>
              </a:rPr>
              <a:t>e+e</a:t>
            </a:r>
            <a:r>
              <a:rPr lang="en-US" sz="2400" b="1" dirty="0">
                <a:solidFill>
                  <a:schemeClr val="accent6">
                    <a:lumMod val="50000"/>
                  </a:schemeClr>
                </a:solidFill>
                <a:latin typeface="Comic Sans MS"/>
                <a:ea typeface="Calibri" pitchFamily="34" charset="0"/>
                <a:cs typeface="Comic Sans MS"/>
              </a:rPr>
              <a:t>- annihilation, they were much less than 1. It meant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that the number of valence quarks involved in branching</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should be reduced.</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Participation of all three pairs of quarks is unlikely</a:t>
            </a:r>
            <a:r>
              <a:rPr lang="ru-RU" sz="2400" b="1" dirty="0">
                <a:solidFill>
                  <a:schemeClr val="accent6">
                    <a:lumMod val="50000"/>
                  </a:schemeClr>
                </a:solidFill>
                <a:latin typeface="Comic Sans MS"/>
                <a:ea typeface="Calibri" pitchFamily="34" charset="0"/>
                <a:cs typeface="Comic Sans MS"/>
              </a:rPr>
              <a:t>.</a:t>
            </a:r>
            <a:endParaRPr kumimoji="0" lang="ru-RU" sz="2400" b="1" i="0" strike="noStrike" cap="none" normalizeH="0" baseline="0" dirty="0">
              <a:ln>
                <a:noFill/>
              </a:ln>
              <a:solidFill>
                <a:srgbClr val="00B050"/>
              </a:solidFill>
              <a:effectLst/>
              <a:latin typeface="Comic Sans MS"/>
              <a:ea typeface="Calibri" pitchFamily="34" charset="0"/>
              <a:cs typeface="Comic Sans MS"/>
            </a:endParaRPr>
          </a:p>
        </p:txBody>
      </p:sp>
      <p:graphicFrame>
        <p:nvGraphicFramePr>
          <p:cNvPr id="7" name="Table 6">
            <a:extLst>
              <a:ext uri="{FF2B5EF4-FFF2-40B4-BE49-F238E27FC236}">
                <a16:creationId xmlns:a16="http://schemas.microsoft.com/office/drawing/2014/main" id="{30878F71-383E-BA95-39B4-054910516178}"/>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9" name="TextBox 8">
            <a:extLst>
              <a:ext uri="{FF2B5EF4-FFF2-40B4-BE49-F238E27FC236}">
                <a16:creationId xmlns:a16="http://schemas.microsoft.com/office/drawing/2014/main" id="{B343E013-3896-F087-B59E-72FB1766A08F}"/>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20392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13A1B-87D2-626E-1DAB-9B4FCE6E79E9}"/>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1EB80CDB-0848-5D27-04AD-63E2E227FA4E}"/>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10" name="TextBox 9">
            <a:extLst>
              <a:ext uri="{FF2B5EF4-FFF2-40B4-BE49-F238E27FC236}">
                <a16:creationId xmlns:a16="http://schemas.microsoft.com/office/drawing/2014/main" id="{675EBCD1-2D18-82FB-BF08-0DBD0A124FCB}"/>
              </a:ext>
            </a:extLst>
          </p:cNvPr>
          <p:cNvSpPr txBox="1"/>
          <p:nvPr/>
        </p:nvSpPr>
        <p:spPr>
          <a:xfrm>
            <a:off x="795647" y="1187532"/>
            <a:ext cx="10462161" cy="4524315"/>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Our study showed: hadronization parameters grow with decreasing of valence quark pairs. Only their complete exclusion improved considerably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l-GR" sz="2400" b="1" dirty="0">
                <a:solidFill>
                  <a:schemeClr val="accent6">
                    <a:lumMod val="50000"/>
                  </a:schemeClr>
                </a:solidFill>
                <a:latin typeface="Times New Roman" panose="02020603050405020304" pitchFamily="18" charset="0"/>
                <a:cs typeface="Times New Roman" panose="02020603050405020304" pitchFamily="18" charset="0"/>
              </a:rPr>
              <a:t>χ</a:t>
            </a:r>
            <a:r>
              <a:rPr lang="ru-RU" sz="2400" b="1" baseline="30000" dirty="0">
                <a:solidFill>
                  <a:schemeClr val="accent6">
                    <a:lumMod val="50000"/>
                  </a:schemeClr>
                </a:solidFill>
                <a:latin typeface="Times New Roman" panose="02020603050405020304" pitchFamily="18" charset="0"/>
                <a:cs typeface="Times New Roman" panose="02020603050405020304" pitchFamily="18" charset="0"/>
              </a:rPr>
              <a:t>2</a:t>
            </a:r>
            <a:r>
              <a:rPr lang="en-US" sz="2400" b="1" baseline="30000"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for</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MD description,</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but hadronization parameter, the average number of hadrons produced from gluon at the second stage increases with energy, exceeding 1. </a:t>
            </a:r>
          </a:p>
          <a:p>
            <a:endParaRPr kumimoji="0" lang="en-US" sz="2400" b="1" i="0" strike="noStrike" cap="none" normalizeH="0" baseline="0" dirty="0">
              <a:ln>
                <a:noFill/>
              </a:ln>
              <a:solidFill>
                <a:schemeClr val="accent6">
                  <a:lumMod val="50000"/>
                </a:schemeClr>
              </a:solidFill>
              <a:effectLst/>
              <a:latin typeface="Comic Sans MS" panose="030F0902030302020204" pitchFamily="66" charset="0"/>
              <a:ea typeface="Calibri" pitchFamily="34" charset="0"/>
              <a:cs typeface="Times New Roman" panose="02020603050405020304" pitchFamily="18" charset="0"/>
            </a:endParaRPr>
          </a:p>
          <a:p>
            <a:r>
              <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Valence quarks are staying in leading particles, secondaries are created by active gluons, which decay into quark-antiquark pairs, and form colorless hadrons. </a:t>
            </a:r>
          </a:p>
          <a:p>
            <a:endPar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endParaRPr>
          </a:p>
          <a:p>
            <a:r>
              <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Soft gluons (~50%) remain in the </a:t>
            </a:r>
            <a:r>
              <a:rPr lang="en-US" sz="2400" b="1" dirty="0" err="1">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qg</a:t>
            </a:r>
            <a:r>
              <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-system and partly re-emit soft photons leading to their excess yield.</a:t>
            </a:r>
            <a:endParaRPr lang="en-RU" sz="2400" dirty="0">
              <a:solidFill>
                <a:schemeClr val="accent6">
                  <a:lumMod val="50000"/>
                </a:schemeClr>
              </a:solidFill>
            </a:endParaRPr>
          </a:p>
        </p:txBody>
      </p:sp>
      <p:graphicFrame>
        <p:nvGraphicFramePr>
          <p:cNvPr id="8" name="Table 7">
            <a:extLst>
              <a:ext uri="{FF2B5EF4-FFF2-40B4-BE49-F238E27FC236}">
                <a16:creationId xmlns:a16="http://schemas.microsoft.com/office/drawing/2014/main" id="{24A1030B-1E53-5C85-2663-491BEE4170D5}"/>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9" name="TextBox 8">
            <a:extLst>
              <a:ext uri="{FF2B5EF4-FFF2-40B4-BE49-F238E27FC236}">
                <a16:creationId xmlns:a16="http://schemas.microsoft.com/office/drawing/2014/main" id="{F740A9FB-E8C2-B8E7-A977-95F7C960739B}"/>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
        <p:nvSpPr>
          <p:cNvPr id="11" name="TextBox 10">
            <a:extLst>
              <a:ext uri="{FF2B5EF4-FFF2-40B4-BE49-F238E27FC236}">
                <a16:creationId xmlns:a16="http://schemas.microsoft.com/office/drawing/2014/main" id="{F0D2EC20-29EB-5D96-5748-F1FF1C3FF84F}"/>
              </a:ext>
            </a:extLst>
          </p:cNvPr>
          <p:cNvSpPr txBox="1"/>
          <p:nvPr/>
        </p:nvSpPr>
        <p:spPr>
          <a:xfrm>
            <a:off x="2739473" y="490945"/>
            <a:ext cx="9171477"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Gluon Dominance Model </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r>
              <a:rPr kumimoji="0" lang="en-US" sz="3200" b="1" i="0" u="sng" strike="noStrike" cap="none" normalizeH="0" baseline="0" dirty="0">
                <a:ln>
                  <a:noFill/>
                </a:ln>
                <a:solidFill>
                  <a:srgbClr val="C00000"/>
                </a:solidFill>
                <a:effectLst/>
                <a:latin typeface="Comic Sans MS"/>
                <a:ea typeface="Calibri" pitchFamily="34" charset="0"/>
                <a:cs typeface="Comic Sans MS"/>
              </a:rPr>
              <a:t>GDM</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endParaRPr lang="en-RU" sz="3200" dirty="0"/>
          </a:p>
        </p:txBody>
      </p:sp>
    </p:spTree>
    <p:extLst>
      <p:ext uri="{BB962C8B-B14F-4D97-AF65-F5344CB8AC3E}">
        <p14:creationId xmlns:p14="http://schemas.microsoft.com/office/powerpoint/2010/main" val="15303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364"/>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1633474" y="434005"/>
            <a:ext cx="4448904"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GDM</a:t>
            </a:r>
            <a:r>
              <a:rPr lang="en-US" sz="3200" b="1" u="sng" dirty="0">
                <a:solidFill>
                  <a:srgbClr val="C00000"/>
                </a:solidFill>
                <a:latin typeface="Comic Sans MS"/>
                <a:ea typeface="Calibri" pitchFamily="34" charset="0"/>
                <a:cs typeface="Comic Sans MS"/>
              </a:rPr>
              <a:t>,</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a:ln>
                  <a:noFill/>
                </a:ln>
                <a:solidFill>
                  <a:srgbClr val="C00000"/>
                </a:solidFill>
                <a:effectLst/>
                <a:latin typeface="Comic Sans MS"/>
                <a:ea typeface="Calibri" pitchFamily="34" charset="0"/>
                <a:cs typeface="Comic Sans MS"/>
              </a:rPr>
              <a:t>g-fission</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endParaRPr lang="en-RU" sz="3200" dirty="0"/>
          </a:p>
        </p:txBody>
      </p:sp>
      <p:sp>
        <p:nvSpPr>
          <p:cNvPr id="9" name="TextBox 8">
            <a:extLst>
              <a:ext uri="{FF2B5EF4-FFF2-40B4-BE49-F238E27FC236}">
                <a16:creationId xmlns:a16="http://schemas.microsoft.com/office/drawing/2014/main" id="{868EEB66-C44F-6979-5712-653841DB31D2}"/>
              </a:ext>
            </a:extLst>
          </p:cNvPr>
          <p:cNvSpPr txBox="1"/>
          <p:nvPr/>
        </p:nvSpPr>
        <p:spPr>
          <a:xfrm>
            <a:off x="5144814" y="1609027"/>
            <a:ext cx="1397038" cy="707886"/>
          </a:xfrm>
          <a:prstGeom prst="rect">
            <a:avLst/>
          </a:prstGeom>
          <a:noFill/>
        </p:spPr>
        <p:txBody>
          <a:bodyPr wrap="square" rtlCol="0">
            <a:spAutoFit/>
          </a:bodyPr>
          <a:lstStyle/>
          <a:p>
            <a:pPr algn="ctr"/>
            <a:r>
              <a:rPr lang="en-US" sz="2000" b="1" dirty="0">
                <a:solidFill>
                  <a:schemeClr val="accent6">
                    <a:lumMod val="50000"/>
                  </a:schemeClr>
                </a:solidFill>
                <a:latin typeface="Comic Sans MS"/>
                <a:ea typeface="Calibri" pitchFamily="34" charset="0"/>
                <a:cs typeface="Comic Sans MS"/>
              </a:rPr>
              <a:t>g</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luon fission</a:t>
            </a:r>
          </a:p>
        </p:txBody>
      </p:sp>
      <p:cxnSp>
        <p:nvCxnSpPr>
          <p:cNvPr id="13" name="Straight Arrow Connector 12">
            <a:extLst>
              <a:ext uri="{FF2B5EF4-FFF2-40B4-BE49-F238E27FC236}">
                <a16:creationId xmlns:a16="http://schemas.microsoft.com/office/drawing/2014/main" id="{EE281DF8-F73D-514A-B8DC-A98503D0F45A}"/>
              </a:ext>
            </a:extLst>
          </p:cNvPr>
          <p:cNvCxnSpPr/>
          <p:nvPr/>
        </p:nvCxnSpPr>
        <p:spPr>
          <a:xfrm>
            <a:off x="3977044" y="1962970"/>
            <a:ext cx="516468" cy="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48F3722-06A2-7DCA-FA62-87D5E2E2CADF}"/>
              </a:ext>
            </a:extLst>
          </p:cNvPr>
          <p:cNvCxnSpPr/>
          <p:nvPr/>
        </p:nvCxnSpPr>
        <p:spPr>
          <a:xfrm>
            <a:off x="7047187" y="1955096"/>
            <a:ext cx="516468" cy="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3B91A54-CD21-5E34-5A08-A56706DF877C}"/>
              </a:ext>
            </a:extLst>
          </p:cNvPr>
          <p:cNvSpPr txBox="1"/>
          <p:nvPr/>
        </p:nvSpPr>
        <p:spPr>
          <a:xfrm>
            <a:off x="8003432" y="1717114"/>
            <a:ext cx="1875835" cy="400110"/>
          </a:xfrm>
          <a:prstGeom prst="rect">
            <a:avLst/>
          </a:prstGeom>
          <a:noFill/>
        </p:spPr>
        <p:txBody>
          <a:bodyPr wrap="none" rtlCol="0">
            <a:spAutoFit/>
          </a:bodyPr>
          <a:lstStyle/>
          <a:p>
            <a:r>
              <a:rPr kumimoji="0" lang="en-US" sz="2000" b="1" i="0" strike="noStrike" cap="none" normalizeH="0" baseline="0" dirty="0">
                <a:ln>
                  <a:noFill/>
                </a:ln>
                <a:solidFill>
                  <a:srgbClr val="6133C2"/>
                </a:solidFill>
                <a:effectLst/>
                <a:latin typeface="Comic Sans MS"/>
                <a:ea typeface="Calibri" pitchFamily="34" charset="0"/>
                <a:cs typeface="Comic Sans MS"/>
              </a:rPr>
              <a:t>hadronization</a:t>
            </a:r>
            <a:endParaRPr lang="en-US" sz="2000" b="1" dirty="0">
              <a:solidFill>
                <a:srgbClr val="6133C2"/>
              </a:solidFill>
            </a:endParaRPr>
          </a:p>
        </p:txBody>
      </p:sp>
      <p:pic>
        <p:nvPicPr>
          <p:cNvPr id="19" name="Picture 18" descr="latex-image-1.pdf">
            <a:extLst>
              <a:ext uri="{FF2B5EF4-FFF2-40B4-BE49-F238E27FC236}">
                <a16:creationId xmlns:a16="http://schemas.microsoft.com/office/drawing/2014/main" id="{19162DF0-9136-EAF1-C034-59ABD045F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35" y="3756247"/>
            <a:ext cx="6661275" cy="1138780"/>
          </a:xfrm>
          <a:prstGeom prst="rect">
            <a:avLst/>
          </a:prstGeom>
        </p:spPr>
      </p:pic>
      <p:pic>
        <p:nvPicPr>
          <p:cNvPr id="20" name="Picture 19" descr="latex-image-1.pdf">
            <a:extLst>
              <a:ext uri="{FF2B5EF4-FFF2-40B4-BE49-F238E27FC236}">
                <a16:creationId xmlns:a16="http://schemas.microsoft.com/office/drawing/2014/main" id="{0E0E70A1-C0D9-5D7B-4043-C4F594197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842" y="2756682"/>
            <a:ext cx="1638300" cy="774700"/>
          </a:xfrm>
          <a:prstGeom prst="rect">
            <a:avLst/>
          </a:prstGeom>
        </p:spPr>
      </p:pic>
      <p:pic>
        <p:nvPicPr>
          <p:cNvPr id="22" name="Picture 21" descr="latex-image-1.pdf">
            <a:extLst>
              <a:ext uri="{FF2B5EF4-FFF2-40B4-BE49-F238E27FC236}">
                <a16:creationId xmlns:a16="http://schemas.microsoft.com/office/drawing/2014/main" id="{1184FB8B-911F-99EA-6D27-14BEBD415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432" y="455665"/>
            <a:ext cx="3163999" cy="618659"/>
          </a:xfrm>
          <a:prstGeom prst="rect">
            <a:avLst/>
          </a:prstGeom>
        </p:spPr>
      </p:pic>
      <p:sp>
        <p:nvSpPr>
          <p:cNvPr id="24" name="Oval 23">
            <a:extLst>
              <a:ext uri="{FF2B5EF4-FFF2-40B4-BE49-F238E27FC236}">
                <a16:creationId xmlns:a16="http://schemas.microsoft.com/office/drawing/2014/main" id="{7EBE41F6-84B6-3E18-43F3-FF74203A94C6}"/>
              </a:ext>
            </a:extLst>
          </p:cNvPr>
          <p:cNvSpPr/>
          <p:nvPr/>
        </p:nvSpPr>
        <p:spPr>
          <a:xfrm>
            <a:off x="1633474" y="1313519"/>
            <a:ext cx="2080293" cy="1261667"/>
          </a:xfrm>
          <a:prstGeom prst="ellipse">
            <a:avLst/>
          </a:prstGeom>
          <a:solidFill>
            <a:schemeClr val="accent1">
              <a:alpha val="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              </a:t>
            </a:r>
            <a:endParaRPr lang="en-US" dirty="0"/>
          </a:p>
        </p:txBody>
      </p:sp>
      <p:sp>
        <p:nvSpPr>
          <p:cNvPr id="25" name="TextBox 24">
            <a:extLst>
              <a:ext uri="{FF2B5EF4-FFF2-40B4-BE49-F238E27FC236}">
                <a16:creationId xmlns:a16="http://schemas.microsoft.com/office/drawing/2014/main" id="{278550C0-A716-C791-84EE-8D359B37C388}"/>
              </a:ext>
            </a:extLst>
          </p:cNvPr>
          <p:cNvSpPr txBox="1"/>
          <p:nvPr/>
        </p:nvSpPr>
        <p:spPr>
          <a:xfrm>
            <a:off x="1866860" y="1518038"/>
            <a:ext cx="1544848" cy="923330"/>
          </a:xfrm>
          <a:prstGeom prst="rect">
            <a:avLst/>
          </a:prstGeom>
          <a:noFill/>
        </p:spPr>
        <p:txBody>
          <a:bodyPr wrap="square" rtlCol="0">
            <a:spAutoFit/>
          </a:bodyPr>
          <a:lstStyle/>
          <a:p>
            <a:pPr algn="ctr"/>
            <a:r>
              <a:rPr lang="en-GB" b="1" dirty="0">
                <a:solidFill>
                  <a:srgbClr val="C00000"/>
                </a:solidFill>
                <a:latin typeface="Comic Sans MS" panose="030F0902030302020204" pitchFamily="66" charset="0"/>
              </a:rPr>
              <a:t>appearance of active gluons</a:t>
            </a:r>
            <a:endParaRPr lang="en-RU" b="1" dirty="0">
              <a:solidFill>
                <a:srgbClr val="C00000"/>
              </a:solidFill>
              <a:latin typeface="Comic Sans MS" panose="030F0902030302020204" pitchFamily="66" charset="0"/>
            </a:endParaRPr>
          </a:p>
        </p:txBody>
      </p:sp>
      <p:sp>
        <p:nvSpPr>
          <p:cNvPr id="26" name="Oval 25">
            <a:extLst>
              <a:ext uri="{FF2B5EF4-FFF2-40B4-BE49-F238E27FC236}">
                <a16:creationId xmlns:a16="http://schemas.microsoft.com/office/drawing/2014/main" id="{76EBEB1A-4C90-1389-81DD-897F76399101}"/>
              </a:ext>
            </a:extLst>
          </p:cNvPr>
          <p:cNvSpPr/>
          <p:nvPr/>
        </p:nvSpPr>
        <p:spPr>
          <a:xfrm>
            <a:off x="4762047" y="1332136"/>
            <a:ext cx="2080293" cy="1261667"/>
          </a:xfrm>
          <a:prstGeom prst="ellipse">
            <a:avLst/>
          </a:prstGeom>
          <a:solidFill>
            <a:schemeClr val="accent1">
              <a:alpha val="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              </a:t>
            </a:r>
            <a:endParaRPr lang="en-US" dirty="0"/>
          </a:p>
        </p:txBody>
      </p:sp>
      <p:sp>
        <p:nvSpPr>
          <p:cNvPr id="27" name="Oval 26">
            <a:extLst>
              <a:ext uri="{FF2B5EF4-FFF2-40B4-BE49-F238E27FC236}">
                <a16:creationId xmlns:a16="http://schemas.microsoft.com/office/drawing/2014/main" id="{2D2D4755-A757-0EAC-BD01-94D08FAB4461}"/>
              </a:ext>
            </a:extLst>
          </p:cNvPr>
          <p:cNvSpPr/>
          <p:nvPr/>
        </p:nvSpPr>
        <p:spPr>
          <a:xfrm>
            <a:off x="7798974" y="1283580"/>
            <a:ext cx="2080293" cy="1261667"/>
          </a:xfrm>
          <a:prstGeom prst="ellipse">
            <a:avLst/>
          </a:prstGeom>
          <a:solidFill>
            <a:schemeClr val="accent1">
              <a:alpha val="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              </a:t>
            </a:r>
            <a:endParaRPr lang="en-US" dirty="0"/>
          </a:p>
        </p:txBody>
      </p:sp>
      <p:sp>
        <p:nvSpPr>
          <p:cNvPr id="28" name="TextBox 27">
            <a:extLst>
              <a:ext uri="{FF2B5EF4-FFF2-40B4-BE49-F238E27FC236}">
                <a16:creationId xmlns:a16="http://schemas.microsoft.com/office/drawing/2014/main" id="{73FC96E9-4D12-BF74-C48A-B6CFD5787A60}"/>
              </a:ext>
            </a:extLst>
          </p:cNvPr>
          <p:cNvSpPr txBox="1"/>
          <p:nvPr/>
        </p:nvSpPr>
        <p:spPr>
          <a:xfrm>
            <a:off x="571500" y="5080625"/>
            <a:ext cx="10795000" cy="830997"/>
          </a:xfrm>
          <a:prstGeom prst="rect">
            <a:avLst/>
          </a:prstGeom>
          <a:noFill/>
        </p:spPr>
        <p:txBody>
          <a:bodyPr wrap="square" rtlCol="0">
            <a:spAutoFit/>
          </a:bodyPr>
          <a:lstStyle/>
          <a:p>
            <a:pPr algn="ctr"/>
            <a:r>
              <a:rPr kumimoji="0" lang="en-US" sz="2400" b="1" i="0" strike="noStrike" cap="none" normalizeH="0" baseline="0" dirty="0">
                <a:ln>
                  <a:noFill/>
                </a:ln>
                <a:solidFill>
                  <a:srgbClr val="C00000"/>
                </a:solidFill>
                <a:effectLst/>
                <a:latin typeface="Comic Sans MS"/>
                <a:ea typeface="Calibri" pitchFamily="34" charset="0"/>
                <a:cs typeface="Comic Sans MS"/>
              </a:rPr>
              <a:t>Almost a half of gluons (~ 47 %) remain in </a:t>
            </a:r>
            <a:r>
              <a:rPr kumimoji="0" lang="en-US" sz="2400" b="1" i="0" strike="noStrike" cap="none" normalizeH="0" baseline="0" dirty="0" err="1">
                <a:ln>
                  <a:noFill/>
                </a:ln>
                <a:solidFill>
                  <a:srgbClr val="C00000"/>
                </a:solidFill>
                <a:effectLst/>
                <a:latin typeface="Comic Sans MS"/>
                <a:ea typeface="Calibri" pitchFamily="34" charset="0"/>
                <a:cs typeface="Comic Sans MS"/>
              </a:rPr>
              <a:t>qg</a:t>
            </a:r>
            <a:r>
              <a:rPr kumimoji="0" lang="en-US" sz="2400" b="1" i="0" strike="noStrike" cap="none" normalizeH="0" baseline="0" dirty="0">
                <a:ln>
                  <a:noFill/>
                </a:ln>
                <a:solidFill>
                  <a:srgbClr val="C00000"/>
                </a:solidFill>
                <a:effectLst/>
                <a:latin typeface="Comic Sans MS"/>
                <a:ea typeface="Calibri" pitchFamily="34" charset="0"/>
                <a:cs typeface="Comic Sans MS"/>
              </a:rPr>
              <a:t>-system</a:t>
            </a:r>
            <a:r>
              <a:rPr kumimoji="0" lang="ru-RU" sz="2400" b="1" i="0" strike="noStrike" cap="none" normalizeH="0" baseline="0" dirty="0">
                <a:ln>
                  <a:noFill/>
                </a:ln>
                <a:solidFill>
                  <a:srgbClr val="C00000"/>
                </a:solidFill>
                <a:effectLst/>
                <a:latin typeface="Comic Sans MS"/>
                <a:ea typeface="Calibri" pitchFamily="34" charset="0"/>
                <a:cs typeface="Comic Sans MS"/>
              </a:rPr>
              <a:t>,</a:t>
            </a:r>
            <a:r>
              <a:rPr kumimoji="0" lang="en-US" sz="2400" b="1" i="0" strike="noStrike" cap="none" normalizeH="0" baseline="0" dirty="0">
                <a:ln>
                  <a:noFill/>
                </a:ln>
                <a:solidFill>
                  <a:srgbClr val="C00000"/>
                </a:solidFill>
                <a:effectLst/>
                <a:latin typeface="Comic Sans MS"/>
                <a:ea typeface="Calibri" pitchFamily="34" charset="0"/>
                <a:cs typeface="Comic Sans MS"/>
              </a:rPr>
              <a:t> without being fragmented into hadrons</a:t>
            </a:r>
            <a:r>
              <a:rPr lang="ru-RU" sz="2400" b="1" dirty="0">
                <a:solidFill>
                  <a:srgbClr val="C00000"/>
                </a:solidFill>
                <a:latin typeface="Comic Sans MS"/>
                <a:ea typeface="Calibri" pitchFamily="34" charset="0"/>
                <a:cs typeface="Comic Sans MS"/>
              </a:rPr>
              <a:t>.</a:t>
            </a:r>
            <a:endParaRPr lang="en-RU" sz="2400" dirty="0">
              <a:solidFill>
                <a:srgbClr val="C00000"/>
              </a:solidFill>
            </a:endParaRPr>
          </a:p>
        </p:txBody>
      </p:sp>
      <p:graphicFrame>
        <p:nvGraphicFramePr>
          <p:cNvPr id="8" name="Table 7">
            <a:extLst>
              <a:ext uri="{FF2B5EF4-FFF2-40B4-BE49-F238E27FC236}">
                <a16:creationId xmlns:a16="http://schemas.microsoft.com/office/drawing/2014/main" id="{8C79A5A7-C94A-9945-B500-9894EE804894}"/>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319A4095-15F8-137F-79F4-662F3F8C25A7}"/>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pic>
        <p:nvPicPr>
          <p:cNvPr id="3" name="Picture 2">
            <a:extLst>
              <a:ext uri="{FF2B5EF4-FFF2-40B4-BE49-F238E27FC236}">
                <a16:creationId xmlns:a16="http://schemas.microsoft.com/office/drawing/2014/main" id="{71FDE00C-CE80-6A30-723B-FDA0F6A54D42}"/>
              </a:ext>
            </a:extLst>
          </p:cNvPr>
          <p:cNvPicPr>
            <a:picLocks noChangeAspect="1"/>
          </p:cNvPicPr>
          <p:nvPr/>
        </p:nvPicPr>
        <p:blipFill>
          <a:blip r:embed="rId5"/>
          <a:stretch>
            <a:fillRect/>
          </a:stretch>
        </p:blipFill>
        <p:spPr>
          <a:xfrm>
            <a:off x="4762047" y="2723147"/>
            <a:ext cx="4448904" cy="873063"/>
          </a:xfrm>
          <a:prstGeom prst="rect">
            <a:avLst/>
          </a:prstGeom>
        </p:spPr>
      </p:pic>
    </p:spTree>
    <p:extLst>
      <p:ext uri="{BB962C8B-B14F-4D97-AF65-F5344CB8AC3E}">
        <p14:creationId xmlns:p14="http://schemas.microsoft.com/office/powerpoint/2010/main" val="566494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466"/>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2431376" y="383526"/>
            <a:ext cx="7297802" cy="584775"/>
          </a:xfrm>
          <a:prstGeom prst="rect">
            <a:avLst/>
          </a:prstGeom>
          <a:noFill/>
        </p:spPr>
        <p:txBody>
          <a:bodyPr wrap="square">
            <a:spAutoFit/>
          </a:bodyPr>
          <a:lstStyle/>
          <a:p>
            <a:pPr algn="ctr"/>
            <a:r>
              <a:rPr kumimoji="0" lang="en-US" sz="3200" b="1" i="0" u="sng" strike="noStrike" cap="none" normalizeH="0" baseline="0" dirty="0">
                <a:ln>
                  <a:noFill/>
                </a:ln>
                <a:solidFill>
                  <a:srgbClr val="C00000"/>
                </a:solidFill>
                <a:effectLst/>
                <a:latin typeface="Comic Sans MS"/>
                <a:ea typeface="Calibri" pitchFamily="34" charset="0"/>
                <a:cs typeface="Comic Sans MS"/>
              </a:rPr>
              <a:t>GDM</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a:ln>
                  <a:noFill/>
                </a:ln>
                <a:solidFill>
                  <a:srgbClr val="C00000"/>
                </a:solidFill>
                <a:effectLst/>
                <a:latin typeface="Comic Sans MS"/>
                <a:ea typeface="Calibri" pitchFamily="34" charset="0"/>
                <a:cs typeface="Comic Sans MS"/>
              </a:rPr>
              <a:t>scheme without gluon fission</a:t>
            </a:r>
            <a:endParaRPr lang="en-RU" sz="3200" dirty="0"/>
          </a:p>
        </p:txBody>
      </p:sp>
      <p:pic>
        <p:nvPicPr>
          <p:cNvPr id="9" name="Picture 8" descr="latex-image-1.pdf">
            <a:extLst>
              <a:ext uri="{FF2B5EF4-FFF2-40B4-BE49-F238E27FC236}">
                <a16:creationId xmlns:a16="http://schemas.microsoft.com/office/drawing/2014/main" id="{95EDD32A-16E2-7EE0-26D9-2E16B1AE4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402" y="1253026"/>
            <a:ext cx="8432800" cy="927100"/>
          </a:xfrm>
          <a:prstGeom prst="rect">
            <a:avLst/>
          </a:prstGeom>
        </p:spPr>
      </p:pic>
      <p:pic>
        <p:nvPicPr>
          <p:cNvPr id="10" name="Picture 9" descr="latex-image-1.pdf">
            <a:extLst>
              <a:ext uri="{FF2B5EF4-FFF2-40B4-BE49-F238E27FC236}">
                <a16:creationId xmlns:a16="http://schemas.microsoft.com/office/drawing/2014/main" id="{2E694DFD-7530-2971-E8CF-AC597270B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178" y="2299183"/>
            <a:ext cx="8623300" cy="368300"/>
          </a:xfrm>
          <a:prstGeom prst="rect">
            <a:avLst/>
          </a:prstGeom>
        </p:spPr>
      </p:pic>
      <p:sp>
        <p:nvSpPr>
          <p:cNvPr id="11" name="TextBox 10">
            <a:extLst>
              <a:ext uri="{FF2B5EF4-FFF2-40B4-BE49-F238E27FC236}">
                <a16:creationId xmlns:a16="http://schemas.microsoft.com/office/drawing/2014/main" id="{7A0292E6-4A7D-AE86-20E6-1BBD70E03A46}"/>
              </a:ext>
            </a:extLst>
          </p:cNvPr>
          <p:cNvSpPr txBox="1"/>
          <p:nvPr/>
        </p:nvSpPr>
        <p:spPr>
          <a:xfrm>
            <a:off x="1022753" y="2243918"/>
            <a:ext cx="2146300" cy="461665"/>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Parameters</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endParaRPr lang="en-RU" sz="2400" dirty="0"/>
          </a:p>
        </p:txBody>
      </p:sp>
      <p:graphicFrame>
        <p:nvGraphicFramePr>
          <p:cNvPr id="13" name="Объект 29">
            <a:extLst>
              <a:ext uri="{FF2B5EF4-FFF2-40B4-BE49-F238E27FC236}">
                <a16:creationId xmlns:a16="http://schemas.microsoft.com/office/drawing/2014/main" id="{4AAA9CFC-C63D-170A-98BC-C2DEFB4E507B}"/>
              </a:ext>
            </a:extLst>
          </p:cNvPr>
          <p:cNvGraphicFramePr>
            <a:graphicFrameLocks noChangeAspect="1"/>
          </p:cNvGraphicFramePr>
          <p:nvPr>
            <p:extLst>
              <p:ext uri="{D42A27DB-BD31-4B8C-83A1-F6EECF244321}">
                <p14:modId xmlns:p14="http://schemas.microsoft.com/office/powerpoint/2010/main" val="490666270"/>
              </p:ext>
            </p:extLst>
          </p:nvPr>
        </p:nvGraphicFramePr>
        <p:xfrm>
          <a:off x="2071018" y="3017405"/>
          <a:ext cx="531267" cy="503306"/>
        </p:xfrm>
        <a:graphic>
          <a:graphicData uri="http://schemas.openxmlformats.org/presentationml/2006/ole">
            <mc:AlternateContent xmlns:mc="http://schemas.openxmlformats.org/markup-compatibility/2006">
              <mc:Choice xmlns:v="urn:schemas-microsoft-com:vml" Requires="v">
                <p:oleObj name="Формула" r:id="rId4" imgW="177492" imgH="164814" progId="Equation.3">
                  <p:embed/>
                </p:oleObj>
              </mc:Choice>
              <mc:Fallback>
                <p:oleObj name="Формула" r:id="rId4" imgW="177492" imgH="164814" progId="Equation.3">
                  <p:embed/>
                  <p:pic>
                    <p:nvPicPr>
                      <p:cNvPr id="27" name="Объект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018" y="3017405"/>
                        <a:ext cx="531267" cy="503306"/>
                      </a:xfrm>
                      <a:prstGeom prst="rect">
                        <a:avLst/>
                      </a:prstGeom>
                      <a:noFill/>
                    </p:spPr>
                  </p:pic>
                </p:oleObj>
              </mc:Fallback>
            </mc:AlternateContent>
          </a:graphicData>
        </a:graphic>
      </p:graphicFrame>
      <p:graphicFrame>
        <p:nvGraphicFramePr>
          <p:cNvPr id="14" name="Таблица 32773">
            <a:extLst>
              <a:ext uri="{FF2B5EF4-FFF2-40B4-BE49-F238E27FC236}">
                <a16:creationId xmlns:a16="http://schemas.microsoft.com/office/drawing/2014/main" id="{BA663496-B6B8-5669-24F1-359B5639A3AC}"/>
              </a:ext>
            </a:extLst>
          </p:cNvPr>
          <p:cNvGraphicFramePr>
            <a:graphicFrameLocks noGrp="1"/>
          </p:cNvGraphicFramePr>
          <p:nvPr>
            <p:extLst>
              <p:ext uri="{D42A27DB-BD31-4B8C-83A1-F6EECF244321}">
                <p14:modId xmlns:p14="http://schemas.microsoft.com/office/powerpoint/2010/main" val="4056651977"/>
              </p:ext>
            </p:extLst>
          </p:nvPr>
        </p:nvGraphicFramePr>
        <p:xfrm>
          <a:off x="1143978" y="2942713"/>
          <a:ext cx="6940663" cy="2520279"/>
        </p:xfrm>
        <a:graphic>
          <a:graphicData uri="http://schemas.openxmlformats.org/drawingml/2006/table">
            <a:tbl>
              <a:tblPr firstRow="1" firstCol="1" bandRow="1"/>
              <a:tblGrid>
                <a:gridCol w="728858">
                  <a:extLst>
                    <a:ext uri="{9D8B030D-6E8A-4147-A177-3AD203B41FA5}">
                      <a16:colId xmlns:a16="http://schemas.microsoft.com/office/drawing/2014/main" val="20000"/>
                    </a:ext>
                  </a:extLst>
                </a:gridCol>
                <a:gridCol w="1144299">
                  <a:extLst>
                    <a:ext uri="{9D8B030D-6E8A-4147-A177-3AD203B41FA5}">
                      <a16:colId xmlns:a16="http://schemas.microsoft.com/office/drawing/2014/main" val="20001"/>
                    </a:ext>
                  </a:extLst>
                </a:gridCol>
                <a:gridCol w="520403">
                  <a:extLst>
                    <a:ext uri="{9D8B030D-6E8A-4147-A177-3AD203B41FA5}">
                      <a16:colId xmlns:a16="http://schemas.microsoft.com/office/drawing/2014/main" val="20002"/>
                    </a:ext>
                  </a:extLst>
                </a:gridCol>
                <a:gridCol w="1244123">
                  <a:extLst>
                    <a:ext uri="{9D8B030D-6E8A-4147-A177-3AD203B41FA5}">
                      <a16:colId xmlns:a16="http://schemas.microsoft.com/office/drawing/2014/main" val="20003"/>
                    </a:ext>
                  </a:extLst>
                </a:gridCol>
                <a:gridCol w="1144299">
                  <a:extLst>
                    <a:ext uri="{9D8B030D-6E8A-4147-A177-3AD203B41FA5}">
                      <a16:colId xmlns:a16="http://schemas.microsoft.com/office/drawing/2014/main" val="20004"/>
                    </a:ext>
                  </a:extLst>
                </a:gridCol>
                <a:gridCol w="1154575">
                  <a:extLst>
                    <a:ext uri="{9D8B030D-6E8A-4147-A177-3AD203B41FA5}">
                      <a16:colId xmlns:a16="http://schemas.microsoft.com/office/drawing/2014/main" val="20005"/>
                    </a:ext>
                  </a:extLst>
                </a:gridCol>
                <a:gridCol w="1004106">
                  <a:extLst>
                    <a:ext uri="{9D8B030D-6E8A-4147-A177-3AD203B41FA5}">
                      <a16:colId xmlns:a16="http://schemas.microsoft.com/office/drawing/2014/main" val="20006"/>
                    </a:ext>
                  </a:extLst>
                </a:gridCol>
              </a:tblGrid>
              <a:tr h="805289">
                <a:tc>
                  <a:txBody>
                    <a:bodyPr/>
                    <a:lstStyle/>
                    <a:p>
                      <a:pPr algn="ctr">
                        <a:lnSpc>
                          <a:spcPct val="115000"/>
                        </a:lnSpc>
                        <a:spcAft>
                          <a:spcPts val="0"/>
                        </a:spcAft>
                      </a:pPr>
                      <a:r>
                        <a:rPr lang="ru-RU" sz="2800" b="1" i="1" dirty="0">
                          <a:effectLst/>
                          <a:latin typeface="Times New Roman"/>
                          <a:ea typeface="Calibri"/>
                        </a:rPr>
                        <a:t>р</a:t>
                      </a:r>
                      <a:endParaRPr lang="en-US" sz="2800" b="1" i="1" dirty="0">
                        <a:effectLst/>
                        <a:latin typeface="Times New Roman"/>
                        <a:ea typeface="Calibri"/>
                      </a:endParaRPr>
                    </a:p>
                    <a:p>
                      <a:pPr algn="ctr">
                        <a:lnSpc>
                          <a:spcPct val="115000"/>
                        </a:lnSpc>
                        <a:spcAft>
                          <a:spcPts val="0"/>
                        </a:spcAft>
                      </a:pPr>
                      <a:r>
                        <a:rPr lang="ru-RU" sz="1400" b="1" dirty="0">
                          <a:effectLst/>
                          <a:latin typeface="Times New Roman"/>
                          <a:ea typeface="Calibri"/>
                        </a:rPr>
                        <a:t>ГэВ/</a:t>
                      </a:r>
                      <a:r>
                        <a:rPr lang="ru-RU" sz="1400" b="1" i="1" dirty="0">
                          <a:effectLst/>
                          <a:latin typeface="Times New Roman"/>
                          <a:ea typeface="Calibri"/>
                        </a:rPr>
                        <a:t>с</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0" i="1" baseline="0" dirty="0">
                          <a:effectLst/>
                          <a:latin typeface="Times New Roman"/>
                          <a:ea typeface="Calibri"/>
                        </a:rPr>
                        <a:t>  </a:t>
                      </a:r>
                      <a:endParaRPr lang="ru-RU" sz="1600" b="0" i="1" baseline="0" dirty="0">
                        <a:effectLst/>
                        <a:latin typeface="Times New Roman"/>
                        <a:ea typeface="Calibri"/>
                      </a:endParaRPr>
                    </a:p>
                    <a:p>
                      <a:pPr algn="ctr">
                        <a:lnSpc>
                          <a:spcPct val="115000"/>
                        </a:lnSpc>
                        <a:spcAft>
                          <a:spcPts val="0"/>
                        </a:spcAft>
                      </a:pPr>
                      <a:r>
                        <a:rPr lang="en-US" sz="1600" b="1" i="1" dirty="0">
                          <a:effectLst/>
                          <a:latin typeface="Times New Roman"/>
                          <a:ea typeface="Calibri"/>
                        </a:rPr>
                        <a:t>M</a:t>
                      </a:r>
                      <a:r>
                        <a:rPr lang="en-US" sz="1600" b="1" baseline="-25000" dirty="0">
                          <a:effectLst/>
                          <a:latin typeface="Times New Roman"/>
                          <a:ea typeface="Calibri"/>
                        </a:rPr>
                        <a:t>g</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i="1" dirty="0">
                        <a:effectLst/>
                        <a:latin typeface="Times New Roman"/>
                        <a:ea typeface="Calibri"/>
                      </a:endParaRPr>
                    </a:p>
                    <a:p>
                      <a:pPr algn="ctr">
                        <a:lnSpc>
                          <a:spcPct val="115000"/>
                        </a:lnSpc>
                        <a:spcAft>
                          <a:spcPts val="0"/>
                        </a:spcAft>
                      </a:pPr>
                      <a:r>
                        <a:rPr lang="en-US" sz="1600" b="1" i="1" dirty="0">
                          <a:effectLst/>
                          <a:latin typeface="Times New Roman"/>
                          <a:ea typeface="Calibri"/>
                        </a:rPr>
                        <a:t>N</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dirty="0">
                        <a:effectLst/>
                        <a:latin typeface="Times New Roman"/>
                        <a:ea typeface="Calibri"/>
                      </a:endParaRPr>
                    </a:p>
                    <a:p>
                      <a:pPr algn="ctr">
                        <a:lnSpc>
                          <a:spcPct val="115000"/>
                        </a:lnSpc>
                        <a:spcAft>
                          <a:spcPts val="0"/>
                        </a:spcAft>
                      </a:pPr>
                      <a:r>
                        <a:rPr lang="ru-RU" sz="1600" b="1" dirty="0">
                          <a:effectLst/>
                          <a:latin typeface="Times New Roman"/>
                          <a:ea typeface="Calibri"/>
                        </a:rPr>
                        <a:t>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dirty="0">
                        <a:effectLst/>
                        <a:latin typeface="Times New Roman"/>
                        <a:ea typeface="Calibri"/>
                      </a:endParaRPr>
                    </a:p>
                    <a:p>
                      <a:pPr algn="ctr">
                        <a:lnSpc>
                          <a:spcPct val="115000"/>
                        </a:lnSpc>
                        <a:spcAft>
                          <a:spcPts val="0"/>
                        </a:spcAft>
                      </a:pPr>
                      <a:r>
                        <a:rPr lang="ru-RU" sz="1600" b="1" dirty="0">
                          <a:effectLst/>
                          <a:latin typeface="Times New Roman"/>
                          <a:ea typeface="Calibri"/>
                        </a:rPr>
                        <a:t>χ</a:t>
                      </a:r>
                      <a:r>
                        <a:rPr lang="ru-RU" sz="1600" b="1" baseline="30000" dirty="0">
                          <a:effectLst/>
                          <a:latin typeface="Times New Roman"/>
                          <a:ea typeface="Calibri"/>
                        </a:rPr>
                        <a:t>2</a:t>
                      </a:r>
                      <a:r>
                        <a:rPr lang="ru-RU" sz="1600" b="1" dirty="0">
                          <a:effectLst/>
                          <a:latin typeface="Times New Roman"/>
                          <a:ea typeface="Calibri"/>
                        </a:rPr>
                        <a:t>/</a:t>
                      </a:r>
                      <a:r>
                        <a:rPr lang="en-US" sz="1600" b="1" dirty="0" err="1">
                          <a:effectLst/>
                          <a:latin typeface="Times New Roman"/>
                          <a:ea typeface="Calibri"/>
                        </a:rPr>
                        <a:t>ndf</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98">
                <a:tc>
                  <a:txBody>
                    <a:bodyPr/>
                    <a:lstStyle/>
                    <a:p>
                      <a:pPr algn="ctr">
                        <a:lnSpc>
                          <a:spcPct val="115000"/>
                        </a:lnSpc>
                        <a:spcAft>
                          <a:spcPts val="0"/>
                        </a:spcAft>
                      </a:pPr>
                      <a:r>
                        <a:rPr lang="ru-RU" sz="1600" b="1" dirty="0">
                          <a:effectLst/>
                          <a:latin typeface="Times New Roman"/>
                          <a:ea typeface="Calibri"/>
                        </a:rPr>
                        <a:t>102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a:ea typeface="Calibri"/>
                        </a:rPr>
                        <a:t>2.75±0.08</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a:ea typeface="Calibri"/>
                        </a:rPr>
                        <a:t>3.13±0.56</a:t>
                      </a:r>
                      <a:endParaRPr lang="ru-RU" sz="1600" b="1">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1.64±0.04</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dirty="0">
                          <a:effectLst/>
                          <a:latin typeface="Times New Roman"/>
                          <a:ea typeface="Calibri"/>
                        </a:rPr>
                        <a:t>1.92±0.08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a:ea typeface="Calibri"/>
                        </a:rPr>
                        <a:t>2.2/5</a:t>
                      </a:r>
                      <a:endParaRPr lang="ru-RU" sz="1600" b="1">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998">
                <a:tc>
                  <a:txBody>
                    <a:bodyPr/>
                    <a:lstStyle/>
                    <a:p>
                      <a:pPr algn="ctr">
                        <a:lnSpc>
                          <a:spcPct val="115000"/>
                        </a:lnSpc>
                        <a:spcAft>
                          <a:spcPts val="0"/>
                        </a:spcAft>
                      </a:pPr>
                      <a:r>
                        <a:rPr lang="en-US" sz="1600" b="1" dirty="0">
                          <a:effectLst/>
                          <a:latin typeface="Times New Roman"/>
                          <a:ea typeface="Calibri"/>
                        </a:rPr>
                        <a:t>205</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2.82±0.20</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4.50±0.10</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2.02±0.12</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dirty="0">
                          <a:effectLst/>
                          <a:latin typeface="Times New Roman"/>
                          <a:ea typeface="Calibri"/>
                        </a:rPr>
                        <a:t>2.00±0.07</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2.0/8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998">
                <a:tc>
                  <a:txBody>
                    <a:bodyPr/>
                    <a:lstStyle/>
                    <a:p>
                      <a:pPr algn="ctr">
                        <a:lnSpc>
                          <a:spcPct val="115000"/>
                        </a:lnSpc>
                        <a:spcAft>
                          <a:spcPts val="0"/>
                        </a:spcAft>
                      </a:pPr>
                      <a:r>
                        <a:rPr lang="en-US" sz="1600" b="1" dirty="0">
                          <a:effectLst/>
                          <a:latin typeface="Times New Roman"/>
                          <a:ea typeface="Calibri"/>
                        </a:rPr>
                        <a:t>300</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2.94±0.34</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10</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4.07±0.86</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2.22±0.23</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a:effectLst/>
                          <a:latin typeface="Times New Roman"/>
                          <a:ea typeface="Calibri"/>
                        </a:rPr>
                        <a:t>1.97±0.05</a:t>
                      </a:r>
                      <a:endParaRPr lang="ru-RU" sz="1600" b="1">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9.8/9</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998">
                <a:tc>
                  <a:txBody>
                    <a:bodyPr/>
                    <a:lstStyle/>
                    <a:p>
                      <a:pPr algn="ctr">
                        <a:lnSpc>
                          <a:spcPct val="115000"/>
                        </a:lnSpc>
                        <a:spcAft>
                          <a:spcPts val="0"/>
                        </a:spcAft>
                      </a:pPr>
                      <a:r>
                        <a:rPr lang="en-US" sz="1600" b="1" dirty="0">
                          <a:effectLst/>
                          <a:latin typeface="Times New Roman"/>
                          <a:ea typeface="Calibri"/>
                        </a:rPr>
                        <a:t>405</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2.70±0.30</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9</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4.60±0.24</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2.66±0.22</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dirty="0">
                          <a:effectLst/>
                          <a:latin typeface="Times New Roman"/>
                          <a:ea typeface="Calibri"/>
                        </a:rPr>
                        <a:t>1.98±0.07</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16.4/12</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2998">
                <a:tc>
                  <a:txBody>
                    <a:bodyPr/>
                    <a:lstStyle/>
                    <a:p>
                      <a:pPr algn="ctr">
                        <a:lnSpc>
                          <a:spcPct val="115000"/>
                        </a:lnSpc>
                        <a:spcAft>
                          <a:spcPts val="0"/>
                        </a:spcAft>
                      </a:pPr>
                      <a:r>
                        <a:rPr lang="en-US" sz="1600" b="1" dirty="0">
                          <a:effectLst/>
                          <a:latin typeface="Times New Roman"/>
                          <a:ea typeface="Calibri"/>
                        </a:rPr>
                        <a:t>800</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3.41±2.55</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a:ea typeface="Calibri"/>
                        </a:rPr>
                        <a:t>10</a:t>
                      </a:r>
                      <a:endParaRPr lang="ru-RU" sz="1600" b="1">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20.30±10.40</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2.41±1.69</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dirty="0">
                          <a:effectLst/>
                          <a:latin typeface="Times New Roman"/>
                          <a:ea typeface="Calibri"/>
                        </a:rPr>
                        <a:t>2.01±0.08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10.8/12</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5" name="Object 14">
            <a:extLst>
              <a:ext uri="{FF2B5EF4-FFF2-40B4-BE49-F238E27FC236}">
                <a16:creationId xmlns:a16="http://schemas.microsoft.com/office/drawing/2014/main" id="{32762E2B-89D8-6CD1-B236-2BF350684187}"/>
              </a:ext>
            </a:extLst>
          </p:cNvPr>
          <p:cNvGraphicFramePr>
            <a:graphicFrameLocks noChangeAspect="1"/>
          </p:cNvGraphicFramePr>
          <p:nvPr>
            <p:extLst>
              <p:ext uri="{D42A27DB-BD31-4B8C-83A1-F6EECF244321}">
                <p14:modId xmlns:p14="http://schemas.microsoft.com/office/powerpoint/2010/main" val="2915858221"/>
              </p:ext>
            </p:extLst>
          </p:nvPr>
        </p:nvGraphicFramePr>
        <p:xfrm>
          <a:off x="5032410" y="3014720"/>
          <a:ext cx="432048" cy="584536"/>
        </p:xfrm>
        <a:graphic>
          <a:graphicData uri="http://schemas.openxmlformats.org/presentationml/2006/ole">
            <mc:AlternateContent xmlns:mc="http://schemas.openxmlformats.org/markup-compatibility/2006">
              <mc:Choice xmlns:v="urn:schemas-microsoft-com:vml" Requires="v">
                <p:oleObj name="Equation" r:id="rId6" imgW="215900" imgH="292100" progId="Equation.3">
                  <p:embed/>
                </p:oleObj>
              </mc:Choice>
              <mc:Fallback>
                <p:oleObj name="Equation" r:id="rId6" imgW="215900" imgH="292100" progId="Equation.3">
                  <p:embed/>
                  <p:pic>
                    <p:nvPicPr>
                      <p:cNvPr id="29" name="Object 28"/>
                      <p:cNvPicPr/>
                      <p:nvPr/>
                    </p:nvPicPr>
                    <p:blipFill>
                      <a:blip r:embed="rId7"/>
                      <a:stretch>
                        <a:fillRect/>
                      </a:stretch>
                    </p:blipFill>
                    <p:spPr>
                      <a:xfrm>
                        <a:off x="5032410" y="3014720"/>
                        <a:ext cx="432048" cy="58453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4DFAADF-459C-3D52-B857-E58886161178}"/>
              </a:ext>
            </a:extLst>
          </p:cNvPr>
          <p:cNvGraphicFramePr>
            <a:graphicFrameLocks noChangeAspect="1"/>
          </p:cNvGraphicFramePr>
          <p:nvPr>
            <p:extLst>
              <p:ext uri="{D42A27DB-BD31-4B8C-83A1-F6EECF244321}">
                <p14:modId xmlns:p14="http://schemas.microsoft.com/office/powerpoint/2010/main" val="3204127253"/>
              </p:ext>
            </p:extLst>
          </p:nvPr>
        </p:nvGraphicFramePr>
        <p:xfrm>
          <a:off x="4909619" y="5634834"/>
          <a:ext cx="901665" cy="432048"/>
        </p:xfrm>
        <a:graphic>
          <a:graphicData uri="http://schemas.openxmlformats.org/presentationml/2006/ole">
            <mc:AlternateContent xmlns:mc="http://schemas.openxmlformats.org/markup-compatibility/2006">
              <mc:Choice xmlns:v="urn:schemas-microsoft-com:vml" Requires="v">
                <p:oleObj name="Equation" r:id="rId8" imgW="609600" imgH="292100" progId="Equation.3">
                  <p:embed/>
                </p:oleObj>
              </mc:Choice>
              <mc:Fallback>
                <p:oleObj name="Equation" r:id="rId8" imgW="609600" imgH="292100" progId="Equation.3">
                  <p:embed/>
                  <p:pic>
                    <p:nvPicPr>
                      <p:cNvPr id="31" name="Object 30"/>
                      <p:cNvPicPr/>
                      <p:nvPr/>
                    </p:nvPicPr>
                    <p:blipFill>
                      <a:blip r:embed="rId9"/>
                      <a:stretch>
                        <a:fillRect/>
                      </a:stretch>
                    </p:blipFill>
                    <p:spPr>
                      <a:xfrm>
                        <a:off x="4909619" y="5634834"/>
                        <a:ext cx="901665" cy="432048"/>
                      </a:xfrm>
                      <a:prstGeom prst="rect">
                        <a:avLst/>
                      </a:prstGeom>
                      <a:solidFill>
                        <a:srgbClr val="FFFF00"/>
                      </a:solidFill>
                      <a:ln>
                        <a:solidFill>
                          <a:schemeClr val="tx1"/>
                        </a:solidFill>
                      </a:ln>
                    </p:spPr>
                  </p:pic>
                </p:oleObj>
              </mc:Fallback>
            </mc:AlternateContent>
          </a:graphicData>
        </a:graphic>
      </p:graphicFrame>
      <p:sp>
        <p:nvSpPr>
          <p:cNvPr id="17" name="TextBox 16">
            <a:extLst>
              <a:ext uri="{FF2B5EF4-FFF2-40B4-BE49-F238E27FC236}">
                <a16:creationId xmlns:a16="http://schemas.microsoft.com/office/drawing/2014/main" id="{CD15FCCA-A74E-ED78-6FC0-8305629BC1B4}"/>
              </a:ext>
            </a:extLst>
          </p:cNvPr>
          <p:cNvSpPr txBox="1"/>
          <p:nvPr/>
        </p:nvSpPr>
        <p:spPr>
          <a:xfrm>
            <a:off x="2096308" y="5676389"/>
            <a:ext cx="2929258" cy="400110"/>
          </a:xfrm>
          <a:prstGeom prst="rect">
            <a:avLst/>
          </a:prstGeom>
          <a:noFill/>
        </p:spPr>
        <p:txBody>
          <a:bodyPr wrap="square" rtlCol="0">
            <a:spAutoFit/>
          </a:bodyPr>
          <a:lstStyle/>
          <a:p>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ISR energy 60 </a:t>
            </a:r>
            <a:r>
              <a:rPr lang="en-US" sz="2000" b="1" dirty="0">
                <a:solidFill>
                  <a:schemeClr val="accent6">
                    <a:lumMod val="50000"/>
                  </a:schemeClr>
                </a:solidFill>
                <a:latin typeface="Comic Sans MS"/>
                <a:ea typeface="Calibri" pitchFamily="34" charset="0"/>
                <a:cs typeface="Comic Sans MS"/>
              </a:rPr>
              <a:t>GeV</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a:t>
            </a:r>
            <a:endParaRPr lang="en-RU" sz="2000" dirty="0">
              <a:solidFill>
                <a:schemeClr val="accent6">
                  <a:lumMod val="50000"/>
                </a:schemeClr>
              </a:solidFill>
            </a:endParaRPr>
          </a:p>
        </p:txBody>
      </p:sp>
      <p:sp>
        <p:nvSpPr>
          <p:cNvPr id="18" name="TextBox 17">
            <a:extLst>
              <a:ext uri="{FF2B5EF4-FFF2-40B4-BE49-F238E27FC236}">
                <a16:creationId xmlns:a16="http://schemas.microsoft.com/office/drawing/2014/main" id="{8240CAA3-574B-1E06-41C8-7B463F88B1DF}"/>
              </a:ext>
            </a:extLst>
          </p:cNvPr>
          <p:cNvSpPr txBox="1"/>
          <p:nvPr/>
        </p:nvSpPr>
        <p:spPr>
          <a:xfrm>
            <a:off x="8151529" y="3217708"/>
            <a:ext cx="3821543" cy="1938992"/>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Observed growth of evidences a change of mechanism from fragmentation to recombination</a:t>
            </a:r>
          </a:p>
        </p:txBody>
      </p:sp>
      <p:pic>
        <p:nvPicPr>
          <p:cNvPr id="19" name="Picture 18">
            <a:extLst>
              <a:ext uri="{FF2B5EF4-FFF2-40B4-BE49-F238E27FC236}">
                <a16:creationId xmlns:a16="http://schemas.microsoft.com/office/drawing/2014/main" id="{4F09E38F-C459-7CA6-6A15-0E027CF7BDE1}"/>
              </a:ext>
            </a:extLst>
          </p:cNvPr>
          <p:cNvPicPr>
            <a:picLocks noChangeAspect="1"/>
          </p:cNvPicPr>
          <p:nvPr/>
        </p:nvPicPr>
        <p:blipFill>
          <a:blip r:embed="rId10"/>
          <a:stretch>
            <a:fillRect/>
          </a:stretch>
        </p:blipFill>
        <p:spPr>
          <a:xfrm>
            <a:off x="11362538" y="3171563"/>
            <a:ext cx="416280" cy="514873"/>
          </a:xfrm>
          <a:prstGeom prst="rect">
            <a:avLst/>
          </a:prstGeom>
        </p:spPr>
      </p:pic>
      <p:graphicFrame>
        <p:nvGraphicFramePr>
          <p:cNvPr id="8" name="Table 7">
            <a:extLst>
              <a:ext uri="{FF2B5EF4-FFF2-40B4-BE49-F238E27FC236}">
                <a16:creationId xmlns:a16="http://schemas.microsoft.com/office/drawing/2014/main" id="{9833C2D0-4710-2FDE-FFCB-397B81CD627D}"/>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2" name="TextBox 11">
            <a:extLst>
              <a:ext uri="{FF2B5EF4-FFF2-40B4-BE49-F238E27FC236}">
                <a16:creationId xmlns:a16="http://schemas.microsoft.com/office/drawing/2014/main" id="{D4A957E6-41AF-2B07-9531-090437DA7C2B}"/>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23322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43"/>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1745441" y="589483"/>
            <a:ext cx="9218978"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GDM describes MD in pp at 100-800 GeV/c</a:t>
            </a:r>
            <a:endParaRPr lang="en-RU" sz="3200" dirty="0"/>
          </a:p>
        </p:txBody>
      </p:sp>
      <p:pic>
        <p:nvPicPr>
          <p:cNvPr id="9" name="Рисунок 5" descr="th102-a.eps">
            <a:extLst>
              <a:ext uri="{FF2B5EF4-FFF2-40B4-BE49-F238E27FC236}">
                <a16:creationId xmlns:a16="http://schemas.microsoft.com/office/drawing/2014/main" id="{44B0741A-F29C-CFBE-B4D6-BF72DB666351}"/>
              </a:ext>
            </a:extLst>
          </p:cNvPr>
          <p:cNvPicPr/>
          <p:nvPr/>
        </p:nvPicPr>
        <p:blipFill>
          <a:blip r:embed="rId2" cstate="print"/>
          <a:srcRect t="4885"/>
          <a:stretch>
            <a:fillRect/>
          </a:stretch>
        </p:blipFill>
        <p:spPr>
          <a:xfrm>
            <a:off x="2260770" y="1363039"/>
            <a:ext cx="2304256" cy="1872208"/>
          </a:xfrm>
          <a:prstGeom prst="rect">
            <a:avLst/>
          </a:prstGeom>
        </p:spPr>
      </p:pic>
      <p:sp>
        <p:nvSpPr>
          <p:cNvPr id="10" name="Прямоугольник 6">
            <a:extLst>
              <a:ext uri="{FF2B5EF4-FFF2-40B4-BE49-F238E27FC236}">
                <a16:creationId xmlns:a16="http://schemas.microsoft.com/office/drawing/2014/main" id="{ABFF1E2A-246A-8329-1B03-F7DFC6121E3A}"/>
              </a:ext>
            </a:extLst>
          </p:cNvPr>
          <p:cNvSpPr/>
          <p:nvPr/>
        </p:nvSpPr>
        <p:spPr>
          <a:xfrm>
            <a:off x="2692817" y="2155321"/>
            <a:ext cx="864164" cy="300082"/>
          </a:xfrm>
          <a:prstGeom prst="rect">
            <a:avLst/>
          </a:prstGeom>
        </p:spPr>
        <p:txBody>
          <a:bodyPr wrap="none">
            <a:spAutoFit/>
          </a:bodyPr>
          <a:lstStyle/>
          <a:p>
            <a:pPr>
              <a:lnSpc>
                <a:spcPct val="115000"/>
              </a:lnSpc>
              <a:spcAft>
                <a:spcPts val="1000"/>
              </a:spcAft>
            </a:pPr>
            <a:r>
              <a:rPr lang="en-US" sz="1200" b="1" dirty="0">
                <a:latin typeface="Times New Roman"/>
                <a:ea typeface="Calibri"/>
              </a:rPr>
              <a:t>102 </a:t>
            </a:r>
            <a:r>
              <a:rPr lang="en-US" sz="1200" b="1" dirty="0" err="1">
                <a:latin typeface="Times New Roman"/>
                <a:ea typeface="Calibri"/>
              </a:rPr>
              <a:t>GeV</a:t>
            </a:r>
            <a:r>
              <a:rPr lang="en-US" sz="1200" b="1" dirty="0">
                <a:latin typeface="Times New Roman"/>
                <a:ea typeface="Calibri"/>
              </a:rPr>
              <a:t>/</a:t>
            </a:r>
            <a:r>
              <a:rPr lang="en-US" sz="1200" b="1" i="1" dirty="0">
                <a:latin typeface="Times New Roman"/>
                <a:ea typeface="Calibri"/>
              </a:rPr>
              <a:t>c</a:t>
            </a:r>
            <a:endParaRPr lang="ru-RU" sz="1200" dirty="0">
              <a:effectLst/>
              <a:latin typeface="Times New Roman"/>
              <a:ea typeface="Calibri"/>
            </a:endParaRPr>
          </a:p>
        </p:txBody>
      </p:sp>
      <p:pic>
        <p:nvPicPr>
          <p:cNvPr id="11" name="Рисунок 7" descr="th205-a.eps">
            <a:extLst>
              <a:ext uri="{FF2B5EF4-FFF2-40B4-BE49-F238E27FC236}">
                <a16:creationId xmlns:a16="http://schemas.microsoft.com/office/drawing/2014/main" id="{C56259D7-0121-7215-7A12-F21274ED9673}"/>
              </a:ext>
            </a:extLst>
          </p:cNvPr>
          <p:cNvPicPr/>
          <p:nvPr/>
        </p:nvPicPr>
        <p:blipFill>
          <a:blip r:embed="rId3" cstate="print"/>
          <a:srcRect t="4885"/>
          <a:stretch>
            <a:fillRect/>
          </a:stretch>
        </p:blipFill>
        <p:spPr>
          <a:xfrm>
            <a:off x="5069082" y="1363039"/>
            <a:ext cx="2160240" cy="1944216"/>
          </a:xfrm>
          <a:prstGeom prst="rect">
            <a:avLst/>
          </a:prstGeom>
        </p:spPr>
      </p:pic>
      <p:sp>
        <p:nvSpPr>
          <p:cNvPr id="12" name="Прямоугольник 8">
            <a:extLst>
              <a:ext uri="{FF2B5EF4-FFF2-40B4-BE49-F238E27FC236}">
                <a16:creationId xmlns:a16="http://schemas.microsoft.com/office/drawing/2014/main" id="{AF99B1A0-8916-7733-3741-970CCCE7240A}"/>
              </a:ext>
            </a:extLst>
          </p:cNvPr>
          <p:cNvSpPr/>
          <p:nvPr/>
        </p:nvSpPr>
        <p:spPr>
          <a:xfrm>
            <a:off x="5501129" y="2191325"/>
            <a:ext cx="864164" cy="300082"/>
          </a:xfrm>
          <a:prstGeom prst="rect">
            <a:avLst/>
          </a:prstGeom>
        </p:spPr>
        <p:txBody>
          <a:bodyPr wrap="none">
            <a:spAutoFit/>
          </a:bodyPr>
          <a:lstStyle/>
          <a:p>
            <a:pPr>
              <a:lnSpc>
                <a:spcPct val="115000"/>
              </a:lnSpc>
              <a:spcAft>
                <a:spcPts val="1000"/>
              </a:spcAft>
            </a:pPr>
            <a:r>
              <a:rPr lang="en-US" sz="1200" b="1" dirty="0">
                <a:latin typeface="Times New Roman"/>
                <a:ea typeface="Calibri"/>
              </a:rPr>
              <a:t>205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pic>
        <p:nvPicPr>
          <p:cNvPr id="13" name="Рисунок 9" descr="TH300-a.eps">
            <a:extLst>
              <a:ext uri="{FF2B5EF4-FFF2-40B4-BE49-F238E27FC236}">
                <a16:creationId xmlns:a16="http://schemas.microsoft.com/office/drawing/2014/main" id="{3FEE71AA-1CE1-0395-CC58-773DB0217175}"/>
              </a:ext>
            </a:extLst>
          </p:cNvPr>
          <p:cNvPicPr/>
          <p:nvPr/>
        </p:nvPicPr>
        <p:blipFill>
          <a:blip r:embed="rId4" cstate="print"/>
          <a:srcRect t="4946"/>
          <a:stretch>
            <a:fillRect/>
          </a:stretch>
        </p:blipFill>
        <p:spPr>
          <a:xfrm>
            <a:off x="7517353" y="1369677"/>
            <a:ext cx="2266682" cy="1937578"/>
          </a:xfrm>
          <a:prstGeom prst="rect">
            <a:avLst/>
          </a:prstGeom>
        </p:spPr>
      </p:pic>
      <p:sp>
        <p:nvSpPr>
          <p:cNvPr id="14" name="Прямоугольник 10">
            <a:extLst>
              <a:ext uri="{FF2B5EF4-FFF2-40B4-BE49-F238E27FC236}">
                <a16:creationId xmlns:a16="http://schemas.microsoft.com/office/drawing/2014/main" id="{5E2A64B8-9B7C-FDB9-B159-546F540F3C70}"/>
              </a:ext>
            </a:extLst>
          </p:cNvPr>
          <p:cNvSpPr/>
          <p:nvPr/>
        </p:nvSpPr>
        <p:spPr>
          <a:xfrm>
            <a:off x="7820262" y="2050823"/>
            <a:ext cx="864164" cy="300082"/>
          </a:xfrm>
          <a:prstGeom prst="rect">
            <a:avLst/>
          </a:prstGeom>
        </p:spPr>
        <p:txBody>
          <a:bodyPr wrap="none">
            <a:spAutoFit/>
          </a:bodyPr>
          <a:lstStyle/>
          <a:p>
            <a:pPr>
              <a:lnSpc>
                <a:spcPct val="115000"/>
              </a:lnSpc>
              <a:spcAft>
                <a:spcPts val="1000"/>
              </a:spcAft>
            </a:pPr>
            <a:r>
              <a:rPr lang="ru-RU" sz="1200" b="1" dirty="0">
                <a:latin typeface="Times New Roman"/>
                <a:ea typeface="Calibri"/>
              </a:rPr>
              <a:t>300</a:t>
            </a:r>
            <a:r>
              <a:rPr lang="en-US" sz="1200" b="1" dirty="0">
                <a:latin typeface="Times New Roman"/>
                <a:ea typeface="Calibri"/>
              </a:rPr>
              <a:t>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pic>
        <p:nvPicPr>
          <p:cNvPr id="15" name="Рисунок 11" descr="th405-a.eps">
            <a:extLst>
              <a:ext uri="{FF2B5EF4-FFF2-40B4-BE49-F238E27FC236}">
                <a16:creationId xmlns:a16="http://schemas.microsoft.com/office/drawing/2014/main" id="{30E81BD7-E88F-B590-5237-0803F6291337}"/>
              </a:ext>
            </a:extLst>
          </p:cNvPr>
          <p:cNvPicPr/>
          <p:nvPr/>
        </p:nvPicPr>
        <p:blipFill>
          <a:blip r:embed="rId5" cstate="print"/>
          <a:srcRect t="4946"/>
          <a:stretch>
            <a:fillRect/>
          </a:stretch>
        </p:blipFill>
        <p:spPr>
          <a:xfrm>
            <a:off x="2260770" y="3595288"/>
            <a:ext cx="2304256" cy="2088232"/>
          </a:xfrm>
          <a:prstGeom prst="rect">
            <a:avLst/>
          </a:prstGeom>
        </p:spPr>
      </p:pic>
      <p:sp>
        <p:nvSpPr>
          <p:cNvPr id="16" name="Прямоугольник 12">
            <a:extLst>
              <a:ext uri="{FF2B5EF4-FFF2-40B4-BE49-F238E27FC236}">
                <a16:creationId xmlns:a16="http://schemas.microsoft.com/office/drawing/2014/main" id="{4953886F-820E-709E-9C2B-EC694CEE3016}"/>
              </a:ext>
            </a:extLst>
          </p:cNvPr>
          <p:cNvSpPr/>
          <p:nvPr/>
        </p:nvSpPr>
        <p:spPr>
          <a:xfrm>
            <a:off x="2620809" y="4433963"/>
            <a:ext cx="864164" cy="300082"/>
          </a:xfrm>
          <a:prstGeom prst="rect">
            <a:avLst/>
          </a:prstGeom>
        </p:spPr>
        <p:txBody>
          <a:bodyPr wrap="none">
            <a:spAutoFit/>
          </a:bodyPr>
          <a:lstStyle/>
          <a:p>
            <a:pPr>
              <a:lnSpc>
                <a:spcPct val="115000"/>
              </a:lnSpc>
              <a:spcAft>
                <a:spcPts val="1000"/>
              </a:spcAft>
            </a:pPr>
            <a:r>
              <a:rPr lang="ru-RU" sz="1200" b="1" dirty="0">
                <a:latin typeface="Times New Roman"/>
                <a:ea typeface="Calibri"/>
              </a:rPr>
              <a:t>405</a:t>
            </a:r>
            <a:r>
              <a:rPr lang="en-US" sz="1200" b="1" dirty="0">
                <a:latin typeface="Times New Roman"/>
                <a:ea typeface="Calibri"/>
              </a:rPr>
              <a:t>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pic>
        <p:nvPicPr>
          <p:cNvPr id="17" name="Рисунок 13" descr="pron800-a.eps">
            <a:extLst>
              <a:ext uri="{FF2B5EF4-FFF2-40B4-BE49-F238E27FC236}">
                <a16:creationId xmlns:a16="http://schemas.microsoft.com/office/drawing/2014/main" id="{95E53EB1-6A70-53C7-55BA-89FA98B87734}"/>
              </a:ext>
            </a:extLst>
          </p:cNvPr>
          <p:cNvPicPr/>
          <p:nvPr/>
        </p:nvPicPr>
        <p:blipFill>
          <a:blip r:embed="rId6" cstate="print"/>
          <a:srcRect/>
          <a:stretch>
            <a:fillRect/>
          </a:stretch>
        </p:blipFill>
        <p:spPr>
          <a:xfrm>
            <a:off x="5043065" y="3534726"/>
            <a:ext cx="2186258" cy="2148793"/>
          </a:xfrm>
          <a:prstGeom prst="rect">
            <a:avLst/>
          </a:prstGeom>
        </p:spPr>
      </p:pic>
      <p:sp>
        <p:nvSpPr>
          <p:cNvPr id="18" name="Прямоугольник 14">
            <a:extLst>
              <a:ext uri="{FF2B5EF4-FFF2-40B4-BE49-F238E27FC236}">
                <a16:creationId xmlns:a16="http://schemas.microsoft.com/office/drawing/2014/main" id="{E54A04BF-7A23-F0A5-A40A-F341BEBBBB24}"/>
              </a:ext>
            </a:extLst>
          </p:cNvPr>
          <p:cNvSpPr/>
          <p:nvPr/>
        </p:nvSpPr>
        <p:spPr>
          <a:xfrm>
            <a:off x="5746375" y="4441546"/>
            <a:ext cx="618850" cy="645305"/>
          </a:xfrm>
          <a:prstGeom prst="rect">
            <a:avLst/>
          </a:prstGeom>
        </p:spPr>
        <p:txBody>
          <a:bodyPr wrap="square">
            <a:spAutoFit/>
          </a:bodyPr>
          <a:lstStyle/>
          <a:p>
            <a:pPr>
              <a:lnSpc>
                <a:spcPct val="115000"/>
              </a:lnSpc>
              <a:spcAft>
                <a:spcPts val="1000"/>
              </a:spcAft>
            </a:pPr>
            <a:r>
              <a:rPr lang="en-US" sz="1200" b="1" dirty="0">
                <a:latin typeface="Times New Roman"/>
                <a:ea typeface="Calibri"/>
              </a:rPr>
              <a:t>GDM</a:t>
            </a:r>
            <a:endParaRPr lang="ru-RU" sz="1200" dirty="0">
              <a:latin typeface="Times New Roman"/>
              <a:ea typeface="Calibri"/>
            </a:endParaRPr>
          </a:p>
          <a:p>
            <a:pPr>
              <a:lnSpc>
                <a:spcPct val="115000"/>
              </a:lnSpc>
              <a:spcAft>
                <a:spcPts val="1000"/>
              </a:spcAft>
            </a:pPr>
            <a:r>
              <a:rPr lang="en-US" sz="1200" b="1" dirty="0">
                <a:latin typeface="Times New Roman"/>
                <a:ea typeface="Calibri"/>
              </a:rPr>
              <a:t>NBD</a:t>
            </a:r>
            <a:endParaRPr lang="ru-RU" sz="1200" dirty="0">
              <a:effectLst/>
              <a:latin typeface="Times New Roman"/>
              <a:ea typeface="Calibri"/>
            </a:endParaRPr>
          </a:p>
        </p:txBody>
      </p:sp>
      <p:cxnSp>
        <p:nvCxnSpPr>
          <p:cNvPr id="19" name="Прямая соединительная линия 16">
            <a:extLst>
              <a:ext uri="{FF2B5EF4-FFF2-40B4-BE49-F238E27FC236}">
                <a16:creationId xmlns:a16="http://schemas.microsoft.com/office/drawing/2014/main" id="{57787524-17F3-5330-E978-1B1D7A299805}"/>
              </a:ext>
            </a:extLst>
          </p:cNvPr>
          <p:cNvCxnSpPr/>
          <p:nvPr/>
        </p:nvCxnSpPr>
        <p:spPr>
          <a:xfrm>
            <a:off x="5429121" y="4577784"/>
            <a:ext cx="3172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25">
            <a:extLst>
              <a:ext uri="{FF2B5EF4-FFF2-40B4-BE49-F238E27FC236}">
                <a16:creationId xmlns:a16="http://schemas.microsoft.com/office/drawing/2014/main" id="{0FA89FCD-365D-DB18-667E-D95F42031DFF}"/>
              </a:ext>
            </a:extLst>
          </p:cNvPr>
          <p:cNvCxnSpPr/>
          <p:nvPr/>
        </p:nvCxnSpPr>
        <p:spPr>
          <a:xfrm>
            <a:off x="5429121" y="4891431"/>
            <a:ext cx="31725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1" name="Рисунок 30" descr="pros800.eps">
            <a:extLst>
              <a:ext uri="{FF2B5EF4-FFF2-40B4-BE49-F238E27FC236}">
                <a16:creationId xmlns:a16="http://schemas.microsoft.com/office/drawing/2014/main" id="{3A242CBE-939E-7546-C398-730B68728BB9}"/>
              </a:ext>
            </a:extLst>
          </p:cNvPr>
          <p:cNvPicPr/>
          <p:nvPr/>
        </p:nvPicPr>
        <p:blipFill>
          <a:blip r:embed="rId7" cstate="print"/>
          <a:srcRect t="4962"/>
          <a:stretch>
            <a:fillRect/>
          </a:stretch>
        </p:blipFill>
        <p:spPr>
          <a:xfrm>
            <a:off x="7527938" y="3595288"/>
            <a:ext cx="2256097" cy="2088231"/>
          </a:xfrm>
          <a:prstGeom prst="rect">
            <a:avLst/>
          </a:prstGeom>
        </p:spPr>
      </p:pic>
      <p:sp>
        <p:nvSpPr>
          <p:cNvPr id="22" name="TextBox 21">
            <a:extLst>
              <a:ext uri="{FF2B5EF4-FFF2-40B4-BE49-F238E27FC236}">
                <a16:creationId xmlns:a16="http://schemas.microsoft.com/office/drawing/2014/main" id="{EE7D1A75-F21B-FD5D-5855-22E55A27FEF2}"/>
              </a:ext>
            </a:extLst>
          </p:cNvPr>
          <p:cNvSpPr txBox="1"/>
          <p:nvPr/>
        </p:nvSpPr>
        <p:spPr>
          <a:xfrm>
            <a:off x="8236401" y="4433963"/>
            <a:ext cx="1225168" cy="646331"/>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GDM</a:t>
            </a:r>
            <a:endParaRPr lang="ru-RU" sz="1200" b="1" dirty="0">
              <a:latin typeface="Times New Roman" panose="02020603050405020304" pitchFamily="18" charset="0"/>
              <a:cs typeface="Times New Roman" panose="02020603050405020304" pitchFamily="18" charset="0"/>
            </a:endParaRPr>
          </a:p>
          <a:p>
            <a:endParaRPr lang="ru-RU" sz="1200" b="1" dirty="0">
              <a:latin typeface="Times New Roman" panose="02020603050405020304" pitchFamily="18" charset="0"/>
              <a:cs typeface="Times New Roman" panose="02020603050405020304" pitchFamily="18" charset="0"/>
            </a:endParaRPr>
          </a:p>
          <a:p>
            <a:r>
              <a:rPr lang="ru-RU" sz="1200" b="1" dirty="0">
                <a:latin typeface="Times New Roman" panose="02020603050405020304" pitchFamily="18" charset="0"/>
                <a:cs typeface="Times New Roman" panose="02020603050405020304" pitchFamily="18" charset="0"/>
              </a:rPr>
              <a:t>К</a:t>
            </a:r>
            <a:r>
              <a:rPr lang="en-US" sz="1200" b="1" dirty="0">
                <a:latin typeface="Times New Roman" panose="02020603050405020304" pitchFamily="18" charset="0"/>
                <a:cs typeface="Times New Roman" panose="02020603050405020304" pitchFamily="18" charset="0"/>
              </a:rPr>
              <a:t>N</a:t>
            </a:r>
            <a:r>
              <a:rPr lang="ru-RU" sz="1200" b="1" dirty="0">
                <a:latin typeface="Times New Roman" panose="02020603050405020304" pitchFamily="18" charset="0"/>
                <a:cs typeface="Times New Roman" panose="02020603050405020304" pitchFamily="18" charset="0"/>
              </a:rPr>
              <a:t>О-</a:t>
            </a:r>
            <a:r>
              <a:rPr lang="en-US" sz="1200" b="1" dirty="0">
                <a:latin typeface="Times New Roman" panose="02020603050405020304" pitchFamily="18" charset="0"/>
                <a:cs typeface="Times New Roman" panose="02020603050405020304" pitchFamily="18" charset="0"/>
              </a:rPr>
              <a:t>IHEP</a:t>
            </a:r>
            <a:endParaRPr lang="ru-RU" sz="1200" b="1" dirty="0">
              <a:latin typeface="Times New Roman" panose="02020603050405020304" pitchFamily="18" charset="0"/>
              <a:cs typeface="Times New Roman" panose="02020603050405020304" pitchFamily="18" charset="0"/>
            </a:endParaRPr>
          </a:p>
        </p:txBody>
      </p:sp>
      <p:pic>
        <p:nvPicPr>
          <p:cNvPr id="23" name="Picture 8">
            <a:extLst>
              <a:ext uri="{FF2B5EF4-FFF2-40B4-BE49-F238E27FC236}">
                <a16:creationId xmlns:a16="http://schemas.microsoft.com/office/drawing/2014/main" id="{60D4BAD8-1FFE-88D8-3B16-2454879BA9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2551" y="4590699"/>
            <a:ext cx="323850" cy="1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9">
            <a:extLst>
              <a:ext uri="{FF2B5EF4-FFF2-40B4-BE49-F238E27FC236}">
                <a16:creationId xmlns:a16="http://schemas.microsoft.com/office/drawing/2014/main" id="{2E34F91B-CBB8-F8E1-CC87-2A908B379B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2551" y="4944389"/>
            <a:ext cx="323850" cy="19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Прямоугольник 33792">
            <a:extLst>
              <a:ext uri="{FF2B5EF4-FFF2-40B4-BE49-F238E27FC236}">
                <a16:creationId xmlns:a16="http://schemas.microsoft.com/office/drawing/2014/main" id="{FF840982-5225-D171-7E36-56C7C40F7860}"/>
              </a:ext>
            </a:extLst>
          </p:cNvPr>
          <p:cNvSpPr/>
          <p:nvPr/>
        </p:nvSpPr>
        <p:spPr>
          <a:xfrm>
            <a:off x="5490766" y="5086851"/>
            <a:ext cx="864164" cy="300082"/>
          </a:xfrm>
          <a:prstGeom prst="rect">
            <a:avLst/>
          </a:prstGeom>
        </p:spPr>
        <p:txBody>
          <a:bodyPr wrap="none">
            <a:spAutoFit/>
          </a:bodyPr>
          <a:lstStyle/>
          <a:p>
            <a:pPr>
              <a:lnSpc>
                <a:spcPct val="115000"/>
              </a:lnSpc>
              <a:spcAft>
                <a:spcPts val="1000"/>
              </a:spcAft>
            </a:pPr>
            <a:r>
              <a:rPr lang="ru-RU" sz="1200" b="1" dirty="0">
                <a:solidFill>
                  <a:prstClr val="black"/>
                </a:solidFill>
                <a:latin typeface="Times New Roman"/>
                <a:ea typeface="Calibri"/>
              </a:rPr>
              <a:t>800</a:t>
            </a:r>
            <a:r>
              <a:rPr lang="en-US" sz="1200" b="1" dirty="0">
                <a:solidFill>
                  <a:prstClr val="black"/>
                </a:solidFill>
                <a:latin typeface="Times New Roman"/>
                <a:ea typeface="Calibri"/>
              </a:rPr>
              <a:t>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sp>
        <p:nvSpPr>
          <p:cNvPr id="26" name="Прямоугольник 33793">
            <a:extLst>
              <a:ext uri="{FF2B5EF4-FFF2-40B4-BE49-F238E27FC236}">
                <a16:creationId xmlns:a16="http://schemas.microsoft.com/office/drawing/2014/main" id="{0A22D56D-2D5B-8527-D0B4-49B1DA409616}"/>
              </a:ext>
            </a:extLst>
          </p:cNvPr>
          <p:cNvSpPr/>
          <p:nvPr/>
        </p:nvSpPr>
        <p:spPr>
          <a:xfrm>
            <a:off x="7926694" y="5097788"/>
            <a:ext cx="864164" cy="300082"/>
          </a:xfrm>
          <a:prstGeom prst="rect">
            <a:avLst/>
          </a:prstGeom>
        </p:spPr>
        <p:txBody>
          <a:bodyPr wrap="none">
            <a:spAutoFit/>
          </a:bodyPr>
          <a:lstStyle/>
          <a:p>
            <a:pPr>
              <a:lnSpc>
                <a:spcPct val="115000"/>
              </a:lnSpc>
              <a:spcAft>
                <a:spcPts val="1000"/>
              </a:spcAft>
            </a:pPr>
            <a:r>
              <a:rPr lang="ru-RU" sz="1200" b="1" dirty="0">
                <a:solidFill>
                  <a:prstClr val="black"/>
                </a:solidFill>
                <a:latin typeface="Times New Roman"/>
                <a:ea typeface="Calibri"/>
              </a:rPr>
              <a:t>800</a:t>
            </a:r>
            <a:r>
              <a:rPr lang="en-US" sz="1200" b="1" dirty="0">
                <a:solidFill>
                  <a:prstClr val="black"/>
                </a:solidFill>
                <a:latin typeface="Times New Roman"/>
                <a:ea typeface="Calibri"/>
              </a:rPr>
              <a:t>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graphicFrame>
        <p:nvGraphicFramePr>
          <p:cNvPr id="8" name="Table 7">
            <a:extLst>
              <a:ext uri="{FF2B5EF4-FFF2-40B4-BE49-F238E27FC236}">
                <a16:creationId xmlns:a16="http://schemas.microsoft.com/office/drawing/2014/main" id="{B78E2BD7-5F94-1E20-2BD2-260ECA449582}"/>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7" name="TextBox 26">
            <a:extLst>
              <a:ext uri="{FF2B5EF4-FFF2-40B4-BE49-F238E27FC236}">
                <a16:creationId xmlns:a16="http://schemas.microsoft.com/office/drawing/2014/main" id="{99FE7043-B556-AB77-F5C7-090C6CAAD3E7}"/>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07913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3247"/>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988DCA-C2D1-6934-84AD-EF084A31037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5" name="TextBox 4">
            <a:extLst>
              <a:ext uri="{FF2B5EF4-FFF2-40B4-BE49-F238E27FC236}">
                <a16:creationId xmlns:a16="http://schemas.microsoft.com/office/drawing/2014/main" id="{C7B0F47A-023E-D210-B8B9-9D386EA45D4C}"/>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10" name="TextBox 9">
            <a:extLst>
              <a:ext uri="{FF2B5EF4-FFF2-40B4-BE49-F238E27FC236}">
                <a16:creationId xmlns:a16="http://schemas.microsoft.com/office/drawing/2014/main" id="{0EFFD68A-49A8-4B87-B6B5-B0C3181BA7A6}"/>
              </a:ext>
            </a:extLst>
          </p:cNvPr>
          <p:cNvSpPr txBox="1"/>
          <p:nvPr/>
        </p:nvSpPr>
        <p:spPr>
          <a:xfrm>
            <a:off x="820047" y="569974"/>
            <a:ext cx="10623509" cy="646331"/>
          </a:xfrm>
          <a:prstGeom prst="rect">
            <a:avLst/>
          </a:prstGeom>
          <a:noFill/>
          <a:ln>
            <a:solidFill>
              <a:schemeClr val="bg1"/>
            </a:solidFill>
          </a:ln>
        </p:spPr>
        <p:txBody>
          <a:bodyPr wrap="square" rtlCol="0">
            <a:spAutoFit/>
          </a:bodyPr>
          <a:lstStyle/>
          <a:p>
            <a:pPr algn="ctr"/>
            <a:r>
              <a:rPr lang="en-US" sz="3600" b="1" u="sng" dirty="0">
                <a:solidFill>
                  <a:srgbClr val="C00000"/>
                </a:solidFill>
                <a:latin typeface="Comic Sans MS" panose="030F0902030302020204" pitchFamily="66" charset="0"/>
              </a:rPr>
              <a:t>Multiparticle processes studying in HEP</a:t>
            </a:r>
            <a:endParaRPr lang="en-RU" sz="3600" b="1" u="sng" dirty="0">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57A7E6-A903-6BD0-923F-2739795F0F86}"/>
              </a:ext>
            </a:extLst>
          </p:cNvPr>
          <p:cNvSpPr txBox="1"/>
          <p:nvPr/>
        </p:nvSpPr>
        <p:spPr>
          <a:xfrm>
            <a:off x="1873828" y="1570835"/>
            <a:ext cx="8242300" cy="2677656"/>
          </a:xfrm>
          <a:prstGeom prst="rect">
            <a:avLst/>
          </a:prstGeom>
          <a:noFill/>
        </p:spPr>
        <p:txBody>
          <a:bodyPr wrap="square" rtlCol="0">
            <a:spAutoFit/>
          </a:bodyPr>
          <a:lstStyle/>
          <a:p>
            <a:pPr marL="457200" indent="-457200">
              <a:buAutoNum type="arabicPeriod"/>
            </a:pPr>
            <a:r>
              <a:rPr lang="en-US" sz="2800" b="1" dirty="0">
                <a:solidFill>
                  <a:schemeClr val="accent6">
                    <a:lumMod val="50000"/>
                  </a:schemeClr>
                </a:solidFill>
                <a:latin typeface="Comic Sans MS" panose="030F0902030302020204" pitchFamily="66" charset="0"/>
              </a:rPr>
              <a:t>Electron-positron annihilation </a:t>
            </a:r>
            <a:r>
              <a:rPr lang="ru-RU" sz="2800" b="1" dirty="0">
                <a:solidFill>
                  <a:schemeClr val="accent6">
                    <a:lumMod val="50000"/>
                  </a:schemeClr>
                </a:solidFill>
                <a:latin typeface="Comic Sans MS" panose="030F0902030302020204" pitchFamily="66" charset="0"/>
              </a:rPr>
              <a:t>(</a:t>
            </a:r>
            <a:r>
              <a:rPr lang="ru-RU" sz="2800" b="1" dirty="0" err="1">
                <a:solidFill>
                  <a:schemeClr val="accent6">
                    <a:lumMod val="50000"/>
                  </a:schemeClr>
                </a:solidFill>
                <a:latin typeface="Comic Sans MS" panose="030F0902030302020204" pitchFamily="66" charset="0"/>
              </a:rPr>
              <a:t>е</a:t>
            </a:r>
            <a:r>
              <a:rPr lang="ru-RU" sz="2800" b="1" baseline="30000" dirty="0" err="1">
                <a:solidFill>
                  <a:schemeClr val="accent6">
                    <a:lumMod val="50000"/>
                  </a:schemeClr>
                </a:solidFill>
                <a:latin typeface="Comic Sans MS" panose="030F0902030302020204" pitchFamily="66" charset="0"/>
              </a:rPr>
              <a:t>+</a:t>
            </a:r>
            <a:r>
              <a:rPr lang="ru-RU" sz="2800" b="1" dirty="0" err="1">
                <a:solidFill>
                  <a:schemeClr val="accent6">
                    <a:lumMod val="50000"/>
                  </a:schemeClr>
                </a:solidFill>
                <a:latin typeface="Comic Sans MS" panose="030F0902030302020204" pitchFamily="66" charset="0"/>
              </a:rPr>
              <a:t>е</a:t>
            </a:r>
            <a:r>
              <a:rPr lang="ru-RU" sz="2800" b="1" baseline="30000" dirty="0">
                <a:solidFill>
                  <a:schemeClr val="accent6">
                    <a:lumMod val="50000"/>
                  </a:schemeClr>
                </a:solidFill>
                <a:latin typeface="Comic Sans MS" panose="030F0902030302020204" pitchFamily="66" charset="0"/>
              </a:rPr>
              <a:t>-</a:t>
            </a:r>
            <a:r>
              <a:rPr lang="ru-RU" sz="2800" b="1" dirty="0">
                <a:solidFill>
                  <a:schemeClr val="accent6">
                    <a:lumMod val="50000"/>
                  </a:schemeClr>
                </a:solidFill>
                <a:latin typeface="Comic Sans MS" panose="030F0902030302020204" pitchFamily="66" charset="0"/>
              </a:rPr>
              <a:t>).</a:t>
            </a:r>
            <a:endParaRPr lang="ru-RU" sz="2800" b="1" dirty="0">
              <a:solidFill>
                <a:schemeClr val="accent6">
                  <a:lumMod val="50000"/>
                </a:schemeClr>
              </a:solidFill>
              <a:latin typeface="Times New Roman" panose="02020603050405020304" pitchFamily="18" charset="0"/>
              <a:cs typeface="Times New Roman" panose="02020603050405020304" pitchFamily="18" charset="0"/>
            </a:endParaRPr>
          </a:p>
          <a:p>
            <a:pPr marL="457200" indent="-457200">
              <a:buAutoNum type="arabicPeriod"/>
            </a:pPr>
            <a:r>
              <a:rPr lang="en-US" sz="2800" b="1" dirty="0">
                <a:solidFill>
                  <a:schemeClr val="accent6">
                    <a:lumMod val="50000"/>
                  </a:schemeClr>
                </a:solidFill>
                <a:latin typeface="Comic Sans MS" panose="030F0902030302020204" pitchFamily="66" charset="0"/>
              </a:rPr>
              <a:t>Proton &amp; proton-antiproton interactions. Bottomonium decay.</a:t>
            </a:r>
            <a:r>
              <a:rPr lang="ru-RU" sz="2800" b="1" dirty="0">
                <a:solidFill>
                  <a:schemeClr val="accent6">
                    <a:lumMod val="50000"/>
                  </a:schemeClr>
                </a:solidFill>
                <a:latin typeface="Comic Sans MS" panose="030F0902030302020204" pitchFamily="66" charset="0"/>
              </a:rPr>
              <a:t> </a:t>
            </a:r>
            <a:endParaRPr lang="en-US" sz="2800" b="1" dirty="0">
              <a:solidFill>
                <a:schemeClr val="accent6">
                  <a:lumMod val="50000"/>
                </a:schemeClr>
              </a:solidFill>
              <a:latin typeface="Comic Sans MS" panose="030F0902030302020204" pitchFamily="66" charset="0"/>
            </a:endParaRPr>
          </a:p>
          <a:p>
            <a:pPr marL="457200" indent="-457200">
              <a:buAutoNum type="arabicPeriod"/>
            </a:pPr>
            <a:r>
              <a:rPr lang="en-US" sz="2800" b="1" dirty="0">
                <a:solidFill>
                  <a:schemeClr val="accent6">
                    <a:lumMod val="50000"/>
                  </a:schemeClr>
                </a:solidFill>
                <a:latin typeface="Comic Sans MS" panose="030F0902030302020204" pitchFamily="66" charset="0"/>
              </a:rPr>
              <a:t>“Thermalization” project</a:t>
            </a:r>
            <a:r>
              <a:rPr lang="ru-RU" sz="2800" b="1" dirty="0">
                <a:solidFill>
                  <a:schemeClr val="accent6">
                    <a:lumMod val="50000"/>
                  </a:schemeClr>
                </a:solidFill>
                <a:latin typeface="Comic Sans MS" panose="030F0902030302020204" pitchFamily="66" charset="0"/>
              </a:rPr>
              <a:t> (</a:t>
            </a:r>
            <a:r>
              <a:rPr lang="en-US" sz="2800" b="1" dirty="0">
                <a:solidFill>
                  <a:schemeClr val="accent6">
                    <a:lumMod val="50000"/>
                  </a:schemeClr>
                </a:solidFill>
                <a:latin typeface="Comic Sans MS" panose="030F0902030302020204" pitchFamily="66" charset="0"/>
              </a:rPr>
              <a:t>high multiplicity</a:t>
            </a:r>
            <a:r>
              <a:rPr lang="ru-RU" sz="2800" b="1" dirty="0">
                <a:solidFill>
                  <a:schemeClr val="accent6">
                    <a:lumMod val="50000"/>
                  </a:schemeClr>
                </a:solidFill>
                <a:latin typeface="Comic Sans MS" panose="030F0902030302020204" pitchFamily="66" charset="0"/>
              </a:rPr>
              <a:t>). </a:t>
            </a:r>
            <a:r>
              <a:rPr lang="en-US" sz="2800" b="1" dirty="0">
                <a:solidFill>
                  <a:schemeClr val="accent6">
                    <a:lumMod val="50000"/>
                  </a:schemeClr>
                </a:solidFill>
                <a:latin typeface="Comic Sans MS" panose="030F0902030302020204" pitchFamily="66" charset="0"/>
              </a:rPr>
              <a:t>Collective phenomena</a:t>
            </a:r>
            <a:r>
              <a:rPr lang="ru-RU" sz="2800" b="1" dirty="0">
                <a:solidFill>
                  <a:schemeClr val="accent6">
                    <a:lumMod val="50000"/>
                  </a:schemeClr>
                </a:solidFill>
                <a:latin typeface="Comic Sans MS" panose="030F0902030302020204" pitchFamily="66" charset="0"/>
              </a:rPr>
              <a:t>.</a:t>
            </a:r>
          </a:p>
          <a:p>
            <a:pPr marL="457200" indent="-457200">
              <a:buAutoNum type="arabicPeriod"/>
            </a:pPr>
            <a:r>
              <a:rPr lang="en-US" sz="2800" b="1" dirty="0">
                <a:solidFill>
                  <a:srgbClr val="00BC80"/>
                </a:solidFill>
                <a:latin typeface="Comic Sans MS" panose="030F0902030302020204" pitchFamily="66" charset="0"/>
              </a:rPr>
              <a:t>Relativistic nuclear physics </a:t>
            </a:r>
            <a:r>
              <a:rPr lang="ru-RU" sz="2800" b="1" dirty="0">
                <a:solidFill>
                  <a:srgbClr val="00BC80"/>
                </a:solidFill>
                <a:latin typeface="Comic Sans MS" panose="030F0902030302020204" pitchFamily="66" charset="0"/>
              </a:rPr>
              <a:t>(АА).</a:t>
            </a:r>
            <a:endParaRPr lang="ru-RU" sz="2800" b="1" dirty="0">
              <a:solidFill>
                <a:srgbClr val="00BC8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181FED3-70A6-1E6E-07F0-664D4FA3093E}"/>
              </a:ext>
            </a:extLst>
          </p:cNvPr>
          <p:cNvGraphicFramePr>
            <a:graphicFrameLocks noGrp="1"/>
          </p:cNvGraphicFramePr>
          <p:nvPr>
            <p:extLst>
              <p:ext uri="{D42A27DB-BD31-4B8C-83A1-F6EECF244321}">
                <p14:modId xmlns:p14="http://schemas.microsoft.com/office/powerpoint/2010/main" val="1018827039"/>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3" name="TextBox 2">
            <a:extLst>
              <a:ext uri="{FF2B5EF4-FFF2-40B4-BE49-F238E27FC236}">
                <a16:creationId xmlns:a16="http://schemas.microsoft.com/office/drawing/2014/main" id="{4DE73D98-723F-0BE8-1438-C83798855ADF}"/>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4270807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6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3478664" y="718457"/>
            <a:ext cx="5658525"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GDM with gluon fission</a:t>
            </a:r>
            <a:endParaRPr lang="en-RU" sz="3200" dirty="0"/>
          </a:p>
        </p:txBody>
      </p:sp>
      <p:pic>
        <p:nvPicPr>
          <p:cNvPr id="8" name="Picture 7">
            <a:extLst>
              <a:ext uri="{FF2B5EF4-FFF2-40B4-BE49-F238E27FC236}">
                <a16:creationId xmlns:a16="http://schemas.microsoft.com/office/drawing/2014/main" id="{B37BF910-CBBC-F38B-01E5-00A0A645A178}"/>
              </a:ext>
            </a:extLst>
          </p:cNvPr>
          <p:cNvPicPr/>
          <p:nvPr/>
        </p:nvPicPr>
        <p:blipFill rotWithShape="1">
          <a:blip r:embed="rId2">
            <a:extLst>
              <a:ext uri="{28A0092B-C50C-407E-A947-70E740481C1C}">
                <a14:useLocalDpi xmlns:a14="http://schemas.microsoft.com/office/drawing/2010/main" val="0"/>
              </a:ext>
            </a:extLst>
          </a:blip>
          <a:srcRect l="1107" t="6091" r="7173"/>
          <a:stretch/>
        </p:blipFill>
        <p:spPr bwMode="auto">
          <a:xfrm>
            <a:off x="570016" y="1384300"/>
            <a:ext cx="5348036" cy="4755243"/>
          </a:xfrm>
          <a:prstGeom prst="rect">
            <a:avLst/>
          </a:prstGeom>
          <a:ln>
            <a:noFill/>
          </a:ln>
          <a:extLst>
            <a:ext uri="{53640926-AAD7-44d8-BBD7-CCE9431645EC}">
              <a14:shadowObscured xmlns:a14="http://schemas.microsoft.com/office/drawing/2010/main" xmlns=""/>
            </a:ext>
          </a:extLst>
        </p:spPr>
      </p:pic>
      <p:sp>
        <p:nvSpPr>
          <p:cNvPr id="10" name="TextBox 9">
            <a:extLst>
              <a:ext uri="{FF2B5EF4-FFF2-40B4-BE49-F238E27FC236}">
                <a16:creationId xmlns:a16="http://schemas.microsoft.com/office/drawing/2014/main" id="{A1DC55B0-0428-FECC-A3CD-701A3650942A}"/>
              </a:ext>
            </a:extLst>
          </p:cNvPr>
          <p:cNvSpPr txBox="1"/>
          <p:nvPr/>
        </p:nvSpPr>
        <p:spPr>
          <a:xfrm>
            <a:off x="5977427" y="1454383"/>
            <a:ext cx="5256629" cy="4154984"/>
          </a:xfrm>
          <a:prstGeom prst="rect">
            <a:avLst/>
          </a:prstGeom>
          <a:noFill/>
        </p:spPr>
        <p:txBody>
          <a:bodyPr wrap="square">
            <a:spAutoFit/>
          </a:bodyPr>
          <a:lstStyle/>
          <a:p>
            <a:pPr algn="just"/>
            <a:r>
              <a:rPr lang="en-US" sz="2400" b="1" dirty="0">
                <a:solidFill>
                  <a:schemeClr val="accent6">
                    <a:lumMod val="50000"/>
                  </a:schemeClr>
                </a:solidFill>
                <a:latin typeface="Comic Sans MS"/>
                <a:ea typeface="Calibri" pitchFamily="34" charset="0"/>
                <a:cs typeface="Comic Sans MS"/>
              </a:rPr>
              <a:t>Data </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Mirabelle &amp; SVD-2</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for</a:t>
            </a:r>
            <a:r>
              <a:rPr lang="ru-RU" sz="2400" b="1" dirty="0">
                <a:solidFill>
                  <a:schemeClr val="accent6">
                    <a:lumMod val="50000"/>
                  </a:schemeClr>
                </a:solidFill>
                <a:latin typeface="Comic Sans MS"/>
                <a:ea typeface="Calibri" pitchFamily="34" charset="0"/>
                <a:cs typeface="Comic Sans MS"/>
              </a:rPr>
              <a:t> </a:t>
            </a:r>
            <a:r>
              <a:rPr lang="ru-RU" sz="2400" b="1" dirty="0" err="1">
                <a:solidFill>
                  <a:schemeClr val="accent6">
                    <a:lumMod val="50000"/>
                  </a:schemeClr>
                </a:solidFill>
                <a:latin typeface="Comic Sans MS"/>
                <a:ea typeface="Calibri" pitchFamily="34" charset="0"/>
                <a:cs typeface="Comic Sans MS"/>
              </a:rPr>
              <a:t>рр</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at</a:t>
            </a:r>
            <a:r>
              <a:rPr lang="ru-RU" sz="2400" b="1" dirty="0">
                <a:solidFill>
                  <a:schemeClr val="accent6">
                    <a:lumMod val="50000"/>
                  </a:schemeClr>
                </a:solidFill>
                <a:latin typeface="Comic Sans MS"/>
                <a:ea typeface="Calibri" pitchFamily="34" charset="0"/>
                <a:cs typeface="Comic Sans MS"/>
              </a:rPr>
              <a:t> 50 </a:t>
            </a:r>
            <a:r>
              <a:rPr lang="en-US" sz="2400" b="1" dirty="0">
                <a:solidFill>
                  <a:schemeClr val="accent6">
                    <a:lumMod val="50000"/>
                  </a:schemeClr>
                </a:solidFill>
                <a:latin typeface="Comic Sans MS"/>
                <a:ea typeface="Calibri" pitchFamily="34" charset="0"/>
                <a:cs typeface="Comic Sans MS"/>
              </a:rPr>
              <a:t>GeV</a:t>
            </a:r>
            <a:r>
              <a:rPr lang="ru-RU" sz="2400" b="1" dirty="0">
                <a:solidFill>
                  <a:schemeClr val="accent6">
                    <a:lumMod val="50000"/>
                  </a:schemeClr>
                </a:solidFill>
                <a:latin typeface="Comic Sans MS"/>
                <a:ea typeface="Calibri" pitchFamily="34" charset="0"/>
                <a:cs typeface="Comic Sans MS"/>
              </a:rPr>
              <a:t>/с </a:t>
            </a:r>
            <a:r>
              <a:rPr lang="en-US" sz="2400" b="1" dirty="0">
                <a:solidFill>
                  <a:schemeClr val="accent6">
                    <a:lumMod val="50000"/>
                  </a:schemeClr>
                </a:solidFill>
                <a:latin typeface="Comic Sans MS"/>
                <a:ea typeface="Calibri" pitchFamily="34" charset="0"/>
                <a:cs typeface="Comic Sans MS"/>
              </a:rPr>
              <a:t>stitching along</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topological cross sections</a:t>
            </a:r>
            <a:r>
              <a:rPr lang="ru-RU" sz="2400" b="1" dirty="0">
                <a:solidFill>
                  <a:schemeClr val="accent6">
                    <a:lumMod val="50000"/>
                  </a:schemeClr>
                </a:solidFill>
                <a:latin typeface="Comic Sans MS"/>
                <a:ea typeface="Calibri" pitchFamily="34" charset="0"/>
                <a:cs typeface="Comic Sans MS"/>
              </a:rPr>
              <a:t>, </a:t>
            </a:r>
            <a:r>
              <a:rPr lang="ru-RU" sz="2400" b="1" i="1" dirty="0" err="1">
                <a:solidFill>
                  <a:schemeClr val="accent6">
                    <a:lumMod val="50000"/>
                  </a:schemeClr>
                </a:solidFill>
                <a:latin typeface="Times New Roman"/>
                <a:ea typeface="Calibri"/>
              </a:rPr>
              <a:t>σ</a:t>
            </a:r>
            <a:r>
              <a:rPr lang="en-US" sz="2400" b="1" baseline="-25000" dirty="0">
                <a:solidFill>
                  <a:schemeClr val="accent6">
                    <a:lumMod val="50000"/>
                  </a:schemeClr>
                </a:solidFill>
                <a:latin typeface="Comic Sans MS" panose="030F0902030302020204" pitchFamily="66" charset="0"/>
                <a:ea typeface="Calibri"/>
              </a:rPr>
              <a:t>n </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At calculation MD, GDM takes into account two types contributions: gluon hadronization</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without their fission (green line) and with fission</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blue line</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Superposition of their contributions presents red line</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High multiplicity</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stipulates namely by gluon fission. </a:t>
            </a:r>
            <a:endParaRPr lang="ru-RU" sz="2000" dirty="0">
              <a:solidFill>
                <a:schemeClr val="accent6">
                  <a:lumMod val="50000"/>
                </a:schemeClr>
              </a:solidFill>
            </a:endParaRPr>
          </a:p>
        </p:txBody>
      </p:sp>
      <p:graphicFrame>
        <p:nvGraphicFramePr>
          <p:cNvPr id="9" name="Table 8">
            <a:extLst>
              <a:ext uri="{FF2B5EF4-FFF2-40B4-BE49-F238E27FC236}">
                <a16:creationId xmlns:a16="http://schemas.microsoft.com/office/drawing/2014/main" id="{FDE593E0-59D4-7E1A-2122-12E78C0E7380}"/>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1" name="TextBox 10">
            <a:extLst>
              <a:ext uri="{FF2B5EF4-FFF2-40B4-BE49-F238E27FC236}">
                <a16:creationId xmlns:a16="http://schemas.microsoft.com/office/drawing/2014/main" id="{7777D4F3-6134-0951-7317-9552FDE165A8}"/>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66504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193"/>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2151705" y="452743"/>
            <a:ext cx="7960194" cy="584775"/>
          </a:xfrm>
          <a:prstGeom prst="rect">
            <a:avLst/>
          </a:prstGeom>
          <a:noFill/>
        </p:spPr>
        <p:txBody>
          <a:bodyPr wrap="square">
            <a:spAutoFit/>
          </a:bodyPr>
          <a:lstStyle/>
          <a:p>
            <a:r>
              <a:rPr lang="en-US" sz="3200" b="1" u="sng" dirty="0">
                <a:solidFill>
                  <a:srgbClr val="C00000"/>
                </a:solidFill>
                <a:latin typeface="Comic Sans MS"/>
                <a:ea typeface="Calibri" pitchFamily="34" charset="0"/>
                <a:cs typeface="Comic Sans MS"/>
              </a:rPr>
              <a:t>Proton</a:t>
            </a:r>
            <a:r>
              <a:rPr lang="ru-RU" sz="3200" b="1" u="sng" dirty="0">
                <a:solidFill>
                  <a:srgbClr val="C00000"/>
                </a:solidFill>
                <a:latin typeface="Comic Sans MS"/>
                <a:ea typeface="Calibri" pitchFamily="34" charset="0"/>
                <a:cs typeface="Comic Sans MS"/>
              </a:rPr>
              <a:t>-</a:t>
            </a:r>
            <a:r>
              <a:rPr lang="en-US" sz="3200" b="1" u="sng" dirty="0">
                <a:solidFill>
                  <a:srgbClr val="C00000"/>
                </a:solidFill>
                <a:latin typeface="Comic Sans MS"/>
                <a:ea typeface="Calibri" pitchFamily="34" charset="0"/>
                <a:cs typeface="Comic Sans MS"/>
              </a:rPr>
              <a:t>antiproton annihilation</a:t>
            </a:r>
            <a:r>
              <a:rPr lang="ru-RU" sz="3200" b="1" u="sng" dirty="0">
                <a:solidFill>
                  <a:srgbClr val="C00000"/>
                </a:solidFill>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in GDM</a:t>
            </a:r>
            <a:endParaRPr lang="en-RU" sz="3200" dirty="0"/>
          </a:p>
        </p:txBody>
      </p:sp>
      <p:pic>
        <p:nvPicPr>
          <p:cNvPr id="8" name="Picture 7" descr="latex-image-1.pdf">
            <a:extLst>
              <a:ext uri="{FF2B5EF4-FFF2-40B4-BE49-F238E27FC236}">
                <a16:creationId xmlns:a16="http://schemas.microsoft.com/office/drawing/2014/main" id="{9B089F99-BB4D-90FD-84F7-E827DCC4D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575" y="1298965"/>
            <a:ext cx="8604447" cy="853564"/>
          </a:xfrm>
          <a:prstGeom prst="rect">
            <a:avLst/>
          </a:prstGeom>
        </p:spPr>
      </p:pic>
      <p:pic>
        <p:nvPicPr>
          <p:cNvPr id="9" name="Picture 8" descr="latex-image-1.pdf">
            <a:extLst>
              <a:ext uri="{FF2B5EF4-FFF2-40B4-BE49-F238E27FC236}">
                <a16:creationId xmlns:a16="http://schemas.microsoft.com/office/drawing/2014/main" id="{F14FA55D-E15F-E6EF-0D87-EA63F61E2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984" y="2152529"/>
            <a:ext cx="3953205" cy="771092"/>
          </a:xfrm>
          <a:prstGeom prst="rect">
            <a:avLst/>
          </a:prstGeom>
        </p:spPr>
      </p:pic>
      <p:pic>
        <p:nvPicPr>
          <p:cNvPr id="10" name="Рисунок 1">
            <a:extLst>
              <a:ext uri="{FF2B5EF4-FFF2-40B4-BE49-F238E27FC236}">
                <a16:creationId xmlns:a16="http://schemas.microsoft.com/office/drawing/2014/main" id="{6EE98C8F-AB8B-9DC9-F70C-8CD20D6BF84E}"/>
              </a:ext>
            </a:extLst>
          </p:cNvPr>
          <p:cNvPicPr/>
          <p:nvPr/>
        </p:nvPicPr>
        <p:blipFill rotWithShape="1">
          <a:blip r:embed="rId4" cstate="print"/>
          <a:srcRect l="3359" t="45230"/>
          <a:stretch/>
        </p:blipFill>
        <p:spPr bwMode="auto">
          <a:xfrm>
            <a:off x="1644915" y="2896886"/>
            <a:ext cx="3539069" cy="2362919"/>
          </a:xfrm>
          <a:prstGeom prst="rect">
            <a:avLst/>
          </a:prstGeom>
          <a:noFill/>
          <a:ln w="9525">
            <a:noFill/>
            <a:miter lim="800000"/>
            <a:headEnd/>
            <a:tailEnd/>
          </a:ln>
        </p:spPr>
      </p:pic>
      <p:sp>
        <p:nvSpPr>
          <p:cNvPr id="11" name="TextBox 10">
            <a:extLst>
              <a:ext uri="{FF2B5EF4-FFF2-40B4-BE49-F238E27FC236}">
                <a16:creationId xmlns:a16="http://schemas.microsoft.com/office/drawing/2014/main" id="{8771B156-BE77-117D-DD62-4160900F4259}"/>
              </a:ext>
            </a:extLst>
          </p:cNvPr>
          <p:cNvSpPr txBox="1"/>
          <p:nvPr/>
        </p:nvSpPr>
        <p:spPr>
          <a:xfrm>
            <a:off x="4166997" y="3452297"/>
            <a:ext cx="792088" cy="400110"/>
          </a:xfrm>
          <a:prstGeom prst="rect">
            <a:avLst/>
          </a:prstGeom>
          <a:solidFill>
            <a:schemeClr val="bg1"/>
          </a:solidFill>
        </p:spPr>
        <p:txBody>
          <a:bodyPr wrap="square" rtlCol="0">
            <a:spAutoFit/>
          </a:bodyPr>
          <a:lstStyle/>
          <a:p>
            <a:r>
              <a:rPr lang="en-US" sz="2000" b="1" dirty="0">
                <a:latin typeface="Times New Roman" panose="02020603050405020304" pitchFamily="18" charset="0"/>
                <a:cs typeface="Times New Roman" panose="02020603050405020304" pitchFamily="18" charset="0"/>
              </a:rPr>
              <a:t>&lt;n</a:t>
            </a:r>
            <a:r>
              <a:rPr lang="en-US" sz="2000" b="1" baseline="-25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&gt;</a:t>
            </a:r>
            <a:endParaRPr lang="ru-RU" sz="2000" b="1" dirty="0">
              <a:latin typeface="Times New Roman" panose="02020603050405020304" pitchFamily="18" charset="0"/>
              <a:cs typeface="Times New Roman" panose="02020603050405020304" pitchFamily="18" charset="0"/>
            </a:endParaRPr>
          </a:p>
        </p:txBody>
      </p:sp>
      <p:graphicFrame>
        <p:nvGraphicFramePr>
          <p:cNvPr id="12" name="Объект 11">
            <a:extLst>
              <a:ext uri="{FF2B5EF4-FFF2-40B4-BE49-F238E27FC236}">
                <a16:creationId xmlns:a16="http://schemas.microsoft.com/office/drawing/2014/main" id="{443C7A2E-FF8C-0B69-768A-8507F5DEAEF9}"/>
              </a:ext>
            </a:extLst>
          </p:cNvPr>
          <p:cNvGraphicFramePr>
            <a:graphicFrameLocks noChangeAspect="1"/>
          </p:cNvGraphicFramePr>
          <p:nvPr>
            <p:extLst>
              <p:ext uri="{D42A27DB-BD31-4B8C-83A1-F6EECF244321}">
                <p14:modId xmlns:p14="http://schemas.microsoft.com/office/powerpoint/2010/main" val="1738531369"/>
              </p:ext>
            </p:extLst>
          </p:nvPr>
        </p:nvGraphicFramePr>
        <p:xfrm>
          <a:off x="2188914" y="3041895"/>
          <a:ext cx="504056" cy="432048"/>
        </p:xfrm>
        <a:graphic>
          <a:graphicData uri="http://schemas.openxmlformats.org/presentationml/2006/ole">
            <mc:AlternateContent xmlns:mc="http://schemas.openxmlformats.org/markup-compatibility/2006">
              <mc:Choice xmlns:v="urn:schemas-microsoft-com:vml" Requires="v">
                <p:oleObj name="Equation" r:id="rId5" imgW="266400" imgH="228600" progId="Equation.3">
                  <p:embed/>
                </p:oleObj>
              </mc:Choice>
              <mc:Fallback>
                <p:oleObj name="Equation" r:id="rId5" imgW="266400" imgH="228600" progId="Equation.3">
                  <p:embed/>
                  <p:pic>
                    <p:nvPicPr>
                      <p:cNvPr id="12" name="Объект 11"/>
                      <p:cNvPicPr/>
                      <p:nvPr/>
                    </p:nvPicPr>
                    <p:blipFill>
                      <a:blip r:embed="rId6"/>
                      <a:stretch>
                        <a:fillRect/>
                      </a:stretch>
                    </p:blipFill>
                    <p:spPr>
                      <a:xfrm>
                        <a:off x="2188914" y="3041895"/>
                        <a:ext cx="504056" cy="432048"/>
                      </a:xfrm>
                      <a:prstGeom prst="rect">
                        <a:avLst/>
                      </a:prstGeom>
                      <a:solidFill>
                        <a:schemeClr val="bg1"/>
                      </a:solidFill>
                    </p:spPr>
                  </p:pic>
                </p:oleObj>
              </mc:Fallback>
            </mc:AlternateContent>
          </a:graphicData>
        </a:graphic>
      </p:graphicFrame>
      <p:sp>
        <p:nvSpPr>
          <p:cNvPr id="13" name="Прямоугольник 8">
            <a:extLst>
              <a:ext uri="{FF2B5EF4-FFF2-40B4-BE49-F238E27FC236}">
                <a16:creationId xmlns:a16="http://schemas.microsoft.com/office/drawing/2014/main" id="{312B3791-0C1F-C586-BBC5-6C81A38C7CA5}"/>
              </a:ext>
            </a:extLst>
          </p:cNvPr>
          <p:cNvSpPr/>
          <p:nvPr/>
        </p:nvSpPr>
        <p:spPr>
          <a:xfrm>
            <a:off x="1735704" y="5361408"/>
            <a:ext cx="3448280" cy="646331"/>
          </a:xfrm>
          <a:prstGeom prst="rect">
            <a:avLst/>
          </a:prstGeom>
        </p:spPr>
        <p:txBody>
          <a:bodyPr wrap="square">
            <a:spAutoFit/>
          </a:bodyPr>
          <a:lstStyle/>
          <a:p>
            <a:pPr algn="ctr"/>
            <a:r>
              <a:rPr lang="en-US" b="1" dirty="0">
                <a:solidFill>
                  <a:srgbClr val="006600"/>
                </a:solidFill>
                <a:latin typeface="Times New Roman" panose="02020603050405020304" pitchFamily="18" charset="0"/>
                <a:ea typeface="Calibri"/>
                <a:cs typeface="Times New Roman" panose="02020603050405020304" pitchFamily="18" charset="0"/>
              </a:rPr>
              <a:t>J.G. </a:t>
            </a:r>
            <a:r>
              <a:rPr lang="en-US" b="1" dirty="0" err="1">
                <a:solidFill>
                  <a:srgbClr val="006600"/>
                </a:solidFill>
                <a:latin typeface="Times New Roman" panose="02020603050405020304" pitchFamily="18" charset="0"/>
                <a:ea typeface="Calibri"/>
                <a:cs typeface="Times New Roman" panose="02020603050405020304" pitchFamily="18" charset="0"/>
              </a:rPr>
              <a:t>Rushbrooke</a:t>
            </a:r>
            <a:r>
              <a:rPr lang="ru-RU" b="1" dirty="0">
                <a:solidFill>
                  <a:srgbClr val="006600"/>
                </a:solidFill>
                <a:latin typeface="Times New Roman" panose="02020603050405020304" pitchFamily="18" charset="0"/>
                <a:ea typeface="Calibri"/>
                <a:cs typeface="Times New Roman" panose="02020603050405020304" pitchFamily="18" charset="0"/>
              </a:rPr>
              <a:t>, </a:t>
            </a:r>
            <a:r>
              <a:rPr lang="en-US" b="1" dirty="0">
                <a:solidFill>
                  <a:srgbClr val="006600"/>
                </a:solidFill>
                <a:latin typeface="Times New Roman" panose="02020603050405020304" pitchFamily="18" charset="0"/>
                <a:ea typeface="Calibri"/>
                <a:cs typeface="Times New Roman" panose="02020603050405020304" pitchFamily="18" charset="0"/>
              </a:rPr>
              <a:t>B.R. Webber. </a:t>
            </a:r>
            <a:r>
              <a:rPr lang="en-US" b="1" dirty="0" err="1">
                <a:solidFill>
                  <a:srgbClr val="006600"/>
                </a:solidFill>
                <a:latin typeface="Times New Roman" panose="02020603050405020304" pitchFamily="18" charset="0"/>
                <a:cs typeface="Times New Roman" panose="02020603050405020304" pitchFamily="18" charset="0"/>
              </a:rPr>
              <a:t>Phys.Rep</a:t>
            </a:r>
            <a:r>
              <a:rPr lang="en-US" b="1" dirty="0">
                <a:solidFill>
                  <a:srgbClr val="006600"/>
                </a:solidFill>
                <a:latin typeface="Times New Roman" panose="02020603050405020304" pitchFamily="18" charset="0"/>
                <a:cs typeface="Times New Roman" panose="02020603050405020304" pitchFamily="18" charset="0"/>
              </a:rPr>
              <a:t>. 44 </a:t>
            </a:r>
            <a:r>
              <a:rPr lang="ru-RU" b="1" dirty="0">
                <a:solidFill>
                  <a:srgbClr val="006600"/>
                </a:solidFill>
                <a:latin typeface="Times New Roman" panose="02020603050405020304" pitchFamily="18" charset="0"/>
                <a:cs typeface="Times New Roman" panose="02020603050405020304" pitchFamily="18" charset="0"/>
              </a:rPr>
              <a:t>(</a:t>
            </a:r>
            <a:r>
              <a:rPr lang="en-US" b="1" dirty="0">
                <a:solidFill>
                  <a:srgbClr val="006600"/>
                </a:solidFill>
                <a:latin typeface="Times New Roman" panose="02020603050405020304" pitchFamily="18" charset="0"/>
                <a:cs typeface="Times New Roman" panose="02020603050405020304" pitchFamily="18" charset="0"/>
              </a:rPr>
              <a:t>1978</a:t>
            </a:r>
            <a:r>
              <a:rPr lang="ru-RU" b="1" dirty="0">
                <a:solidFill>
                  <a:srgbClr val="006600"/>
                </a:solidFill>
                <a:latin typeface="Times New Roman" panose="02020603050405020304" pitchFamily="18" charset="0"/>
                <a:cs typeface="Times New Roman" panose="02020603050405020304" pitchFamily="18" charset="0"/>
              </a:rPr>
              <a:t>)</a:t>
            </a:r>
            <a:r>
              <a:rPr lang="en-US" b="1" dirty="0">
                <a:solidFill>
                  <a:srgbClr val="006600"/>
                </a:solidFill>
                <a:latin typeface="Times New Roman" panose="02020603050405020304" pitchFamily="18" charset="0"/>
                <a:ea typeface="Calibri"/>
                <a:cs typeface="Times New Roman" panose="02020603050405020304" pitchFamily="18" charset="0"/>
              </a:rPr>
              <a:t> </a:t>
            </a:r>
            <a:r>
              <a:rPr lang="ru-RU" b="1" dirty="0">
                <a:solidFill>
                  <a:srgbClr val="006600"/>
                </a:solidFill>
                <a:latin typeface="Times New Roman" panose="02020603050405020304" pitchFamily="18" charset="0"/>
                <a:ea typeface="Calibri"/>
                <a:cs typeface="Times New Roman" panose="02020603050405020304" pitchFamily="18" charset="0"/>
              </a:rPr>
              <a:t>1</a:t>
            </a:r>
            <a:endParaRPr lang="ru-RU" b="1" dirty="0">
              <a:solidFill>
                <a:srgbClr val="0066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314FF5C-601A-4A8F-FD05-31F08FFB6565}"/>
              </a:ext>
            </a:extLst>
          </p:cNvPr>
          <p:cNvPicPr/>
          <p:nvPr/>
        </p:nvPicPr>
        <p:blipFill rotWithShape="1">
          <a:blip r:embed="rId7">
            <a:extLst>
              <a:ext uri="{28A0092B-C50C-407E-A947-70E740481C1C}">
                <a14:useLocalDpi xmlns:a14="http://schemas.microsoft.com/office/drawing/2010/main" val="0"/>
              </a:ext>
            </a:extLst>
          </a:blip>
          <a:srcRect t="6876"/>
          <a:stretch/>
        </p:blipFill>
        <p:spPr bwMode="auto">
          <a:xfrm>
            <a:off x="6437600" y="2806701"/>
            <a:ext cx="4039421" cy="2813844"/>
          </a:xfrm>
          <a:prstGeom prst="rect">
            <a:avLst/>
          </a:prstGeom>
          <a:ln>
            <a:noFill/>
          </a:ln>
          <a:extLst>
            <a:ext uri="{53640926-AAD7-44d8-BBD7-CCE9431645EC}">
              <a14:shadowObscured xmlns:a14="http://schemas.microsoft.com/office/drawing/2010/main" xmlns=""/>
            </a:ext>
          </a:extLst>
        </p:spPr>
      </p:pic>
      <p:pic>
        <p:nvPicPr>
          <p:cNvPr id="15" name="Picture 14">
            <a:extLst>
              <a:ext uri="{FF2B5EF4-FFF2-40B4-BE49-F238E27FC236}">
                <a16:creationId xmlns:a16="http://schemas.microsoft.com/office/drawing/2014/main" id="{902EEE13-A72C-6421-B4B8-731A363F00FA}"/>
              </a:ext>
            </a:extLst>
          </p:cNvPr>
          <p:cNvPicPr>
            <a:picLocks noChangeAspect="1"/>
          </p:cNvPicPr>
          <p:nvPr/>
        </p:nvPicPr>
        <p:blipFill>
          <a:blip r:embed="rId8"/>
          <a:stretch>
            <a:fillRect/>
          </a:stretch>
        </p:blipFill>
        <p:spPr>
          <a:xfrm>
            <a:off x="6437600" y="5723748"/>
            <a:ext cx="4274440" cy="337216"/>
          </a:xfrm>
          <a:prstGeom prst="rect">
            <a:avLst/>
          </a:prstGeom>
        </p:spPr>
      </p:pic>
      <p:pic>
        <p:nvPicPr>
          <p:cNvPr id="17" name="Picture 16">
            <a:extLst>
              <a:ext uri="{FF2B5EF4-FFF2-40B4-BE49-F238E27FC236}">
                <a16:creationId xmlns:a16="http://schemas.microsoft.com/office/drawing/2014/main" id="{ABF00986-BFCE-0258-E6D2-DAE87ACE6EC2}"/>
              </a:ext>
            </a:extLst>
          </p:cNvPr>
          <p:cNvPicPr>
            <a:picLocks noChangeAspect="1"/>
          </p:cNvPicPr>
          <p:nvPr/>
        </p:nvPicPr>
        <p:blipFill>
          <a:blip r:embed="rId9"/>
          <a:stretch>
            <a:fillRect/>
          </a:stretch>
        </p:blipFill>
        <p:spPr>
          <a:xfrm rot="16200000">
            <a:off x="5406043" y="3793931"/>
            <a:ext cx="1916525" cy="323062"/>
          </a:xfrm>
          <a:prstGeom prst="rect">
            <a:avLst/>
          </a:prstGeom>
        </p:spPr>
      </p:pic>
      <p:graphicFrame>
        <p:nvGraphicFramePr>
          <p:cNvPr id="16" name="Table 15">
            <a:extLst>
              <a:ext uri="{FF2B5EF4-FFF2-40B4-BE49-F238E27FC236}">
                <a16:creationId xmlns:a16="http://schemas.microsoft.com/office/drawing/2014/main" id="{9C46BCA2-AA36-42B1-41A7-8766E9307130}"/>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8" name="TextBox 17">
            <a:extLst>
              <a:ext uri="{FF2B5EF4-FFF2-40B4-BE49-F238E27FC236}">
                <a16:creationId xmlns:a16="http://schemas.microsoft.com/office/drawing/2014/main" id="{6302EB3D-BFF9-307F-D6D0-3671DFEF38D2}"/>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4211025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26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973777" y="547942"/>
            <a:ext cx="10367157" cy="584775"/>
          </a:xfrm>
          <a:prstGeom prst="rect">
            <a:avLst/>
          </a:prstGeom>
          <a:noFill/>
        </p:spPr>
        <p:txBody>
          <a:bodyPr wrap="square">
            <a:spAutoFit/>
          </a:bodyPr>
          <a:lstStyle/>
          <a:p>
            <a:r>
              <a:rPr lang="en-US" sz="3200" b="1" u="sng" dirty="0">
                <a:solidFill>
                  <a:srgbClr val="C00000"/>
                </a:solidFill>
                <a:latin typeface="Comic Sans MS"/>
                <a:ea typeface="Calibri" pitchFamily="34" charset="0"/>
                <a:cs typeface="Comic Sans MS"/>
              </a:rPr>
              <a:t>Neutral pion fluctuations at high total  multiplicity</a:t>
            </a:r>
            <a:endParaRPr lang="en-RU" sz="32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6D99F0-D1EE-E6D9-6108-95E34C85D6AE}"/>
                  </a:ext>
                </a:extLst>
              </p:cNvPr>
              <p:cNvSpPr txBox="1"/>
              <p:nvPr/>
            </p:nvSpPr>
            <p:spPr>
              <a:xfrm>
                <a:off x="1567543" y="1421371"/>
                <a:ext cx="8888609" cy="3724096"/>
              </a:xfrm>
              <a:prstGeom prst="rect">
                <a:avLst/>
              </a:prstGeom>
              <a:noFill/>
            </p:spPr>
            <p:txBody>
              <a:bodyPr wrap="square" rtlCol="0">
                <a:spAutoFit/>
              </a:bodyPr>
              <a:lstStyle/>
              <a:p>
                <a:pPr algn="just"/>
                <a:r>
                  <a:rPr lang="en-US" sz="2400" b="1" dirty="0">
                    <a:solidFill>
                      <a:schemeClr val="accent6">
                        <a:lumMod val="50000"/>
                      </a:schemeClr>
                    </a:solidFill>
                    <a:latin typeface="Comic Sans MS"/>
                    <a:ea typeface="Calibri" pitchFamily="34" charset="0"/>
                    <a:cs typeface="Comic Sans MS"/>
                  </a:rPr>
                  <a:t>V</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Begun &amp; M. </a:t>
                </a:r>
                <a:r>
                  <a:rPr lang="en-US" sz="2400" b="1" dirty="0" err="1">
                    <a:solidFill>
                      <a:schemeClr val="accent6">
                        <a:lumMod val="50000"/>
                      </a:schemeClr>
                    </a:solidFill>
                    <a:latin typeface="Comic Sans MS"/>
                    <a:ea typeface="Calibri" pitchFamily="34" charset="0"/>
                    <a:cs typeface="Comic Sans MS"/>
                  </a:rPr>
                  <a:t>Gorenstein</a:t>
                </a:r>
                <a:r>
                  <a:rPr lang="en-US" sz="2400" b="1" dirty="0">
                    <a:solidFill>
                      <a:schemeClr val="accent6">
                        <a:lumMod val="50000"/>
                      </a:schemeClr>
                    </a:solidFill>
                    <a:latin typeface="Comic Sans MS"/>
                    <a:ea typeface="Calibri" pitchFamily="34" charset="0"/>
                    <a:cs typeface="Comic Sans MS"/>
                  </a:rPr>
                  <a:t>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put us the task on searching for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pionic</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(Bose-Einstein, BEC) condensate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Phys.Lett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a:t>
                </a:r>
                <a:r>
                  <a:rPr lang="ru-RU" sz="2400" b="1" dirty="0">
                    <a:solidFill>
                      <a:schemeClr val="accent6">
                        <a:lumMod val="50000"/>
                      </a:schemeClr>
                    </a:solidFill>
                    <a:latin typeface="Comic Sans MS"/>
                    <a:ea typeface="Calibri" pitchFamily="34" charset="0"/>
                    <a:cs typeface="Comic Sans MS"/>
                  </a:rPr>
                  <a: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200</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7</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Phys.Rev</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2008</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in</a:t>
                </a:r>
                <a:r>
                  <a:rPr lang="ru-RU" sz="2400" b="1" dirty="0">
                    <a:solidFill>
                      <a:schemeClr val="accent6">
                        <a:lumMod val="50000"/>
                      </a:schemeClr>
                    </a:solidFill>
                    <a:latin typeface="Comic Sans MS"/>
                    <a:ea typeface="Calibri" pitchFamily="34" charset="0"/>
                    <a:cs typeface="Comic Sans MS"/>
                  </a:rPr>
                  <a:t> </a:t>
                </a:r>
                <a:r>
                  <a:rPr lang="ru-RU" sz="2400" b="1" dirty="0" err="1">
                    <a:solidFill>
                      <a:schemeClr val="accent6">
                        <a:lumMod val="50000"/>
                      </a:schemeClr>
                    </a:solidFill>
                    <a:latin typeface="Comic Sans MS"/>
                    <a:ea typeface="Calibri" pitchFamily="34" charset="0"/>
                    <a:cs typeface="Comic Sans MS"/>
                  </a:rPr>
                  <a:t>рр</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interactions at</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U</a:t>
                </a:r>
                <a:r>
                  <a:rPr lang="ru-RU" sz="2400" b="1" dirty="0">
                    <a:solidFill>
                      <a:schemeClr val="accent6">
                        <a:lumMod val="50000"/>
                      </a:schemeClr>
                    </a:solidFill>
                    <a:latin typeface="Comic Sans MS"/>
                    <a:ea typeface="Calibri" pitchFamily="34" charset="0"/>
                    <a:cs typeface="Comic Sans MS"/>
                  </a:rPr>
                  <a:t>-70 </a:t>
                </a:r>
                <a:r>
                  <a:rPr lang="en-US" sz="2400" b="1" dirty="0">
                    <a:solidFill>
                      <a:schemeClr val="accent6">
                        <a:lumMod val="50000"/>
                      </a:schemeClr>
                    </a:solidFill>
                    <a:latin typeface="Comic Sans MS"/>
                    <a:ea typeface="Calibri" pitchFamily="34" charset="0"/>
                    <a:cs typeface="Comic Sans MS"/>
                  </a:rPr>
                  <a:t>for HM</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For this purpose, we only had to </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measure the scaled variance</a:t>
                </a:r>
                <a:endParaRPr lang="ru-RU" sz="2400" b="1" dirty="0">
                  <a:solidFill>
                    <a:schemeClr val="accent6">
                      <a:lumMod val="50000"/>
                    </a:schemeClr>
                  </a:solidFill>
                  <a:latin typeface="Comic Sans MS"/>
                  <a:ea typeface="Calibri" pitchFamily="34" charset="0"/>
                  <a:cs typeface="Comic Sans MS"/>
                </a:endParaRPr>
              </a:p>
              <a:p>
                <a:pPr algn="just"/>
                <a:endParaRPr lang="ru-RU" sz="2400" b="1" dirty="0">
                  <a:solidFill>
                    <a:schemeClr val="accent6">
                      <a:lumMod val="50000"/>
                    </a:schemeClr>
                  </a:solidFill>
                  <a:latin typeface="Comic Sans MS"/>
                  <a:ea typeface="Calibri" pitchFamily="34" charset="0"/>
                  <a:cs typeface="Comic Sans MS"/>
                </a:endParaRPr>
              </a:p>
              <a:p>
                <a:r>
                  <a:rPr lang="ru-RU" sz="2400" b="1" dirty="0">
                    <a:solidFill>
                      <a:srgbClr val="00B050"/>
                    </a:solidFill>
                  </a:rPr>
                  <a:t>	                     </a:t>
                </a:r>
                <a:r>
                  <a:rPr lang="en-US" sz="2800" b="1" dirty="0">
                    <a:solidFill>
                      <a:srgbClr val="C00000"/>
                    </a:solidFill>
                    <a:cs typeface="Times New Roman"/>
                  </a:rPr>
                  <a:t>ω</a:t>
                </a:r>
                <a:r>
                  <a:rPr lang="en-US" sz="2800" b="1" baseline="30000" dirty="0">
                    <a:solidFill>
                      <a:srgbClr val="C00000"/>
                    </a:solidFill>
                    <a:cs typeface="Times New Roman"/>
                  </a:rPr>
                  <a:t>0</a:t>
                </a:r>
                <a:r>
                  <a:rPr lang="en-US" sz="2800" b="1" dirty="0">
                    <a:solidFill>
                      <a:srgbClr val="C00000"/>
                    </a:solidFill>
                    <a:cs typeface="Times New Roman" panose="02020603050405020304" pitchFamily="18" charset="0"/>
                  </a:rPr>
                  <a:t> = </a:t>
                </a:r>
                <a:r>
                  <a:rPr lang="en-US" sz="2800" b="1" i="1" dirty="0">
                    <a:solidFill>
                      <a:srgbClr val="C00000"/>
                    </a:solidFill>
                    <a:cs typeface="Times New Roman" panose="02020603050405020304" pitchFamily="18" charset="0"/>
                  </a:rPr>
                  <a:t>D</a:t>
                </a:r>
                <a:r>
                  <a:rPr lang="en-US" sz="2800" b="1" dirty="0">
                    <a:solidFill>
                      <a:srgbClr val="C00000"/>
                    </a:solidFill>
                    <a:cs typeface="Times New Roman" panose="02020603050405020304" pitchFamily="18" charset="0"/>
                  </a:rPr>
                  <a:t>/&lt;</a:t>
                </a:r>
                <a:r>
                  <a:rPr lang="en-US" sz="2800" b="1" i="1" dirty="0">
                    <a:solidFill>
                      <a:srgbClr val="C00000"/>
                    </a:solidFill>
                    <a:cs typeface="Times New Roman" panose="02020603050405020304" pitchFamily="18" charset="0"/>
                  </a:rPr>
                  <a:t>N</a:t>
                </a:r>
                <a:r>
                  <a:rPr lang="en-US" sz="2800" b="1" baseline="-25000" dirty="0">
                    <a:solidFill>
                      <a:srgbClr val="C00000"/>
                    </a:solidFill>
                    <a:cs typeface="Times New Roman" panose="02020603050405020304" pitchFamily="18" charset="0"/>
                  </a:rPr>
                  <a:t>0</a:t>
                </a:r>
                <a:r>
                  <a:rPr lang="en-US" sz="2800" b="1" dirty="0">
                    <a:solidFill>
                      <a:srgbClr val="C00000"/>
                    </a:solidFill>
                    <a:cs typeface="Times New Roman" panose="02020603050405020304" pitchFamily="18" charset="0"/>
                  </a:rPr>
                  <a:t>(</a:t>
                </a:r>
                <a:r>
                  <a:rPr lang="en-US" sz="2800" b="1" i="1" dirty="0" err="1">
                    <a:solidFill>
                      <a:srgbClr val="C00000"/>
                    </a:solidFill>
                    <a:cs typeface="Times New Roman" panose="02020603050405020304" pitchFamily="18" charset="0"/>
                  </a:rPr>
                  <a:t>N</a:t>
                </a:r>
                <a:r>
                  <a:rPr lang="en-US" sz="2800" b="1" baseline="-25000" dirty="0" err="1">
                    <a:solidFill>
                      <a:srgbClr val="C00000"/>
                    </a:solidFill>
                    <a:cs typeface="Times New Roman" panose="02020603050405020304" pitchFamily="18" charset="0"/>
                  </a:rPr>
                  <a:t>tot</a:t>
                </a:r>
                <a:r>
                  <a:rPr lang="en-US" sz="2800" b="1" dirty="0">
                    <a:solidFill>
                      <a:srgbClr val="C00000"/>
                    </a:solidFill>
                    <a:cs typeface="Times New Roman" panose="02020603050405020304" pitchFamily="18" charset="0"/>
                  </a:rPr>
                  <a:t>)&gt;,  </a:t>
                </a:r>
                <a:r>
                  <a:rPr lang="en-US" sz="2800" b="1" i="1" dirty="0">
                    <a:solidFill>
                      <a:srgbClr val="C00000"/>
                    </a:solidFill>
                    <a:cs typeface="Times New Roman" panose="02020603050405020304" pitchFamily="18" charset="0"/>
                  </a:rPr>
                  <a:t>D = &lt;N</a:t>
                </a:r>
                <a:r>
                  <a:rPr lang="en-US" sz="2800" b="1" baseline="-25000" dirty="0">
                    <a:solidFill>
                      <a:srgbClr val="C00000"/>
                    </a:solidFill>
                    <a:cs typeface="Times New Roman" panose="02020603050405020304" pitchFamily="18" charset="0"/>
                  </a:rPr>
                  <a:t>0</a:t>
                </a:r>
                <a:r>
                  <a:rPr lang="en-US" sz="2800" b="1" baseline="30000" dirty="0">
                    <a:solidFill>
                      <a:srgbClr val="C00000"/>
                    </a:solidFill>
                    <a:cs typeface="Times New Roman" panose="02020603050405020304" pitchFamily="18" charset="0"/>
                  </a:rPr>
                  <a:t>2</a:t>
                </a:r>
                <a:r>
                  <a:rPr lang="en-US" sz="2800" b="1" i="1" dirty="0">
                    <a:solidFill>
                      <a:srgbClr val="C00000"/>
                    </a:solidFill>
                    <a:cs typeface="Times New Roman" panose="02020603050405020304" pitchFamily="18" charset="0"/>
                  </a:rPr>
                  <a:t>&gt; - &lt;N</a:t>
                </a:r>
                <a:r>
                  <a:rPr lang="en-US" sz="2800" b="1" baseline="-25000" dirty="0">
                    <a:solidFill>
                      <a:srgbClr val="C00000"/>
                    </a:solidFill>
                    <a:cs typeface="Times New Roman" panose="02020603050405020304" pitchFamily="18" charset="0"/>
                  </a:rPr>
                  <a:t>0</a:t>
                </a:r>
                <a:r>
                  <a:rPr lang="en-US" sz="2800" b="1" i="1" dirty="0">
                    <a:solidFill>
                      <a:srgbClr val="C00000"/>
                    </a:solidFill>
                    <a:cs typeface="Times New Roman" panose="02020603050405020304" pitchFamily="18" charset="0"/>
                  </a:rPr>
                  <a:t>&gt;</a:t>
                </a:r>
                <a:r>
                  <a:rPr lang="en-US" sz="2800" b="1" baseline="30000" dirty="0">
                    <a:solidFill>
                      <a:srgbClr val="C00000"/>
                    </a:solidFill>
                    <a:cs typeface="Times New Roman" panose="02020603050405020304" pitchFamily="18" charset="0"/>
                  </a:rPr>
                  <a:t>2</a:t>
                </a:r>
                <a:r>
                  <a:rPr lang="en-US" sz="2800" b="1" dirty="0">
                    <a:solidFill>
                      <a:srgbClr val="C00000"/>
                    </a:solidFill>
                    <a:cs typeface="Times New Roman" panose="02020603050405020304" pitchFamily="18" charset="0"/>
                  </a:rPr>
                  <a:t>,</a:t>
                </a:r>
                <a:r>
                  <a:rPr lang="en-US" sz="2800" b="1" baseline="30000" dirty="0">
                    <a:solidFill>
                      <a:srgbClr val="C00000"/>
                    </a:solidFill>
                    <a:cs typeface="Times New Roman" panose="02020603050405020304" pitchFamily="18" charset="0"/>
                  </a:rPr>
                  <a:t> </a:t>
                </a:r>
                <a:r>
                  <a:rPr lang="ru-RU" sz="2800" b="1" baseline="30000" dirty="0">
                    <a:solidFill>
                      <a:srgbClr val="C00000"/>
                    </a:solidFill>
                    <a:cs typeface="Times New Roman" panose="02020603050405020304" pitchFamily="18" charset="0"/>
                  </a:rPr>
                  <a:t> </a:t>
                </a:r>
              </a:p>
              <a:p>
                <a:endParaRPr lang="ru-RU" sz="2400" b="1" baseline="30000" dirty="0">
                  <a:solidFill>
                    <a:srgbClr val="C00000"/>
                  </a:solidFill>
                  <a:cs typeface="Times New Roman" panose="02020603050405020304" pitchFamily="18" charset="0"/>
                </a:endParaRPr>
              </a:p>
              <a:p>
                <a:pPr algn="just"/>
                <a:r>
                  <a:rPr lang="en-US" sz="2400" b="1" dirty="0">
                    <a:solidFill>
                      <a:schemeClr val="accent6">
                        <a:lumMod val="50000"/>
                      </a:schemeClr>
                    </a:solidFill>
                    <a:latin typeface="Comic Sans MS"/>
                    <a:ea typeface="Calibri" pitchFamily="34" charset="0"/>
                    <a:cs typeface="Comic Sans MS"/>
                  </a:rPr>
                  <a:t>of </a:t>
                </a:r>
                <a14:m>
                  <m:oMath xmlns:m="http://schemas.openxmlformats.org/officeDocument/2006/math">
                    <m:r>
                      <a:rPr kumimoji="0" lang="ru-RU" sz="2400" b="1" i="1" strike="noStrike" cap="none" normalizeH="0" baseline="0" dirty="0" smtClean="0">
                        <a:ln>
                          <a:noFill/>
                        </a:ln>
                        <a:solidFill>
                          <a:schemeClr val="accent6">
                            <a:lumMod val="50000"/>
                          </a:schemeClr>
                        </a:solidFill>
                        <a:effectLst/>
                        <a:latin typeface="Cambria Math" panose="02040503050406030204" pitchFamily="18" charset="0"/>
                        <a:ea typeface="Calibri" pitchFamily="34" charset="0"/>
                        <a:cs typeface="Comic Sans MS"/>
                      </a:rPr>
                      <m:t>𝝅</m:t>
                    </m:r>
                  </m:oMath>
                </a14:m>
                <a:r>
                  <a:rPr kumimoji="0" lang="ru-RU" sz="2400" b="1" i="0" strike="noStrike" cap="none" normalizeH="0" baseline="30000" dirty="0">
                    <a:ln>
                      <a:noFill/>
                    </a:ln>
                    <a:solidFill>
                      <a:schemeClr val="accent6">
                        <a:lumMod val="50000"/>
                      </a:schemeClr>
                    </a:solidFill>
                    <a:effectLst/>
                    <a:latin typeface="Comic Sans MS"/>
                    <a:ea typeface="Calibri" pitchFamily="34" charset="0"/>
                    <a:cs typeface="Comic Sans MS"/>
                  </a:rPr>
                  <a:t>0</a:t>
                </a:r>
                <a:r>
                  <a:rPr lang="ru-RU" sz="2400" b="1" dirty="0">
                    <a:solidFill>
                      <a:schemeClr val="accent6">
                        <a:lumMod val="50000"/>
                      </a:schemeClr>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meson number with growth of total multiplicity</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    </a:t>
                </a:r>
                <a:r>
                  <a:rPr lang="ru-RU" sz="2400" b="1" dirty="0">
                    <a:solidFill>
                      <a:schemeClr val="accent6">
                        <a:lumMod val="50000"/>
                      </a:schemeClr>
                    </a:solidFill>
                    <a:latin typeface="Comic Sans MS"/>
                    <a:ea typeface="Calibri" pitchFamily="34" charset="0"/>
                    <a:cs typeface="Comic Sans MS"/>
                  </a:rPr>
                  <a:t>(</a:t>
                </a:r>
                <a:r>
                  <a:rPr lang="en-US" sz="2400" b="1" dirty="0" err="1">
                    <a:solidFill>
                      <a:schemeClr val="accent6">
                        <a:lumMod val="50000"/>
                      </a:schemeClr>
                    </a:solidFill>
                    <a:latin typeface="Comic Sans MS"/>
                    <a:ea typeface="Calibri" pitchFamily="34" charset="0"/>
                    <a:cs typeface="Comic Sans MS"/>
                  </a:rPr>
                  <a:t>n</a:t>
                </a:r>
                <a:r>
                  <a:rPr lang="en-US" sz="2400" b="1" baseline="-25000" dirty="0" err="1">
                    <a:solidFill>
                      <a:schemeClr val="accent6">
                        <a:lumMod val="50000"/>
                      </a:schemeClr>
                    </a:solidFill>
                    <a:latin typeface="Comic Sans MS"/>
                    <a:ea typeface="Calibri" pitchFamily="34" charset="0"/>
                    <a:cs typeface="Comic Sans MS"/>
                  </a:rPr>
                  <a:t>tot</a:t>
                </a:r>
                <a:r>
                  <a:rPr lang="en-US" sz="2400" b="1" dirty="0">
                    <a:solidFill>
                      <a:schemeClr val="accent6">
                        <a:lumMod val="50000"/>
                      </a:schemeClr>
                    </a:solidFill>
                    <a:latin typeface="Comic Sans MS"/>
                    <a:ea typeface="Calibri" pitchFamily="34" charset="0"/>
                    <a:cs typeface="Comic Sans MS"/>
                  </a:rPr>
                  <a:t> = </a:t>
                </a:r>
                <a:r>
                  <a:rPr lang="en-US" sz="2400" b="1" dirty="0" err="1">
                    <a:solidFill>
                      <a:schemeClr val="accent6">
                        <a:lumMod val="50000"/>
                      </a:schemeClr>
                    </a:solidFill>
                    <a:latin typeface="Comic Sans MS"/>
                    <a:ea typeface="Calibri" pitchFamily="34" charset="0"/>
                    <a:cs typeface="Comic Sans MS"/>
                  </a:rPr>
                  <a:t>n</a:t>
                </a:r>
                <a:r>
                  <a:rPr lang="en-US" sz="2400" b="1" baseline="-25000" dirty="0" err="1">
                    <a:solidFill>
                      <a:schemeClr val="accent6">
                        <a:lumMod val="50000"/>
                      </a:schemeClr>
                    </a:solidFill>
                    <a:latin typeface="Comic Sans MS"/>
                    <a:ea typeface="Calibri" pitchFamily="34" charset="0"/>
                    <a:cs typeface="Comic Sans MS"/>
                  </a:rPr>
                  <a:t>ch</a:t>
                </a:r>
                <a:r>
                  <a:rPr lang="en-US" sz="2400" b="1" dirty="0">
                    <a:solidFill>
                      <a:schemeClr val="accent6">
                        <a:lumMod val="50000"/>
                      </a:schemeClr>
                    </a:solidFill>
                    <a:latin typeface="Comic Sans MS"/>
                    <a:ea typeface="Calibri" pitchFamily="34" charset="0"/>
                    <a:cs typeface="Comic Sans MS"/>
                  </a:rPr>
                  <a:t> + n</a:t>
                </a:r>
                <a:r>
                  <a:rPr lang="en-US" sz="2400" b="1" baseline="-25000" dirty="0">
                    <a:solidFill>
                      <a:schemeClr val="accent6">
                        <a:lumMod val="50000"/>
                      </a:schemeClr>
                    </a:solidFill>
                    <a:latin typeface="Comic Sans MS"/>
                    <a:ea typeface="Calibri" pitchFamily="34" charset="0"/>
                    <a:cs typeface="Comic Sans MS"/>
                  </a:rPr>
                  <a:t>0</a:t>
                </a:r>
                <a:r>
                  <a:rPr lang="en-US" sz="2400" b="1" dirty="0">
                    <a:solidFill>
                      <a:schemeClr val="accent6">
                        <a:lumMod val="50000"/>
                      </a:schemeClr>
                    </a:solidFill>
                    <a:latin typeface="Comic Sans MS"/>
                    <a:ea typeface="Calibri" pitchFamily="34" charset="0"/>
                    <a:cs typeface="Comic Sans MS"/>
                  </a:rPr>
                  <a:t>).</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Abrupt growth of </a:t>
                </a:r>
                <a:r>
                  <a:rPr lang="en-US" sz="2400" b="1" dirty="0">
                    <a:solidFill>
                      <a:srgbClr val="C00000"/>
                    </a:solidFill>
                    <a:latin typeface="Comic Sans MS" panose="030F0902030302020204" pitchFamily="66" charset="0"/>
                    <a:cs typeface="Times New Roman"/>
                  </a:rPr>
                  <a:t>ω</a:t>
                </a:r>
                <a:r>
                  <a:rPr lang="en-US" sz="2400" b="1" baseline="30000" dirty="0">
                    <a:solidFill>
                      <a:srgbClr val="C00000"/>
                    </a:solidFill>
                    <a:latin typeface="Comic Sans MS" panose="030F0902030302020204" pitchFamily="66" charset="0"/>
                    <a:cs typeface="Times New Roman"/>
                  </a:rPr>
                  <a:t>0</a:t>
                </a:r>
                <a:r>
                  <a:rPr lang="en-US" sz="2400" b="1" dirty="0">
                    <a:solidFill>
                      <a:srgbClr val="C00000"/>
                    </a:solidFill>
                    <a:latin typeface="Times New Roman"/>
                    <a:cs typeface="Times New Roman"/>
                  </a:rPr>
                  <a:t> </a:t>
                </a:r>
                <a:r>
                  <a:rPr lang="en-US" sz="2400" b="1" dirty="0">
                    <a:solidFill>
                      <a:schemeClr val="accent6">
                        <a:lumMod val="50000"/>
                      </a:schemeClr>
                    </a:solidFill>
                    <a:latin typeface="Comic Sans MS" panose="030F0902030302020204" pitchFamily="66" charset="0"/>
                    <a:cs typeface="Times New Roman"/>
                  </a:rPr>
                  <a:t>would</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be signal of BEC formation</a:t>
                </a:r>
                <a:r>
                  <a:rPr lang="ru-RU" sz="2400" b="1" dirty="0">
                    <a:solidFill>
                      <a:schemeClr val="accent6">
                        <a:lumMod val="50000"/>
                      </a:schemeClr>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 </a:t>
                </a:r>
                <a:endParaRPr lang="ru-RU" sz="2400" b="1" dirty="0">
                  <a:solidFill>
                    <a:schemeClr val="accent6">
                      <a:lumMod val="50000"/>
                    </a:schemeClr>
                  </a:solidFill>
                  <a:latin typeface="Comic Sans MS"/>
                  <a:ea typeface="Calibri" pitchFamily="34" charset="0"/>
                  <a:cs typeface="Comic Sans MS"/>
                </a:endParaRPr>
              </a:p>
            </p:txBody>
          </p:sp>
        </mc:Choice>
        <mc:Fallback xmlns="">
          <p:sp>
            <p:nvSpPr>
              <p:cNvPr id="15" name="TextBox 14">
                <a:extLst>
                  <a:ext uri="{FF2B5EF4-FFF2-40B4-BE49-F238E27FC236}">
                    <a16:creationId xmlns:a16="http://schemas.microsoft.com/office/drawing/2014/main" id="{AB6D99F0-D1EE-E6D9-6108-95E34C85D6AE}"/>
                  </a:ext>
                </a:extLst>
              </p:cNvPr>
              <p:cNvSpPr txBox="1">
                <a:spLocks noRot="1" noChangeAspect="1" noMove="1" noResize="1" noEditPoints="1" noAdjustHandles="1" noChangeArrowheads="1" noChangeShapeType="1" noTextEdit="1"/>
              </p:cNvSpPr>
              <p:nvPr/>
            </p:nvSpPr>
            <p:spPr>
              <a:xfrm>
                <a:off x="1567543" y="1421371"/>
                <a:ext cx="8888609" cy="3724096"/>
              </a:xfrm>
              <a:prstGeom prst="rect">
                <a:avLst/>
              </a:prstGeom>
              <a:blipFill>
                <a:blip r:embed="rId2"/>
                <a:stretch>
                  <a:fillRect l="-1141" t="-1017" r="-999" b="-2712"/>
                </a:stretch>
              </a:blipFill>
            </p:spPr>
            <p:txBody>
              <a:bodyPr/>
              <a:lstStyle/>
              <a:p>
                <a:r>
                  <a:rPr lang="en-RU">
                    <a:noFill/>
                  </a:rPr>
                  <a:t> </a:t>
                </a:r>
              </a:p>
            </p:txBody>
          </p:sp>
        </mc:Fallback>
      </mc:AlternateContent>
      <p:graphicFrame>
        <p:nvGraphicFramePr>
          <p:cNvPr id="8" name="Table 7">
            <a:extLst>
              <a:ext uri="{FF2B5EF4-FFF2-40B4-BE49-F238E27FC236}">
                <a16:creationId xmlns:a16="http://schemas.microsoft.com/office/drawing/2014/main" id="{EE90A87C-BC43-2A4F-3DD0-F091F898330E}"/>
              </a:ext>
            </a:extLst>
          </p:cNvPr>
          <p:cNvGraphicFramePr>
            <a:graphicFrameLocks noGrp="1"/>
          </p:cNvGraphicFramePr>
          <p:nvPr>
            <p:extLst>
              <p:ext uri="{D42A27DB-BD31-4B8C-83A1-F6EECF244321}">
                <p14:modId xmlns:p14="http://schemas.microsoft.com/office/powerpoint/2010/main" val="1161873621"/>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9" name="TextBox 8">
            <a:extLst>
              <a:ext uri="{FF2B5EF4-FFF2-40B4-BE49-F238E27FC236}">
                <a16:creationId xmlns:a16="http://schemas.microsoft.com/office/drawing/2014/main" id="{A37E8920-AE05-DD24-6BE8-E74583E2F4CF}"/>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77049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223"/>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459347-C2F0-99EA-6E3D-EDC3C8B16F33}"/>
                  </a:ext>
                </a:extLst>
              </p:cNvPr>
              <p:cNvSpPr txBox="1"/>
              <p:nvPr/>
            </p:nvSpPr>
            <p:spPr>
              <a:xfrm>
                <a:off x="1591294" y="464817"/>
                <a:ext cx="9678389" cy="584775"/>
              </a:xfrm>
              <a:prstGeom prst="rect">
                <a:avLst/>
              </a:prstGeom>
              <a:noFill/>
            </p:spPr>
            <p:txBody>
              <a:bodyPr wrap="square">
                <a:spAutoFit/>
              </a:bodyPr>
              <a:lstStyle/>
              <a:p>
                <a:r>
                  <a:rPr lang="en-US" sz="3200" b="1" u="sng" dirty="0" err="1">
                    <a:solidFill>
                      <a:srgbClr val="C00000"/>
                    </a:solidFill>
                    <a:latin typeface="Comic Sans MS"/>
                    <a:ea typeface="Calibri" pitchFamily="34" charset="0"/>
                    <a:cs typeface="Comic Sans MS"/>
                  </a:rPr>
                  <a:t>Fluctuiations</a:t>
                </a:r>
                <a:r>
                  <a:rPr lang="en-US" sz="3200" b="1" u="sng" dirty="0">
                    <a:solidFill>
                      <a:srgbClr val="C00000"/>
                    </a:solidFill>
                    <a:latin typeface="Comic Sans MS"/>
                    <a:ea typeface="Calibri" pitchFamily="34" charset="0"/>
                    <a:cs typeface="Comic Sans MS"/>
                  </a:rPr>
                  <a:t> of </a:t>
                </a:r>
                <a14:m>
                  <m:oMath xmlns:m="http://schemas.openxmlformats.org/officeDocument/2006/math">
                    <m:r>
                      <a:rPr kumimoji="0" lang="ru-RU" sz="3200" b="1" i="1" u="sng" strike="noStrike" cap="none" normalizeH="0" baseline="0" dirty="0" smtClean="0">
                        <a:ln>
                          <a:noFill/>
                        </a:ln>
                        <a:solidFill>
                          <a:srgbClr val="C00000"/>
                        </a:solidFill>
                        <a:effectLst/>
                        <a:latin typeface="Cambria Math" panose="02040503050406030204" pitchFamily="18" charset="0"/>
                        <a:ea typeface="Calibri" pitchFamily="34" charset="0"/>
                        <a:cs typeface="Comic Sans MS"/>
                      </a:rPr>
                      <m:t>𝝅</m:t>
                    </m:r>
                  </m:oMath>
                </a14:m>
                <a:r>
                  <a:rPr kumimoji="0" lang="ru-RU" sz="3200" b="1" i="0" u="sng" strike="noStrike" cap="none" normalizeH="0" baseline="30000" dirty="0">
                    <a:ln>
                      <a:noFill/>
                    </a:ln>
                    <a:solidFill>
                      <a:srgbClr val="C00000"/>
                    </a:solidFill>
                    <a:effectLst/>
                    <a:latin typeface="Comic Sans MS"/>
                    <a:ea typeface="Calibri" pitchFamily="34" charset="0"/>
                    <a:cs typeface="Comic Sans MS"/>
                  </a:rPr>
                  <a:t>0</a:t>
                </a:r>
                <a:r>
                  <a:rPr lang="en-US" sz="3200" b="1" u="sng" dirty="0">
                    <a:solidFill>
                      <a:srgbClr val="C00000"/>
                    </a:solidFill>
                    <a:latin typeface="Comic Sans MS"/>
                    <a:ea typeface="Calibri" pitchFamily="34" charset="0"/>
                    <a:cs typeface="Comic Sans MS"/>
                  </a:rPr>
                  <a:t>–mesons at High multiplicity</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endParaRPr lang="en-RU" sz="3200" dirty="0"/>
              </a:p>
            </p:txBody>
          </p:sp>
        </mc:Choice>
        <mc:Fallback xmlns="">
          <p:sp>
            <p:nvSpPr>
              <p:cNvPr id="9" name="TextBox 8">
                <a:extLst>
                  <a:ext uri="{FF2B5EF4-FFF2-40B4-BE49-F238E27FC236}">
                    <a16:creationId xmlns:a16="http://schemas.microsoft.com/office/drawing/2014/main" id="{81459347-C2F0-99EA-6E3D-EDC3C8B16F33}"/>
                  </a:ext>
                </a:extLst>
              </p:cNvPr>
              <p:cNvSpPr txBox="1">
                <a:spLocks noRot="1" noChangeAspect="1" noMove="1" noResize="1" noEditPoints="1" noAdjustHandles="1" noChangeArrowheads="1" noChangeShapeType="1" noTextEdit="1"/>
              </p:cNvSpPr>
              <p:nvPr/>
            </p:nvSpPr>
            <p:spPr>
              <a:xfrm>
                <a:off x="1591294" y="464817"/>
                <a:ext cx="9678389" cy="584775"/>
              </a:xfrm>
              <a:prstGeom prst="rect">
                <a:avLst/>
              </a:prstGeom>
              <a:blipFill>
                <a:blip r:embed="rId2"/>
                <a:stretch>
                  <a:fillRect l="-1573" t="-12766" b="-31915"/>
                </a:stretch>
              </a:blipFill>
            </p:spPr>
            <p:txBody>
              <a:bodyPr/>
              <a:lstStyle/>
              <a:p>
                <a:r>
                  <a:rPr lang="en-RU">
                    <a:noFill/>
                  </a:rPr>
                  <a:t> </a:t>
                </a:r>
              </a:p>
            </p:txBody>
          </p:sp>
        </mc:Fallback>
      </mc:AlternateContent>
      <p:pic>
        <p:nvPicPr>
          <p:cNvPr id="10" name="Picture 3">
            <a:extLst>
              <a:ext uri="{FF2B5EF4-FFF2-40B4-BE49-F238E27FC236}">
                <a16:creationId xmlns:a16="http://schemas.microsoft.com/office/drawing/2014/main" id="{CFA143B8-CB57-C182-3F3F-DB2D2383EC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01"/>
          <a:stretch/>
        </p:blipFill>
        <p:spPr bwMode="auto">
          <a:xfrm>
            <a:off x="1922404" y="1149593"/>
            <a:ext cx="3644554" cy="2801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12CBB1B2-1CA3-C6DE-1B3F-44FE7A856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767" y="1173506"/>
            <a:ext cx="3831030" cy="2801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52140159-6EB9-687E-521A-C913971F1A3E}"/>
              </a:ext>
            </a:extLst>
          </p:cNvPr>
          <p:cNvSpPr txBox="1"/>
          <p:nvPr/>
        </p:nvSpPr>
        <p:spPr>
          <a:xfrm>
            <a:off x="2207063" y="3937742"/>
            <a:ext cx="7750629" cy="1200329"/>
          </a:xfrm>
          <a:prstGeom prst="rect">
            <a:avLst/>
          </a:prstGeom>
          <a:noFill/>
        </p:spPr>
        <p:txBody>
          <a:bodyPr wrap="square" rtlCol="0">
            <a:spAutoFit/>
          </a:bodyPr>
          <a:lstStyle/>
          <a:p>
            <a:pPr algn="just"/>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Phase diagram</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of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pionic</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gas at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US" sz="2400" b="1" i="1" dirty="0" err="1">
                <a:solidFill>
                  <a:schemeClr val="accent6">
                    <a:lumMod val="50000"/>
                  </a:schemeClr>
                </a:solidFill>
                <a:latin typeface="Comic Sans MS" panose="030F0902030302020204" pitchFamily="66" charset="0"/>
                <a:cs typeface="Times New Roman" panose="02020603050405020304" pitchFamily="18" charset="0"/>
              </a:rPr>
              <a:t>μ</a:t>
            </a:r>
            <a:r>
              <a:rPr lang="en-US" sz="2400" b="1" baseline="-25000" dirty="0" err="1">
                <a:solidFill>
                  <a:schemeClr val="accent6">
                    <a:lumMod val="50000"/>
                  </a:schemeClr>
                </a:solidFill>
                <a:latin typeface="Comic Sans MS" panose="030F0902030302020204" pitchFamily="66" charset="0"/>
                <a:cs typeface="Times New Roman" panose="02020603050405020304" pitchFamily="18" charset="0"/>
              </a:rPr>
              <a:t>Q</a:t>
            </a:r>
            <a:r>
              <a:rPr lang="ru-RU" sz="2400" b="1" baseline="-25000"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0</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Dash line corresponds to</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ρ</a:t>
            </a:r>
            <a:r>
              <a:rPr lang="en-US" sz="2400" b="1" baseline="-25000" dirty="0">
                <a:solidFill>
                  <a:schemeClr val="accent6">
                    <a:lumMod val="50000"/>
                  </a:schemeClr>
                </a:solidFill>
                <a:latin typeface="Times New Roman" panose="02020603050405020304" pitchFamily="18" charset="0"/>
                <a:cs typeface="Times New Roman" panose="02020603050405020304" pitchFamily="18" charset="0"/>
              </a:rPr>
              <a:t>π</a:t>
            </a:r>
            <a:r>
              <a:rPr lang="en-US" sz="2400" b="1" dirty="0">
                <a:solidFill>
                  <a:schemeClr val="accent6">
                    <a:lumMod val="50000"/>
                  </a:schemeClr>
                </a:solidFill>
                <a:latin typeface="Times New Roman" panose="02020603050405020304" pitchFamily="18" charset="0"/>
                <a:cs typeface="Times New Roman" panose="02020603050405020304" pitchFamily="18" charset="0"/>
              </a:rPr>
              <a:t>(T,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μ</a:t>
            </a:r>
            <a:r>
              <a:rPr lang="en-US" sz="2400" b="1" baseline="-25000" dirty="0">
                <a:solidFill>
                  <a:schemeClr val="accent6">
                    <a:lumMod val="50000"/>
                  </a:schemeClr>
                </a:solidFill>
                <a:latin typeface="Times New Roman" panose="02020603050405020304" pitchFamily="18" charset="0"/>
                <a:cs typeface="Times New Roman" panose="02020603050405020304" pitchFamily="18" charset="0"/>
              </a:rPr>
              <a:t>π</a:t>
            </a:r>
            <a:r>
              <a:rPr lang="ru-RU" sz="2400" b="1" baseline="-25000"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Times New Roman" panose="02020603050405020304" pitchFamily="18" charset="0"/>
                <a:cs typeface="Times New Roman" panose="02020603050405020304" pitchFamily="18" charset="0"/>
              </a:rPr>
              <a:t>=</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Times New Roman" panose="02020603050405020304" pitchFamily="18" charset="0"/>
                <a:cs typeface="Times New Roman" panose="02020603050405020304" pitchFamily="18" charset="0"/>
              </a:rPr>
              <a:t>0)</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solid</a:t>
            </a:r>
            <a:r>
              <a:rPr lang="ru-RU" sz="2400" b="1" dirty="0">
                <a:solidFill>
                  <a:schemeClr val="accent6">
                    <a:lumMod val="50000"/>
                  </a:schemeClr>
                </a:solidFill>
                <a:latin typeface="Comic Sans MS" panose="030F0902030302020204" pitchFamily="66" charset="0"/>
                <a:cs typeface="Times New Roman" panose="02020603050405020304" pitchFamily="18" charset="0"/>
              </a:rPr>
              <a:t> – </a:t>
            </a:r>
            <a:r>
              <a:rPr lang="en-US" sz="2400" b="1" dirty="0">
                <a:solidFill>
                  <a:schemeClr val="accent6">
                    <a:lumMod val="50000"/>
                  </a:schemeClr>
                </a:solidFill>
                <a:latin typeface="Comic Sans MS" panose="030F0902030302020204" pitchFamily="66" charset="0"/>
                <a:cs typeface="Times New Roman" panose="02020603050405020304" pitchFamily="18" charset="0"/>
              </a:rPr>
              <a:t>BEC</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Energy densities</a:t>
            </a:r>
            <a:r>
              <a:rPr lang="ru-RU" sz="2400" b="1" dirty="0">
                <a:solidFill>
                  <a:schemeClr val="accent6">
                    <a:lumMod val="50000"/>
                  </a:schemeClr>
                </a:solidFill>
                <a:latin typeface="Comic Sans MS" panose="030F0902030302020204" pitchFamily="66" charset="0"/>
                <a:cs typeface="Times New Roman" panose="02020603050405020304" pitchFamily="18" charset="0"/>
              </a:rPr>
              <a:t> 6, 20 и 60 М</a:t>
            </a:r>
            <a:r>
              <a:rPr lang="en-US" sz="2400" b="1" dirty="0" err="1">
                <a:solidFill>
                  <a:schemeClr val="accent6">
                    <a:lumMod val="50000"/>
                  </a:schemeClr>
                </a:solidFill>
                <a:latin typeface="Comic Sans MS" panose="030F0902030302020204" pitchFamily="66" charset="0"/>
                <a:cs typeface="Times New Roman" panose="02020603050405020304" pitchFamily="18" charset="0"/>
              </a:rPr>
              <a:t>ev</a:t>
            </a:r>
            <a:r>
              <a:rPr lang="ru-RU" sz="2400" b="1" dirty="0">
                <a:solidFill>
                  <a:schemeClr val="accent6">
                    <a:lumMod val="50000"/>
                  </a:schemeClr>
                </a:solidFill>
                <a:latin typeface="Comic Sans MS" panose="030F0902030302020204" pitchFamily="66" charset="0"/>
                <a:cs typeface="Times New Roman" panose="02020603050405020304" pitchFamily="18" charset="0"/>
              </a:rPr>
              <a:t>/</a:t>
            </a:r>
            <a:r>
              <a:rPr lang="en-US" sz="2400" b="1" dirty="0" err="1">
                <a:solidFill>
                  <a:schemeClr val="accent6">
                    <a:lumMod val="50000"/>
                  </a:schemeClr>
                </a:solidFill>
                <a:latin typeface="Comic Sans MS" panose="030F0902030302020204" pitchFamily="66" charset="0"/>
                <a:cs typeface="Times New Roman" panose="02020603050405020304" pitchFamily="18" charset="0"/>
              </a:rPr>
              <a:t>fm</a:t>
            </a:r>
            <a:r>
              <a:rPr lang="ru-RU" sz="2400" b="1" baseline="30000" dirty="0">
                <a:solidFill>
                  <a:schemeClr val="accent6">
                    <a:lumMod val="50000"/>
                  </a:schemeClr>
                </a:solidFill>
                <a:latin typeface="Comic Sans MS" panose="030F0902030302020204" pitchFamily="66" charset="0"/>
                <a:cs typeface="Times New Roman" panose="02020603050405020304" pitchFamily="18" charset="0"/>
              </a:rPr>
              <a:t>3</a:t>
            </a:r>
            <a:r>
              <a:rPr lang="ru-RU" sz="2000" b="1" dirty="0">
                <a:solidFill>
                  <a:schemeClr val="accent6">
                    <a:lumMod val="50000"/>
                  </a:schemeClr>
                </a:solidFill>
                <a:latin typeface="Comic Sans MS" panose="030F0902030302020204" pitchFamily="66" charset="0"/>
                <a:cs typeface="Times New Roman" panose="02020603050405020304" pitchFamily="18" charset="0"/>
              </a:rPr>
              <a:t>. </a:t>
            </a:r>
            <a:endParaRPr lang="en-RU" sz="2000" dirty="0">
              <a:solidFill>
                <a:schemeClr val="accent6">
                  <a:lumMod val="50000"/>
                </a:schemeClr>
              </a:solidFill>
              <a:latin typeface="Comic Sans MS" panose="030F0902030302020204" pitchFamily="66" charset="0"/>
            </a:endParaRPr>
          </a:p>
        </p:txBody>
      </p:sp>
      <p:graphicFrame>
        <p:nvGraphicFramePr>
          <p:cNvPr id="15" name="Объект 5">
            <a:extLst>
              <a:ext uri="{FF2B5EF4-FFF2-40B4-BE49-F238E27FC236}">
                <a16:creationId xmlns:a16="http://schemas.microsoft.com/office/drawing/2014/main" id="{BA541F0C-0F44-6695-DC0E-3156D4333D27}"/>
              </a:ext>
            </a:extLst>
          </p:cNvPr>
          <p:cNvGraphicFramePr>
            <a:graphicFrameLocks noChangeAspect="1"/>
          </p:cNvGraphicFramePr>
          <p:nvPr>
            <p:extLst>
              <p:ext uri="{D42A27DB-BD31-4B8C-83A1-F6EECF244321}">
                <p14:modId xmlns:p14="http://schemas.microsoft.com/office/powerpoint/2010/main" val="1226354922"/>
              </p:ext>
            </p:extLst>
          </p:nvPr>
        </p:nvGraphicFramePr>
        <p:xfrm>
          <a:off x="2645992" y="5152363"/>
          <a:ext cx="3736739" cy="1064261"/>
        </p:xfrm>
        <a:graphic>
          <a:graphicData uri="http://schemas.openxmlformats.org/presentationml/2006/ole">
            <mc:AlternateContent xmlns:mc="http://schemas.openxmlformats.org/markup-compatibility/2006">
              <mc:Choice xmlns:v="urn:schemas-microsoft-com:vml" Requires="v">
                <p:oleObj name="Уравнение" r:id="rId5" imgW="2006280" imgH="571320" progId="Equation.3">
                  <p:embed/>
                </p:oleObj>
              </mc:Choice>
              <mc:Fallback>
                <p:oleObj name="Уравнение" r:id="rId5" imgW="2006280" imgH="571320" progId="Equation.3">
                  <p:embed/>
                  <p:pic>
                    <p:nvPicPr>
                      <p:cNvPr id="5" name="Объект 5"/>
                      <p:cNvPicPr/>
                      <p:nvPr/>
                    </p:nvPicPr>
                    <p:blipFill>
                      <a:blip r:embed="rId6"/>
                      <a:stretch>
                        <a:fillRect/>
                      </a:stretch>
                    </p:blipFill>
                    <p:spPr>
                      <a:xfrm>
                        <a:off x="2645992" y="5152363"/>
                        <a:ext cx="3736739" cy="1064261"/>
                      </a:xfrm>
                      <a:prstGeom prst="rect">
                        <a:avLst/>
                      </a:prstGeom>
                    </p:spPr>
                  </p:pic>
                </p:oleObj>
              </mc:Fallback>
            </mc:AlternateContent>
          </a:graphicData>
        </a:graphic>
      </p:graphicFrame>
      <p:sp>
        <p:nvSpPr>
          <p:cNvPr id="16" name="Прямоугольник 6">
            <a:extLst>
              <a:ext uri="{FF2B5EF4-FFF2-40B4-BE49-F238E27FC236}">
                <a16:creationId xmlns:a16="http://schemas.microsoft.com/office/drawing/2014/main" id="{AB1A1CD3-20D6-9406-4992-32CB80A94ACB}"/>
              </a:ext>
            </a:extLst>
          </p:cNvPr>
          <p:cNvSpPr/>
          <p:nvPr/>
        </p:nvSpPr>
        <p:spPr>
          <a:xfrm>
            <a:off x="6315531" y="5410064"/>
            <a:ext cx="3488266" cy="523220"/>
          </a:xfrm>
          <a:prstGeom prst="rect">
            <a:avLst/>
          </a:prstGeom>
        </p:spPr>
        <p:txBody>
          <a:bodyPr wrap="square">
            <a:spAutoFit/>
          </a:bodyPr>
          <a:lstStyle/>
          <a:p>
            <a:r>
              <a:rPr lang="ru-RU" sz="2800" b="1" i="1" dirty="0">
                <a:latin typeface="Times New Roman" panose="02020603050405020304" pitchFamily="18" charset="0"/>
                <a:ea typeface="Calibri" panose="020F0502020204030204" pitchFamily="34" charset="0"/>
              </a:rPr>
              <a:t>→  </a:t>
            </a:r>
            <a:r>
              <a:rPr lang="ru-RU" sz="2800" i="1" dirty="0">
                <a:latin typeface="Times New Roman" panose="02020603050405020304" pitchFamily="18" charset="0"/>
                <a:ea typeface="Calibri" panose="020F0502020204030204" pitchFamily="34" charset="0"/>
              </a:rPr>
              <a:t>T</a:t>
            </a:r>
            <a:r>
              <a:rPr lang="ru-RU" sz="2800" baseline="-25000" dirty="0">
                <a:latin typeface="Times New Roman" panose="02020603050405020304" pitchFamily="18" charset="0"/>
                <a:ea typeface="Calibri" panose="020F0502020204030204" pitchFamily="34" charset="0"/>
              </a:rPr>
              <a:t>C</a:t>
            </a:r>
            <a:r>
              <a:rPr lang="ru-RU" sz="2800" dirty="0">
                <a:latin typeface="Times New Roman" panose="02020603050405020304" pitchFamily="18" charset="0"/>
                <a:ea typeface="Calibri" panose="020F0502020204030204" pitchFamily="34" charset="0"/>
              </a:rPr>
              <a:t>(</a:t>
            </a:r>
            <a:r>
              <a:rPr lang="ru-RU" sz="28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800" dirty="0">
                <a:latin typeface="Times New Roman" panose="02020603050405020304" pitchFamily="18" charset="0"/>
                <a:ea typeface="Calibri" panose="020F0502020204030204" pitchFamily="34" charset="0"/>
              </a:rPr>
              <a:t>) &gt;&gt; </a:t>
            </a:r>
            <a:r>
              <a:rPr lang="ru-RU" sz="2800" i="1" dirty="0">
                <a:latin typeface="Times New Roman" panose="02020603050405020304" pitchFamily="18" charset="0"/>
                <a:ea typeface="Calibri" panose="020F0502020204030204" pitchFamily="34" charset="0"/>
              </a:rPr>
              <a:t>T</a:t>
            </a:r>
            <a:r>
              <a:rPr lang="ru-RU" sz="2800" baseline="-25000" dirty="0">
                <a:latin typeface="Times New Roman" panose="02020603050405020304" pitchFamily="18" charset="0"/>
                <a:ea typeface="Calibri" panose="020F0502020204030204" pitchFamily="34" charset="0"/>
              </a:rPr>
              <a:t>C</a:t>
            </a:r>
            <a:r>
              <a:rPr lang="ru-RU" sz="2800" dirty="0">
                <a:latin typeface="Times New Roman" panose="02020603050405020304" pitchFamily="18" charset="0"/>
                <a:ea typeface="Calibri" panose="020F0502020204030204" pitchFamily="34" charset="0"/>
              </a:rPr>
              <a:t>(</a:t>
            </a:r>
            <a:r>
              <a:rPr lang="ru-RU" sz="2800" i="1" dirty="0">
                <a:latin typeface="Times New Roman" panose="02020603050405020304" pitchFamily="18" charset="0"/>
                <a:ea typeface="Calibri" panose="020F0502020204030204" pitchFamily="34" charset="0"/>
              </a:rPr>
              <a:t>A</a:t>
            </a:r>
            <a:r>
              <a:rPr lang="ru-RU" sz="2800" dirty="0">
                <a:latin typeface="Times New Roman" panose="02020603050405020304" pitchFamily="18" charset="0"/>
                <a:ea typeface="Calibri" panose="020F0502020204030204" pitchFamily="34" charset="0"/>
              </a:rPr>
              <a:t>). </a:t>
            </a:r>
            <a:endParaRPr lang="ru-RU" sz="2800" dirty="0"/>
          </a:p>
        </p:txBody>
      </p:sp>
      <p:graphicFrame>
        <p:nvGraphicFramePr>
          <p:cNvPr id="7" name="Table 6">
            <a:extLst>
              <a:ext uri="{FF2B5EF4-FFF2-40B4-BE49-F238E27FC236}">
                <a16:creationId xmlns:a16="http://schemas.microsoft.com/office/drawing/2014/main" id="{0598C72B-F7BC-5D82-68F9-68FC2BFDBFF5}"/>
              </a:ext>
            </a:extLst>
          </p:cNvPr>
          <p:cNvGraphicFramePr>
            <a:graphicFrameLocks noGrp="1"/>
          </p:cNvGraphicFramePr>
          <p:nvPr>
            <p:extLst>
              <p:ext uri="{D42A27DB-BD31-4B8C-83A1-F6EECF244321}">
                <p14:modId xmlns:p14="http://schemas.microsoft.com/office/powerpoint/2010/main" val="3331253939"/>
              </p:ext>
            </p:extLst>
          </p:nvPr>
        </p:nvGraphicFramePr>
        <p:xfrm>
          <a:off x="0" y="621473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548681">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8" name="TextBox 7">
            <a:extLst>
              <a:ext uri="{FF2B5EF4-FFF2-40B4-BE49-F238E27FC236}">
                <a16:creationId xmlns:a16="http://schemas.microsoft.com/office/drawing/2014/main" id="{1E9DAA16-D67E-3DF4-65E5-13554219D0FC}"/>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77228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9809"/>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9" name="Picture 2">
            <a:extLst>
              <a:ext uri="{FF2B5EF4-FFF2-40B4-BE49-F238E27FC236}">
                <a16:creationId xmlns:a16="http://schemas.microsoft.com/office/drawing/2014/main" id="{A8B9A0D6-0EAC-3F8D-4529-257F93C8C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416" y="1237549"/>
            <a:ext cx="3816584" cy="4419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DFFAF7D5-1A2B-88D2-532F-C4D63C199FCA}"/>
              </a:ext>
            </a:extLst>
          </p:cNvPr>
          <p:cNvSpPr txBox="1"/>
          <p:nvPr/>
        </p:nvSpPr>
        <p:spPr>
          <a:xfrm>
            <a:off x="5476876" y="1435099"/>
            <a:ext cx="4344018" cy="3539430"/>
          </a:xfrm>
          <a:prstGeom prst="rect">
            <a:avLst/>
          </a:prstGeom>
          <a:noFill/>
        </p:spPr>
        <p:txBody>
          <a:bodyPr wrap="square">
            <a:spAutoFit/>
          </a:bodyPr>
          <a:lstStyle/>
          <a:p>
            <a:r>
              <a:rPr lang="en-GB" sz="2800" b="1" dirty="0">
                <a:solidFill>
                  <a:schemeClr val="accent6">
                    <a:lumMod val="50000"/>
                  </a:schemeClr>
                </a:solidFill>
                <a:latin typeface="Comic Sans MS" panose="030F0902030302020204" pitchFamily="66" charset="0"/>
              </a:rPr>
              <a:t>The deviation of the scaled variance,</a:t>
            </a:r>
            <a:r>
              <a:rPr lang="en-US" sz="2800" b="1" dirty="0">
                <a:solidFill>
                  <a:srgbClr val="C00000"/>
                </a:solidFill>
                <a:cs typeface="Times New Roman"/>
              </a:rPr>
              <a:t> ω</a:t>
            </a:r>
            <a:r>
              <a:rPr lang="en-US" sz="2800" b="1" baseline="30000" dirty="0">
                <a:solidFill>
                  <a:srgbClr val="C00000"/>
                </a:solidFill>
                <a:cs typeface="Times New Roman"/>
              </a:rPr>
              <a:t>0</a:t>
            </a:r>
            <a:r>
              <a:rPr lang="en-GB" sz="2800" b="1" dirty="0">
                <a:solidFill>
                  <a:schemeClr val="accent6">
                    <a:lumMod val="50000"/>
                  </a:schemeClr>
                </a:solidFill>
                <a:latin typeface="Comic Sans MS" panose="030F0902030302020204" pitchFamily="66" charset="0"/>
              </a:rPr>
              <a:t> measured on the SVD-2 from the Monte Carlo predictions in the HM region is 7𝜎 at </a:t>
            </a:r>
            <a:r>
              <a:rPr lang="en-GB" sz="2800" b="1" dirty="0" err="1">
                <a:solidFill>
                  <a:schemeClr val="accent6">
                    <a:lumMod val="50000"/>
                  </a:schemeClr>
                </a:solidFill>
                <a:latin typeface="Comic Sans MS" panose="030F0902030302020204" pitchFamily="66" charset="0"/>
              </a:rPr>
              <a:t>N</a:t>
            </a:r>
            <a:r>
              <a:rPr lang="en-GB" sz="2800" b="1" baseline="-25000" dirty="0" err="1">
                <a:solidFill>
                  <a:schemeClr val="accent6">
                    <a:lumMod val="50000"/>
                  </a:schemeClr>
                </a:solidFill>
                <a:latin typeface="Comic Sans MS" panose="030F0902030302020204" pitchFamily="66" charset="0"/>
              </a:rPr>
              <a:t>tot</a:t>
            </a:r>
            <a:r>
              <a:rPr lang="en-GB" sz="2800" b="1" dirty="0">
                <a:solidFill>
                  <a:schemeClr val="accent6">
                    <a:lumMod val="50000"/>
                  </a:schemeClr>
                </a:solidFill>
                <a:latin typeface="Comic Sans MS" panose="030F0902030302020204" pitchFamily="66" charset="0"/>
              </a:rPr>
              <a:t> ∼ 25 </a:t>
            </a:r>
            <a:r>
              <a:rPr kumimoji="0" lang="en-US" sz="2800" b="1" i="0" strike="noStrike" cap="none" normalizeH="0" baseline="0" dirty="0">
                <a:ln>
                  <a:noFill/>
                </a:ln>
                <a:solidFill>
                  <a:schemeClr val="accent6">
                    <a:lumMod val="50000"/>
                  </a:schemeClr>
                </a:solidFill>
                <a:effectLst/>
                <a:latin typeface="Comic Sans MS"/>
                <a:ea typeface="Calibri" pitchFamily="34" charset="0"/>
                <a:cs typeface="Comic Sans MS"/>
              </a:rPr>
              <a:t>[EPJ, 2012, ICHEP 2012].</a:t>
            </a:r>
            <a:endParaRPr lang="en-US" sz="2800" b="1" dirty="0">
              <a:solidFill>
                <a:schemeClr val="accent6">
                  <a:lumMod val="50000"/>
                </a:schemeClr>
              </a:solidFill>
              <a:cs typeface="Times New Roman" panose="02020603050405020304" pitchFamily="18" charset="0"/>
            </a:endParaRPr>
          </a:p>
        </p:txBody>
      </p:sp>
      <p:graphicFrame>
        <p:nvGraphicFramePr>
          <p:cNvPr id="7" name="Table 6">
            <a:extLst>
              <a:ext uri="{FF2B5EF4-FFF2-40B4-BE49-F238E27FC236}">
                <a16:creationId xmlns:a16="http://schemas.microsoft.com/office/drawing/2014/main" id="{0E810C03-1DAD-F36A-8515-D7BF65B675C0}"/>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00F3457D-98E2-089C-B4FF-6C9AA09CF89C}"/>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709595-FA0D-0A75-5E00-B08E1EEF785E}"/>
                  </a:ext>
                </a:extLst>
              </p:cNvPr>
              <p:cNvSpPr txBox="1"/>
              <p:nvPr/>
            </p:nvSpPr>
            <p:spPr>
              <a:xfrm>
                <a:off x="1591294" y="464817"/>
                <a:ext cx="9678389" cy="584775"/>
              </a:xfrm>
              <a:prstGeom prst="rect">
                <a:avLst/>
              </a:prstGeom>
              <a:noFill/>
            </p:spPr>
            <p:txBody>
              <a:bodyPr wrap="square">
                <a:spAutoFit/>
              </a:bodyPr>
              <a:lstStyle/>
              <a:p>
                <a:r>
                  <a:rPr lang="en-US" sz="3200" b="1" u="sng" dirty="0" err="1">
                    <a:solidFill>
                      <a:srgbClr val="C00000"/>
                    </a:solidFill>
                    <a:latin typeface="Comic Sans MS"/>
                    <a:ea typeface="Calibri" pitchFamily="34" charset="0"/>
                    <a:cs typeface="Comic Sans MS"/>
                  </a:rPr>
                  <a:t>Fluctuiations</a:t>
                </a:r>
                <a:r>
                  <a:rPr lang="en-US" sz="3200" b="1" u="sng" dirty="0">
                    <a:solidFill>
                      <a:srgbClr val="C00000"/>
                    </a:solidFill>
                    <a:latin typeface="Comic Sans MS"/>
                    <a:ea typeface="Calibri" pitchFamily="34" charset="0"/>
                    <a:cs typeface="Comic Sans MS"/>
                  </a:rPr>
                  <a:t> of </a:t>
                </a:r>
                <a14:m>
                  <m:oMath xmlns:m="http://schemas.openxmlformats.org/officeDocument/2006/math">
                    <m:r>
                      <a:rPr kumimoji="0" lang="ru-RU" sz="3200" b="1" i="1" u="sng" strike="noStrike" cap="none" normalizeH="0" baseline="0" dirty="0" smtClean="0">
                        <a:ln>
                          <a:noFill/>
                        </a:ln>
                        <a:solidFill>
                          <a:srgbClr val="C00000"/>
                        </a:solidFill>
                        <a:effectLst/>
                        <a:latin typeface="Cambria Math" panose="02040503050406030204" pitchFamily="18" charset="0"/>
                        <a:ea typeface="Calibri" pitchFamily="34" charset="0"/>
                        <a:cs typeface="Comic Sans MS"/>
                      </a:rPr>
                      <m:t>𝝅</m:t>
                    </m:r>
                  </m:oMath>
                </a14:m>
                <a:r>
                  <a:rPr kumimoji="0" lang="ru-RU" sz="3200" b="1" i="0" u="sng" strike="noStrike" cap="none" normalizeH="0" baseline="30000" dirty="0">
                    <a:ln>
                      <a:noFill/>
                    </a:ln>
                    <a:solidFill>
                      <a:srgbClr val="C00000"/>
                    </a:solidFill>
                    <a:effectLst/>
                    <a:latin typeface="Comic Sans MS"/>
                    <a:ea typeface="Calibri" pitchFamily="34" charset="0"/>
                    <a:cs typeface="Comic Sans MS"/>
                  </a:rPr>
                  <a:t>0</a:t>
                </a:r>
                <a:r>
                  <a:rPr lang="en-US" sz="3200" b="1" u="sng" dirty="0">
                    <a:solidFill>
                      <a:srgbClr val="C00000"/>
                    </a:solidFill>
                    <a:latin typeface="Comic Sans MS"/>
                    <a:ea typeface="Calibri" pitchFamily="34" charset="0"/>
                    <a:cs typeface="Comic Sans MS"/>
                  </a:rPr>
                  <a:t>–mesons at High multiplicity</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endParaRPr lang="en-RU" sz="3200" dirty="0"/>
              </a:p>
            </p:txBody>
          </p:sp>
        </mc:Choice>
        <mc:Fallback xmlns="">
          <p:sp>
            <p:nvSpPr>
              <p:cNvPr id="2" name="TextBox 1">
                <a:extLst>
                  <a:ext uri="{FF2B5EF4-FFF2-40B4-BE49-F238E27FC236}">
                    <a16:creationId xmlns:a16="http://schemas.microsoft.com/office/drawing/2014/main" id="{40709595-FA0D-0A75-5E00-B08E1EEF785E}"/>
                  </a:ext>
                </a:extLst>
              </p:cNvPr>
              <p:cNvSpPr txBox="1">
                <a:spLocks noRot="1" noChangeAspect="1" noMove="1" noResize="1" noEditPoints="1" noAdjustHandles="1" noChangeArrowheads="1" noChangeShapeType="1" noTextEdit="1"/>
              </p:cNvSpPr>
              <p:nvPr/>
            </p:nvSpPr>
            <p:spPr>
              <a:xfrm>
                <a:off x="1591294" y="464817"/>
                <a:ext cx="9678389" cy="584775"/>
              </a:xfrm>
              <a:prstGeom prst="rect">
                <a:avLst/>
              </a:prstGeom>
              <a:blipFill>
                <a:blip r:embed="rId3"/>
                <a:stretch>
                  <a:fillRect l="-1573" t="-12766" b="-31915"/>
                </a:stretch>
              </a:blipFill>
            </p:spPr>
            <p:txBody>
              <a:bodyPr/>
              <a:lstStyle/>
              <a:p>
                <a:r>
                  <a:rPr lang="en-RU">
                    <a:noFill/>
                  </a:rPr>
                  <a:t> </a:t>
                </a:r>
              </a:p>
            </p:txBody>
          </p:sp>
        </mc:Fallback>
      </mc:AlternateContent>
    </p:spTree>
    <p:extLst>
      <p:ext uri="{BB962C8B-B14F-4D97-AF65-F5344CB8AC3E}">
        <p14:creationId xmlns:p14="http://schemas.microsoft.com/office/powerpoint/2010/main" val="346223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9591"/>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9" name="TextBox 8">
            <a:extLst>
              <a:ext uri="{FF2B5EF4-FFF2-40B4-BE49-F238E27FC236}">
                <a16:creationId xmlns:a16="http://schemas.microsoft.com/office/drawing/2014/main" id="{13E382C9-7FD3-50F9-B13D-6BB24FDB4F61}"/>
              </a:ext>
            </a:extLst>
          </p:cNvPr>
          <p:cNvSpPr txBox="1"/>
          <p:nvPr/>
        </p:nvSpPr>
        <p:spPr>
          <a:xfrm>
            <a:off x="1080655" y="532884"/>
            <a:ext cx="10088073" cy="584775"/>
          </a:xfrm>
          <a:prstGeom prst="rect">
            <a:avLst/>
          </a:prstGeom>
          <a:noFill/>
        </p:spPr>
        <p:txBody>
          <a:bodyPr wrap="square">
            <a:spAutoFit/>
          </a:bodyPr>
          <a:lstStyle/>
          <a:p>
            <a:r>
              <a:rPr lang="en-US" sz="3200" b="1" u="sng" dirty="0">
                <a:solidFill>
                  <a:srgbClr val="C00000"/>
                </a:solidFill>
                <a:latin typeface="Comic Sans MS"/>
                <a:ea typeface="Calibri" pitchFamily="34" charset="0"/>
                <a:cs typeface="Comic Sans MS"/>
              </a:rPr>
              <a:t>Bose-Einstein correlations in pp at HM (ATLAS)</a:t>
            </a:r>
            <a:endParaRPr lang="en-RU" sz="3200" dirty="0"/>
          </a:p>
        </p:txBody>
      </p:sp>
      <p:sp>
        <p:nvSpPr>
          <p:cNvPr id="14" name="TextBox 13">
            <a:extLst>
              <a:ext uri="{FF2B5EF4-FFF2-40B4-BE49-F238E27FC236}">
                <a16:creationId xmlns:a16="http://schemas.microsoft.com/office/drawing/2014/main" id="{1631BDC3-3511-1991-B56D-BE958D52163D}"/>
              </a:ext>
            </a:extLst>
          </p:cNvPr>
          <p:cNvSpPr txBox="1"/>
          <p:nvPr/>
        </p:nvSpPr>
        <p:spPr>
          <a:xfrm>
            <a:off x="996028" y="3952490"/>
            <a:ext cx="10172700" cy="1954381"/>
          </a:xfrm>
          <a:prstGeom prst="rect">
            <a:avLst/>
          </a:prstGeom>
          <a:noFill/>
        </p:spPr>
        <p:txBody>
          <a:bodyPr wrap="square" rtlCol="0">
            <a:spAutoFit/>
          </a:bodyPr>
          <a:lstStyle/>
          <a:p>
            <a:r>
              <a:rPr lang="en-US" sz="2000" b="1" dirty="0">
                <a:solidFill>
                  <a:schemeClr val="accent6">
                    <a:lumMod val="50000"/>
                  </a:schemeClr>
                </a:solidFill>
                <a:latin typeface="Comic Sans MS"/>
              </a:rPr>
              <a:t>T</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wo-particle Bose-Einstein correlations in pp at </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0.9 и 7 Т</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eV.</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ATLAS Collab. </a:t>
            </a:r>
            <a:r>
              <a:rPr lang="en-US" sz="2000" b="1" dirty="0">
                <a:solidFill>
                  <a:schemeClr val="accent6">
                    <a:lumMod val="50000"/>
                  </a:schemeClr>
                </a:solidFill>
                <a:latin typeface="Comic Sans MS"/>
                <a:ea typeface="Calibri" pitchFamily="34" charset="0"/>
                <a:cs typeface="Comic Sans MS"/>
              </a:rPr>
              <a:t>EPJ, 75 (2015).</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US" sz="2100" b="1" i="1" dirty="0">
                <a:solidFill>
                  <a:srgbClr val="C00000"/>
                </a:solidFill>
              </a:rPr>
              <a:t>C</a:t>
            </a:r>
            <a:r>
              <a:rPr lang="en-US" sz="2100" b="1" baseline="-25000" dirty="0">
                <a:solidFill>
                  <a:srgbClr val="C00000"/>
                </a:solidFill>
              </a:rPr>
              <a:t>2</a:t>
            </a:r>
            <a:r>
              <a:rPr lang="en-US" sz="2100" b="1" dirty="0">
                <a:solidFill>
                  <a:srgbClr val="C00000"/>
                </a:solidFill>
              </a:rPr>
              <a:t>(</a:t>
            </a:r>
            <a:r>
              <a:rPr lang="en-US" sz="2100" b="1" i="1" dirty="0">
                <a:solidFill>
                  <a:srgbClr val="C00000"/>
                </a:solidFill>
              </a:rPr>
              <a:t>Q</a:t>
            </a:r>
            <a:r>
              <a:rPr lang="en-US" sz="2100" b="1" dirty="0">
                <a:solidFill>
                  <a:srgbClr val="C00000"/>
                </a:solidFill>
              </a:rPr>
              <a:t>) = </a:t>
            </a:r>
            <a:r>
              <a:rPr lang="en-US" sz="2100" b="1" i="1" dirty="0" err="1">
                <a:solidFill>
                  <a:srgbClr val="C00000"/>
                </a:solidFill>
              </a:rPr>
              <a:t>ρ</a:t>
            </a:r>
            <a:r>
              <a:rPr lang="en-US" sz="2100" b="1" dirty="0">
                <a:solidFill>
                  <a:srgbClr val="C00000"/>
                </a:solidFill>
              </a:rPr>
              <a:t>(</a:t>
            </a:r>
            <a:r>
              <a:rPr lang="en-US" sz="2100" b="1" i="1" dirty="0">
                <a:solidFill>
                  <a:srgbClr val="C00000"/>
                </a:solidFill>
              </a:rPr>
              <a:t>Q</a:t>
            </a:r>
            <a:r>
              <a:rPr lang="en-US" sz="2100" b="1" dirty="0">
                <a:solidFill>
                  <a:srgbClr val="C00000"/>
                </a:solidFill>
              </a:rPr>
              <a:t>)/</a:t>
            </a:r>
            <a:r>
              <a:rPr lang="en-US" sz="2100" b="1" i="1" dirty="0">
                <a:solidFill>
                  <a:srgbClr val="C00000"/>
                </a:solidFill>
              </a:rPr>
              <a:t>ρ</a:t>
            </a:r>
            <a:r>
              <a:rPr lang="en-US" sz="2100" b="1" baseline="-25000" dirty="0">
                <a:solidFill>
                  <a:srgbClr val="C00000"/>
                </a:solidFill>
              </a:rPr>
              <a:t>0</a:t>
            </a:r>
            <a:r>
              <a:rPr lang="en-US" sz="2100" b="1" dirty="0">
                <a:solidFill>
                  <a:srgbClr val="C00000"/>
                </a:solidFill>
              </a:rPr>
              <a:t>(</a:t>
            </a:r>
            <a:r>
              <a:rPr lang="en-US" sz="2100" b="1" i="1" dirty="0">
                <a:solidFill>
                  <a:srgbClr val="C00000"/>
                </a:solidFill>
              </a:rPr>
              <a:t>Q</a:t>
            </a:r>
            <a:r>
              <a:rPr lang="en-US" sz="2100" b="1" dirty="0">
                <a:solidFill>
                  <a:srgbClr val="C00000"/>
                </a:solidFill>
              </a:rPr>
              <a:t>) = </a:t>
            </a:r>
            <a:r>
              <a:rPr lang="en-US" sz="2100" b="1" i="1" dirty="0">
                <a:solidFill>
                  <a:srgbClr val="C00000"/>
                </a:solidFill>
              </a:rPr>
              <a:t>C</a:t>
            </a:r>
            <a:r>
              <a:rPr lang="en-US" sz="2100" b="1" baseline="-25000" dirty="0">
                <a:solidFill>
                  <a:srgbClr val="C00000"/>
                </a:solidFill>
              </a:rPr>
              <a:t>0 </a:t>
            </a:r>
            <a:r>
              <a:rPr lang="en-US" sz="2100" b="1" dirty="0">
                <a:solidFill>
                  <a:srgbClr val="C00000"/>
                </a:solidFill>
              </a:rPr>
              <a:t>[1 + </a:t>
            </a:r>
            <a:r>
              <a:rPr lang="en-US" sz="2100" b="1" dirty="0" err="1">
                <a:solidFill>
                  <a:srgbClr val="C00000"/>
                </a:solidFill>
              </a:rPr>
              <a:t>Ω</a:t>
            </a:r>
            <a:r>
              <a:rPr lang="en-US" sz="2100" b="1" dirty="0">
                <a:solidFill>
                  <a:srgbClr val="C00000"/>
                </a:solidFill>
              </a:rPr>
              <a:t> (</a:t>
            </a:r>
            <a:r>
              <a:rPr lang="en-US" sz="2100" b="1" i="1" dirty="0" err="1">
                <a:solidFill>
                  <a:srgbClr val="C00000"/>
                </a:solidFill>
              </a:rPr>
              <a:t>λ</a:t>
            </a:r>
            <a:r>
              <a:rPr lang="en-US" sz="2100" b="1" dirty="0">
                <a:solidFill>
                  <a:srgbClr val="C00000"/>
                </a:solidFill>
              </a:rPr>
              <a:t>, </a:t>
            </a:r>
            <a:r>
              <a:rPr lang="en-US" sz="2100" b="1" i="1" dirty="0">
                <a:solidFill>
                  <a:srgbClr val="C00000"/>
                </a:solidFill>
              </a:rPr>
              <a:t>QR</a:t>
            </a:r>
            <a:r>
              <a:rPr lang="en-US" sz="2100" b="1" dirty="0">
                <a:solidFill>
                  <a:srgbClr val="C00000"/>
                </a:solidFill>
              </a:rPr>
              <a:t>)](1 + </a:t>
            </a:r>
            <a:r>
              <a:rPr lang="en-US" sz="2100" b="1" i="1" dirty="0" err="1">
                <a:solidFill>
                  <a:srgbClr val="C00000"/>
                </a:solidFill>
              </a:rPr>
              <a:t>εQ</a:t>
            </a:r>
            <a:r>
              <a:rPr lang="en-US" sz="2100" b="1" dirty="0">
                <a:solidFill>
                  <a:srgbClr val="C00000"/>
                </a:solidFill>
              </a:rPr>
              <a:t>), </a:t>
            </a:r>
            <a:r>
              <a:rPr lang="en-US" sz="2100" b="1" i="1" dirty="0">
                <a:solidFill>
                  <a:srgbClr val="C00000"/>
                </a:solidFill>
              </a:rPr>
              <a:t>Q</a:t>
            </a:r>
            <a:r>
              <a:rPr lang="en-US" sz="2100" b="1" baseline="30000" dirty="0">
                <a:solidFill>
                  <a:srgbClr val="C00000"/>
                </a:solidFill>
              </a:rPr>
              <a:t>2</a:t>
            </a:r>
            <a:r>
              <a:rPr lang="en-US" sz="2100" b="1" dirty="0">
                <a:solidFill>
                  <a:srgbClr val="C00000"/>
                </a:solidFill>
              </a:rPr>
              <a:t> = (</a:t>
            </a:r>
            <a:r>
              <a:rPr lang="en-US" sz="2100" b="1" i="1" dirty="0">
                <a:solidFill>
                  <a:srgbClr val="C00000"/>
                </a:solidFill>
              </a:rPr>
              <a:t>p</a:t>
            </a:r>
            <a:r>
              <a:rPr lang="en-US" sz="2100" b="1" baseline="-25000" dirty="0">
                <a:solidFill>
                  <a:srgbClr val="C00000"/>
                </a:solidFill>
              </a:rPr>
              <a:t>1</a:t>
            </a:r>
            <a:r>
              <a:rPr lang="en-US" sz="2100" b="1" dirty="0">
                <a:solidFill>
                  <a:srgbClr val="C00000"/>
                </a:solidFill>
              </a:rPr>
              <a:t>-</a:t>
            </a:r>
            <a:r>
              <a:rPr lang="en-US" sz="2100" b="1" i="1" dirty="0">
                <a:solidFill>
                  <a:srgbClr val="C00000"/>
                </a:solidFill>
              </a:rPr>
              <a:t>p</a:t>
            </a:r>
            <a:r>
              <a:rPr lang="en-US" sz="2100" b="1" baseline="-25000" dirty="0">
                <a:solidFill>
                  <a:srgbClr val="C00000"/>
                </a:solidFill>
              </a:rPr>
              <a:t>2</a:t>
            </a:r>
            <a:r>
              <a:rPr lang="en-US" sz="2100" b="1" dirty="0">
                <a:solidFill>
                  <a:srgbClr val="C00000"/>
                </a:solidFill>
              </a:rPr>
              <a:t>)</a:t>
            </a:r>
            <a:r>
              <a:rPr lang="en-US" sz="2100" b="1" baseline="30000" dirty="0">
                <a:solidFill>
                  <a:srgbClr val="C00000"/>
                </a:solidFill>
              </a:rPr>
              <a:t>2</a:t>
            </a:r>
            <a:r>
              <a:rPr lang="en-US" sz="2100" b="1" dirty="0">
                <a:solidFill>
                  <a:srgbClr val="C00000"/>
                </a:solidFill>
              </a:rPr>
              <a:t> .</a:t>
            </a:r>
            <a:r>
              <a:rPr lang="ru-RU" sz="2000" b="1" dirty="0">
                <a:solidFill>
                  <a:srgbClr val="00B050"/>
                </a:solidFill>
              </a:rPr>
              <a:t> </a:t>
            </a:r>
          </a:p>
          <a:p>
            <a:r>
              <a:rPr lang="en-RU" sz="2000" b="1" dirty="0">
                <a:solidFill>
                  <a:srgbClr val="C00000"/>
                </a:solidFill>
              </a:rPr>
              <a:t>𝜆</a:t>
            </a:r>
            <a:r>
              <a:rPr lang="en-RU" sz="2000" b="1" dirty="0">
                <a:solidFill>
                  <a:srgbClr val="00B050"/>
                </a:solidFill>
              </a:rPr>
              <a:t> </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close to 1</a:t>
            </a:r>
            <a:r>
              <a:rPr lang="ru-RU" sz="2000" b="1" dirty="0">
                <a:solidFill>
                  <a:schemeClr val="accent6">
                    <a:lumMod val="50000"/>
                  </a:schemeClr>
                </a:solidFill>
              </a:rPr>
              <a:t> </a:t>
            </a:r>
            <a:r>
              <a:rPr lang="en-GB" sz="2000" b="1" dirty="0">
                <a:solidFill>
                  <a:schemeClr val="accent6">
                    <a:lumMod val="50000"/>
                  </a:schemeClr>
                </a:solidFill>
                <a:latin typeface="Comic Sans MS" panose="030F0902030302020204" pitchFamily="66" charset="0"/>
              </a:rPr>
              <a:t>characterizes chaotic emission of particles</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RU" sz="2000" b="1" dirty="0">
                <a:solidFill>
                  <a:schemeClr val="accent6">
                    <a:lumMod val="50000"/>
                  </a:schemeClr>
                </a:solidFill>
              </a:rPr>
              <a:t>𝜆 </a:t>
            </a:r>
            <a:r>
              <a:rPr lang="ru-RU" sz="2000" b="1" dirty="0">
                <a:solidFill>
                  <a:schemeClr val="accent6">
                    <a:lumMod val="50000"/>
                  </a:schemeClr>
                </a:solidFill>
              </a:rPr>
              <a:t> </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close to</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0 – </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coherent emission </a:t>
            </a:r>
            <a:r>
              <a:rPr lang="ru-RU" sz="2000" b="1" dirty="0">
                <a:solidFill>
                  <a:schemeClr val="accent6">
                    <a:lumMod val="50000"/>
                  </a:schemeClr>
                </a:solidFill>
                <a:latin typeface="Comic Sans MS"/>
                <a:ea typeface="Calibri" pitchFamily="34" charset="0"/>
                <a:cs typeface="Comic Sans MS"/>
              </a:rPr>
              <a:t>(</a:t>
            </a:r>
            <a:r>
              <a:rPr lang="en-US" sz="2000" b="1" dirty="0">
                <a:solidFill>
                  <a:schemeClr val="accent6">
                    <a:lumMod val="50000"/>
                  </a:schemeClr>
                </a:solidFill>
                <a:latin typeface="Comic Sans MS"/>
                <a:ea typeface="Calibri" pitchFamily="34" charset="0"/>
                <a:cs typeface="Comic Sans MS"/>
              </a:rPr>
              <a:t>is characteristic for BEC</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rPr>
              <a:t>R </a:t>
            </a:r>
            <a:r>
              <a:rPr lang="ru-RU" sz="2000" b="1" dirty="0">
                <a:solidFill>
                  <a:schemeClr val="accent6">
                    <a:lumMod val="50000"/>
                  </a:schemeClr>
                </a:solidFill>
              </a:rPr>
              <a:t> </a:t>
            </a:r>
            <a:r>
              <a:rPr lang="en-US" sz="2000" b="1" dirty="0">
                <a:solidFill>
                  <a:schemeClr val="accent6">
                    <a:lumMod val="50000"/>
                  </a:schemeClr>
                </a:solidFill>
                <a:latin typeface="Comic Sans MS"/>
                <a:ea typeface="Calibri" pitchFamily="34" charset="0"/>
                <a:cs typeface="Comic Sans MS"/>
              </a:rPr>
              <a:t>defines the size of emission region</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a:ea typeface="Calibri" pitchFamily="34" charset="0"/>
                <a:cs typeface="Comic Sans MS"/>
              </a:rPr>
              <a:t>for BEC it’s hard time</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rPr>
              <a:t>hep-</a:t>
            </a:r>
            <a:r>
              <a:rPr lang="en-US" sz="2000" b="1" dirty="0" err="1">
                <a:solidFill>
                  <a:schemeClr val="accent6">
                    <a:lumMod val="50000"/>
                  </a:schemeClr>
                </a:solidFill>
              </a:rPr>
              <a:t>ph</a:t>
            </a:r>
            <a:r>
              <a:rPr lang="en-US" sz="2000" b="1" dirty="0">
                <a:solidFill>
                  <a:schemeClr val="accent6">
                    <a:lumMod val="50000"/>
                  </a:schemeClr>
                </a:solidFill>
              </a:rPr>
              <a:t> 1501.04530 </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a:ea typeface="Calibri" pitchFamily="34" charset="0"/>
                <a:cs typeface="Comic Sans MS"/>
              </a:rPr>
              <a:t>Their wave functions entangle </a:t>
            </a:r>
            <a:r>
              <a:rPr lang="ru-RU" sz="2000" b="1" dirty="0">
                <a:solidFill>
                  <a:schemeClr val="accent6">
                    <a:lumMod val="50000"/>
                  </a:schemeClr>
                </a:solidFill>
                <a:latin typeface="Comic Sans MS"/>
                <a:ea typeface="Calibri" pitchFamily="34" charset="0"/>
                <a:cs typeface="Comic Sans MS"/>
              </a:rPr>
              <a:t>. </a:t>
            </a:r>
            <a:r>
              <a:rPr lang="en-US" sz="2000" b="1" dirty="0" err="1">
                <a:solidFill>
                  <a:schemeClr val="accent6">
                    <a:lumMod val="50000"/>
                  </a:schemeClr>
                </a:solidFill>
                <a:latin typeface="Comic Sans MS"/>
                <a:ea typeface="Calibri" pitchFamily="34" charset="0"/>
                <a:cs typeface="Comic Sans MS"/>
              </a:rPr>
              <a:t>LHCb</a:t>
            </a:r>
            <a:r>
              <a:rPr lang="en-US" sz="2000" b="1" dirty="0">
                <a:solidFill>
                  <a:schemeClr val="accent6">
                    <a:lumMod val="50000"/>
                  </a:schemeClr>
                </a:solidFill>
                <a:latin typeface="Comic Sans MS"/>
                <a:ea typeface="Calibri" pitchFamily="34" charset="0"/>
                <a:cs typeface="Comic Sans MS"/>
              </a:rPr>
              <a:t> confirms</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panose="030F0902030302020204" pitchFamily="66" charset="0"/>
                <a:ea typeface="Calibri" panose="020F0502020204030204" pitchFamily="34" charset="0"/>
              </a:rPr>
              <a:t>1709.01769 [hep-ex].</a:t>
            </a:r>
            <a:endParaRPr lang="en-RU" sz="2000" b="1" dirty="0">
              <a:solidFill>
                <a:schemeClr val="accent6">
                  <a:lumMod val="50000"/>
                </a:schemeClr>
              </a:solidFill>
              <a:latin typeface="Comic Sans MS" panose="030F0902030302020204" pitchFamily="66" charset="0"/>
            </a:endParaRPr>
          </a:p>
        </p:txBody>
      </p:sp>
      <p:pic>
        <p:nvPicPr>
          <p:cNvPr id="16" name="Picture 15">
            <a:extLst>
              <a:ext uri="{FF2B5EF4-FFF2-40B4-BE49-F238E27FC236}">
                <a16:creationId xmlns:a16="http://schemas.microsoft.com/office/drawing/2014/main" id="{12D1936B-CF93-0C79-F406-7F53C98CDD90}"/>
              </a:ext>
            </a:extLst>
          </p:cNvPr>
          <p:cNvPicPr>
            <a:picLocks noChangeAspect="1"/>
          </p:cNvPicPr>
          <p:nvPr/>
        </p:nvPicPr>
        <p:blipFill>
          <a:blip r:embed="rId2"/>
          <a:stretch>
            <a:fillRect/>
          </a:stretch>
        </p:blipFill>
        <p:spPr>
          <a:xfrm>
            <a:off x="2245602" y="1126403"/>
            <a:ext cx="7772400" cy="2796011"/>
          </a:xfrm>
          <a:prstGeom prst="rect">
            <a:avLst/>
          </a:prstGeom>
        </p:spPr>
      </p:pic>
      <p:graphicFrame>
        <p:nvGraphicFramePr>
          <p:cNvPr id="7" name="Table 6">
            <a:extLst>
              <a:ext uri="{FF2B5EF4-FFF2-40B4-BE49-F238E27FC236}">
                <a16:creationId xmlns:a16="http://schemas.microsoft.com/office/drawing/2014/main" id="{0FB764A4-47A8-5110-5319-C5E13C39D429}"/>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8" name="TextBox 7">
            <a:extLst>
              <a:ext uri="{FF2B5EF4-FFF2-40B4-BE49-F238E27FC236}">
                <a16:creationId xmlns:a16="http://schemas.microsoft.com/office/drawing/2014/main" id="{022D0920-A48D-C382-1202-777E17A4DF8A}"/>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609993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42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9" name="Picture 8">
            <a:extLst>
              <a:ext uri="{FF2B5EF4-FFF2-40B4-BE49-F238E27FC236}">
                <a16:creationId xmlns:a16="http://schemas.microsoft.com/office/drawing/2014/main" id="{375D5BA9-71CC-44EC-F92E-7671C9E56EB6}"/>
              </a:ext>
            </a:extLst>
          </p:cNvPr>
          <p:cNvPicPr>
            <a:picLocks noChangeAspect="1"/>
          </p:cNvPicPr>
          <p:nvPr/>
        </p:nvPicPr>
        <p:blipFill rotWithShape="1">
          <a:blip r:embed="rId2"/>
          <a:srcRect l="5388"/>
          <a:stretch/>
        </p:blipFill>
        <p:spPr>
          <a:xfrm rot="5400000">
            <a:off x="2104218" y="1277860"/>
            <a:ext cx="2902023" cy="3167852"/>
          </a:xfrm>
          <a:prstGeom prst="rect">
            <a:avLst/>
          </a:prstGeom>
        </p:spPr>
      </p:pic>
      <p:pic>
        <p:nvPicPr>
          <p:cNvPr id="10" name="Picture 9">
            <a:extLst>
              <a:ext uri="{FF2B5EF4-FFF2-40B4-BE49-F238E27FC236}">
                <a16:creationId xmlns:a16="http://schemas.microsoft.com/office/drawing/2014/main" id="{4558C175-D3AE-9DCB-38BF-C937D00462E8}"/>
              </a:ext>
            </a:extLst>
          </p:cNvPr>
          <p:cNvPicPr>
            <a:picLocks noChangeAspect="1"/>
          </p:cNvPicPr>
          <p:nvPr/>
        </p:nvPicPr>
        <p:blipFill rotWithShape="1">
          <a:blip r:embed="rId3"/>
          <a:srcRect l="6250" t="220" r="2615"/>
          <a:stretch/>
        </p:blipFill>
        <p:spPr>
          <a:xfrm rot="5400000">
            <a:off x="6111435" y="1253767"/>
            <a:ext cx="2832172" cy="3167853"/>
          </a:xfrm>
          <a:prstGeom prst="rect">
            <a:avLst/>
          </a:prstGeom>
        </p:spPr>
      </p:pic>
      <p:sp>
        <p:nvSpPr>
          <p:cNvPr id="11" name="TextBox 10">
            <a:extLst>
              <a:ext uri="{FF2B5EF4-FFF2-40B4-BE49-F238E27FC236}">
                <a16:creationId xmlns:a16="http://schemas.microsoft.com/office/drawing/2014/main" id="{E330E86E-15A0-832E-49E5-D928495EB8CD}"/>
              </a:ext>
            </a:extLst>
          </p:cNvPr>
          <p:cNvSpPr txBox="1"/>
          <p:nvPr/>
        </p:nvSpPr>
        <p:spPr>
          <a:xfrm>
            <a:off x="914201" y="335644"/>
            <a:ext cx="10435202" cy="584775"/>
          </a:xfrm>
          <a:prstGeom prst="rect">
            <a:avLst/>
          </a:prstGeom>
          <a:noFill/>
        </p:spPr>
        <p:txBody>
          <a:bodyPr wrap="square">
            <a:spAutoFit/>
          </a:bodyPr>
          <a:lstStyle/>
          <a:p>
            <a:pPr algn="ctr"/>
            <a:r>
              <a:rPr lang="en-US" sz="3200" b="1" u="sng" dirty="0">
                <a:solidFill>
                  <a:srgbClr val="C00000"/>
                </a:solidFill>
                <a:latin typeface="Comic Sans MS"/>
                <a:ea typeface="Calibri" pitchFamily="34" charset="0"/>
                <a:cs typeface="Comic Sans MS"/>
              </a:rPr>
              <a:t>Polar angle (</a:t>
            </a:r>
            <a:r>
              <a:rPr lang="ru-RU" sz="3200" b="1" u="sng" dirty="0">
                <a:solidFill>
                  <a:srgbClr val="C00000"/>
                </a:solidFill>
                <a:latin typeface="Comic Sans MS"/>
                <a:ea typeface="Calibri" pitchFamily="34" charset="0"/>
                <a:cs typeface="Comic Sans MS"/>
              </a:rPr>
              <a:t>𝛳</a:t>
            </a:r>
            <a:r>
              <a:rPr lang="en-US" sz="3200" b="1" u="sng" dirty="0">
                <a:solidFill>
                  <a:srgbClr val="C00000"/>
                </a:solidFill>
                <a:latin typeface="Comic Sans MS"/>
                <a:ea typeface="Calibri" pitchFamily="34" charset="0"/>
                <a:cs typeface="Comic Sans MS"/>
              </a:rPr>
              <a:t>)</a:t>
            </a:r>
            <a:r>
              <a:rPr lang="ru-RU" sz="3200" b="1" u="sng" dirty="0">
                <a:solidFill>
                  <a:srgbClr val="C00000"/>
                </a:solidFill>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distributions. All and HM.</a:t>
            </a:r>
            <a:endParaRPr lang="ru-RU" sz="3200" b="1" u="sng" dirty="0">
              <a:solidFill>
                <a:srgbClr val="C00000"/>
              </a:solidFill>
              <a:latin typeface="Comic Sans MS"/>
              <a:ea typeface="Calibri" pitchFamily="34" charset="0"/>
              <a:cs typeface="Comic Sans MS"/>
            </a:endParaRPr>
          </a:p>
        </p:txBody>
      </p:sp>
      <p:sp>
        <p:nvSpPr>
          <p:cNvPr id="12" name="TextBox 11">
            <a:extLst>
              <a:ext uri="{FF2B5EF4-FFF2-40B4-BE49-F238E27FC236}">
                <a16:creationId xmlns:a16="http://schemas.microsoft.com/office/drawing/2014/main" id="{9EE6777F-2458-02CC-9A89-7EEDF8139B25}"/>
              </a:ext>
            </a:extLst>
          </p:cNvPr>
          <p:cNvSpPr txBox="1"/>
          <p:nvPr/>
        </p:nvSpPr>
        <p:spPr>
          <a:xfrm>
            <a:off x="810730" y="4321542"/>
            <a:ext cx="10838963" cy="1938992"/>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Angle distributions on the polar angle </a:t>
            </a:r>
            <a:r>
              <a:rPr lang="el-GR" sz="2400" b="1" dirty="0">
                <a:solidFill>
                  <a:schemeClr val="accent6">
                    <a:lumMod val="50000"/>
                  </a:schemeClr>
                </a:solidFill>
                <a:latin typeface="Helvetica" pitchFamily="2" charset="0"/>
              </a:rPr>
              <a:t>Θ</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In HM region we observe two-humped structure</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which it’s interpreted as Cherenkov radiation gluon by quark</a:t>
            </a:r>
            <a:r>
              <a:rPr lang="ru-RU" sz="2400" b="1" dirty="0">
                <a:solidFill>
                  <a:schemeClr val="accent6">
                    <a:lumMod val="50000"/>
                  </a:schemeClr>
                </a:solidFill>
                <a:latin typeface="Comic Sans MS"/>
                <a:ea typeface="Calibri" pitchFamily="34" charset="0"/>
                <a:cs typeface="Comic Sans MS"/>
              </a:rPr>
              <a:t>. </a:t>
            </a:r>
            <a:r>
              <a:rPr lang="el-GR" sz="2400" b="1" dirty="0">
                <a:solidFill>
                  <a:schemeClr val="accent6">
                    <a:lumMod val="50000"/>
                  </a:schemeClr>
                </a:solidFill>
                <a:latin typeface="Helvetica" pitchFamily="2" charset="0"/>
              </a:rPr>
              <a:t>Θ</a:t>
            </a:r>
            <a:r>
              <a:rPr lang="en-US" sz="2400" b="1" baseline="-25000" dirty="0">
                <a:solidFill>
                  <a:schemeClr val="accent6">
                    <a:lumMod val="50000"/>
                  </a:schemeClr>
                </a:solidFill>
                <a:latin typeface="Comic Sans MS" panose="030F0902030302020204" pitchFamily="66" charset="0"/>
              </a:rPr>
              <a:t>Cher</a:t>
            </a:r>
            <a:r>
              <a:rPr lang="el-GR" sz="2400" b="1" dirty="0">
                <a:solidFill>
                  <a:schemeClr val="accent6">
                    <a:lumMod val="50000"/>
                  </a:schemeClr>
                </a:solidFill>
                <a:latin typeface="Helvetica" pitchFamily="2" charset="0"/>
              </a:rPr>
              <a:t> </a:t>
            </a:r>
            <a:r>
              <a:rPr lang="en-GB" sz="2400" b="1" dirty="0">
                <a:solidFill>
                  <a:schemeClr val="accent6">
                    <a:lumMod val="50000"/>
                  </a:schemeClr>
                </a:solidFill>
                <a:latin typeface="Comic Sans MS" panose="030F0902030302020204" pitchFamily="66" charset="0"/>
              </a:rPr>
              <a:t>= 0.05377 ± 0.00273 </a:t>
            </a:r>
            <a:r>
              <a:rPr lang="en-US" sz="2400" b="1" dirty="0">
                <a:solidFill>
                  <a:schemeClr val="accent6">
                    <a:lumMod val="50000"/>
                  </a:schemeClr>
                </a:solidFill>
                <a:latin typeface="Comic Sans MS" panose="030F0902030302020204" pitchFamily="66" charset="0"/>
              </a:rPr>
              <a:t>rad</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with CL</a:t>
            </a:r>
            <a:r>
              <a:rPr lang="en-GB" sz="2400" b="1" dirty="0">
                <a:solidFill>
                  <a:schemeClr val="accent6">
                    <a:lumMod val="50000"/>
                  </a:schemeClr>
                </a:solidFill>
                <a:latin typeface="Comic Sans MS" panose="030F0902030302020204" pitchFamily="66" charset="0"/>
              </a:rPr>
              <a:t>3.1</a:t>
            </a:r>
            <a:r>
              <a:rPr lang="ru-RU" sz="2400" b="1" dirty="0">
                <a:solidFill>
                  <a:schemeClr val="accent6">
                    <a:lumMod val="50000"/>
                  </a:schemeClr>
                </a:solidFill>
                <a:latin typeface="Comic Sans MS" panose="030F0902030302020204" pitchFamily="66" charset="0"/>
              </a:rPr>
              <a:t>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𝜎</a:t>
            </a:r>
            <a:r>
              <a:rPr lang="en-GB"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For gluon rings </a:t>
            </a:r>
            <a:r>
              <a:rPr lang="en-GB" sz="2400" b="1" dirty="0">
                <a:solidFill>
                  <a:schemeClr val="accent6">
                    <a:lumMod val="50000"/>
                  </a:schemeClr>
                </a:solidFill>
                <a:latin typeface="Comic Sans MS" panose="030F0902030302020204" pitchFamily="66" charset="0"/>
              </a:rPr>
              <a:t>cos </a:t>
            </a:r>
            <a:r>
              <a:rPr lang="el-GR" sz="2400" b="1" dirty="0">
                <a:solidFill>
                  <a:schemeClr val="accent6">
                    <a:lumMod val="50000"/>
                  </a:schemeClr>
                </a:solidFill>
                <a:latin typeface="Helvetica" pitchFamily="2" charset="0"/>
              </a:rPr>
              <a:t>Θ</a:t>
            </a:r>
            <a:r>
              <a:rPr lang="en-GB" sz="2400" b="1" dirty="0">
                <a:solidFill>
                  <a:schemeClr val="accent6">
                    <a:lumMod val="50000"/>
                  </a:schemeClr>
                </a:solidFill>
                <a:latin typeface="Comic Sans MS" panose="030F0902030302020204" pitchFamily="66" charset="0"/>
              </a:rPr>
              <a:t> = 1/𝛽n</a:t>
            </a:r>
            <a:r>
              <a:rPr lang="en-GB" sz="2400" b="1" baseline="-25000" dirty="0">
                <a:solidFill>
                  <a:schemeClr val="accent6">
                    <a:lumMod val="50000"/>
                  </a:schemeClr>
                </a:solidFill>
                <a:latin typeface="Comic Sans MS" panose="030F0902030302020204" pitchFamily="66" charset="0"/>
              </a:rPr>
              <a:t>r</a:t>
            </a:r>
            <a:r>
              <a:rPr lang="en-GB"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where</a:t>
            </a:r>
            <a:r>
              <a:rPr lang="ru-RU" sz="2400" b="1" dirty="0">
                <a:solidFill>
                  <a:schemeClr val="accent6">
                    <a:lumMod val="50000"/>
                  </a:schemeClr>
                </a:solidFill>
                <a:latin typeface="Comic Sans MS" panose="030F0902030302020204" pitchFamily="66" charset="0"/>
              </a:rPr>
              <a:t> </a:t>
            </a:r>
            <a:r>
              <a:rPr lang="en-GB" sz="2400" b="1" dirty="0">
                <a:solidFill>
                  <a:schemeClr val="accent6">
                    <a:lumMod val="50000"/>
                  </a:schemeClr>
                </a:solidFill>
                <a:latin typeface="Comic Sans MS" panose="030F0902030302020204" pitchFamily="66" charset="0"/>
              </a:rPr>
              <a:t>n</a:t>
            </a:r>
            <a:r>
              <a:rPr lang="en-GB" sz="2400" b="1" baseline="-25000" dirty="0">
                <a:solidFill>
                  <a:schemeClr val="accent6">
                    <a:lumMod val="50000"/>
                  </a:schemeClr>
                </a:solidFill>
                <a:latin typeface="Comic Sans MS" panose="030F0902030302020204" pitchFamily="66" charset="0"/>
              </a:rPr>
              <a:t>r</a:t>
            </a:r>
            <a:r>
              <a:rPr lang="en-GB"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refraction coefficient </a:t>
            </a:r>
            <a:r>
              <a:rPr lang="en-GB" sz="2400" b="1" dirty="0">
                <a:solidFill>
                  <a:srgbClr val="C00000"/>
                </a:solidFill>
                <a:latin typeface="Comic Sans MS" panose="030F0902030302020204" pitchFamily="66" charset="0"/>
              </a:rPr>
              <a:t>n</a:t>
            </a:r>
            <a:r>
              <a:rPr lang="en-GB" sz="2400" b="1" baseline="-25000" dirty="0">
                <a:solidFill>
                  <a:srgbClr val="C00000"/>
                </a:solidFill>
                <a:latin typeface="Comic Sans MS" panose="030F0902030302020204" pitchFamily="66" charset="0"/>
              </a:rPr>
              <a:t>r</a:t>
            </a:r>
            <a:r>
              <a:rPr lang="en-GB" sz="2400" b="1" dirty="0">
                <a:solidFill>
                  <a:srgbClr val="C00000"/>
                </a:solidFill>
                <a:latin typeface="Comic Sans MS" panose="030F0902030302020204" pitchFamily="66" charset="0"/>
              </a:rPr>
              <a:t> = 1.0016 ± 0.0001(4),</a:t>
            </a:r>
            <a:r>
              <a:rPr lang="en-US" sz="2400" b="1" dirty="0">
                <a:solidFill>
                  <a:srgbClr val="C00000"/>
                </a:solidFill>
                <a:latin typeface="Comic Sans MS" panose="030F0902030302020204" pitchFamily="66" charset="0"/>
              </a:rPr>
              <a:t> </a:t>
            </a:r>
            <a:r>
              <a:rPr lang="en-US" sz="2400" b="1" dirty="0">
                <a:solidFill>
                  <a:schemeClr val="accent6">
                    <a:lumMod val="50000"/>
                  </a:schemeClr>
                </a:solidFill>
                <a:latin typeface="Comic Sans MS"/>
                <a:ea typeface="Calibri" pitchFamily="34" charset="0"/>
                <a:cs typeface="Comic Sans MS"/>
              </a:rPr>
              <a:t>close to</a:t>
            </a:r>
            <a:r>
              <a:rPr lang="ru-RU" sz="2400" b="1" dirty="0">
                <a:solidFill>
                  <a:schemeClr val="accent6">
                    <a:lumMod val="50000"/>
                  </a:schemeClr>
                </a:solidFill>
                <a:latin typeface="Comic Sans MS"/>
                <a:ea typeface="Calibri" pitchFamily="34" charset="0"/>
                <a:cs typeface="Comic Sans MS"/>
              </a:rPr>
              <a:t> 1</a:t>
            </a:r>
            <a:r>
              <a:rPr lang="en-US" sz="2400" b="1" dirty="0">
                <a:solidFill>
                  <a:schemeClr val="accent6">
                    <a:lumMod val="50000"/>
                  </a:schemeClr>
                </a:solidFill>
                <a:latin typeface="Comic Sans MS"/>
                <a:ea typeface="Calibri" pitchFamily="34" charset="0"/>
                <a:cs typeface="Comic Sans MS"/>
              </a:rPr>
              <a:t>. It testifies about </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rarity of </a:t>
            </a:r>
            <a:r>
              <a:rPr lang="en-US" sz="2400" b="1" dirty="0" err="1">
                <a:solidFill>
                  <a:schemeClr val="accent6">
                    <a:lumMod val="50000"/>
                  </a:schemeClr>
                </a:solidFill>
                <a:latin typeface="Comic Sans MS"/>
                <a:ea typeface="Calibri" pitchFamily="34" charset="0"/>
                <a:cs typeface="Comic Sans MS"/>
              </a:rPr>
              <a:t>qg</a:t>
            </a:r>
            <a:r>
              <a:rPr lang="en-US" sz="2400" b="1" dirty="0">
                <a:solidFill>
                  <a:schemeClr val="accent6">
                    <a:lumMod val="50000"/>
                  </a:schemeClr>
                </a:solidFill>
                <a:latin typeface="Comic Sans MS"/>
                <a:ea typeface="Calibri" pitchFamily="34" charset="0"/>
                <a:cs typeface="Comic Sans MS"/>
              </a:rPr>
              <a:t>-medium. </a:t>
            </a:r>
            <a:endParaRPr lang="en-RU" sz="2400" dirty="0">
              <a:solidFill>
                <a:schemeClr val="accent6">
                  <a:lumMod val="50000"/>
                </a:schemeClr>
              </a:solidFill>
            </a:endParaRPr>
          </a:p>
        </p:txBody>
      </p:sp>
      <p:graphicFrame>
        <p:nvGraphicFramePr>
          <p:cNvPr id="7" name="Table 6">
            <a:extLst>
              <a:ext uri="{FF2B5EF4-FFF2-40B4-BE49-F238E27FC236}">
                <a16:creationId xmlns:a16="http://schemas.microsoft.com/office/drawing/2014/main" id="{22867EDC-2314-3F0C-3971-F279BD79D169}"/>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8" name="TextBox 7">
            <a:extLst>
              <a:ext uri="{FF2B5EF4-FFF2-40B4-BE49-F238E27FC236}">
                <a16:creationId xmlns:a16="http://schemas.microsoft.com/office/drawing/2014/main" id="{8D8BC800-3455-5F1E-96F5-A1F730B8371E}"/>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79179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1185337" y="515502"/>
            <a:ext cx="10084346" cy="584775"/>
          </a:xfrm>
          <a:prstGeom prst="rect">
            <a:avLst/>
          </a:prstGeom>
          <a:noFill/>
        </p:spPr>
        <p:txBody>
          <a:bodyPr wrap="square">
            <a:spAutoFit/>
          </a:bodyPr>
          <a:lstStyle/>
          <a:p>
            <a:r>
              <a:rPr lang="ru-RU" sz="3200" b="1" u="sng" dirty="0">
                <a:solidFill>
                  <a:srgbClr val="C00000"/>
                </a:solidFill>
                <a:latin typeface="Comic Sans MS"/>
                <a:ea typeface="Calibri" pitchFamily="34" charset="0"/>
                <a:cs typeface="Comic Sans MS"/>
              </a:rPr>
              <a:t>Продольная и поперечная компонента при БМ </a:t>
            </a:r>
            <a:endParaRPr lang="en-RU" sz="3200" dirty="0"/>
          </a:p>
        </p:txBody>
      </p:sp>
      <p:pic>
        <p:nvPicPr>
          <p:cNvPr id="8" name="Picture 7">
            <a:extLst>
              <a:ext uri="{FF2B5EF4-FFF2-40B4-BE49-F238E27FC236}">
                <a16:creationId xmlns:a16="http://schemas.microsoft.com/office/drawing/2014/main" id="{38494432-563C-D456-65EE-2A78BBED562C}"/>
              </a:ext>
            </a:extLst>
          </p:cNvPr>
          <p:cNvPicPr>
            <a:picLocks noChangeAspect="1"/>
          </p:cNvPicPr>
          <p:nvPr/>
        </p:nvPicPr>
        <p:blipFill rotWithShape="1">
          <a:blip r:embed="rId2"/>
          <a:srcRect t="7132" r="6666"/>
          <a:stretch/>
        </p:blipFill>
        <p:spPr>
          <a:xfrm>
            <a:off x="710649" y="1166345"/>
            <a:ext cx="3427597" cy="2995458"/>
          </a:xfrm>
          <a:prstGeom prst="rect">
            <a:avLst/>
          </a:prstGeom>
        </p:spPr>
      </p:pic>
      <p:pic>
        <p:nvPicPr>
          <p:cNvPr id="9" name="Picture 8">
            <a:extLst>
              <a:ext uri="{FF2B5EF4-FFF2-40B4-BE49-F238E27FC236}">
                <a16:creationId xmlns:a16="http://schemas.microsoft.com/office/drawing/2014/main" id="{D0623A6A-D08A-D53D-2858-8A1D0387A0F0}"/>
              </a:ext>
            </a:extLst>
          </p:cNvPr>
          <p:cNvPicPr>
            <a:picLocks noChangeAspect="1"/>
          </p:cNvPicPr>
          <p:nvPr/>
        </p:nvPicPr>
        <p:blipFill rotWithShape="1">
          <a:blip r:embed="rId3"/>
          <a:srcRect t="7060" r="7294"/>
          <a:stretch/>
        </p:blipFill>
        <p:spPr>
          <a:xfrm>
            <a:off x="4190118" y="1166093"/>
            <a:ext cx="3427597" cy="3048350"/>
          </a:xfrm>
          <a:prstGeom prst="rect">
            <a:avLst/>
          </a:prstGeom>
        </p:spPr>
      </p:pic>
      <p:sp>
        <p:nvSpPr>
          <p:cNvPr id="13" name="TextBox 12">
            <a:extLst>
              <a:ext uri="{FF2B5EF4-FFF2-40B4-BE49-F238E27FC236}">
                <a16:creationId xmlns:a16="http://schemas.microsoft.com/office/drawing/2014/main" id="{FA2F51CC-A9F1-3ADB-0CE8-00CE4659AC78}"/>
              </a:ext>
            </a:extLst>
          </p:cNvPr>
          <p:cNvSpPr txBox="1"/>
          <p:nvPr/>
        </p:nvSpPr>
        <p:spPr>
          <a:xfrm>
            <a:off x="7669587" y="1167455"/>
            <a:ext cx="3848816" cy="3046988"/>
          </a:xfrm>
          <a:prstGeom prst="rect">
            <a:avLst/>
          </a:prstGeom>
          <a:noFill/>
        </p:spPr>
        <p:txBody>
          <a:bodyPr wrap="square" rtlCol="0">
            <a:spAutoFit/>
          </a:bodyPr>
          <a:lstStyle/>
          <a:p>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Средние значения поперечной и продольной компонент импульса заряженных частиц. Слева: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M.K.-</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модел</a:t>
            </a:r>
            <a:r>
              <a:rPr lang="ru-RU" sz="2400" b="1" dirty="0">
                <a:solidFill>
                  <a:schemeClr val="accent6">
                    <a:lumMod val="50000"/>
                  </a:schemeClr>
                </a:solidFill>
                <a:latin typeface="Comic Sans MS"/>
                <a:ea typeface="Calibri" pitchFamily="34" charset="0"/>
                <a:cs typeface="Comic Sans MS"/>
              </a:rPr>
              <a:t>ирование,</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справа: экспериментальные данные. </a:t>
            </a:r>
          </a:p>
        </p:txBody>
      </p:sp>
      <p:sp>
        <p:nvSpPr>
          <p:cNvPr id="14" name="TextBox 13">
            <a:extLst>
              <a:ext uri="{FF2B5EF4-FFF2-40B4-BE49-F238E27FC236}">
                <a16:creationId xmlns:a16="http://schemas.microsoft.com/office/drawing/2014/main" id="{7BC0E1C9-E8D1-9417-FE49-11159EABAD1F}"/>
              </a:ext>
            </a:extLst>
          </p:cNvPr>
          <p:cNvSpPr txBox="1"/>
          <p:nvPr/>
        </p:nvSpPr>
        <p:spPr>
          <a:xfrm>
            <a:off x="1049868" y="4512539"/>
            <a:ext cx="10355283" cy="1200329"/>
          </a:xfrm>
          <a:prstGeom prst="rect">
            <a:avLst/>
          </a:prstGeom>
          <a:noFill/>
        </p:spPr>
        <p:txBody>
          <a:bodyPr wrap="square" rtlCol="0">
            <a:spAutoFit/>
          </a:bodyPr>
          <a:lstStyle/>
          <a:p>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В области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n</a:t>
            </a:r>
            <a:r>
              <a:rPr kumimoji="0" lang="en-US" sz="2400" b="1" i="0" strike="noStrike" cap="none" normalizeH="0" baseline="-25000" dirty="0" err="1">
                <a:ln>
                  <a:noFill/>
                </a:ln>
                <a:solidFill>
                  <a:schemeClr val="accent6">
                    <a:lumMod val="50000"/>
                  </a:schemeClr>
                </a:solidFill>
                <a:effectLst/>
                <a:latin typeface="Comic Sans MS"/>
                <a:ea typeface="Calibri" pitchFamily="34" charset="0"/>
                <a:cs typeface="Comic Sans MS"/>
              </a:rPr>
              <a:t>ch</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16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наблюдается образование БЭК. При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n</a:t>
            </a:r>
            <a:r>
              <a:rPr lang="en-US" sz="2400" b="1" baseline="-25000" dirty="0" err="1">
                <a:solidFill>
                  <a:schemeClr val="accent6">
                    <a:lumMod val="50000"/>
                  </a:schemeClr>
                </a:solidFill>
                <a:latin typeface="Comic Sans MS"/>
                <a:ea typeface="Calibri" pitchFamily="34" charset="0"/>
                <a:cs typeface="Comic Sans MS"/>
              </a:rPr>
              <a:t>tot</a:t>
            </a:r>
            <a:r>
              <a:rPr lang="en-US" sz="2400" b="1" baseline="-25000"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&gt; 18 </a:t>
            </a:r>
            <a:r>
              <a:rPr lang="ru-RU" sz="2400" b="1" dirty="0">
                <a:solidFill>
                  <a:schemeClr val="accent6">
                    <a:lumMod val="50000"/>
                  </a:schemeClr>
                </a:solidFill>
                <a:latin typeface="Comic Sans MS"/>
                <a:ea typeface="Calibri" pitchFamily="34" charset="0"/>
                <a:cs typeface="Comic Sans MS"/>
              </a:rPr>
              <a:t>растет</a:t>
            </a:r>
            <a:r>
              <a:rPr lang="en-US" sz="2400" b="1" dirty="0">
                <a:solidFill>
                  <a:schemeClr val="accent6">
                    <a:lumMod val="50000"/>
                  </a:schemeClr>
                </a:solidFill>
                <a:cs typeface="Times New Roman"/>
              </a:rPr>
              <a:t> </a:t>
            </a:r>
            <a:r>
              <a:rPr lang="en-US" sz="2400" b="1" dirty="0">
                <a:solidFill>
                  <a:srgbClr val="C00000"/>
                </a:solidFill>
                <a:cs typeface="Times New Roman"/>
              </a:rPr>
              <a:t>ω</a:t>
            </a:r>
            <a:r>
              <a:rPr lang="en-US" sz="2400" b="1" baseline="30000" dirty="0">
                <a:solidFill>
                  <a:srgbClr val="C00000"/>
                </a:solidFill>
                <a:cs typeface="Times New Roman"/>
              </a:rPr>
              <a:t>0</a:t>
            </a:r>
            <a:r>
              <a:rPr lang="ru-RU" sz="2400" b="1" baseline="30000" dirty="0">
                <a:solidFill>
                  <a:srgbClr val="00B050"/>
                </a:solidFill>
                <a:cs typeface="Times New Roman"/>
              </a:rPr>
              <a:t> </a:t>
            </a:r>
            <a:r>
              <a:rPr kumimoji="0" lang="ru-RU" sz="2400" b="1" i="0" strike="noStrike" cap="none" normalizeH="0" baseline="0" dirty="0">
                <a:ln>
                  <a:noFill/>
                </a:ln>
                <a:solidFill>
                  <a:srgbClr val="00B050"/>
                </a:solidFill>
                <a:effectLst/>
                <a:latin typeface="Comic Sans MS"/>
                <a:ea typeface="Calibri" pitchFamily="34" charset="0"/>
                <a:cs typeface="Comic Sans MS"/>
              </a:rPr>
              <a:t>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и исчезают лидирующие частицы, система становится изотропной</a:t>
            </a:r>
            <a:r>
              <a:rPr lang="ru-RU" sz="2400" b="1" dirty="0">
                <a:solidFill>
                  <a:schemeClr val="accent6">
                    <a:lumMod val="50000"/>
                  </a:schemeClr>
                </a:solidFill>
                <a:latin typeface="Comic Sans MS"/>
                <a:ea typeface="Calibri" pitchFamily="34" charset="0"/>
                <a:cs typeface="Comic Sans MS"/>
              </a:rPr>
              <a:t> по всем направлениям.</a:t>
            </a:r>
            <a:endParaRPr lang="en-RU" sz="2400" dirty="0">
              <a:solidFill>
                <a:schemeClr val="accent6">
                  <a:lumMod val="50000"/>
                </a:schemeClr>
              </a:solidFill>
            </a:endParaRPr>
          </a:p>
        </p:txBody>
      </p:sp>
      <p:graphicFrame>
        <p:nvGraphicFramePr>
          <p:cNvPr id="10" name="Table 9">
            <a:extLst>
              <a:ext uri="{FF2B5EF4-FFF2-40B4-BE49-F238E27FC236}">
                <a16:creationId xmlns:a16="http://schemas.microsoft.com/office/drawing/2014/main" id="{8244DC9D-B6D1-FF4C-081B-CA6E720F66CA}"/>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1" name="TextBox 10">
            <a:extLst>
              <a:ext uri="{FF2B5EF4-FFF2-40B4-BE49-F238E27FC236}">
                <a16:creationId xmlns:a16="http://schemas.microsoft.com/office/drawing/2014/main" id="{D827BAF4-AD7E-DCAF-1154-81804F95D4DE}"/>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910498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937C4D1C-DFA4-D9CA-D458-3109A48A14E8}"/>
              </a:ext>
            </a:extLst>
          </p:cNvPr>
          <p:cNvSpPr txBox="1"/>
          <p:nvPr/>
        </p:nvSpPr>
        <p:spPr>
          <a:xfrm>
            <a:off x="6131802" y="657787"/>
            <a:ext cx="4400490" cy="646331"/>
          </a:xfrm>
          <a:prstGeom prst="rect">
            <a:avLst/>
          </a:prstGeom>
          <a:noFill/>
        </p:spPr>
        <p:txBody>
          <a:bodyPr wrap="square">
            <a:spAutoFit/>
          </a:bodyPr>
          <a:lstStyle/>
          <a:p>
            <a:pPr algn="ctr"/>
            <a:r>
              <a:rPr lang="en-US" sz="3600" b="1" u="sng" dirty="0">
                <a:solidFill>
                  <a:srgbClr val="C00000"/>
                </a:solidFill>
                <a:latin typeface="Comic Sans MS"/>
                <a:ea typeface="Calibri" pitchFamily="34" charset="0"/>
                <a:cs typeface="Comic Sans MS"/>
              </a:rPr>
              <a:t>KNO scaling</a:t>
            </a:r>
            <a:endParaRPr lang="en-RU" sz="3600" dirty="0"/>
          </a:p>
        </p:txBody>
      </p:sp>
      <p:pic>
        <p:nvPicPr>
          <p:cNvPr id="8" name="Picture 7">
            <a:extLst>
              <a:ext uri="{FF2B5EF4-FFF2-40B4-BE49-F238E27FC236}">
                <a16:creationId xmlns:a16="http://schemas.microsoft.com/office/drawing/2014/main" id="{4A20AD53-C405-0C01-6AF4-F40D1B32EB25}"/>
              </a:ext>
            </a:extLst>
          </p:cNvPr>
          <p:cNvPicPr>
            <a:picLocks noChangeAspect="1"/>
          </p:cNvPicPr>
          <p:nvPr/>
        </p:nvPicPr>
        <p:blipFill>
          <a:blip r:embed="rId2"/>
          <a:stretch>
            <a:fillRect/>
          </a:stretch>
        </p:blipFill>
        <p:spPr>
          <a:xfrm>
            <a:off x="639930" y="657787"/>
            <a:ext cx="5512748" cy="4994868"/>
          </a:xfrm>
          <a:prstGeom prst="rect">
            <a:avLst/>
          </a:prstGeom>
        </p:spPr>
      </p:pic>
      <p:sp>
        <p:nvSpPr>
          <p:cNvPr id="9" name="Rectangle 8">
            <a:extLst>
              <a:ext uri="{FF2B5EF4-FFF2-40B4-BE49-F238E27FC236}">
                <a16:creationId xmlns:a16="http://schemas.microsoft.com/office/drawing/2014/main" id="{E772DACF-1597-8A0C-0A3B-55F35CBCF10A}"/>
              </a:ext>
            </a:extLst>
          </p:cNvPr>
          <p:cNvSpPr/>
          <p:nvPr/>
        </p:nvSpPr>
        <p:spPr>
          <a:xfrm>
            <a:off x="6096000" y="3163464"/>
            <a:ext cx="5031003" cy="1384995"/>
          </a:xfrm>
          <a:prstGeom prst="rect">
            <a:avLst/>
          </a:prstGeom>
        </p:spPr>
        <p:txBody>
          <a:bodyPr wrap="square">
            <a:spAutoFit/>
          </a:bodyPr>
          <a:lstStyle/>
          <a:p>
            <a:r>
              <a:rPr lang="en-GB" sz="2800" b="1" dirty="0">
                <a:solidFill>
                  <a:schemeClr val="accent6">
                    <a:lumMod val="75000"/>
                  </a:schemeClr>
                </a:solidFill>
                <a:latin typeface="Comic Sans MS" panose="030F0902030302020204" pitchFamily="66" charset="0"/>
              </a:rPr>
              <a:t>The world KNO distribution with addition of the SVD-2 points</a:t>
            </a:r>
            <a:r>
              <a:rPr lang="ru-RU" sz="2800" b="1" dirty="0">
                <a:solidFill>
                  <a:schemeClr val="accent6">
                    <a:lumMod val="75000"/>
                  </a:schemeClr>
                </a:solidFill>
                <a:latin typeface="Helvetica" pitchFamily="2" charset="0"/>
              </a:rPr>
              <a:t> (</a:t>
            </a:r>
            <a:r>
              <a:rPr lang="en-US" sz="2800" b="1" dirty="0">
                <a:solidFill>
                  <a:schemeClr val="accent6">
                    <a:lumMod val="75000"/>
                  </a:schemeClr>
                </a:solidFill>
                <a:latin typeface="Helvetica" pitchFamily="2" charset="0"/>
              </a:rPr>
              <a:t>√s = </a:t>
            </a:r>
            <a:r>
              <a:rPr lang="ru-RU" sz="2800" b="1" dirty="0">
                <a:solidFill>
                  <a:schemeClr val="accent6">
                    <a:lumMod val="75000"/>
                  </a:schemeClr>
                </a:solidFill>
                <a:latin typeface="Helvetica" pitchFamily="2" charset="0"/>
              </a:rPr>
              <a:t>9</a:t>
            </a:r>
            <a:r>
              <a:rPr lang="en-US" sz="2800" b="1" dirty="0">
                <a:solidFill>
                  <a:schemeClr val="accent6">
                    <a:lumMod val="75000"/>
                  </a:schemeClr>
                </a:solidFill>
                <a:latin typeface="Comic Sans MS" panose="030F0902030302020204" pitchFamily="66" charset="0"/>
              </a:rPr>
              <a:t>.8 GeV)</a:t>
            </a:r>
            <a:r>
              <a:rPr lang="en-GB" sz="2800" b="1" dirty="0">
                <a:solidFill>
                  <a:schemeClr val="accent6">
                    <a:lumMod val="75000"/>
                  </a:schemeClr>
                </a:solidFill>
                <a:latin typeface="Comic Sans MS" panose="030F0902030302020204" pitchFamily="66" charset="0"/>
              </a:rPr>
              <a:t>.</a:t>
            </a:r>
            <a:endParaRPr lang="en-GB" sz="2800" b="1" dirty="0">
              <a:solidFill>
                <a:schemeClr val="accent6">
                  <a:lumMod val="75000"/>
                </a:schemeClr>
              </a:solidFill>
              <a:effectLst/>
              <a:latin typeface="Comic Sans MS" panose="030F0902030302020204" pitchFamily="66" charset="0"/>
            </a:endParaRPr>
          </a:p>
        </p:txBody>
      </p:sp>
      <p:graphicFrame>
        <p:nvGraphicFramePr>
          <p:cNvPr id="10" name="Table 9">
            <a:extLst>
              <a:ext uri="{FF2B5EF4-FFF2-40B4-BE49-F238E27FC236}">
                <a16:creationId xmlns:a16="http://schemas.microsoft.com/office/drawing/2014/main" id="{0A79A3D6-3E4F-AF0B-9810-8F85F4F6D930}"/>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1" name="TextBox 10">
            <a:extLst>
              <a:ext uri="{FF2B5EF4-FFF2-40B4-BE49-F238E27FC236}">
                <a16:creationId xmlns:a16="http://schemas.microsoft.com/office/drawing/2014/main" id="{0F01291D-581E-E009-3352-F365468284C6}"/>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82998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1708906" y="375328"/>
            <a:ext cx="8419605" cy="584775"/>
          </a:xfrm>
          <a:prstGeom prst="rect">
            <a:avLst/>
          </a:prstGeom>
          <a:noFill/>
        </p:spPr>
        <p:txBody>
          <a:bodyPr wrap="square">
            <a:spAutoFit/>
          </a:bodyPr>
          <a:lstStyle/>
          <a:p>
            <a:pPr algn="ctr"/>
            <a:r>
              <a:rPr kumimoji="0" lang="en-US" sz="3200" b="1" i="0" u="sng" strike="noStrike" cap="none" normalizeH="0" baseline="0" dirty="0">
                <a:ln>
                  <a:noFill/>
                </a:ln>
                <a:solidFill>
                  <a:srgbClr val="C00000"/>
                </a:solidFill>
                <a:effectLst/>
                <a:latin typeface="Comic Sans MS"/>
                <a:ea typeface="Calibri" pitchFamily="34" charset="0"/>
                <a:cs typeface="Comic Sans MS"/>
              </a:rPr>
              <a:t>RESULTS</a:t>
            </a:r>
            <a:endParaRPr lang="en-RU" sz="3200" dirty="0"/>
          </a:p>
        </p:txBody>
      </p:sp>
      <p:sp>
        <p:nvSpPr>
          <p:cNvPr id="8" name="TextBox 7">
            <a:extLst>
              <a:ext uri="{FF2B5EF4-FFF2-40B4-BE49-F238E27FC236}">
                <a16:creationId xmlns:a16="http://schemas.microsoft.com/office/drawing/2014/main" id="{9EC44E20-0BED-9ED7-A22E-BC6B3E5D805B}"/>
              </a:ext>
            </a:extLst>
          </p:cNvPr>
          <p:cNvSpPr txBox="1"/>
          <p:nvPr/>
        </p:nvSpPr>
        <p:spPr>
          <a:xfrm>
            <a:off x="855023" y="954256"/>
            <a:ext cx="10390910" cy="5262979"/>
          </a:xfrm>
          <a:prstGeom prst="rect">
            <a:avLst/>
          </a:prstGeom>
          <a:noFill/>
        </p:spPr>
        <p:txBody>
          <a:bodyPr wrap="square" rtlCol="0">
            <a:spAutoFit/>
          </a:bodyPr>
          <a:lstStyle/>
          <a:p>
            <a:pPr algn="just"/>
            <a:r>
              <a:rPr kumimoji="0" lang="ru-RU" sz="1800" b="1" i="0" strike="noStrike" cap="none" normalizeH="0" baseline="0" dirty="0">
                <a:ln>
                  <a:noFill/>
                </a:ln>
                <a:solidFill>
                  <a:srgbClr val="C00000"/>
                </a:solidFill>
                <a:effectLst/>
                <a:latin typeface="Comic Sans MS"/>
                <a:ea typeface="Calibri" pitchFamily="34" charset="0"/>
                <a:cs typeface="Comic Sans MS"/>
              </a:rPr>
              <a:t> </a:t>
            </a:r>
            <a:r>
              <a:rPr lang="en-GB" sz="2800" b="1" dirty="0">
                <a:solidFill>
                  <a:schemeClr val="accent6">
                    <a:lumMod val="50000"/>
                  </a:schemeClr>
                </a:solidFill>
                <a:latin typeface="Comic Sans MS" panose="030F0902030302020204" pitchFamily="66" charset="0"/>
              </a:rPr>
              <a:t>The study of events with </a:t>
            </a:r>
            <a:r>
              <a:rPr lang="en-US" sz="2800" b="1" dirty="0">
                <a:solidFill>
                  <a:schemeClr val="accent6">
                    <a:lumMod val="50000"/>
                  </a:schemeClr>
                </a:solidFill>
                <a:latin typeface="Comic Sans MS" panose="030F0902030302020204" pitchFamily="66" charset="0"/>
              </a:rPr>
              <a:t>H</a:t>
            </a:r>
            <a:r>
              <a:rPr lang="en-GB" sz="2800" b="1" dirty="0">
                <a:solidFill>
                  <a:schemeClr val="accent6">
                    <a:lumMod val="50000"/>
                  </a:schemeClr>
                </a:solidFill>
                <a:latin typeface="Comic Sans MS" panose="030F0902030302020204" pitchFamily="66" charset="0"/>
              </a:rPr>
              <a:t>M allow us to develop and supplement the mechanism of multiple production with a description of the hadronization stage by the Bernoulli distribution for various processes: </a:t>
            </a:r>
            <a:r>
              <a:rPr lang="en-GB" sz="2800" b="1" dirty="0" err="1">
                <a:solidFill>
                  <a:schemeClr val="accent6">
                    <a:lumMod val="50000"/>
                  </a:schemeClr>
                </a:solidFill>
                <a:latin typeface="Comic Sans MS" panose="030F0902030302020204" pitchFamily="66" charset="0"/>
              </a:rPr>
              <a:t>e+e</a:t>
            </a:r>
            <a:r>
              <a:rPr lang="en-GB" sz="2800" b="1" dirty="0">
                <a:solidFill>
                  <a:schemeClr val="accent6">
                    <a:lumMod val="50000"/>
                  </a:schemeClr>
                </a:solidFill>
                <a:latin typeface="Comic Sans MS" panose="030F0902030302020204" pitchFamily="66" charset="0"/>
              </a:rPr>
              <a:t>- annihilation, bottomonium decays, pp interactions, and proton and antiproton annihilation.</a:t>
            </a:r>
            <a:r>
              <a:rPr lang="ru-RU" sz="2800" b="1" dirty="0">
                <a:solidFill>
                  <a:schemeClr val="accent6">
                    <a:lumMod val="50000"/>
                  </a:schemeClr>
                </a:solidFill>
                <a:latin typeface="Comic Sans MS"/>
                <a:ea typeface="Calibri" pitchFamily="34" charset="0"/>
                <a:cs typeface="Comic Sans MS"/>
              </a:rPr>
              <a:t>  </a:t>
            </a:r>
          </a:p>
          <a:p>
            <a:pPr algn="just"/>
            <a:endParaRPr lang="en-US" sz="2800" b="1" dirty="0">
              <a:solidFill>
                <a:schemeClr val="accent6">
                  <a:lumMod val="50000"/>
                </a:schemeClr>
              </a:solidFill>
              <a:latin typeface="Comic Sans MS" panose="030F0902030302020204" pitchFamily="66" charset="0"/>
              <a:ea typeface="Calibri" pitchFamily="34" charset="0"/>
              <a:cs typeface="Comic Sans MS"/>
            </a:endParaRPr>
          </a:p>
          <a:p>
            <a:pPr algn="just"/>
            <a:r>
              <a:rPr lang="en-GB" sz="2800" b="1" dirty="0">
                <a:solidFill>
                  <a:schemeClr val="accent6">
                    <a:lumMod val="50000"/>
                  </a:schemeClr>
                </a:solidFill>
                <a:latin typeface="Comic Sans MS" panose="030F0902030302020204" pitchFamily="66" charset="0"/>
              </a:rPr>
              <a:t>In the HM region, the collective behaviour of secondary particles has been discovered and confirmed, which gives us new ideas about the mechanism of multiple production, in particular, the active role of the gluon component in this process.</a:t>
            </a:r>
            <a:endParaRPr lang="en-RU" sz="2800" b="1" dirty="0">
              <a:solidFill>
                <a:schemeClr val="accent6">
                  <a:lumMod val="50000"/>
                </a:schemeClr>
              </a:solidFill>
              <a:latin typeface="Comic Sans MS" panose="030F0902030302020204" pitchFamily="66" charset="0"/>
            </a:endParaRPr>
          </a:p>
        </p:txBody>
      </p:sp>
      <p:graphicFrame>
        <p:nvGraphicFramePr>
          <p:cNvPr id="9" name="Table 8">
            <a:extLst>
              <a:ext uri="{FF2B5EF4-FFF2-40B4-BE49-F238E27FC236}">
                <a16:creationId xmlns:a16="http://schemas.microsoft.com/office/drawing/2014/main" id="{0D89EACE-5184-A30B-C76F-DA64F0884780}"/>
              </a:ext>
            </a:extLst>
          </p:cNvPr>
          <p:cNvGraphicFramePr>
            <a:graphicFrameLocks noGrp="1"/>
          </p:cNvGraphicFramePr>
          <p:nvPr>
            <p:extLst>
              <p:ext uri="{D42A27DB-BD31-4B8C-83A1-F6EECF244321}">
                <p14:modId xmlns:p14="http://schemas.microsoft.com/office/powerpoint/2010/main" val="3095258692"/>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1AA3FD3A-C068-1CCF-A19B-4D13491A2E81}"/>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56204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1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8DF20-1B46-1D4B-93D8-41ACC9746BC2}"/>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5A1455E0-2F4D-F694-4E6E-F91164C9DDB1}"/>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ACB0591E-943E-BB49-0744-571E02F4B334}"/>
              </a:ext>
            </a:extLst>
          </p:cNvPr>
          <p:cNvSpPr txBox="1"/>
          <p:nvPr/>
        </p:nvSpPr>
        <p:spPr>
          <a:xfrm>
            <a:off x="2149433" y="420192"/>
            <a:ext cx="8170223"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Experiments at LHC (ATLAS)</a:t>
            </a:r>
            <a:endParaRPr lang="en-RU" sz="3200" dirty="0"/>
          </a:p>
        </p:txBody>
      </p:sp>
      <p:pic>
        <p:nvPicPr>
          <p:cNvPr id="9" name="Picture 8">
            <a:extLst>
              <a:ext uri="{FF2B5EF4-FFF2-40B4-BE49-F238E27FC236}">
                <a16:creationId xmlns:a16="http://schemas.microsoft.com/office/drawing/2014/main" id="{78850A36-19F0-5CCE-A5BE-6E7A12012482}"/>
              </a:ext>
            </a:extLst>
          </p:cNvPr>
          <p:cNvPicPr>
            <a:picLocks noChangeAspect="1"/>
          </p:cNvPicPr>
          <p:nvPr/>
        </p:nvPicPr>
        <p:blipFill>
          <a:blip r:embed="rId2"/>
          <a:stretch>
            <a:fillRect/>
          </a:stretch>
        </p:blipFill>
        <p:spPr>
          <a:xfrm>
            <a:off x="284173" y="1209715"/>
            <a:ext cx="5677239" cy="3722646"/>
          </a:xfrm>
          <a:prstGeom prst="rect">
            <a:avLst/>
          </a:prstGeom>
        </p:spPr>
      </p:pic>
      <p:pic>
        <p:nvPicPr>
          <p:cNvPr id="11" name="Picture 10">
            <a:extLst>
              <a:ext uri="{FF2B5EF4-FFF2-40B4-BE49-F238E27FC236}">
                <a16:creationId xmlns:a16="http://schemas.microsoft.com/office/drawing/2014/main" id="{535656F1-48CC-67C1-57DA-131A1E69EBFB}"/>
              </a:ext>
            </a:extLst>
          </p:cNvPr>
          <p:cNvPicPr>
            <a:picLocks noChangeAspect="1"/>
          </p:cNvPicPr>
          <p:nvPr/>
        </p:nvPicPr>
        <p:blipFill>
          <a:blip r:embed="rId3"/>
          <a:stretch>
            <a:fillRect/>
          </a:stretch>
        </p:blipFill>
        <p:spPr>
          <a:xfrm>
            <a:off x="6072427" y="1233464"/>
            <a:ext cx="5677239" cy="3680303"/>
          </a:xfrm>
          <a:prstGeom prst="rect">
            <a:avLst/>
          </a:prstGeom>
        </p:spPr>
      </p:pic>
      <p:sp>
        <p:nvSpPr>
          <p:cNvPr id="12" name="TextBox 11">
            <a:extLst>
              <a:ext uri="{FF2B5EF4-FFF2-40B4-BE49-F238E27FC236}">
                <a16:creationId xmlns:a16="http://schemas.microsoft.com/office/drawing/2014/main" id="{61502C60-590A-A4CA-9EA7-C8BE06EDC31E}"/>
              </a:ext>
            </a:extLst>
          </p:cNvPr>
          <p:cNvSpPr txBox="1"/>
          <p:nvPr/>
        </p:nvSpPr>
        <p:spPr>
          <a:xfrm>
            <a:off x="508152" y="4932361"/>
            <a:ext cx="11241513" cy="830997"/>
          </a:xfrm>
          <a:prstGeom prst="rect">
            <a:avLst/>
          </a:prstGeom>
          <a:noFill/>
        </p:spPr>
        <p:txBody>
          <a:bodyPr wrap="square" rtlCol="0">
            <a:spAutoFit/>
          </a:bodyPr>
          <a:lstStyle/>
          <a:p>
            <a:pPr algn="ctr"/>
            <a:r>
              <a:rPr lang="ru-RU" sz="2400" b="1" dirty="0">
                <a:solidFill>
                  <a:srgbClr val="C00000"/>
                </a:solidFill>
                <a:latin typeface="Comic Sans MS" panose="030F0902030302020204" pitchFamily="66" charset="0"/>
              </a:rPr>
              <a:t>А</a:t>
            </a:r>
            <a:r>
              <a:rPr lang="en-US" sz="2400" b="1" dirty="0">
                <a:solidFill>
                  <a:srgbClr val="C00000"/>
                </a:solidFill>
                <a:latin typeface="Comic Sans MS" panose="030F0902030302020204" pitchFamily="66" charset="0"/>
              </a:rPr>
              <a:t>TLAS’s data</a:t>
            </a:r>
            <a:r>
              <a:rPr lang="ru-RU" sz="2400" b="1" dirty="0">
                <a:solidFill>
                  <a:srgbClr val="C00000"/>
                </a:solidFill>
                <a:latin typeface="Comic Sans MS" panose="030F0902030302020204" pitchFamily="66" charset="0"/>
              </a:rPr>
              <a:t> </a:t>
            </a:r>
            <a:r>
              <a:rPr lang="en-US" sz="2400" b="1" dirty="0">
                <a:solidFill>
                  <a:srgbClr val="C00000"/>
                </a:solidFill>
                <a:latin typeface="Comic Sans MS" panose="030F0902030302020204" pitchFamily="66" charset="0"/>
              </a:rPr>
              <a:t>[</a:t>
            </a:r>
            <a:r>
              <a:rPr lang="ru-RU" sz="2400" b="1" dirty="0">
                <a:solidFill>
                  <a:srgbClr val="C00000"/>
                </a:solidFill>
                <a:latin typeface="Comic Sans MS" panose="030F0902030302020204" pitchFamily="66" charset="0"/>
              </a:rPr>
              <a:t>2010</a:t>
            </a:r>
            <a:r>
              <a:rPr lang="en-US" sz="2400" b="1" dirty="0">
                <a:solidFill>
                  <a:srgbClr val="C00000"/>
                </a:solidFill>
                <a:latin typeface="Comic Sans MS" panose="030F0902030302020204" pitchFamily="66" charset="0"/>
              </a:rPr>
              <a:t>] for MD</a:t>
            </a:r>
            <a:r>
              <a:rPr lang="ru-RU" sz="2400" b="1" dirty="0">
                <a:solidFill>
                  <a:srgbClr val="C00000"/>
                </a:solidFill>
                <a:latin typeface="Comic Sans MS" panose="030F0902030302020204" pitchFamily="66" charset="0"/>
              </a:rPr>
              <a:t> </a:t>
            </a:r>
            <a:r>
              <a:rPr lang="en-US" sz="2400" b="1" dirty="0">
                <a:solidFill>
                  <a:srgbClr val="C00000"/>
                </a:solidFill>
                <a:latin typeface="Comic Sans MS" panose="030F0902030302020204" pitchFamily="66" charset="0"/>
              </a:rPr>
              <a:t>in pp interactions at 0.9 and 7 </a:t>
            </a:r>
            <a:r>
              <a:rPr lang="en-US" sz="2400" b="1" dirty="0" err="1">
                <a:solidFill>
                  <a:srgbClr val="C00000"/>
                </a:solidFill>
                <a:latin typeface="Comic Sans MS" panose="030F0902030302020204" pitchFamily="66" charset="0"/>
              </a:rPr>
              <a:t>TeV</a:t>
            </a:r>
            <a:endParaRPr lang="ru-RU" sz="2400" b="1" dirty="0">
              <a:solidFill>
                <a:srgbClr val="C00000"/>
              </a:solidFill>
              <a:latin typeface="Comic Sans MS" panose="030F0902030302020204" pitchFamily="66" charset="0"/>
            </a:endParaRPr>
          </a:p>
          <a:p>
            <a:pPr algn="ctr"/>
            <a:r>
              <a:rPr lang="en-US" sz="2400" b="1" dirty="0">
                <a:solidFill>
                  <a:srgbClr val="C00000"/>
                </a:solidFill>
                <a:latin typeface="Comic Sans MS" panose="030F0902030302020204" pitchFamily="66" charset="0"/>
              </a:rPr>
              <a:t>Comparisons with Monte Carlo generators (PYTHIA, PHOJET).</a:t>
            </a:r>
            <a:r>
              <a:rPr lang="ru-RU" sz="2400" b="1" dirty="0">
                <a:solidFill>
                  <a:srgbClr val="C00000"/>
                </a:solidFill>
              </a:rPr>
              <a:t> </a:t>
            </a:r>
            <a:endParaRPr lang="en-RU" sz="2400" b="1" dirty="0">
              <a:solidFill>
                <a:srgbClr val="C00000"/>
              </a:solidFill>
              <a:latin typeface="Comic Sans MS" panose="030F0902030302020204" pitchFamily="66" charset="0"/>
            </a:endParaRPr>
          </a:p>
        </p:txBody>
      </p:sp>
      <p:graphicFrame>
        <p:nvGraphicFramePr>
          <p:cNvPr id="8" name="Table 7">
            <a:extLst>
              <a:ext uri="{FF2B5EF4-FFF2-40B4-BE49-F238E27FC236}">
                <a16:creationId xmlns:a16="http://schemas.microsoft.com/office/drawing/2014/main" id="{E0BAF4AD-93DB-BB80-EB4E-F84161B0A3CC}"/>
              </a:ext>
            </a:extLst>
          </p:cNvPr>
          <p:cNvGraphicFramePr>
            <a:graphicFrameLocks noGrp="1"/>
          </p:cNvGraphicFramePr>
          <p:nvPr>
            <p:extLst>
              <p:ext uri="{D42A27DB-BD31-4B8C-83A1-F6EECF244321}">
                <p14:modId xmlns:p14="http://schemas.microsoft.com/office/powerpoint/2010/main" val="294280919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BF506D9C-82DD-FB43-C040-0B224FDAE278}"/>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925107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197"/>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937C4D1C-DFA4-D9CA-D458-3109A48A14E8}"/>
              </a:ext>
            </a:extLst>
          </p:cNvPr>
          <p:cNvSpPr txBox="1"/>
          <p:nvPr/>
        </p:nvSpPr>
        <p:spPr>
          <a:xfrm>
            <a:off x="3083802" y="1218379"/>
            <a:ext cx="6097978" cy="646331"/>
          </a:xfrm>
          <a:prstGeom prst="rect">
            <a:avLst/>
          </a:prstGeom>
          <a:noFill/>
        </p:spPr>
        <p:txBody>
          <a:bodyPr wrap="square">
            <a:spAutoFit/>
          </a:bodyPr>
          <a:lstStyle/>
          <a:p>
            <a:pPr algn="ctr"/>
            <a:r>
              <a:rPr kumimoji="0" lang="en-US" sz="3600" b="1" i="0" u="sng" strike="noStrike" cap="none" normalizeH="0" baseline="0" dirty="0" err="1">
                <a:ln>
                  <a:noFill/>
                </a:ln>
                <a:solidFill>
                  <a:srgbClr val="C00000"/>
                </a:solidFill>
                <a:effectLst/>
                <a:latin typeface="Comic Sans MS"/>
                <a:ea typeface="Calibri" pitchFamily="34" charset="0"/>
                <a:cs typeface="Comic Sans MS"/>
              </a:rPr>
              <a:t>Afterwords</a:t>
            </a:r>
            <a:endParaRPr lang="en-RU" sz="3600" dirty="0"/>
          </a:p>
        </p:txBody>
      </p:sp>
      <p:sp>
        <p:nvSpPr>
          <p:cNvPr id="9" name="TextBox 8">
            <a:extLst>
              <a:ext uri="{FF2B5EF4-FFF2-40B4-BE49-F238E27FC236}">
                <a16:creationId xmlns:a16="http://schemas.microsoft.com/office/drawing/2014/main" id="{875565DF-5BE0-0FE5-3FFF-3544F68E0C61}"/>
              </a:ext>
            </a:extLst>
          </p:cNvPr>
          <p:cNvSpPr txBox="1"/>
          <p:nvPr/>
        </p:nvSpPr>
        <p:spPr>
          <a:xfrm>
            <a:off x="920750" y="2344432"/>
            <a:ext cx="10350500" cy="2062103"/>
          </a:xfrm>
          <a:prstGeom prst="rect">
            <a:avLst/>
          </a:prstGeom>
          <a:noFill/>
        </p:spPr>
        <p:txBody>
          <a:bodyPr wrap="square">
            <a:spAutoFit/>
          </a:bodyPr>
          <a:lstStyle/>
          <a:p>
            <a:r>
              <a:rPr lang="en-GB" sz="3200" b="1" dirty="0">
                <a:solidFill>
                  <a:srgbClr val="00BBBC"/>
                </a:solidFill>
                <a:latin typeface="Comic Sans MS" panose="030F0902030302020204" pitchFamily="66" charset="0"/>
              </a:rPr>
              <a:t>“Perhaps there are no discoveries in elementary or higher mathematics, or even, perhaps, in any other field that could be made ... without analogy.” George </a:t>
            </a:r>
            <a:r>
              <a:rPr lang="en-GB" sz="3200" b="1" dirty="0" err="1">
                <a:solidFill>
                  <a:srgbClr val="00BBBC"/>
                </a:solidFill>
                <a:latin typeface="Comic Sans MS" panose="030F0902030302020204" pitchFamily="66" charset="0"/>
              </a:rPr>
              <a:t>Poiya</a:t>
            </a:r>
            <a:r>
              <a:rPr lang="en-GB" sz="3200" b="1" dirty="0">
                <a:solidFill>
                  <a:srgbClr val="00BBBC"/>
                </a:solidFill>
                <a:latin typeface="Comic Sans MS" panose="030F0902030302020204" pitchFamily="66" charset="0"/>
              </a:rPr>
              <a:t>.</a:t>
            </a:r>
            <a:endParaRPr lang="en-RU" sz="3200" b="1" dirty="0">
              <a:solidFill>
                <a:srgbClr val="00BBBC"/>
              </a:solidFill>
              <a:latin typeface="Comic Sans MS" panose="030F0902030302020204" pitchFamily="66" charset="0"/>
            </a:endParaRPr>
          </a:p>
        </p:txBody>
      </p:sp>
      <p:graphicFrame>
        <p:nvGraphicFramePr>
          <p:cNvPr id="10" name="Table 9">
            <a:extLst>
              <a:ext uri="{FF2B5EF4-FFF2-40B4-BE49-F238E27FC236}">
                <a16:creationId xmlns:a16="http://schemas.microsoft.com/office/drawing/2014/main" id="{776F6933-C627-D95F-8F09-A9890F54753E}"/>
              </a:ext>
            </a:extLst>
          </p:cNvPr>
          <p:cNvGraphicFramePr>
            <a:graphicFrameLocks noGrp="1"/>
          </p:cNvGraphicFramePr>
          <p:nvPr>
            <p:extLst>
              <p:ext uri="{D42A27DB-BD31-4B8C-83A1-F6EECF244321}">
                <p14:modId xmlns:p14="http://schemas.microsoft.com/office/powerpoint/2010/main" val="3095258692"/>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1" name="TextBox 10">
            <a:extLst>
              <a:ext uri="{FF2B5EF4-FFF2-40B4-BE49-F238E27FC236}">
                <a16:creationId xmlns:a16="http://schemas.microsoft.com/office/drawing/2014/main" id="{3F5F4D82-071D-F881-9792-FD383C24BC21}"/>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809260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35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B8AC9F-9827-CBCF-A7A7-C35EC739CFB6}"/>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771F7290-F654-EB59-A438-1A33A1B127EB}"/>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7" name="Picture 6">
            <a:extLst>
              <a:ext uri="{FF2B5EF4-FFF2-40B4-BE49-F238E27FC236}">
                <a16:creationId xmlns:a16="http://schemas.microsoft.com/office/drawing/2014/main" id="{CB781879-68C2-C1C4-E7E0-17CD59B28A7F}"/>
              </a:ext>
            </a:extLst>
          </p:cNvPr>
          <p:cNvPicPr>
            <a:picLocks noChangeAspect="1"/>
          </p:cNvPicPr>
          <p:nvPr/>
        </p:nvPicPr>
        <p:blipFill>
          <a:blip r:embed="rId2"/>
          <a:stretch>
            <a:fillRect/>
          </a:stretch>
        </p:blipFill>
        <p:spPr>
          <a:xfrm>
            <a:off x="4536373" y="1619992"/>
            <a:ext cx="6679541" cy="4475631"/>
          </a:xfrm>
          <a:prstGeom prst="rect">
            <a:avLst/>
          </a:prstGeom>
        </p:spPr>
      </p:pic>
      <p:sp>
        <p:nvSpPr>
          <p:cNvPr id="9" name="TextBox 8">
            <a:extLst>
              <a:ext uri="{FF2B5EF4-FFF2-40B4-BE49-F238E27FC236}">
                <a16:creationId xmlns:a16="http://schemas.microsoft.com/office/drawing/2014/main" id="{8DAEC510-EE3F-7038-E47E-145AE9B17F6D}"/>
              </a:ext>
            </a:extLst>
          </p:cNvPr>
          <p:cNvSpPr txBox="1"/>
          <p:nvPr/>
        </p:nvSpPr>
        <p:spPr>
          <a:xfrm>
            <a:off x="2080393" y="650295"/>
            <a:ext cx="9046785"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DNA Replication</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a:ln>
                  <a:noFill/>
                </a:ln>
                <a:solidFill>
                  <a:srgbClr val="C00000"/>
                </a:solidFill>
                <a:effectLst/>
                <a:latin typeface="Comic Sans MS"/>
                <a:ea typeface="Calibri" pitchFamily="34" charset="0"/>
                <a:cs typeface="Comic Sans MS"/>
              </a:rPr>
              <a:t>~ gluons</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-&gt; hadrons</a:t>
            </a:r>
            <a:endParaRPr lang="en-RU" sz="3200" dirty="0"/>
          </a:p>
        </p:txBody>
      </p:sp>
      <p:pic>
        <p:nvPicPr>
          <p:cNvPr id="1028" name="Picture 4">
            <a:extLst>
              <a:ext uri="{FF2B5EF4-FFF2-40B4-BE49-F238E27FC236}">
                <a16:creationId xmlns:a16="http://schemas.microsoft.com/office/drawing/2014/main" id="{16A38AC8-B6B4-1444-99DD-41C42E84E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90" t="19394" r="33333"/>
          <a:stretch/>
        </p:blipFill>
        <p:spPr bwMode="auto">
          <a:xfrm>
            <a:off x="1232989" y="1964309"/>
            <a:ext cx="2434611" cy="3865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C659980E-71F3-F6F8-1B9B-A5E1EAF9EDC0}"/>
              </a:ext>
            </a:extLst>
          </p:cNvPr>
          <p:cNvGraphicFramePr>
            <a:graphicFrameLocks noGrp="1"/>
          </p:cNvGraphicFramePr>
          <p:nvPr>
            <p:extLst>
              <p:ext uri="{D42A27DB-BD31-4B8C-83A1-F6EECF244321}">
                <p14:modId xmlns:p14="http://schemas.microsoft.com/office/powerpoint/2010/main" val="1994094060"/>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29C4B608-9961-57B2-BE74-CFE9DBFA8274}"/>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80024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2985"/>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F4F03A-DADB-6EB8-6924-EE71955FC87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552CF60C-F804-09A1-2981-0D2BABB3ECC1}"/>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10" name="TextBox 9">
            <a:extLst>
              <a:ext uri="{FF2B5EF4-FFF2-40B4-BE49-F238E27FC236}">
                <a16:creationId xmlns:a16="http://schemas.microsoft.com/office/drawing/2014/main" id="{6F4CDF39-EF32-43CD-2A30-B39CCF14C00C}"/>
              </a:ext>
            </a:extLst>
          </p:cNvPr>
          <p:cNvSpPr txBox="1"/>
          <p:nvPr/>
        </p:nvSpPr>
        <p:spPr>
          <a:xfrm>
            <a:off x="1358851" y="5327227"/>
            <a:ext cx="10231466" cy="830997"/>
          </a:xfrm>
          <a:prstGeom prst="rect">
            <a:avLst/>
          </a:prstGeom>
          <a:noFill/>
        </p:spPr>
        <p:txBody>
          <a:bodyPr wrap="square">
            <a:spAutoFit/>
          </a:bodyPr>
          <a:lstStyle/>
          <a:p>
            <a:pPr algn="ctr"/>
            <a:r>
              <a:rPr lang="en-US" sz="2400" b="1" dirty="0">
                <a:solidFill>
                  <a:schemeClr val="accent6">
                    <a:lumMod val="50000"/>
                  </a:schemeClr>
                </a:solidFill>
                <a:latin typeface="Comic Sans MS" panose="030F0902030302020204" pitchFamily="66" charset="0"/>
                <a:ea typeface="Calibri"/>
              </a:rPr>
              <a:t>[arXiv:1708.01435, ALICE Coll.]: </a:t>
            </a:r>
            <a:r>
              <a:rPr lang="ru-RU" sz="2400" b="1" dirty="0">
                <a:solidFill>
                  <a:schemeClr val="accent6">
                    <a:lumMod val="50000"/>
                  </a:schemeClr>
                </a:solidFill>
                <a:latin typeface="Comic Sans MS" panose="030F0902030302020204" pitchFamily="66" charset="0"/>
                <a:ea typeface="Calibri"/>
              </a:rPr>
              <a:t>М</a:t>
            </a:r>
            <a:r>
              <a:rPr lang="en-US" sz="2400" b="1" dirty="0">
                <a:solidFill>
                  <a:schemeClr val="accent6">
                    <a:lumMod val="50000"/>
                  </a:schemeClr>
                </a:solidFill>
                <a:latin typeface="Comic Sans MS" panose="030F0902030302020204" pitchFamily="66" charset="0"/>
                <a:ea typeface="Calibri"/>
              </a:rPr>
              <a:t>D of charged particles</a:t>
            </a:r>
            <a:r>
              <a:rPr lang="ru-RU" sz="2400" b="1" dirty="0">
                <a:solidFill>
                  <a:schemeClr val="accent6">
                    <a:lumMod val="50000"/>
                  </a:schemeClr>
                </a:solidFill>
                <a:latin typeface="Comic Sans MS" panose="030F0902030302020204" pitchFamily="66" charset="0"/>
                <a:ea typeface="Calibri"/>
              </a:rPr>
              <a:t> </a:t>
            </a:r>
            <a:r>
              <a:rPr lang="en-US" sz="2400" b="1" dirty="0">
                <a:solidFill>
                  <a:schemeClr val="accent6">
                    <a:lumMod val="50000"/>
                  </a:schemeClr>
                </a:solidFill>
                <a:latin typeface="Comic Sans MS" panose="030F0902030302020204" pitchFamily="66" charset="0"/>
                <a:ea typeface="Calibri"/>
              </a:rPr>
              <a:t>in high pseudo-rapidity region (</a:t>
            </a:r>
            <a:r>
              <a:rPr lang="ru-RU" sz="2400" b="1" dirty="0" err="1">
                <a:solidFill>
                  <a:schemeClr val="accent6">
                    <a:lumMod val="50000"/>
                  </a:schemeClr>
                </a:solidFill>
                <a:latin typeface="Comic Sans MS" panose="030F0902030302020204" pitchFamily="66" charset="0"/>
                <a:ea typeface="Calibri"/>
              </a:rPr>
              <a:t>рр</a:t>
            </a:r>
            <a:r>
              <a:rPr lang="ru-RU" sz="2400" b="1" dirty="0">
                <a:solidFill>
                  <a:schemeClr val="accent6">
                    <a:lumMod val="50000"/>
                  </a:schemeClr>
                </a:solidFill>
                <a:latin typeface="Comic Sans MS" panose="030F0902030302020204" pitchFamily="66" charset="0"/>
                <a:ea typeface="Calibri"/>
              </a:rPr>
              <a:t> с</a:t>
            </a:r>
            <a:r>
              <a:rPr lang="en-US" sz="2400" b="1" dirty="0">
                <a:solidFill>
                  <a:schemeClr val="accent6">
                    <a:lumMod val="50000"/>
                  </a:schemeClr>
                </a:solidFill>
                <a:latin typeface="Comic Sans MS" panose="030F0902030302020204" pitchFamily="66" charset="0"/>
                <a:ea typeface="Calibri"/>
              </a:rPr>
              <a:t>collisions</a:t>
            </a:r>
            <a:r>
              <a:rPr lang="ru-RU" sz="2400" b="1" dirty="0">
                <a:solidFill>
                  <a:schemeClr val="accent6">
                    <a:lumMod val="50000"/>
                  </a:schemeClr>
                </a:solidFill>
                <a:latin typeface="Comic Sans MS" panose="030F0902030302020204" pitchFamily="66" charset="0"/>
                <a:ea typeface="Calibri"/>
              </a:rPr>
              <a:t> </a:t>
            </a:r>
            <a:r>
              <a:rPr lang="en-US" sz="2400" b="1" dirty="0">
                <a:solidFill>
                  <a:schemeClr val="accent6">
                    <a:lumMod val="50000"/>
                  </a:schemeClr>
                </a:solidFill>
                <a:latin typeface="Comic Sans MS" panose="030F0902030302020204" pitchFamily="66" charset="0"/>
                <a:ea typeface="Calibri"/>
              </a:rPr>
              <a:t>at</a:t>
            </a:r>
            <a:r>
              <a:rPr lang="ru-RU" sz="2400" b="1" dirty="0">
                <a:solidFill>
                  <a:schemeClr val="accent6">
                    <a:lumMod val="50000"/>
                  </a:schemeClr>
                </a:solidFill>
                <a:latin typeface="Comic Sans MS" panose="030F0902030302020204" pitchFamily="66" charset="0"/>
                <a:ea typeface="Calibri"/>
              </a:rPr>
              <a:t> 0.9 и 7 </a:t>
            </a:r>
            <a:r>
              <a:rPr lang="en-US" sz="2400" b="1" dirty="0">
                <a:solidFill>
                  <a:schemeClr val="accent6">
                    <a:lumMod val="50000"/>
                  </a:schemeClr>
                </a:solidFill>
                <a:latin typeface="Comic Sans MS" panose="030F0902030302020204" pitchFamily="66" charset="0"/>
                <a:ea typeface="Calibri"/>
              </a:rPr>
              <a:t>T</a:t>
            </a:r>
            <a:r>
              <a:rPr lang="ru-RU" sz="2400" b="1" dirty="0">
                <a:solidFill>
                  <a:schemeClr val="accent6">
                    <a:lumMod val="50000"/>
                  </a:schemeClr>
                </a:solidFill>
                <a:latin typeface="Comic Sans MS" panose="030F0902030302020204" pitchFamily="66" charset="0"/>
                <a:ea typeface="Calibri"/>
              </a:rPr>
              <a:t>эВ</a:t>
            </a:r>
            <a:r>
              <a:rPr lang="en-US" sz="2400" b="1" dirty="0">
                <a:solidFill>
                  <a:schemeClr val="accent6">
                    <a:lumMod val="50000"/>
                  </a:schemeClr>
                </a:solidFill>
                <a:latin typeface="Comic Sans MS" panose="030F0902030302020204" pitchFamily="66" charset="0"/>
                <a:ea typeface="Calibri"/>
              </a:rPr>
              <a:t>).</a:t>
            </a:r>
            <a:endParaRPr lang="ru-RU" sz="2400" b="1" dirty="0">
              <a:solidFill>
                <a:schemeClr val="accent6">
                  <a:lumMod val="50000"/>
                </a:schemeClr>
              </a:solidFill>
            </a:endParaRPr>
          </a:p>
        </p:txBody>
      </p:sp>
      <p:pic>
        <p:nvPicPr>
          <p:cNvPr id="12" name="Picture 11">
            <a:extLst>
              <a:ext uri="{FF2B5EF4-FFF2-40B4-BE49-F238E27FC236}">
                <a16:creationId xmlns:a16="http://schemas.microsoft.com/office/drawing/2014/main" id="{C2D6A6DE-0DB0-46FB-F35D-58E79EDA00E1}"/>
              </a:ext>
            </a:extLst>
          </p:cNvPr>
          <p:cNvPicPr>
            <a:picLocks noChangeAspect="1"/>
          </p:cNvPicPr>
          <p:nvPr/>
        </p:nvPicPr>
        <p:blipFill>
          <a:blip r:embed="rId2"/>
          <a:stretch>
            <a:fillRect/>
          </a:stretch>
        </p:blipFill>
        <p:spPr>
          <a:xfrm>
            <a:off x="2718630" y="664755"/>
            <a:ext cx="7022688" cy="4629711"/>
          </a:xfrm>
          <a:prstGeom prst="rect">
            <a:avLst/>
          </a:prstGeom>
        </p:spPr>
      </p:pic>
      <p:sp>
        <p:nvSpPr>
          <p:cNvPr id="9" name="TextBox 8">
            <a:extLst>
              <a:ext uri="{FF2B5EF4-FFF2-40B4-BE49-F238E27FC236}">
                <a16:creationId xmlns:a16="http://schemas.microsoft.com/office/drawing/2014/main" id="{315E0683-5823-E84F-0853-9579893BB95B}"/>
              </a:ext>
            </a:extLst>
          </p:cNvPr>
          <p:cNvSpPr txBox="1"/>
          <p:nvPr/>
        </p:nvSpPr>
        <p:spPr>
          <a:xfrm>
            <a:off x="2137558" y="372368"/>
            <a:ext cx="8170223"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Experiments at LHC (ALICE)</a:t>
            </a:r>
            <a:endParaRPr lang="en-RU" sz="3200" dirty="0"/>
          </a:p>
        </p:txBody>
      </p:sp>
      <p:graphicFrame>
        <p:nvGraphicFramePr>
          <p:cNvPr id="13" name="Table 12">
            <a:extLst>
              <a:ext uri="{FF2B5EF4-FFF2-40B4-BE49-F238E27FC236}">
                <a16:creationId xmlns:a16="http://schemas.microsoft.com/office/drawing/2014/main" id="{C5BA3121-3E43-0A4B-1C89-67425208C596}"/>
              </a:ext>
            </a:extLst>
          </p:cNvPr>
          <p:cNvGraphicFramePr>
            <a:graphicFrameLocks noGrp="1"/>
          </p:cNvGraphicFramePr>
          <p:nvPr>
            <p:extLst>
              <p:ext uri="{D42A27DB-BD31-4B8C-83A1-F6EECF244321}">
                <p14:modId xmlns:p14="http://schemas.microsoft.com/office/powerpoint/2010/main" val="3745799001"/>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4" name="TextBox 13">
            <a:extLst>
              <a:ext uri="{FF2B5EF4-FFF2-40B4-BE49-F238E27FC236}">
                <a16:creationId xmlns:a16="http://schemas.microsoft.com/office/drawing/2014/main" id="{DF28713D-55E3-05A8-DEA5-DEDCA90B6510}"/>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44341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325"/>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474045-FA54-5511-504D-288FF03624E5}"/>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1792D42F-857B-25DF-3445-ECEE2C104E76}"/>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7" name="Picture 5">
            <a:extLst>
              <a:ext uri="{FF2B5EF4-FFF2-40B4-BE49-F238E27FC236}">
                <a16:creationId xmlns:a16="http://schemas.microsoft.com/office/drawing/2014/main" id="{99D9DCF8-D3B7-4DB0-95F5-91107F479DA0}"/>
              </a:ext>
            </a:extLst>
          </p:cNvPr>
          <p:cNvPicPr>
            <a:picLocks noChangeAspect="1" noChangeArrowheads="1"/>
          </p:cNvPicPr>
          <p:nvPr/>
        </p:nvPicPr>
        <p:blipFill>
          <a:blip r:embed="rId2" cstate="print"/>
          <a:srcRect/>
          <a:stretch>
            <a:fillRect/>
          </a:stretch>
        </p:blipFill>
        <p:spPr bwMode="auto">
          <a:xfrm>
            <a:off x="4608320" y="2264645"/>
            <a:ext cx="1656184" cy="480671"/>
          </a:xfrm>
          <a:prstGeom prst="rect">
            <a:avLst/>
          </a:prstGeom>
          <a:noFill/>
          <a:ln w="9525">
            <a:noFill/>
            <a:miter lim="800000"/>
            <a:headEnd/>
            <a:tailEnd/>
          </a:ln>
        </p:spPr>
      </p:pic>
      <p:pic>
        <p:nvPicPr>
          <p:cNvPr id="8" name="Picture 3">
            <a:extLst>
              <a:ext uri="{FF2B5EF4-FFF2-40B4-BE49-F238E27FC236}">
                <a16:creationId xmlns:a16="http://schemas.microsoft.com/office/drawing/2014/main" id="{87164C94-DB79-7282-4244-E1FF265F2344}"/>
              </a:ext>
            </a:extLst>
          </p:cNvPr>
          <p:cNvPicPr>
            <a:picLocks noChangeAspect="1" noChangeArrowheads="1"/>
          </p:cNvPicPr>
          <p:nvPr/>
        </p:nvPicPr>
        <p:blipFill>
          <a:blip r:embed="rId3" cstate="print"/>
          <a:srcRect/>
          <a:stretch>
            <a:fillRect/>
          </a:stretch>
        </p:blipFill>
        <p:spPr bwMode="auto">
          <a:xfrm>
            <a:off x="6057408" y="1902566"/>
            <a:ext cx="1656184" cy="480318"/>
          </a:xfrm>
          <a:prstGeom prst="rect">
            <a:avLst/>
          </a:prstGeom>
          <a:noFill/>
          <a:ln w="9525">
            <a:noFill/>
            <a:miter lim="800000"/>
            <a:headEnd/>
            <a:tailEnd/>
          </a:ln>
        </p:spPr>
      </p:pic>
      <p:pic>
        <p:nvPicPr>
          <p:cNvPr id="9" name="Picture 4">
            <a:extLst>
              <a:ext uri="{FF2B5EF4-FFF2-40B4-BE49-F238E27FC236}">
                <a16:creationId xmlns:a16="http://schemas.microsoft.com/office/drawing/2014/main" id="{0647589C-E321-97BB-2C57-A6EEB6DB5DFF}"/>
              </a:ext>
            </a:extLst>
          </p:cNvPr>
          <p:cNvPicPr>
            <a:picLocks noChangeAspect="1" noChangeArrowheads="1"/>
          </p:cNvPicPr>
          <p:nvPr/>
        </p:nvPicPr>
        <p:blipFill>
          <a:blip r:embed="rId4" cstate="print"/>
          <a:srcRect/>
          <a:stretch>
            <a:fillRect/>
          </a:stretch>
        </p:blipFill>
        <p:spPr bwMode="auto">
          <a:xfrm>
            <a:off x="8832220" y="2642512"/>
            <a:ext cx="1512168" cy="480671"/>
          </a:xfrm>
          <a:prstGeom prst="rect">
            <a:avLst/>
          </a:prstGeom>
          <a:noFill/>
          <a:ln w="9525">
            <a:noFill/>
            <a:miter lim="800000"/>
            <a:headEnd/>
            <a:tailEnd/>
          </a:ln>
        </p:spPr>
      </p:pic>
      <p:graphicFrame>
        <p:nvGraphicFramePr>
          <p:cNvPr id="12" name="Объект 6">
            <a:extLst>
              <a:ext uri="{FF2B5EF4-FFF2-40B4-BE49-F238E27FC236}">
                <a16:creationId xmlns:a16="http://schemas.microsoft.com/office/drawing/2014/main" id="{87D4E896-F194-E850-C8E6-0393951AF0C2}"/>
              </a:ext>
            </a:extLst>
          </p:cNvPr>
          <p:cNvGraphicFramePr>
            <a:graphicFrameLocks noChangeAspect="1"/>
          </p:cNvGraphicFramePr>
          <p:nvPr>
            <p:extLst>
              <p:ext uri="{D42A27DB-BD31-4B8C-83A1-F6EECF244321}">
                <p14:modId xmlns:p14="http://schemas.microsoft.com/office/powerpoint/2010/main" val="581737076"/>
              </p:ext>
            </p:extLst>
          </p:nvPr>
        </p:nvGraphicFramePr>
        <p:xfrm>
          <a:off x="1093478" y="3085393"/>
          <a:ext cx="2450122" cy="823241"/>
        </p:xfrm>
        <a:graphic>
          <a:graphicData uri="http://schemas.openxmlformats.org/presentationml/2006/ole">
            <mc:AlternateContent xmlns:mc="http://schemas.openxmlformats.org/markup-compatibility/2006">
              <mc:Choice xmlns:v="urn:schemas-microsoft-com:vml" Requires="v">
                <p:oleObj name="Формула" r:id="rId5" imgW="1180800" imgH="393480" progId="Equation.3">
                  <p:embed/>
                </p:oleObj>
              </mc:Choice>
              <mc:Fallback>
                <p:oleObj name="Формула" r:id="rId5" imgW="1180800" imgH="393480" progId="Equation.3">
                  <p:embed/>
                  <p:pic>
                    <p:nvPicPr>
                      <p:cNvPr id="9" name="Объект 6"/>
                      <p:cNvPicPr>
                        <a:picLocks noChangeAspect="1" noChangeArrowheads="1"/>
                      </p:cNvPicPr>
                      <p:nvPr/>
                    </p:nvPicPr>
                    <p:blipFill>
                      <a:blip r:embed="rId6"/>
                      <a:srcRect/>
                      <a:stretch>
                        <a:fillRect/>
                      </a:stretch>
                    </p:blipFill>
                    <p:spPr bwMode="auto">
                      <a:xfrm>
                        <a:off x="1093478" y="3085393"/>
                        <a:ext cx="2450122" cy="823241"/>
                      </a:xfrm>
                      <a:prstGeom prst="rect">
                        <a:avLst/>
                      </a:prstGeom>
                      <a:noFill/>
                    </p:spPr>
                  </p:pic>
                </p:oleObj>
              </mc:Fallback>
            </mc:AlternateContent>
          </a:graphicData>
        </a:graphic>
      </p:graphicFrame>
      <p:graphicFrame>
        <p:nvGraphicFramePr>
          <p:cNvPr id="13" name="Объект 8">
            <a:extLst>
              <a:ext uri="{FF2B5EF4-FFF2-40B4-BE49-F238E27FC236}">
                <a16:creationId xmlns:a16="http://schemas.microsoft.com/office/drawing/2014/main" id="{6D0C97AC-D487-805A-957F-743E74EF5B2C}"/>
              </a:ext>
            </a:extLst>
          </p:cNvPr>
          <p:cNvGraphicFramePr>
            <a:graphicFrameLocks noChangeAspect="1"/>
          </p:cNvGraphicFramePr>
          <p:nvPr>
            <p:extLst>
              <p:ext uri="{D42A27DB-BD31-4B8C-83A1-F6EECF244321}">
                <p14:modId xmlns:p14="http://schemas.microsoft.com/office/powerpoint/2010/main" val="2782810707"/>
              </p:ext>
            </p:extLst>
          </p:nvPr>
        </p:nvGraphicFramePr>
        <p:xfrm>
          <a:off x="1057133" y="3886951"/>
          <a:ext cx="2528472" cy="892518"/>
        </p:xfrm>
        <a:graphic>
          <a:graphicData uri="http://schemas.openxmlformats.org/presentationml/2006/ole">
            <mc:AlternateContent xmlns:mc="http://schemas.openxmlformats.org/markup-compatibility/2006">
              <mc:Choice xmlns:v="urn:schemas-microsoft-com:vml" Requires="v">
                <p:oleObj name="Equation" r:id="rId7" imgW="1181100" imgH="406400" progId="Equation.3">
                  <p:embed/>
                </p:oleObj>
              </mc:Choice>
              <mc:Fallback>
                <p:oleObj name="Equation" r:id="rId7" imgW="1181100" imgH="406400" progId="Equation.3">
                  <p:embed/>
                  <p:pic>
                    <p:nvPicPr>
                      <p:cNvPr id="10" name="Объект 8"/>
                      <p:cNvPicPr>
                        <a:picLocks noChangeAspect="1" noChangeArrowheads="1"/>
                      </p:cNvPicPr>
                      <p:nvPr/>
                    </p:nvPicPr>
                    <p:blipFill>
                      <a:blip r:embed="rId8"/>
                      <a:srcRect/>
                      <a:stretch>
                        <a:fillRect/>
                      </a:stretch>
                    </p:blipFill>
                    <p:spPr bwMode="auto">
                      <a:xfrm>
                        <a:off x="1057133" y="3886951"/>
                        <a:ext cx="2528472" cy="892518"/>
                      </a:xfrm>
                      <a:prstGeom prst="rect">
                        <a:avLst/>
                      </a:prstGeom>
                      <a:noFill/>
                    </p:spPr>
                  </p:pic>
                </p:oleObj>
              </mc:Fallback>
            </mc:AlternateContent>
          </a:graphicData>
        </a:graphic>
      </p:graphicFrame>
      <p:sp>
        <p:nvSpPr>
          <p:cNvPr id="14" name="Левая фигурная скобка 12">
            <a:extLst>
              <a:ext uri="{FF2B5EF4-FFF2-40B4-BE49-F238E27FC236}">
                <a16:creationId xmlns:a16="http://schemas.microsoft.com/office/drawing/2014/main" id="{F7A09290-6B23-8792-311F-233891CE901A}"/>
              </a:ext>
            </a:extLst>
          </p:cNvPr>
          <p:cNvSpPr/>
          <p:nvPr/>
        </p:nvSpPr>
        <p:spPr>
          <a:xfrm>
            <a:off x="606167" y="3123183"/>
            <a:ext cx="386800" cy="1830135"/>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5" name="Объект 17">
            <a:extLst>
              <a:ext uri="{FF2B5EF4-FFF2-40B4-BE49-F238E27FC236}">
                <a16:creationId xmlns:a16="http://schemas.microsoft.com/office/drawing/2014/main" id="{980C2EAE-9B14-DB00-AFAA-2733B0A7A942}"/>
              </a:ext>
            </a:extLst>
          </p:cNvPr>
          <p:cNvGraphicFramePr>
            <a:graphicFrameLocks noChangeAspect="1"/>
          </p:cNvGraphicFramePr>
          <p:nvPr>
            <p:extLst>
              <p:ext uri="{D42A27DB-BD31-4B8C-83A1-F6EECF244321}">
                <p14:modId xmlns:p14="http://schemas.microsoft.com/office/powerpoint/2010/main" val="1426314015"/>
              </p:ext>
            </p:extLst>
          </p:nvPr>
        </p:nvGraphicFramePr>
        <p:xfrm>
          <a:off x="5980778" y="4281098"/>
          <a:ext cx="5783262" cy="1147762"/>
        </p:xfrm>
        <a:graphic>
          <a:graphicData uri="http://schemas.openxmlformats.org/presentationml/2006/ole">
            <mc:AlternateContent xmlns:mc="http://schemas.openxmlformats.org/markup-compatibility/2006">
              <mc:Choice xmlns:v="urn:schemas-microsoft-com:vml" Requires="v">
                <p:oleObj name="Equation" r:id="rId9" imgW="3543300" imgH="622300" progId="Equation.3">
                  <p:embed/>
                </p:oleObj>
              </mc:Choice>
              <mc:Fallback>
                <p:oleObj name="Equation" r:id="rId9" imgW="3543300" imgH="622300" progId="Equation.3">
                  <p:embed/>
                  <p:pic>
                    <p:nvPicPr>
                      <p:cNvPr id="12" name="Объект 17"/>
                      <p:cNvPicPr>
                        <a:picLocks noChangeAspect="1" noChangeArrowheads="1"/>
                      </p:cNvPicPr>
                      <p:nvPr/>
                    </p:nvPicPr>
                    <p:blipFill>
                      <a:blip r:embed="rId10"/>
                      <a:srcRect/>
                      <a:stretch>
                        <a:fillRect/>
                      </a:stretch>
                    </p:blipFill>
                    <p:spPr bwMode="auto">
                      <a:xfrm>
                        <a:off x="5980778" y="4281098"/>
                        <a:ext cx="5783262" cy="1147762"/>
                      </a:xfrm>
                      <a:prstGeom prst="rect">
                        <a:avLst/>
                      </a:prstGeom>
                      <a:noFill/>
                    </p:spPr>
                  </p:pic>
                </p:oleObj>
              </mc:Fallback>
            </mc:AlternateContent>
          </a:graphicData>
        </a:graphic>
      </p:graphicFrame>
      <p:graphicFrame>
        <p:nvGraphicFramePr>
          <p:cNvPr id="16" name="Объект 19">
            <a:extLst>
              <a:ext uri="{FF2B5EF4-FFF2-40B4-BE49-F238E27FC236}">
                <a16:creationId xmlns:a16="http://schemas.microsoft.com/office/drawing/2014/main" id="{7169890D-B444-79EA-66C1-E03470A52FAA}"/>
              </a:ext>
            </a:extLst>
          </p:cNvPr>
          <p:cNvGraphicFramePr>
            <a:graphicFrameLocks noChangeAspect="1"/>
          </p:cNvGraphicFramePr>
          <p:nvPr>
            <p:extLst>
              <p:ext uri="{D42A27DB-BD31-4B8C-83A1-F6EECF244321}">
                <p14:modId xmlns:p14="http://schemas.microsoft.com/office/powerpoint/2010/main" val="3041644828"/>
              </p:ext>
            </p:extLst>
          </p:nvPr>
        </p:nvGraphicFramePr>
        <p:xfrm>
          <a:off x="3662245" y="4322303"/>
          <a:ext cx="2227262" cy="936104"/>
        </p:xfrm>
        <a:graphic>
          <a:graphicData uri="http://schemas.openxmlformats.org/presentationml/2006/ole">
            <mc:AlternateContent xmlns:mc="http://schemas.openxmlformats.org/markup-compatibility/2006">
              <mc:Choice xmlns:v="urn:schemas-microsoft-com:vml" Requires="v">
                <p:oleObj name="Equation" r:id="rId11" imgW="1346200" imgH="520700" progId="Equation.3">
                  <p:embed/>
                </p:oleObj>
              </mc:Choice>
              <mc:Fallback>
                <p:oleObj name="Equation" r:id="rId11" imgW="1346200" imgH="520700" progId="Equation.3">
                  <p:embed/>
                  <p:pic>
                    <p:nvPicPr>
                      <p:cNvPr id="13" name="Объект 19"/>
                      <p:cNvPicPr>
                        <a:picLocks noChangeAspect="1" noChangeArrowheads="1"/>
                      </p:cNvPicPr>
                      <p:nvPr/>
                    </p:nvPicPr>
                    <p:blipFill>
                      <a:blip r:embed="rId12"/>
                      <a:srcRect/>
                      <a:stretch>
                        <a:fillRect/>
                      </a:stretch>
                    </p:blipFill>
                    <p:spPr bwMode="auto">
                      <a:xfrm>
                        <a:off x="3662245" y="4322303"/>
                        <a:ext cx="2227262" cy="93610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7D6E3EC6-BE77-AC80-090A-7FD65643E699}"/>
              </a:ext>
            </a:extLst>
          </p:cNvPr>
          <p:cNvSpPr txBox="1"/>
          <p:nvPr/>
        </p:nvSpPr>
        <p:spPr>
          <a:xfrm>
            <a:off x="2901846" y="418978"/>
            <a:ext cx="7112834"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err="1">
                <a:ln>
                  <a:noFill/>
                </a:ln>
                <a:solidFill>
                  <a:srgbClr val="C00000"/>
                </a:solidFill>
                <a:effectLst/>
                <a:latin typeface="Comic Sans MS"/>
                <a:ea typeface="Calibri" pitchFamily="34" charset="0"/>
                <a:cs typeface="Comic Sans MS"/>
              </a:rPr>
              <a:t>anihilation</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I stage</a:t>
            </a:r>
            <a:endParaRPr kumimoji="0" lang="ru-RU" sz="3200" b="1" i="0" u="sng" strike="noStrike" cap="none" normalizeH="0" baseline="0" dirty="0">
              <a:ln>
                <a:noFill/>
              </a:ln>
              <a:solidFill>
                <a:srgbClr val="C00000"/>
              </a:solidFill>
              <a:effectLst/>
              <a:latin typeface="Comic Sans MS"/>
              <a:cs typeface="Comic Sans MS"/>
            </a:endParaRPr>
          </a:p>
        </p:txBody>
      </p:sp>
      <p:sp>
        <p:nvSpPr>
          <p:cNvPr id="22" name="TextBox 21">
            <a:extLst>
              <a:ext uri="{FF2B5EF4-FFF2-40B4-BE49-F238E27FC236}">
                <a16:creationId xmlns:a16="http://schemas.microsoft.com/office/drawing/2014/main" id="{10BA007F-E6EA-1263-73F6-BE5ABFE05F51}"/>
              </a:ext>
            </a:extLst>
          </p:cNvPr>
          <p:cNvSpPr txBox="1"/>
          <p:nvPr/>
        </p:nvSpPr>
        <p:spPr>
          <a:xfrm>
            <a:off x="1318753" y="1196459"/>
            <a:ext cx="9779770" cy="1938992"/>
          </a:xfrm>
          <a:prstGeom prst="rect">
            <a:avLst/>
          </a:prstGeom>
          <a:noFill/>
        </p:spPr>
        <p:txBody>
          <a:bodyPr wrap="square">
            <a:spAutoFit/>
          </a:bodyPr>
          <a:lstStyle/>
          <a:p>
            <a:r>
              <a:rPr lang="en-US" sz="2400" b="1" dirty="0" err="1">
                <a:solidFill>
                  <a:schemeClr val="accent6">
                    <a:lumMod val="50000"/>
                  </a:schemeClr>
                </a:solidFill>
                <a:latin typeface="Comic Sans MS"/>
                <a:ea typeface="Calibri" pitchFamily="34" charset="0"/>
                <a:cs typeface="Comic Sans MS"/>
              </a:rPr>
              <a:t>Konishi</a:t>
            </a:r>
            <a:r>
              <a:rPr lang="en-US" sz="2400" b="1" dirty="0">
                <a:solidFill>
                  <a:schemeClr val="accent6">
                    <a:lumMod val="50000"/>
                  </a:schemeClr>
                </a:solidFill>
                <a:latin typeface="Comic Sans MS"/>
                <a:ea typeface="Calibri" pitchFamily="34" charset="0"/>
                <a:cs typeface="Comic Sans MS"/>
              </a:rPr>
              <a:t> et al. &amp;</a:t>
            </a:r>
            <a:r>
              <a:rPr lang="ru-RU" sz="2400" b="1" dirty="0">
                <a:solidFill>
                  <a:schemeClr val="accent6">
                    <a:lumMod val="50000"/>
                  </a:schemeClr>
                </a:solidFill>
                <a:latin typeface="Comic Sans MS"/>
                <a:ea typeface="Calibri" pitchFamily="34" charset="0"/>
                <a:cs typeface="Comic Sans MS"/>
              </a:rPr>
              <a:t> </a:t>
            </a:r>
            <a:r>
              <a:rPr lang="en-US" sz="2400" b="1" dirty="0" err="1">
                <a:solidFill>
                  <a:schemeClr val="accent6">
                    <a:lumMod val="50000"/>
                  </a:schemeClr>
                </a:solidFill>
                <a:latin typeface="Comic Sans MS"/>
                <a:ea typeface="Calibri" pitchFamily="34" charset="0"/>
                <a:cs typeface="Comic Sans MS"/>
              </a:rPr>
              <a:t>Giovannini</a:t>
            </a:r>
            <a:r>
              <a:rPr lang="en-US" sz="2400" b="1" dirty="0">
                <a:solidFill>
                  <a:schemeClr val="accent6">
                    <a:lumMod val="50000"/>
                  </a:schemeClr>
                </a:solidFill>
                <a:latin typeface="Comic Sans MS"/>
                <a:ea typeface="Calibri" pitchFamily="34" charset="0"/>
                <a:cs typeface="Comic Sans MS"/>
              </a:rPr>
              <a:t> [NP, </a:t>
            </a:r>
            <a:r>
              <a:rPr lang="ru-RU" sz="2400" b="1" dirty="0">
                <a:solidFill>
                  <a:schemeClr val="accent6">
                    <a:lumMod val="50000"/>
                  </a:schemeClr>
                </a:solidFill>
                <a:latin typeface="Comic Sans MS"/>
                <a:ea typeface="Calibri" pitchFamily="34" charset="0"/>
                <a:cs typeface="Comic Sans MS"/>
              </a:rPr>
              <a:t>1979</a:t>
            </a:r>
            <a:r>
              <a:rPr lang="en-US" sz="2400" b="1" dirty="0">
                <a:solidFill>
                  <a:schemeClr val="accent6">
                    <a:lumMod val="50000"/>
                  </a:schemeClr>
                </a:solidFill>
                <a:latin typeface="Comic Sans MS"/>
                <a:ea typeface="Calibri" pitchFamily="34" charset="0"/>
                <a:cs typeface="Comic Sans MS"/>
              </a:rPr>
              <a:t>]</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describe                             quark-gluon cascade</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cs typeface="Comic Sans MS"/>
              </a:rPr>
              <a:t>in </a:t>
            </a:r>
            <a:r>
              <a:rPr lang="en-US" sz="2400" b="1" dirty="0" err="1">
                <a:solidFill>
                  <a:schemeClr val="accent6">
                    <a:lumMod val="50000"/>
                  </a:schemeClr>
                </a:solidFill>
                <a:latin typeface="Comic Sans MS"/>
                <a:cs typeface="Comic Sans MS"/>
              </a:rPr>
              <a:t>pQCD</a:t>
            </a:r>
            <a:r>
              <a:rPr lang="en-US" sz="2400" b="1" dirty="0">
                <a:solidFill>
                  <a:schemeClr val="accent6">
                    <a:lumMod val="50000"/>
                  </a:schemeClr>
                </a:solidFill>
                <a:latin typeface="Comic Sans MS"/>
                <a:cs typeface="Comic Sans MS"/>
              </a:rPr>
              <a:t> in view of elementary processes</a:t>
            </a:r>
            <a:endParaRPr lang="ru-RU" sz="2400" b="1" dirty="0">
              <a:solidFill>
                <a:schemeClr val="accent6">
                  <a:lumMod val="50000"/>
                </a:schemeClr>
              </a:solidFill>
              <a:latin typeface="Comic Sans MS"/>
              <a:ea typeface="Calibri" pitchFamily="34" charset="0"/>
              <a:cs typeface="Comic Sans MS"/>
            </a:endParaRPr>
          </a:p>
          <a:p>
            <a:pPr marL="457200" indent="-457200">
              <a:buAutoNum type="arabicParenR"/>
            </a:pPr>
            <a:r>
              <a:rPr lang="en-US" sz="2400" b="1" dirty="0">
                <a:solidFill>
                  <a:srgbClr val="C00000"/>
                </a:solidFill>
                <a:latin typeface="Comic Sans MS"/>
                <a:ea typeface="Calibri" pitchFamily="34" charset="0"/>
                <a:cs typeface="Comic Sans MS"/>
              </a:rPr>
              <a:t>Quark emission of gluon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A</a:t>
            </a:r>
            <a:r>
              <a:rPr lang="en-US" sz="2400" b="1" dirty="0">
                <a:solidFill>
                  <a:srgbClr val="C00000"/>
                </a:solidFill>
                <a:latin typeface="Comic Sans MS"/>
                <a:ea typeface="Calibri" pitchFamily="34" charset="0"/>
                <a:cs typeface="Comic Sans MS"/>
              </a:rPr>
              <a:t>)</a:t>
            </a:r>
            <a:r>
              <a:rPr lang="ru-RU" sz="2400" b="1" dirty="0">
                <a:solidFill>
                  <a:srgbClr val="C00000"/>
                </a:solidFill>
                <a:latin typeface="Comic Sans MS"/>
                <a:ea typeface="Calibri" pitchFamily="34" charset="0"/>
                <a:cs typeface="Comic Sans MS"/>
              </a:rPr>
              <a:t>               </a:t>
            </a:r>
          </a:p>
          <a:p>
            <a:pPr marL="457200" indent="-457200">
              <a:buAutoNum type="arabicParenR"/>
            </a:pPr>
            <a:r>
              <a:rPr lang="en-US" sz="2400" b="1" dirty="0">
                <a:solidFill>
                  <a:srgbClr val="C00000"/>
                </a:solidFill>
                <a:latin typeface="Comic Sans MS"/>
                <a:ea typeface="Calibri" pitchFamily="34" charset="0"/>
                <a:cs typeface="Comic Sans MS"/>
              </a:rPr>
              <a:t>Gluon fission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A</a:t>
            </a:r>
            <a:r>
              <a:rPr lang="en-US" sz="2400" b="1" dirty="0">
                <a:solidFill>
                  <a:srgbClr val="C00000"/>
                </a:solidFill>
                <a:latin typeface="Comic Sans MS"/>
                <a:ea typeface="Calibri" pitchFamily="34" charset="0"/>
                <a:cs typeface="Comic Sans MS"/>
              </a:rPr>
              <a:t>)</a:t>
            </a:r>
            <a:r>
              <a:rPr lang="ru-RU" sz="2400" b="1" dirty="0">
                <a:solidFill>
                  <a:srgbClr val="C00000"/>
                </a:solidFill>
                <a:latin typeface="Comic Sans MS"/>
                <a:ea typeface="Calibri" pitchFamily="34" charset="0"/>
                <a:cs typeface="Comic Sans MS"/>
              </a:rPr>
              <a:t>       </a:t>
            </a:r>
            <a:endParaRPr lang="ru-RU" sz="2400" b="1" dirty="0">
              <a:solidFill>
                <a:srgbClr val="00B050"/>
              </a:solidFill>
              <a:latin typeface="Comic Sans MS"/>
              <a:ea typeface="Calibri" pitchFamily="34" charset="0"/>
              <a:cs typeface="Comic Sans MS"/>
            </a:endParaRPr>
          </a:p>
          <a:p>
            <a:pPr marL="457200" indent="-457200">
              <a:buAutoNum type="arabicParenR"/>
            </a:pPr>
            <a:r>
              <a:rPr lang="en-US" sz="2400" b="1" dirty="0">
                <a:solidFill>
                  <a:srgbClr val="C00000"/>
                </a:solidFill>
                <a:latin typeface="Comic Sans MS"/>
                <a:ea typeface="Calibri" pitchFamily="34" charset="0"/>
                <a:cs typeface="Comic Sans MS"/>
              </a:rPr>
              <a:t>Quark-antiquark pair creation from gluon   </a:t>
            </a:r>
            <a:r>
              <a:rPr lang="ru-RU" sz="2400" b="1" dirty="0">
                <a:solidFill>
                  <a:srgbClr val="C00000"/>
                </a:solidFill>
                <a:latin typeface="Comic Sans MS"/>
                <a:ea typeface="Calibri" pitchFamily="34" charset="0"/>
                <a:cs typeface="Comic Sans MS"/>
              </a:rPr>
              <a:t> –                     </a:t>
            </a:r>
            <a:r>
              <a:rPr lang="en-US" sz="2400" b="1" dirty="0">
                <a:solidFill>
                  <a:srgbClr val="C00000"/>
                </a:solidFill>
                <a:latin typeface="Comic Sans MS"/>
                <a:ea typeface="Calibri" pitchFamily="34" charset="0"/>
                <a:cs typeface="Comic Sans MS"/>
              </a:rPr>
              <a:t>.</a:t>
            </a:r>
            <a:endParaRPr lang="ru-RU" sz="2400" b="1" dirty="0">
              <a:solidFill>
                <a:srgbClr val="C00000"/>
              </a:solidFill>
              <a:latin typeface="Comic Sans MS"/>
              <a:ea typeface="Calibri" pitchFamily="34" charset="0"/>
              <a:cs typeface="Comic Sans MS"/>
            </a:endParaRPr>
          </a:p>
        </p:txBody>
      </p:sp>
      <p:sp>
        <p:nvSpPr>
          <p:cNvPr id="23" name="TextBox 22">
            <a:extLst>
              <a:ext uri="{FF2B5EF4-FFF2-40B4-BE49-F238E27FC236}">
                <a16:creationId xmlns:a16="http://schemas.microsoft.com/office/drawing/2014/main" id="{B1252053-F6B7-970E-5364-CB3515B85120}"/>
              </a:ext>
            </a:extLst>
          </p:cNvPr>
          <p:cNvSpPr txBox="1"/>
          <p:nvPr/>
        </p:nvSpPr>
        <p:spPr>
          <a:xfrm>
            <a:off x="3686117" y="3176598"/>
            <a:ext cx="6328564" cy="1200329"/>
          </a:xfrm>
          <a:prstGeom prst="rect">
            <a:avLst/>
          </a:prstGeom>
          <a:noFill/>
        </p:spPr>
        <p:txBody>
          <a:bodyPr wrap="square" rtlCol="0">
            <a:spAutoFit/>
          </a:bodyPr>
          <a:lstStyle/>
          <a:p>
            <a:r>
              <a:rPr lang="en-US" sz="2400" b="1" dirty="0">
                <a:solidFill>
                  <a:schemeClr val="accent6">
                    <a:lumMod val="50000"/>
                  </a:schemeClr>
                </a:solidFill>
                <a:latin typeface="Comic Sans MS"/>
                <a:ea typeface="Calibri" pitchFamily="34" charset="0"/>
                <a:cs typeface="Comic Sans MS"/>
              </a:rPr>
              <a:t>System of diff. eq.</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describing branching processes</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leads to </a:t>
            </a:r>
            <a:r>
              <a:rPr lang="en-US" sz="2400" b="1" dirty="0" err="1">
                <a:solidFill>
                  <a:srgbClr val="C00000"/>
                </a:solidFill>
                <a:latin typeface="Comic Sans MS"/>
                <a:ea typeface="Calibri" pitchFamily="34" charset="0"/>
                <a:cs typeface="Comic Sans MS"/>
              </a:rPr>
              <a:t>Polia</a:t>
            </a:r>
            <a:r>
              <a:rPr lang="en-US" sz="2400" b="1" dirty="0">
                <a:solidFill>
                  <a:srgbClr val="C00000"/>
                </a:solidFill>
                <a:latin typeface="Comic Sans MS"/>
                <a:ea typeface="Calibri" pitchFamily="34" charset="0"/>
                <a:cs typeface="Comic Sans MS"/>
              </a:rPr>
              <a:t> (NBD) </a:t>
            </a:r>
            <a:r>
              <a:rPr lang="en-US" sz="2400" b="1" dirty="0">
                <a:solidFill>
                  <a:schemeClr val="accent6">
                    <a:lumMod val="50000"/>
                  </a:schemeClr>
                </a:solidFill>
                <a:latin typeface="Comic Sans MS"/>
                <a:ea typeface="Calibri" pitchFamily="34" charset="0"/>
                <a:cs typeface="Comic Sans MS"/>
              </a:rPr>
              <a:t>for q-jet and </a:t>
            </a:r>
            <a:r>
              <a:rPr lang="en-US" sz="2400" b="1" dirty="0" err="1">
                <a:solidFill>
                  <a:srgbClr val="C00000"/>
                </a:solidFill>
                <a:latin typeface="Comic Sans MS"/>
                <a:ea typeface="Calibri" pitchFamily="34" charset="0"/>
                <a:cs typeface="Comic Sans MS"/>
              </a:rPr>
              <a:t>Farry</a:t>
            </a:r>
            <a:r>
              <a:rPr lang="en-US" sz="2400" b="1" dirty="0">
                <a:solidFill>
                  <a:srgbClr val="C00000"/>
                </a:solidFill>
                <a:latin typeface="Comic Sans MS"/>
                <a:ea typeface="Calibri" pitchFamily="34" charset="0"/>
                <a:cs typeface="Comic Sans MS"/>
              </a:rPr>
              <a:t> MD </a:t>
            </a:r>
            <a:r>
              <a:rPr lang="en-US" sz="2400" b="1" dirty="0">
                <a:solidFill>
                  <a:schemeClr val="accent6">
                    <a:lumMod val="50000"/>
                  </a:schemeClr>
                </a:solidFill>
                <a:latin typeface="Comic Sans MS"/>
                <a:ea typeface="Calibri" pitchFamily="34" charset="0"/>
                <a:cs typeface="Comic Sans MS"/>
              </a:rPr>
              <a:t>for g-jet</a:t>
            </a:r>
            <a:r>
              <a:rPr lang="ru-RU" sz="2400" b="1" dirty="0">
                <a:solidFill>
                  <a:schemeClr val="accent6">
                    <a:lumMod val="50000"/>
                  </a:schemeClr>
                </a:solidFill>
                <a:latin typeface="Comic Sans MS"/>
                <a:ea typeface="Calibri" pitchFamily="34" charset="0"/>
                <a:cs typeface="Comic Sans MS"/>
              </a:rPr>
              <a:t>:</a:t>
            </a:r>
            <a:r>
              <a:rPr lang="ru-RU" sz="2400" b="1" dirty="0">
                <a:solidFill>
                  <a:srgbClr val="00B050"/>
                </a:solidFill>
                <a:latin typeface="Comic Sans MS"/>
                <a:ea typeface="Calibri" pitchFamily="34" charset="0"/>
                <a:cs typeface="Comic Sans MS"/>
              </a:rPr>
              <a:t> </a:t>
            </a:r>
            <a:endParaRPr lang="en-RU" dirty="0">
              <a:latin typeface="Comic Sans MS" panose="030F0902030302020204" pitchFamily="66" charset="0"/>
            </a:endParaRPr>
          </a:p>
        </p:txBody>
      </p:sp>
      <p:sp>
        <p:nvSpPr>
          <p:cNvPr id="25" name="TextBox 24">
            <a:extLst>
              <a:ext uri="{FF2B5EF4-FFF2-40B4-BE49-F238E27FC236}">
                <a16:creationId xmlns:a16="http://schemas.microsoft.com/office/drawing/2014/main" id="{CC8A0DF1-2B66-916C-53DE-44F0160F13C1}"/>
              </a:ext>
            </a:extLst>
          </p:cNvPr>
          <p:cNvSpPr txBox="1"/>
          <p:nvPr/>
        </p:nvSpPr>
        <p:spPr>
          <a:xfrm>
            <a:off x="5129634" y="5585060"/>
            <a:ext cx="6460683" cy="400110"/>
          </a:xfrm>
          <a:prstGeom prst="rect">
            <a:avLst/>
          </a:prstGeom>
          <a:noFill/>
        </p:spPr>
        <p:txBody>
          <a:bodyPr wrap="square" rtlCol="0">
            <a:spAutoFit/>
          </a:bodyPr>
          <a:lstStyle/>
          <a:p>
            <a:r>
              <a:rPr lang="ru-RU" sz="2000" b="1" dirty="0">
                <a:solidFill>
                  <a:schemeClr val="accent6">
                    <a:lumMod val="50000"/>
                  </a:schemeClr>
                </a:solidFill>
                <a:latin typeface="Comic Sans MS" panose="030F0902030302020204" pitchFamily="66" charset="0"/>
              </a:rPr>
              <a:t>А и А – вероятности процессов 1) и 2)</a:t>
            </a:r>
            <a:r>
              <a:rPr lang="en-US" sz="2000" b="1" dirty="0">
                <a:solidFill>
                  <a:schemeClr val="accent6">
                    <a:lumMod val="50000"/>
                  </a:schemeClr>
                </a:solidFill>
                <a:latin typeface="Comic Sans MS" panose="030F0902030302020204" pitchFamily="66" charset="0"/>
              </a:rPr>
              <a:t>, </a:t>
            </a:r>
            <a:r>
              <a:rPr lang="en-US" sz="2000" b="1" dirty="0" err="1">
                <a:solidFill>
                  <a:schemeClr val="accent6">
                    <a:lumMod val="50000"/>
                  </a:schemeClr>
                </a:solidFill>
                <a:latin typeface="Comic Sans MS" panose="030F0902030302020204" pitchFamily="66" charset="0"/>
              </a:rPr>
              <a:t>k</a:t>
            </a:r>
            <a:r>
              <a:rPr lang="en-US" sz="2000" b="1" baseline="-25000" dirty="0" err="1">
                <a:solidFill>
                  <a:schemeClr val="accent6">
                    <a:lumMod val="50000"/>
                  </a:schemeClr>
                </a:solidFill>
                <a:latin typeface="Comic Sans MS" panose="030F0902030302020204" pitchFamily="66" charset="0"/>
              </a:rPr>
              <a:t>p</a:t>
            </a:r>
            <a:r>
              <a:rPr lang="en-US" sz="2000" b="1" dirty="0">
                <a:solidFill>
                  <a:schemeClr val="accent6">
                    <a:lumMod val="50000"/>
                  </a:schemeClr>
                </a:solidFill>
                <a:latin typeface="Comic Sans MS" panose="030F0902030302020204" pitchFamily="66" charset="0"/>
              </a:rPr>
              <a:t> = A/A</a:t>
            </a:r>
            <a:r>
              <a:rPr lang="ru-RU" sz="2000" b="1" dirty="0">
                <a:solidFill>
                  <a:schemeClr val="accent6">
                    <a:lumMod val="50000"/>
                  </a:schemeClr>
                </a:solidFill>
                <a:latin typeface="Comic Sans MS" panose="030F0902030302020204" pitchFamily="66" charset="0"/>
              </a:rPr>
              <a:t>.</a:t>
            </a:r>
            <a:endParaRPr lang="en-RU" sz="2000" b="1" dirty="0">
              <a:solidFill>
                <a:schemeClr val="accent6">
                  <a:lumMod val="50000"/>
                </a:schemeClr>
              </a:solidFill>
              <a:latin typeface="Comic Sans MS" panose="030F0902030302020204" pitchFamily="66" charset="0"/>
            </a:endParaRPr>
          </a:p>
        </p:txBody>
      </p:sp>
      <p:pic>
        <p:nvPicPr>
          <p:cNvPr id="26" name="Picture 4">
            <a:extLst>
              <a:ext uri="{FF2B5EF4-FFF2-40B4-BE49-F238E27FC236}">
                <a16:creationId xmlns:a16="http://schemas.microsoft.com/office/drawing/2014/main" id="{41FC5B54-8BF8-FA52-A034-AD258FF68FCE}"/>
              </a:ext>
            </a:extLst>
          </p:cNvPr>
          <p:cNvPicPr>
            <a:picLocks noChangeAspect="1" noChangeArrowheads="1"/>
          </p:cNvPicPr>
          <p:nvPr/>
        </p:nvPicPr>
        <p:blipFill>
          <a:blip r:embed="rId13" cstate="print"/>
          <a:srcRect/>
          <a:stretch>
            <a:fillRect/>
          </a:stretch>
        </p:blipFill>
        <p:spPr bwMode="auto">
          <a:xfrm>
            <a:off x="715540" y="5267152"/>
            <a:ext cx="4197971" cy="831872"/>
          </a:xfrm>
          <a:prstGeom prst="rect">
            <a:avLst/>
          </a:prstGeom>
          <a:noFill/>
          <a:ln w="9525">
            <a:noFill/>
            <a:miter lim="800000"/>
            <a:headEnd/>
            <a:tailEnd/>
          </a:ln>
        </p:spPr>
      </p:pic>
      <p:sp>
        <p:nvSpPr>
          <p:cNvPr id="28" name="TextBox 27">
            <a:extLst>
              <a:ext uri="{FF2B5EF4-FFF2-40B4-BE49-F238E27FC236}">
                <a16:creationId xmlns:a16="http://schemas.microsoft.com/office/drawing/2014/main" id="{CC014A07-B26F-462F-A62F-2D1A27D6CF9D}"/>
              </a:ext>
            </a:extLst>
          </p:cNvPr>
          <p:cNvSpPr txBox="1"/>
          <p:nvPr/>
        </p:nvSpPr>
        <p:spPr>
          <a:xfrm>
            <a:off x="5177134" y="5397962"/>
            <a:ext cx="422031" cy="461665"/>
          </a:xfrm>
          <a:prstGeom prst="rect">
            <a:avLst/>
          </a:prstGeom>
          <a:noFill/>
        </p:spPr>
        <p:txBody>
          <a:bodyPr wrap="square" rtlCol="0">
            <a:spAutoFit/>
          </a:bodyPr>
          <a:lstStyle/>
          <a:p>
            <a:r>
              <a:rPr lang="en-US" sz="2400" b="1" dirty="0">
                <a:solidFill>
                  <a:srgbClr val="00B050"/>
                </a:solidFill>
              </a:rPr>
              <a:t>~</a:t>
            </a:r>
            <a:endParaRPr lang="en-RU" sz="2400" b="1" dirty="0">
              <a:solidFill>
                <a:srgbClr val="00B050"/>
              </a:solidFill>
            </a:endParaRPr>
          </a:p>
        </p:txBody>
      </p:sp>
      <p:cxnSp>
        <p:nvCxnSpPr>
          <p:cNvPr id="11" name="Straight Arrow Connector 10">
            <a:extLst>
              <a:ext uri="{FF2B5EF4-FFF2-40B4-BE49-F238E27FC236}">
                <a16:creationId xmlns:a16="http://schemas.microsoft.com/office/drawing/2014/main" id="{E1F88F90-35D8-13C2-46E5-9BB452E041F5}"/>
              </a:ext>
            </a:extLst>
          </p:cNvPr>
          <p:cNvCxnSpPr/>
          <p:nvPr/>
        </p:nvCxnSpPr>
        <p:spPr>
          <a:xfrm flipH="1">
            <a:off x="4108147" y="4322303"/>
            <a:ext cx="144000" cy="320949"/>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854DCB3-E6D9-31A7-B6FD-C27FD1C8B016}"/>
              </a:ext>
            </a:extLst>
          </p:cNvPr>
          <p:cNvCxnSpPr/>
          <p:nvPr/>
        </p:nvCxnSpPr>
        <p:spPr>
          <a:xfrm>
            <a:off x="7175500" y="3908634"/>
            <a:ext cx="538092" cy="468293"/>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E688A1A9-E0E9-6F79-318C-4C8F50047E8E}"/>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1" name="TextBox 20">
            <a:extLst>
              <a:ext uri="{FF2B5EF4-FFF2-40B4-BE49-F238E27FC236}">
                <a16:creationId xmlns:a16="http://schemas.microsoft.com/office/drawing/2014/main" id="{F981A6EE-CC75-37AD-A377-7AAE8679C155}"/>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
        <p:nvSpPr>
          <p:cNvPr id="2" name="TextBox 1">
            <a:extLst>
              <a:ext uri="{FF2B5EF4-FFF2-40B4-BE49-F238E27FC236}">
                <a16:creationId xmlns:a16="http://schemas.microsoft.com/office/drawing/2014/main" id="{A906D436-D71A-61C1-774B-B90A76C10B68}"/>
              </a:ext>
            </a:extLst>
          </p:cNvPr>
          <p:cNvSpPr txBox="1"/>
          <p:nvPr/>
        </p:nvSpPr>
        <p:spPr>
          <a:xfrm>
            <a:off x="10671586" y="5430708"/>
            <a:ext cx="422031" cy="461665"/>
          </a:xfrm>
          <a:prstGeom prst="rect">
            <a:avLst/>
          </a:prstGeom>
          <a:noFill/>
        </p:spPr>
        <p:txBody>
          <a:bodyPr wrap="square" rtlCol="0">
            <a:spAutoFit/>
          </a:bodyPr>
          <a:lstStyle/>
          <a:p>
            <a:r>
              <a:rPr lang="en-US" sz="2400" b="1" dirty="0">
                <a:solidFill>
                  <a:srgbClr val="00B050"/>
                </a:solidFill>
              </a:rPr>
              <a:t>~</a:t>
            </a:r>
            <a:endParaRPr lang="en-RU" sz="2400" b="1" dirty="0">
              <a:solidFill>
                <a:srgbClr val="00B050"/>
              </a:solidFill>
            </a:endParaRPr>
          </a:p>
        </p:txBody>
      </p:sp>
      <p:sp>
        <p:nvSpPr>
          <p:cNvPr id="3" name="TextBox 2">
            <a:extLst>
              <a:ext uri="{FF2B5EF4-FFF2-40B4-BE49-F238E27FC236}">
                <a16:creationId xmlns:a16="http://schemas.microsoft.com/office/drawing/2014/main" id="{11500423-2EC9-5333-9845-DCFA30B8F12B}"/>
              </a:ext>
            </a:extLst>
          </p:cNvPr>
          <p:cNvSpPr txBox="1"/>
          <p:nvPr/>
        </p:nvSpPr>
        <p:spPr>
          <a:xfrm>
            <a:off x="7937944" y="1785953"/>
            <a:ext cx="422031" cy="461665"/>
          </a:xfrm>
          <a:prstGeom prst="rect">
            <a:avLst/>
          </a:prstGeom>
          <a:noFill/>
        </p:spPr>
        <p:txBody>
          <a:bodyPr wrap="square" rtlCol="0">
            <a:spAutoFit/>
          </a:bodyPr>
          <a:lstStyle/>
          <a:p>
            <a:r>
              <a:rPr lang="en-US" sz="2400" b="1" dirty="0">
                <a:solidFill>
                  <a:srgbClr val="00B050"/>
                </a:solidFill>
              </a:rPr>
              <a:t>~</a:t>
            </a:r>
            <a:endParaRPr lang="en-RU" sz="2400" b="1" dirty="0">
              <a:solidFill>
                <a:srgbClr val="00B050"/>
              </a:solidFill>
            </a:endParaRPr>
          </a:p>
        </p:txBody>
      </p:sp>
    </p:spTree>
    <p:extLst>
      <p:ext uri="{BB962C8B-B14F-4D97-AF65-F5344CB8AC3E}">
        <p14:creationId xmlns:p14="http://schemas.microsoft.com/office/powerpoint/2010/main" val="321236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19EA7-F9F1-5D96-25B2-0D56538AA7C3}"/>
              </a:ext>
            </a:extLst>
          </p:cNvPr>
          <p:cNvSpPr txBox="1"/>
          <p:nvPr/>
        </p:nvSpPr>
        <p:spPr>
          <a:xfrm>
            <a:off x="2891335" y="537998"/>
            <a:ext cx="6100996"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ru-RU" sz="3200" b="1" i="0" u="sng" strike="noStrike" cap="none" normalizeH="0" baseline="0" dirty="0">
                <a:ln>
                  <a:noFill/>
                </a:ln>
                <a:solidFill>
                  <a:srgbClr val="C00000"/>
                </a:solidFill>
                <a:effectLst/>
                <a:latin typeface="Comic Sans MS"/>
                <a:ea typeface="Calibri" pitchFamily="34" charset="0"/>
                <a:cs typeface="Comic Sans MS"/>
              </a:rPr>
              <a:t> - </a:t>
            </a:r>
            <a:r>
              <a:rPr kumimoji="0" lang="en-US" sz="3200" b="1" i="0" u="sng" strike="noStrike" cap="none" normalizeH="0" baseline="0" dirty="0">
                <a:ln>
                  <a:noFill/>
                </a:ln>
                <a:solidFill>
                  <a:srgbClr val="C00000"/>
                </a:solidFill>
                <a:effectLst/>
                <a:latin typeface="Comic Sans MS"/>
                <a:ea typeface="Calibri" pitchFamily="34" charset="0"/>
                <a:cs typeface="Comic Sans MS"/>
              </a:rPr>
              <a:t>annihilation </a:t>
            </a:r>
            <a:endParaRPr kumimoji="0" lang="ru-RU" sz="3200" b="1" i="0" u="sng" strike="noStrike" cap="none" normalizeH="0" baseline="0" dirty="0">
              <a:ln>
                <a:noFill/>
              </a:ln>
              <a:solidFill>
                <a:srgbClr val="C00000"/>
              </a:solidFill>
              <a:effectLst/>
              <a:latin typeface="Comic Sans MS"/>
              <a:cs typeface="Comic Sans MS"/>
            </a:endParaRPr>
          </a:p>
        </p:txBody>
      </p:sp>
      <p:graphicFrame>
        <p:nvGraphicFramePr>
          <p:cNvPr id="4" name="Object 3">
            <a:extLst>
              <a:ext uri="{FF2B5EF4-FFF2-40B4-BE49-F238E27FC236}">
                <a16:creationId xmlns:a16="http://schemas.microsoft.com/office/drawing/2014/main" id="{30CF1FB9-1AE4-B36E-5535-D572FB21667E}"/>
              </a:ext>
            </a:extLst>
          </p:cNvPr>
          <p:cNvGraphicFramePr>
            <a:graphicFrameLocks noChangeAspect="1"/>
          </p:cNvGraphicFramePr>
          <p:nvPr>
            <p:extLst>
              <p:ext uri="{D42A27DB-BD31-4B8C-83A1-F6EECF244321}">
                <p14:modId xmlns:p14="http://schemas.microsoft.com/office/powerpoint/2010/main" val="2279517487"/>
              </p:ext>
            </p:extLst>
          </p:nvPr>
        </p:nvGraphicFramePr>
        <p:xfrm>
          <a:off x="1549345" y="1192401"/>
          <a:ext cx="8784976" cy="708466"/>
        </p:xfrm>
        <a:graphic>
          <a:graphicData uri="http://schemas.openxmlformats.org/presentationml/2006/ole">
            <mc:AlternateContent xmlns:mc="http://schemas.openxmlformats.org/markup-compatibility/2006">
              <mc:Choice xmlns:v="urn:schemas-microsoft-com:vml" Requires="v">
                <p:oleObj name="Equation" r:id="rId2" imgW="3149600" imgH="254000" progId="Equation.3">
                  <p:embed/>
                </p:oleObj>
              </mc:Choice>
              <mc:Fallback>
                <p:oleObj name="Equation" r:id="rId2" imgW="3149600" imgH="254000" progId="Equation.3">
                  <p:embed/>
                  <p:pic>
                    <p:nvPicPr>
                      <p:cNvPr id="6" name="Object 5"/>
                      <p:cNvPicPr/>
                      <p:nvPr/>
                    </p:nvPicPr>
                    <p:blipFill>
                      <a:blip r:embed="rId3"/>
                      <a:stretch>
                        <a:fillRect/>
                      </a:stretch>
                    </p:blipFill>
                    <p:spPr>
                      <a:xfrm>
                        <a:off x="1549345" y="1192401"/>
                        <a:ext cx="8784976" cy="708466"/>
                      </a:xfrm>
                      <a:prstGeom prst="rect">
                        <a:avLst/>
                      </a:prstGeom>
                    </p:spPr>
                  </p:pic>
                </p:oleObj>
              </mc:Fallback>
            </mc:AlternateContent>
          </a:graphicData>
        </a:graphic>
      </p:graphicFrame>
      <p:pic>
        <p:nvPicPr>
          <p:cNvPr id="5" name="Рисунок 3">
            <a:extLst>
              <a:ext uri="{FF2B5EF4-FFF2-40B4-BE49-F238E27FC236}">
                <a16:creationId xmlns:a16="http://schemas.microsoft.com/office/drawing/2014/main" id="{1FE431C4-B81C-FB78-391A-564C300C8F55}"/>
              </a:ext>
            </a:extLst>
          </p:cNvPr>
          <p:cNvPicPr/>
          <p:nvPr/>
        </p:nvPicPr>
        <p:blipFill>
          <a:blip r:embed="rId4" cstate="print"/>
          <a:srcRect/>
          <a:stretch>
            <a:fillRect/>
          </a:stretch>
        </p:blipFill>
        <p:spPr bwMode="auto">
          <a:xfrm>
            <a:off x="177194" y="1989848"/>
            <a:ext cx="5764639" cy="3212763"/>
          </a:xfrm>
          <a:prstGeom prst="rect">
            <a:avLst/>
          </a:prstGeom>
          <a:noFill/>
          <a:ln w="9525">
            <a:noFill/>
            <a:miter lim="800000"/>
            <a:headEnd/>
            <a:tailEnd/>
          </a:ln>
        </p:spPr>
      </p:pic>
      <p:sp>
        <p:nvSpPr>
          <p:cNvPr id="6" name="Прямоугольник 4">
            <a:extLst>
              <a:ext uri="{FF2B5EF4-FFF2-40B4-BE49-F238E27FC236}">
                <a16:creationId xmlns:a16="http://schemas.microsoft.com/office/drawing/2014/main" id="{EC53A4C0-4DEB-DBEE-1135-269CE64598D4}"/>
              </a:ext>
            </a:extLst>
          </p:cNvPr>
          <p:cNvSpPr/>
          <p:nvPr/>
        </p:nvSpPr>
        <p:spPr>
          <a:xfrm>
            <a:off x="467544" y="2230388"/>
            <a:ext cx="1716855" cy="830997"/>
          </a:xfrm>
          <a:prstGeom prst="rect">
            <a:avLst/>
          </a:prstGeom>
        </p:spPr>
        <p:txBody>
          <a:bodyPr wrap="square">
            <a:spAutoFit/>
          </a:bodyPr>
          <a:lstStyle/>
          <a:p>
            <a:r>
              <a:rPr lang="en-US" sz="1600" b="1" dirty="0" err="1">
                <a:solidFill>
                  <a:srgbClr val="006600"/>
                </a:solidFill>
                <a:latin typeface="Comic Sans MS"/>
                <a:cs typeface="Comic Sans MS"/>
              </a:rPr>
              <a:t>O.Biebel</a:t>
            </a:r>
            <a:r>
              <a:rPr lang="en-US" sz="1600" b="1" dirty="0">
                <a:solidFill>
                  <a:srgbClr val="006600"/>
                </a:solidFill>
                <a:latin typeface="Comic Sans MS"/>
                <a:cs typeface="Comic Sans MS"/>
              </a:rPr>
              <a:t>. </a:t>
            </a:r>
            <a:endParaRPr lang="ru-RU" sz="1600" b="1" dirty="0">
              <a:solidFill>
                <a:srgbClr val="006600"/>
              </a:solidFill>
              <a:latin typeface="Comic Sans MS"/>
              <a:cs typeface="Comic Sans MS"/>
            </a:endParaRPr>
          </a:p>
          <a:p>
            <a:r>
              <a:rPr lang="en-US" sz="1600" b="1" dirty="0" err="1">
                <a:solidFill>
                  <a:srgbClr val="006600"/>
                </a:solidFill>
                <a:latin typeface="Comic Sans MS"/>
                <a:cs typeface="Comic Sans MS"/>
              </a:rPr>
              <a:t>Phys.Rep</a:t>
            </a:r>
            <a:r>
              <a:rPr lang="en-US" sz="1600" b="1" dirty="0">
                <a:solidFill>
                  <a:srgbClr val="006600"/>
                </a:solidFill>
                <a:latin typeface="Comic Sans MS"/>
                <a:cs typeface="Comic Sans MS"/>
              </a:rPr>
              <a:t>. </a:t>
            </a:r>
            <a:r>
              <a:rPr lang="ru-RU" sz="1600" b="1" dirty="0">
                <a:solidFill>
                  <a:srgbClr val="006600"/>
                </a:solidFill>
                <a:latin typeface="Comic Sans MS"/>
                <a:cs typeface="Comic Sans MS"/>
              </a:rPr>
              <a:t>2001</a:t>
            </a:r>
          </a:p>
        </p:txBody>
      </p:sp>
      <p:sp>
        <p:nvSpPr>
          <p:cNvPr id="7" name="TextBox 6">
            <a:extLst>
              <a:ext uri="{FF2B5EF4-FFF2-40B4-BE49-F238E27FC236}">
                <a16:creationId xmlns:a16="http://schemas.microsoft.com/office/drawing/2014/main" id="{FDBA6062-0D58-D4FB-A808-120DFE685A9E}"/>
              </a:ext>
            </a:extLst>
          </p:cNvPr>
          <p:cNvSpPr txBox="1"/>
          <p:nvPr/>
        </p:nvSpPr>
        <p:spPr>
          <a:xfrm>
            <a:off x="2036500" y="4428893"/>
            <a:ext cx="1728192" cy="707886"/>
          </a:xfrm>
          <a:prstGeom prst="rect">
            <a:avLst/>
          </a:prstGeom>
          <a:noFill/>
        </p:spPr>
        <p:txBody>
          <a:bodyPr wrap="square" rtlCol="0">
            <a:spAutoFit/>
          </a:bodyPr>
          <a:lstStyle/>
          <a:p>
            <a:r>
              <a:rPr lang="en-US" sz="2000" b="1" u="sng" dirty="0">
                <a:solidFill>
                  <a:srgbClr val="3333CC"/>
                </a:solidFill>
                <a:latin typeface="Comic Sans MS"/>
                <a:cs typeface="Comic Sans MS"/>
              </a:rPr>
              <a:t>I stage</a:t>
            </a:r>
            <a:endParaRPr lang="ru-RU" sz="2000" b="1" dirty="0">
              <a:solidFill>
                <a:srgbClr val="3333CC"/>
              </a:solidFill>
              <a:latin typeface="Comic Sans MS"/>
              <a:cs typeface="Comic Sans MS"/>
            </a:endParaRPr>
          </a:p>
          <a:p>
            <a:r>
              <a:rPr lang="en-US" sz="2000" b="1" dirty="0" err="1">
                <a:solidFill>
                  <a:srgbClr val="3333CC"/>
                </a:solidFill>
                <a:latin typeface="Comic Sans MS"/>
                <a:cs typeface="Comic Sans MS"/>
              </a:rPr>
              <a:t>qg</a:t>
            </a:r>
            <a:r>
              <a:rPr lang="en-US" sz="2000" b="1" dirty="0">
                <a:solidFill>
                  <a:srgbClr val="3333CC"/>
                </a:solidFill>
                <a:latin typeface="Comic Sans MS"/>
                <a:cs typeface="Comic Sans MS"/>
              </a:rPr>
              <a:t>-cascade</a:t>
            </a:r>
          </a:p>
        </p:txBody>
      </p:sp>
      <p:sp>
        <p:nvSpPr>
          <p:cNvPr id="9" name="Прямоугольник 24">
            <a:extLst>
              <a:ext uri="{FF2B5EF4-FFF2-40B4-BE49-F238E27FC236}">
                <a16:creationId xmlns:a16="http://schemas.microsoft.com/office/drawing/2014/main" id="{BED2F4B6-6BF9-3682-D3A6-00566B66F5F1}"/>
              </a:ext>
            </a:extLst>
          </p:cNvPr>
          <p:cNvSpPr/>
          <p:nvPr/>
        </p:nvSpPr>
        <p:spPr>
          <a:xfrm>
            <a:off x="4151783" y="5202611"/>
            <a:ext cx="2098385" cy="707886"/>
          </a:xfrm>
          <a:prstGeom prst="rect">
            <a:avLst/>
          </a:prstGeom>
        </p:spPr>
        <p:txBody>
          <a:bodyPr wrap="square">
            <a:spAutoFit/>
          </a:bodyPr>
          <a:lstStyle/>
          <a:p>
            <a:r>
              <a:rPr lang="en-US" sz="2000" b="1" u="sng" dirty="0">
                <a:solidFill>
                  <a:srgbClr val="3333CC"/>
                </a:solidFill>
                <a:latin typeface="Comic Sans MS"/>
                <a:cs typeface="Comic Sans MS"/>
              </a:rPr>
              <a:t>II</a:t>
            </a:r>
            <a:r>
              <a:rPr lang="en-US" b="1" u="sng" dirty="0">
                <a:solidFill>
                  <a:srgbClr val="3333CC"/>
                </a:solidFill>
                <a:latin typeface="Comic Sans MS"/>
                <a:cs typeface="Comic Sans MS"/>
              </a:rPr>
              <a:t> </a:t>
            </a:r>
            <a:r>
              <a:rPr lang="en-US" sz="2000" b="1" u="sng" dirty="0">
                <a:solidFill>
                  <a:srgbClr val="3333CC"/>
                </a:solidFill>
                <a:latin typeface="Comic Sans MS"/>
                <a:cs typeface="Comic Sans MS"/>
              </a:rPr>
              <a:t>stage</a:t>
            </a:r>
            <a:r>
              <a:rPr lang="ru-RU" sz="2000" b="1" dirty="0">
                <a:solidFill>
                  <a:srgbClr val="3333CC"/>
                </a:solidFill>
                <a:latin typeface="Comic Sans MS"/>
                <a:cs typeface="Comic Sans MS"/>
              </a:rPr>
              <a:t> </a:t>
            </a:r>
          </a:p>
          <a:p>
            <a:r>
              <a:rPr lang="en-US" sz="2000" b="1" dirty="0">
                <a:solidFill>
                  <a:srgbClr val="3333CC"/>
                </a:solidFill>
                <a:latin typeface="Comic Sans MS"/>
                <a:cs typeface="Comic Sans MS"/>
              </a:rPr>
              <a:t>(hadronization)</a:t>
            </a:r>
            <a:endParaRPr lang="ru-RU" sz="2000" b="1" dirty="0">
              <a:solidFill>
                <a:srgbClr val="3333CC"/>
              </a:solidFill>
              <a:latin typeface="Comic Sans MS"/>
              <a:cs typeface="Comic Sans MS"/>
            </a:endParaRPr>
          </a:p>
        </p:txBody>
      </p:sp>
      <p:pic>
        <p:nvPicPr>
          <p:cNvPr id="10" name="Picture 10">
            <a:extLst>
              <a:ext uri="{FF2B5EF4-FFF2-40B4-BE49-F238E27FC236}">
                <a16:creationId xmlns:a16="http://schemas.microsoft.com/office/drawing/2014/main" id="{08A2567E-8BBA-0CB0-883D-E3B0C834E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5838" y="3146177"/>
            <a:ext cx="2538550" cy="692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1" name="Объект 30">
            <a:extLst>
              <a:ext uri="{FF2B5EF4-FFF2-40B4-BE49-F238E27FC236}">
                <a16:creationId xmlns:a16="http://schemas.microsoft.com/office/drawing/2014/main" id="{7226228D-F9CF-BFA4-02C7-DEB211E6BF9E}"/>
              </a:ext>
            </a:extLst>
          </p:cNvPr>
          <p:cNvGraphicFramePr>
            <a:graphicFrameLocks noChangeAspect="1"/>
          </p:cNvGraphicFramePr>
          <p:nvPr>
            <p:extLst>
              <p:ext uri="{D42A27DB-BD31-4B8C-83A1-F6EECF244321}">
                <p14:modId xmlns:p14="http://schemas.microsoft.com/office/powerpoint/2010/main" val="3161148118"/>
              </p:ext>
            </p:extLst>
          </p:nvPr>
        </p:nvGraphicFramePr>
        <p:xfrm>
          <a:off x="8385838" y="4153997"/>
          <a:ext cx="2386012" cy="747712"/>
        </p:xfrm>
        <a:graphic>
          <a:graphicData uri="http://schemas.openxmlformats.org/presentationml/2006/ole">
            <mc:AlternateContent xmlns:mc="http://schemas.openxmlformats.org/markup-compatibility/2006">
              <mc:Choice xmlns:v="urn:schemas-microsoft-com:vml" Requires="v">
                <p:oleObj name="Уравнение" r:id="rId6" imgW="1663560" imgH="520560" progId="Equation.3">
                  <p:embed/>
                </p:oleObj>
              </mc:Choice>
              <mc:Fallback>
                <p:oleObj name="Уравнение" r:id="rId6" imgW="1663560" imgH="520560" progId="Equation.3">
                  <p:embed/>
                  <p:pic>
                    <p:nvPicPr>
                      <p:cNvPr id="31" name="Объект 30"/>
                      <p:cNvPicPr/>
                      <p:nvPr/>
                    </p:nvPicPr>
                    <p:blipFill>
                      <a:blip r:embed="rId7"/>
                      <a:stretch>
                        <a:fillRect/>
                      </a:stretch>
                    </p:blipFill>
                    <p:spPr>
                      <a:xfrm>
                        <a:off x="8385838" y="4153997"/>
                        <a:ext cx="2386012" cy="747712"/>
                      </a:xfrm>
                      <a:prstGeom prst="rect">
                        <a:avLst/>
                      </a:prstGeom>
                    </p:spPr>
                  </p:pic>
                </p:oleObj>
              </mc:Fallback>
            </mc:AlternateContent>
          </a:graphicData>
        </a:graphic>
      </p:graphicFrame>
      <p:graphicFrame>
        <p:nvGraphicFramePr>
          <p:cNvPr id="12" name="Объект 21511">
            <a:extLst>
              <a:ext uri="{FF2B5EF4-FFF2-40B4-BE49-F238E27FC236}">
                <a16:creationId xmlns:a16="http://schemas.microsoft.com/office/drawing/2014/main" id="{78E66B99-721E-0F82-EE67-CE5CEA39648E}"/>
              </a:ext>
            </a:extLst>
          </p:cNvPr>
          <p:cNvGraphicFramePr>
            <a:graphicFrameLocks noChangeAspect="1"/>
          </p:cNvGraphicFramePr>
          <p:nvPr>
            <p:extLst>
              <p:ext uri="{D42A27DB-BD31-4B8C-83A1-F6EECF244321}">
                <p14:modId xmlns:p14="http://schemas.microsoft.com/office/powerpoint/2010/main" val="2237307860"/>
              </p:ext>
            </p:extLst>
          </p:nvPr>
        </p:nvGraphicFramePr>
        <p:xfrm>
          <a:off x="6326768" y="5228749"/>
          <a:ext cx="4767357" cy="747712"/>
        </p:xfrm>
        <a:graphic>
          <a:graphicData uri="http://schemas.openxmlformats.org/presentationml/2006/ole">
            <mc:AlternateContent xmlns:mc="http://schemas.openxmlformats.org/markup-compatibility/2006">
              <mc:Choice xmlns:v="urn:schemas-microsoft-com:vml" Requires="v">
                <p:oleObj name="Уравнение" r:id="rId8" imgW="3022560" imgH="469800" progId="Equation.3">
                  <p:embed/>
                </p:oleObj>
              </mc:Choice>
              <mc:Fallback>
                <p:oleObj name="Уравнение" r:id="rId8" imgW="3022560" imgH="469800" progId="Equation.3">
                  <p:embed/>
                  <p:pic>
                    <p:nvPicPr>
                      <p:cNvPr id="21512" name="Объект 21511"/>
                      <p:cNvPicPr>
                        <a:picLocks noChangeAspect="1" noChangeArrowheads="1"/>
                      </p:cNvPicPr>
                      <p:nvPr/>
                    </p:nvPicPr>
                    <p:blipFill>
                      <a:blip r:embed="rId9"/>
                      <a:srcRect/>
                      <a:stretch>
                        <a:fillRect/>
                      </a:stretch>
                    </p:blipFill>
                    <p:spPr bwMode="auto">
                      <a:xfrm>
                        <a:off x="6326768" y="5228749"/>
                        <a:ext cx="4767357" cy="747712"/>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642B2924-D4F0-BEFC-CE99-D0DB7A209AB7}"/>
              </a:ext>
            </a:extLst>
          </p:cNvPr>
          <p:cNvSpPr txBox="1"/>
          <p:nvPr/>
        </p:nvSpPr>
        <p:spPr>
          <a:xfrm>
            <a:off x="6232183" y="2148780"/>
            <a:ext cx="2386012" cy="646331"/>
          </a:xfrm>
          <a:prstGeom prst="rect">
            <a:avLst/>
          </a:prstGeom>
          <a:noFill/>
        </p:spPr>
        <p:txBody>
          <a:bodyPr wrap="square" rtlCol="0">
            <a:spAutoFit/>
          </a:bodyPr>
          <a:lstStyle/>
          <a:p>
            <a:r>
              <a:rPr lang="en-RU" sz="1800" b="1" dirty="0">
                <a:solidFill>
                  <a:srgbClr val="C00000"/>
                </a:solidFill>
                <a:latin typeface="Comic Sans MS" panose="030F0902030302020204" pitchFamily="66" charset="0"/>
              </a:rPr>
              <a:t>Multiplicity Distribution </a:t>
            </a:r>
            <a:r>
              <a:rPr lang="en-RU" sz="1800" b="1" dirty="0">
                <a:solidFill>
                  <a:srgbClr val="002060"/>
                </a:solidFill>
                <a:latin typeface="Comic Sans MS" panose="030F0902030302020204" pitchFamily="66" charset="0"/>
              </a:rPr>
              <a:t>(MD)</a:t>
            </a:r>
          </a:p>
        </p:txBody>
      </p:sp>
      <p:sp>
        <p:nvSpPr>
          <p:cNvPr id="14" name="Прямоугольник 21516">
            <a:extLst>
              <a:ext uri="{FF2B5EF4-FFF2-40B4-BE49-F238E27FC236}">
                <a16:creationId xmlns:a16="http://schemas.microsoft.com/office/drawing/2014/main" id="{4852EF70-615E-8B91-26DF-12980C59D35B}"/>
              </a:ext>
            </a:extLst>
          </p:cNvPr>
          <p:cNvSpPr/>
          <p:nvPr/>
        </p:nvSpPr>
        <p:spPr>
          <a:xfrm>
            <a:off x="6151782" y="3094600"/>
            <a:ext cx="1919644" cy="646331"/>
          </a:xfrm>
          <a:prstGeom prst="rect">
            <a:avLst/>
          </a:prstGeom>
        </p:spPr>
        <p:txBody>
          <a:bodyPr wrap="square">
            <a:spAutoFit/>
          </a:bodyPr>
          <a:lstStyle/>
          <a:p>
            <a:r>
              <a:rPr lang="en-US" b="1" dirty="0">
                <a:solidFill>
                  <a:srgbClr val="C00000"/>
                </a:solidFill>
                <a:latin typeface="Comic Sans MS"/>
                <a:cs typeface="Comic Sans MS"/>
              </a:rPr>
              <a:t>Generation function </a:t>
            </a:r>
            <a:r>
              <a:rPr lang="ru-RU" b="1" dirty="0">
                <a:solidFill>
                  <a:srgbClr val="3333CC"/>
                </a:solidFill>
                <a:latin typeface="Comic Sans MS"/>
                <a:cs typeface="Comic Sans MS"/>
              </a:rPr>
              <a:t>(</a:t>
            </a:r>
            <a:r>
              <a:rPr lang="en-US" b="1" dirty="0">
                <a:solidFill>
                  <a:srgbClr val="3333CC"/>
                </a:solidFill>
                <a:latin typeface="Comic Sans MS"/>
                <a:cs typeface="Comic Sans MS"/>
              </a:rPr>
              <a:t>GF</a:t>
            </a:r>
            <a:r>
              <a:rPr lang="ru-RU" b="1" dirty="0">
                <a:solidFill>
                  <a:srgbClr val="3333CC"/>
                </a:solidFill>
                <a:latin typeface="Comic Sans MS"/>
                <a:cs typeface="Comic Sans MS"/>
              </a:rPr>
              <a:t>)</a:t>
            </a:r>
            <a:r>
              <a:rPr lang="ru-RU" b="1" dirty="0">
                <a:solidFill>
                  <a:srgbClr val="3333CC"/>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98229FF3-0478-5C45-111D-9128DCFAE51E}"/>
              </a:ext>
            </a:extLst>
          </p:cNvPr>
          <p:cNvSpPr txBox="1"/>
          <p:nvPr/>
        </p:nvSpPr>
        <p:spPr>
          <a:xfrm>
            <a:off x="6222670" y="4895038"/>
            <a:ext cx="4241237" cy="369332"/>
          </a:xfrm>
          <a:prstGeom prst="rect">
            <a:avLst/>
          </a:prstGeom>
          <a:noFill/>
        </p:spPr>
        <p:txBody>
          <a:bodyPr wrap="square" rtlCol="0">
            <a:spAutoFit/>
          </a:bodyPr>
          <a:lstStyle/>
          <a:p>
            <a:r>
              <a:rPr lang="en-US" b="1" dirty="0">
                <a:solidFill>
                  <a:srgbClr val="C00000"/>
                </a:solidFill>
                <a:latin typeface="Comic Sans MS"/>
                <a:cs typeface="Comic Sans MS"/>
              </a:rPr>
              <a:t>Correlative moments, </a:t>
            </a:r>
            <a:r>
              <a:rPr lang="en-US" b="1" i="1" dirty="0" err="1">
                <a:solidFill>
                  <a:srgbClr val="002060"/>
                </a:solidFill>
                <a:latin typeface="Comic Sans MS"/>
                <a:cs typeface="Comic Sans MS"/>
              </a:rPr>
              <a:t>F</a:t>
            </a:r>
            <a:r>
              <a:rPr lang="en-US" b="1" i="1" baseline="-25000" dirty="0" err="1">
                <a:solidFill>
                  <a:srgbClr val="002060"/>
                </a:solidFill>
                <a:latin typeface="Comic Sans MS"/>
                <a:cs typeface="Comic Sans MS"/>
              </a:rPr>
              <a:t>k</a:t>
            </a:r>
            <a:r>
              <a:rPr lang="ru-RU" b="1" dirty="0">
                <a:solidFill>
                  <a:srgbClr val="3333CC"/>
                </a:solidFill>
                <a:latin typeface="Times New Roman" panose="02020603050405020304" pitchFamily="18" charset="0"/>
                <a:cs typeface="Times New Roman" panose="02020603050405020304" pitchFamily="18" charset="0"/>
              </a:rPr>
              <a:t>:</a:t>
            </a:r>
          </a:p>
        </p:txBody>
      </p:sp>
      <p:graphicFrame>
        <p:nvGraphicFramePr>
          <p:cNvPr id="18" name="Объект 1">
            <a:extLst>
              <a:ext uri="{FF2B5EF4-FFF2-40B4-BE49-F238E27FC236}">
                <a16:creationId xmlns:a16="http://schemas.microsoft.com/office/drawing/2014/main" id="{9CDC8374-9FB4-60FD-4F27-0BF8BECFB924}"/>
              </a:ext>
            </a:extLst>
          </p:cNvPr>
          <p:cNvGraphicFramePr>
            <a:graphicFrameLocks noChangeAspect="1"/>
          </p:cNvGraphicFramePr>
          <p:nvPr>
            <p:extLst>
              <p:ext uri="{D42A27DB-BD31-4B8C-83A1-F6EECF244321}">
                <p14:modId xmlns:p14="http://schemas.microsoft.com/office/powerpoint/2010/main" val="4161098093"/>
              </p:ext>
            </p:extLst>
          </p:nvPr>
        </p:nvGraphicFramePr>
        <p:xfrm>
          <a:off x="8953730" y="2007987"/>
          <a:ext cx="1672586" cy="999207"/>
        </p:xfrm>
        <a:graphic>
          <a:graphicData uri="http://schemas.openxmlformats.org/presentationml/2006/ole">
            <mc:AlternateContent xmlns:mc="http://schemas.openxmlformats.org/markup-compatibility/2006">
              <mc:Choice xmlns:v="urn:schemas-microsoft-com:vml" Requires="v">
                <p:oleObj name="Уравнение" r:id="rId10" imgW="977760" imgH="583920" progId="Equation.3">
                  <p:embed/>
                </p:oleObj>
              </mc:Choice>
              <mc:Fallback>
                <p:oleObj name="Уравнение" r:id="rId10" imgW="977760" imgH="583920" progId="Equation.3">
                  <p:embed/>
                  <p:pic>
                    <p:nvPicPr>
                      <p:cNvPr id="2" name="Объект 1"/>
                      <p:cNvPicPr/>
                      <p:nvPr/>
                    </p:nvPicPr>
                    <p:blipFill>
                      <a:blip r:embed="rId11"/>
                      <a:stretch>
                        <a:fillRect/>
                      </a:stretch>
                    </p:blipFill>
                    <p:spPr>
                      <a:xfrm>
                        <a:off x="8953730" y="2007987"/>
                        <a:ext cx="1672586" cy="999207"/>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07337559-ACB4-A35F-49D9-3561EA5A4CC9}"/>
              </a:ext>
            </a:extLst>
          </p:cNvPr>
          <p:cNvSpPr txBox="1"/>
          <p:nvPr/>
        </p:nvSpPr>
        <p:spPr>
          <a:xfrm>
            <a:off x="6250169" y="4369002"/>
            <a:ext cx="1611252" cy="369332"/>
          </a:xfrm>
          <a:prstGeom prst="rect">
            <a:avLst/>
          </a:prstGeom>
          <a:noFill/>
        </p:spPr>
        <p:txBody>
          <a:bodyPr wrap="square">
            <a:spAutoFit/>
          </a:bodyPr>
          <a:lstStyle/>
          <a:p>
            <a:r>
              <a:rPr lang="en-US" b="1" dirty="0">
                <a:solidFill>
                  <a:srgbClr val="3333CC"/>
                </a:solidFill>
                <a:latin typeface="Comic Sans MS"/>
                <a:cs typeface="Comic Sans MS"/>
              </a:rPr>
              <a:t>GF</a:t>
            </a:r>
            <a:r>
              <a:rPr lang="ru-RU" b="1" dirty="0">
                <a:solidFill>
                  <a:srgbClr val="3333CC"/>
                </a:solidFill>
                <a:latin typeface="Comic Sans MS"/>
                <a:cs typeface="Comic Sans MS"/>
              </a:rPr>
              <a:t>  </a:t>
            </a:r>
            <a:r>
              <a:rPr lang="en-US" b="1" dirty="0">
                <a:solidFill>
                  <a:srgbClr val="3333CC"/>
                </a:solidFill>
                <a:latin typeface="Comic Sans MS"/>
                <a:cs typeface="Comic Sans MS"/>
                <a:sym typeface="Wingdings" pitchFamily="2" charset="2"/>
              </a:rPr>
              <a:t></a:t>
            </a:r>
            <a:r>
              <a:rPr lang="en-US" b="1" dirty="0">
                <a:solidFill>
                  <a:srgbClr val="3333CC"/>
                </a:solidFill>
                <a:latin typeface="Comic Sans MS"/>
                <a:cs typeface="Comic Sans MS"/>
              </a:rPr>
              <a:t>&gt;</a:t>
            </a:r>
            <a:r>
              <a:rPr lang="ru-RU" b="1" dirty="0">
                <a:solidFill>
                  <a:srgbClr val="3333CC"/>
                </a:solidFill>
                <a:latin typeface="Comic Sans MS"/>
                <a:cs typeface="Comic Sans MS"/>
              </a:rPr>
              <a:t> </a:t>
            </a:r>
            <a:r>
              <a:rPr lang="en-US" b="1" dirty="0">
                <a:solidFill>
                  <a:srgbClr val="3333CC"/>
                </a:solidFill>
                <a:latin typeface="Comic Sans MS"/>
                <a:cs typeface="Comic Sans MS"/>
              </a:rPr>
              <a:t>MD</a:t>
            </a:r>
            <a:endParaRPr lang="en-RU" dirty="0"/>
          </a:p>
        </p:txBody>
      </p:sp>
      <p:sp>
        <p:nvSpPr>
          <p:cNvPr id="21" name="TextBox 20">
            <a:extLst>
              <a:ext uri="{FF2B5EF4-FFF2-40B4-BE49-F238E27FC236}">
                <a16:creationId xmlns:a16="http://schemas.microsoft.com/office/drawing/2014/main" id="{3DEC011D-1801-023B-2B07-2187905A8645}"/>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22" name="TextBox 21">
            <a:extLst>
              <a:ext uri="{FF2B5EF4-FFF2-40B4-BE49-F238E27FC236}">
                <a16:creationId xmlns:a16="http://schemas.microsoft.com/office/drawing/2014/main" id="{D0578F08-47EC-09D0-8262-E6D2B0A1AB49}"/>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graphicFrame>
        <p:nvGraphicFramePr>
          <p:cNvPr id="2" name="Table 1">
            <a:extLst>
              <a:ext uri="{FF2B5EF4-FFF2-40B4-BE49-F238E27FC236}">
                <a16:creationId xmlns:a16="http://schemas.microsoft.com/office/drawing/2014/main" id="{2B886D62-678F-2169-4D15-BD4CBC8E51E5}"/>
              </a:ext>
            </a:extLst>
          </p:cNvPr>
          <p:cNvGraphicFramePr>
            <a:graphicFrameLocks noGrp="1"/>
          </p:cNvGraphicFramePr>
          <p:nvPr>
            <p:extLst>
              <p:ext uri="{D42A27DB-BD31-4B8C-83A1-F6EECF244321}">
                <p14:modId xmlns:p14="http://schemas.microsoft.com/office/powerpoint/2010/main" val="1675116522"/>
              </p:ext>
            </p:extLst>
          </p:nvPr>
        </p:nvGraphicFramePr>
        <p:xfrm>
          <a:off x="0" y="62036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8" name="TextBox 7">
            <a:extLst>
              <a:ext uri="{FF2B5EF4-FFF2-40B4-BE49-F238E27FC236}">
                <a16:creationId xmlns:a16="http://schemas.microsoft.com/office/drawing/2014/main" id="{AF6999AB-2036-95F7-AB03-2A98496A4F1A}"/>
              </a:ext>
            </a:extLst>
          </p:cNvPr>
          <p:cNvSpPr txBox="1"/>
          <p:nvPr/>
        </p:nvSpPr>
        <p:spPr>
          <a:xfrm>
            <a:off x="855023" y="63036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56837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F7775E-23DD-3D06-8888-DF991DE16BAF}"/>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E9F7E92E-29A9-8C27-6A67-76495C44150A}"/>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Rectangle 6">
            <a:extLst>
              <a:ext uri="{FF2B5EF4-FFF2-40B4-BE49-F238E27FC236}">
                <a16:creationId xmlns:a16="http://schemas.microsoft.com/office/drawing/2014/main" id="{EC12ACA9-C7BD-0D19-E0D5-6C0CCC5DD9B4}"/>
              </a:ext>
            </a:extLst>
          </p:cNvPr>
          <p:cNvSpPr>
            <a:spLocks noChangeArrowheads="1"/>
          </p:cNvSpPr>
          <p:nvPr/>
        </p:nvSpPr>
        <p:spPr bwMode="auto">
          <a:xfrm>
            <a:off x="2634789" y="350797"/>
            <a:ext cx="6502400" cy="5847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a:ln>
                  <a:noFill/>
                </a:ln>
                <a:solidFill>
                  <a:srgbClr val="C00000"/>
                </a:solidFill>
                <a:effectLst/>
                <a:latin typeface="Comic Sans MS"/>
                <a:ea typeface="Calibri" pitchFamily="34" charset="0"/>
                <a:cs typeface="Comic Sans MS"/>
              </a:rPr>
              <a:t>annihilation - </a:t>
            </a:r>
            <a:r>
              <a:rPr lang="en-US" sz="3200" b="1" u="sng" dirty="0">
                <a:solidFill>
                  <a:srgbClr val="C00000"/>
                </a:solidFill>
                <a:latin typeface="Comic Sans MS"/>
                <a:ea typeface="Calibri" pitchFamily="34" charset="0"/>
                <a:cs typeface="Comic Sans MS"/>
              </a:rPr>
              <a:t>II stage</a:t>
            </a:r>
            <a:endParaRPr kumimoji="0" lang="ru-RU" sz="3200" b="1" i="0" u="sng" strike="noStrike" cap="none" normalizeH="0" baseline="0" dirty="0">
              <a:ln>
                <a:noFill/>
              </a:ln>
              <a:solidFill>
                <a:srgbClr val="C00000"/>
              </a:solidFill>
              <a:effectLst/>
              <a:latin typeface="Comic Sans MS"/>
              <a:cs typeface="Comic Sans MS"/>
            </a:endParaRPr>
          </a:p>
        </p:txBody>
      </p:sp>
      <p:sp>
        <p:nvSpPr>
          <p:cNvPr id="8" name="TextBox 7">
            <a:extLst>
              <a:ext uri="{FF2B5EF4-FFF2-40B4-BE49-F238E27FC236}">
                <a16:creationId xmlns:a16="http://schemas.microsoft.com/office/drawing/2014/main" id="{3515CB39-333B-290B-CD55-485B60A58243}"/>
              </a:ext>
            </a:extLst>
          </p:cNvPr>
          <p:cNvSpPr txBox="1"/>
          <p:nvPr/>
        </p:nvSpPr>
        <p:spPr>
          <a:xfrm>
            <a:off x="764308" y="1005798"/>
            <a:ext cx="10925944" cy="1200329"/>
          </a:xfrm>
          <a:prstGeom prst="rect">
            <a:avLst/>
          </a:prstGeom>
          <a:noFill/>
        </p:spPr>
        <p:txBody>
          <a:bodyPr wrap="square" rtlCol="0">
            <a:spAutoFit/>
          </a:bodyPr>
          <a:lstStyle/>
          <a:p>
            <a:r>
              <a:rPr lang="en-US" sz="2400" b="1" dirty="0" err="1">
                <a:solidFill>
                  <a:schemeClr val="accent6">
                    <a:lumMod val="50000"/>
                  </a:schemeClr>
                </a:solidFill>
                <a:latin typeface="Comic Sans MS"/>
                <a:ea typeface="Calibri" pitchFamily="34" charset="0"/>
                <a:cs typeface="Comic Sans MS"/>
              </a:rPr>
              <a:t>pQCD</a:t>
            </a:r>
            <a:r>
              <a:rPr lang="en-US" sz="2400" b="1" dirty="0">
                <a:solidFill>
                  <a:schemeClr val="accent6">
                    <a:lumMod val="50000"/>
                  </a:schemeClr>
                </a:solidFill>
                <a:latin typeface="Comic Sans MS"/>
                <a:ea typeface="Calibri" pitchFamily="34" charset="0"/>
                <a:cs typeface="Comic Sans MS"/>
              </a:rPr>
              <a:t> is unable to describe hadronization.</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The choice of MD at this stage is based on experimental behavior of the second correlative moment </a:t>
            </a:r>
            <a:r>
              <a:rPr lang="en-US" sz="2400" dirty="0">
                <a:solidFill>
                  <a:srgbClr val="C00000"/>
                </a:solidFill>
                <a:latin typeface="Comic Sans MS"/>
                <a:ea typeface="Calibri" pitchFamily="34" charset="0"/>
                <a:cs typeface="Comic Sans MS"/>
              </a:rPr>
              <a:t>f</a:t>
            </a:r>
            <a:r>
              <a:rPr lang="en-US" sz="2400" baseline="-25000" dirty="0">
                <a:solidFill>
                  <a:srgbClr val="C00000"/>
                </a:solidFill>
                <a:latin typeface="Comic Sans MS"/>
                <a:ea typeface="Calibri" pitchFamily="34" charset="0"/>
                <a:cs typeface="Comic Sans MS"/>
              </a:rPr>
              <a:t>2 </a:t>
            </a:r>
            <a:r>
              <a:rPr lang="en-US" sz="2400" dirty="0">
                <a:solidFill>
                  <a:srgbClr val="C00000"/>
                </a:solidFill>
                <a:latin typeface="Comic Sans MS"/>
                <a:ea typeface="Calibri" pitchFamily="34" charset="0"/>
                <a:cs typeface="Comic Sans MS"/>
              </a:rPr>
              <a:t>=&lt;n(n-1)&gt;</a:t>
            </a:r>
            <a:r>
              <a:rPr lang="ru-RU" sz="2400" dirty="0">
                <a:solidFill>
                  <a:srgbClr val="C00000"/>
                </a:solidFill>
                <a:latin typeface="Comic Sans MS"/>
                <a:ea typeface="Calibri" pitchFamily="34" charset="0"/>
                <a:cs typeface="Comic Sans MS"/>
              </a:rPr>
              <a:t>-</a:t>
            </a:r>
            <a:r>
              <a:rPr lang="en-US" sz="2400" dirty="0">
                <a:solidFill>
                  <a:srgbClr val="C00000"/>
                </a:solidFill>
                <a:latin typeface="Comic Sans MS"/>
                <a:ea typeface="Calibri" pitchFamily="34" charset="0"/>
                <a:cs typeface="Comic Sans MS"/>
              </a:rPr>
              <a:t>&lt;n&gt;</a:t>
            </a:r>
            <a:r>
              <a:rPr lang="en-US" sz="2400" baseline="30000" dirty="0">
                <a:solidFill>
                  <a:srgbClr val="C00000"/>
                </a:solidFill>
                <a:latin typeface="Comic Sans MS"/>
                <a:ea typeface="Calibri" pitchFamily="34" charset="0"/>
                <a:cs typeface="Comic Sans MS"/>
              </a:rPr>
              <a:t>2 </a:t>
            </a:r>
            <a:r>
              <a:rPr lang="en-US" sz="2400" dirty="0">
                <a:solidFill>
                  <a:srgbClr val="C00000"/>
                </a:solidFill>
                <a:latin typeface="Comic Sans MS"/>
                <a:ea typeface="Calibri" pitchFamily="34" charset="0"/>
                <a:cs typeface="Comic Sans MS"/>
              </a:rPr>
              <a:t>=D</a:t>
            </a:r>
            <a:r>
              <a:rPr lang="en-US" sz="2400" baseline="-25000" dirty="0">
                <a:solidFill>
                  <a:srgbClr val="C00000"/>
                </a:solidFill>
                <a:latin typeface="Comic Sans MS"/>
                <a:ea typeface="Calibri" pitchFamily="34" charset="0"/>
                <a:cs typeface="Comic Sans MS"/>
              </a:rPr>
              <a:t>2 </a:t>
            </a:r>
            <a:r>
              <a:rPr lang="en-US" sz="2400" dirty="0">
                <a:solidFill>
                  <a:srgbClr val="C00000"/>
                </a:solidFill>
                <a:latin typeface="Comic Sans MS"/>
                <a:ea typeface="Calibri" pitchFamily="34" charset="0"/>
                <a:cs typeface="Comic Sans MS"/>
              </a:rPr>
              <a:t>- &lt;n&gt;</a:t>
            </a:r>
            <a:r>
              <a:rPr lang="ru-RU" sz="2400" dirty="0">
                <a:solidFill>
                  <a:srgbClr val="C00000"/>
                </a:solidFill>
                <a:latin typeface="Comic Sans MS"/>
                <a:ea typeface="Calibri" pitchFamily="34" charset="0"/>
                <a:cs typeface="Comic Sans MS"/>
              </a:rPr>
              <a:t> </a:t>
            </a:r>
            <a:r>
              <a:rPr lang="en-US" sz="2400" dirty="0">
                <a:solidFill>
                  <a:srgbClr val="C00000"/>
                </a:solidFill>
                <a:latin typeface="Comic Sans MS"/>
                <a:ea typeface="Calibri" pitchFamily="34" charset="0"/>
                <a:cs typeface="Comic Sans MS"/>
              </a:rPr>
              <a:t>(D</a:t>
            </a:r>
            <a:r>
              <a:rPr lang="en-US" sz="2400" baseline="-25000" dirty="0">
                <a:solidFill>
                  <a:srgbClr val="C00000"/>
                </a:solidFill>
                <a:latin typeface="Comic Sans MS"/>
                <a:ea typeface="Calibri" pitchFamily="34" charset="0"/>
                <a:cs typeface="Comic Sans MS"/>
              </a:rPr>
              <a:t>2 </a:t>
            </a:r>
            <a:r>
              <a:rPr lang="en-US" sz="2400" dirty="0">
                <a:solidFill>
                  <a:srgbClr val="C00000"/>
                </a:solidFill>
                <a:latin typeface="Comic Sans MS"/>
                <a:ea typeface="Calibri" pitchFamily="34" charset="0"/>
                <a:cs typeface="Comic Sans MS"/>
              </a:rPr>
              <a:t>- variance). </a:t>
            </a:r>
            <a:endParaRPr lang="en-RU" sz="2400" dirty="0">
              <a:solidFill>
                <a:schemeClr val="accent6">
                  <a:lumMod val="50000"/>
                </a:schemeClr>
              </a:solidFill>
              <a:latin typeface="Comic Sans MS" panose="030F0902030302020204" pitchFamily="66" charset="0"/>
            </a:endParaRPr>
          </a:p>
        </p:txBody>
      </p:sp>
      <p:pic>
        <p:nvPicPr>
          <p:cNvPr id="9" name="Picture 7">
            <a:extLst>
              <a:ext uri="{FF2B5EF4-FFF2-40B4-BE49-F238E27FC236}">
                <a16:creationId xmlns:a16="http://schemas.microsoft.com/office/drawing/2014/main" id="{68B0E498-451B-786A-23A1-F40C6ADE3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23" y="2594763"/>
            <a:ext cx="2714468" cy="2580075"/>
          </a:xfrm>
          <a:prstGeom prst="rect">
            <a:avLst/>
          </a:prstGeom>
          <a:noFill/>
          <a:ln w="12700" cmpd="sng">
            <a:solidFill>
              <a:schemeClr val="tx1"/>
            </a:solidFill>
            <a:prstDash val="solid"/>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Oval 9">
            <a:extLst>
              <a:ext uri="{FF2B5EF4-FFF2-40B4-BE49-F238E27FC236}">
                <a16:creationId xmlns:a16="http://schemas.microsoft.com/office/drawing/2014/main" id="{87F88817-C1F2-58B5-2C1F-DE3C08715B0F}"/>
              </a:ext>
            </a:extLst>
          </p:cNvPr>
          <p:cNvSpPr/>
          <p:nvPr/>
        </p:nvSpPr>
        <p:spPr>
          <a:xfrm rot="2165314">
            <a:off x="876814" y="3887755"/>
            <a:ext cx="2514896" cy="1278686"/>
          </a:xfrm>
          <a:prstGeom prst="ellipse">
            <a:avLst/>
          </a:prstGeom>
          <a:noFill/>
          <a:ln w="28575">
            <a:solidFill>
              <a:srgbClr val="FF00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68C747-EA43-2997-AC81-43C107EF2D7C}"/>
              </a:ext>
            </a:extLst>
          </p:cNvPr>
          <p:cNvSpPr txBox="1"/>
          <p:nvPr/>
        </p:nvSpPr>
        <p:spPr>
          <a:xfrm>
            <a:off x="3640521" y="2181617"/>
            <a:ext cx="8630377" cy="1200329"/>
          </a:xfrm>
          <a:prstGeom prst="rect">
            <a:avLst/>
          </a:prstGeom>
          <a:noFill/>
        </p:spPr>
        <p:txBody>
          <a:bodyPr wrap="square" rtlCol="0">
            <a:spAutoFit/>
          </a:bodyPr>
          <a:lstStyle/>
          <a:p>
            <a:r>
              <a:rPr lang="en-GB" sz="2400" b="1" dirty="0">
                <a:solidFill>
                  <a:schemeClr val="accent6">
                    <a:lumMod val="50000"/>
                  </a:schemeClr>
                </a:solidFill>
                <a:latin typeface="Comic Sans MS" panose="030F0902030302020204" pitchFamily="66" charset="0"/>
              </a:rPr>
              <a:t>The independent formation of particles is described by the Poisson distribution with </a:t>
            </a:r>
            <a:r>
              <a:rPr lang="en-US" sz="2400" b="1" i="1" dirty="0">
                <a:solidFill>
                  <a:schemeClr val="accent6">
                    <a:lumMod val="50000"/>
                  </a:schemeClr>
                </a:solidFill>
                <a:latin typeface="Comic Sans MS" panose="030F0902030302020204" pitchFamily="66" charset="0"/>
                <a:ea typeface="Calibri" pitchFamily="34" charset="0"/>
                <a:cs typeface="Comic Sans MS"/>
              </a:rPr>
              <a:t>f</a:t>
            </a:r>
            <a:r>
              <a:rPr lang="en-US" sz="2400" b="1" baseline="-25000" dirty="0">
                <a:solidFill>
                  <a:schemeClr val="accent6">
                    <a:lumMod val="50000"/>
                  </a:schemeClr>
                </a:solidFill>
                <a:latin typeface="Comic Sans MS" panose="030F0902030302020204" pitchFamily="66" charset="0"/>
                <a:ea typeface="Calibri" pitchFamily="34" charset="0"/>
                <a:cs typeface="Comic Sans MS"/>
              </a:rPr>
              <a:t>2 </a:t>
            </a:r>
            <a:r>
              <a:rPr lang="en-US" sz="2400" b="1" dirty="0">
                <a:solidFill>
                  <a:schemeClr val="accent6">
                    <a:lumMod val="50000"/>
                  </a:schemeClr>
                </a:solidFill>
                <a:latin typeface="Comic Sans MS" panose="030F0902030302020204" pitchFamily="66" charset="0"/>
                <a:ea typeface="Calibri" pitchFamily="34" charset="0"/>
                <a:cs typeface="Comic Sans MS"/>
              </a:rPr>
              <a:t>=</a:t>
            </a:r>
            <a:r>
              <a:rPr lang="ru-RU" sz="2400" b="1" dirty="0">
                <a:solidFill>
                  <a:schemeClr val="accent6">
                    <a:lumMod val="50000"/>
                  </a:schemeClr>
                </a:solidFill>
                <a:latin typeface="Comic Sans MS"/>
                <a:ea typeface="Calibri" pitchFamily="34" charset="0"/>
                <a:cs typeface="Comic Sans MS"/>
              </a:rPr>
              <a:t> 0.</a:t>
            </a:r>
            <a:r>
              <a:rPr lang="en-US" sz="2400" b="1" dirty="0">
                <a:solidFill>
                  <a:schemeClr val="accent6">
                    <a:lumMod val="50000"/>
                  </a:schemeClr>
                </a:solidFill>
                <a:latin typeface="Comic Sans MS"/>
                <a:ea typeface="Calibri" pitchFamily="34" charset="0"/>
                <a:cs typeface="Comic Sans MS"/>
              </a:rPr>
              <a:t> </a:t>
            </a:r>
            <a:r>
              <a:rPr lang="en-US" sz="2400" b="1" dirty="0" err="1">
                <a:solidFill>
                  <a:schemeClr val="accent6">
                    <a:lumMod val="50000"/>
                  </a:schemeClr>
                </a:solidFill>
                <a:latin typeface="Comic Sans MS"/>
                <a:ea typeface="Calibri" pitchFamily="34" charset="0"/>
                <a:cs typeface="Comic Sans MS"/>
              </a:rPr>
              <a:t>Polya</a:t>
            </a:r>
            <a:r>
              <a:rPr lang="en-US" sz="2400" b="1" dirty="0">
                <a:solidFill>
                  <a:schemeClr val="accent6">
                    <a:lumMod val="50000"/>
                  </a:schemeClr>
                </a:solidFill>
                <a:latin typeface="Comic Sans MS"/>
                <a:ea typeface="Calibri" pitchFamily="34" charset="0"/>
                <a:cs typeface="Comic Sans MS"/>
              </a:rPr>
              <a:t> MD</a:t>
            </a:r>
            <a:r>
              <a:rPr lang="ru-RU" sz="2400" dirty="0">
                <a:solidFill>
                  <a:schemeClr val="accent6">
                    <a:lumMod val="50000"/>
                  </a:schemeClr>
                </a:solidFill>
                <a:latin typeface="Comic Sans MS"/>
                <a:ea typeface="Calibri" pitchFamily="34" charset="0"/>
                <a:cs typeface="Comic Sans MS"/>
              </a:rPr>
              <a:t> </a:t>
            </a:r>
            <a:r>
              <a:rPr lang="en-US" sz="2400" dirty="0">
                <a:solidFill>
                  <a:schemeClr val="accent6">
                    <a:lumMod val="50000"/>
                  </a:schemeClr>
                </a:solidFill>
                <a:latin typeface="Comic Sans MS"/>
                <a:ea typeface="Calibri" pitchFamily="34" charset="0"/>
                <a:cs typeface="Comic Sans MS"/>
              </a:rPr>
              <a:t>at the first stage corresponds to </a:t>
            </a:r>
            <a:r>
              <a:rPr lang="en-US" sz="2400" dirty="0">
                <a:solidFill>
                  <a:srgbClr val="C00000"/>
                </a:solidFill>
                <a:latin typeface="Comic Sans MS"/>
                <a:ea typeface="Calibri" pitchFamily="34" charset="0"/>
                <a:cs typeface="Comic Sans MS"/>
              </a:rPr>
              <a:t>negative binomial distribution </a:t>
            </a:r>
            <a:r>
              <a:rPr lang="en-US" sz="2400" dirty="0">
                <a:solidFill>
                  <a:schemeClr val="accent6">
                    <a:lumMod val="50000"/>
                  </a:schemeClr>
                </a:solidFill>
                <a:latin typeface="Comic Sans MS"/>
                <a:ea typeface="Calibri" pitchFamily="34" charset="0"/>
                <a:cs typeface="Comic Sans MS"/>
              </a:rPr>
              <a:t>(NBD):</a:t>
            </a:r>
          </a:p>
        </p:txBody>
      </p:sp>
      <p:pic>
        <p:nvPicPr>
          <p:cNvPr id="12" name="Picture 11" descr="latex-image-1.pdf">
            <a:extLst>
              <a:ext uri="{FF2B5EF4-FFF2-40B4-BE49-F238E27FC236}">
                <a16:creationId xmlns:a16="http://schemas.microsoft.com/office/drawing/2014/main" id="{DB3C17F8-A118-F84C-5F5C-C2A40F88E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504" y="3476055"/>
            <a:ext cx="3847041" cy="702299"/>
          </a:xfrm>
          <a:prstGeom prst="rect">
            <a:avLst/>
          </a:prstGeom>
          <a:ln w="28575" cmpd="sng">
            <a:solidFill>
              <a:srgbClr val="FF6600"/>
            </a:solidFill>
          </a:ln>
        </p:spPr>
      </p:pic>
      <p:sp>
        <p:nvSpPr>
          <p:cNvPr id="14" name="TextBox 13">
            <a:extLst>
              <a:ext uri="{FF2B5EF4-FFF2-40B4-BE49-F238E27FC236}">
                <a16:creationId xmlns:a16="http://schemas.microsoft.com/office/drawing/2014/main" id="{15F872BB-EA89-4EC4-7A66-67E92C44D18C}"/>
              </a:ext>
            </a:extLst>
          </p:cNvPr>
          <p:cNvSpPr txBox="1"/>
          <p:nvPr/>
        </p:nvSpPr>
        <p:spPr>
          <a:xfrm>
            <a:off x="3683000" y="4296266"/>
            <a:ext cx="8117114" cy="461665"/>
          </a:xfrm>
          <a:prstGeom prst="rect">
            <a:avLst/>
          </a:prstGeom>
          <a:noFill/>
        </p:spPr>
        <p:txBody>
          <a:bodyPr wrap="square" rtlCol="0">
            <a:spAutoFit/>
          </a:bodyPr>
          <a:lstStyle/>
          <a:p>
            <a:r>
              <a:rPr lang="en-US" sz="2400" dirty="0">
                <a:solidFill>
                  <a:schemeClr val="accent6">
                    <a:lumMod val="50000"/>
                  </a:schemeClr>
                </a:solidFill>
                <a:latin typeface="Comic Sans MS"/>
                <a:ea typeface="Calibri" pitchFamily="34" charset="0"/>
                <a:cs typeface="Comic Sans MS"/>
              </a:rPr>
              <a:t>We chose</a:t>
            </a:r>
            <a:r>
              <a:rPr lang="ru-RU" sz="2400" dirty="0">
                <a:solidFill>
                  <a:srgbClr val="00B050"/>
                </a:solidFill>
                <a:latin typeface="Comic Sans MS"/>
                <a:ea typeface="Calibri" pitchFamily="34" charset="0"/>
                <a:cs typeface="Comic Sans MS"/>
              </a:rPr>
              <a:t> </a:t>
            </a:r>
            <a:r>
              <a:rPr lang="en-US" sz="2400" dirty="0">
                <a:solidFill>
                  <a:srgbClr val="C00000"/>
                </a:solidFill>
                <a:latin typeface="Comic Sans MS"/>
                <a:ea typeface="Calibri" pitchFamily="34" charset="0"/>
                <a:cs typeface="Comic Sans MS"/>
              </a:rPr>
              <a:t>binomial MD </a:t>
            </a:r>
            <a:r>
              <a:rPr lang="ru-RU" sz="2000" dirty="0">
                <a:solidFill>
                  <a:schemeClr val="accent6">
                    <a:lumMod val="50000"/>
                  </a:schemeClr>
                </a:solidFill>
                <a:latin typeface="Comic Sans MS"/>
                <a:ea typeface="Calibri" pitchFamily="34" charset="0"/>
                <a:cs typeface="Comic Sans MS"/>
              </a:rPr>
              <a:t>(</a:t>
            </a:r>
            <a:r>
              <a:rPr lang="en-US" sz="2000" dirty="0">
                <a:solidFill>
                  <a:schemeClr val="accent6">
                    <a:lumMod val="50000"/>
                  </a:schemeClr>
                </a:solidFill>
                <a:latin typeface="Comic Sans MS"/>
                <a:ea typeface="Calibri" pitchFamily="34" charset="0"/>
                <a:cs typeface="Comic Sans MS"/>
              </a:rPr>
              <a:t>Bernoulli</a:t>
            </a:r>
            <a:r>
              <a:rPr lang="ru-RU" sz="2400" dirty="0">
                <a:solidFill>
                  <a:schemeClr val="accent6">
                    <a:lumMod val="50000"/>
                  </a:schemeClr>
                </a:solidFill>
                <a:latin typeface="Comic Sans MS"/>
                <a:ea typeface="Calibri" pitchFamily="34" charset="0"/>
                <a:cs typeface="Comic Sans MS"/>
              </a:rPr>
              <a:t>) </a:t>
            </a:r>
            <a:r>
              <a:rPr lang="en-US" sz="2400" dirty="0">
                <a:solidFill>
                  <a:schemeClr val="accent6">
                    <a:lumMod val="50000"/>
                  </a:schemeClr>
                </a:solidFill>
                <a:latin typeface="Comic Sans MS"/>
                <a:ea typeface="Calibri" pitchFamily="34" charset="0"/>
                <a:cs typeface="Comic Sans MS"/>
              </a:rPr>
              <a:t>for</a:t>
            </a:r>
            <a:r>
              <a:rPr lang="ru-RU" sz="2400" dirty="0">
                <a:solidFill>
                  <a:schemeClr val="accent6">
                    <a:lumMod val="50000"/>
                  </a:schemeClr>
                </a:solidFill>
                <a:latin typeface="Comic Sans MS"/>
                <a:ea typeface="Calibri" pitchFamily="34" charset="0"/>
                <a:cs typeface="Comic Sans MS"/>
              </a:rPr>
              <a:t> </a:t>
            </a:r>
            <a:r>
              <a:rPr lang="en-US" sz="2400" dirty="0">
                <a:solidFill>
                  <a:schemeClr val="accent6">
                    <a:lumMod val="50000"/>
                  </a:schemeClr>
                </a:solidFill>
                <a:latin typeface="Comic Sans MS"/>
                <a:ea typeface="Calibri" pitchFamily="34" charset="0"/>
                <a:cs typeface="Comic Sans MS"/>
              </a:rPr>
              <a:t>II-stage</a:t>
            </a:r>
            <a:r>
              <a:rPr lang="ru-RU" sz="2400" dirty="0">
                <a:solidFill>
                  <a:schemeClr val="accent6">
                    <a:lumMod val="50000"/>
                  </a:schemeClr>
                </a:solidFill>
                <a:latin typeface="Comic Sans MS"/>
                <a:ea typeface="Calibri" pitchFamily="34" charset="0"/>
                <a:cs typeface="Comic Sans MS"/>
              </a:rPr>
              <a:t>:  </a:t>
            </a:r>
            <a:endParaRPr lang="en-RU" sz="2400" dirty="0">
              <a:solidFill>
                <a:schemeClr val="accent6">
                  <a:lumMod val="50000"/>
                </a:schemeClr>
              </a:solidFill>
            </a:endParaRPr>
          </a:p>
        </p:txBody>
      </p:sp>
      <p:graphicFrame>
        <p:nvGraphicFramePr>
          <p:cNvPr id="18" name="Объект 25">
            <a:extLst>
              <a:ext uri="{FF2B5EF4-FFF2-40B4-BE49-F238E27FC236}">
                <a16:creationId xmlns:a16="http://schemas.microsoft.com/office/drawing/2014/main" id="{8723C6FB-5BB4-31E1-F940-26C1A31A8574}"/>
              </a:ext>
            </a:extLst>
          </p:cNvPr>
          <p:cNvGraphicFramePr>
            <a:graphicFrameLocks noChangeAspect="1"/>
          </p:cNvGraphicFramePr>
          <p:nvPr>
            <p:extLst>
              <p:ext uri="{D42A27DB-BD31-4B8C-83A1-F6EECF244321}">
                <p14:modId xmlns:p14="http://schemas.microsoft.com/office/powerpoint/2010/main" val="1776505453"/>
              </p:ext>
            </p:extLst>
          </p:nvPr>
        </p:nvGraphicFramePr>
        <p:xfrm>
          <a:off x="4637315" y="4868670"/>
          <a:ext cx="5159828" cy="1123950"/>
        </p:xfrm>
        <a:graphic>
          <a:graphicData uri="http://schemas.openxmlformats.org/presentationml/2006/ole">
            <mc:AlternateContent xmlns:mc="http://schemas.openxmlformats.org/markup-compatibility/2006">
              <mc:Choice xmlns:v="urn:schemas-microsoft-com:vml" Requires="v">
                <p:oleObj name="Equation" r:id="rId4" imgW="2895600" imgH="622300" progId="Equation.3">
                  <p:embed/>
                </p:oleObj>
              </mc:Choice>
              <mc:Fallback>
                <p:oleObj name="Equation" r:id="rId4" imgW="2895600" imgH="622300" progId="Equation.3">
                  <p:embed/>
                  <p:pic>
                    <p:nvPicPr>
                      <p:cNvPr id="10" name="Объект 25"/>
                      <p:cNvPicPr>
                        <a:picLocks noChangeAspect="1" noChangeArrowheads="1"/>
                      </p:cNvPicPr>
                      <p:nvPr/>
                    </p:nvPicPr>
                    <p:blipFill>
                      <a:blip r:embed="rId5"/>
                      <a:srcRect/>
                      <a:stretch>
                        <a:fillRect/>
                      </a:stretch>
                    </p:blipFill>
                    <p:spPr bwMode="auto">
                      <a:xfrm>
                        <a:off x="4637315" y="4868670"/>
                        <a:ext cx="5159828" cy="1123950"/>
                      </a:xfrm>
                      <a:prstGeom prst="rect">
                        <a:avLst/>
                      </a:prstGeom>
                      <a:noFill/>
                      <a:ln w="15875">
                        <a:solidFill>
                          <a:srgbClr val="C00000"/>
                        </a:solidFill>
                      </a:ln>
                    </p:spPr>
                  </p:pic>
                </p:oleObj>
              </mc:Fallback>
            </mc:AlternateContent>
          </a:graphicData>
        </a:graphic>
      </p:graphicFrame>
      <p:graphicFrame>
        <p:nvGraphicFramePr>
          <p:cNvPr id="13" name="Table 12">
            <a:extLst>
              <a:ext uri="{FF2B5EF4-FFF2-40B4-BE49-F238E27FC236}">
                <a16:creationId xmlns:a16="http://schemas.microsoft.com/office/drawing/2014/main" id="{B61913DC-496C-45BD-96A2-CE45072052E5}"/>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5" name="TextBox 14">
            <a:extLst>
              <a:ext uri="{FF2B5EF4-FFF2-40B4-BE49-F238E27FC236}">
                <a16:creationId xmlns:a16="http://schemas.microsoft.com/office/drawing/2014/main" id="{A49037C8-1CAD-A887-97B8-ADDD417F369A}"/>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7363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75"/>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69ABCB-165D-0D03-3C3C-ED872BD1C85C}"/>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23CAA84A-8FE5-4F53-98EB-D5FEB807DEEC}"/>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8" name="TextBox 7">
            <a:extLst>
              <a:ext uri="{FF2B5EF4-FFF2-40B4-BE49-F238E27FC236}">
                <a16:creationId xmlns:a16="http://schemas.microsoft.com/office/drawing/2014/main" id="{308F791A-DDED-737A-D6C9-DEF39D308B37}"/>
              </a:ext>
            </a:extLst>
          </p:cNvPr>
          <p:cNvSpPr txBox="1"/>
          <p:nvPr/>
        </p:nvSpPr>
        <p:spPr>
          <a:xfrm>
            <a:off x="3381375" y="443984"/>
            <a:ext cx="6102350" cy="584775"/>
          </a:xfrm>
          <a:prstGeom prst="rect">
            <a:avLst/>
          </a:prstGeom>
          <a:noFill/>
        </p:spPr>
        <p:txBody>
          <a:bodyPr wrap="square">
            <a:spAutoFit/>
          </a:bodyPr>
          <a:lstStyle/>
          <a:p>
            <a:r>
              <a:rPr lang="en-US" sz="3200" b="1" u="sng" dirty="0">
                <a:solidFill>
                  <a:srgbClr val="C00000"/>
                </a:solidFill>
                <a:latin typeface="Comic Sans MS" panose="030F0902030302020204" pitchFamily="66" charset="0"/>
              </a:rPr>
              <a:t>Convolution of two stages</a:t>
            </a:r>
          </a:p>
        </p:txBody>
      </p:sp>
      <p:graphicFrame>
        <p:nvGraphicFramePr>
          <p:cNvPr id="9" name="Объект 7">
            <a:extLst>
              <a:ext uri="{FF2B5EF4-FFF2-40B4-BE49-F238E27FC236}">
                <a16:creationId xmlns:a16="http://schemas.microsoft.com/office/drawing/2014/main" id="{FC75BE70-778C-9B29-D82F-F3ED8E40E2D8}"/>
              </a:ext>
            </a:extLst>
          </p:cNvPr>
          <p:cNvGraphicFramePr>
            <a:graphicFrameLocks noChangeAspect="1"/>
          </p:cNvGraphicFramePr>
          <p:nvPr>
            <p:extLst>
              <p:ext uri="{D42A27DB-BD31-4B8C-83A1-F6EECF244321}">
                <p14:modId xmlns:p14="http://schemas.microsoft.com/office/powerpoint/2010/main" val="862054242"/>
              </p:ext>
            </p:extLst>
          </p:nvPr>
        </p:nvGraphicFramePr>
        <p:xfrm>
          <a:off x="921282" y="1342530"/>
          <a:ext cx="3917235" cy="775527"/>
        </p:xfrm>
        <a:graphic>
          <a:graphicData uri="http://schemas.openxmlformats.org/presentationml/2006/ole">
            <mc:AlternateContent xmlns:mc="http://schemas.openxmlformats.org/markup-compatibility/2006">
              <mc:Choice xmlns:v="urn:schemas-microsoft-com:vml" Requires="v">
                <p:oleObj name="Уравнение" r:id="rId2" imgW="1841400" imgH="355320" progId="Equation.3">
                  <p:embed/>
                </p:oleObj>
              </mc:Choice>
              <mc:Fallback>
                <p:oleObj name="Уравнение" r:id="rId2" imgW="1841400" imgH="355320" progId="Equation.3">
                  <p:embed/>
                  <p:pic>
                    <p:nvPicPr>
                      <p:cNvPr id="4" name="Объект 7"/>
                      <p:cNvPicPr>
                        <a:picLocks noChangeAspect="1" noChangeArrowheads="1"/>
                      </p:cNvPicPr>
                      <p:nvPr/>
                    </p:nvPicPr>
                    <p:blipFill>
                      <a:blip r:embed="rId3"/>
                      <a:srcRect/>
                      <a:stretch>
                        <a:fillRect/>
                      </a:stretch>
                    </p:blipFill>
                    <p:spPr bwMode="auto">
                      <a:xfrm>
                        <a:off x="921282" y="1342530"/>
                        <a:ext cx="3917235" cy="775527"/>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A59F050F-5084-9509-7F5E-82C584EE3B63}"/>
              </a:ext>
            </a:extLst>
          </p:cNvPr>
          <p:cNvSpPr txBox="1"/>
          <p:nvPr/>
        </p:nvSpPr>
        <p:spPr>
          <a:xfrm>
            <a:off x="5168368" y="1360961"/>
            <a:ext cx="4569398" cy="461665"/>
          </a:xfrm>
          <a:prstGeom prst="rect">
            <a:avLst/>
          </a:prstGeom>
          <a:noFill/>
        </p:spPr>
        <p:txBody>
          <a:bodyPr wrap="square">
            <a:spAutoFit/>
          </a:bodyPr>
          <a:lstStyle/>
          <a:p>
            <a:r>
              <a:rPr lang="ru-RU" sz="2400" b="1" dirty="0">
                <a:solidFill>
                  <a:schemeClr val="accent6">
                    <a:lumMod val="50000"/>
                  </a:schemeClr>
                </a:solidFill>
                <a:latin typeface="Comic Sans MS" panose="030F0902030302020204" pitchFamily="66" charset="0"/>
              </a:rPr>
              <a:t>(</a:t>
            </a:r>
            <a:r>
              <a:rPr lang="en-US" sz="2400" b="1" dirty="0">
                <a:solidFill>
                  <a:schemeClr val="accent6">
                    <a:lumMod val="50000"/>
                  </a:schemeClr>
                </a:solidFill>
                <a:latin typeface="Comic Sans MS" panose="030F0902030302020204" pitchFamily="66" charset="0"/>
              </a:rPr>
              <a:t>soft </a:t>
            </a:r>
            <a:r>
              <a:rPr lang="en-US" sz="2400" b="1" dirty="0" err="1">
                <a:solidFill>
                  <a:schemeClr val="accent6">
                    <a:lumMod val="50000"/>
                  </a:schemeClr>
                </a:solidFill>
                <a:latin typeface="Comic Sans MS" panose="030F0902030302020204" pitchFamily="66" charset="0"/>
              </a:rPr>
              <a:t>decoloration</a:t>
            </a:r>
            <a:r>
              <a:rPr lang="ru-RU" sz="2400" b="1" dirty="0">
                <a:solidFill>
                  <a:schemeClr val="accent6">
                    <a:lumMod val="50000"/>
                  </a:schemeClr>
                </a:solidFill>
                <a:latin typeface="Comic Sans MS" panose="030F0902030302020204" pitchFamily="66" charset="0"/>
              </a:rPr>
              <a:t>).</a:t>
            </a:r>
            <a:endParaRPr lang="en-US" sz="1800" b="1" dirty="0">
              <a:solidFill>
                <a:schemeClr val="accent6">
                  <a:lumMod val="50000"/>
                </a:schemeClr>
              </a:solidFill>
            </a:endParaRPr>
          </a:p>
        </p:txBody>
      </p:sp>
      <p:graphicFrame>
        <p:nvGraphicFramePr>
          <p:cNvPr id="12" name="Объект 14">
            <a:extLst>
              <a:ext uri="{FF2B5EF4-FFF2-40B4-BE49-F238E27FC236}">
                <a16:creationId xmlns:a16="http://schemas.microsoft.com/office/drawing/2014/main" id="{4218242C-66FB-3210-D700-18E43E5CEF29}"/>
              </a:ext>
            </a:extLst>
          </p:cNvPr>
          <p:cNvGraphicFramePr>
            <a:graphicFrameLocks noChangeAspect="1"/>
          </p:cNvGraphicFramePr>
          <p:nvPr>
            <p:extLst>
              <p:ext uri="{D42A27DB-BD31-4B8C-83A1-F6EECF244321}">
                <p14:modId xmlns:p14="http://schemas.microsoft.com/office/powerpoint/2010/main" val="4222697281"/>
              </p:ext>
            </p:extLst>
          </p:nvPr>
        </p:nvGraphicFramePr>
        <p:xfrm>
          <a:off x="921282" y="2084595"/>
          <a:ext cx="7536364" cy="1345779"/>
        </p:xfrm>
        <a:graphic>
          <a:graphicData uri="http://schemas.openxmlformats.org/presentationml/2006/ole">
            <mc:AlternateContent xmlns:mc="http://schemas.openxmlformats.org/markup-compatibility/2006">
              <mc:Choice xmlns:v="urn:schemas-microsoft-com:vml" Requires="v">
                <p:oleObj name="Формула" r:id="rId4" imgW="2921000" imgH="520700" progId="Equation.3">
                  <p:embed/>
                </p:oleObj>
              </mc:Choice>
              <mc:Fallback>
                <p:oleObj name="Формула" r:id="rId4" imgW="2921000" imgH="520700" progId="Equation.3">
                  <p:embed/>
                  <p:pic>
                    <p:nvPicPr>
                      <p:cNvPr id="6" name="Объект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282" y="2084595"/>
                        <a:ext cx="7536364" cy="1345779"/>
                      </a:xfrm>
                      <a:prstGeom prst="rect">
                        <a:avLst/>
                      </a:prstGeom>
                      <a:noFill/>
                      <a:ln>
                        <a:solidFill>
                          <a:schemeClr val="bg1"/>
                        </a:solidFill>
                      </a:ln>
                    </p:spPr>
                  </p:pic>
                </p:oleObj>
              </mc:Fallback>
            </mc:AlternateContent>
          </a:graphicData>
        </a:graphic>
      </p:graphicFrame>
      <p:sp>
        <p:nvSpPr>
          <p:cNvPr id="13" name="TextBox 12">
            <a:extLst>
              <a:ext uri="{FF2B5EF4-FFF2-40B4-BE49-F238E27FC236}">
                <a16:creationId xmlns:a16="http://schemas.microsoft.com/office/drawing/2014/main" id="{D98D1BCD-FE8A-484F-92DA-FA54F2538ABB}"/>
              </a:ext>
            </a:extLst>
          </p:cNvPr>
          <p:cNvSpPr txBox="1"/>
          <p:nvPr/>
        </p:nvSpPr>
        <p:spPr>
          <a:xfrm>
            <a:off x="808938" y="4905046"/>
            <a:ext cx="7244818" cy="523220"/>
          </a:xfrm>
          <a:prstGeom prst="rect">
            <a:avLst/>
          </a:prstGeom>
          <a:noFill/>
        </p:spPr>
        <p:txBody>
          <a:bodyPr wrap="square" rtlCol="0">
            <a:spAutoFit/>
          </a:bodyPr>
          <a:lstStyle/>
          <a:p>
            <a:r>
              <a:rPr lang="en-US" sz="2800" b="1" dirty="0">
                <a:solidFill>
                  <a:schemeClr val="accent6">
                    <a:lumMod val="50000"/>
                  </a:schemeClr>
                </a:solidFill>
                <a:latin typeface="Comic Sans MS" panose="030F0902030302020204" pitchFamily="66" charset="0"/>
              </a:rPr>
              <a:t>Model parameters</a:t>
            </a:r>
            <a:r>
              <a:rPr lang="ru-RU" sz="2800" b="1" dirty="0">
                <a:solidFill>
                  <a:schemeClr val="accent6">
                    <a:lumMod val="50000"/>
                  </a:schemeClr>
                </a:solidFill>
                <a:latin typeface="Comic Sans MS" panose="030F0902030302020204" pitchFamily="66" charset="0"/>
              </a:rPr>
              <a:t>:</a:t>
            </a:r>
            <a:r>
              <a:rPr lang="ru-RU" sz="2800" b="1" dirty="0">
                <a:solidFill>
                  <a:srgbClr val="00B050"/>
                </a:solidFill>
                <a:latin typeface="Comic Sans MS" panose="030F0902030302020204" pitchFamily="66" charset="0"/>
              </a:rPr>
              <a:t> </a:t>
            </a:r>
            <a:r>
              <a:rPr lang="en-US" sz="2800" b="1" i="1" dirty="0">
                <a:solidFill>
                  <a:srgbClr val="C00000"/>
                </a:solidFill>
              </a:rPr>
              <a:t>N</a:t>
            </a:r>
            <a:r>
              <a:rPr lang="en-US" sz="2800" b="1" baseline="-25000" dirty="0">
                <a:solidFill>
                  <a:srgbClr val="C00000"/>
                </a:solidFill>
              </a:rPr>
              <a:t>q</a:t>
            </a:r>
            <a:r>
              <a:rPr lang="en-US" sz="2800" b="1" dirty="0">
                <a:solidFill>
                  <a:srgbClr val="C00000"/>
                </a:solidFill>
              </a:rPr>
              <a:t>=</a:t>
            </a:r>
            <a:r>
              <a:rPr lang="en-US" sz="2800" b="1" i="1" dirty="0">
                <a:solidFill>
                  <a:srgbClr val="C00000"/>
                </a:solidFill>
              </a:rPr>
              <a:t>N, α =N</a:t>
            </a:r>
            <a:r>
              <a:rPr lang="en-US" sz="2800" b="1" i="1" baseline="-25000" dirty="0">
                <a:solidFill>
                  <a:srgbClr val="C00000"/>
                </a:solidFill>
              </a:rPr>
              <a:t>g</a:t>
            </a:r>
            <a:r>
              <a:rPr lang="en-US" sz="2800" b="1" i="1" dirty="0">
                <a:solidFill>
                  <a:srgbClr val="C00000"/>
                </a:solidFill>
              </a:rPr>
              <a:t>/N,       . </a:t>
            </a:r>
            <a:r>
              <a:rPr lang="en-US" sz="2800" b="1" dirty="0">
                <a:solidFill>
                  <a:srgbClr val="C00000"/>
                </a:solidFill>
              </a:rPr>
              <a:t> </a:t>
            </a:r>
            <a:endParaRPr lang="en-RU" sz="2800" dirty="0">
              <a:solidFill>
                <a:srgbClr val="C00000"/>
              </a:solidFill>
            </a:endParaRPr>
          </a:p>
        </p:txBody>
      </p:sp>
      <p:pic>
        <p:nvPicPr>
          <p:cNvPr id="17" name="Picture 16">
            <a:extLst>
              <a:ext uri="{FF2B5EF4-FFF2-40B4-BE49-F238E27FC236}">
                <a16:creationId xmlns:a16="http://schemas.microsoft.com/office/drawing/2014/main" id="{9882DEF3-229E-ECA6-5E2C-8FEF83457E4B}"/>
              </a:ext>
            </a:extLst>
          </p:cNvPr>
          <p:cNvPicPr>
            <a:picLocks noChangeAspect="1"/>
          </p:cNvPicPr>
          <p:nvPr/>
        </p:nvPicPr>
        <p:blipFill>
          <a:blip r:embed="rId6"/>
          <a:stretch>
            <a:fillRect/>
          </a:stretch>
        </p:blipFill>
        <p:spPr>
          <a:xfrm>
            <a:off x="6715468" y="4919788"/>
            <a:ext cx="437047" cy="379541"/>
          </a:xfrm>
          <a:prstGeom prst="rect">
            <a:avLst/>
          </a:prstGeom>
        </p:spPr>
      </p:pic>
      <p:pic>
        <p:nvPicPr>
          <p:cNvPr id="7" name="Picture 6" descr="latex-image-1.pdf">
            <a:extLst>
              <a:ext uri="{FF2B5EF4-FFF2-40B4-BE49-F238E27FC236}">
                <a16:creationId xmlns:a16="http://schemas.microsoft.com/office/drawing/2014/main" id="{7D6742A4-9ADF-4B3F-9BA3-AD08393056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7874" y="3633679"/>
            <a:ext cx="2885388" cy="948344"/>
          </a:xfrm>
          <a:prstGeom prst="rect">
            <a:avLst/>
          </a:prstGeom>
          <a:ln w="28575" cmpd="sng">
            <a:solidFill>
              <a:srgbClr val="FF6600"/>
            </a:solidFill>
          </a:ln>
        </p:spPr>
      </p:pic>
      <p:graphicFrame>
        <p:nvGraphicFramePr>
          <p:cNvPr id="10" name="Объект 27">
            <a:extLst>
              <a:ext uri="{FF2B5EF4-FFF2-40B4-BE49-F238E27FC236}">
                <a16:creationId xmlns:a16="http://schemas.microsoft.com/office/drawing/2014/main" id="{AA467B76-BE1C-093F-5CCA-F19F5EF0EB77}"/>
              </a:ext>
            </a:extLst>
          </p:cNvPr>
          <p:cNvGraphicFramePr>
            <a:graphicFrameLocks noChangeAspect="1"/>
          </p:cNvGraphicFramePr>
          <p:nvPr>
            <p:extLst>
              <p:ext uri="{D42A27DB-BD31-4B8C-83A1-F6EECF244321}">
                <p14:modId xmlns:p14="http://schemas.microsoft.com/office/powerpoint/2010/main" val="2401122360"/>
              </p:ext>
            </p:extLst>
          </p:nvPr>
        </p:nvGraphicFramePr>
        <p:xfrm>
          <a:off x="921282" y="3445061"/>
          <a:ext cx="2934513" cy="1217249"/>
        </p:xfrm>
        <a:graphic>
          <a:graphicData uri="http://schemas.openxmlformats.org/presentationml/2006/ole">
            <mc:AlternateContent xmlns:mc="http://schemas.openxmlformats.org/markup-compatibility/2006">
              <mc:Choice xmlns:v="urn:schemas-microsoft-com:vml" Requires="v">
                <p:oleObj name="Equation" r:id="rId8" imgW="1447800" imgH="596900" progId="Equation.3">
                  <p:embed/>
                </p:oleObj>
              </mc:Choice>
              <mc:Fallback>
                <p:oleObj name="Equation" r:id="rId8" imgW="1447800" imgH="596900" progId="Equation.3">
                  <p:embed/>
                  <p:pic>
                    <p:nvPicPr>
                      <p:cNvPr id="15" name="Объект 27"/>
                      <p:cNvPicPr>
                        <a:picLocks noChangeAspect="1" noChangeArrowheads="1"/>
                      </p:cNvPicPr>
                      <p:nvPr/>
                    </p:nvPicPr>
                    <p:blipFill>
                      <a:blip r:embed="rId9"/>
                      <a:srcRect/>
                      <a:stretch>
                        <a:fillRect/>
                      </a:stretch>
                    </p:blipFill>
                    <p:spPr bwMode="auto">
                      <a:xfrm>
                        <a:off x="921282" y="3445061"/>
                        <a:ext cx="2934513" cy="1217249"/>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FA592B29-BE1D-E78A-572F-6C173DA9A08D}"/>
              </a:ext>
            </a:extLst>
          </p:cNvPr>
          <p:cNvSpPr txBox="1"/>
          <p:nvPr/>
        </p:nvSpPr>
        <p:spPr>
          <a:xfrm>
            <a:off x="3857200" y="3909921"/>
            <a:ext cx="1287528" cy="461665"/>
          </a:xfrm>
          <a:prstGeom prst="rect">
            <a:avLst/>
          </a:prstGeom>
          <a:noFill/>
        </p:spPr>
        <p:txBody>
          <a:bodyPr wrap="square" rtlCol="0">
            <a:spAutoFit/>
          </a:bodyPr>
          <a:lstStyle/>
          <a:p>
            <a:r>
              <a:rPr lang="en-US" sz="2400" b="1" dirty="0">
                <a:solidFill>
                  <a:schemeClr val="accent6">
                    <a:lumMod val="50000"/>
                  </a:schemeClr>
                </a:solidFill>
              </a:rPr>
              <a:t>p </a:t>
            </a:r>
            <a:r>
              <a:rPr lang="ru-RU" sz="2400" b="1" dirty="0">
                <a:solidFill>
                  <a:schemeClr val="accent6">
                    <a:lumMod val="50000"/>
                  </a:schemeClr>
                </a:solidFill>
              </a:rPr>
              <a:t>=</a:t>
            </a:r>
            <a:r>
              <a:rPr lang="en-US" sz="2400" b="1" dirty="0">
                <a:solidFill>
                  <a:schemeClr val="accent6">
                    <a:lumMod val="50000"/>
                  </a:schemeClr>
                </a:solidFill>
              </a:rPr>
              <a:t> </a:t>
            </a:r>
            <a:r>
              <a:rPr lang="en-US" sz="2400" b="1" dirty="0">
                <a:solidFill>
                  <a:schemeClr val="accent6">
                    <a:lumMod val="50000"/>
                  </a:schemeClr>
                </a:solidFill>
                <a:latin typeface="Comic Sans MS" panose="030F0902030302020204" pitchFamily="66" charset="0"/>
              </a:rPr>
              <a:t>q, g,</a:t>
            </a:r>
            <a:endParaRPr lang="en-RU" sz="2400" b="1" dirty="0">
              <a:solidFill>
                <a:schemeClr val="accent6">
                  <a:lumMod val="50000"/>
                </a:schemeClr>
              </a:solidFill>
              <a:latin typeface="Comic Sans MS" panose="030F0902030302020204" pitchFamily="66" charset="0"/>
            </a:endParaRPr>
          </a:p>
        </p:txBody>
      </p:sp>
      <p:graphicFrame>
        <p:nvGraphicFramePr>
          <p:cNvPr id="15" name="Table 14">
            <a:extLst>
              <a:ext uri="{FF2B5EF4-FFF2-40B4-BE49-F238E27FC236}">
                <a16:creationId xmlns:a16="http://schemas.microsoft.com/office/drawing/2014/main" id="{8D9031CC-27BE-FCA7-3CE3-1140F29045BF}"/>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6" name="TextBox 15">
            <a:extLst>
              <a:ext uri="{FF2B5EF4-FFF2-40B4-BE49-F238E27FC236}">
                <a16:creationId xmlns:a16="http://schemas.microsoft.com/office/drawing/2014/main" id="{815AC743-8D09-1AC4-F827-74AC8B987B3C}"/>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14104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9901"/>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6CB5F7-E302-25A1-7B3A-191F56CDBA49}"/>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D8525FE3-553A-4058-0824-608D0B15230B}"/>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8" name="Рисунок 2" descr="MD14.gif">
            <a:extLst>
              <a:ext uri="{FF2B5EF4-FFF2-40B4-BE49-F238E27FC236}">
                <a16:creationId xmlns:a16="http://schemas.microsoft.com/office/drawing/2014/main" id="{72751D05-B4E7-9D4F-EE77-C6A23EC3FC80}"/>
              </a:ext>
            </a:extLst>
          </p:cNvPr>
          <p:cNvPicPr/>
          <p:nvPr/>
        </p:nvPicPr>
        <p:blipFill>
          <a:blip r:embed="rId2" cstate="print"/>
          <a:srcRect l="759" t="8812" r="8348" b="979"/>
          <a:stretch>
            <a:fillRect/>
          </a:stretch>
        </p:blipFill>
        <p:spPr>
          <a:xfrm>
            <a:off x="1289968" y="1768910"/>
            <a:ext cx="2210108" cy="1699011"/>
          </a:xfrm>
          <a:prstGeom prst="rect">
            <a:avLst/>
          </a:prstGeom>
        </p:spPr>
      </p:pic>
      <p:pic>
        <p:nvPicPr>
          <p:cNvPr id="9" name="Рисунок 6" descr="MD34.gif">
            <a:extLst>
              <a:ext uri="{FF2B5EF4-FFF2-40B4-BE49-F238E27FC236}">
                <a16:creationId xmlns:a16="http://schemas.microsoft.com/office/drawing/2014/main" id="{6AADCD76-2752-39B5-CABE-7B2D99135EAE}"/>
              </a:ext>
            </a:extLst>
          </p:cNvPr>
          <p:cNvPicPr/>
          <p:nvPr/>
        </p:nvPicPr>
        <p:blipFill>
          <a:blip r:embed="rId3" cstate="print"/>
          <a:srcRect l="759" t="7833" r="8348" b="979"/>
          <a:stretch>
            <a:fillRect/>
          </a:stretch>
        </p:blipFill>
        <p:spPr>
          <a:xfrm>
            <a:off x="1281942" y="3677814"/>
            <a:ext cx="2218134" cy="1872207"/>
          </a:xfrm>
          <a:prstGeom prst="rect">
            <a:avLst/>
          </a:prstGeom>
        </p:spPr>
      </p:pic>
      <p:pic>
        <p:nvPicPr>
          <p:cNvPr id="10" name="Рисунок 11" descr="MD50.gif">
            <a:extLst>
              <a:ext uri="{FF2B5EF4-FFF2-40B4-BE49-F238E27FC236}">
                <a16:creationId xmlns:a16="http://schemas.microsoft.com/office/drawing/2014/main" id="{32CE97BA-4AAE-1B23-580C-189FE02C80B0}"/>
              </a:ext>
            </a:extLst>
          </p:cNvPr>
          <p:cNvPicPr/>
          <p:nvPr/>
        </p:nvPicPr>
        <p:blipFill>
          <a:blip r:embed="rId4" cstate="print"/>
          <a:srcRect l="759" t="7833" r="8348" b="1469"/>
          <a:stretch>
            <a:fillRect/>
          </a:stretch>
        </p:blipFill>
        <p:spPr>
          <a:xfrm>
            <a:off x="3933642" y="1754291"/>
            <a:ext cx="2237639" cy="1808997"/>
          </a:xfrm>
          <a:prstGeom prst="rect">
            <a:avLst/>
          </a:prstGeom>
        </p:spPr>
      </p:pic>
      <p:pic>
        <p:nvPicPr>
          <p:cNvPr id="11" name="Рисунок 2" descr="MD91.gif">
            <a:extLst>
              <a:ext uri="{FF2B5EF4-FFF2-40B4-BE49-F238E27FC236}">
                <a16:creationId xmlns:a16="http://schemas.microsoft.com/office/drawing/2014/main" id="{47FECA26-71B0-BD0F-A31A-32069205D9AF}"/>
              </a:ext>
            </a:extLst>
          </p:cNvPr>
          <p:cNvPicPr/>
          <p:nvPr/>
        </p:nvPicPr>
        <p:blipFill>
          <a:blip r:embed="rId5" cstate="print"/>
          <a:srcRect l="759" t="7833" r="8348" b="1469"/>
          <a:stretch>
            <a:fillRect/>
          </a:stretch>
        </p:blipFill>
        <p:spPr>
          <a:xfrm>
            <a:off x="3939033" y="3652977"/>
            <a:ext cx="2232248" cy="1897043"/>
          </a:xfrm>
          <a:prstGeom prst="rect">
            <a:avLst/>
          </a:prstGeom>
        </p:spPr>
      </p:pic>
      <p:pic>
        <p:nvPicPr>
          <p:cNvPr id="12" name="Рисунок 6" descr="MD160.gif">
            <a:extLst>
              <a:ext uri="{FF2B5EF4-FFF2-40B4-BE49-F238E27FC236}">
                <a16:creationId xmlns:a16="http://schemas.microsoft.com/office/drawing/2014/main" id="{522D4809-4DA9-20C3-F8C1-552E9C0B5B5F}"/>
              </a:ext>
            </a:extLst>
          </p:cNvPr>
          <p:cNvPicPr/>
          <p:nvPr/>
        </p:nvPicPr>
        <p:blipFill>
          <a:blip r:embed="rId6" cstate="print"/>
          <a:srcRect l="759" t="7833" r="8348" b="1469"/>
          <a:stretch>
            <a:fillRect/>
          </a:stretch>
        </p:blipFill>
        <p:spPr>
          <a:xfrm>
            <a:off x="6368215" y="3652977"/>
            <a:ext cx="2232248" cy="1873384"/>
          </a:xfrm>
          <a:prstGeom prst="rect">
            <a:avLst/>
          </a:prstGeom>
        </p:spPr>
      </p:pic>
      <p:pic>
        <p:nvPicPr>
          <p:cNvPr id="13" name="Рисунок 10" descr="MD183.gif">
            <a:extLst>
              <a:ext uri="{FF2B5EF4-FFF2-40B4-BE49-F238E27FC236}">
                <a16:creationId xmlns:a16="http://schemas.microsoft.com/office/drawing/2014/main" id="{093D9D03-2BBE-BE7D-4434-D807E024BAFC}"/>
              </a:ext>
            </a:extLst>
          </p:cNvPr>
          <p:cNvPicPr/>
          <p:nvPr/>
        </p:nvPicPr>
        <p:blipFill>
          <a:blip r:embed="rId7" cstate="print"/>
          <a:srcRect l="759" t="7833" r="8348" b="1469"/>
          <a:stretch>
            <a:fillRect/>
          </a:stretch>
        </p:blipFill>
        <p:spPr>
          <a:xfrm>
            <a:off x="8676193" y="1805857"/>
            <a:ext cx="2232248" cy="1839864"/>
          </a:xfrm>
          <a:prstGeom prst="rect">
            <a:avLst/>
          </a:prstGeom>
        </p:spPr>
      </p:pic>
      <p:pic>
        <p:nvPicPr>
          <p:cNvPr id="14" name="Рисунок 4" descr="MD130.gif">
            <a:extLst>
              <a:ext uri="{FF2B5EF4-FFF2-40B4-BE49-F238E27FC236}">
                <a16:creationId xmlns:a16="http://schemas.microsoft.com/office/drawing/2014/main" id="{8CEA1DA5-2FDB-9A07-89CC-F9575FA3448D}"/>
              </a:ext>
            </a:extLst>
          </p:cNvPr>
          <p:cNvPicPr/>
          <p:nvPr/>
        </p:nvPicPr>
        <p:blipFill>
          <a:blip r:embed="rId8" cstate="print"/>
          <a:srcRect l="759" t="7833" r="8348" b="1469"/>
          <a:stretch>
            <a:fillRect/>
          </a:stretch>
        </p:blipFill>
        <p:spPr>
          <a:xfrm>
            <a:off x="6308790" y="1798193"/>
            <a:ext cx="2192933" cy="1800201"/>
          </a:xfrm>
          <a:prstGeom prst="rect">
            <a:avLst/>
          </a:prstGeom>
        </p:spPr>
      </p:pic>
      <p:pic>
        <p:nvPicPr>
          <p:cNvPr id="16" name="Рисунок 12" descr="MD189.gif">
            <a:extLst>
              <a:ext uri="{FF2B5EF4-FFF2-40B4-BE49-F238E27FC236}">
                <a16:creationId xmlns:a16="http://schemas.microsoft.com/office/drawing/2014/main" id="{2F4A183A-B22F-0601-14DD-9C8C980B4599}"/>
              </a:ext>
            </a:extLst>
          </p:cNvPr>
          <p:cNvPicPr/>
          <p:nvPr/>
        </p:nvPicPr>
        <p:blipFill>
          <a:blip r:embed="rId9" cstate="print"/>
          <a:srcRect l="759" t="7833" r="8348" b="1469"/>
          <a:stretch>
            <a:fillRect/>
          </a:stretch>
        </p:blipFill>
        <p:spPr>
          <a:xfrm>
            <a:off x="8822916" y="3652977"/>
            <a:ext cx="2088232" cy="1859521"/>
          </a:xfrm>
          <a:prstGeom prst="rect">
            <a:avLst/>
          </a:prstGeom>
        </p:spPr>
      </p:pic>
      <p:sp>
        <p:nvSpPr>
          <p:cNvPr id="22" name="TextBox 21">
            <a:extLst>
              <a:ext uri="{FF2B5EF4-FFF2-40B4-BE49-F238E27FC236}">
                <a16:creationId xmlns:a16="http://schemas.microsoft.com/office/drawing/2014/main" id="{D10C2865-61F3-D3C9-4FE4-1E2A67641A6B}"/>
              </a:ext>
            </a:extLst>
          </p:cNvPr>
          <p:cNvSpPr txBox="1"/>
          <p:nvPr/>
        </p:nvSpPr>
        <p:spPr>
          <a:xfrm>
            <a:off x="1692274" y="709146"/>
            <a:ext cx="8150225"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MD in</a:t>
            </a:r>
            <a:r>
              <a:rPr lang="ru-RU" sz="3200" b="1" u="sng" dirty="0">
                <a:solidFill>
                  <a:srgbClr val="C00000"/>
                </a:solidFill>
                <a:latin typeface="Comic Sans MS" panose="030F0902030302020204" pitchFamily="66" charset="0"/>
              </a:rPr>
              <a:t> </a:t>
            </a:r>
            <a:r>
              <a:rPr lang="ru-RU" sz="3200" b="1" u="sng" dirty="0" err="1">
                <a:solidFill>
                  <a:srgbClr val="C00000"/>
                </a:solidFill>
                <a:latin typeface="Comic Sans MS" panose="030F0902030302020204" pitchFamily="66" charset="0"/>
              </a:rPr>
              <a:t>е+е</a:t>
            </a:r>
            <a:r>
              <a:rPr lang="ru-RU" sz="3200" b="1" u="sng" dirty="0">
                <a:solidFill>
                  <a:srgbClr val="C00000"/>
                </a:solidFill>
                <a:latin typeface="Comic Sans MS" panose="030F0902030302020204" pitchFamily="66" charset="0"/>
              </a:rPr>
              <a:t>- </a:t>
            </a:r>
            <a:r>
              <a:rPr lang="en-US" sz="3200" b="1" u="sng" dirty="0">
                <a:solidFill>
                  <a:srgbClr val="C00000"/>
                </a:solidFill>
                <a:latin typeface="Comic Sans MS" panose="030F0902030302020204" pitchFamily="66" charset="0"/>
              </a:rPr>
              <a:t>annihilation</a:t>
            </a:r>
            <a:r>
              <a:rPr lang="ru-RU" sz="3200" b="1" u="sng" dirty="0">
                <a:solidFill>
                  <a:srgbClr val="C00000"/>
                </a:solidFill>
                <a:latin typeface="Comic Sans MS" panose="030F0902030302020204" pitchFamily="66" charset="0"/>
              </a:rPr>
              <a:t> (14 -189 ГэВ)</a:t>
            </a:r>
            <a:endParaRPr lang="en-US" sz="3200" b="1" u="sng" dirty="0">
              <a:solidFill>
                <a:srgbClr val="C00000"/>
              </a:solidFill>
              <a:latin typeface="Comic Sans MS" panose="030F0902030302020204" pitchFamily="66" charset="0"/>
            </a:endParaRPr>
          </a:p>
        </p:txBody>
      </p:sp>
      <p:graphicFrame>
        <p:nvGraphicFramePr>
          <p:cNvPr id="7" name="Table 6">
            <a:extLst>
              <a:ext uri="{FF2B5EF4-FFF2-40B4-BE49-F238E27FC236}">
                <a16:creationId xmlns:a16="http://schemas.microsoft.com/office/drawing/2014/main" id="{CEF039D5-9B13-E3F6-01B3-38CB10845200}"/>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5" name="TextBox 14">
            <a:extLst>
              <a:ext uri="{FF2B5EF4-FFF2-40B4-BE49-F238E27FC236}">
                <a16:creationId xmlns:a16="http://schemas.microsoft.com/office/drawing/2014/main" id="{05F62D9B-7B7E-7849-C2AC-9A08D335976D}"/>
              </a:ext>
            </a:extLst>
          </p:cNvPr>
          <p:cNvSpPr txBox="1"/>
          <p:nvPr/>
        </p:nvSpPr>
        <p:spPr>
          <a:xfrm>
            <a:off x="855023" y="6290986"/>
            <a:ext cx="10735294" cy="400110"/>
          </a:xfrm>
          <a:prstGeom prst="rect">
            <a:avLst/>
          </a:prstGeom>
          <a:noFill/>
        </p:spPr>
        <p:txBody>
          <a:bodyPr wrap="square" rtlCol="0">
            <a:spAutoFit/>
          </a:bodyPr>
          <a:lstStyle/>
          <a:p>
            <a:r>
              <a:rPr lang="en-US" sz="2000" b="1" dirty="0">
                <a:solidFill>
                  <a:srgbClr val="FFFF00"/>
                </a:solidFill>
                <a:latin typeface="Comic Sans MS" panose="030F0902030302020204" pitchFamily="66" charset="0"/>
              </a:rPr>
              <a:t>"</a:t>
            </a:r>
            <a:r>
              <a:rPr lang="en-GB" sz="2000" b="1" i="0" u="none" strike="noStrike" dirty="0" err="1">
                <a:solidFill>
                  <a:srgbClr val="FFFF00"/>
                </a:solidFill>
                <a:effectLst/>
                <a:latin typeface="Comic Sans MS" panose="030F0902030302020204" pitchFamily="66" charset="0"/>
              </a:rPr>
              <a:t>XIXth</a:t>
            </a:r>
            <a:r>
              <a:rPr lang="en-GB" sz="2000" b="1" i="0" u="none" strike="noStrike" dirty="0">
                <a:solidFill>
                  <a:srgbClr val="FFFF00"/>
                </a:solidFill>
                <a:effectLst/>
                <a:latin typeface="Comic Sans MS" panose="030F0902030302020204" pitchFamily="66" charset="0"/>
              </a:rPr>
              <a:t> Workshop on High Energy Spin Physics”.  Dubna, September 4-8, 2023</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833332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3488</TotalTime>
  <Words>2310</Words>
  <Application>Microsoft Macintosh PowerPoint</Application>
  <PresentationFormat>Widescreen</PresentationFormat>
  <Paragraphs>238</Paragraphs>
  <Slides>31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31</vt:i4>
      </vt:variant>
    </vt:vector>
  </HeadingPairs>
  <TitlesOfParts>
    <vt:vector size="43" baseType="lpstr">
      <vt:lpstr>Arial</vt:lpstr>
      <vt:lpstr>Calibri</vt:lpstr>
      <vt:lpstr>Calibri Light</vt:lpstr>
      <vt:lpstr>Cambria Math</vt:lpstr>
      <vt:lpstr>Comic Sans MS</vt:lpstr>
      <vt:lpstr>Helvetica</vt:lpstr>
      <vt:lpstr>Times New Roman</vt:lpstr>
      <vt:lpstr>Office Theme</vt:lpstr>
      <vt:lpstr>Формула</vt:lpstr>
      <vt:lpstr>Equation</vt:lpstr>
      <vt:lpstr>Уравнение</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Admin</dc:creator>
  <cp:lastModifiedBy>Helen Admin</cp:lastModifiedBy>
  <cp:revision>28</cp:revision>
  <dcterms:created xsi:type="dcterms:W3CDTF">2023-04-06T12:31:34Z</dcterms:created>
  <dcterms:modified xsi:type="dcterms:W3CDTF">2023-09-04T06:05:12Z</dcterms:modified>
</cp:coreProperties>
</file>