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Alfa Slab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19" Type="http://schemas.openxmlformats.org/officeDocument/2006/relationships/font" Target="fonts/AlfaSlabOne-regular.fntdata"/><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245b1a4bb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245b1a4bb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45b1a4bb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45b1a4bb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51b2aa6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51b2aa6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45b1a4bb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245b1a4bb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51b2aa6d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51b2aa6d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45b1a4bb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45b1a4bbb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45b1a4bb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245b1a4bb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51b2aa6d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51b2aa6d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9AgGaFMBZMfyL7Hq_Pgoy0YGZbo0M7aU/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a:t>Off-line measurements in 2021</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a:t>Viacheslav Belov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I</a:t>
            </a:r>
            <a:r>
              <a:rPr lang="ru"/>
              <a:t>n pursuit of results</a:t>
            </a:r>
            <a:endParaRPr/>
          </a:p>
        </p:txBody>
      </p:sp>
      <p:pic>
        <p:nvPicPr>
          <p:cNvPr id="63" name="Google Shape;63;p14" title="20211030_133943.mp4">
            <a:hlinkClick r:id="rId3"/>
          </p:cNvPr>
          <p:cNvPicPr preferRelativeResize="0"/>
          <p:nvPr/>
        </p:nvPicPr>
        <p:blipFill>
          <a:blip r:embed="rId4">
            <a:alphaModFix/>
          </a:blip>
          <a:stretch>
            <a:fillRect/>
          </a:stretch>
        </p:blipFill>
        <p:spPr>
          <a:xfrm>
            <a:off x="1522675" y="1170150"/>
            <a:ext cx="5722675"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a:t>
            </a:r>
            <a:r>
              <a:rPr lang="ru"/>
              <a:t>xperimental setup</a:t>
            </a:r>
            <a:endParaRPr/>
          </a:p>
        </p:txBody>
      </p:sp>
      <p:sp>
        <p:nvSpPr>
          <p:cNvPr id="69" name="Google Shape;69;p15"/>
          <p:cNvSpPr txBox="1"/>
          <p:nvPr>
            <p:ph idx="1" type="body"/>
          </p:nvPr>
        </p:nvSpPr>
        <p:spPr>
          <a:xfrm>
            <a:off x="4619525" y="1291000"/>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ru" sz="1400">
                <a:solidFill>
                  <a:srgbClr val="000000"/>
                </a:solidFill>
                <a:highlight>
                  <a:srgbClr val="FFFFFF"/>
                </a:highlight>
              </a:rPr>
              <a:t>The idea of measurements is to save the beam time while proceeding with measurement of studied target out of muon beam. </a:t>
            </a:r>
            <a:endParaRPr sz="1400">
              <a:solidFill>
                <a:srgbClr val="000000"/>
              </a:solidFill>
              <a:highlight>
                <a:srgbClr val="FFFFFF"/>
              </a:highlight>
            </a:endParaRPr>
          </a:p>
          <a:p>
            <a:pPr indent="0" lvl="0" marL="0" rtl="0" algn="l">
              <a:spcBef>
                <a:spcPts val="1200"/>
              </a:spcBef>
              <a:spcAft>
                <a:spcPts val="1200"/>
              </a:spcAft>
              <a:buNone/>
            </a:pPr>
            <a:r>
              <a:rPr lang="ru" sz="1400">
                <a:solidFill>
                  <a:srgbClr val="000000"/>
                </a:solidFill>
                <a:highlight>
                  <a:srgbClr val="FFFFFF"/>
                </a:highlight>
              </a:rPr>
              <a:t>For this purpose the germanium detector inside the lead shield is used. During expositions in 2019 the detector signal was digitized via ADC, only energy spectra were written on disc. For possible improvements of off-line measurements precision in 2021 DAQ using time signal with possibility of waveform writing was added. The digitizer CAEN DT5730 and ComPASS software was used for this purpose.</a:t>
            </a:r>
            <a:endParaRPr sz="2200"/>
          </a:p>
        </p:txBody>
      </p:sp>
      <p:sp>
        <p:nvSpPr>
          <p:cNvPr id="70" name="Google Shape;70;p15"/>
          <p:cNvSpPr/>
          <p:nvPr/>
        </p:nvSpPr>
        <p:spPr>
          <a:xfrm>
            <a:off x="1794800" y="1428650"/>
            <a:ext cx="566700" cy="8124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Ge</a:t>
            </a:r>
            <a:endParaRPr sz="800"/>
          </a:p>
        </p:txBody>
      </p:sp>
      <p:sp>
        <p:nvSpPr>
          <p:cNvPr id="71" name="Google Shape;71;p15"/>
          <p:cNvSpPr/>
          <p:nvPr/>
        </p:nvSpPr>
        <p:spPr>
          <a:xfrm>
            <a:off x="1638950" y="2264625"/>
            <a:ext cx="349500" cy="1182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2167850" y="2264625"/>
            <a:ext cx="349500" cy="118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5400000">
            <a:off x="1145450" y="1629350"/>
            <a:ext cx="1105200" cy="1182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1905650" y="1629350"/>
            <a:ext cx="1105200" cy="1182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a:off x="1638950" y="994075"/>
            <a:ext cx="878400" cy="1182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a:off x="1825400" y="1263475"/>
            <a:ext cx="505500" cy="141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500"/>
              <a:t>target</a:t>
            </a:r>
            <a:endParaRPr sz="500"/>
          </a:p>
        </p:txBody>
      </p:sp>
      <p:sp>
        <p:nvSpPr>
          <p:cNvPr id="77" name="Google Shape;77;p15"/>
          <p:cNvSpPr/>
          <p:nvPr/>
        </p:nvSpPr>
        <p:spPr>
          <a:xfrm rot="9895445">
            <a:off x="1280261" y="2424644"/>
            <a:ext cx="773937" cy="28985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rot="-9895445">
            <a:off x="2102861" y="2424644"/>
            <a:ext cx="773937" cy="289852"/>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rot="-842175">
            <a:off x="1279922" y="2382952"/>
            <a:ext cx="1015521" cy="32313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900">
                <a:latin typeface="Proxima Nova"/>
                <a:ea typeface="Proxima Nova"/>
                <a:cs typeface="Proxima Nova"/>
                <a:sym typeface="Proxima Nova"/>
              </a:rPr>
              <a:t>Energy signal</a:t>
            </a:r>
            <a:endParaRPr sz="900">
              <a:latin typeface="Proxima Nova"/>
              <a:ea typeface="Proxima Nova"/>
              <a:cs typeface="Proxima Nova"/>
              <a:sym typeface="Proxima Nova"/>
            </a:endParaRPr>
          </a:p>
        </p:txBody>
      </p:sp>
      <p:sp>
        <p:nvSpPr>
          <p:cNvPr id="80" name="Google Shape;80;p15"/>
          <p:cNvSpPr txBox="1"/>
          <p:nvPr/>
        </p:nvSpPr>
        <p:spPr>
          <a:xfrm flipH="1" rot="842175">
            <a:off x="2051047" y="2408002"/>
            <a:ext cx="1015521" cy="32313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900">
                <a:latin typeface="Proxima Nova"/>
                <a:ea typeface="Proxima Nova"/>
                <a:cs typeface="Proxima Nova"/>
                <a:sym typeface="Proxima Nova"/>
              </a:rPr>
              <a:t>Time</a:t>
            </a:r>
            <a:r>
              <a:rPr lang="ru" sz="900">
                <a:latin typeface="Proxima Nova"/>
                <a:ea typeface="Proxima Nova"/>
                <a:cs typeface="Proxima Nova"/>
                <a:sym typeface="Proxima Nova"/>
              </a:rPr>
              <a:t> signal</a:t>
            </a:r>
            <a:endParaRPr sz="900">
              <a:latin typeface="Proxima Nova"/>
              <a:ea typeface="Proxima Nova"/>
              <a:cs typeface="Proxima Nova"/>
              <a:sym typeface="Proxima Nova"/>
            </a:endParaRPr>
          </a:p>
        </p:txBody>
      </p:sp>
      <p:sp>
        <p:nvSpPr>
          <p:cNvPr id="81" name="Google Shape;81;p15"/>
          <p:cNvSpPr/>
          <p:nvPr/>
        </p:nvSpPr>
        <p:spPr>
          <a:xfrm>
            <a:off x="618725" y="2786650"/>
            <a:ext cx="987300" cy="425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1200"/>
              <a:t>Canberra</a:t>
            </a:r>
            <a:endParaRPr sz="1200"/>
          </a:p>
          <a:p>
            <a:pPr indent="0" lvl="0" marL="0" rtl="0" algn="ctr">
              <a:spcBef>
                <a:spcPts val="0"/>
              </a:spcBef>
              <a:spcAft>
                <a:spcPts val="0"/>
              </a:spcAft>
              <a:buNone/>
            </a:pPr>
            <a:r>
              <a:rPr lang="ru" sz="1200"/>
              <a:t>amplifier</a:t>
            </a:r>
            <a:endParaRPr sz="1200"/>
          </a:p>
        </p:txBody>
      </p:sp>
      <p:sp>
        <p:nvSpPr>
          <p:cNvPr id="82" name="Google Shape;82;p15"/>
          <p:cNvSpPr/>
          <p:nvPr/>
        </p:nvSpPr>
        <p:spPr>
          <a:xfrm>
            <a:off x="618725" y="3353338"/>
            <a:ext cx="987300" cy="425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1200"/>
              <a:t>Canberra</a:t>
            </a:r>
            <a:endParaRPr sz="1200"/>
          </a:p>
          <a:p>
            <a:pPr indent="0" lvl="0" marL="0" rtl="0" algn="ctr">
              <a:spcBef>
                <a:spcPts val="0"/>
              </a:spcBef>
              <a:spcAft>
                <a:spcPts val="0"/>
              </a:spcAft>
              <a:buNone/>
            </a:pPr>
            <a:r>
              <a:rPr lang="ru" sz="1200"/>
              <a:t>ADC</a:t>
            </a:r>
            <a:endParaRPr sz="1200"/>
          </a:p>
        </p:txBody>
      </p:sp>
      <p:sp>
        <p:nvSpPr>
          <p:cNvPr id="83" name="Google Shape;83;p15"/>
          <p:cNvSpPr/>
          <p:nvPr/>
        </p:nvSpPr>
        <p:spPr>
          <a:xfrm>
            <a:off x="618725" y="3920050"/>
            <a:ext cx="987300" cy="531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1200"/>
              <a:t>Canberra</a:t>
            </a:r>
            <a:endParaRPr sz="1200"/>
          </a:p>
          <a:p>
            <a:pPr indent="0" lvl="0" marL="0" rtl="0" algn="ctr">
              <a:spcBef>
                <a:spcPts val="0"/>
              </a:spcBef>
              <a:spcAft>
                <a:spcPts val="0"/>
              </a:spcAft>
              <a:buNone/>
            </a:pPr>
            <a:r>
              <a:rPr lang="ru" sz="1200"/>
              <a:t>Genui software</a:t>
            </a:r>
            <a:endParaRPr sz="1200"/>
          </a:p>
        </p:txBody>
      </p:sp>
      <p:sp>
        <p:nvSpPr>
          <p:cNvPr id="84" name="Google Shape;84;p15"/>
          <p:cNvSpPr/>
          <p:nvPr/>
        </p:nvSpPr>
        <p:spPr>
          <a:xfrm>
            <a:off x="1053275" y="3211750"/>
            <a:ext cx="118200" cy="14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1053275" y="3778450"/>
            <a:ext cx="118200" cy="14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2482163" y="2786650"/>
            <a:ext cx="1261200" cy="5310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1200"/>
              <a:t>CAEN DT5730</a:t>
            </a:r>
            <a:endParaRPr sz="1200"/>
          </a:p>
          <a:p>
            <a:pPr indent="0" lvl="0" marL="0" rtl="0" algn="ctr">
              <a:spcBef>
                <a:spcPts val="0"/>
              </a:spcBef>
              <a:spcAft>
                <a:spcPts val="0"/>
              </a:spcAft>
              <a:buNone/>
            </a:pPr>
            <a:r>
              <a:rPr lang="ru" sz="1200"/>
              <a:t>14bit 500MHz</a:t>
            </a:r>
            <a:endParaRPr sz="1200"/>
          </a:p>
        </p:txBody>
      </p:sp>
      <p:sp>
        <p:nvSpPr>
          <p:cNvPr id="87" name="Google Shape;87;p15"/>
          <p:cNvSpPr/>
          <p:nvPr/>
        </p:nvSpPr>
        <p:spPr>
          <a:xfrm>
            <a:off x="618725" y="4592638"/>
            <a:ext cx="987300" cy="4251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900"/>
              <a:t>Energy spectrum </a:t>
            </a:r>
            <a:endParaRPr sz="900"/>
          </a:p>
          <a:p>
            <a:pPr indent="0" lvl="0" marL="0" rtl="0" algn="ctr">
              <a:spcBef>
                <a:spcPts val="0"/>
              </a:spcBef>
              <a:spcAft>
                <a:spcPts val="0"/>
              </a:spcAft>
              <a:buNone/>
            </a:pPr>
            <a:r>
              <a:rPr lang="ru" sz="900"/>
              <a:t>one per hour</a:t>
            </a:r>
            <a:endParaRPr sz="900"/>
          </a:p>
        </p:txBody>
      </p:sp>
      <p:sp>
        <p:nvSpPr>
          <p:cNvPr id="88" name="Google Shape;88;p15"/>
          <p:cNvSpPr/>
          <p:nvPr/>
        </p:nvSpPr>
        <p:spPr>
          <a:xfrm>
            <a:off x="1053275" y="4451050"/>
            <a:ext cx="118200" cy="14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3053663" y="3317650"/>
            <a:ext cx="118200" cy="14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2482163" y="3459250"/>
            <a:ext cx="1261200" cy="5310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1000"/>
              <a:t>CAEN CoMPASS</a:t>
            </a:r>
            <a:endParaRPr sz="1000"/>
          </a:p>
          <a:p>
            <a:pPr indent="0" lvl="0" marL="0" rtl="0" algn="ctr">
              <a:spcBef>
                <a:spcPts val="0"/>
              </a:spcBef>
              <a:spcAft>
                <a:spcPts val="0"/>
              </a:spcAft>
              <a:buNone/>
            </a:pPr>
            <a:r>
              <a:rPr lang="ru" sz="1000"/>
              <a:t>software</a:t>
            </a:r>
            <a:endParaRPr sz="1000"/>
          </a:p>
        </p:txBody>
      </p:sp>
      <p:sp>
        <p:nvSpPr>
          <p:cNvPr id="91" name="Google Shape;91;p15"/>
          <p:cNvSpPr/>
          <p:nvPr/>
        </p:nvSpPr>
        <p:spPr>
          <a:xfrm>
            <a:off x="2499700" y="4051000"/>
            <a:ext cx="118200" cy="14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3592000" y="4051000"/>
            <a:ext cx="118200" cy="14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2065150" y="4220783"/>
            <a:ext cx="987300" cy="6867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900"/>
              <a:t>Energy spectrum after trapezoidal filter </a:t>
            </a:r>
            <a:endParaRPr sz="900"/>
          </a:p>
          <a:p>
            <a:pPr indent="0" lvl="0" marL="0" rtl="0" algn="ctr">
              <a:spcBef>
                <a:spcPts val="0"/>
              </a:spcBef>
              <a:spcAft>
                <a:spcPts val="0"/>
              </a:spcAft>
              <a:buNone/>
            </a:pPr>
            <a:r>
              <a:rPr lang="ru" sz="900"/>
              <a:t>one per hour</a:t>
            </a:r>
            <a:endParaRPr sz="900"/>
          </a:p>
        </p:txBody>
      </p:sp>
      <p:sp>
        <p:nvSpPr>
          <p:cNvPr id="94" name="Google Shape;94;p15"/>
          <p:cNvSpPr/>
          <p:nvPr/>
        </p:nvSpPr>
        <p:spPr>
          <a:xfrm>
            <a:off x="3157450" y="4253358"/>
            <a:ext cx="987300" cy="6867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sz="900"/>
              <a:t>Event by event </a:t>
            </a:r>
            <a:endParaRPr sz="900"/>
          </a:p>
          <a:p>
            <a:pPr indent="0" lvl="0" marL="0" rtl="0" algn="ctr">
              <a:spcBef>
                <a:spcPts val="0"/>
              </a:spcBef>
              <a:spcAft>
                <a:spcPts val="0"/>
              </a:spcAft>
              <a:buNone/>
            </a:pPr>
            <a:r>
              <a:rPr lang="ru" sz="900"/>
              <a:t>raw data</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Experimental setup</a:t>
            </a:r>
            <a:endParaRPr/>
          </a:p>
        </p:txBody>
      </p:sp>
      <p:pic>
        <p:nvPicPr>
          <p:cNvPr id="100" name="Google Shape;100;p16"/>
          <p:cNvPicPr preferRelativeResize="0"/>
          <p:nvPr/>
        </p:nvPicPr>
        <p:blipFill>
          <a:blip r:embed="rId3">
            <a:alphaModFix/>
          </a:blip>
          <a:stretch>
            <a:fillRect/>
          </a:stretch>
        </p:blipFill>
        <p:spPr>
          <a:xfrm>
            <a:off x="311688" y="1157375"/>
            <a:ext cx="5094630" cy="3820973"/>
          </a:xfrm>
          <a:prstGeom prst="rect">
            <a:avLst/>
          </a:prstGeom>
          <a:noFill/>
          <a:ln>
            <a:noFill/>
          </a:ln>
        </p:spPr>
      </p:pic>
      <p:pic>
        <p:nvPicPr>
          <p:cNvPr id="101" name="Google Shape;101;p16"/>
          <p:cNvPicPr preferRelativeResize="0"/>
          <p:nvPr/>
        </p:nvPicPr>
        <p:blipFill>
          <a:blip r:embed="rId4">
            <a:alphaModFix/>
          </a:blip>
          <a:stretch>
            <a:fillRect/>
          </a:stretch>
        </p:blipFill>
        <p:spPr>
          <a:xfrm>
            <a:off x="5966568" y="1157375"/>
            <a:ext cx="2865732" cy="3820976"/>
          </a:xfrm>
          <a:prstGeom prst="rect">
            <a:avLst/>
          </a:prstGeom>
          <a:noFill/>
          <a:ln>
            <a:noFill/>
          </a:ln>
        </p:spPr>
      </p:pic>
      <p:sp>
        <p:nvSpPr>
          <p:cNvPr id="102" name="Google Shape;102;p16"/>
          <p:cNvSpPr/>
          <p:nvPr/>
        </p:nvSpPr>
        <p:spPr>
          <a:xfrm>
            <a:off x="1955025" y="1241625"/>
            <a:ext cx="926100" cy="572700"/>
          </a:xfrm>
          <a:prstGeom prst="wedgeRoundRectCallout">
            <a:avLst>
              <a:gd fmla="val 106290" name="adj1"/>
              <a:gd fmla="val 126069"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Ge detector</a:t>
            </a:r>
            <a:endParaRPr/>
          </a:p>
        </p:txBody>
      </p:sp>
      <p:sp>
        <p:nvSpPr>
          <p:cNvPr id="103" name="Google Shape;103;p16"/>
          <p:cNvSpPr/>
          <p:nvPr/>
        </p:nvSpPr>
        <p:spPr>
          <a:xfrm>
            <a:off x="6737750" y="1241625"/>
            <a:ext cx="1274400" cy="572700"/>
          </a:xfrm>
          <a:prstGeom prst="wedgeRoundRectCallout">
            <a:avLst>
              <a:gd fmla="val 25389" name="adj1"/>
              <a:gd fmla="val 12727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Local DAQ Interface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Experimental setup</a:t>
            </a:r>
            <a:endParaRPr/>
          </a:p>
        </p:txBody>
      </p:sp>
      <p:pic>
        <p:nvPicPr>
          <p:cNvPr id="109" name="Google Shape;109;p17"/>
          <p:cNvPicPr preferRelativeResize="0"/>
          <p:nvPr/>
        </p:nvPicPr>
        <p:blipFill>
          <a:blip r:embed="rId3">
            <a:alphaModFix/>
          </a:blip>
          <a:stretch>
            <a:fillRect/>
          </a:stretch>
        </p:blipFill>
        <p:spPr>
          <a:xfrm>
            <a:off x="2115950" y="1104050"/>
            <a:ext cx="5237949" cy="3928450"/>
          </a:xfrm>
          <a:prstGeom prst="rect">
            <a:avLst/>
          </a:prstGeom>
          <a:noFill/>
          <a:ln>
            <a:noFill/>
          </a:ln>
        </p:spPr>
      </p:pic>
      <p:sp>
        <p:nvSpPr>
          <p:cNvPr id="110" name="Google Shape;110;p17"/>
          <p:cNvSpPr/>
          <p:nvPr/>
        </p:nvSpPr>
        <p:spPr>
          <a:xfrm>
            <a:off x="2715800" y="1402775"/>
            <a:ext cx="1317900" cy="572700"/>
          </a:xfrm>
          <a:prstGeom prst="wedgeRectCallout">
            <a:avLst>
              <a:gd fmla="val 137793" name="adj1"/>
              <a:gd fmla="val 5391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CAEN digitizer</a:t>
            </a:r>
            <a:endParaRPr/>
          </a:p>
        </p:txBody>
      </p:sp>
      <p:sp>
        <p:nvSpPr>
          <p:cNvPr id="111" name="Google Shape;111;p17"/>
          <p:cNvSpPr/>
          <p:nvPr/>
        </p:nvSpPr>
        <p:spPr>
          <a:xfrm>
            <a:off x="1970800" y="3302725"/>
            <a:ext cx="1317900" cy="572700"/>
          </a:xfrm>
          <a:prstGeom prst="wedgeRectCallout">
            <a:avLst>
              <a:gd fmla="val 137793" name="adj1"/>
              <a:gd fmla="val 5391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CANBERRA digitizer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Experimental setup</a:t>
            </a:r>
            <a:endParaRPr/>
          </a:p>
        </p:txBody>
      </p:sp>
      <p:pic>
        <p:nvPicPr>
          <p:cNvPr id="117" name="Google Shape;117;p18"/>
          <p:cNvPicPr preferRelativeResize="0"/>
          <p:nvPr/>
        </p:nvPicPr>
        <p:blipFill>
          <a:blip r:embed="rId3">
            <a:alphaModFix/>
          </a:blip>
          <a:stretch>
            <a:fillRect/>
          </a:stretch>
        </p:blipFill>
        <p:spPr>
          <a:xfrm>
            <a:off x="1904313" y="1067225"/>
            <a:ext cx="5335376" cy="4001525"/>
          </a:xfrm>
          <a:prstGeom prst="rect">
            <a:avLst/>
          </a:prstGeom>
          <a:noFill/>
          <a:ln>
            <a:noFill/>
          </a:ln>
        </p:spPr>
      </p:pic>
      <p:sp>
        <p:nvSpPr>
          <p:cNvPr id="118" name="Google Shape;118;p18"/>
          <p:cNvSpPr/>
          <p:nvPr/>
        </p:nvSpPr>
        <p:spPr>
          <a:xfrm>
            <a:off x="7025850" y="2064800"/>
            <a:ext cx="1274400" cy="572700"/>
          </a:xfrm>
          <a:prstGeom prst="wedgeRoundRectCallout">
            <a:avLst>
              <a:gd fmla="val -79722" name="adj1"/>
              <a:gd fmla="val 133255"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Test</a:t>
            </a:r>
            <a:r>
              <a:rPr lang="ru"/>
              <a:t> DAQ Interface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An example of the Ba136 energy spectrum</a:t>
            </a:r>
            <a:endParaRPr/>
          </a:p>
        </p:txBody>
      </p:sp>
      <p:pic>
        <p:nvPicPr>
          <p:cNvPr id="124" name="Google Shape;124;p19"/>
          <p:cNvPicPr preferRelativeResize="0"/>
          <p:nvPr/>
        </p:nvPicPr>
        <p:blipFill>
          <a:blip r:embed="rId3">
            <a:alphaModFix/>
          </a:blip>
          <a:stretch>
            <a:fillRect/>
          </a:stretch>
        </p:blipFill>
        <p:spPr>
          <a:xfrm>
            <a:off x="1293963" y="1131125"/>
            <a:ext cx="6556074" cy="3417050"/>
          </a:xfrm>
          <a:prstGeom prst="rect">
            <a:avLst/>
          </a:prstGeom>
          <a:noFill/>
          <a:ln>
            <a:noFill/>
          </a:ln>
        </p:spPr>
      </p:pic>
      <p:sp>
        <p:nvSpPr>
          <p:cNvPr id="125" name="Google Shape;125;p19"/>
          <p:cNvSpPr txBox="1"/>
          <p:nvPr/>
        </p:nvSpPr>
        <p:spPr>
          <a:xfrm>
            <a:off x="363750" y="4614500"/>
            <a:ext cx="8416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latin typeface="Proxima Nova"/>
                <a:ea typeface="Proxima Nova"/>
                <a:cs typeface="Proxima Nova"/>
                <a:sym typeface="Proxima Nova"/>
              </a:rPr>
              <a:t>The presented spectrum was obtained using a СAEN digitizer using a trapezoidal filter. Spectrum not calibrated.</a:t>
            </a:r>
            <a:endParaRPr sz="120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Time evolution of several different peaks</a:t>
            </a:r>
            <a:endParaRPr/>
          </a:p>
        </p:txBody>
      </p:sp>
      <p:pic>
        <p:nvPicPr>
          <p:cNvPr id="131" name="Google Shape;131;p20"/>
          <p:cNvPicPr preferRelativeResize="0"/>
          <p:nvPr/>
        </p:nvPicPr>
        <p:blipFill>
          <a:blip r:embed="rId3">
            <a:alphaModFix/>
          </a:blip>
          <a:stretch>
            <a:fillRect/>
          </a:stretch>
        </p:blipFill>
        <p:spPr>
          <a:xfrm>
            <a:off x="704425" y="985925"/>
            <a:ext cx="7735173" cy="3587199"/>
          </a:xfrm>
          <a:prstGeom prst="rect">
            <a:avLst/>
          </a:prstGeom>
          <a:noFill/>
          <a:ln>
            <a:noFill/>
          </a:ln>
        </p:spPr>
      </p:pic>
      <p:sp>
        <p:nvSpPr>
          <p:cNvPr id="132" name="Google Shape;132;p20"/>
          <p:cNvSpPr txBox="1"/>
          <p:nvPr/>
        </p:nvSpPr>
        <p:spPr>
          <a:xfrm>
            <a:off x="1187863" y="4482275"/>
            <a:ext cx="6768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200">
                <a:latin typeface="Proxima Nova"/>
                <a:ea typeface="Proxima Nova"/>
                <a:cs typeface="Proxima Nova"/>
                <a:sym typeface="Proxima Nova"/>
              </a:rPr>
              <a:t>Time evolution of three peaks randomly taken over the entire energy range.</a:t>
            </a:r>
            <a:endParaRPr sz="12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ru"/>
              <a:t>The end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