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5"/>
  </p:notesMasterIdLst>
  <p:sldIdLst>
    <p:sldId id="256" r:id="rId2"/>
    <p:sldId id="258" r:id="rId3"/>
    <p:sldId id="26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29"/>
    <p:restoredTop sz="95741"/>
  </p:normalViewPr>
  <p:slideViewPr>
    <p:cSldViewPr snapToGrid="0">
      <p:cViewPr varScale="1">
        <p:scale>
          <a:sx n="76" d="100"/>
          <a:sy n="76" d="100"/>
        </p:scale>
        <p:origin x="20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E161C6-B24E-FD41-827A-7B3884B1F7D9}" type="datetimeFigureOut">
              <a:rPr lang="ru-RU" smtClean="0"/>
              <a:t>21.05.2023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2691D-F9FD-CD44-849A-B8C2B08716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115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5/21/23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5/21/23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5/21/23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5/21/23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5/21/23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5/21/23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5/21/23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5/21/23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5/21/23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5/21/23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5/21/23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5/21/23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0E29AC-C696-8432-9B96-38960CFD67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MONUMENT</a:t>
            </a:r>
            <a:br>
              <a:rPr lang="en-US" dirty="0"/>
            </a:br>
            <a:r>
              <a:rPr lang="en-US" dirty="0"/>
              <a:t>collaboration meeting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434326A-478E-1376-A32F-38B3335F4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44417" y="4273031"/>
            <a:ext cx="7336702" cy="1915734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solidFill>
                  <a:schemeClr val="tx2">
                    <a:lumMod val="10000"/>
                  </a:schemeClr>
                </a:solidFill>
              </a:rPr>
              <a:t>Publication plans for </a:t>
            </a:r>
            <a:r>
              <a:rPr lang="ru-RU" sz="2800" dirty="0">
                <a:solidFill>
                  <a:schemeClr val="tx2">
                    <a:lumMod val="10000"/>
                  </a:schemeClr>
                </a:solidFill>
              </a:rPr>
              <a:t>2023 </a:t>
            </a:r>
            <a:r>
              <a:rPr lang="en-US" sz="2800" dirty="0">
                <a:solidFill>
                  <a:schemeClr val="tx2">
                    <a:lumMod val="10000"/>
                  </a:schemeClr>
                </a:solidFill>
              </a:rPr>
              <a:t>y</a:t>
            </a:r>
            <a:r>
              <a:rPr lang="ru-RU" sz="2800" dirty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  <a:p>
            <a:endParaRPr lang="en-US" sz="2800" dirty="0">
              <a:solidFill>
                <a:schemeClr val="tx2">
                  <a:lumMod val="10000"/>
                </a:schemeClr>
              </a:solidFill>
            </a:endParaRPr>
          </a:p>
          <a:p>
            <a:endParaRPr lang="ru-RU" sz="2800" dirty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en-US" sz="2800" dirty="0">
                <a:solidFill>
                  <a:schemeClr val="tx2">
                    <a:lumMod val="10000"/>
                  </a:schemeClr>
                </a:solidFill>
                <a:latin typeface="+mj-lt"/>
              </a:rPr>
              <a:t>23</a:t>
            </a:r>
            <a:r>
              <a:rPr lang="ru-RU" sz="2800" dirty="0">
                <a:solidFill>
                  <a:schemeClr val="tx2">
                    <a:lumMod val="10000"/>
                  </a:schemeClr>
                </a:solidFill>
                <a:latin typeface="+mj-lt"/>
              </a:rPr>
              <a:t>/</a:t>
            </a:r>
            <a:r>
              <a:rPr lang="en-US" sz="2800" dirty="0">
                <a:solidFill>
                  <a:schemeClr val="tx2">
                    <a:lumMod val="10000"/>
                  </a:schemeClr>
                </a:solidFill>
                <a:latin typeface="+mj-lt"/>
              </a:rPr>
              <a:t>05</a:t>
            </a:r>
            <a:r>
              <a:rPr lang="ru-RU" sz="2800" dirty="0">
                <a:solidFill>
                  <a:schemeClr val="tx2">
                    <a:lumMod val="10000"/>
                  </a:schemeClr>
                </a:solidFill>
                <a:latin typeface="+mj-lt"/>
              </a:rPr>
              <a:t>/202</a:t>
            </a:r>
            <a:r>
              <a:rPr lang="en-US" sz="2800" dirty="0">
                <a:solidFill>
                  <a:schemeClr val="tx2">
                    <a:lumMod val="10000"/>
                  </a:schemeClr>
                </a:solidFill>
                <a:latin typeface="+mj-lt"/>
              </a:rPr>
              <a:t>3</a:t>
            </a:r>
            <a:endParaRPr lang="ru-RU" sz="2800" dirty="0">
              <a:solidFill>
                <a:schemeClr val="tx2">
                  <a:lumMod val="10000"/>
                </a:schemeClr>
              </a:solidFill>
              <a:latin typeface="+mj-lt"/>
            </a:endParaRPr>
          </a:p>
          <a:p>
            <a:endParaRPr lang="ru-RU" sz="2600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810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2D2BAB-D0F0-490F-3FA6-7B8E10525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Urgently</a:t>
            </a:r>
            <a:br>
              <a:rPr lang="en-US" dirty="0"/>
            </a:br>
            <a:br>
              <a:rPr lang="ru-RU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CF2946-F4A4-DEAB-E585-859C37658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2783" y="2638044"/>
            <a:ext cx="8825947" cy="3762756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b="1" dirty="0"/>
              <a:t>Conceptual paper – </a:t>
            </a:r>
            <a:r>
              <a:rPr lang="en-US" dirty="0"/>
              <a:t>end of Summer 2023</a:t>
            </a:r>
            <a:r>
              <a:rPr lang="ru-RU" dirty="0"/>
              <a:t>;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Total capture rate paper – </a:t>
            </a:r>
            <a:r>
              <a:rPr lang="en-US" dirty="0"/>
              <a:t>fall of 2023;</a:t>
            </a:r>
            <a:endParaRPr lang="en-US" b="1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MSTR: Monument Scientific/Technical Report</a:t>
            </a:r>
            <a:r>
              <a:rPr lang="en-US" dirty="0"/>
              <a:t> with total capture rates procedure ( after Summer of </a:t>
            </a:r>
            <a:r>
              <a:rPr lang="ru-RU" dirty="0"/>
              <a:t>2023</a:t>
            </a:r>
            <a:r>
              <a:rPr lang="en-US" dirty="0"/>
              <a:t> 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Off-line measurements – MSTR will be needed to understand the procedure of the analysis, also what’s about paper?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8189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2D2BAB-D0F0-490F-3FA6-7B8E10525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Urgently</a:t>
            </a:r>
            <a:br>
              <a:rPr lang="en-US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CF2946-F4A4-DEAB-E585-859C37658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2783" y="2638044"/>
            <a:ext cx="8825947" cy="3762756"/>
          </a:xfrm>
        </p:spPr>
        <p:txBody>
          <a:bodyPr>
            <a:normAutofit fontScale="32500" lnSpcReduction="20000"/>
          </a:bodyPr>
          <a:lstStyle/>
          <a:p>
            <a:pPr rtl="0">
              <a:spcBef>
                <a:spcPts val="1400"/>
              </a:spcBef>
              <a:spcAft>
                <a:spcPts val="400"/>
              </a:spcAft>
            </a:pPr>
            <a:r>
              <a:rPr lang="en-US" sz="6400" b="1" u="none" strike="noStrike" dirty="0">
                <a:solidFill>
                  <a:srgbClr val="666666"/>
                </a:solidFill>
                <a:effectLst/>
                <a:latin typeface="Book Antiqua" panose="02040602050305030304" pitchFamily="18" charset="0"/>
              </a:rPr>
              <a:t>Conceptual paper</a:t>
            </a:r>
            <a:endParaRPr lang="en-US" sz="6400" b="1" dirty="0">
              <a:effectLst/>
              <a:latin typeface="Book Antiqua" panose="02040602050305030304" pitchFamily="18" charset="0"/>
            </a:endParaRPr>
          </a:p>
          <a:p>
            <a:pPr rtl="0" fontAlgn="base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6400" u="none" strike="noStrike" dirty="0">
                <a:solidFill>
                  <a:srgbClr val="38761D"/>
                </a:solidFill>
                <a:effectLst/>
                <a:latin typeface="Book Antiqua" panose="02040602050305030304" pitchFamily="18" charset="0"/>
              </a:rPr>
              <a:t>Select same detector and data set in MIDAS &amp; ALPACA for the plots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6400" u="none" strike="noStrike" dirty="0">
                <a:solidFill>
                  <a:srgbClr val="38761D"/>
                </a:solidFill>
                <a:effectLst/>
                <a:latin typeface="Book Antiqua" panose="02040602050305030304" pitchFamily="18" charset="0"/>
              </a:rPr>
              <a:t>Count-rate w/ different trigger schemes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6400" u="none" strike="noStrike" dirty="0">
                <a:solidFill>
                  <a:srgbClr val="38761D"/>
                </a:solidFill>
                <a:effectLst/>
                <a:latin typeface="Book Antiqua" panose="02040602050305030304" pitchFamily="18" charset="0"/>
              </a:rPr>
              <a:t>Different spectra</a:t>
            </a:r>
          </a:p>
          <a:p>
            <a:pPr marL="1143000" lvl="2" indent="-2286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6400" u="none" strike="noStrike" dirty="0">
                <a:solidFill>
                  <a:srgbClr val="38761D"/>
                </a:solidFill>
                <a:effectLst/>
                <a:latin typeface="Book Antiqua" panose="02040602050305030304" pitchFamily="18" charset="0"/>
              </a:rPr>
              <a:t>Correlated/</a:t>
            </a:r>
            <a:r>
              <a:rPr lang="en-US" sz="6400" u="none" strike="noStrike" dirty="0" err="1">
                <a:solidFill>
                  <a:srgbClr val="38761D"/>
                </a:solidFill>
                <a:effectLst/>
                <a:latin typeface="Book Antiqua" panose="02040602050305030304" pitchFamily="18" charset="0"/>
              </a:rPr>
              <a:t>Uncorelated</a:t>
            </a:r>
            <a:r>
              <a:rPr lang="en-US" sz="6400" u="none" strike="noStrike" dirty="0">
                <a:solidFill>
                  <a:srgbClr val="38761D"/>
                </a:solidFill>
                <a:effectLst/>
                <a:latin typeface="Book Antiqua" panose="02040602050305030304" pitchFamily="18" charset="0"/>
              </a:rPr>
              <a:t> </a:t>
            </a:r>
          </a:p>
          <a:p>
            <a:pPr marL="1143000" lvl="2" indent="-2286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6400" u="none" strike="noStrike" dirty="0">
                <a:solidFill>
                  <a:srgbClr val="38761D"/>
                </a:solidFill>
                <a:effectLst/>
                <a:latin typeface="Book Antiqua" panose="02040602050305030304" pitchFamily="18" charset="0"/>
              </a:rPr>
              <a:t>Energy window sample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6400" u="none" strike="noStrike" dirty="0">
                <a:solidFill>
                  <a:srgbClr val="38761D"/>
                </a:solidFill>
                <a:effectLst/>
                <a:latin typeface="Book Antiqua" panose="02040602050305030304" pitchFamily="18" charset="0"/>
              </a:rPr>
              <a:t>Time stability 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6400" u="none" strike="noStrike" dirty="0">
                <a:solidFill>
                  <a:srgbClr val="38761D"/>
                </a:solidFill>
                <a:effectLst/>
                <a:latin typeface="Book Antiqua" panose="02040602050305030304" pitchFamily="18" charset="0"/>
              </a:rPr>
              <a:t>Efficiency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6400" u="none" strike="noStrike" dirty="0">
                <a:solidFill>
                  <a:srgbClr val="38761D"/>
                </a:solidFill>
                <a:effectLst/>
                <a:latin typeface="Book Antiqua" panose="02040602050305030304" pitchFamily="18" charset="0"/>
              </a:rPr>
              <a:t>Energy resolution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6400" u="none" strike="noStrike" dirty="0">
                <a:solidFill>
                  <a:srgbClr val="38761D"/>
                </a:solidFill>
                <a:effectLst/>
                <a:latin typeface="Book Antiqua" panose="02040602050305030304" pitchFamily="18" charset="0"/>
              </a:rPr>
              <a:t>Energy calibration </a:t>
            </a:r>
          </a:p>
          <a:p>
            <a:pPr rtl="0">
              <a:spcBef>
                <a:spcPts val="1400"/>
              </a:spcBef>
              <a:spcAft>
                <a:spcPts val="400"/>
              </a:spcAft>
            </a:pPr>
            <a:r>
              <a:rPr lang="en-US" sz="6400" b="1" u="none" strike="noStrike" dirty="0">
                <a:solidFill>
                  <a:srgbClr val="666666"/>
                </a:solidFill>
                <a:effectLst/>
                <a:latin typeface="Book Antiqua" panose="02040602050305030304" pitchFamily="18" charset="0"/>
              </a:rPr>
              <a:t>Follow up letter</a:t>
            </a:r>
            <a:r>
              <a:rPr lang="ru-RU" sz="6400" b="1" u="none" strike="noStrike" dirty="0">
                <a:solidFill>
                  <a:srgbClr val="666666"/>
                </a:solidFill>
                <a:latin typeface="Book Antiqua" panose="02040602050305030304" pitchFamily="18" charset="0"/>
              </a:rPr>
              <a:t> – </a:t>
            </a:r>
            <a:r>
              <a:rPr lang="en-US" sz="6400" b="1" u="none" strike="noStrike" dirty="0">
                <a:solidFill>
                  <a:srgbClr val="666666"/>
                </a:solidFill>
                <a:latin typeface="Book Antiqua" panose="02040602050305030304" pitchFamily="18" charset="0"/>
              </a:rPr>
              <a:t>the total capture paper?</a:t>
            </a:r>
            <a:endParaRPr lang="ru-RU" sz="6400" b="1" u="none" strike="noStrike" dirty="0">
              <a:solidFill>
                <a:srgbClr val="666666"/>
              </a:solidFill>
              <a:effectLst/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799111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5540</TotalTime>
  <Words>124</Words>
  <Application>Microsoft Macintosh PowerPoint</Application>
  <PresentationFormat>Широкоэкранный</PresentationFormat>
  <Paragraphs>22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Book Antiqua</vt:lpstr>
      <vt:lpstr>Calibri</vt:lpstr>
      <vt:lpstr>Corbel</vt:lpstr>
      <vt:lpstr>Gill Sans MT</vt:lpstr>
      <vt:lpstr>Посылка</vt:lpstr>
      <vt:lpstr>MONUMENT collaboration meeting</vt:lpstr>
      <vt:lpstr>What is Urgently  </vt:lpstr>
      <vt:lpstr>What is Urgently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MONUMENT</dc:title>
  <dc:creator>Зинатулина Дания</dc:creator>
  <cp:lastModifiedBy>Зинатулина Дания</cp:lastModifiedBy>
  <cp:revision>15</cp:revision>
  <dcterms:created xsi:type="dcterms:W3CDTF">2022-12-06T20:37:29Z</dcterms:created>
  <dcterms:modified xsi:type="dcterms:W3CDTF">2023-05-23T13:10:44Z</dcterms:modified>
</cp:coreProperties>
</file>