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7" r:id="rId4"/>
  </p:sldMasterIdLst>
  <p:notesMasterIdLst>
    <p:notesMasterId r:id="rId39"/>
  </p:notesMasterIdLst>
  <p:handoutMasterIdLst>
    <p:handoutMasterId r:id="rId40"/>
  </p:handoutMasterIdLst>
  <p:sldIdLst>
    <p:sldId id="258" r:id="rId5"/>
    <p:sldId id="300" r:id="rId6"/>
    <p:sldId id="297" r:id="rId7"/>
    <p:sldId id="935" r:id="rId8"/>
    <p:sldId id="936" r:id="rId9"/>
    <p:sldId id="937" r:id="rId10"/>
    <p:sldId id="938" r:id="rId11"/>
    <p:sldId id="947" r:id="rId12"/>
    <p:sldId id="934" r:id="rId13"/>
    <p:sldId id="946" r:id="rId14"/>
    <p:sldId id="939" r:id="rId15"/>
    <p:sldId id="945" r:id="rId16"/>
    <p:sldId id="295" r:id="rId17"/>
    <p:sldId id="943" r:id="rId18"/>
    <p:sldId id="308" r:id="rId19"/>
    <p:sldId id="944" r:id="rId20"/>
    <p:sldId id="960" r:id="rId21"/>
    <p:sldId id="941" r:id="rId22"/>
    <p:sldId id="949" r:id="rId23"/>
    <p:sldId id="951" r:id="rId24"/>
    <p:sldId id="950" r:id="rId25"/>
    <p:sldId id="952" r:id="rId26"/>
    <p:sldId id="954" r:id="rId27"/>
    <p:sldId id="955" r:id="rId28"/>
    <p:sldId id="956" r:id="rId29"/>
    <p:sldId id="957" r:id="rId30"/>
    <p:sldId id="953" r:id="rId31"/>
    <p:sldId id="958" r:id="rId32"/>
    <p:sldId id="959" r:id="rId33"/>
    <p:sldId id="302" r:id="rId34"/>
    <p:sldId id="293" r:id="rId35"/>
    <p:sldId id="299" r:id="rId36"/>
    <p:sldId id="961" r:id="rId37"/>
    <p:sldId id="301" r:id="rId3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9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17" autoAdjust="0"/>
  </p:normalViewPr>
  <p:slideViewPr>
    <p:cSldViewPr snapToGrid="0">
      <p:cViewPr>
        <p:scale>
          <a:sx n="88" d="100"/>
          <a:sy n="88" d="100"/>
        </p:scale>
        <p:origin x="4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6A90C3-6D70-4CC0-90BD-7391CC100288}" type="datetime1">
              <a:rPr lang="ru-RU" smtClean="0"/>
              <a:t>22.05.2023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7CB3F-843C-4E4F-85F3-0CD250415562}" type="datetime1">
              <a:rPr lang="ru-RU" smtClean="0"/>
              <a:pPr/>
              <a:t>22.05.2023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981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676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27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856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375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9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74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75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064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6212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766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956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68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00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7689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548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929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954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4943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2197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2619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6663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0295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80584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2250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0175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3055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791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858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835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704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450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417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74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B32C73-0D0B-43AB-BDB2-4D63B34BACC5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 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63CD1A9B-E228-4478-94B5-1845942F541E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27518F-F4F7-4149-8692-751DAE04EB4F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 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7C5D1E81-123F-4A3F-8167-1E0B60B99788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Параллелограмм 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2AB5EAA-22D6-4159-A6EF-CD043BBBB41A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 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84D3CA9-9C2A-41E7-8DD8-5D4FCDC8A7D3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t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Параллелограмм 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118BF9C-4B14-4BF1-BECA-2A01802BF365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 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76A79C7-31FC-42E6-8F3D-91B804961AE3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 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9C9755F7-8507-4530-8694-58E7C8A63568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143B431-26FC-463F-96F8-23DF0068FB8B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D634FE-291D-4ABC-9B6C-8BF7E6CC637C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араллелограмм 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5B9BA2-83F9-48C3-BCBB-115700C9149D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CA5AE6-1F87-4B7B-BD35-CDB36CFAB210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9DC94D-0D85-470E-BF6A-9CA639A21D46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араллелограмм 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A8F1666-5EBB-453E-BE7E-4334B51455A2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ru-RU" sz="14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1_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6C051B52-A022-46FA-B106-5809572F2CD6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ru-RU" sz="14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6A3451-D57E-44F8-9022-2F9903025D86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77E843-461A-4122-BD5D-29CC393CE5BC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148405-CEB3-42D4-B0B4-09859D75D0D6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араллелограмм 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94678729-C993-41CB-AF7A-6143DFC5AC31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араллелограмм 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7B1120-BF1C-4DA5-9038-149FF46840F7}" type="datetime1">
              <a:rPr lang="ru-RU" noProof="0" smtClean="0"/>
              <a:t>22.05.2023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37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3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4.wdp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5.wdp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159.93.76.145:821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hyperlink" Target="https://wiki.tum.de/display/gainmomentum4dbd/Beamtime+2022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D5F6B1-1228-4C2A-AE2C-950C34054C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017FF9C-6A7E-4A79-81BB-438E8EA967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en-US" sz="4800" dirty="0"/>
              <a:t>Measurements at PSI in 2022</a:t>
            </a:r>
            <a:endParaRPr lang="ru-RU" sz="4800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FFFB5E3C-FE17-44EA-B59B-183125D08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endParaRPr lang="ru-RU" sz="1800" dirty="0">
              <a:solidFill>
                <a:schemeClr val="tx1"/>
              </a:solidFill>
              <a:latin typeface="+mj-lt"/>
            </a:endParaRPr>
          </a:p>
          <a:p>
            <a:pPr rtl="0"/>
            <a:r>
              <a:rPr lang="en-US" sz="1800" dirty="0">
                <a:solidFill>
                  <a:schemeClr val="tx1"/>
                </a:solidFill>
                <a:latin typeface="+mj-lt"/>
              </a:rPr>
              <a:t>Egor Shevchik 	       22/05/2023</a:t>
            </a:r>
            <a:r>
              <a:rPr lang="en-US" sz="1800" dirty="0">
                <a:latin typeface="+mj-lt"/>
              </a:rPr>
              <a:t>	</a:t>
            </a:r>
            <a:endParaRPr lang="ru-RU" sz="1800" dirty="0">
              <a:latin typeface="+mj-lt"/>
            </a:endParaRPr>
          </a:p>
        </p:txBody>
      </p:sp>
      <p:sp>
        <p:nvSpPr>
          <p:cNvPr id="7" name="Подзаголовок 3">
            <a:extLst>
              <a:ext uri="{FF2B5EF4-FFF2-40B4-BE49-F238E27FC236}">
                <a16:creationId xmlns:a16="http://schemas.microsoft.com/office/drawing/2014/main" id="{12ABCC8D-42DB-4E31-8453-DCCE892CD5D8}"/>
              </a:ext>
            </a:extLst>
          </p:cNvPr>
          <p:cNvSpPr txBox="1">
            <a:spLocks/>
          </p:cNvSpPr>
          <p:nvPr/>
        </p:nvSpPr>
        <p:spPr>
          <a:xfrm>
            <a:off x="6687589" y="4009438"/>
            <a:ext cx="5319683" cy="1279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400" kern="12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cap="none" dirty="0">
                <a:latin typeface="+mj-lt"/>
              </a:rPr>
              <a:t>OMC4DBD General Collaboration Meeting, </a:t>
            </a:r>
            <a:br>
              <a:rPr lang="en-US" sz="1600" cap="none" dirty="0">
                <a:latin typeface="+mj-lt"/>
              </a:rPr>
            </a:br>
            <a:r>
              <a:rPr lang="en-US" sz="1600" cap="none" dirty="0">
                <a:latin typeface="+mj-lt"/>
              </a:rPr>
              <a:t>22-24 May 2023</a:t>
            </a:r>
            <a:endParaRPr lang="ru-RU" sz="1600" cap="none" dirty="0"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93AFCD-1536-4FAF-927B-D4D327DC5E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010" y="330253"/>
            <a:ext cx="1348346" cy="1238657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3F38B2B-CC11-D956-4AC8-90529F8BF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5C5020-0702-72E3-0BE3-7EFBFAA69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7229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Target setup equipment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10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57A05-35A5-40B3-B739-59A1FFDB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2745F19-5412-4757-9A39-6D199BB8F5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050" y="1342614"/>
            <a:ext cx="10058400" cy="5194641"/>
          </a:xfrm>
          <a:prstGeom prst="rect">
            <a:avLst/>
          </a:prstGeom>
        </p:spPr>
      </p:pic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69346AA-89C6-4C89-A93A-935F1F7C6527}"/>
              </a:ext>
            </a:extLst>
          </p:cNvPr>
          <p:cNvCxnSpPr>
            <a:cxnSpLocks/>
          </p:cNvCxnSpPr>
          <p:nvPr/>
        </p:nvCxnSpPr>
        <p:spPr>
          <a:xfrm flipV="1">
            <a:off x="5575300" y="3873500"/>
            <a:ext cx="762000" cy="157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1B1BCD3-E159-46C5-990F-B6CD411FD3BD}"/>
              </a:ext>
            </a:extLst>
          </p:cNvPr>
          <p:cNvSpPr txBox="1"/>
          <p:nvPr/>
        </p:nvSpPr>
        <p:spPr>
          <a:xfrm>
            <a:off x="5022850" y="5448300"/>
            <a:ext cx="914400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C3 CUP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51319-41F4-4FE7-988A-C7E5F0A54574}"/>
              </a:ext>
            </a:extLst>
          </p:cNvPr>
          <p:cNvSpPr txBox="1"/>
          <p:nvPr/>
        </p:nvSpPr>
        <p:spPr>
          <a:xfrm>
            <a:off x="3359150" y="5263634"/>
            <a:ext cx="1263650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err="1"/>
              <a:t>Lightguide</a:t>
            </a:r>
            <a:endParaRPr lang="ru-RU" dirty="0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0F54B52A-743F-4C59-B0A0-ECE13A7E18FB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4622800" y="4387850"/>
            <a:ext cx="952500" cy="10604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6E1940B3-BEE5-4345-A5E5-E1F272098AC0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7794626" y="1519772"/>
            <a:ext cx="1330324" cy="1524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3AEF2DD-0C4A-4574-A91A-CE6A0DCB4499}"/>
              </a:ext>
            </a:extLst>
          </p:cNvPr>
          <p:cNvSpPr txBox="1"/>
          <p:nvPr/>
        </p:nvSpPr>
        <p:spPr>
          <a:xfrm>
            <a:off x="8467725" y="1150440"/>
            <a:ext cx="1314450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C2 Counter</a:t>
            </a:r>
            <a:endParaRPr lang="ru-RU" dirty="0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B41C68CA-31DA-435C-85A9-B1E31A7A3397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7815037" y="4334604"/>
            <a:ext cx="469799" cy="15917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84C28A6-9812-4DA4-8AEE-CCAEB63A1DCA}"/>
              </a:ext>
            </a:extLst>
          </p:cNvPr>
          <p:cNvSpPr txBox="1"/>
          <p:nvPr/>
        </p:nvSpPr>
        <p:spPr>
          <a:xfrm>
            <a:off x="7627611" y="5926352"/>
            <a:ext cx="1314450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C1 Counter</a:t>
            </a:r>
            <a:endParaRPr lang="ru-RU" dirty="0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0451601-A3E0-4B48-B223-C1F77BD21986}"/>
              </a:ext>
            </a:extLst>
          </p:cNvPr>
          <p:cNvCxnSpPr>
            <a:cxnSpLocks/>
          </p:cNvCxnSpPr>
          <p:nvPr/>
        </p:nvCxnSpPr>
        <p:spPr>
          <a:xfrm flipH="1" flipV="1">
            <a:off x="8284836" y="4334604"/>
            <a:ext cx="1422400" cy="15917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39D8FE8-5B1B-46A6-B309-EE5A630922AB}"/>
              </a:ext>
            </a:extLst>
          </p:cNvPr>
          <p:cNvSpPr txBox="1"/>
          <p:nvPr/>
        </p:nvSpPr>
        <p:spPr>
          <a:xfrm>
            <a:off x="9050011" y="5926352"/>
            <a:ext cx="1314450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C1 Counter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429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Beam tuning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11</a:t>
            </a:fld>
            <a:endParaRPr lang="ru-RU" noProof="0" dirty="0"/>
          </a:p>
        </p:txBody>
      </p:sp>
      <p:pic>
        <p:nvPicPr>
          <p:cNvPr id="2051" name="Рисунок 2050">
            <a:extLst>
              <a:ext uri="{FF2B5EF4-FFF2-40B4-BE49-F238E27FC236}">
                <a16:creationId xmlns:a16="http://schemas.microsoft.com/office/drawing/2014/main" id="{E3239463-D21E-484D-B7C3-D66CD5A789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89" y="1016188"/>
            <a:ext cx="8187497" cy="47316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53" name="TextBox 2052">
                <a:extLst>
                  <a:ext uri="{FF2B5EF4-FFF2-40B4-BE49-F238E27FC236}">
                    <a16:creationId xmlns:a16="http://schemas.microsoft.com/office/drawing/2014/main" id="{17ACF977-8CDD-408C-A63F-EFACBA839484}"/>
                  </a:ext>
                </a:extLst>
              </p:cNvPr>
              <p:cNvSpPr txBox="1"/>
              <p:nvPr/>
            </p:nvSpPr>
            <p:spPr>
              <a:xfrm>
                <a:off x="9512984" y="1245802"/>
                <a:ext cx="2028119" cy="400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acc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&amp;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&amp;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&amp;</m:t>
                      </m:r>
                      <m:acc>
                        <m:accPr>
                          <m:chr m:val="̅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acc>
                    </m:oMath>
                  </m:oMathPara>
                </a14:m>
                <a:endParaRPr lang="ru-RU" sz="1400" b="1" dirty="0"/>
              </a:p>
            </p:txBody>
          </p:sp>
        </mc:Choice>
        <mc:Fallback xmlns="">
          <p:sp>
            <p:nvSpPr>
              <p:cNvPr id="2053" name="TextBox 2052">
                <a:extLst>
                  <a:ext uri="{FF2B5EF4-FFF2-40B4-BE49-F238E27FC236}">
                    <a16:creationId xmlns:a16="http://schemas.microsoft.com/office/drawing/2014/main" id="{17ACF977-8CDD-408C-A63F-EFACBA839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2984" y="1245802"/>
                <a:ext cx="2028119" cy="4008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5" name="TextBox 2054">
            <a:extLst>
              <a:ext uri="{FF2B5EF4-FFF2-40B4-BE49-F238E27FC236}">
                <a16:creationId xmlns:a16="http://schemas.microsoft.com/office/drawing/2014/main" id="{7F036893-5D4A-4ADB-AA00-ED1218ECF878}"/>
              </a:ext>
            </a:extLst>
          </p:cNvPr>
          <p:cNvSpPr txBox="1"/>
          <p:nvPr/>
        </p:nvSpPr>
        <p:spPr>
          <a:xfrm>
            <a:off x="9243779" y="2035405"/>
            <a:ext cx="27537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Optimal conditions: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C</a:t>
            </a:r>
            <a:r>
              <a:rPr lang="ru-RU" dirty="0"/>
              <a:t>0 </a:t>
            </a:r>
            <a:r>
              <a:rPr lang="en-US" dirty="0"/>
              <a:t>and C3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Maximize C1 and C2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Minimize muonic X-rays</a:t>
            </a:r>
            <a:br>
              <a:rPr lang="en-US" dirty="0"/>
            </a:br>
            <a:r>
              <a:rPr lang="en-US" dirty="0"/>
              <a:t>from oxygen and carbon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057" name="Нижний колонтитул 2056">
            <a:extLst>
              <a:ext uri="{FF2B5EF4-FFF2-40B4-BE49-F238E27FC236}">
                <a16:creationId xmlns:a16="http://schemas.microsoft.com/office/drawing/2014/main" id="{F1C8A4AE-7DB8-4995-9875-2C430D96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14B8A0E-7A8E-441C-8CAE-C243B9B14C09}"/>
              </a:ext>
            </a:extLst>
          </p:cNvPr>
          <p:cNvGrpSpPr/>
          <p:nvPr/>
        </p:nvGrpSpPr>
        <p:grpSpPr>
          <a:xfrm>
            <a:off x="3209321" y="3300546"/>
            <a:ext cx="5604439" cy="3137234"/>
            <a:chOff x="3209321" y="3300546"/>
            <a:chExt cx="5604439" cy="3137234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B9C7289F-9C90-464A-A202-5402A96C9271}"/>
                </a:ext>
              </a:extLst>
            </p:cNvPr>
            <p:cNvGrpSpPr/>
            <p:nvPr/>
          </p:nvGrpSpPr>
          <p:grpSpPr>
            <a:xfrm>
              <a:off x="8420514" y="4301288"/>
              <a:ext cx="348718" cy="241643"/>
              <a:chOff x="8520775" y="1439917"/>
              <a:chExt cx="3518614" cy="4121121"/>
            </a:xfrm>
          </p:grpSpPr>
          <p:cxnSp>
            <p:nvCxnSpPr>
              <p:cNvPr id="9" name="Прямая соединительная линия 8">
                <a:extLst>
                  <a:ext uri="{FF2B5EF4-FFF2-40B4-BE49-F238E27FC236}">
                    <a16:creationId xmlns:a16="http://schemas.microsoft.com/office/drawing/2014/main" id="{EB3CBAE0-FF4D-4AF3-ABF2-07C6A50A07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0775" y="1439917"/>
                <a:ext cx="3305465" cy="410310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>
                <a:extLst>
                  <a:ext uri="{FF2B5EF4-FFF2-40B4-BE49-F238E27FC236}">
                    <a16:creationId xmlns:a16="http://schemas.microsoft.com/office/drawing/2014/main" id="{BB335B72-CC93-4080-849E-57C43A6952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33924" y="1457933"/>
                <a:ext cx="3305465" cy="410310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C2D4C26-0293-4481-A91A-77B44AD5F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9321" y="3300546"/>
              <a:ext cx="5604439" cy="3137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196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Beam tuning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12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068231-8151-4820-AEC9-924A5A0A9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3318" y="1195451"/>
            <a:ext cx="6449381" cy="241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FA4429-396E-487F-A3B5-8C459AA6B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01" y="1173668"/>
            <a:ext cx="3776663" cy="503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Генератор пользовательских прошивок и и компилятор для программируемых плат  CAEN">
            <a:extLst>
              <a:ext uri="{FF2B5EF4-FFF2-40B4-BE49-F238E27FC236}">
                <a16:creationId xmlns:a16="http://schemas.microsoft.com/office/drawing/2014/main" id="{AC36672F-C156-43DE-9CE8-9F3B8B12C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732" y="3684644"/>
            <a:ext cx="2762194" cy="276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919259-6608-4503-9879-5517E0C45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8459" y="3788853"/>
            <a:ext cx="712171" cy="2414139"/>
          </a:xfrm>
          <a:prstGeom prst="rect">
            <a:avLst/>
          </a:prstGeom>
        </p:spPr>
      </p:pic>
      <p:pic>
        <p:nvPicPr>
          <p:cNvPr id="16" name="Picture 8" descr="V2495 - Programmable Logic Unit PLUS - CAEN - Tools for Discovery">
            <a:extLst>
              <a:ext uri="{FF2B5EF4-FFF2-40B4-BE49-F238E27FC236}">
                <a16:creationId xmlns:a16="http://schemas.microsoft.com/office/drawing/2014/main" id="{7C311AA1-7AB9-49F8-9601-EC3EDB6BB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4873" y="3691443"/>
            <a:ext cx="1314994" cy="276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645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Ge-detectors set (actual)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440425-F953-4FA7-BC24-59833900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7" b="99399" l="0" r="100000">
                        <a14:foregroundMark x1="18352" y1="6907" x2="18352" y2="6907"/>
                        <a14:foregroundMark x1="15730" y1="6907" x2="15730" y2="6907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2463" y="2218338"/>
            <a:ext cx="3318968" cy="27737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15A7BC-B524-4038-83CC-21AD95758D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7" b="96272" l="0" r="100000">
                        <a14:foregroundMark x1="15668" y1="4660" x2="15668" y2="4660"/>
                        <a14:foregroundMark x1="16014" y1="5326" x2="16014" y2="5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46" y="2042135"/>
            <a:ext cx="3610372" cy="3126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3213F0-D860-4425-91F7-64A46D6EE717}"/>
              </a:ext>
            </a:extLst>
          </p:cNvPr>
          <p:cNvSpPr txBox="1"/>
          <p:nvPr/>
        </p:nvSpPr>
        <p:spPr>
          <a:xfrm>
            <a:off x="1212949" y="5185685"/>
            <a:ext cx="2279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BigMac</a:t>
            </a:r>
            <a:r>
              <a:rPr lang="en-US" dirty="0"/>
              <a:t> cryostat</a:t>
            </a:r>
            <a:br>
              <a:rPr lang="ru-RU" dirty="0"/>
            </a:br>
            <a:r>
              <a:rPr lang="en-US" dirty="0"/>
              <a:t>with sheet steel frame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3F8662-858A-4F7E-88E6-E205F5C56F24}"/>
              </a:ext>
            </a:extLst>
          </p:cNvPr>
          <p:cNvSpPr txBox="1"/>
          <p:nvPr/>
        </p:nvSpPr>
        <p:spPr>
          <a:xfrm>
            <a:off x="4800207" y="5155325"/>
            <a:ext cx="3367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CryoPulse</a:t>
            </a:r>
            <a:r>
              <a:rPr lang="en-US" dirty="0"/>
              <a:t> 5</a:t>
            </a:r>
          </a:p>
          <a:p>
            <a:pPr algn="ctr"/>
            <a:r>
              <a:rPr lang="en-US" dirty="0"/>
              <a:t>(Electrically Refrigerated Cryostat)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2FDCE3-3646-46D3-AB67-8080F06A13A7}"/>
              </a:ext>
            </a:extLst>
          </p:cNvPr>
          <p:cNvSpPr txBox="1"/>
          <p:nvPr/>
        </p:nvSpPr>
        <p:spPr>
          <a:xfrm>
            <a:off x="9185618" y="5168268"/>
            <a:ext cx="1732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BigMac</a:t>
            </a:r>
            <a:r>
              <a:rPr lang="en-US" dirty="0"/>
              <a:t> cryostat</a:t>
            </a:r>
            <a:r>
              <a:rPr lang="ru-RU" dirty="0"/>
              <a:t> </a:t>
            </a:r>
            <a:br>
              <a:rPr lang="en-US" dirty="0"/>
            </a:br>
            <a:r>
              <a:rPr lang="en-US" dirty="0"/>
              <a:t>with ITEM frame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F56AFD-8C2F-47CA-876B-45E3C7F078B8}"/>
              </a:ext>
            </a:extLst>
          </p:cNvPr>
          <p:cNvSpPr txBox="1"/>
          <p:nvPr/>
        </p:nvSpPr>
        <p:spPr>
          <a:xfrm>
            <a:off x="2028497" y="1439917"/>
            <a:ext cx="81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x2</a:t>
            </a:r>
            <a:endParaRPr lang="ru-RU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E96E7A-B40F-4DAD-9735-EF3D55CE25E7}"/>
              </a:ext>
            </a:extLst>
          </p:cNvPr>
          <p:cNvSpPr txBox="1"/>
          <p:nvPr/>
        </p:nvSpPr>
        <p:spPr>
          <a:xfrm>
            <a:off x="5993655" y="1439917"/>
            <a:ext cx="81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x1</a:t>
            </a:r>
            <a:endParaRPr lang="ru-RU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B2F12-52D3-4574-9D15-80E2692DEE7B}"/>
              </a:ext>
            </a:extLst>
          </p:cNvPr>
          <p:cNvSpPr txBox="1"/>
          <p:nvPr/>
        </p:nvSpPr>
        <p:spPr>
          <a:xfrm>
            <a:off x="9511378" y="1439917"/>
            <a:ext cx="81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x5</a:t>
            </a:r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13</a:t>
            </a:fld>
            <a:endParaRPr lang="ru-RU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E20AF7-C8AA-4BD1-906B-02E331051A3D}"/>
              </a:ext>
            </a:extLst>
          </p:cNvPr>
          <p:cNvSpPr txBox="1"/>
          <p:nvPr/>
        </p:nvSpPr>
        <p:spPr>
          <a:xfrm>
            <a:off x="3754717" y="5995700"/>
            <a:ext cx="468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Konstantin Gusev &amp; </a:t>
            </a:r>
            <a:r>
              <a:rPr lang="en-US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Nadezda</a:t>
            </a:r>
            <a:r>
              <a:rPr lang="en-US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Rumyantseva</a:t>
            </a:r>
            <a:r>
              <a:rPr lang="ru-RU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talks</a:t>
            </a:r>
            <a:endParaRPr lang="ru-RU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F3D972-8457-4CF1-B1E6-F4601296F5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80952" l="16420" r="65062">
                        <a14:foregroundMark x1="45370" y1="77976" x2="45370" y2="77976"/>
                        <a14:foregroundMark x1="42407" y1="73929" x2="45556" y2="79524"/>
                        <a14:foregroundMark x1="58272" y1="65833" x2="62654" y2="70000"/>
                        <a14:foregroundMark x1="62901" y1="78214" x2="60617" y2="66905"/>
                        <a14:foregroundMark x1="60617" y1="66905" x2="56049" y2="61905"/>
                        <a14:foregroundMark x1="64815" y1="77143" x2="65123" y2="68452"/>
                        <a14:foregroundMark x1="61543" y1="79881" x2="64136" y2="78810"/>
                        <a14:foregroundMark x1="46111" y1="81190" x2="46111" y2="81190"/>
                        <a14:foregroundMark x1="20309" y1="40714" x2="20494" y2="34405"/>
                        <a14:foregroundMark x1="18519" y1="21905" x2="18272" y2="21429"/>
                        <a14:foregroundMark x1="29383" y1="11667" x2="28148" y2="9524"/>
                        <a14:foregroundMark x1="28395" y1="10000" x2="27840" y2="9048"/>
                        <a14:foregroundMark x1="19198" y1="20119" x2="17963" y2="20119"/>
                        <a14:foregroundMark x1="18704" y1="49167" x2="17716" y2="45714"/>
                        <a14:foregroundMark x1="18704" y1="49762" x2="18827" y2="51310"/>
                        <a14:foregroundMark x1="18951" y1="50238" x2="17037" y2="51071"/>
                        <a14:foregroundMark x1="18025" y1="50476" x2="17469" y2="46310"/>
                        <a14:foregroundMark x1="17593" y1="21667" x2="16481" y2="20357"/>
                        <a14:foregroundMark x1="57716" y1="39167" x2="39630" y2="21190"/>
                        <a14:foregroundMark x1="39630" y1="21190" x2="35000" y2="12976"/>
                        <a14:foregroundMark x1="35000" y1="12976" x2="30494" y2="10000"/>
                        <a14:foregroundMark x1="45679" y1="29286" x2="40988" y2="20952"/>
                        <a14:foregroundMark x1="44321" y1="25714" x2="38025" y2="20000"/>
                        <a14:foregroundMark x1="38025" y1="20000" x2="38025" y2="19286"/>
                        <a14:foregroundMark x1="37716" y1="18452" x2="41667" y2="23333"/>
                        <a14:foregroundMark x1="28272" y1="9524" x2="31173" y2="11667"/>
                        <a14:foregroundMark x1="57037" y1="44405" x2="56235" y2="40238"/>
                        <a14:foregroundMark x1="56481" y1="42500" x2="58148" y2="40476"/>
                        <a14:foregroundMark x1="46914" y1="80357" x2="47469" y2="81071"/>
                        <a14:foregroundMark x1="40617" y1="20357" x2="38642" y2="19524"/>
                        <a14:foregroundMark x1="30185" y1="9286" x2="28148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000" t="5127" r="32286" b="15389"/>
          <a:stretch/>
        </p:blipFill>
        <p:spPr>
          <a:xfrm>
            <a:off x="8437282" y="2152335"/>
            <a:ext cx="3546890" cy="28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99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Ge-detectors setup</a:t>
            </a:r>
            <a:r>
              <a:rPr lang="ru-RU" dirty="0"/>
              <a:t> </a:t>
            </a:r>
            <a:r>
              <a:rPr lang="en-US" dirty="0"/>
              <a:t>assembly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14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50051C-9052-4928-99D5-8AFEE6DC7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87" y="1288869"/>
            <a:ext cx="6654385" cy="47722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0B3329-6FE3-49D9-AB88-F91B1EEA3D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1014" y="1348740"/>
            <a:ext cx="3878496" cy="4652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FA9486-BBA1-48B7-9996-4C8711F8E319}"/>
              </a:ext>
            </a:extLst>
          </p:cNvPr>
          <p:cNvSpPr txBox="1"/>
          <p:nvPr/>
        </p:nvSpPr>
        <p:spPr>
          <a:xfrm>
            <a:off x="3385471" y="6039400"/>
            <a:ext cx="461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final configuration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CE14D-2A4C-96EE-394F-53EA44A2CEBA}"/>
              </a:ext>
            </a:extLst>
          </p:cNvPr>
          <p:cNvSpPr txBox="1"/>
          <p:nvPr/>
        </p:nvSpPr>
        <p:spPr>
          <a:xfrm>
            <a:off x="714193" y="3499928"/>
            <a:ext cx="684000" cy="144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BEGE 3830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51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E714BF-EE14-4DEE-B3F9-3E4272537F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481" y="1252740"/>
            <a:ext cx="7006182" cy="4859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Experimental hall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D23954-4365-4426-AB5B-653A5313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15</a:t>
            </a:fld>
            <a:endParaRPr lang="ru-RU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E7358-805C-4CB4-8995-AE483B34F13B}"/>
              </a:ext>
            </a:extLst>
          </p:cNvPr>
          <p:cNvSpPr txBox="1"/>
          <p:nvPr/>
        </p:nvSpPr>
        <p:spPr>
          <a:xfrm>
            <a:off x="2974361" y="2279751"/>
            <a:ext cx="25453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Trolley with Ge-detectors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5AE0BF-B2BB-481D-AB66-777A55B602E8}"/>
              </a:ext>
            </a:extLst>
          </p:cNvPr>
          <p:cNvSpPr txBox="1"/>
          <p:nvPr/>
        </p:nvSpPr>
        <p:spPr>
          <a:xfrm>
            <a:off x="1127576" y="1665533"/>
            <a:ext cx="111601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Beam line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C50B37-192B-4DEC-A5DA-0B30D53C73BA}"/>
              </a:ext>
            </a:extLst>
          </p:cNvPr>
          <p:cNvSpPr txBox="1"/>
          <p:nvPr/>
        </p:nvSpPr>
        <p:spPr>
          <a:xfrm>
            <a:off x="559824" y="4280039"/>
            <a:ext cx="225151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Racks with electronics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E7E09-0A80-47C5-8207-03382646FEA9}"/>
              </a:ext>
            </a:extLst>
          </p:cNvPr>
          <p:cNvSpPr txBox="1"/>
          <p:nvPr/>
        </p:nvSpPr>
        <p:spPr>
          <a:xfrm>
            <a:off x="3103652" y="3684056"/>
            <a:ext cx="118045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LN </a:t>
            </a:r>
            <a:r>
              <a:rPr lang="en-US" dirty="0" err="1"/>
              <a:t>Dewars</a:t>
            </a:r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4D74351-C5F3-4684-8AEB-D4CF5207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C2C615-87F8-4691-BC8E-CBC4D80FD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404" y="1309818"/>
            <a:ext cx="3558738" cy="474498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95974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Ge-detectors setup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16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FA9486-BBA1-48B7-9996-4C8711F8E319}"/>
              </a:ext>
            </a:extLst>
          </p:cNvPr>
          <p:cNvSpPr txBox="1"/>
          <p:nvPr/>
        </p:nvSpPr>
        <p:spPr>
          <a:xfrm>
            <a:off x="3385471" y="6039400"/>
            <a:ext cx="461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final configuration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92012-7A32-487D-A463-C8B243B4FC6D}"/>
              </a:ext>
            </a:extLst>
          </p:cNvPr>
          <p:cNvSpPr txBox="1"/>
          <p:nvPr/>
        </p:nvSpPr>
        <p:spPr>
          <a:xfrm>
            <a:off x="7063370" y="1236618"/>
            <a:ext cx="4979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 Ge-detectors mounted on the frame with 15 cm distance from the beam axis.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detectors with LN auto filling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Neutron detector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36BF4F-1109-4BDF-A159-CF5FE8F9C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43" y="1201937"/>
            <a:ext cx="6399143" cy="479935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5157A9-8EFD-49F3-9853-93330E9D5C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60" y="2394637"/>
            <a:ext cx="4467314" cy="335048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23714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DAQ scheme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17</a:t>
            </a:fld>
            <a:endParaRPr lang="ru-RU" noProof="0" dirty="0"/>
          </a:p>
        </p:txBody>
      </p:sp>
      <p:sp>
        <p:nvSpPr>
          <p:cNvPr id="2057" name="Нижний колонтитул 2056">
            <a:extLst>
              <a:ext uri="{FF2B5EF4-FFF2-40B4-BE49-F238E27FC236}">
                <a16:creationId xmlns:a16="http://schemas.microsoft.com/office/drawing/2014/main" id="{F1C8A4AE-7DB8-4995-9875-2C430D96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58EC7-7EA1-C0B8-BE1E-A1C078749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102" y="1016188"/>
            <a:ext cx="9585955" cy="536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Beamtime schedule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18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1FFD85CE-F41B-4F9F-BD61-7DC1E29CC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91802"/>
              </p:ext>
            </p:extLst>
          </p:nvPr>
        </p:nvGraphicFramePr>
        <p:xfrm>
          <a:off x="805541" y="1382262"/>
          <a:ext cx="4846321" cy="42976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108960">
                  <a:extLst>
                    <a:ext uri="{9D8B030D-6E8A-4147-A177-3AD203B41FA5}">
                      <a16:colId xmlns:a16="http://schemas.microsoft.com/office/drawing/2014/main" val="860059843"/>
                    </a:ext>
                  </a:extLst>
                </a:gridCol>
                <a:gridCol w="1737361">
                  <a:extLst>
                    <a:ext uri="{9D8B030D-6E8A-4147-A177-3AD203B41FA5}">
                      <a16:colId xmlns:a16="http://schemas.microsoft.com/office/drawing/2014/main" val="872513874"/>
                    </a:ext>
                  </a:extLst>
                </a:gridCol>
              </a:tblGrid>
              <a:tr h="3472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Step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142609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r>
                        <a:rPr lang="en-US" dirty="0"/>
                        <a:t>Assembling and tuning of the setup</a:t>
                      </a:r>
                      <a:endParaRPr lang="ru-RU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22</a:t>
                      </a:r>
                      <a:r>
                        <a:rPr lang="en-GB" dirty="0"/>
                        <a:t>.</a:t>
                      </a:r>
                      <a:r>
                        <a:rPr lang="en-US" dirty="0"/>
                        <a:t>09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</a:t>
                      </a:r>
                      <a:r>
                        <a:rPr lang="en-US" dirty="0"/>
                        <a:t>22</a:t>
                      </a:r>
                      <a:r>
                        <a:rPr lang="en-GB" dirty="0"/>
                        <a:t>-</a:t>
                      </a:r>
                      <a:r>
                        <a:rPr lang="en-US" dirty="0"/>
                        <a:t>24</a:t>
                      </a:r>
                      <a:r>
                        <a:rPr lang="en-GB" dirty="0"/>
                        <a:t>.</a:t>
                      </a:r>
                      <a:r>
                        <a:rPr lang="en-US" dirty="0"/>
                        <a:t>09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</a:t>
                      </a:r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531277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Calibration runs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25</a:t>
                      </a:r>
                      <a:r>
                        <a:rPr lang="en-GB" dirty="0"/>
                        <a:t>.</a:t>
                      </a:r>
                      <a:r>
                        <a:rPr lang="en-US" dirty="0"/>
                        <a:t>09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</a:t>
                      </a:r>
                      <a:r>
                        <a:rPr lang="en-US" dirty="0"/>
                        <a:t>22</a:t>
                      </a:r>
                      <a:r>
                        <a:rPr lang="en-GB" dirty="0"/>
                        <a:t>-</a:t>
                      </a:r>
                      <a:r>
                        <a:rPr lang="en-US" dirty="0"/>
                        <a:t>26</a:t>
                      </a:r>
                      <a:r>
                        <a:rPr lang="en-GB" dirty="0"/>
                        <a:t>.</a:t>
                      </a:r>
                      <a:r>
                        <a:rPr lang="en-US" dirty="0"/>
                        <a:t>09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</a:t>
                      </a:r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891746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/>
                        <a:t>nat</a:t>
                      </a:r>
                      <a:r>
                        <a:rPr lang="en-US" sz="1800" dirty="0"/>
                        <a:t>Mo measurements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 (together with  beam tunning)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26</a:t>
                      </a:r>
                      <a:r>
                        <a:rPr lang="en-GB" dirty="0"/>
                        <a:t>.</a:t>
                      </a:r>
                      <a:r>
                        <a:rPr lang="en-US" dirty="0"/>
                        <a:t>09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</a:t>
                      </a:r>
                      <a:r>
                        <a:rPr lang="en-US" dirty="0"/>
                        <a:t>22</a:t>
                      </a:r>
                      <a:r>
                        <a:rPr lang="en-GB" dirty="0"/>
                        <a:t>-</a:t>
                      </a:r>
                      <a:r>
                        <a:rPr lang="en-US" dirty="0"/>
                        <a:t>29</a:t>
                      </a:r>
                      <a:r>
                        <a:rPr lang="en-GB" dirty="0"/>
                        <a:t>.</a:t>
                      </a:r>
                      <a:r>
                        <a:rPr lang="en-US" dirty="0"/>
                        <a:t>09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</a:t>
                      </a:r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147281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Calibration runs 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30</a:t>
                      </a:r>
                      <a:r>
                        <a:rPr lang="en-GB" dirty="0"/>
                        <a:t>.</a:t>
                      </a:r>
                      <a:r>
                        <a:rPr lang="en-US" dirty="0"/>
                        <a:t>09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</a:t>
                      </a:r>
                      <a:r>
                        <a:rPr lang="en-US" dirty="0"/>
                        <a:t>22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555368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/>
                        <a:t>100</a:t>
                      </a:r>
                      <a:r>
                        <a:rPr lang="en-US" sz="1800" dirty="0"/>
                        <a:t>Mo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01</a:t>
                      </a:r>
                      <a:r>
                        <a:rPr lang="en-GB" dirty="0"/>
                        <a:t>.</a:t>
                      </a:r>
                      <a:r>
                        <a:rPr lang="en-US" dirty="0"/>
                        <a:t>10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</a:t>
                      </a:r>
                      <a:r>
                        <a:rPr lang="en-US" dirty="0"/>
                        <a:t>22</a:t>
                      </a:r>
                      <a:r>
                        <a:rPr lang="en-GB" dirty="0"/>
                        <a:t>-</a:t>
                      </a:r>
                      <a:r>
                        <a:rPr lang="en-US" dirty="0"/>
                        <a:t>08</a:t>
                      </a:r>
                      <a:r>
                        <a:rPr lang="en-GB" dirty="0"/>
                        <a:t>.</a:t>
                      </a:r>
                      <a:r>
                        <a:rPr lang="en-US" dirty="0"/>
                        <a:t>10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</a:t>
                      </a:r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802136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r>
                        <a:rPr lang="en-US" dirty="0"/>
                        <a:t>Calibration runs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08.</a:t>
                      </a:r>
                      <a:r>
                        <a:rPr lang="ru-RU" dirty="0"/>
                        <a:t>1</a:t>
                      </a:r>
                      <a:r>
                        <a:rPr lang="en-US" dirty="0"/>
                        <a:t>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</a:t>
                      </a:r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425948"/>
                  </a:ext>
                </a:extLst>
              </a:tr>
              <a:tr h="347236">
                <a:tc>
                  <a:txBody>
                    <a:bodyPr/>
                    <a:lstStyle/>
                    <a:p>
                      <a:r>
                        <a:rPr lang="en-US" dirty="0"/>
                        <a:t>Deconstruction</a:t>
                      </a:r>
                      <a:endParaRPr lang="ru-RU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</a:t>
                      </a:r>
                      <a:r>
                        <a:rPr lang="ru-RU" dirty="0"/>
                        <a:t>8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</a:t>
                      </a:r>
                      <a:r>
                        <a:rPr lang="en-US" dirty="0"/>
                        <a:t>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</a:t>
                      </a:r>
                      <a:r>
                        <a:rPr lang="en-US" dirty="0"/>
                        <a:t>2</a:t>
                      </a:r>
                      <a:r>
                        <a:rPr lang="en-GB" dirty="0"/>
                        <a:t>-</a:t>
                      </a:r>
                      <a:r>
                        <a:rPr lang="ru-RU" dirty="0"/>
                        <a:t>10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1</a:t>
                      </a:r>
                      <a:r>
                        <a:rPr lang="en-US" dirty="0"/>
                        <a:t>0</a:t>
                      </a:r>
                      <a:r>
                        <a:rPr lang="en-GB" dirty="0"/>
                        <a:t>.</a:t>
                      </a:r>
                      <a:r>
                        <a:rPr lang="ru-RU" dirty="0"/>
                        <a:t>202</a:t>
                      </a:r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19410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F4D18D-D177-4C91-C9DD-A696C35123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961" y="1096864"/>
            <a:ext cx="4920342" cy="30286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D4A861-EA35-E223-2076-F8E276FAF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093" y="4213413"/>
            <a:ext cx="5062587" cy="214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96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Count rates for Mo-100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19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3F161F74-DC80-CDE1-9381-CB4084E4E4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C89611-617F-DB9D-C435-6835D1B511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79" y="1120451"/>
            <a:ext cx="4576947" cy="52221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48555E-38C0-B6FE-851B-43A05744F3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2825" y="1479806"/>
            <a:ext cx="4366204" cy="486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5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2022 PSI measurements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6E4A4-E942-4EB8-9A9C-DE3655E6BC98}"/>
              </a:ext>
            </a:extLst>
          </p:cNvPr>
          <p:cNvSpPr txBox="1"/>
          <p:nvPr/>
        </p:nvSpPr>
        <p:spPr>
          <a:xfrm>
            <a:off x="1251862" y="1724694"/>
            <a:ext cx="995216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200"/>
              </a:spcBef>
              <a:buAutoNum type="arabicPeriod"/>
            </a:pPr>
            <a:endParaRPr lang="en-US" sz="2400" dirty="0"/>
          </a:p>
          <a:p>
            <a:pPr marL="342900" indent="-342900" algn="just">
              <a:spcBef>
                <a:spcPts val="1200"/>
              </a:spcBef>
              <a:buAutoNum type="arabicPeriod"/>
            </a:pPr>
            <a:r>
              <a:rPr lang="en-US" sz="2400" dirty="0"/>
              <a:t>We used the same target unit as for 2021 with minor changes.</a:t>
            </a:r>
          </a:p>
          <a:p>
            <a:pPr marL="342900" indent="-342900" algn="just">
              <a:spcBef>
                <a:spcPts val="1200"/>
              </a:spcBef>
              <a:buAutoNum type="arabicPeriod"/>
            </a:pPr>
            <a:r>
              <a:rPr lang="en-US" sz="2400" dirty="0"/>
              <a:t>The only enriched target for 2022 campaign – </a:t>
            </a:r>
            <a:r>
              <a:rPr lang="en-US" sz="2400" baseline="30000" dirty="0"/>
              <a:t>100</a:t>
            </a:r>
            <a:r>
              <a:rPr lang="en-US" sz="2400" dirty="0"/>
              <a:t>Mo.</a:t>
            </a:r>
          </a:p>
          <a:p>
            <a:pPr marL="342900" indent="-342900" algn="just">
              <a:spcBef>
                <a:spcPts val="1200"/>
              </a:spcBef>
              <a:buAutoNum type="arabicPeriod"/>
            </a:pPr>
            <a:r>
              <a:rPr lang="en-US" sz="2400" dirty="0"/>
              <a:t>The Ge-detecors installed on the same frame.</a:t>
            </a:r>
          </a:p>
          <a:p>
            <a:pPr marL="342900" indent="-342900" algn="just">
              <a:spcBef>
                <a:spcPts val="1200"/>
              </a:spcBef>
              <a:buAutoNum type="arabicPeriod"/>
            </a:pPr>
            <a:r>
              <a:rPr lang="en-US" sz="2400" dirty="0"/>
              <a:t>Offline measurements at RHL of Mo-nat &amp; Mo-100 for 21 days.</a:t>
            </a:r>
          </a:p>
          <a:p>
            <a:pPr marL="342900" indent="-342900" algn="just">
              <a:spcBef>
                <a:spcPts val="1200"/>
              </a:spcBef>
              <a:buAutoNum type="arabicPeriod"/>
            </a:pPr>
            <a:r>
              <a:rPr lang="en-US" sz="2400" dirty="0"/>
              <a:t>We made few changes in our DAQ scheme.  </a:t>
            </a:r>
            <a:endParaRPr lang="ru-RU" sz="24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F026B-C1DB-462B-93AF-311C5A6A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C19FBD-888E-42CA-A38C-43CD1397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40436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Main issues during 2022 campaign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20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92012-7A32-487D-A463-C8B243B4FC6D}"/>
              </a:ext>
            </a:extLst>
          </p:cNvPr>
          <p:cNvSpPr txBox="1"/>
          <p:nvPr/>
        </p:nvSpPr>
        <p:spPr>
          <a:xfrm>
            <a:off x="964480" y="1016188"/>
            <a:ext cx="61852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Bad/old </a:t>
            </a:r>
            <a:r>
              <a:rPr lang="en-US" b="1" dirty="0"/>
              <a:t>LEMO cables </a:t>
            </a:r>
            <a:r>
              <a:rPr lang="en-US" dirty="0"/>
              <a:t>are the main reason of the lost time. During the setup tunning we saw different</a:t>
            </a:r>
            <a:r>
              <a:rPr lang="ru-RU" dirty="0"/>
              <a:t> </a:t>
            </a:r>
            <a:r>
              <a:rPr lang="en-US" dirty="0"/>
              <a:t>impacts: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Double peaks from germanium detectors;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Terrible energy resolution;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Interruption of FADCs channels operation.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Correlation between energy resolution and pulser plugging. Possibly, caused by some cables, but the problem wasn’t solved during the campaign.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detectors showed high LN consumption. One should think about pumping the cryostats before the next beamtime.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had power outage on 26/09/2022 during dewars refilling. Most likely, it was caused by the penetration of condensed water into the power strip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Detector 7 (75%) tripped on 29/09/2022 due to heating. Possible reasons are problems with refilling or low vacuum in the cryostat . We replaced it with 3B (BEGE 3830). 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2A94E1-580D-A3E4-8E85-6E016C195F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79486" y="1765735"/>
            <a:ext cx="4807132" cy="378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Beam time distribution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21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92012-7A32-487D-A463-C8B243B4FC6D}"/>
              </a:ext>
            </a:extLst>
          </p:cNvPr>
          <p:cNvSpPr txBox="1"/>
          <p:nvPr/>
        </p:nvSpPr>
        <p:spPr>
          <a:xfrm>
            <a:off x="7063370" y="1236618"/>
            <a:ext cx="49791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Prleminary, we have more then 70% of time with usefull data. BUT: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18% of test runs is too much for a future campaign. If we start with an already well-configured installation, it will significantly reduce the testing time. However, we were on schedule…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Lost time began with detector 7 tripping (more than 1 day). 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However, during the replacement, we fixed some problems with the cable connection and recognized its significant impact on data acquisition.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We have more than a half time of Mo-100 data.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During 2022 campaign we had very stable beam with minor interruptions.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42AE14-AFAA-A588-DA03-A28D4C9CF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82" y="1098071"/>
            <a:ext cx="6498899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21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Beamtime data taking navigation 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22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92012-7A32-487D-A463-C8B243B4FC6D}"/>
              </a:ext>
            </a:extLst>
          </p:cNvPr>
          <p:cNvSpPr txBox="1"/>
          <p:nvPr/>
        </p:nvSpPr>
        <p:spPr>
          <a:xfrm>
            <a:off x="6495133" y="1701181"/>
            <a:ext cx="54762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export MIDAS database to Grafana dashboard to simplify navigation in campaign data taking: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Countrates for the Ge-detecors and the counters are available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stamps for both MIDAS and ALPACA daq systems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displayed;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Annotations for different measurements;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Usefull for transition runs (during shutter closing or opening);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Unexpected behavior of the setup can be explained together with the data the taking tables.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7EE2C3-5796-A5EC-F08B-806D71336B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2" y="4114278"/>
            <a:ext cx="5547358" cy="25956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734F1F-2B69-3B28-6A2F-DF034EC51D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2" y="1044996"/>
            <a:ext cx="5547358" cy="313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03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Beamtime data taking navigation 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23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F9B344-732A-8111-A0AE-486943301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344" y="961321"/>
            <a:ext cx="9736183" cy="554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18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Beamtime data taking navigation 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24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F07CE5-8003-CE42-34CC-B9CFD6123C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415" y="961321"/>
            <a:ext cx="9585966" cy="55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77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Beamtime data taking navigation 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25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3B31F7-E8A5-28EA-761E-83A5EA26C5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415" y="1016188"/>
            <a:ext cx="9585385" cy="54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94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Beamtime data taking navigation 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26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5952B8-81E6-C185-B2DA-3FA6BFC947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9117" y="886499"/>
            <a:ext cx="9675222" cy="556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40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Beamtime data taking navigation 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27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BD298-024B-0EFE-B29E-25C2D147CAB2}"/>
              </a:ext>
            </a:extLst>
          </p:cNvPr>
          <p:cNvSpPr txBox="1"/>
          <p:nvPr/>
        </p:nvSpPr>
        <p:spPr>
          <a:xfrm>
            <a:off x="809897" y="1016188"/>
            <a:ext cx="10267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remotely 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http://159.93.76.145:821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install MySQL server and Grafana dashboard, then download database and dashboard json files from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https://wiki.tum.de/display/gainmomentum4dbd/Beamtime+2022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E9B5EC-142F-656F-0518-75A06FCECA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057" y="2338952"/>
            <a:ext cx="8011886" cy="3985451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D83CE32-0F69-E2E4-44FB-B0C8CC963AB1}"/>
              </a:ext>
            </a:extLst>
          </p:cNvPr>
          <p:cNvSpPr/>
          <p:nvPr/>
        </p:nvSpPr>
        <p:spPr>
          <a:xfrm>
            <a:off x="2090057" y="4998720"/>
            <a:ext cx="1367246" cy="6183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CAFD6F6-B9C5-BC7D-CFA8-9878390ABAD8}"/>
              </a:ext>
            </a:extLst>
          </p:cNvPr>
          <p:cNvSpPr/>
          <p:nvPr/>
        </p:nvSpPr>
        <p:spPr>
          <a:xfrm>
            <a:off x="3762103" y="4659085"/>
            <a:ext cx="5390606" cy="7053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168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Beamtime data taking navigation 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28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BD298-024B-0EFE-B29E-25C2D147CAB2}"/>
              </a:ext>
            </a:extLst>
          </p:cNvPr>
          <p:cNvSpPr txBox="1"/>
          <p:nvPr/>
        </p:nvSpPr>
        <p:spPr>
          <a:xfrm>
            <a:off x="1460868" y="1016188"/>
            <a:ext cx="10267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Both ALPACA and MIDAS data taking tables are avaliable at wiki.tum.de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runs timestamps are synchronized with elog and logbook 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minutes uncertainty)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E9B5EC-142F-656F-0518-75A06FCECA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057" y="2338952"/>
            <a:ext cx="8011886" cy="3985451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D83CE32-0F69-E2E4-44FB-B0C8CC963AB1}"/>
              </a:ext>
            </a:extLst>
          </p:cNvPr>
          <p:cNvSpPr/>
          <p:nvPr/>
        </p:nvSpPr>
        <p:spPr>
          <a:xfrm>
            <a:off x="2090057" y="4998720"/>
            <a:ext cx="1367246" cy="6183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CAFD6F6-B9C5-BC7D-CFA8-9878390ABAD8}"/>
              </a:ext>
            </a:extLst>
          </p:cNvPr>
          <p:cNvSpPr/>
          <p:nvPr/>
        </p:nvSpPr>
        <p:spPr>
          <a:xfrm>
            <a:off x="3794765" y="5489114"/>
            <a:ext cx="5976252" cy="8352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445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Beamtime data taking navigation 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8DC671-21B5-4B8C-B593-F3BE7C69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29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BA7A3-5550-4B0D-B8B1-C27883A0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BD298-024B-0EFE-B29E-25C2D147CAB2}"/>
              </a:ext>
            </a:extLst>
          </p:cNvPr>
          <p:cNvSpPr txBox="1"/>
          <p:nvPr/>
        </p:nvSpPr>
        <p:spPr>
          <a:xfrm>
            <a:off x="1460868" y="1016188"/>
            <a:ext cx="10267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Both ALPACA and MIDAS data taking tables are avaliable at wiki.tum.de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runs timestamps are synchronized with elog and logbook 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minutes uncertainty)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DA18B3-A0CB-8A32-6DDC-4B1AA7DCF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9017" y="1587638"/>
            <a:ext cx="9109166" cy="45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7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Experimental hall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D23954-4365-4426-AB5B-653A5313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3</a:t>
            </a:fld>
            <a:endParaRPr lang="ru-RU" noProof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40725B-9816-4174-BC66-A1FA73343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89" y="1016187"/>
            <a:ext cx="3015198" cy="54323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596093-61FC-433E-96F5-2838340124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4756" y="1017906"/>
            <a:ext cx="8605256" cy="5428932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2CF2CB3-C154-4864-8962-D7DF44CD0899}"/>
              </a:ext>
            </a:extLst>
          </p:cNvPr>
          <p:cNvCxnSpPr>
            <a:cxnSpLocks/>
          </p:cNvCxnSpPr>
          <p:nvPr/>
        </p:nvCxnSpPr>
        <p:spPr>
          <a:xfrm flipH="1">
            <a:off x="1975946" y="2578608"/>
            <a:ext cx="1858438" cy="437861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id="{3AFD1543-C897-41D0-B7B2-418A60B1F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61AC4D-65DC-4FD2-82E4-4FAD8737B12B}"/>
              </a:ext>
            </a:extLst>
          </p:cNvPr>
          <p:cNvSpPr txBox="1"/>
          <p:nvPr/>
        </p:nvSpPr>
        <p:spPr>
          <a:xfrm>
            <a:off x="6593467" y="4396715"/>
            <a:ext cx="152484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Control rooms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CB2250-939C-48CA-81B8-578743BEE44D}"/>
              </a:ext>
            </a:extLst>
          </p:cNvPr>
          <p:cNvSpPr txBox="1"/>
          <p:nvPr/>
        </p:nvSpPr>
        <p:spPr>
          <a:xfrm>
            <a:off x="3520439" y="2797538"/>
            <a:ext cx="176240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OMC4DBD setup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006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Outlooks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25838-DCF1-4AD1-811F-E0D555367653}"/>
              </a:ext>
            </a:extLst>
          </p:cNvPr>
          <p:cNvSpPr txBox="1"/>
          <p:nvPr/>
        </p:nvSpPr>
        <p:spPr>
          <a:xfrm>
            <a:off x="3727269" y="852337"/>
            <a:ext cx="769717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The target device allows tune the beam with enough accuracy, but has several drawbacks:</a:t>
            </a:r>
          </a:p>
          <a:p>
            <a:pPr marL="457200" lvl="2" indent="-34290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Different light yields for C1 &amp; C2 counters assume</a:t>
            </a:r>
            <a:r>
              <a:rPr lang="ru-RU" dirty="0"/>
              <a:t> </a:t>
            </a:r>
            <a:r>
              <a:rPr lang="en-US" dirty="0"/>
              <a:t>nonuniform settings (thresholds, ranges, etc.) for the DAQs and require individual tunning approach. </a:t>
            </a:r>
          </a:p>
          <a:p>
            <a:pPr marL="457200" lvl="2" indent="-34290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Hard to distinguish events from muons, electrons and gammas in C3. Replacement of the lightguide didn’t change the spectra shapes. To be investigated…</a:t>
            </a:r>
          </a:p>
          <a:p>
            <a:pPr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Proper cabling with “fresh” cables is </a:t>
            </a:r>
            <a:r>
              <a:rPr lang="en-US" b="1" dirty="0"/>
              <a:t>absolutely necessary</a:t>
            </a:r>
            <a:r>
              <a:rPr lang="en-US" dirty="0"/>
              <a:t>. This helps to save time.</a:t>
            </a:r>
          </a:p>
          <a:p>
            <a:pPr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We saw vacuum degradation and LN consumption increasing for the cryostats. One should take care about pumping in advance.</a:t>
            </a:r>
          </a:p>
          <a:p>
            <a:pPr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Pulser problem hasn’t been solved until now. We don’t understand why the test channel connection drasticaly affects on energy resolution.</a:t>
            </a:r>
          </a:p>
          <a:p>
            <a:pPr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Most likely, we will not use our frame for 2023 beamtime.</a:t>
            </a:r>
          </a:p>
          <a:p>
            <a:pPr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We need time synchronization for ALPACA and MIDAS server. This will simplify parallel analysis.</a:t>
            </a:r>
          </a:p>
          <a:p>
            <a:pPr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Use insect repellents while walking at PSI forests!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19E86DB-D16F-4C98-86E8-C2AAE48E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30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24F5FD-4692-4374-A3F2-9BBD2314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6" name="IMG_1836">
            <a:hlinkClick r:id="" action="ppaction://media"/>
            <a:extLst>
              <a:ext uri="{FF2B5EF4-FFF2-40B4-BE49-F238E27FC236}">
                <a16:creationId xmlns:a16="http://schemas.microsoft.com/office/drawing/2014/main" id="{D2F0BCF8-62FB-45C3-8AB9-1ADBC8A2FD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34" y="1000688"/>
            <a:ext cx="2949055" cy="524276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0854DD3-A591-D2C0-DD53-174B2D6C0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60377" y="6102785"/>
            <a:ext cx="32582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7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2" y="3045355"/>
            <a:ext cx="7258445" cy="767289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dirty="0"/>
              <a:t>Thank you for your attention!</a:t>
            </a:r>
            <a:br>
              <a:rPr lang="en-US" dirty="0"/>
            </a:b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462D417-8C28-4AF3-92DA-C7BA76DA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31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1DA02F-9E20-43B3-8BD4-4A241108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41399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0FBFB07-E3E0-4F57-B5EA-F7BCEDAB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32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3142D16-388D-4082-9AD8-0F0E245F7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FB4B283-80F0-EDCE-98D8-190ABEC375FD}"/>
              </a:ext>
            </a:extLst>
          </p:cNvPr>
          <p:cNvSpPr txBox="1">
            <a:spLocks/>
          </p:cNvSpPr>
          <p:nvPr/>
        </p:nvSpPr>
        <p:spPr>
          <a:xfrm>
            <a:off x="838200" y="330292"/>
            <a:ext cx="10515600" cy="62765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C3 spectra 2021 vs 2022 (beam on)</a:t>
            </a:r>
            <a:endParaRPr lang="ru-RU" sz="4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C664D1-4E88-5F3E-613E-84809C382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9401" y="1079429"/>
            <a:ext cx="8588397" cy="5106243"/>
          </a:xfrm>
        </p:spPr>
      </p:pic>
    </p:spTree>
    <p:extLst>
      <p:ext uri="{BB962C8B-B14F-4D97-AF65-F5344CB8AC3E}">
        <p14:creationId xmlns:p14="http://schemas.microsoft.com/office/powerpoint/2010/main" val="3389451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NIM electronics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209B68-7E13-484D-AFCF-982852CDE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378" y="995168"/>
            <a:ext cx="8593157" cy="536521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0FBFB07-E3E0-4F57-B5EA-F7BCEDAB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33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3142D16-388D-4082-9AD8-0F0E245F7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75750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NIM electronics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A32E29-203E-4ABC-A9F4-9ECB38DAB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880" y="1265379"/>
            <a:ext cx="8413407" cy="500197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02BEE91-1F5A-4D3B-9DBC-028EA4E5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34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DFB223-61EA-4CEC-866D-B3064DA6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48653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Target setup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4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57A05-35A5-40B3-B739-59A1FFDB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87A58DB-B065-4636-A933-4EC53E7FE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75" y="1001508"/>
            <a:ext cx="6406465" cy="48549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16B5893-ED3A-432B-8381-E10C53CC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3567" y="4275138"/>
            <a:ext cx="54292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0C14F1-E86A-440D-A9C6-1E5B1D291A4E}"/>
                  </a:ext>
                </a:extLst>
              </p:cNvPr>
              <p:cNvSpPr txBox="1"/>
              <p:nvPr/>
            </p:nvSpPr>
            <p:spPr>
              <a:xfrm>
                <a:off x="2205485" y="5933464"/>
                <a:ext cx="3608576" cy="4364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ba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&amp; C1 &amp; C2 &amp;</a:t>
                </a:r>
                <a:r>
                  <a:rPr lang="ru-RU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ba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𝐸𝑉𝐸𝑁𝑇</m:t>
                    </m:r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0C14F1-E86A-440D-A9C6-1E5B1D291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5485" y="5933464"/>
                <a:ext cx="3608576" cy="436402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57827B-5C5B-4C91-8901-6F76C338E3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6562" y="1016188"/>
            <a:ext cx="4582666" cy="333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5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DEEE6E2-FDC8-47B6-8132-786A8373C3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337" y="1355964"/>
            <a:ext cx="4322072" cy="47266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5CE1BF-A55C-447B-8062-D36DCA24F1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9469" y="4444884"/>
            <a:ext cx="2438608" cy="141437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BD617B0-29D0-499E-95C3-C7FDEED714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85" r="-1"/>
          <a:stretch/>
        </p:blipFill>
        <p:spPr>
          <a:xfrm>
            <a:off x="4593410" y="1342404"/>
            <a:ext cx="2584668" cy="167573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Target setup (C0)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5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57A05-35A5-40B3-B739-59A1FFDB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1831" y="6446838"/>
            <a:ext cx="4846321" cy="365125"/>
          </a:xfrm>
        </p:spPr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57827B-5C5B-4C91-8901-6F76C338E3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6860" y="748243"/>
            <a:ext cx="4582664" cy="33391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45D9ED-609D-4676-82D2-B46189FBF448}"/>
              </a:ext>
            </a:extLst>
          </p:cNvPr>
          <p:cNvSpPr txBox="1"/>
          <p:nvPr/>
        </p:nvSpPr>
        <p:spPr>
          <a:xfrm>
            <a:off x="4969773" y="3166234"/>
            <a:ext cx="1978000" cy="119181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C0</a:t>
            </a:r>
            <a:endParaRPr lang="en-GB" sz="1600" b="1" dirty="0"/>
          </a:p>
          <a:p>
            <a:pPr algn="ctr"/>
            <a:r>
              <a:rPr lang="en-GB" sz="1600" dirty="0"/>
              <a:t>D = 80 mm</a:t>
            </a:r>
          </a:p>
          <a:p>
            <a:pPr algn="ctr"/>
            <a:r>
              <a:rPr lang="en-GB" sz="1600" dirty="0"/>
              <a:t>D</a:t>
            </a:r>
            <a:r>
              <a:rPr lang="en-GB" sz="1100" dirty="0"/>
              <a:t>hole</a:t>
            </a:r>
            <a:r>
              <a:rPr lang="en-GB" sz="1600" dirty="0"/>
              <a:t>=25 mm</a:t>
            </a:r>
          </a:p>
          <a:p>
            <a:pPr algn="ctr"/>
            <a:r>
              <a:rPr lang="en-GB" sz="1600" dirty="0" err="1"/>
              <a:t>H</a:t>
            </a:r>
            <a:r>
              <a:rPr lang="en-GB" sz="1100" dirty="0" err="1"/>
              <a:t>Scint</a:t>
            </a:r>
            <a:r>
              <a:rPr lang="en-GB" sz="1600" dirty="0"/>
              <a:t> = 10 mm</a:t>
            </a:r>
            <a:endParaRPr lang="ru-R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56ABE-9D78-42C4-BB13-B2E2E81C2BE7}"/>
              </a:ext>
            </a:extLst>
          </p:cNvPr>
          <p:cNvSpPr txBox="1"/>
          <p:nvPr/>
        </p:nvSpPr>
        <p:spPr>
          <a:xfrm>
            <a:off x="1320141" y="1258309"/>
            <a:ext cx="3081991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/>
              <a:t>Bi source at different positions @C0</a:t>
            </a:r>
            <a:endParaRPr lang="ru-RU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3B471-4CFF-4A14-B571-3EBDBD215C17}"/>
              </a:ext>
            </a:extLst>
          </p:cNvPr>
          <p:cNvSpPr txBox="1"/>
          <p:nvPr/>
        </p:nvSpPr>
        <p:spPr>
          <a:xfrm>
            <a:off x="7452532" y="4251428"/>
            <a:ext cx="43869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 cm ring made of plastic scintillator and wrapped into 5 um mylar film.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counter is attached to modular PMT by “fishtail” lightguide.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Ligthcollection</a:t>
            </a:r>
            <a:r>
              <a:rPr lang="en-US" sz="1400" dirty="0"/>
              <a:t> inhomogeneity doesn’t exceed ~30% from the Bi source measurements in different positions.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73400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Target setup (C1 &amp;C2)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6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57A05-35A5-40B3-B739-59A1FFDB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57827B-5C5B-4C91-8901-6F76C338E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6860" y="748243"/>
            <a:ext cx="4582664" cy="33391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B06D86-0B15-4531-8E74-5C842D932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274242" y="4532086"/>
            <a:ext cx="1675737" cy="2153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5C409C-249E-42B9-9942-40F9A54702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34" y="3709833"/>
            <a:ext cx="4776874" cy="26632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27A069-C90C-4DB7-ACF1-2048FCE6DD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50" y="1050106"/>
            <a:ext cx="4770558" cy="2659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45D9ED-609D-4676-82D2-B46189FBF448}"/>
              </a:ext>
            </a:extLst>
          </p:cNvPr>
          <p:cNvSpPr txBox="1"/>
          <p:nvPr/>
        </p:nvSpPr>
        <p:spPr>
          <a:xfrm>
            <a:off x="5077187" y="3249100"/>
            <a:ext cx="1978000" cy="119181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С1 </a:t>
            </a:r>
            <a:r>
              <a:rPr lang="en-US" sz="1600" b="1" dirty="0"/>
              <a:t>&amp;</a:t>
            </a:r>
            <a:r>
              <a:rPr lang="ru-RU" sz="1600" b="1" dirty="0"/>
              <a:t> С2</a:t>
            </a:r>
            <a:endParaRPr lang="en-US" sz="1600" b="1" dirty="0"/>
          </a:p>
          <a:p>
            <a:pPr algn="ctr"/>
            <a:endParaRPr lang="en-GB" sz="1600" b="1" dirty="0"/>
          </a:p>
          <a:p>
            <a:pPr algn="ctr"/>
            <a:r>
              <a:rPr lang="en-GB" sz="1600" dirty="0"/>
              <a:t>D = 80 mm</a:t>
            </a:r>
          </a:p>
          <a:p>
            <a:pPr algn="ctr"/>
            <a:r>
              <a:rPr lang="en-GB" sz="1600" dirty="0" err="1"/>
              <a:t>H</a:t>
            </a:r>
            <a:r>
              <a:rPr lang="en-GB" sz="1100" dirty="0" err="1"/>
              <a:t>Scint</a:t>
            </a:r>
            <a:r>
              <a:rPr lang="en-GB" sz="1600" dirty="0"/>
              <a:t> = 0.5 mm</a:t>
            </a:r>
            <a:endParaRPr lang="ru-R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56ABE-9D78-42C4-BB13-B2E2E81C2BE7}"/>
              </a:ext>
            </a:extLst>
          </p:cNvPr>
          <p:cNvSpPr txBox="1"/>
          <p:nvPr/>
        </p:nvSpPr>
        <p:spPr>
          <a:xfrm>
            <a:off x="1794676" y="1353369"/>
            <a:ext cx="1639790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/>
              <a:t>Cosmic muons @C1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F4959C-0000-40A7-B0C9-5EDABD7550C8}"/>
              </a:ext>
            </a:extLst>
          </p:cNvPr>
          <p:cNvSpPr txBox="1"/>
          <p:nvPr/>
        </p:nvSpPr>
        <p:spPr>
          <a:xfrm>
            <a:off x="1968847" y="3977246"/>
            <a:ext cx="1950010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/>
              <a:t>Cosmic muons @C2</a:t>
            </a:r>
            <a:endParaRPr lang="ru-RU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3B471-4CFF-4A14-B571-3EBDBD215C17}"/>
              </a:ext>
            </a:extLst>
          </p:cNvPr>
          <p:cNvSpPr txBox="1"/>
          <p:nvPr/>
        </p:nvSpPr>
        <p:spPr>
          <a:xfrm>
            <a:off x="7452532" y="4186330"/>
            <a:ext cx="43869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Thin 0.5 mm plastic scintillator</a:t>
            </a:r>
            <a:r>
              <a:rPr lang="ru-RU" sz="1400" dirty="0"/>
              <a:t> </a:t>
            </a:r>
            <a:r>
              <a:rPr lang="en-US" sz="1400" dirty="0"/>
              <a:t>circle glued into acrylic lightguide.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lightguide has ring shape with</a:t>
            </a:r>
            <a:r>
              <a:rPr lang="ru-RU" sz="1400" dirty="0"/>
              <a:t> </a:t>
            </a:r>
            <a:r>
              <a:rPr lang="en-US" sz="1400" dirty="0"/>
              <a:t>wedge profile.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counters are covered with 5 um mylar films and separated by the same thickness from each other.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counters are readout by modular PMTs individually.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 saw different light collection for the counters, especially with  beam muons (pictures in Igor’s or Elisabetta’s talks</a:t>
            </a:r>
            <a:r>
              <a:rPr lang="ru-RU" sz="1400" dirty="0"/>
              <a:t>?). </a:t>
            </a:r>
            <a:r>
              <a:rPr lang="en-US" sz="1400" dirty="0"/>
              <a:t>One has to fix it for the next beam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9FAD12F-69F2-43AD-8082-D0C0B5D299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97245" y="1113926"/>
            <a:ext cx="1892710" cy="22475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8299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51B253-23D3-4079-B2C8-F62BAEA1E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7" y="889534"/>
            <a:ext cx="4964430" cy="2767817"/>
          </a:xfrm>
          <a:prstGeom prst="rect">
            <a:avLst/>
          </a:prstGeom>
        </p:spPr>
      </p:pic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Target setup (C3)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7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57A05-35A5-40B3-B739-59A1FFDB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57827B-5C5B-4C91-8901-6F76C338E3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6860" y="748243"/>
            <a:ext cx="4582664" cy="3339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45D9ED-609D-4676-82D2-B46189FBF448}"/>
              </a:ext>
            </a:extLst>
          </p:cNvPr>
          <p:cNvSpPr txBox="1"/>
          <p:nvPr/>
        </p:nvSpPr>
        <p:spPr>
          <a:xfrm>
            <a:off x="5084378" y="2917667"/>
            <a:ext cx="1978000" cy="9194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С</a:t>
            </a:r>
            <a:r>
              <a:rPr lang="en-US" sz="1600" b="1" dirty="0"/>
              <a:t>3</a:t>
            </a:r>
          </a:p>
          <a:p>
            <a:pPr algn="ctr"/>
            <a:r>
              <a:rPr lang="en-GB" sz="1600" dirty="0"/>
              <a:t>D = 80 mm</a:t>
            </a:r>
          </a:p>
          <a:p>
            <a:pPr algn="ctr"/>
            <a:r>
              <a:rPr lang="en-GB" sz="1600" dirty="0" err="1"/>
              <a:t>H</a:t>
            </a:r>
            <a:r>
              <a:rPr lang="en-GB" sz="1100" dirty="0" err="1"/>
              <a:t>Scint</a:t>
            </a:r>
            <a:r>
              <a:rPr lang="en-GB" sz="1600" dirty="0"/>
              <a:t> = 5 mm</a:t>
            </a:r>
            <a:endParaRPr lang="ru-R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56ABE-9D78-42C4-BB13-B2E2E81C2BE7}"/>
              </a:ext>
            </a:extLst>
          </p:cNvPr>
          <p:cNvSpPr txBox="1"/>
          <p:nvPr/>
        </p:nvSpPr>
        <p:spPr>
          <a:xfrm>
            <a:off x="1794676" y="1353369"/>
            <a:ext cx="1639790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/>
              <a:t>Cosmic muons @C3</a:t>
            </a:r>
            <a:endParaRPr lang="ru-RU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3B471-4CFF-4A14-B571-3EBDBD215C17}"/>
              </a:ext>
            </a:extLst>
          </p:cNvPr>
          <p:cNvSpPr txBox="1"/>
          <p:nvPr/>
        </p:nvSpPr>
        <p:spPr>
          <a:xfrm>
            <a:off x="7452531" y="4293875"/>
            <a:ext cx="43869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Cup-like scintillator surrounding a target holder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Thickness of the C3 counter walls is 5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target holder can be inserted through the cut in the wall of </a:t>
            </a:r>
            <a:r>
              <a:rPr lang="ru-RU" sz="1400" dirty="0"/>
              <a:t>С3. </a:t>
            </a:r>
            <a:r>
              <a:rPr lang="en-US" sz="1400" dirty="0"/>
              <a:t>The same way for calibration 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counter is attached to R6091 PMT through a light guide made of polystyrene. For 2021 campaign we used plastic scintillator.</a:t>
            </a:r>
          </a:p>
          <a:p>
            <a:endParaRPr lang="ru-RU" sz="14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812724-B4E9-499D-A55E-7B7890CF21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584" y="4034110"/>
            <a:ext cx="2269587" cy="2112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48398BC-74B5-4C94-8CB9-59FD8B0681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511" y="1016188"/>
            <a:ext cx="2269587" cy="1704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BF7E768-D9C2-4B35-BE91-96F1C3CB72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337" y="3934722"/>
            <a:ext cx="3832468" cy="2211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0439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Target setup (C3)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8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57A05-35A5-40B3-B739-59A1FFDB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078181-9E56-4711-B270-E785DBFEEE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01" y="1108565"/>
            <a:ext cx="9791958" cy="49202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B3B471-4CFF-4A14-B571-3EBDBD215C17}"/>
              </a:ext>
            </a:extLst>
          </p:cNvPr>
          <p:cNvSpPr txBox="1"/>
          <p:nvPr/>
        </p:nvSpPr>
        <p:spPr>
          <a:xfrm>
            <a:off x="2952205" y="5853554"/>
            <a:ext cx="6865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Some bumps and quite high rate at saturation region. This time we reduced amplitude to avoid saturation, but didn’t understand the bumps origin (Daniya’s talk)</a:t>
            </a:r>
          </a:p>
          <a:p>
            <a:endParaRPr lang="ru-RU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56ABE-9D78-42C4-BB13-B2E2E81C2BE7}"/>
              </a:ext>
            </a:extLst>
          </p:cNvPr>
          <p:cNvSpPr txBox="1"/>
          <p:nvPr/>
        </p:nvSpPr>
        <p:spPr>
          <a:xfrm>
            <a:off x="2247438" y="1518611"/>
            <a:ext cx="1639790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/>
              <a:t>Beam @C3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6147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7FA0DE3-E47B-4976-B7DD-165F0C9688AF}"/>
              </a:ext>
            </a:extLst>
          </p:cNvPr>
          <p:cNvSpPr/>
          <p:nvPr/>
        </p:nvSpPr>
        <p:spPr>
          <a:xfrm>
            <a:off x="830317" y="1032808"/>
            <a:ext cx="4981903" cy="539312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5">
            <a:extLst>
              <a:ext uri="{FF2B5EF4-FFF2-40B4-BE49-F238E27FC236}">
                <a16:creationId xmlns:a16="http://schemas.microsoft.com/office/drawing/2014/main" id="{F90A5F47-BEFF-48CD-89EA-4FB41E6C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63" y="248899"/>
            <a:ext cx="10476411" cy="767289"/>
          </a:xfrm>
        </p:spPr>
        <p:txBody>
          <a:bodyPr rtlCol="0">
            <a:normAutofit/>
          </a:bodyPr>
          <a:lstStyle/>
          <a:p>
            <a:pPr rtl="0"/>
            <a:r>
              <a:rPr lang="en-US" dirty="0"/>
              <a:t>Target setup equipment</a:t>
            </a:r>
            <a:endParaRPr lang="ru-RU" dirty="0"/>
          </a:p>
        </p:txBody>
      </p:sp>
      <p:pic>
        <p:nvPicPr>
          <p:cNvPr id="2052" name="Picture 4" descr="pmt module">
            <a:extLst>
              <a:ext uri="{FF2B5EF4-FFF2-40B4-BE49-F238E27FC236}">
                <a16:creationId xmlns:a16="http://schemas.microsoft.com/office/drawing/2014/main" id="{DAB61DF7-DD91-4FFC-82FC-079D9328C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89931" l="10000" r="99479">
                        <a14:foregroundMark x1="80938" y1="64063" x2="80938" y2="64063"/>
                        <a14:foregroundMark x1="92344" y1="48264" x2="92344" y2="48264"/>
                        <a14:foregroundMark x1="93854" y1="26736" x2="93854" y2="26736"/>
                        <a14:foregroundMark x1="96563" y1="18924" x2="96563" y2="18924"/>
                        <a14:foregroundMark x1="94219" y1="23438" x2="94219" y2="23438"/>
                        <a14:foregroundMark x1="81979" y1="68056" x2="81979" y2="68056"/>
                        <a14:foregroundMark x1="96615" y1="20313" x2="96615" y2="20313"/>
                        <a14:foregroundMark x1="97240" y1="18403" x2="97240" y2="18403"/>
                        <a14:foregroundMark x1="98542" y1="18924" x2="98542" y2="18924"/>
                        <a14:foregroundMark x1="98854" y1="16840" x2="99479" y2="16319"/>
                        <a14:foregroundMark x1="71302" y1="32986" x2="71302" y2="32986"/>
                        <a14:foregroundMark x1="66354" y1="82639" x2="66354" y2="82639"/>
                        <a14:foregroundMark x1="61458" y1="74653" x2="61458" y2="74653"/>
                        <a14:foregroundMark x1="61354" y1="73264" x2="61354" y2="73264"/>
                        <a14:foregroundMark x1="66354" y1="78125" x2="66354" y2="7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7328"/>
          <a:stretch/>
        </p:blipFill>
        <p:spPr bwMode="auto">
          <a:xfrm>
            <a:off x="1178759" y="2776271"/>
            <a:ext cx="1633785" cy="216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mt module">
            <a:extLst>
              <a:ext uri="{FF2B5EF4-FFF2-40B4-BE49-F238E27FC236}">
                <a16:creationId xmlns:a16="http://schemas.microsoft.com/office/drawing/2014/main" id="{79242D7D-96A7-4FB0-81B2-5E78AB453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89931" l="10000" r="99479">
                        <a14:foregroundMark x1="80938" y1="64063" x2="80938" y2="64063"/>
                        <a14:foregroundMark x1="92344" y1="48264" x2="92344" y2="48264"/>
                        <a14:foregroundMark x1="93854" y1="26736" x2="93854" y2="26736"/>
                        <a14:foregroundMark x1="96563" y1="18924" x2="96563" y2="18924"/>
                        <a14:foregroundMark x1="94219" y1="23438" x2="94219" y2="23438"/>
                        <a14:foregroundMark x1="81979" y1="68056" x2="81979" y2="68056"/>
                        <a14:foregroundMark x1="96615" y1="20313" x2="96615" y2="20313"/>
                        <a14:foregroundMark x1="97240" y1="18403" x2="97240" y2="18403"/>
                        <a14:foregroundMark x1="98542" y1="18924" x2="98542" y2="18924"/>
                        <a14:foregroundMark x1="98854" y1="16840" x2="99479" y2="16319"/>
                        <a14:foregroundMark x1="71302" y1="32986" x2="71302" y2="32986"/>
                        <a14:foregroundMark x1="66354" y1="82639" x2="66354" y2="82639"/>
                        <a14:foregroundMark x1="61458" y1="74653" x2="61458" y2="74653"/>
                        <a14:foregroundMark x1="61354" y1="73264" x2="61354" y2="73264"/>
                        <a14:foregroundMark x1="66354" y1="78125" x2="66354" y2="7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328" r="23318"/>
          <a:stretch/>
        </p:blipFill>
        <p:spPr bwMode="auto">
          <a:xfrm>
            <a:off x="1237593" y="869044"/>
            <a:ext cx="1516118" cy="235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4C4CDD-F750-4902-BDF2-184CF04E3BD0}"/>
              </a:ext>
            </a:extLst>
          </p:cNvPr>
          <p:cNvSpPr txBox="1"/>
          <p:nvPr/>
        </p:nvSpPr>
        <p:spPr>
          <a:xfrm>
            <a:off x="3074657" y="1503731"/>
            <a:ext cx="2507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C0 counter</a:t>
            </a:r>
          </a:p>
          <a:p>
            <a:r>
              <a:rPr lang="en-US" dirty="0"/>
              <a:t>H10720 x2 </a:t>
            </a:r>
            <a:endParaRPr lang="ru-RU" dirty="0"/>
          </a:p>
          <a:p>
            <a:r>
              <a:rPr lang="en-US" dirty="0"/>
              <a:t>Built-in HV power supply</a:t>
            </a:r>
          </a:p>
          <a:p>
            <a:r>
              <a:rPr lang="en-US" dirty="0"/>
              <a:t>0.5 – 1.1 VDC adjustable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8D65D3-6730-44CD-9AB6-BB54F10A3E08}"/>
              </a:ext>
            </a:extLst>
          </p:cNvPr>
          <p:cNvSpPr txBox="1"/>
          <p:nvPr/>
        </p:nvSpPr>
        <p:spPr>
          <a:xfrm>
            <a:off x="3048001" y="3365431"/>
            <a:ext cx="25076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C1, C2 counters</a:t>
            </a:r>
          </a:p>
          <a:p>
            <a:r>
              <a:rPr lang="en-US" dirty="0"/>
              <a:t>H6780</a:t>
            </a:r>
          </a:p>
          <a:p>
            <a:r>
              <a:rPr lang="en-US" dirty="0"/>
              <a:t>Built-in HV power supply</a:t>
            </a:r>
          </a:p>
          <a:p>
            <a:r>
              <a:rPr lang="en-US" dirty="0"/>
              <a:t>0.5 – 1.1 VDC adjustable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479870-A78A-4A70-95A2-80D95B0D8A35}"/>
              </a:ext>
            </a:extLst>
          </p:cNvPr>
          <p:cNvSpPr txBox="1"/>
          <p:nvPr/>
        </p:nvSpPr>
        <p:spPr>
          <a:xfrm>
            <a:off x="3048001" y="5199258"/>
            <a:ext cx="2974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C3 Counter</a:t>
            </a:r>
          </a:p>
          <a:p>
            <a:r>
              <a:rPr lang="ru-RU" dirty="0"/>
              <a:t>3</a:t>
            </a:r>
            <a:r>
              <a:rPr lang="en-US" dirty="0"/>
              <a:t>” PMT R6091</a:t>
            </a:r>
          </a:p>
          <a:p>
            <a:r>
              <a:rPr lang="en-US" dirty="0"/>
              <a:t>With </a:t>
            </a:r>
            <a:r>
              <a:rPr lang="en-US" dirty="0" err="1"/>
              <a:t>Traco</a:t>
            </a:r>
            <a:r>
              <a:rPr lang="en-US" dirty="0"/>
              <a:t> DC-DC for HV</a:t>
            </a:r>
          </a:p>
          <a:p>
            <a:r>
              <a:rPr lang="en-US" dirty="0"/>
              <a:t>0-4 VDC adjustable</a:t>
            </a:r>
          </a:p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08E5A-6D43-4BD1-8426-1F77ED5EC21E}"/>
              </a:ext>
            </a:extLst>
          </p:cNvPr>
          <p:cNvSpPr txBox="1"/>
          <p:nvPr/>
        </p:nvSpPr>
        <p:spPr>
          <a:xfrm>
            <a:off x="7973915" y="993421"/>
            <a:ext cx="215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Remote control with </a:t>
            </a:r>
          </a:p>
          <a:p>
            <a:pPr algn="ctr"/>
            <a:r>
              <a:rPr lang="en-US" dirty="0"/>
              <a:t>ICPDAS ET-878P</a:t>
            </a:r>
            <a:endParaRPr lang="ru-RU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C6947B8-2C3B-4AFE-901A-6786C30E3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3675" y="1635715"/>
            <a:ext cx="4850236" cy="19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108DAA-9D7B-41F2-A7D3-26AF65711435}"/>
              </a:ext>
            </a:extLst>
          </p:cNvPr>
          <p:cNvSpPr txBox="1"/>
          <p:nvPr/>
        </p:nvSpPr>
        <p:spPr>
          <a:xfrm>
            <a:off x="7794956" y="3644977"/>
            <a:ext cx="2657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ICPDAS DAC </a:t>
            </a:r>
            <a:r>
              <a:rPr lang="en-US" b="1" i="0" cap="all" dirty="0">
                <a:solidFill>
                  <a:srgbClr val="3F3F3F"/>
                </a:solidFill>
                <a:effectLst/>
                <a:latin typeface="Noto Sans"/>
              </a:rPr>
              <a:t>I-87028UW-G</a:t>
            </a:r>
          </a:p>
          <a:p>
            <a:endParaRPr lang="ru-RU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DB9281AE-F677-4A1C-BD59-C401DA564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4956" y="3918260"/>
            <a:ext cx="2507674" cy="250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2FE8673-1CF3-4225-9325-22004E08D8C0}"/>
              </a:ext>
            </a:extLst>
          </p:cNvPr>
          <p:cNvSpPr/>
          <p:nvPr/>
        </p:nvSpPr>
        <p:spPr>
          <a:xfrm>
            <a:off x="6399132" y="1032808"/>
            <a:ext cx="5255172" cy="5393126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A886DF1-9BB5-4111-BA70-190A19E2E2D2}"/>
              </a:ext>
            </a:extLst>
          </p:cNvPr>
          <p:cNvCxnSpPr>
            <a:cxnSpLocks/>
            <a:stCxn id="9" idx="3"/>
            <a:endCxn id="19" idx="1"/>
          </p:cNvCxnSpPr>
          <p:nvPr/>
        </p:nvCxnSpPr>
        <p:spPr>
          <a:xfrm>
            <a:off x="5812220" y="3729371"/>
            <a:ext cx="586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FB70D5-11C3-4851-B2DC-B1C0FA0B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ru-RU" noProof="0" smtClean="0"/>
              <a:t>9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57A05-35A5-40B3-B739-59A1FFDB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OMC4DBD General Collaboration Meeting. 22-24 May 2023</a:t>
            </a:r>
            <a:endParaRPr lang="ru-RU" noProof="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17340C1-DA13-4417-8C79-A060031329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331749">
            <a:off x="1430983" y="4514284"/>
            <a:ext cx="1016352" cy="1888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2372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86_TF33476885.potx" id="{050EF630-A309-4220-9074-EFAF69653A0A}" vid="{EAD3587A-A5A2-4186-BFE3-098457E9F5F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Классическая презентация для всех сотрудников компании</Template>
  <TotalTime>3134</TotalTime>
  <Words>1665</Words>
  <Application>Microsoft Office PowerPoint</Application>
  <PresentationFormat>Широкоэкранный</PresentationFormat>
  <Paragraphs>279</Paragraphs>
  <Slides>34</Slides>
  <Notes>34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Courier New</vt:lpstr>
      <vt:lpstr>Noto Sans</vt:lpstr>
      <vt:lpstr>Wingdings</vt:lpstr>
      <vt:lpstr>RetrospectVTI</vt:lpstr>
      <vt:lpstr>Measurements at PSI in 2022</vt:lpstr>
      <vt:lpstr>2022 PSI measurements</vt:lpstr>
      <vt:lpstr>Experimental hall</vt:lpstr>
      <vt:lpstr>Target setup</vt:lpstr>
      <vt:lpstr>Target setup (C0)</vt:lpstr>
      <vt:lpstr>Target setup (C1 &amp;C2)</vt:lpstr>
      <vt:lpstr>Target setup (C3)</vt:lpstr>
      <vt:lpstr>Target setup (C3)</vt:lpstr>
      <vt:lpstr>Target setup equipment</vt:lpstr>
      <vt:lpstr>Target setup equipment</vt:lpstr>
      <vt:lpstr>Beam tuning</vt:lpstr>
      <vt:lpstr>Beam tuning</vt:lpstr>
      <vt:lpstr>Ge-detectors set (actual)</vt:lpstr>
      <vt:lpstr>Ge-detectors setup assembly</vt:lpstr>
      <vt:lpstr>Experimental hall</vt:lpstr>
      <vt:lpstr>Ge-detectors setup</vt:lpstr>
      <vt:lpstr>DAQ scheme</vt:lpstr>
      <vt:lpstr>Beamtime schedule</vt:lpstr>
      <vt:lpstr>Count rates for Mo-100</vt:lpstr>
      <vt:lpstr>Main issues during 2022 campaign</vt:lpstr>
      <vt:lpstr>Beam time distribution</vt:lpstr>
      <vt:lpstr>Beamtime data taking navigation </vt:lpstr>
      <vt:lpstr>Beamtime data taking navigation </vt:lpstr>
      <vt:lpstr>Beamtime data taking navigation </vt:lpstr>
      <vt:lpstr>Beamtime data taking navigation </vt:lpstr>
      <vt:lpstr>Beamtime data taking navigation </vt:lpstr>
      <vt:lpstr>Beamtime data taking navigation </vt:lpstr>
      <vt:lpstr>Beamtime data taking navigation </vt:lpstr>
      <vt:lpstr>Beamtime data taking navigation </vt:lpstr>
      <vt:lpstr>Outlooks</vt:lpstr>
      <vt:lpstr>Thank you for your attention! </vt:lpstr>
      <vt:lpstr>Презентация PowerPoint</vt:lpstr>
      <vt:lpstr>NIM electronics</vt:lpstr>
      <vt:lpstr>NIM electronics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Hardware for OMC4DBD</dc:title>
  <dc:creator>Egor Shevchik</dc:creator>
  <cp:lastModifiedBy>Egor Shevchik</cp:lastModifiedBy>
  <cp:revision>77</cp:revision>
  <dcterms:created xsi:type="dcterms:W3CDTF">2021-04-18T13:20:13Z</dcterms:created>
  <dcterms:modified xsi:type="dcterms:W3CDTF">2023-05-22T07:48:24Z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