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75" r:id="rId3"/>
    <p:sldId id="281" r:id="rId4"/>
    <p:sldId id="282" r:id="rId5"/>
    <p:sldId id="284" r:id="rId6"/>
    <p:sldId id="283" r:id="rId7"/>
    <p:sldId id="285" r:id="rId8"/>
    <p:sldId id="267" r:id="rId9"/>
    <p:sldId id="258" r:id="rId10"/>
    <p:sldId id="269" r:id="rId11"/>
    <p:sldId id="259" r:id="rId12"/>
    <p:sldId id="273" r:id="rId13"/>
    <p:sldId id="286" r:id="rId14"/>
    <p:sldId id="287" r:id="rId15"/>
    <p:sldId id="279" r:id="rId16"/>
    <p:sldId id="268" r:id="rId17"/>
    <p:sldId id="257" r:id="rId18"/>
    <p:sldId id="262" r:id="rId19"/>
    <p:sldId id="263" r:id="rId20"/>
    <p:sldId id="280" r:id="rId21"/>
    <p:sldId id="266" r:id="rId22"/>
    <p:sldId id="261" r:id="rId23"/>
    <p:sldId id="276" r:id="rId24"/>
    <p:sldId id="277" r:id="rId25"/>
    <p:sldId id="278" r:id="rId26"/>
    <p:sldId id="270" r:id="rId27"/>
    <p:sldId id="26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6FE58"/>
    <a:srgbClr val="4BC408"/>
    <a:srgbClr val="FF5050"/>
    <a:srgbClr val="9299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23" autoAdjust="0"/>
  </p:normalViewPr>
  <p:slideViewPr>
    <p:cSldViewPr snapToGrid="0">
      <p:cViewPr varScale="1">
        <p:scale>
          <a:sx n="80" d="100"/>
          <a:sy n="80" d="100"/>
        </p:scale>
        <p:origin x="782"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6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777144-4C74-41A1-A6B7-BE7FEBE50E9E}" type="datetimeFigureOut">
              <a:rPr lang="en-US" smtClean="0"/>
              <a:t>5/23/2023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1E703A-1F56-42D4-A1AF-0EE4D9BBB98D}" type="slidenum">
              <a:rPr lang="en-US" smtClean="0"/>
              <a:t>‹#›</a:t>
            </a:fld>
            <a:endParaRPr lang="en-US"/>
          </a:p>
        </p:txBody>
      </p:sp>
    </p:spTree>
    <p:extLst>
      <p:ext uri="{BB962C8B-B14F-4D97-AF65-F5344CB8AC3E}">
        <p14:creationId xmlns:p14="http://schemas.microsoft.com/office/powerpoint/2010/main" val="1371419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1E703A-1F56-42D4-A1AF-0EE4D9BBB98D}" type="slidenum">
              <a:rPr lang="en-US" smtClean="0"/>
              <a:t>18</a:t>
            </a:fld>
            <a:endParaRPr lang="en-US"/>
          </a:p>
        </p:txBody>
      </p:sp>
    </p:spTree>
    <p:extLst>
      <p:ext uri="{BB962C8B-B14F-4D97-AF65-F5344CB8AC3E}">
        <p14:creationId xmlns:p14="http://schemas.microsoft.com/office/powerpoint/2010/main" val="82953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1E703A-1F56-42D4-A1AF-0EE4D9BBB98D}" type="slidenum">
              <a:rPr lang="en-US" smtClean="0"/>
              <a:t>19</a:t>
            </a:fld>
            <a:endParaRPr lang="en-US"/>
          </a:p>
        </p:txBody>
      </p:sp>
    </p:spTree>
    <p:extLst>
      <p:ext uri="{BB962C8B-B14F-4D97-AF65-F5344CB8AC3E}">
        <p14:creationId xmlns:p14="http://schemas.microsoft.com/office/powerpoint/2010/main" val="3976975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1E703A-1F56-42D4-A1AF-0EE4D9BBB98D}" type="slidenum">
              <a:rPr lang="en-US" smtClean="0"/>
              <a:t>20</a:t>
            </a:fld>
            <a:endParaRPr lang="en-US"/>
          </a:p>
        </p:txBody>
      </p:sp>
    </p:spTree>
    <p:extLst>
      <p:ext uri="{BB962C8B-B14F-4D97-AF65-F5344CB8AC3E}">
        <p14:creationId xmlns:p14="http://schemas.microsoft.com/office/powerpoint/2010/main" val="3601561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r>
              <a:rPr lang="en-US"/>
              <a:t>5/17/2023</a:t>
            </a:r>
            <a:endParaRPr lang="en-US" dirty="0"/>
          </a:p>
        </p:txBody>
      </p:sp>
      <p:sp>
        <p:nvSpPr>
          <p:cNvPr id="5" name="Footer Placeholder 4"/>
          <p:cNvSpPr>
            <a:spLocks noGrp="1"/>
          </p:cNvSpPr>
          <p:nvPr>
            <p:ph type="ftr" sz="quarter" idx="11"/>
          </p:nvPr>
        </p:nvSpPr>
        <p:spPr>
          <a:xfrm>
            <a:off x="3962399" y="5870575"/>
            <a:ext cx="4893958" cy="377825"/>
          </a:xfrm>
        </p:spPr>
        <p:txBody>
          <a:bodyPr/>
          <a:lstStyle/>
          <a:p>
            <a:r>
              <a:rPr lang="en-US"/>
              <a:t>MONUMENT Collaboration meeting 2023, IAS-TUM</a:t>
            </a:r>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5/17/2023</a:t>
            </a:r>
            <a:endParaRPr lang="en-US" dirty="0"/>
          </a:p>
        </p:txBody>
      </p:sp>
      <p:sp>
        <p:nvSpPr>
          <p:cNvPr id="6" name="Footer Placeholder 5"/>
          <p:cNvSpPr>
            <a:spLocks noGrp="1"/>
          </p:cNvSpPr>
          <p:nvPr>
            <p:ph type="ftr" sz="quarter" idx="11"/>
          </p:nvPr>
        </p:nvSpPr>
        <p:spPr/>
        <p:txBody>
          <a:bodyPr/>
          <a:lstStyle/>
          <a:p>
            <a:r>
              <a:rPr lang="en-US"/>
              <a:t>MONUMENT Collaboration meeting 2023, IAS-TUM</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5/17/2023</a:t>
            </a:r>
            <a:endParaRPr lang="en-US" dirty="0"/>
          </a:p>
        </p:txBody>
      </p:sp>
      <p:sp>
        <p:nvSpPr>
          <p:cNvPr id="5" name="Footer Placeholder 4"/>
          <p:cNvSpPr>
            <a:spLocks noGrp="1"/>
          </p:cNvSpPr>
          <p:nvPr>
            <p:ph type="ftr" sz="quarter" idx="11"/>
          </p:nvPr>
        </p:nvSpPr>
        <p:spPr/>
        <p:txBody>
          <a:bodyPr/>
          <a:lstStyle/>
          <a:p>
            <a:r>
              <a:rPr lang="en-US"/>
              <a:t>MONUMENT Collaboration meeting 2023, IAS-TUM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5/17/2023</a:t>
            </a:r>
            <a:endParaRPr lang="en-US" dirty="0"/>
          </a:p>
        </p:txBody>
      </p:sp>
      <p:sp>
        <p:nvSpPr>
          <p:cNvPr id="5" name="Footer Placeholder 4"/>
          <p:cNvSpPr>
            <a:spLocks noGrp="1"/>
          </p:cNvSpPr>
          <p:nvPr>
            <p:ph type="ftr" sz="quarter" idx="11"/>
          </p:nvPr>
        </p:nvSpPr>
        <p:spPr/>
        <p:txBody>
          <a:bodyPr/>
          <a:lstStyle/>
          <a:p>
            <a:r>
              <a:rPr lang="en-US"/>
              <a:t>MONUMENT Collaboration meeting 2023, IAS-TUM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5/17/2023</a:t>
            </a:r>
            <a:endParaRPr lang="en-US" dirty="0"/>
          </a:p>
        </p:txBody>
      </p:sp>
      <p:sp>
        <p:nvSpPr>
          <p:cNvPr id="5" name="Footer Placeholder 4"/>
          <p:cNvSpPr>
            <a:spLocks noGrp="1"/>
          </p:cNvSpPr>
          <p:nvPr>
            <p:ph type="ftr" sz="quarter" idx="11"/>
          </p:nvPr>
        </p:nvSpPr>
        <p:spPr/>
        <p:txBody>
          <a:bodyPr/>
          <a:lstStyle/>
          <a:p>
            <a:r>
              <a:rPr lang="en-US"/>
              <a:t>MONUMENT Collaboration meeting 2023, IAS-TUM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5/17/2023</a:t>
            </a:r>
            <a:endParaRPr lang="en-US" dirty="0"/>
          </a:p>
        </p:txBody>
      </p:sp>
      <p:sp>
        <p:nvSpPr>
          <p:cNvPr id="5" name="Footer Placeholder 4"/>
          <p:cNvSpPr>
            <a:spLocks noGrp="1"/>
          </p:cNvSpPr>
          <p:nvPr>
            <p:ph type="ftr" sz="quarter" idx="11"/>
          </p:nvPr>
        </p:nvSpPr>
        <p:spPr/>
        <p:txBody>
          <a:bodyPr/>
          <a:lstStyle/>
          <a:p>
            <a:r>
              <a:rPr lang="en-US"/>
              <a:t>MONUMENT Collaboration meeting 2023, IAS-TUM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5/17/2023</a:t>
            </a:r>
            <a:endParaRPr lang="en-US" dirty="0"/>
          </a:p>
        </p:txBody>
      </p:sp>
      <p:sp>
        <p:nvSpPr>
          <p:cNvPr id="5" name="Footer Placeholder 4"/>
          <p:cNvSpPr>
            <a:spLocks noGrp="1"/>
          </p:cNvSpPr>
          <p:nvPr>
            <p:ph type="ftr" sz="quarter" idx="11"/>
          </p:nvPr>
        </p:nvSpPr>
        <p:spPr/>
        <p:txBody>
          <a:bodyPr/>
          <a:lstStyle/>
          <a:p>
            <a:r>
              <a:rPr lang="en-US"/>
              <a:t>MONUMENT Collaboration meeting 2023, IAS-TUM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5/17/2023</a:t>
            </a:r>
            <a:endParaRPr lang="en-US" dirty="0"/>
          </a:p>
        </p:txBody>
      </p:sp>
      <p:sp>
        <p:nvSpPr>
          <p:cNvPr id="5" name="Footer Placeholder 4"/>
          <p:cNvSpPr>
            <a:spLocks noGrp="1"/>
          </p:cNvSpPr>
          <p:nvPr>
            <p:ph type="ftr" sz="quarter" idx="11"/>
          </p:nvPr>
        </p:nvSpPr>
        <p:spPr/>
        <p:txBody>
          <a:bodyPr/>
          <a:lstStyle/>
          <a:p>
            <a:r>
              <a:rPr lang="en-US"/>
              <a:t>MONUMENT Collaboration meeting 2023, IAS-TUM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5/17/2023</a:t>
            </a:r>
            <a:endParaRPr lang="en-US" dirty="0"/>
          </a:p>
        </p:txBody>
      </p:sp>
      <p:sp>
        <p:nvSpPr>
          <p:cNvPr id="5" name="Footer Placeholder 4"/>
          <p:cNvSpPr>
            <a:spLocks noGrp="1"/>
          </p:cNvSpPr>
          <p:nvPr>
            <p:ph type="ftr" sz="quarter" idx="11"/>
          </p:nvPr>
        </p:nvSpPr>
        <p:spPr/>
        <p:txBody>
          <a:bodyPr/>
          <a:lstStyle/>
          <a:p>
            <a:r>
              <a:rPr lang="en-US"/>
              <a:t>MONUMENT Collaboration meeting 2023, IAS-TUM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5/17/2023</a:t>
            </a:r>
            <a:endParaRPr lang="en-US" dirty="0"/>
          </a:p>
        </p:txBody>
      </p:sp>
      <p:sp>
        <p:nvSpPr>
          <p:cNvPr id="5" name="Footer Placeholder 4"/>
          <p:cNvSpPr>
            <a:spLocks noGrp="1"/>
          </p:cNvSpPr>
          <p:nvPr>
            <p:ph type="ftr" sz="quarter" idx="11"/>
          </p:nvPr>
        </p:nvSpPr>
        <p:spPr/>
        <p:txBody>
          <a:bodyPr/>
          <a:lstStyle/>
          <a:p>
            <a:r>
              <a:rPr lang="en-US"/>
              <a:t>MONUMENT Collaboration meeting 2023, IAS-TUM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5/17/2023</a:t>
            </a:r>
            <a:endParaRPr lang="en-US" dirty="0"/>
          </a:p>
        </p:txBody>
      </p:sp>
      <p:sp>
        <p:nvSpPr>
          <p:cNvPr id="5" name="Footer Placeholder 4"/>
          <p:cNvSpPr>
            <a:spLocks noGrp="1"/>
          </p:cNvSpPr>
          <p:nvPr>
            <p:ph type="ftr" sz="quarter" idx="11"/>
          </p:nvPr>
        </p:nvSpPr>
        <p:spPr/>
        <p:txBody>
          <a:bodyPr/>
          <a:lstStyle/>
          <a:p>
            <a:r>
              <a:rPr lang="en-US"/>
              <a:t>MONUMENT Collaboration meeting 2023, IAS-TUM</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5/17/2023</a:t>
            </a:r>
            <a:endParaRPr lang="en-US" dirty="0"/>
          </a:p>
        </p:txBody>
      </p:sp>
      <p:sp>
        <p:nvSpPr>
          <p:cNvPr id="6" name="Footer Placeholder 5"/>
          <p:cNvSpPr>
            <a:spLocks noGrp="1"/>
          </p:cNvSpPr>
          <p:nvPr>
            <p:ph type="ftr" sz="quarter" idx="11"/>
          </p:nvPr>
        </p:nvSpPr>
        <p:spPr/>
        <p:txBody>
          <a:bodyPr/>
          <a:lstStyle/>
          <a:p>
            <a:r>
              <a:rPr lang="en-US"/>
              <a:t>MONUMENT Collaboration meeting 2023, IAS-TUM</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5/17/2023</a:t>
            </a:r>
            <a:endParaRPr lang="en-US" dirty="0"/>
          </a:p>
        </p:txBody>
      </p:sp>
      <p:sp>
        <p:nvSpPr>
          <p:cNvPr id="8" name="Footer Placeholder 7"/>
          <p:cNvSpPr>
            <a:spLocks noGrp="1"/>
          </p:cNvSpPr>
          <p:nvPr>
            <p:ph type="ftr" sz="quarter" idx="11"/>
          </p:nvPr>
        </p:nvSpPr>
        <p:spPr/>
        <p:txBody>
          <a:bodyPr/>
          <a:lstStyle/>
          <a:p>
            <a:r>
              <a:rPr lang="en-US"/>
              <a:t>MONUMENT Collaboration meeting 2023, IAS-TUM</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5/17/2023</a:t>
            </a:r>
            <a:endParaRPr lang="en-US" dirty="0"/>
          </a:p>
        </p:txBody>
      </p:sp>
      <p:sp>
        <p:nvSpPr>
          <p:cNvPr id="4" name="Footer Placeholder 3"/>
          <p:cNvSpPr>
            <a:spLocks noGrp="1"/>
          </p:cNvSpPr>
          <p:nvPr>
            <p:ph type="ftr" sz="quarter" idx="11"/>
          </p:nvPr>
        </p:nvSpPr>
        <p:spPr/>
        <p:txBody>
          <a:bodyPr/>
          <a:lstStyle/>
          <a:p>
            <a:r>
              <a:rPr lang="en-US"/>
              <a:t>MONUMENT Collaboration meeting 2023, IAS-TUM</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r>
              <a:rPr lang="en-US"/>
              <a:t>5/17/2023</a:t>
            </a:r>
            <a:endParaRPr lang="en-US" dirty="0"/>
          </a:p>
        </p:txBody>
      </p:sp>
      <p:sp>
        <p:nvSpPr>
          <p:cNvPr id="3" name="Footer Placeholder 2"/>
          <p:cNvSpPr>
            <a:spLocks noGrp="1"/>
          </p:cNvSpPr>
          <p:nvPr>
            <p:ph type="ftr" sz="quarter" idx="11"/>
          </p:nvPr>
        </p:nvSpPr>
        <p:spPr/>
        <p:txBody>
          <a:bodyPr/>
          <a:lstStyle/>
          <a:p>
            <a:r>
              <a:rPr lang="en-US"/>
              <a:t>MONUMENT Collaboration meeting 2023, IAS-TUM</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5/17/2023</a:t>
            </a:r>
            <a:endParaRPr lang="en-US" dirty="0"/>
          </a:p>
        </p:txBody>
      </p:sp>
      <p:sp>
        <p:nvSpPr>
          <p:cNvPr id="6" name="Footer Placeholder 5"/>
          <p:cNvSpPr>
            <a:spLocks noGrp="1"/>
          </p:cNvSpPr>
          <p:nvPr>
            <p:ph type="ftr" sz="quarter" idx="11"/>
          </p:nvPr>
        </p:nvSpPr>
        <p:spPr/>
        <p:txBody>
          <a:bodyPr/>
          <a:lstStyle/>
          <a:p>
            <a:r>
              <a:rPr lang="en-US"/>
              <a:t>MONUMENT Collaboration meeting 2023, IAS-TUM</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5/17/2023</a:t>
            </a:r>
            <a:endParaRPr lang="en-US" dirty="0"/>
          </a:p>
        </p:txBody>
      </p:sp>
      <p:sp>
        <p:nvSpPr>
          <p:cNvPr id="6" name="Footer Placeholder 5"/>
          <p:cNvSpPr>
            <a:spLocks noGrp="1"/>
          </p:cNvSpPr>
          <p:nvPr>
            <p:ph type="ftr" sz="quarter" idx="11"/>
          </p:nvPr>
        </p:nvSpPr>
        <p:spPr/>
        <p:txBody>
          <a:bodyPr/>
          <a:lstStyle/>
          <a:p>
            <a:r>
              <a:rPr lang="en-US"/>
              <a:t>MONUMENT Collaboration meeting 2023, IAS-TUM</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a:t>5/17/2023</a:t>
            </a:r>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MONUMENT Collaboration meeting 2023, IAS-TUM</a:t>
            </a:r>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pic>
        <p:nvPicPr>
          <p:cNvPr id="7" name="Picture 6" descr="A picture containing illustration, sketch, drawing, clipart&#10;&#10;Description automatically generated">
            <a:extLst>
              <a:ext uri="{FF2B5EF4-FFF2-40B4-BE49-F238E27FC236}">
                <a16:creationId xmlns:a16="http://schemas.microsoft.com/office/drawing/2014/main" id="{657A50DA-7479-E1E0-BEDD-1D77CE01BC7C}"/>
              </a:ext>
            </a:extLst>
          </p:cNvPr>
          <p:cNvPicPr>
            <a:picLocks noChangeAspect="1"/>
          </p:cNvPicPr>
          <p:nvPr userDrawn="1"/>
        </p:nvPicPr>
        <p:blipFill>
          <a:blip r:embed="rId19"/>
          <a:stretch>
            <a:fillRect/>
          </a:stretch>
        </p:blipFill>
        <p:spPr>
          <a:xfrm>
            <a:off x="9788056" y="129321"/>
            <a:ext cx="1029170" cy="960558"/>
          </a:xfrm>
          <a:prstGeom prst="rect">
            <a:avLst/>
          </a:prstGeom>
        </p:spPr>
      </p:pic>
      <p:pic>
        <p:nvPicPr>
          <p:cNvPr id="8" name="Picture 7">
            <a:extLst>
              <a:ext uri="{FF2B5EF4-FFF2-40B4-BE49-F238E27FC236}">
                <a16:creationId xmlns:a16="http://schemas.microsoft.com/office/drawing/2014/main" id="{F224B26A-4EB8-4C01-4E75-537A0AD972B8}"/>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827202" y="295917"/>
            <a:ext cx="627366" cy="627366"/>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6448E6-13A6-7D85-80FC-C3924D6F279B}"/>
              </a:ext>
            </a:extLst>
          </p:cNvPr>
          <p:cNvPicPr>
            <a:picLocks noChangeAspect="1"/>
          </p:cNvPicPr>
          <p:nvPr/>
        </p:nvPicPr>
        <p:blipFill>
          <a:blip r:embed="rId2"/>
          <a:stretch>
            <a:fillRect/>
          </a:stretch>
        </p:blipFill>
        <p:spPr>
          <a:xfrm>
            <a:off x="0" y="0"/>
            <a:ext cx="5143500" cy="6858000"/>
          </a:xfrm>
          <a:prstGeom prst="rect">
            <a:avLst/>
          </a:prstGeom>
          <a:effectLst>
            <a:outerShdw blurRad="50800" dist="50800" dir="5400000" algn="ctr" rotWithShape="0">
              <a:srgbClr val="000000"/>
            </a:outerShdw>
          </a:effectLst>
        </p:spPr>
      </p:pic>
      <p:sp>
        <p:nvSpPr>
          <p:cNvPr id="2" name="Title 1">
            <a:extLst>
              <a:ext uri="{FF2B5EF4-FFF2-40B4-BE49-F238E27FC236}">
                <a16:creationId xmlns:a16="http://schemas.microsoft.com/office/drawing/2014/main" id="{1A2ACA61-AAC5-9534-3DC9-DC8824570FC8}"/>
              </a:ext>
            </a:extLst>
          </p:cNvPr>
          <p:cNvSpPr>
            <a:spLocks noGrp="1"/>
          </p:cNvSpPr>
          <p:nvPr>
            <p:ph type="ctrTitle"/>
          </p:nvPr>
        </p:nvSpPr>
        <p:spPr>
          <a:xfrm>
            <a:off x="5143500" y="1964267"/>
            <a:ext cx="6016626" cy="2421464"/>
          </a:xfrm>
          <a:effectLst>
            <a:outerShdw blurRad="50800" dist="50800" dir="5400000" algn="ctr" rotWithShape="0">
              <a:srgbClr val="00B050">
                <a:alpha val="47000"/>
              </a:srgbClr>
            </a:outerShdw>
          </a:effectLst>
          <a:scene3d>
            <a:camera prst="orthographicFront"/>
            <a:lightRig rig="threePt" dir="t"/>
          </a:scene3d>
          <a:sp3d extrusionH="387350">
            <a:extrusionClr>
              <a:srgbClr val="00B0F0"/>
            </a:extrusionClr>
          </a:sp3d>
        </p:spPr>
        <p:txBody>
          <a:bodyPr>
            <a:normAutofit fontScale="90000"/>
          </a:bodyPr>
          <a:lstStyle/>
          <a:p>
            <a:r>
              <a:rPr lang="en-US" dirty="0">
                <a:solidFill>
                  <a:schemeClr val="accent5">
                    <a:lumMod val="60000"/>
                    <a:lumOff val="40000"/>
                  </a:schemeClr>
                </a:solidFill>
                <a:latin typeface="Cooper Black" panose="0208090404030B020404" pitchFamily="18" charset="0"/>
              </a:rPr>
              <a:t>Stability</a:t>
            </a:r>
            <a:r>
              <a:rPr lang="en-US" dirty="0">
                <a:solidFill>
                  <a:schemeClr val="accent5">
                    <a:lumMod val="60000"/>
                    <a:lumOff val="40000"/>
                  </a:schemeClr>
                </a:solidFill>
                <a:latin typeface="Bell MT" panose="02020503060305020303" pitchFamily="18" charset="0"/>
              </a:rPr>
              <a:t> </a:t>
            </a:r>
            <a:r>
              <a:rPr lang="en-US" dirty="0">
                <a:solidFill>
                  <a:schemeClr val="accent5">
                    <a:lumMod val="60000"/>
                    <a:lumOff val="40000"/>
                  </a:schemeClr>
                </a:solidFill>
                <a:latin typeface="Cooper Black" panose="0208090404030B020404" pitchFamily="18" charset="0"/>
              </a:rPr>
              <a:t>of </a:t>
            </a:r>
            <a:r>
              <a:rPr lang="en-US" baseline="30000" dirty="0">
                <a:solidFill>
                  <a:schemeClr val="accent5">
                    <a:lumMod val="60000"/>
                    <a:lumOff val="40000"/>
                  </a:schemeClr>
                </a:solidFill>
                <a:latin typeface="Cooper Black" panose="0208090404030B020404" pitchFamily="18" charset="0"/>
              </a:rPr>
              <a:t>136</a:t>
            </a:r>
            <a:r>
              <a:rPr lang="en-US" dirty="0">
                <a:solidFill>
                  <a:schemeClr val="accent5">
                    <a:lumMod val="60000"/>
                    <a:lumOff val="40000"/>
                  </a:schemeClr>
                </a:solidFill>
                <a:latin typeface="Cooper Black" panose="0208090404030B020404" pitchFamily="18" charset="0"/>
              </a:rPr>
              <a:t>B</a:t>
            </a:r>
            <a:r>
              <a:rPr lang="en-US" cap="none" dirty="0">
                <a:solidFill>
                  <a:schemeClr val="accent5">
                    <a:lumMod val="60000"/>
                    <a:lumOff val="40000"/>
                  </a:schemeClr>
                </a:solidFill>
                <a:latin typeface="Cooper Black" panose="0208090404030B020404" pitchFamily="18" charset="0"/>
              </a:rPr>
              <a:t>a</a:t>
            </a:r>
            <a:r>
              <a:rPr lang="en-US" dirty="0">
                <a:solidFill>
                  <a:schemeClr val="accent5">
                    <a:lumMod val="60000"/>
                    <a:lumOff val="40000"/>
                  </a:schemeClr>
                </a:solidFill>
                <a:latin typeface="Cooper Black" panose="0208090404030B020404" pitchFamily="18" charset="0"/>
              </a:rPr>
              <a:t> peaks and FWHM from Oct and Nov 2021 data sets</a:t>
            </a:r>
          </a:p>
        </p:txBody>
      </p:sp>
      <p:sp>
        <p:nvSpPr>
          <p:cNvPr id="3" name="Subtitle 2">
            <a:extLst>
              <a:ext uri="{FF2B5EF4-FFF2-40B4-BE49-F238E27FC236}">
                <a16:creationId xmlns:a16="http://schemas.microsoft.com/office/drawing/2014/main" id="{C7F39BA6-2EC3-5D06-B8BC-E4260139B56B}"/>
              </a:ext>
            </a:extLst>
          </p:cNvPr>
          <p:cNvSpPr>
            <a:spLocks noGrp="1"/>
          </p:cNvSpPr>
          <p:nvPr>
            <p:ph type="subTitle" idx="1"/>
          </p:nvPr>
        </p:nvSpPr>
        <p:spPr/>
        <p:txBody>
          <a:bodyPr/>
          <a:lstStyle/>
          <a:p>
            <a:r>
              <a:rPr lang="en-US" dirty="0">
                <a:solidFill>
                  <a:srgbClr val="4BC408"/>
                </a:solidFill>
                <a:latin typeface="Cooper Black" panose="0208090404030B020404" pitchFamily="18" charset="0"/>
              </a:rPr>
              <a:t>-Dhanurdhar bajpai</a:t>
            </a:r>
            <a:endParaRPr lang="en-US" dirty="0">
              <a:solidFill>
                <a:srgbClr val="4BC408"/>
              </a:solidFill>
              <a:latin typeface="Rockwell Extra Bold" panose="02060903040505020403" pitchFamily="18" charset="0"/>
            </a:endParaRPr>
          </a:p>
        </p:txBody>
      </p:sp>
      <p:sp>
        <p:nvSpPr>
          <p:cNvPr id="5" name="Footer Placeholder 4">
            <a:extLst>
              <a:ext uri="{FF2B5EF4-FFF2-40B4-BE49-F238E27FC236}">
                <a16:creationId xmlns:a16="http://schemas.microsoft.com/office/drawing/2014/main" id="{96148F46-4540-AB1C-138F-4C432CB7CFFF}"/>
              </a:ext>
            </a:extLst>
          </p:cNvPr>
          <p:cNvSpPr>
            <a:spLocks noGrp="1"/>
          </p:cNvSpPr>
          <p:nvPr>
            <p:ph type="ftr" sz="quarter" idx="11"/>
          </p:nvPr>
        </p:nvSpPr>
        <p:spPr/>
        <p:txBody>
          <a:bodyPr/>
          <a:lstStyle/>
          <a:p>
            <a:r>
              <a:rPr lang="en-US"/>
              <a:t>MONUMENT Collaboration meeting 2023, IAS-TUM</a:t>
            </a:r>
            <a:endParaRPr lang="en-US" dirty="0"/>
          </a:p>
        </p:txBody>
      </p:sp>
      <p:sp>
        <p:nvSpPr>
          <p:cNvPr id="6" name="Slide Number Placeholder 5">
            <a:extLst>
              <a:ext uri="{FF2B5EF4-FFF2-40B4-BE49-F238E27FC236}">
                <a16:creationId xmlns:a16="http://schemas.microsoft.com/office/drawing/2014/main" id="{60D52970-9A25-3511-E91F-9059A8674174}"/>
              </a:ext>
            </a:extLst>
          </p:cNvPr>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8" name="Picture 7">
            <a:extLst>
              <a:ext uri="{FF2B5EF4-FFF2-40B4-BE49-F238E27FC236}">
                <a16:creationId xmlns:a16="http://schemas.microsoft.com/office/drawing/2014/main" id="{E71F3476-E0F9-1356-D891-784FD51E3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5342191"/>
            <a:ext cx="4095750" cy="1037718"/>
          </a:xfrm>
          <a:prstGeom prst="rect">
            <a:avLst/>
          </a:prstGeom>
          <a:effectLst>
            <a:outerShdw blurRad="50800" dist="50800" dir="10800000" algn="ctr" rotWithShape="0">
              <a:srgbClr val="000000"/>
            </a:outerShdw>
          </a:effectLst>
        </p:spPr>
      </p:pic>
    </p:spTree>
    <p:extLst>
      <p:ext uri="{BB962C8B-B14F-4D97-AF65-F5344CB8AC3E}">
        <p14:creationId xmlns:p14="http://schemas.microsoft.com/office/powerpoint/2010/main" val="2725579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B9D9C-1601-F210-E289-6FD96531B09A}"/>
              </a:ext>
            </a:extLst>
          </p:cNvPr>
          <p:cNvSpPr>
            <a:spLocks noGrp="1"/>
          </p:cNvSpPr>
          <p:nvPr>
            <p:ph type="title"/>
          </p:nvPr>
        </p:nvSpPr>
        <p:spPr/>
        <p:txBody>
          <a:bodyPr/>
          <a:lstStyle/>
          <a:p>
            <a:r>
              <a:rPr lang="en-US" dirty="0"/>
              <a:t>Channel 4 (</a:t>
            </a:r>
            <a:r>
              <a:rPr lang="en-US" dirty="0" err="1"/>
              <a:t>REge</a:t>
            </a:r>
            <a:r>
              <a:rPr lang="en-US" dirty="0"/>
              <a:t>) peaks and residuals</a:t>
            </a:r>
          </a:p>
        </p:txBody>
      </p:sp>
      <p:pic>
        <p:nvPicPr>
          <p:cNvPr id="6" name="Content Placeholder 5" descr="A picture containing text, screenshot, diagram, font&#10;&#10;Description automatically generated">
            <a:extLst>
              <a:ext uri="{FF2B5EF4-FFF2-40B4-BE49-F238E27FC236}">
                <a16:creationId xmlns:a16="http://schemas.microsoft.com/office/drawing/2014/main" id="{9320F6FD-C277-2E81-F94A-F10DC2BECADF}"/>
              </a:ext>
            </a:extLst>
          </p:cNvPr>
          <p:cNvPicPr>
            <a:picLocks noGrp="1" noChangeAspect="1"/>
          </p:cNvPicPr>
          <p:nvPr>
            <p:ph sz="half" idx="1"/>
          </p:nvPr>
        </p:nvPicPr>
        <p:blipFill>
          <a:blip r:embed="rId2"/>
          <a:stretch>
            <a:fillRect/>
          </a:stretch>
        </p:blipFill>
        <p:spPr>
          <a:xfrm>
            <a:off x="685800" y="2142067"/>
            <a:ext cx="4995863" cy="3649132"/>
          </a:xfrm>
        </p:spPr>
      </p:pic>
      <p:pic>
        <p:nvPicPr>
          <p:cNvPr id="8" name="Content Placeholder 7" descr="A picture containing text, diagram, screenshot&#10;&#10;Description automatically generated">
            <a:extLst>
              <a:ext uri="{FF2B5EF4-FFF2-40B4-BE49-F238E27FC236}">
                <a16:creationId xmlns:a16="http://schemas.microsoft.com/office/drawing/2014/main" id="{C1908D7C-DBEA-1BD6-1DE6-AF76191991DD}"/>
              </a:ext>
            </a:extLst>
          </p:cNvPr>
          <p:cNvPicPr>
            <a:picLocks noGrp="1" noChangeAspect="1"/>
          </p:cNvPicPr>
          <p:nvPr>
            <p:ph sz="half" idx="2"/>
          </p:nvPr>
        </p:nvPicPr>
        <p:blipFill>
          <a:blip r:embed="rId3"/>
          <a:stretch>
            <a:fillRect/>
          </a:stretch>
        </p:blipFill>
        <p:spPr>
          <a:xfrm>
            <a:off x="5821363" y="2142067"/>
            <a:ext cx="4995862" cy="3649132"/>
          </a:xfrm>
        </p:spPr>
      </p:pic>
      <p:sp>
        <p:nvSpPr>
          <p:cNvPr id="9" name="Oval 8">
            <a:extLst>
              <a:ext uri="{FF2B5EF4-FFF2-40B4-BE49-F238E27FC236}">
                <a16:creationId xmlns:a16="http://schemas.microsoft.com/office/drawing/2014/main" id="{BCEAF628-BA7A-904D-D096-71BEAAB3BE00}"/>
              </a:ext>
            </a:extLst>
          </p:cNvPr>
          <p:cNvSpPr/>
          <p:nvPr/>
        </p:nvSpPr>
        <p:spPr>
          <a:xfrm>
            <a:off x="933254" y="4685121"/>
            <a:ext cx="2111040" cy="461913"/>
          </a:xfrm>
          <a:prstGeom prst="ellipse">
            <a:avLst/>
          </a:prstGeom>
          <a:noFill/>
          <a:ln w="254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DAECAB1-DFA8-1FB6-F9A8-4773508F2A45}"/>
              </a:ext>
            </a:extLst>
          </p:cNvPr>
          <p:cNvSpPr/>
          <p:nvPr/>
        </p:nvSpPr>
        <p:spPr>
          <a:xfrm>
            <a:off x="3385794" y="4685121"/>
            <a:ext cx="2111040" cy="461913"/>
          </a:xfrm>
          <a:prstGeom prst="ellipse">
            <a:avLst/>
          </a:prstGeom>
          <a:noFill/>
          <a:ln w="254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2F88D6-6EE3-4159-DC2A-A498F2D2231B}"/>
              </a:ext>
            </a:extLst>
          </p:cNvPr>
          <p:cNvSpPr/>
          <p:nvPr/>
        </p:nvSpPr>
        <p:spPr>
          <a:xfrm>
            <a:off x="933254" y="2801332"/>
            <a:ext cx="2111040" cy="461913"/>
          </a:xfrm>
          <a:prstGeom prst="ellipse">
            <a:avLst/>
          </a:prstGeom>
          <a:noFill/>
          <a:ln w="254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14F853A-F5DB-E7C1-D980-B4E07A33263B}"/>
              </a:ext>
            </a:extLst>
          </p:cNvPr>
          <p:cNvSpPr/>
          <p:nvPr/>
        </p:nvSpPr>
        <p:spPr>
          <a:xfrm>
            <a:off x="3385794" y="2801332"/>
            <a:ext cx="2111040" cy="461913"/>
          </a:xfrm>
          <a:prstGeom prst="ellipse">
            <a:avLst/>
          </a:prstGeom>
          <a:noFill/>
          <a:ln w="254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C9910E79-5435-6610-B940-4671BC67E69B}"/>
              </a:ext>
            </a:extLst>
          </p:cNvPr>
          <p:cNvCxnSpPr>
            <a:cxnSpLocks/>
          </p:cNvCxnSpPr>
          <p:nvPr/>
        </p:nvCxnSpPr>
        <p:spPr>
          <a:xfrm flipH="1">
            <a:off x="2537015" y="2097445"/>
            <a:ext cx="848779" cy="579767"/>
          </a:xfrm>
          <a:prstGeom prst="straightConnector1">
            <a:avLst/>
          </a:prstGeom>
          <a:ln>
            <a:solidFill>
              <a:srgbClr val="00B050"/>
            </a:solidFill>
            <a:tailEnd type="triangle"/>
          </a:ln>
        </p:spPr>
        <p:style>
          <a:lnRef idx="2">
            <a:schemeClr val="accent5"/>
          </a:lnRef>
          <a:fillRef idx="0">
            <a:schemeClr val="accent5"/>
          </a:fillRef>
          <a:effectRef idx="1">
            <a:schemeClr val="accent5"/>
          </a:effectRef>
          <a:fontRef idx="minor">
            <a:schemeClr val="tx1"/>
          </a:fontRef>
        </p:style>
      </p:cxnSp>
      <p:cxnSp>
        <p:nvCxnSpPr>
          <p:cNvPr id="15" name="Straight Arrow Connector 14">
            <a:extLst>
              <a:ext uri="{FF2B5EF4-FFF2-40B4-BE49-F238E27FC236}">
                <a16:creationId xmlns:a16="http://schemas.microsoft.com/office/drawing/2014/main" id="{03114762-1C49-F798-E808-34B7C0385405}"/>
              </a:ext>
            </a:extLst>
          </p:cNvPr>
          <p:cNvCxnSpPr>
            <a:cxnSpLocks/>
          </p:cNvCxnSpPr>
          <p:nvPr/>
        </p:nvCxnSpPr>
        <p:spPr>
          <a:xfrm flipH="1" flipV="1">
            <a:off x="2306949" y="5121972"/>
            <a:ext cx="1110158" cy="893115"/>
          </a:xfrm>
          <a:prstGeom prst="straightConnector1">
            <a:avLst/>
          </a:prstGeom>
          <a:ln>
            <a:solidFill>
              <a:srgbClr val="00B050"/>
            </a:solidFill>
            <a:tailEnd type="triangle"/>
          </a:ln>
        </p:spPr>
        <p:style>
          <a:lnRef idx="2">
            <a:schemeClr val="accent5"/>
          </a:lnRef>
          <a:fillRef idx="0">
            <a:schemeClr val="accent5"/>
          </a:fillRef>
          <a:effectRef idx="1">
            <a:schemeClr val="accent5"/>
          </a:effectRef>
          <a:fontRef idx="minor">
            <a:schemeClr val="tx1"/>
          </a:fontRef>
        </p:style>
      </p:cxnSp>
      <p:cxnSp>
        <p:nvCxnSpPr>
          <p:cNvPr id="17" name="Straight Arrow Connector 16">
            <a:extLst>
              <a:ext uri="{FF2B5EF4-FFF2-40B4-BE49-F238E27FC236}">
                <a16:creationId xmlns:a16="http://schemas.microsoft.com/office/drawing/2014/main" id="{88B2DD15-CC9C-AE51-2810-5723949B1D32}"/>
              </a:ext>
            </a:extLst>
          </p:cNvPr>
          <p:cNvCxnSpPr>
            <a:cxnSpLocks/>
            <a:stCxn id="22" idx="2"/>
          </p:cNvCxnSpPr>
          <p:nvPr/>
        </p:nvCxnSpPr>
        <p:spPr>
          <a:xfrm>
            <a:off x="3857748" y="2081656"/>
            <a:ext cx="408888" cy="595556"/>
          </a:xfrm>
          <a:prstGeom prst="straightConnector1">
            <a:avLst/>
          </a:prstGeom>
          <a:ln>
            <a:solidFill>
              <a:srgbClr val="00B050"/>
            </a:solidFill>
            <a:tailEnd type="triangle"/>
          </a:ln>
        </p:spPr>
        <p:style>
          <a:lnRef idx="2">
            <a:schemeClr val="accent5"/>
          </a:lnRef>
          <a:fillRef idx="0">
            <a:schemeClr val="accent5"/>
          </a:fillRef>
          <a:effectRef idx="1">
            <a:schemeClr val="accent5"/>
          </a:effectRef>
          <a:fontRef idx="minor">
            <a:schemeClr val="tx1"/>
          </a:fontRef>
        </p:style>
      </p:cxnSp>
      <p:cxnSp>
        <p:nvCxnSpPr>
          <p:cNvPr id="19" name="Straight Arrow Connector 18">
            <a:extLst>
              <a:ext uri="{FF2B5EF4-FFF2-40B4-BE49-F238E27FC236}">
                <a16:creationId xmlns:a16="http://schemas.microsoft.com/office/drawing/2014/main" id="{9F29F60E-6A6E-49B3-EEA2-156AA30235B2}"/>
              </a:ext>
            </a:extLst>
          </p:cNvPr>
          <p:cNvCxnSpPr>
            <a:cxnSpLocks/>
          </p:cNvCxnSpPr>
          <p:nvPr/>
        </p:nvCxnSpPr>
        <p:spPr>
          <a:xfrm flipV="1">
            <a:off x="3834942" y="5218598"/>
            <a:ext cx="431694" cy="796489"/>
          </a:xfrm>
          <a:prstGeom prst="straightConnector1">
            <a:avLst/>
          </a:prstGeom>
          <a:ln>
            <a:solidFill>
              <a:srgbClr val="00B050"/>
            </a:solidFill>
            <a:tailEnd type="triangle"/>
          </a:ln>
        </p:spPr>
        <p:style>
          <a:lnRef idx="2">
            <a:schemeClr val="accent5"/>
          </a:lnRef>
          <a:fillRef idx="0">
            <a:schemeClr val="accent5"/>
          </a:fillRef>
          <a:effectRef idx="1">
            <a:schemeClr val="accent5"/>
          </a:effectRef>
          <a:fontRef idx="minor">
            <a:schemeClr val="tx1"/>
          </a:fontRef>
        </p:style>
      </p:cxnSp>
      <p:sp>
        <p:nvSpPr>
          <p:cNvPr id="21" name="TextBox 20">
            <a:extLst>
              <a:ext uri="{FF2B5EF4-FFF2-40B4-BE49-F238E27FC236}">
                <a16:creationId xmlns:a16="http://schemas.microsoft.com/office/drawing/2014/main" id="{275ECCD5-A04E-BF49-D902-65C05A2CA299}"/>
              </a:ext>
            </a:extLst>
          </p:cNvPr>
          <p:cNvSpPr txBox="1"/>
          <p:nvPr/>
        </p:nvSpPr>
        <p:spPr>
          <a:xfrm>
            <a:off x="3160925" y="5954676"/>
            <a:ext cx="1348033" cy="461665"/>
          </a:xfrm>
          <a:prstGeom prst="rect">
            <a:avLst/>
          </a:prstGeom>
          <a:noFill/>
        </p:spPr>
        <p:txBody>
          <a:bodyPr wrap="square" rtlCol="0">
            <a:spAutoFit/>
          </a:bodyPr>
          <a:lstStyle/>
          <a:p>
            <a:r>
              <a:rPr lang="en-US" sz="2400" b="1" dirty="0">
                <a:solidFill>
                  <a:srgbClr val="00B050"/>
                </a:solidFill>
              </a:rPr>
              <a:t>Stable</a:t>
            </a:r>
          </a:p>
        </p:txBody>
      </p:sp>
      <p:sp>
        <p:nvSpPr>
          <p:cNvPr id="22" name="TextBox 21">
            <a:extLst>
              <a:ext uri="{FF2B5EF4-FFF2-40B4-BE49-F238E27FC236}">
                <a16:creationId xmlns:a16="http://schemas.microsoft.com/office/drawing/2014/main" id="{2DB42D4E-4BF0-05C1-2718-FE3D291C8D2E}"/>
              </a:ext>
            </a:extLst>
          </p:cNvPr>
          <p:cNvSpPr txBox="1"/>
          <p:nvPr/>
        </p:nvSpPr>
        <p:spPr>
          <a:xfrm>
            <a:off x="3183731" y="1619991"/>
            <a:ext cx="1348033" cy="461665"/>
          </a:xfrm>
          <a:prstGeom prst="rect">
            <a:avLst/>
          </a:prstGeom>
          <a:noFill/>
        </p:spPr>
        <p:txBody>
          <a:bodyPr wrap="square" rtlCol="0">
            <a:spAutoFit/>
          </a:bodyPr>
          <a:lstStyle/>
          <a:p>
            <a:r>
              <a:rPr lang="en-US" sz="2400" b="1" dirty="0">
                <a:solidFill>
                  <a:srgbClr val="00B050"/>
                </a:solidFill>
              </a:rPr>
              <a:t>Stable</a:t>
            </a:r>
          </a:p>
        </p:txBody>
      </p:sp>
      <p:sp>
        <p:nvSpPr>
          <p:cNvPr id="28" name="Footer Placeholder 27">
            <a:extLst>
              <a:ext uri="{FF2B5EF4-FFF2-40B4-BE49-F238E27FC236}">
                <a16:creationId xmlns:a16="http://schemas.microsoft.com/office/drawing/2014/main" id="{CE9EEAA6-DF69-4E26-A331-FAFF895104EF}"/>
              </a:ext>
            </a:extLst>
          </p:cNvPr>
          <p:cNvSpPr>
            <a:spLocks noGrp="1"/>
          </p:cNvSpPr>
          <p:nvPr>
            <p:ph type="ftr" sz="quarter" idx="11"/>
          </p:nvPr>
        </p:nvSpPr>
        <p:spPr/>
        <p:txBody>
          <a:bodyPr/>
          <a:lstStyle/>
          <a:p>
            <a:r>
              <a:rPr lang="en-US"/>
              <a:t>MONUMENT Collaboration meeting 2023, IAS-TUM</a:t>
            </a:r>
            <a:endParaRPr lang="en-US" dirty="0"/>
          </a:p>
        </p:txBody>
      </p:sp>
      <p:sp>
        <p:nvSpPr>
          <p:cNvPr id="29" name="Slide Number Placeholder 28">
            <a:extLst>
              <a:ext uri="{FF2B5EF4-FFF2-40B4-BE49-F238E27FC236}">
                <a16:creationId xmlns:a16="http://schemas.microsoft.com/office/drawing/2014/main" id="{6A367611-BB83-7A41-D0C9-53757CB4119B}"/>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3" name="Oval 2">
            <a:extLst>
              <a:ext uri="{FF2B5EF4-FFF2-40B4-BE49-F238E27FC236}">
                <a16:creationId xmlns:a16="http://schemas.microsoft.com/office/drawing/2014/main" id="{29B732E3-FE32-622B-26BD-1D1D874E0FEB}"/>
              </a:ext>
            </a:extLst>
          </p:cNvPr>
          <p:cNvSpPr/>
          <p:nvPr/>
        </p:nvSpPr>
        <p:spPr>
          <a:xfrm>
            <a:off x="5868513" y="4725968"/>
            <a:ext cx="2227737" cy="655657"/>
          </a:xfrm>
          <a:prstGeom prst="ellipse">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BE66308-3509-07FE-3E82-13AF6CC35809}"/>
              </a:ext>
            </a:extLst>
          </p:cNvPr>
          <p:cNvSpPr/>
          <p:nvPr/>
        </p:nvSpPr>
        <p:spPr>
          <a:xfrm>
            <a:off x="8430738" y="4659293"/>
            <a:ext cx="2227737" cy="655657"/>
          </a:xfrm>
          <a:prstGeom prst="ellipse">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621BB62F-27F7-4F4B-67EE-CFAAF52FE044}"/>
              </a:ext>
            </a:extLst>
          </p:cNvPr>
          <p:cNvCxnSpPr/>
          <p:nvPr/>
        </p:nvCxnSpPr>
        <p:spPr>
          <a:xfrm flipH="1" flipV="1">
            <a:off x="7496175" y="5486400"/>
            <a:ext cx="447675" cy="657225"/>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7" name="Straight Arrow Connector 6">
            <a:extLst>
              <a:ext uri="{FF2B5EF4-FFF2-40B4-BE49-F238E27FC236}">
                <a16:creationId xmlns:a16="http://schemas.microsoft.com/office/drawing/2014/main" id="{E7AAB266-E682-CE0E-A26C-EE3E1E4EC3A6}"/>
              </a:ext>
            </a:extLst>
          </p:cNvPr>
          <p:cNvCxnSpPr>
            <a:cxnSpLocks/>
          </p:cNvCxnSpPr>
          <p:nvPr/>
        </p:nvCxnSpPr>
        <p:spPr>
          <a:xfrm flipV="1">
            <a:off x="8653158" y="5486400"/>
            <a:ext cx="414594" cy="65565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4" name="TextBox 13">
            <a:extLst>
              <a:ext uri="{FF2B5EF4-FFF2-40B4-BE49-F238E27FC236}">
                <a16:creationId xmlns:a16="http://schemas.microsoft.com/office/drawing/2014/main" id="{3171BB5B-E163-4D0C-9116-72C396537296}"/>
              </a:ext>
            </a:extLst>
          </p:cNvPr>
          <p:cNvSpPr txBox="1"/>
          <p:nvPr/>
        </p:nvSpPr>
        <p:spPr>
          <a:xfrm>
            <a:off x="6915150" y="6032001"/>
            <a:ext cx="2541506" cy="461665"/>
          </a:xfrm>
          <a:prstGeom prst="rect">
            <a:avLst/>
          </a:prstGeom>
          <a:noFill/>
        </p:spPr>
        <p:txBody>
          <a:bodyPr wrap="square" rtlCol="0">
            <a:spAutoFit/>
          </a:bodyPr>
          <a:lstStyle/>
          <a:p>
            <a:pPr algn="ctr"/>
            <a:r>
              <a:rPr lang="en-US" sz="2400" b="1" dirty="0">
                <a:solidFill>
                  <a:schemeClr val="accent6">
                    <a:lumMod val="75000"/>
                  </a:schemeClr>
                </a:solidFill>
              </a:rPr>
              <a:t>Poor</a:t>
            </a:r>
            <a:r>
              <a:rPr lang="en-US" sz="2400" b="1" dirty="0">
                <a:solidFill>
                  <a:srgbClr val="00B050"/>
                </a:solidFill>
              </a:rPr>
              <a:t> </a:t>
            </a:r>
            <a:r>
              <a:rPr lang="en-US" sz="2400" b="1" dirty="0">
                <a:solidFill>
                  <a:schemeClr val="accent6">
                    <a:lumMod val="75000"/>
                  </a:schemeClr>
                </a:solidFill>
              </a:rPr>
              <a:t>residuals</a:t>
            </a:r>
            <a:r>
              <a:rPr lang="en-US" sz="2400" b="1" dirty="0">
                <a:solidFill>
                  <a:srgbClr val="00B050"/>
                </a:solidFill>
              </a:rPr>
              <a:t> </a:t>
            </a:r>
          </a:p>
        </p:txBody>
      </p:sp>
    </p:spTree>
    <p:extLst>
      <p:ext uri="{BB962C8B-B14F-4D97-AF65-F5344CB8AC3E}">
        <p14:creationId xmlns:p14="http://schemas.microsoft.com/office/powerpoint/2010/main" val="373664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par>
                                <p:cTn id="22" presetID="14" presetClass="entr" presetSubtype="1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par>
                                <p:cTn id="25" presetID="14" presetClass="entr" presetSubtype="1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par>
                                <p:cTn id="28" presetID="14" presetClass="entr" presetSubtype="1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500"/>
                                        <p:tgtEl>
                                          <p:spTgt spid="19"/>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250"/>
                                        <p:tgtEl>
                                          <p:spTgt spid="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25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250"/>
                                        <p:tgtEl>
                                          <p:spTgt spid="5"/>
                                        </p:tgtEl>
                                      </p:cBhvr>
                                    </p:animEffect>
                                  </p:childTnLst>
                                </p:cTn>
                              </p:par>
                              <p:par>
                                <p:cTn id="48" presetID="10" presetClass="entr" presetSubtype="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250"/>
                                        <p:tgtEl>
                                          <p:spTgt spid="7"/>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randombar(horizontal)">
                                      <p:cBhvr>
                                        <p:cTn id="53"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21" grpId="0"/>
      <p:bldP spid="22" grpId="0"/>
      <p:bldP spid="3" grpId="0" animBg="1"/>
      <p:bldP spid="4"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4A5B79-74A6-5394-A523-0CA0D1AD33F0}"/>
              </a:ext>
            </a:extLst>
          </p:cNvPr>
          <p:cNvSpPr>
            <a:spLocks noGrp="1"/>
          </p:cNvSpPr>
          <p:nvPr>
            <p:ph type="title"/>
          </p:nvPr>
        </p:nvSpPr>
        <p:spPr/>
        <p:txBody>
          <a:bodyPr/>
          <a:lstStyle/>
          <a:p>
            <a:r>
              <a:rPr lang="en-US" dirty="0"/>
              <a:t>Channel 1 (</a:t>
            </a:r>
            <a:r>
              <a:rPr lang="en-US" dirty="0" err="1"/>
              <a:t>bege</a:t>
            </a:r>
            <a:r>
              <a:rPr lang="en-US" dirty="0"/>
              <a:t>) peaks and residuals</a:t>
            </a:r>
          </a:p>
        </p:txBody>
      </p:sp>
      <p:pic>
        <p:nvPicPr>
          <p:cNvPr id="9" name="Content Placeholder 8">
            <a:extLst>
              <a:ext uri="{FF2B5EF4-FFF2-40B4-BE49-F238E27FC236}">
                <a16:creationId xmlns:a16="http://schemas.microsoft.com/office/drawing/2014/main" id="{A8380D98-01DA-D853-94B3-369F4B47F9DF}"/>
              </a:ext>
            </a:extLst>
          </p:cNvPr>
          <p:cNvPicPr>
            <a:picLocks noGrp="1" noChangeAspect="1"/>
          </p:cNvPicPr>
          <p:nvPr>
            <p:ph sz="half" idx="1"/>
          </p:nvPr>
        </p:nvPicPr>
        <p:blipFill>
          <a:blip r:embed="rId2"/>
          <a:stretch>
            <a:fillRect/>
          </a:stretch>
        </p:blipFill>
        <p:spPr>
          <a:xfrm>
            <a:off x="685801" y="2161118"/>
            <a:ext cx="4995863" cy="3649132"/>
          </a:xfrm>
        </p:spPr>
      </p:pic>
      <p:pic>
        <p:nvPicPr>
          <p:cNvPr id="11" name="Content Placeholder 10">
            <a:extLst>
              <a:ext uri="{FF2B5EF4-FFF2-40B4-BE49-F238E27FC236}">
                <a16:creationId xmlns:a16="http://schemas.microsoft.com/office/drawing/2014/main" id="{BEE16B21-AAD0-AFDF-F975-18840E3BDF71}"/>
              </a:ext>
            </a:extLst>
          </p:cNvPr>
          <p:cNvPicPr>
            <a:picLocks noGrp="1" noChangeAspect="1"/>
          </p:cNvPicPr>
          <p:nvPr>
            <p:ph sz="half" idx="2"/>
          </p:nvPr>
        </p:nvPicPr>
        <p:blipFill>
          <a:blip r:embed="rId3"/>
          <a:stretch>
            <a:fillRect/>
          </a:stretch>
        </p:blipFill>
        <p:spPr>
          <a:xfrm>
            <a:off x="5821363" y="2142068"/>
            <a:ext cx="4995862" cy="3649132"/>
          </a:xfrm>
        </p:spPr>
      </p:pic>
      <p:sp>
        <p:nvSpPr>
          <p:cNvPr id="2" name="Oval 1">
            <a:extLst>
              <a:ext uri="{FF2B5EF4-FFF2-40B4-BE49-F238E27FC236}">
                <a16:creationId xmlns:a16="http://schemas.microsoft.com/office/drawing/2014/main" id="{16EFB9DF-581E-84BC-2E33-EBD26E7F09A5}"/>
              </a:ext>
            </a:extLst>
          </p:cNvPr>
          <p:cNvSpPr/>
          <p:nvPr/>
        </p:nvSpPr>
        <p:spPr>
          <a:xfrm>
            <a:off x="867266" y="2857892"/>
            <a:ext cx="2111040" cy="348792"/>
          </a:xfrm>
          <a:prstGeom prst="ellipse">
            <a:avLst/>
          </a:prstGeom>
          <a:noFill/>
          <a:ln w="254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8AAE757-D737-9ED2-AEC0-1A5E56932710}"/>
              </a:ext>
            </a:extLst>
          </p:cNvPr>
          <p:cNvSpPr/>
          <p:nvPr/>
        </p:nvSpPr>
        <p:spPr>
          <a:xfrm>
            <a:off x="3386232" y="2857892"/>
            <a:ext cx="2111040" cy="348792"/>
          </a:xfrm>
          <a:prstGeom prst="ellipse">
            <a:avLst/>
          </a:prstGeom>
          <a:noFill/>
          <a:ln w="254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B589CA4-9567-043B-F0A9-CAB3722CB151}"/>
              </a:ext>
            </a:extLst>
          </p:cNvPr>
          <p:cNvSpPr txBox="1"/>
          <p:nvPr/>
        </p:nvSpPr>
        <p:spPr>
          <a:xfrm>
            <a:off x="2978306" y="1642302"/>
            <a:ext cx="1348033" cy="461665"/>
          </a:xfrm>
          <a:prstGeom prst="rect">
            <a:avLst/>
          </a:prstGeom>
          <a:noFill/>
        </p:spPr>
        <p:txBody>
          <a:bodyPr wrap="square" rtlCol="0">
            <a:spAutoFit/>
          </a:bodyPr>
          <a:lstStyle/>
          <a:p>
            <a:r>
              <a:rPr lang="en-US" sz="2400" b="1" dirty="0">
                <a:solidFill>
                  <a:srgbClr val="92D050"/>
                </a:solidFill>
              </a:rPr>
              <a:t>Stable</a:t>
            </a:r>
          </a:p>
        </p:txBody>
      </p:sp>
      <p:cxnSp>
        <p:nvCxnSpPr>
          <p:cNvPr id="6" name="Straight Arrow Connector 5">
            <a:extLst>
              <a:ext uri="{FF2B5EF4-FFF2-40B4-BE49-F238E27FC236}">
                <a16:creationId xmlns:a16="http://schemas.microsoft.com/office/drawing/2014/main" id="{427ED6D0-EF33-6795-DF45-EA82ADB9A66B}"/>
              </a:ext>
            </a:extLst>
          </p:cNvPr>
          <p:cNvCxnSpPr>
            <a:cxnSpLocks/>
          </p:cNvCxnSpPr>
          <p:nvPr/>
        </p:nvCxnSpPr>
        <p:spPr>
          <a:xfrm flipH="1">
            <a:off x="2136374" y="2065867"/>
            <a:ext cx="841932" cy="742611"/>
          </a:xfrm>
          <a:prstGeom prst="straightConnector1">
            <a:avLst/>
          </a:prstGeom>
          <a:ln>
            <a:solidFill>
              <a:srgbClr val="00B050"/>
            </a:solidFill>
            <a:tailEnd type="triangle"/>
          </a:ln>
        </p:spPr>
        <p:style>
          <a:lnRef idx="2">
            <a:schemeClr val="accent5"/>
          </a:lnRef>
          <a:fillRef idx="0">
            <a:schemeClr val="accent5"/>
          </a:fillRef>
          <a:effectRef idx="1">
            <a:schemeClr val="accent5"/>
          </a:effectRef>
          <a:fontRef idx="minor">
            <a:schemeClr val="tx1"/>
          </a:fontRef>
        </p:style>
      </p:cxnSp>
      <p:cxnSp>
        <p:nvCxnSpPr>
          <p:cNvPr id="8" name="Straight Arrow Connector 7">
            <a:extLst>
              <a:ext uri="{FF2B5EF4-FFF2-40B4-BE49-F238E27FC236}">
                <a16:creationId xmlns:a16="http://schemas.microsoft.com/office/drawing/2014/main" id="{368D9639-25DF-ABEC-AEE2-52C41C67F177}"/>
              </a:ext>
            </a:extLst>
          </p:cNvPr>
          <p:cNvCxnSpPr>
            <a:cxnSpLocks/>
          </p:cNvCxnSpPr>
          <p:nvPr/>
        </p:nvCxnSpPr>
        <p:spPr>
          <a:xfrm>
            <a:off x="3783918" y="2039080"/>
            <a:ext cx="363876" cy="769398"/>
          </a:xfrm>
          <a:prstGeom prst="straightConnector1">
            <a:avLst/>
          </a:prstGeom>
          <a:ln>
            <a:solidFill>
              <a:srgbClr val="00B050"/>
            </a:solidFill>
            <a:tailEnd type="triangle"/>
          </a:ln>
        </p:spPr>
        <p:style>
          <a:lnRef idx="2">
            <a:schemeClr val="accent5"/>
          </a:lnRef>
          <a:fillRef idx="0">
            <a:schemeClr val="accent5"/>
          </a:fillRef>
          <a:effectRef idx="1">
            <a:schemeClr val="accent5"/>
          </a:effectRef>
          <a:fontRef idx="minor">
            <a:schemeClr val="tx1"/>
          </a:fontRef>
        </p:style>
      </p:cxnSp>
      <p:sp>
        <p:nvSpPr>
          <p:cNvPr id="12" name="Oval 11">
            <a:extLst>
              <a:ext uri="{FF2B5EF4-FFF2-40B4-BE49-F238E27FC236}">
                <a16:creationId xmlns:a16="http://schemas.microsoft.com/office/drawing/2014/main" id="{3F8F6F18-87DD-95D7-68C3-713E41DA7215}"/>
              </a:ext>
            </a:extLst>
          </p:cNvPr>
          <p:cNvSpPr/>
          <p:nvPr/>
        </p:nvSpPr>
        <p:spPr>
          <a:xfrm>
            <a:off x="867266" y="4647415"/>
            <a:ext cx="810705" cy="34879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55412D0-01CF-16EA-57EC-03B49EFA5B06}"/>
              </a:ext>
            </a:extLst>
          </p:cNvPr>
          <p:cNvSpPr/>
          <p:nvPr/>
        </p:nvSpPr>
        <p:spPr>
          <a:xfrm>
            <a:off x="3378565" y="4647415"/>
            <a:ext cx="810705" cy="34879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3230929-EB19-03E4-7A30-DE037B914885}"/>
              </a:ext>
            </a:extLst>
          </p:cNvPr>
          <p:cNvSpPr/>
          <p:nvPr/>
        </p:nvSpPr>
        <p:spPr>
          <a:xfrm>
            <a:off x="2300140" y="4885442"/>
            <a:ext cx="678166" cy="22153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F5058E7-0833-FD9B-96A6-61A54CE45FB1}"/>
              </a:ext>
            </a:extLst>
          </p:cNvPr>
          <p:cNvSpPr/>
          <p:nvPr/>
        </p:nvSpPr>
        <p:spPr>
          <a:xfrm>
            <a:off x="4819106" y="4885442"/>
            <a:ext cx="678166" cy="22153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AD6F7914-00CD-3D2B-014C-316BFF26668B}"/>
              </a:ext>
            </a:extLst>
          </p:cNvPr>
          <p:cNvCxnSpPr>
            <a:cxnSpLocks/>
          </p:cNvCxnSpPr>
          <p:nvPr/>
        </p:nvCxnSpPr>
        <p:spPr>
          <a:xfrm flipH="1" flipV="1">
            <a:off x="1531286" y="5023788"/>
            <a:ext cx="1372170" cy="1111404"/>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8" name="Straight Arrow Connector 17">
            <a:extLst>
              <a:ext uri="{FF2B5EF4-FFF2-40B4-BE49-F238E27FC236}">
                <a16:creationId xmlns:a16="http://schemas.microsoft.com/office/drawing/2014/main" id="{01889249-8FDF-FE1C-8835-F46F9025C4BF}"/>
              </a:ext>
            </a:extLst>
          </p:cNvPr>
          <p:cNvCxnSpPr>
            <a:cxnSpLocks/>
          </p:cNvCxnSpPr>
          <p:nvPr/>
        </p:nvCxnSpPr>
        <p:spPr>
          <a:xfrm flipV="1">
            <a:off x="3501488" y="5106972"/>
            <a:ext cx="282429" cy="102822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0" name="Straight Arrow Connector 19">
            <a:extLst>
              <a:ext uri="{FF2B5EF4-FFF2-40B4-BE49-F238E27FC236}">
                <a16:creationId xmlns:a16="http://schemas.microsoft.com/office/drawing/2014/main" id="{6CCDA0F7-5AD4-151B-4AB0-C3102AC89F01}"/>
              </a:ext>
            </a:extLst>
          </p:cNvPr>
          <p:cNvCxnSpPr>
            <a:cxnSpLocks/>
          </p:cNvCxnSpPr>
          <p:nvPr/>
        </p:nvCxnSpPr>
        <p:spPr>
          <a:xfrm flipH="1" flipV="1">
            <a:off x="2807737" y="5236613"/>
            <a:ext cx="170569" cy="86015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2" name="Straight Arrow Connector 21">
            <a:extLst>
              <a:ext uri="{FF2B5EF4-FFF2-40B4-BE49-F238E27FC236}">
                <a16:creationId xmlns:a16="http://schemas.microsoft.com/office/drawing/2014/main" id="{E731F2B7-1426-A472-4E65-BB1C6AFE010D}"/>
              </a:ext>
            </a:extLst>
          </p:cNvPr>
          <p:cNvCxnSpPr>
            <a:cxnSpLocks/>
          </p:cNvCxnSpPr>
          <p:nvPr/>
        </p:nvCxnSpPr>
        <p:spPr>
          <a:xfrm flipV="1">
            <a:off x="3576338" y="5149415"/>
            <a:ext cx="1411282" cy="1051089"/>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4" name="TextBox 23">
            <a:extLst>
              <a:ext uri="{FF2B5EF4-FFF2-40B4-BE49-F238E27FC236}">
                <a16:creationId xmlns:a16="http://schemas.microsoft.com/office/drawing/2014/main" id="{311A39D7-BCD2-931E-CE15-F0AF43DC3DE7}"/>
              </a:ext>
            </a:extLst>
          </p:cNvPr>
          <p:cNvSpPr txBox="1"/>
          <p:nvPr/>
        </p:nvSpPr>
        <p:spPr>
          <a:xfrm>
            <a:off x="2841237" y="6070862"/>
            <a:ext cx="1348033" cy="461665"/>
          </a:xfrm>
          <a:prstGeom prst="rect">
            <a:avLst/>
          </a:prstGeom>
          <a:noFill/>
        </p:spPr>
        <p:txBody>
          <a:bodyPr wrap="square" rtlCol="0">
            <a:spAutoFit/>
          </a:bodyPr>
          <a:lstStyle/>
          <a:p>
            <a:r>
              <a:rPr lang="en-US" sz="2400" b="1" dirty="0">
                <a:solidFill>
                  <a:srgbClr val="FF0000"/>
                </a:solidFill>
              </a:rPr>
              <a:t>Shift</a:t>
            </a:r>
          </a:p>
        </p:txBody>
      </p:sp>
      <p:sp>
        <p:nvSpPr>
          <p:cNvPr id="25" name="Footer Placeholder 24">
            <a:extLst>
              <a:ext uri="{FF2B5EF4-FFF2-40B4-BE49-F238E27FC236}">
                <a16:creationId xmlns:a16="http://schemas.microsoft.com/office/drawing/2014/main" id="{A9A6B0C5-1BB6-326B-39E0-8C5C7D53453C}"/>
              </a:ext>
            </a:extLst>
          </p:cNvPr>
          <p:cNvSpPr>
            <a:spLocks noGrp="1"/>
          </p:cNvSpPr>
          <p:nvPr>
            <p:ph type="ftr" sz="quarter" idx="11"/>
          </p:nvPr>
        </p:nvSpPr>
        <p:spPr/>
        <p:txBody>
          <a:bodyPr/>
          <a:lstStyle/>
          <a:p>
            <a:r>
              <a:rPr lang="en-US"/>
              <a:t>MONUMENT Collaboration meeting 2023, IAS-TUM</a:t>
            </a:r>
            <a:endParaRPr lang="en-US" dirty="0"/>
          </a:p>
        </p:txBody>
      </p:sp>
      <p:sp>
        <p:nvSpPr>
          <p:cNvPr id="26" name="Slide Number Placeholder 25">
            <a:extLst>
              <a:ext uri="{FF2B5EF4-FFF2-40B4-BE49-F238E27FC236}">
                <a16:creationId xmlns:a16="http://schemas.microsoft.com/office/drawing/2014/main" id="{39C16A76-5A71-4834-FDF6-863AA9675B3F}"/>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7" name="Oval 6">
            <a:extLst>
              <a:ext uri="{FF2B5EF4-FFF2-40B4-BE49-F238E27FC236}">
                <a16:creationId xmlns:a16="http://schemas.microsoft.com/office/drawing/2014/main" id="{783FC21F-E62C-AC03-A07B-C65B438E6676}"/>
              </a:ext>
            </a:extLst>
          </p:cNvPr>
          <p:cNvSpPr/>
          <p:nvPr/>
        </p:nvSpPr>
        <p:spPr>
          <a:xfrm>
            <a:off x="5954238" y="4478319"/>
            <a:ext cx="2227737" cy="722332"/>
          </a:xfrm>
          <a:prstGeom prst="ellipse">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B8767DD-A00A-36C6-1053-387290F08CC5}"/>
              </a:ext>
            </a:extLst>
          </p:cNvPr>
          <p:cNvSpPr/>
          <p:nvPr/>
        </p:nvSpPr>
        <p:spPr>
          <a:xfrm>
            <a:off x="8478363" y="4525943"/>
            <a:ext cx="2227737" cy="655657"/>
          </a:xfrm>
          <a:prstGeom prst="ellipse">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7313A9B-9DAC-CFDE-896F-927ED66FD659}"/>
              </a:ext>
            </a:extLst>
          </p:cNvPr>
          <p:cNvCxnSpPr/>
          <p:nvPr/>
        </p:nvCxnSpPr>
        <p:spPr>
          <a:xfrm flipH="1" flipV="1">
            <a:off x="7496175" y="5486400"/>
            <a:ext cx="447675" cy="657225"/>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9" name="Straight Arrow Connector 18">
            <a:extLst>
              <a:ext uri="{FF2B5EF4-FFF2-40B4-BE49-F238E27FC236}">
                <a16:creationId xmlns:a16="http://schemas.microsoft.com/office/drawing/2014/main" id="{545D91F5-9010-3D7D-D0EC-65D2BCAAF384}"/>
              </a:ext>
            </a:extLst>
          </p:cNvPr>
          <p:cNvCxnSpPr>
            <a:cxnSpLocks/>
          </p:cNvCxnSpPr>
          <p:nvPr/>
        </p:nvCxnSpPr>
        <p:spPr>
          <a:xfrm flipV="1">
            <a:off x="8653158" y="5486400"/>
            <a:ext cx="414594" cy="65565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1" name="TextBox 20">
            <a:extLst>
              <a:ext uri="{FF2B5EF4-FFF2-40B4-BE49-F238E27FC236}">
                <a16:creationId xmlns:a16="http://schemas.microsoft.com/office/drawing/2014/main" id="{0F009C68-088B-1274-E8C4-22EBE0751ECF}"/>
              </a:ext>
            </a:extLst>
          </p:cNvPr>
          <p:cNvSpPr txBox="1"/>
          <p:nvPr/>
        </p:nvSpPr>
        <p:spPr>
          <a:xfrm>
            <a:off x="6915150" y="6032001"/>
            <a:ext cx="2541506" cy="461665"/>
          </a:xfrm>
          <a:prstGeom prst="rect">
            <a:avLst/>
          </a:prstGeom>
          <a:noFill/>
        </p:spPr>
        <p:txBody>
          <a:bodyPr wrap="square" rtlCol="0">
            <a:spAutoFit/>
          </a:bodyPr>
          <a:lstStyle/>
          <a:p>
            <a:pPr algn="ctr"/>
            <a:r>
              <a:rPr lang="en-US" sz="2400" b="1" dirty="0">
                <a:solidFill>
                  <a:schemeClr val="accent6">
                    <a:lumMod val="75000"/>
                  </a:schemeClr>
                </a:solidFill>
              </a:rPr>
              <a:t>Poor</a:t>
            </a:r>
            <a:r>
              <a:rPr lang="en-US" sz="2400" b="1" dirty="0">
                <a:solidFill>
                  <a:srgbClr val="00B050"/>
                </a:solidFill>
              </a:rPr>
              <a:t> </a:t>
            </a:r>
            <a:r>
              <a:rPr lang="en-US" sz="2400" b="1" dirty="0">
                <a:solidFill>
                  <a:schemeClr val="accent6">
                    <a:lumMod val="75000"/>
                  </a:schemeClr>
                </a:solidFill>
              </a:rPr>
              <a:t>residuals</a:t>
            </a:r>
            <a:r>
              <a:rPr lang="en-US" sz="2400" b="1" dirty="0">
                <a:solidFill>
                  <a:srgbClr val="00B050"/>
                </a:solidFill>
              </a:rPr>
              <a:t> </a:t>
            </a:r>
          </a:p>
        </p:txBody>
      </p:sp>
    </p:spTree>
    <p:extLst>
      <p:ext uri="{BB962C8B-B14F-4D97-AF65-F5344CB8AC3E}">
        <p14:creationId xmlns:p14="http://schemas.microsoft.com/office/powerpoint/2010/main" val="368167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50"/>
                                        <p:tgtEl>
                                          <p:spTgt spid="6"/>
                                        </p:tgtEl>
                                      </p:cBhvr>
                                    </p:animEffect>
                                    <p:anim calcmode="lin" valueType="num">
                                      <p:cBhvr>
                                        <p:cTn id="16" dur="250" fill="hold"/>
                                        <p:tgtEl>
                                          <p:spTgt spid="6"/>
                                        </p:tgtEl>
                                        <p:attrNameLst>
                                          <p:attrName>ppt_x</p:attrName>
                                        </p:attrNameLst>
                                      </p:cBhvr>
                                      <p:tavLst>
                                        <p:tav tm="0">
                                          <p:val>
                                            <p:strVal val="#ppt_x"/>
                                          </p:val>
                                        </p:tav>
                                        <p:tav tm="100000">
                                          <p:val>
                                            <p:strVal val="#ppt_x"/>
                                          </p:val>
                                        </p:tav>
                                      </p:tavLst>
                                    </p:anim>
                                    <p:anim calcmode="lin" valueType="num">
                                      <p:cBhvr>
                                        <p:cTn id="17" dur="25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50"/>
                                        <p:tgtEl>
                                          <p:spTgt spid="8"/>
                                        </p:tgtEl>
                                      </p:cBhvr>
                                    </p:animEffect>
                                    <p:anim calcmode="lin" valueType="num">
                                      <p:cBhvr>
                                        <p:cTn id="21" dur="250" fill="hold"/>
                                        <p:tgtEl>
                                          <p:spTgt spid="8"/>
                                        </p:tgtEl>
                                        <p:attrNameLst>
                                          <p:attrName>ppt_x</p:attrName>
                                        </p:attrNameLst>
                                      </p:cBhvr>
                                      <p:tavLst>
                                        <p:tav tm="0">
                                          <p:val>
                                            <p:strVal val="#ppt_x"/>
                                          </p:val>
                                        </p:tav>
                                        <p:tav tm="100000">
                                          <p:val>
                                            <p:strVal val="#ppt_x"/>
                                          </p:val>
                                        </p:tav>
                                      </p:tavLst>
                                    </p:anim>
                                    <p:anim calcmode="lin" valueType="num">
                                      <p:cBhvr>
                                        <p:cTn id="22" dur="250" fill="hold"/>
                                        <p:tgtEl>
                                          <p:spTgt spid="8"/>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25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250"/>
                                        <p:tgtEl>
                                          <p:spTgt spid="1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25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250"/>
                                        <p:tgtEl>
                                          <p:spTgt spid="16"/>
                                        </p:tgtEl>
                                      </p:cBhvr>
                                    </p:animEffect>
                                  </p:childTnLst>
                                </p:cTn>
                              </p:par>
                              <p:par>
                                <p:cTn id="37" presetID="22" presetClass="entr" presetSubtype="4"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25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250"/>
                                        <p:tgtEl>
                                          <p:spTgt spid="14"/>
                                        </p:tgtEl>
                                      </p:cBhvr>
                                    </p:animEffect>
                                  </p:childTnLst>
                                </p:cTn>
                              </p:par>
                              <p:par>
                                <p:cTn id="45" presetID="22" presetClass="entr" presetSubtype="4"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down)">
                                      <p:cBhvr>
                                        <p:cTn id="47" dur="250"/>
                                        <p:tgtEl>
                                          <p:spTgt spid="2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par>
                                <p:cTn id="51" presetID="22" presetClass="entr" presetSubtype="4"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250"/>
                                        <p:tgtEl>
                                          <p:spTgt spid="20"/>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randombar(horizontal)">
                                      <p:cBhvr>
                                        <p:cTn id="56" dur="25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250"/>
                                        <p:tgtEl>
                                          <p:spTgt spid="10"/>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down)">
                                      <p:cBhvr>
                                        <p:cTn id="64" dur="25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fade">
                                      <p:cBhvr>
                                        <p:cTn id="69" dur="250"/>
                                        <p:tgtEl>
                                          <p:spTgt spid="17"/>
                                        </p:tgtEl>
                                      </p:cBhvr>
                                    </p:animEffect>
                                  </p:childTnLst>
                                </p:cTn>
                              </p:par>
                              <p:par>
                                <p:cTn id="70" presetID="10" presetClass="entr" presetSubtype="0" fill="hold"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250"/>
                                        <p:tgtEl>
                                          <p:spTgt spid="19"/>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randombar(horizontal)">
                                      <p:cBhvr>
                                        <p:cTn id="75"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12" grpId="0" animBg="1"/>
      <p:bldP spid="13" grpId="0" animBg="1"/>
      <p:bldP spid="14" grpId="0" animBg="1"/>
      <p:bldP spid="15" grpId="0" animBg="1"/>
      <p:bldP spid="24" grpId="0"/>
      <p:bldP spid="7" grpId="0" animBg="1"/>
      <p:bldP spid="10"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4B81-B035-9D54-E172-D644FFF379C5}"/>
              </a:ext>
            </a:extLst>
          </p:cNvPr>
          <p:cNvSpPr>
            <a:spLocks noGrp="1"/>
          </p:cNvSpPr>
          <p:nvPr>
            <p:ph type="title"/>
          </p:nvPr>
        </p:nvSpPr>
        <p:spPr/>
        <p:txBody>
          <a:bodyPr/>
          <a:lstStyle/>
          <a:p>
            <a:r>
              <a:rPr lang="en-US" dirty="0"/>
              <a:t>Channel 7 (Coax) peaks and residuals</a:t>
            </a:r>
          </a:p>
        </p:txBody>
      </p:sp>
      <p:pic>
        <p:nvPicPr>
          <p:cNvPr id="6" name="Content Placeholder 5" descr="A picture containing text, screenshot, number, font&#10;&#10;Description automatically generated">
            <a:extLst>
              <a:ext uri="{FF2B5EF4-FFF2-40B4-BE49-F238E27FC236}">
                <a16:creationId xmlns:a16="http://schemas.microsoft.com/office/drawing/2014/main" id="{1A141794-E261-8C82-3571-AF438DDC47A1}"/>
              </a:ext>
            </a:extLst>
          </p:cNvPr>
          <p:cNvPicPr>
            <a:picLocks noGrp="1" noChangeAspect="1"/>
          </p:cNvPicPr>
          <p:nvPr>
            <p:ph sz="half" idx="1"/>
          </p:nvPr>
        </p:nvPicPr>
        <p:blipFill>
          <a:blip r:embed="rId2"/>
          <a:stretch>
            <a:fillRect/>
          </a:stretch>
        </p:blipFill>
        <p:spPr>
          <a:xfrm>
            <a:off x="685800" y="2142067"/>
            <a:ext cx="4995863" cy="3649132"/>
          </a:xfrm>
        </p:spPr>
      </p:pic>
      <p:pic>
        <p:nvPicPr>
          <p:cNvPr id="8" name="Content Placeholder 7" descr="A picture containing text, diagram, screenshot, font&#10;&#10;Description automatically generated">
            <a:extLst>
              <a:ext uri="{FF2B5EF4-FFF2-40B4-BE49-F238E27FC236}">
                <a16:creationId xmlns:a16="http://schemas.microsoft.com/office/drawing/2014/main" id="{6353E8EE-8DFB-44C0-D379-4680EF13ED78}"/>
              </a:ext>
            </a:extLst>
          </p:cNvPr>
          <p:cNvPicPr>
            <a:picLocks noGrp="1" noChangeAspect="1"/>
          </p:cNvPicPr>
          <p:nvPr>
            <p:ph sz="half" idx="2"/>
          </p:nvPr>
        </p:nvPicPr>
        <p:blipFill>
          <a:blip r:embed="rId3"/>
          <a:stretch>
            <a:fillRect/>
          </a:stretch>
        </p:blipFill>
        <p:spPr>
          <a:xfrm>
            <a:off x="5821363" y="2142067"/>
            <a:ext cx="4995862" cy="3649132"/>
          </a:xfrm>
        </p:spPr>
      </p:pic>
      <p:sp>
        <p:nvSpPr>
          <p:cNvPr id="9" name="Oval 8">
            <a:extLst>
              <a:ext uri="{FF2B5EF4-FFF2-40B4-BE49-F238E27FC236}">
                <a16:creationId xmlns:a16="http://schemas.microsoft.com/office/drawing/2014/main" id="{76007258-74E2-B02B-F6FA-6E4660E216A4}"/>
              </a:ext>
            </a:extLst>
          </p:cNvPr>
          <p:cNvSpPr/>
          <p:nvPr/>
        </p:nvSpPr>
        <p:spPr>
          <a:xfrm>
            <a:off x="867266" y="2857892"/>
            <a:ext cx="2111040" cy="348792"/>
          </a:xfrm>
          <a:prstGeom prst="ellipse">
            <a:avLst/>
          </a:prstGeom>
          <a:noFill/>
          <a:ln w="254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B2A203-FF7B-86E6-7644-673D62D3E3EC}"/>
              </a:ext>
            </a:extLst>
          </p:cNvPr>
          <p:cNvSpPr/>
          <p:nvPr/>
        </p:nvSpPr>
        <p:spPr>
          <a:xfrm>
            <a:off x="3386232" y="2857892"/>
            <a:ext cx="2111040" cy="348792"/>
          </a:xfrm>
          <a:prstGeom prst="ellipse">
            <a:avLst/>
          </a:prstGeom>
          <a:noFill/>
          <a:ln w="254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FFD0638-4E10-7110-EC78-48EF74C3020D}"/>
              </a:ext>
            </a:extLst>
          </p:cNvPr>
          <p:cNvSpPr txBox="1"/>
          <p:nvPr/>
        </p:nvSpPr>
        <p:spPr>
          <a:xfrm>
            <a:off x="2978306" y="1642302"/>
            <a:ext cx="1348033" cy="461665"/>
          </a:xfrm>
          <a:prstGeom prst="rect">
            <a:avLst/>
          </a:prstGeom>
          <a:noFill/>
        </p:spPr>
        <p:txBody>
          <a:bodyPr wrap="square" rtlCol="0">
            <a:spAutoFit/>
          </a:bodyPr>
          <a:lstStyle/>
          <a:p>
            <a:r>
              <a:rPr lang="en-US" sz="2400" b="1" dirty="0">
                <a:solidFill>
                  <a:srgbClr val="92D050"/>
                </a:solidFill>
              </a:rPr>
              <a:t>Stable</a:t>
            </a:r>
          </a:p>
        </p:txBody>
      </p:sp>
      <p:cxnSp>
        <p:nvCxnSpPr>
          <p:cNvPr id="12" name="Straight Arrow Connector 11">
            <a:extLst>
              <a:ext uri="{FF2B5EF4-FFF2-40B4-BE49-F238E27FC236}">
                <a16:creationId xmlns:a16="http://schemas.microsoft.com/office/drawing/2014/main" id="{D1D39DF8-3363-A303-7784-84626189F3AF}"/>
              </a:ext>
            </a:extLst>
          </p:cNvPr>
          <p:cNvCxnSpPr>
            <a:cxnSpLocks/>
          </p:cNvCxnSpPr>
          <p:nvPr/>
        </p:nvCxnSpPr>
        <p:spPr>
          <a:xfrm flipH="1">
            <a:off x="2136374" y="2065867"/>
            <a:ext cx="841932" cy="742611"/>
          </a:xfrm>
          <a:prstGeom prst="straightConnector1">
            <a:avLst/>
          </a:prstGeom>
          <a:ln>
            <a:solidFill>
              <a:srgbClr val="00B050"/>
            </a:solidFill>
            <a:tailEnd type="triangle"/>
          </a:ln>
        </p:spPr>
        <p:style>
          <a:lnRef idx="2">
            <a:schemeClr val="accent5"/>
          </a:lnRef>
          <a:fillRef idx="0">
            <a:schemeClr val="accent5"/>
          </a:fillRef>
          <a:effectRef idx="1">
            <a:schemeClr val="accent5"/>
          </a:effectRef>
          <a:fontRef idx="minor">
            <a:schemeClr val="tx1"/>
          </a:fontRef>
        </p:style>
      </p:cxnSp>
      <p:cxnSp>
        <p:nvCxnSpPr>
          <p:cNvPr id="13" name="Straight Arrow Connector 12">
            <a:extLst>
              <a:ext uri="{FF2B5EF4-FFF2-40B4-BE49-F238E27FC236}">
                <a16:creationId xmlns:a16="http://schemas.microsoft.com/office/drawing/2014/main" id="{F64E07C1-E92A-7386-6653-668B97F1BEFF}"/>
              </a:ext>
            </a:extLst>
          </p:cNvPr>
          <p:cNvCxnSpPr>
            <a:cxnSpLocks/>
          </p:cNvCxnSpPr>
          <p:nvPr/>
        </p:nvCxnSpPr>
        <p:spPr>
          <a:xfrm>
            <a:off x="3783918" y="2039080"/>
            <a:ext cx="363876" cy="769398"/>
          </a:xfrm>
          <a:prstGeom prst="straightConnector1">
            <a:avLst/>
          </a:prstGeom>
          <a:ln>
            <a:solidFill>
              <a:srgbClr val="00B050"/>
            </a:solidFill>
            <a:tailEnd type="triangle"/>
          </a:ln>
        </p:spPr>
        <p:style>
          <a:lnRef idx="2">
            <a:schemeClr val="accent5"/>
          </a:lnRef>
          <a:fillRef idx="0">
            <a:schemeClr val="accent5"/>
          </a:fillRef>
          <a:effectRef idx="1">
            <a:schemeClr val="accent5"/>
          </a:effectRef>
          <a:fontRef idx="minor">
            <a:schemeClr val="tx1"/>
          </a:fontRef>
        </p:style>
      </p:cxnSp>
      <p:sp>
        <p:nvSpPr>
          <p:cNvPr id="14" name="Oval 13">
            <a:extLst>
              <a:ext uri="{FF2B5EF4-FFF2-40B4-BE49-F238E27FC236}">
                <a16:creationId xmlns:a16="http://schemas.microsoft.com/office/drawing/2014/main" id="{7B478CA1-2089-875C-B64C-5F374B9D4769}"/>
              </a:ext>
            </a:extLst>
          </p:cNvPr>
          <p:cNvSpPr/>
          <p:nvPr/>
        </p:nvSpPr>
        <p:spPr>
          <a:xfrm>
            <a:off x="968895" y="4758180"/>
            <a:ext cx="810705" cy="34879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D0B3D8C-0E93-C863-1FF8-D7AEAEF057DD}"/>
              </a:ext>
            </a:extLst>
          </p:cNvPr>
          <p:cNvSpPr/>
          <p:nvPr/>
        </p:nvSpPr>
        <p:spPr>
          <a:xfrm>
            <a:off x="3375833" y="4779402"/>
            <a:ext cx="810705" cy="34879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DC396E2-94B6-6D3E-6ACB-224B5684DE3B}"/>
              </a:ext>
            </a:extLst>
          </p:cNvPr>
          <p:cNvSpPr/>
          <p:nvPr/>
        </p:nvSpPr>
        <p:spPr>
          <a:xfrm>
            <a:off x="2385481" y="4718224"/>
            <a:ext cx="678166" cy="22153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7A127BB-5D30-E574-EDB3-B98775A111D5}"/>
              </a:ext>
            </a:extLst>
          </p:cNvPr>
          <p:cNvSpPr/>
          <p:nvPr/>
        </p:nvSpPr>
        <p:spPr>
          <a:xfrm>
            <a:off x="4819106" y="4715772"/>
            <a:ext cx="678166" cy="221530"/>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E327B68E-4A42-A2D0-40F9-ACBA00948CB0}"/>
              </a:ext>
            </a:extLst>
          </p:cNvPr>
          <p:cNvCxnSpPr>
            <a:cxnSpLocks/>
          </p:cNvCxnSpPr>
          <p:nvPr/>
        </p:nvCxnSpPr>
        <p:spPr>
          <a:xfrm flipH="1" flipV="1">
            <a:off x="1754102" y="5149415"/>
            <a:ext cx="1149354" cy="98577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9" name="Straight Arrow Connector 18">
            <a:extLst>
              <a:ext uri="{FF2B5EF4-FFF2-40B4-BE49-F238E27FC236}">
                <a16:creationId xmlns:a16="http://schemas.microsoft.com/office/drawing/2014/main" id="{2B6E16C8-D2D0-9970-21D0-A2D3004DB92C}"/>
              </a:ext>
            </a:extLst>
          </p:cNvPr>
          <p:cNvCxnSpPr>
            <a:cxnSpLocks/>
          </p:cNvCxnSpPr>
          <p:nvPr/>
        </p:nvCxnSpPr>
        <p:spPr>
          <a:xfrm flipV="1">
            <a:off x="3501488" y="5236613"/>
            <a:ext cx="279697" cy="898579"/>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0" name="Straight Arrow Connector 19">
            <a:extLst>
              <a:ext uri="{FF2B5EF4-FFF2-40B4-BE49-F238E27FC236}">
                <a16:creationId xmlns:a16="http://schemas.microsoft.com/office/drawing/2014/main" id="{CAEB1364-7B5B-3664-D456-249F05E2F93F}"/>
              </a:ext>
            </a:extLst>
          </p:cNvPr>
          <p:cNvCxnSpPr>
            <a:cxnSpLocks/>
          </p:cNvCxnSpPr>
          <p:nvPr/>
        </p:nvCxnSpPr>
        <p:spPr>
          <a:xfrm flipH="1" flipV="1">
            <a:off x="2807445" y="4982197"/>
            <a:ext cx="170861" cy="1114566"/>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1" name="Straight Arrow Connector 20">
            <a:extLst>
              <a:ext uri="{FF2B5EF4-FFF2-40B4-BE49-F238E27FC236}">
                <a16:creationId xmlns:a16="http://schemas.microsoft.com/office/drawing/2014/main" id="{E7737E62-E91E-4246-358D-C6DCA07B732F}"/>
              </a:ext>
            </a:extLst>
          </p:cNvPr>
          <p:cNvCxnSpPr>
            <a:cxnSpLocks/>
          </p:cNvCxnSpPr>
          <p:nvPr/>
        </p:nvCxnSpPr>
        <p:spPr>
          <a:xfrm flipV="1">
            <a:off x="3576338" y="4982197"/>
            <a:ext cx="1469534" cy="121830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2" name="TextBox 21">
            <a:extLst>
              <a:ext uri="{FF2B5EF4-FFF2-40B4-BE49-F238E27FC236}">
                <a16:creationId xmlns:a16="http://schemas.microsoft.com/office/drawing/2014/main" id="{ECB6C6C7-F90E-402A-7C42-2B5B84B38F58}"/>
              </a:ext>
            </a:extLst>
          </p:cNvPr>
          <p:cNvSpPr txBox="1"/>
          <p:nvPr/>
        </p:nvSpPr>
        <p:spPr>
          <a:xfrm>
            <a:off x="2841237" y="6070862"/>
            <a:ext cx="1348033" cy="461665"/>
          </a:xfrm>
          <a:prstGeom prst="rect">
            <a:avLst/>
          </a:prstGeom>
          <a:noFill/>
        </p:spPr>
        <p:txBody>
          <a:bodyPr wrap="square" rtlCol="0">
            <a:spAutoFit/>
          </a:bodyPr>
          <a:lstStyle/>
          <a:p>
            <a:r>
              <a:rPr lang="en-US" sz="2400" b="1" dirty="0">
                <a:solidFill>
                  <a:srgbClr val="FF0000"/>
                </a:solidFill>
              </a:rPr>
              <a:t>Shift</a:t>
            </a:r>
          </a:p>
        </p:txBody>
      </p:sp>
      <p:sp>
        <p:nvSpPr>
          <p:cNvPr id="27" name="Footer Placeholder 26">
            <a:extLst>
              <a:ext uri="{FF2B5EF4-FFF2-40B4-BE49-F238E27FC236}">
                <a16:creationId xmlns:a16="http://schemas.microsoft.com/office/drawing/2014/main" id="{B1096574-9D15-8705-BCB8-A5453771996A}"/>
              </a:ext>
            </a:extLst>
          </p:cNvPr>
          <p:cNvSpPr>
            <a:spLocks noGrp="1"/>
          </p:cNvSpPr>
          <p:nvPr>
            <p:ph type="ftr" sz="quarter" idx="11"/>
          </p:nvPr>
        </p:nvSpPr>
        <p:spPr/>
        <p:txBody>
          <a:bodyPr/>
          <a:lstStyle/>
          <a:p>
            <a:r>
              <a:rPr lang="en-US"/>
              <a:t>MONUMENT Collaboration meeting 2023, IAS-TUM</a:t>
            </a:r>
            <a:endParaRPr lang="en-US" dirty="0"/>
          </a:p>
        </p:txBody>
      </p:sp>
      <p:sp>
        <p:nvSpPr>
          <p:cNvPr id="28" name="Slide Number Placeholder 27">
            <a:extLst>
              <a:ext uri="{FF2B5EF4-FFF2-40B4-BE49-F238E27FC236}">
                <a16:creationId xmlns:a16="http://schemas.microsoft.com/office/drawing/2014/main" id="{CC02DA14-6D12-D6DC-9B5F-B08E030A183E}"/>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
        <p:nvSpPr>
          <p:cNvPr id="3" name="Oval 2">
            <a:extLst>
              <a:ext uri="{FF2B5EF4-FFF2-40B4-BE49-F238E27FC236}">
                <a16:creationId xmlns:a16="http://schemas.microsoft.com/office/drawing/2014/main" id="{69DF520C-3418-EA90-E2F4-713BFE1A796B}"/>
              </a:ext>
            </a:extLst>
          </p:cNvPr>
          <p:cNvSpPr/>
          <p:nvPr/>
        </p:nvSpPr>
        <p:spPr>
          <a:xfrm>
            <a:off x="7313280" y="4937302"/>
            <a:ext cx="904079" cy="722332"/>
          </a:xfrm>
          <a:prstGeom prst="ellipse">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4E649E0-5111-DE5C-C826-879F3C7722F4}"/>
              </a:ext>
            </a:extLst>
          </p:cNvPr>
          <p:cNvSpPr/>
          <p:nvPr/>
        </p:nvSpPr>
        <p:spPr>
          <a:xfrm>
            <a:off x="9837405" y="4984926"/>
            <a:ext cx="904079" cy="655657"/>
          </a:xfrm>
          <a:prstGeom prst="ellipse">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DE7F71D9-64B3-DBA4-46B4-797C86C0C1A5}"/>
              </a:ext>
            </a:extLst>
          </p:cNvPr>
          <p:cNvCxnSpPr>
            <a:cxnSpLocks/>
          </p:cNvCxnSpPr>
          <p:nvPr/>
        </p:nvCxnSpPr>
        <p:spPr>
          <a:xfrm flipH="1" flipV="1">
            <a:off x="8128374" y="5664839"/>
            <a:ext cx="447675" cy="657225"/>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7" name="Straight Arrow Connector 6">
            <a:extLst>
              <a:ext uri="{FF2B5EF4-FFF2-40B4-BE49-F238E27FC236}">
                <a16:creationId xmlns:a16="http://schemas.microsoft.com/office/drawing/2014/main" id="{4572846F-782D-1E77-E9AF-DC4D6806FC0F}"/>
              </a:ext>
            </a:extLst>
          </p:cNvPr>
          <p:cNvCxnSpPr>
            <a:cxnSpLocks/>
          </p:cNvCxnSpPr>
          <p:nvPr/>
        </p:nvCxnSpPr>
        <p:spPr>
          <a:xfrm flipV="1">
            <a:off x="9516398" y="5636264"/>
            <a:ext cx="414594" cy="65565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3" name="TextBox 22">
            <a:extLst>
              <a:ext uri="{FF2B5EF4-FFF2-40B4-BE49-F238E27FC236}">
                <a16:creationId xmlns:a16="http://schemas.microsoft.com/office/drawing/2014/main" id="{8959E3F8-2329-7796-A81C-98A1079AA3EA}"/>
              </a:ext>
            </a:extLst>
          </p:cNvPr>
          <p:cNvSpPr txBox="1"/>
          <p:nvPr/>
        </p:nvSpPr>
        <p:spPr>
          <a:xfrm>
            <a:off x="7864463" y="6197847"/>
            <a:ext cx="1995655" cy="461665"/>
          </a:xfrm>
          <a:prstGeom prst="rect">
            <a:avLst/>
          </a:prstGeom>
          <a:noFill/>
        </p:spPr>
        <p:txBody>
          <a:bodyPr wrap="square" rtlCol="0">
            <a:spAutoFit/>
          </a:bodyPr>
          <a:lstStyle/>
          <a:p>
            <a:pPr algn="ctr"/>
            <a:r>
              <a:rPr lang="en-US" sz="2400" b="1" dirty="0">
                <a:solidFill>
                  <a:schemeClr val="accent6">
                    <a:lumMod val="75000"/>
                  </a:schemeClr>
                </a:solidFill>
              </a:rPr>
              <a:t>Poor</a:t>
            </a:r>
            <a:r>
              <a:rPr lang="en-US" sz="2400" b="1" dirty="0">
                <a:solidFill>
                  <a:srgbClr val="00B050"/>
                </a:solidFill>
              </a:rPr>
              <a:t> </a:t>
            </a:r>
            <a:r>
              <a:rPr lang="en-US" sz="2400" b="1" dirty="0">
                <a:solidFill>
                  <a:schemeClr val="accent6">
                    <a:lumMod val="75000"/>
                  </a:schemeClr>
                </a:solidFill>
              </a:rPr>
              <a:t>residuals</a:t>
            </a:r>
            <a:r>
              <a:rPr lang="en-US" sz="2400" b="1" dirty="0">
                <a:solidFill>
                  <a:srgbClr val="00B050"/>
                </a:solidFill>
              </a:rPr>
              <a:t> </a:t>
            </a:r>
          </a:p>
        </p:txBody>
      </p:sp>
    </p:spTree>
    <p:extLst>
      <p:ext uri="{BB962C8B-B14F-4D97-AF65-F5344CB8AC3E}">
        <p14:creationId xmlns:p14="http://schemas.microsoft.com/office/powerpoint/2010/main" val="231414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50"/>
                                        <p:tgtEl>
                                          <p:spTgt spid="12"/>
                                        </p:tgtEl>
                                      </p:cBhvr>
                                    </p:animEffect>
                                    <p:anim calcmode="lin" valueType="num">
                                      <p:cBhvr>
                                        <p:cTn id="16" dur="250" fill="hold"/>
                                        <p:tgtEl>
                                          <p:spTgt spid="12"/>
                                        </p:tgtEl>
                                        <p:attrNameLst>
                                          <p:attrName>ppt_x</p:attrName>
                                        </p:attrNameLst>
                                      </p:cBhvr>
                                      <p:tavLst>
                                        <p:tav tm="0">
                                          <p:val>
                                            <p:strVal val="#ppt_x"/>
                                          </p:val>
                                        </p:tav>
                                        <p:tav tm="100000">
                                          <p:val>
                                            <p:strVal val="#ppt_x"/>
                                          </p:val>
                                        </p:tav>
                                      </p:tavLst>
                                    </p:anim>
                                    <p:anim calcmode="lin" valueType="num">
                                      <p:cBhvr>
                                        <p:cTn id="17" dur="250" fill="hold"/>
                                        <p:tgtEl>
                                          <p:spTgt spid="1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anim calcmode="lin" valueType="num">
                                      <p:cBhvr>
                                        <p:cTn id="21" dur="250" fill="hold"/>
                                        <p:tgtEl>
                                          <p:spTgt spid="13"/>
                                        </p:tgtEl>
                                        <p:attrNameLst>
                                          <p:attrName>ppt_x</p:attrName>
                                        </p:attrNameLst>
                                      </p:cBhvr>
                                      <p:tavLst>
                                        <p:tav tm="0">
                                          <p:val>
                                            <p:strVal val="#ppt_x"/>
                                          </p:val>
                                        </p:tav>
                                        <p:tav tm="100000">
                                          <p:val>
                                            <p:strVal val="#ppt_x"/>
                                          </p:val>
                                        </p:tav>
                                      </p:tavLst>
                                    </p:anim>
                                    <p:anim calcmode="lin" valueType="num">
                                      <p:cBhvr>
                                        <p:cTn id="22" dur="250" fill="hold"/>
                                        <p:tgtEl>
                                          <p:spTgt spid="13"/>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25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250"/>
                                        <p:tgtEl>
                                          <p:spTgt spid="1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250"/>
                                        <p:tgtEl>
                                          <p:spTgt spid="15"/>
                                        </p:tgtEl>
                                      </p:cBhvr>
                                    </p:animEffect>
                                  </p:childTnLst>
                                </p:cTn>
                              </p:par>
                              <p:par>
                                <p:cTn id="34" presetID="22" presetClass="entr" presetSubtype="4"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250"/>
                                        <p:tgtEl>
                                          <p:spTgt spid="18"/>
                                        </p:tgtEl>
                                      </p:cBhvr>
                                    </p:animEffect>
                                  </p:childTnLst>
                                </p:cTn>
                              </p:par>
                              <p:par>
                                <p:cTn id="37" presetID="2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25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250"/>
                                        <p:tgtEl>
                                          <p:spTgt spid="16"/>
                                        </p:tgtEl>
                                      </p:cBhvr>
                                    </p:animEffect>
                                  </p:childTnLst>
                                </p:cTn>
                              </p:par>
                              <p:par>
                                <p:cTn id="45" presetID="22" presetClass="entr" presetSubtype="4"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250"/>
                                        <p:tgtEl>
                                          <p:spTgt spid="21"/>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par>
                                <p:cTn id="51" presetID="22" presetClass="entr" presetSubtype="4"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down)">
                                      <p:cBhvr>
                                        <p:cTn id="53" dur="250"/>
                                        <p:tgtEl>
                                          <p:spTgt spid="20"/>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randombar(horizontal)">
                                      <p:cBhvr>
                                        <p:cTn id="56" dur="25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down)">
                                      <p:cBhvr>
                                        <p:cTn id="61" dur="250"/>
                                        <p:tgtEl>
                                          <p:spTgt spid="4"/>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down)">
                                      <p:cBhvr>
                                        <p:cTn id="64" dur="250"/>
                                        <p:tgtEl>
                                          <p:spTgt spid="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250"/>
                                        <p:tgtEl>
                                          <p:spTgt spid="5"/>
                                        </p:tgtEl>
                                      </p:cBhvr>
                                    </p:animEffect>
                                  </p:childTnLst>
                                </p:cTn>
                              </p:par>
                              <p:par>
                                <p:cTn id="70" presetID="10" presetClass="entr" presetSubtype="0" fill="hold"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250"/>
                                        <p:tgtEl>
                                          <p:spTgt spid="7"/>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randombar(horizontal)">
                                      <p:cBhvr>
                                        <p:cTn id="75"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4" grpId="0" animBg="1"/>
      <p:bldP spid="15" grpId="0" animBg="1"/>
      <p:bldP spid="16" grpId="0" animBg="1"/>
      <p:bldP spid="17" grpId="0" animBg="1"/>
      <p:bldP spid="22" grpId="0"/>
      <p:bldP spid="3" grpId="0" animBg="1"/>
      <p:bldP spid="4"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C00B42BF-B480-6F13-CD0D-EF70B1C3D7CA}"/>
              </a:ext>
            </a:extLst>
          </p:cNvPr>
          <p:cNvPicPr>
            <a:picLocks noGrp="1" noChangeAspect="1"/>
          </p:cNvPicPr>
          <p:nvPr>
            <p:ph sz="half" idx="2"/>
          </p:nvPr>
        </p:nvPicPr>
        <p:blipFill>
          <a:blip r:embed="rId2"/>
          <a:stretch>
            <a:fillRect/>
          </a:stretch>
        </p:blipFill>
        <p:spPr>
          <a:xfrm>
            <a:off x="6891829" y="2142066"/>
            <a:ext cx="4995862" cy="3728509"/>
          </a:xfrm>
        </p:spPr>
      </p:pic>
      <p:sp>
        <p:nvSpPr>
          <p:cNvPr id="2" name="Title 1">
            <a:extLst>
              <a:ext uri="{FF2B5EF4-FFF2-40B4-BE49-F238E27FC236}">
                <a16:creationId xmlns:a16="http://schemas.microsoft.com/office/drawing/2014/main" id="{B4F6D748-A088-0DC1-F6C2-66D1D00BB58E}"/>
              </a:ext>
            </a:extLst>
          </p:cNvPr>
          <p:cNvSpPr>
            <a:spLocks noGrp="1"/>
          </p:cNvSpPr>
          <p:nvPr>
            <p:ph type="title"/>
          </p:nvPr>
        </p:nvSpPr>
        <p:spPr/>
        <p:txBody>
          <a:bodyPr/>
          <a:lstStyle/>
          <a:p>
            <a:pPr algn="ctr"/>
            <a:r>
              <a:rPr lang="en-US" dirty="0"/>
              <a:t>S</a:t>
            </a:r>
            <a:r>
              <a:rPr lang="en-US" cap="none" dirty="0"/>
              <a:t>hift/</a:t>
            </a:r>
            <a:r>
              <a:rPr lang="en-US" dirty="0"/>
              <a:t>RMS </a:t>
            </a:r>
            <a:r>
              <a:rPr lang="en-US" cap="none" dirty="0"/>
              <a:t>for all detectors</a:t>
            </a:r>
            <a:endParaRPr lang="en-US" dirty="0"/>
          </a:p>
        </p:txBody>
      </p:sp>
      <p:sp>
        <p:nvSpPr>
          <p:cNvPr id="5" name="Footer Placeholder 4">
            <a:extLst>
              <a:ext uri="{FF2B5EF4-FFF2-40B4-BE49-F238E27FC236}">
                <a16:creationId xmlns:a16="http://schemas.microsoft.com/office/drawing/2014/main" id="{BFE8CE4C-11EA-9B22-CC76-C065C0E82231}"/>
              </a:ext>
            </a:extLst>
          </p:cNvPr>
          <p:cNvSpPr>
            <a:spLocks noGrp="1"/>
          </p:cNvSpPr>
          <p:nvPr>
            <p:ph type="ftr" sz="quarter" idx="11"/>
          </p:nvPr>
        </p:nvSpPr>
        <p:spPr/>
        <p:txBody>
          <a:bodyPr/>
          <a:lstStyle/>
          <a:p>
            <a:r>
              <a:rPr lang="en-US"/>
              <a:t>MONUMENT Collaboration meeting 2023, IAS-TUM</a:t>
            </a:r>
            <a:endParaRPr lang="en-US" dirty="0"/>
          </a:p>
        </p:txBody>
      </p:sp>
      <p:sp>
        <p:nvSpPr>
          <p:cNvPr id="6" name="Slide Number Placeholder 5">
            <a:extLst>
              <a:ext uri="{FF2B5EF4-FFF2-40B4-BE49-F238E27FC236}">
                <a16:creationId xmlns:a16="http://schemas.microsoft.com/office/drawing/2014/main" id="{E72B7328-85A2-AC1A-AA0F-415AE9C17AD4}"/>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15" name="Oval 14">
            <a:extLst>
              <a:ext uri="{FF2B5EF4-FFF2-40B4-BE49-F238E27FC236}">
                <a16:creationId xmlns:a16="http://schemas.microsoft.com/office/drawing/2014/main" id="{F9CF5ADB-3B58-7948-A1B8-A645B46B6641}"/>
              </a:ext>
            </a:extLst>
          </p:cNvPr>
          <p:cNvSpPr/>
          <p:nvPr/>
        </p:nvSpPr>
        <p:spPr>
          <a:xfrm>
            <a:off x="7105454" y="2837664"/>
            <a:ext cx="810705" cy="34879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09101E10-A8DE-F7E4-22D1-6726A9D28851}"/>
              </a:ext>
            </a:extLst>
          </p:cNvPr>
          <p:cNvSpPr/>
          <p:nvPr/>
        </p:nvSpPr>
        <p:spPr>
          <a:xfrm>
            <a:off x="8538328" y="3007347"/>
            <a:ext cx="678166" cy="179109"/>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41535F3-4E62-7F65-9B42-38DA87308DCE}"/>
              </a:ext>
            </a:extLst>
          </p:cNvPr>
          <p:cNvSpPr txBox="1"/>
          <p:nvPr/>
        </p:nvSpPr>
        <p:spPr>
          <a:xfrm>
            <a:off x="8934254" y="1350727"/>
            <a:ext cx="2953437" cy="830997"/>
          </a:xfrm>
          <a:prstGeom prst="rect">
            <a:avLst/>
          </a:prstGeom>
          <a:noFill/>
        </p:spPr>
        <p:txBody>
          <a:bodyPr wrap="square" rtlCol="0">
            <a:spAutoFit/>
          </a:bodyPr>
          <a:lstStyle/>
          <a:p>
            <a:pPr algn="ctr"/>
            <a:r>
              <a:rPr lang="en-US" sz="2400" b="1" dirty="0">
                <a:solidFill>
                  <a:srgbClr val="FF0000"/>
                </a:solidFill>
                <a:highlight>
                  <a:srgbClr val="C0C0C0"/>
                </a:highlight>
              </a:rPr>
              <a:t>|Shift|= Difference in means</a:t>
            </a:r>
          </a:p>
        </p:txBody>
      </p:sp>
      <p:cxnSp>
        <p:nvCxnSpPr>
          <p:cNvPr id="18" name="Straight Arrow Connector 17">
            <a:extLst>
              <a:ext uri="{FF2B5EF4-FFF2-40B4-BE49-F238E27FC236}">
                <a16:creationId xmlns:a16="http://schemas.microsoft.com/office/drawing/2014/main" id="{6AB92EE7-AB97-2CF5-E0DF-00731DEA64EC}"/>
              </a:ext>
            </a:extLst>
          </p:cNvPr>
          <p:cNvCxnSpPr>
            <a:cxnSpLocks/>
          </p:cNvCxnSpPr>
          <p:nvPr/>
        </p:nvCxnSpPr>
        <p:spPr>
          <a:xfrm flipH="1">
            <a:off x="7916159" y="2084917"/>
            <a:ext cx="1168923" cy="75274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9" name="Straight Arrow Connector 18">
            <a:extLst>
              <a:ext uri="{FF2B5EF4-FFF2-40B4-BE49-F238E27FC236}">
                <a16:creationId xmlns:a16="http://schemas.microsoft.com/office/drawing/2014/main" id="{98641EA5-3E3A-EA7C-FEB6-2894AB1EAEA6}"/>
              </a:ext>
            </a:extLst>
          </p:cNvPr>
          <p:cNvCxnSpPr>
            <a:cxnSpLocks/>
          </p:cNvCxnSpPr>
          <p:nvPr/>
        </p:nvCxnSpPr>
        <p:spPr>
          <a:xfrm flipH="1">
            <a:off x="8614246" y="2161117"/>
            <a:ext cx="470836" cy="82960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51FAAD9-0776-45C3-0D11-D3C4563B4ECC}"/>
                  </a:ext>
                </a:extLst>
              </p:cNvPr>
              <p:cNvSpPr txBox="1"/>
              <p:nvPr/>
            </p:nvSpPr>
            <p:spPr>
              <a:xfrm>
                <a:off x="155932" y="5185336"/>
                <a:ext cx="6618435" cy="772840"/>
              </a:xfrm>
              <a:prstGeom prst="rect">
                <a:avLst/>
              </a:prstGeom>
              <a:noFill/>
            </p:spPr>
            <p:txBody>
              <a:bodyPr wrap="square" rtlCol="0">
                <a:spAutoFit/>
              </a:bodyPr>
              <a:lstStyle/>
              <a:p>
                <a:r>
                  <a:rPr lang="en-US" sz="2000" dirty="0"/>
                  <a:t>FWHM is calculated from fit parameters of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m:t>
                        </m:r>
                        <m:r>
                          <a:rPr lang="en-US" sz="2000" b="0" i="1" smtClean="0">
                            <a:latin typeface="Cambria Math" panose="02040503050406030204" pitchFamily="18" charset="0"/>
                          </a:rPr>
                          <m:t>𝑎</m:t>
                        </m:r>
                        <m:r>
                          <a:rPr lang="en-US" sz="2000" b="0" i="1" smtClean="0">
                            <a:latin typeface="Cambria Math" panose="02040503050406030204" pitchFamily="18" charset="0"/>
                          </a:rPr>
                          <m:t>+</m:t>
                        </m:r>
                        <m:r>
                          <a:rPr lang="en-US" sz="2000" b="0" i="1" smtClean="0">
                            <a:latin typeface="Cambria Math" panose="02040503050406030204" pitchFamily="18" charset="0"/>
                          </a:rPr>
                          <m:t>𝑏</m:t>
                        </m:r>
                        <m:r>
                          <a:rPr lang="en-US" sz="2000" b="0" i="1" smtClean="0">
                            <a:latin typeface="Cambria Math" panose="02040503050406030204" pitchFamily="18" charset="0"/>
                          </a:rPr>
                          <m:t>∗</m:t>
                        </m:r>
                        <m:r>
                          <a:rPr lang="en-US" sz="2000" b="0" i="1" smtClean="0">
                            <a:latin typeface="Cambria Math" panose="02040503050406030204" pitchFamily="18" charset="0"/>
                          </a:rPr>
                          <m:t>𝐸</m:t>
                        </m:r>
                        <m:r>
                          <a:rPr lang="en-US" sz="2000" b="0" i="1" smtClean="0">
                            <a:latin typeface="Cambria Math" panose="02040503050406030204" pitchFamily="18" charset="0"/>
                          </a:rPr>
                          <m:t>)</m:t>
                        </m:r>
                      </m:e>
                    </m:rad>
                  </m:oMath>
                </a14:m>
                <a:r>
                  <a:rPr lang="en-US" sz="2000" dirty="0"/>
                  <a:t> at that energy from calibration data</a:t>
                </a:r>
              </a:p>
            </p:txBody>
          </p:sp>
        </mc:Choice>
        <mc:Fallback xmlns="">
          <p:sp>
            <p:nvSpPr>
              <p:cNvPr id="20" name="TextBox 19">
                <a:extLst>
                  <a:ext uri="{FF2B5EF4-FFF2-40B4-BE49-F238E27FC236}">
                    <a16:creationId xmlns:a16="http://schemas.microsoft.com/office/drawing/2014/main" id="{151FAAD9-0776-45C3-0D11-D3C4563B4ECC}"/>
                  </a:ext>
                </a:extLst>
              </p:cNvPr>
              <p:cNvSpPr txBox="1">
                <a:spLocks noRot="1" noChangeAspect="1" noMove="1" noResize="1" noEditPoints="1" noAdjustHandles="1" noChangeArrowheads="1" noChangeShapeType="1" noTextEdit="1"/>
              </p:cNvSpPr>
              <p:nvPr/>
            </p:nvSpPr>
            <p:spPr>
              <a:xfrm>
                <a:off x="155932" y="5185336"/>
                <a:ext cx="6618435" cy="772840"/>
              </a:xfrm>
              <a:prstGeom prst="rect">
                <a:avLst/>
              </a:prstGeom>
              <a:blipFill>
                <a:blip r:embed="rId3"/>
                <a:stretch>
                  <a:fillRect l="-1014" b="-14286"/>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BD9AEAB6-C8FE-38CC-ACC6-A18B16752000}"/>
              </a:ext>
            </a:extLst>
          </p:cNvPr>
          <p:cNvSpPr/>
          <p:nvPr/>
        </p:nvSpPr>
        <p:spPr>
          <a:xfrm>
            <a:off x="7133145" y="4572000"/>
            <a:ext cx="258255" cy="752475"/>
          </a:xfrm>
          <a:prstGeom prst="ellipse">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13EEDFC9-C081-8D34-9F70-322F8C62D11B}"/>
              </a:ext>
            </a:extLst>
          </p:cNvPr>
          <p:cNvCxnSpPr>
            <a:cxnSpLocks/>
          </p:cNvCxnSpPr>
          <p:nvPr/>
        </p:nvCxnSpPr>
        <p:spPr>
          <a:xfrm flipV="1">
            <a:off x="6801773" y="5358535"/>
            <a:ext cx="331372" cy="885761"/>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3" name="TextBox 22">
            <a:extLst>
              <a:ext uri="{FF2B5EF4-FFF2-40B4-BE49-F238E27FC236}">
                <a16:creationId xmlns:a16="http://schemas.microsoft.com/office/drawing/2014/main" id="{30AF7CF0-A88B-BE32-A181-E86CB4003B23}"/>
              </a:ext>
            </a:extLst>
          </p:cNvPr>
          <p:cNvSpPr txBox="1"/>
          <p:nvPr/>
        </p:nvSpPr>
        <p:spPr>
          <a:xfrm>
            <a:off x="5149838" y="6150222"/>
            <a:ext cx="5308612" cy="461665"/>
          </a:xfrm>
          <a:prstGeom prst="rect">
            <a:avLst/>
          </a:prstGeom>
          <a:noFill/>
        </p:spPr>
        <p:txBody>
          <a:bodyPr wrap="square" rtlCol="0">
            <a:spAutoFit/>
          </a:bodyPr>
          <a:lstStyle/>
          <a:p>
            <a:pPr algn="ctr"/>
            <a:r>
              <a:rPr lang="en-US" sz="2400" b="1" dirty="0">
                <a:solidFill>
                  <a:schemeClr val="accent6">
                    <a:lumMod val="75000"/>
                  </a:schemeClr>
                </a:solidFill>
              </a:rPr>
              <a:t>Excluded first 1.5 days of data</a:t>
            </a:r>
            <a:r>
              <a:rPr lang="en-US" sz="2400" b="1" dirty="0">
                <a:solidFill>
                  <a:srgbClr val="00B050"/>
                </a:solidFill>
              </a:rPr>
              <a:t> </a:t>
            </a:r>
          </a:p>
        </p:txBody>
      </p:sp>
      <p:pic>
        <p:nvPicPr>
          <p:cNvPr id="4" name="Picture 3">
            <a:extLst>
              <a:ext uri="{FF2B5EF4-FFF2-40B4-BE49-F238E27FC236}">
                <a16:creationId xmlns:a16="http://schemas.microsoft.com/office/drawing/2014/main" id="{9A24A007-0723-EA0B-6B01-C9783921357F}"/>
              </a:ext>
            </a:extLst>
          </p:cNvPr>
          <p:cNvPicPr>
            <a:picLocks noChangeAspect="1"/>
          </p:cNvPicPr>
          <p:nvPr/>
        </p:nvPicPr>
        <p:blipFill>
          <a:blip r:embed="rId4"/>
          <a:stretch>
            <a:fillRect/>
          </a:stretch>
        </p:blipFill>
        <p:spPr>
          <a:xfrm>
            <a:off x="272778" y="1778580"/>
            <a:ext cx="5689872" cy="3354962"/>
          </a:xfrm>
          <a:prstGeom prst="rect">
            <a:avLst/>
          </a:prstGeom>
          <a:solidFill>
            <a:srgbClr val="F6FE58"/>
          </a:solidFill>
        </p:spPr>
      </p:pic>
    </p:spTree>
    <p:extLst>
      <p:ext uri="{BB962C8B-B14F-4D97-AF65-F5344CB8AC3E}">
        <p14:creationId xmlns:p14="http://schemas.microsoft.com/office/powerpoint/2010/main" val="67851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25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50"/>
                                        <p:tgtEl>
                                          <p:spTgt spid="1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25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5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250"/>
                                        <p:tgtEl>
                                          <p:spTgt spid="21"/>
                                        </p:tgtEl>
                                      </p:cBhvr>
                                    </p:animEffect>
                                  </p:childTnLst>
                                </p:cTn>
                              </p:par>
                              <p:par>
                                <p:cTn id="25" presetID="2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250"/>
                                        <p:tgtEl>
                                          <p:spTgt spid="2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21"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2ACF7-653A-455E-B9EF-2A56D307F021}"/>
              </a:ext>
            </a:extLst>
          </p:cNvPr>
          <p:cNvSpPr>
            <a:spLocks noGrp="1"/>
          </p:cNvSpPr>
          <p:nvPr>
            <p:ph type="title"/>
          </p:nvPr>
        </p:nvSpPr>
        <p:spPr>
          <a:xfrm>
            <a:off x="685798" y="1039759"/>
            <a:ext cx="4705349" cy="651088"/>
          </a:xfrm>
        </p:spPr>
        <p:txBody>
          <a:bodyPr>
            <a:normAutofit/>
          </a:bodyPr>
          <a:lstStyle/>
          <a:p>
            <a:pPr algn="ctr"/>
            <a:r>
              <a:rPr lang="en-US" sz="2800" dirty="0"/>
              <a:t>S</a:t>
            </a:r>
            <a:r>
              <a:rPr lang="en-US" sz="2800" cap="none" dirty="0"/>
              <a:t>hift/</a:t>
            </a:r>
            <a:r>
              <a:rPr lang="en-US" sz="2800" dirty="0"/>
              <a:t>RMS </a:t>
            </a:r>
            <a:r>
              <a:rPr lang="en-US" sz="2800" cap="none" dirty="0"/>
              <a:t>for all detectors</a:t>
            </a:r>
            <a:endParaRPr lang="en-US" sz="2800" dirty="0"/>
          </a:p>
        </p:txBody>
      </p:sp>
      <p:pic>
        <p:nvPicPr>
          <p:cNvPr id="10" name="Content Placeholder 9">
            <a:extLst>
              <a:ext uri="{FF2B5EF4-FFF2-40B4-BE49-F238E27FC236}">
                <a16:creationId xmlns:a16="http://schemas.microsoft.com/office/drawing/2014/main" id="{9B9893C1-99E5-7639-487F-077DBCBC010C}"/>
              </a:ext>
            </a:extLst>
          </p:cNvPr>
          <p:cNvPicPr>
            <a:picLocks noGrp="1" noChangeAspect="1"/>
          </p:cNvPicPr>
          <p:nvPr>
            <p:ph idx="1"/>
          </p:nvPr>
        </p:nvPicPr>
        <p:blipFill>
          <a:blip r:embed="rId2"/>
          <a:stretch>
            <a:fillRect/>
          </a:stretch>
        </p:blipFill>
        <p:spPr>
          <a:xfrm>
            <a:off x="5718175" y="1813244"/>
            <a:ext cx="6169025" cy="3882812"/>
          </a:xfrm>
          <a:prstGeom prst="rect">
            <a:avLst/>
          </a:prstGeom>
          <a:solidFill>
            <a:srgbClr val="F6FE58"/>
          </a:solidFill>
        </p:spPr>
      </p:pic>
      <p:sp>
        <p:nvSpPr>
          <p:cNvPr id="9" name="Content Placeholder 8">
            <a:extLst>
              <a:ext uri="{FF2B5EF4-FFF2-40B4-BE49-F238E27FC236}">
                <a16:creationId xmlns:a16="http://schemas.microsoft.com/office/drawing/2014/main" id="{FB6D62C4-AEB9-2E02-09BD-F6A5EAF15B89}"/>
              </a:ext>
            </a:extLst>
          </p:cNvPr>
          <p:cNvSpPr>
            <a:spLocks noGrp="1"/>
          </p:cNvSpPr>
          <p:nvPr>
            <p:ph type="body" sz="half" idx="2"/>
          </p:nvPr>
        </p:nvSpPr>
        <p:spPr>
          <a:xfrm>
            <a:off x="304800" y="1813244"/>
            <a:ext cx="5086348" cy="3882812"/>
          </a:xfrm>
        </p:spPr>
        <p:txBody>
          <a:bodyPr>
            <a:noAutofit/>
          </a:bodyPr>
          <a:lstStyle/>
          <a:p>
            <a:r>
              <a:rPr lang="en-US" sz="1800" dirty="0"/>
              <a:t>Crude estimates of shift and RMS variation between Oct and Nov data</a:t>
            </a:r>
          </a:p>
          <a:p>
            <a:r>
              <a:rPr lang="en-US" sz="1800" dirty="0"/>
              <a:t>“Shift” is subject to threshold we set for the analysis (say 1.5 keV ?)</a:t>
            </a:r>
          </a:p>
          <a:p>
            <a:r>
              <a:rPr lang="en-US" sz="1800" dirty="0"/>
              <a:t>Peaks are “</a:t>
            </a:r>
            <a:r>
              <a:rPr lang="en-US" sz="1800" i="1" dirty="0"/>
              <a:t>stable/unstable</a:t>
            </a:r>
            <a:r>
              <a:rPr lang="en-US" sz="1800" dirty="0"/>
              <a:t>” if shifts are smaller/greater than this threshold  </a:t>
            </a:r>
          </a:p>
          <a:p>
            <a:r>
              <a:rPr lang="en-US" sz="1800" dirty="0"/>
              <a:t>We also look at the FWHM of the peak to decide if we combine those data sets*</a:t>
            </a:r>
          </a:p>
          <a:p>
            <a:r>
              <a:rPr lang="en-US" sz="1800" dirty="0"/>
              <a:t>RMS can be a good estimate of peak stability </a:t>
            </a:r>
            <a:r>
              <a:rPr lang="en-US" sz="1800" b="1" dirty="0"/>
              <a:t>within</a:t>
            </a:r>
            <a:r>
              <a:rPr lang="en-US" sz="1800" dirty="0"/>
              <a:t> individual periods</a:t>
            </a:r>
          </a:p>
          <a:p>
            <a:r>
              <a:rPr lang="en-US" sz="1800" dirty="0"/>
              <a:t>*</a:t>
            </a:r>
            <a:r>
              <a:rPr lang="en-US" sz="1400" dirty="0"/>
              <a:t>The FWHM from physics data is larger than calculated one (later slides)</a:t>
            </a:r>
          </a:p>
        </p:txBody>
      </p:sp>
      <p:sp>
        <p:nvSpPr>
          <p:cNvPr id="5" name="Footer Placeholder 4">
            <a:extLst>
              <a:ext uri="{FF2B5EF4-FFF2-40B4-BE49-F238E27FC236}">
                <a16:creationId xmlns:a16="http://schemas.microsoft.com/office/drawing/2014/main" id="{BFE8CE4C-11EA-9B22-CC76-C065C0E82231}"/>
              </a:ext>
            </a:extLst>
          </p:cNvPr>
          <p:cNvSpPr>
            <a:spLocks noGrp="1"/>
          </p:cNvSpPr>
          <p:nvPr>
            <p:ph type="ftr" sz="quarter" idx="11"/>
          </p:nvPr>
        </p:nvSpPr>
        <p:spPr/>
        <p:txBody>
          <a:bodyPr/>
          <a:lstStyle/>
          <a:p>
            <a:r>
              <a:rPr lang="en-US"/>
              <a:t>MONUMENT Collaboration meeting 2023, IAS-TUM</a:t>
            </a:r>
            <a:endParaRPr lang="en-US" dirty="0"/>
          </a:p>
        </p:txBody>
      </p:sp>
      <p:sp>
        <p:nvSpPr>
          <p:cNvPr id="6" name="Slide Number Placeholder 5">
            <a:extLst>
              <a:ext uri="{FF2B5EF4-FFF2-40B4-BE49-F238E27FC236}">
                <a16:creationId xmlns:a16="http://schemas.microsoft.com/office/drawing/2014/main" id="{E72B7328-85A2-AC1A-AA0F-415AE9C17AD4}"/>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89119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250"/>
                                        <p:tgtEl>
                                          <p:spTgt spid="9">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0" dur="250"/>
                                        <p:tgtEl>
                                          <p:spTgt spid="9">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3" dur="25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randombar(horizontal)">
                                      <p:cBhvr>
                                        <p:cTn id="18" dur="250"/>
                                        <p:tgtEl>
                                          <p:spTgt spid="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randombar(horizontal)">
                                      <p:cBhvr>
                                        <p:cTn id="23" dur="250"/>
                                        <p:tgtEl>
                                          <p:spTgt spid="9">
                                            <p:txEl>
                                              <p:pRg st="4" end="4"/>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randombar(horizontal)">
                                      <p:cBhvr>
                                        <p:cTn id="26" dur="25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ACD9E-DCF6-543A-3451-E6EFAEA0CDEA}"/>
              </a:ext>
            </a:extLst>
          </p:cNvPr>
          <p:cNvSpPr>
            <a:spLocks noGrp="1"/>
          </p:cNvSpPr>
          <p:nvPr>
            <p:ph type="title"/>
          </p:nvPr>
        </p:nvSpPr>
        <p:spPr/>
        <p:txBody>
          <a:bodyPr/>
          <a:lstStyle/>
          <a:p>
            <a:r>
              <a:rPr lang="en-US" dirty="0"/>
              <a:t>Observation by looking at the peaks</a:t>
            </a:r>
          </a:p>
        </p:txBody>
      </p:sp>
      <p:sp>
        <p:nvSpPr>
          <p:cNvPr id="7" name="Footer Placeholder 6">
            <a:extLst>
              <a:ext uri="{FF2B5EF4-FFF2-40B4-BE49-F238E27FC236}">
                <a16:creationId xmlns:a16="http://schemas.microsoft.com/office/drawing/2014/main" id="{81997032-3D9B-1248-3B8F-6DDB9053771F}"/>
              </a:ext>
            </a:extLst>
          </p:cNvPr>
          <p:cNvSpPr>
            <a:spLocks noGrp="1"/>
          </p:cNvSpPr>
          <p:nvPr>
            <p:ph type="ftr" sz="quarter" idx="11"/>
          </p:nvPr>
        </p:nvSpPr>
        <p:spPr/>
        <p:txBody>
          <a:bodyPr/>
          <a:lstStyle/>
          <a:p>
            <a:r>
              <a:rPr lang="en-US"/>
              <a:t>MONUMENT Collaboration meeting 2023, IAS-TUM</a:t>
            </a:r>
            <a:endParaRPr lang="en-US" dirty="0"/>
          </a:p>
        </p:txBody>
      </p:sp>
      <p:sp>
        <p:nvSpPr>
          <p:cNvPr id="8" name="Slide Number Placeholder 7">
            <a:extLst>
              <a:ext uri="{FF2B5EF4-FFF2-40B4-BE49-F238E27FC236}">
                <a16:creationId xmlns:a16="http://schemas.microsoft.com/office/drawing/2014/main" id="{7DED4917-17F7-E4D8-34B8-F660BBFEA015}"/>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12" name="Content Placeholder 3">
            <a:extLst>
              <a:ext uri="{FF2B5EF4-FFF2-40B4-BE49-F238E27FC236}">
                <a16:creationId xmlns:a16="http://schemas.microsoft.com/office/drawing/2014/main" id="{7960F2D5-9DF1-7167-E1A7-ACF02441F2C3}"/>
              </a:ext>
            </a:extLst>
          </p:cNvPr>
          <p:cNvSpPr txBox="1">
            <a:spLocks/>
          </p:cNvSpPr>
          <p:nvPr/>
        </p:nvSpPr>
        <p:spPr>
          <a:xfrm>
            <a:off x="6677025" y="2142067"/>
            <a:ext cx="4140202" cy="3649133"/>
          </a:xfrm>
          <a:prstGeom prst="rect">
            <a:avLst/>
          </a:prstGeom>
        </p:spPr>
        <p:txBody>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dirty="0"/>
              <a:t>Summary of peak stability of all detectors separately in low/high energy region</a:t>
            </a:r>
          </a:p>
          <a:p>
            <a:r>
              <a:rPr lang="en-US" dirty="0"/>
              <a:t>Magnitude of shift in peaks between end of Oct and beginning of Nov</a:t>
            </a:r>
          </a:p>
          <a:p>
            <a:endParaRPr lang="en-US" dirty="0"/>
          </a:p>
        </p:txBody>
      </p:sp>
      <p:pic>
        <p:nvPicPr>
          <p:cNvPr id="14" name="Picture 13">
            <a:extLst>
              <a:ext uri="{FF2B5EF4-FFF2-40B4-BE49-F238E27FC236}">
                <a16:creationId xmlns:a16="http://schemas.microsoft.com/office/drawing/2014/main" id="{7721A448-1AE5-9FD6-7349-759117DCF105}"/>
              </a:ext>
            </a:extLst>
          </p:cNvPr>
          <p:cNvPicPr>
            <a:picLocks noChangeAspect="1"/>
          </p:cNvPicPr>
          <p:nvPr/>
        </p:nvPicPr>
        <p:blipFill>
          <a:blip r:embed="rId2"/>
          <a:stretch>
            <a:fillRect/>
          </a:stretch>
        </p:blipFill>
        <p:spPr>
          <a:xfrm>
            <a:off x="763905" y="1816735"/>
            <a:ext cx="5692140" cy="4053840"/>
          </a:xfrm>
          <a:prstGeom prst="rect">
            <a:avLst/>
          </a:prstGeom>
          <a:solidFill>
            <a:srgbClr val="F6FE58"/>
          </a:solidFill>
        </p:spPr>
      </p:pic>
    </p:spTree>
    <p:extLst>
      <p:ext uri="{BB962C8B-B14F-4D97-AF65-F5344CB8AC3E}">
        <p14:creationId xmlns:p14="http://schemas.microsoft.com/office/powerpoint/2010/main" val="1693382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4E7950-CDEF-5A79-D688-7129D6BD7205}"/>
              </a:ext>
            </a:extLst>
          </p:cNvPr>
          <p:cNvSpPr>
            <a:spLocks noGrp="1"/>
          </p:cNvSpPr>
          <p:nvPr>
            <p:ph type="title"/>
          </p:nvPr>
        </p:nvSpPr>
        <p:spPr/>
        <p:txBody>
          <a:bodyPr/>
          <a:lstStyle/>
          <a:p>
            <a:pPr algn="ctr"/>
            <a:r>
              <a:rPr lang="en-US" dirty="0"/>
              <a:t>Variation of FWHM between Oct &amp; nov data</a:t>
            </a:r>
          </a:p>
        </p:txBody>
      </p:sp>
      <p:sp>
        <p:nvSpPr>
          <p:cNvPr id="2" name="Footer Placeholder 1">
            <a:extLst>
              <a:ext uri="{FF2B5EF4-FFF2-40B4-BE49-F238E27FC236}">
                <a16:creationId xmlns:a16="http://schemas.microsoft.com/office/drawing/2014/main" id="{BA44C8A4-275B-44CB-430C-1F6FB7D803ED}"/>
              </a:ext>
            </a:extLst>
          </p:cNvPr>
          <p:cNvSpPr>
            <a:spLocks noGrp="1"/>
          </p:cNvSpPr>
          <p:nvPr>
            <p:ph type="ftr" sz="quarter" idx="11"/>
          </p:nvPr>
        </p:nvSpPr>
        <p:spPr/>
        <p:txBody>
          <a:bodyPr/>
          <a:lstStyle/>
          <a:p>
            <a:r>
              <a:rPr lang="en-US"/>
              <a:t>MONUMENT Collaboration meeting 2023, IAS-TUM</a:t>
            </a:r>
            <a:endParaRPr lang="en-US" dirty="0"/>
          </a:p>
        </p:txBody>
      </p:sp>
      <p:sp>
        <p:nvSpPr>
          <p:cNvPr id="3" name="Slide Number Placeholder 2">
            <a:extLst>
              <a:ext uri="{FF2B5EF4-FFF2-40B4-BE49-F238E27FC236}">
                <a16:creationId xmlns:a16="http://schemas.microsoft.com/office/drawing/2014/main" id="{4947D307-AA6E-110B-D644-68FB33652699}"/>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038834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7B67062-03C9-B9D8-2FD0-D3BBBC9BE667}"/>
              </a:ext>
            </a:extLst>
          </p:cNvPr>
          <p:cNvSpPr>
            <a:spLocks noGrp="1"/>
          </p:cNvSpPr>
          <p:nvPr>
            <p:ph sz="half" idx="4294967295"/>
          </p:nvPr>
        </p:nvSpPr>
        <p:spPr>
          <a:xfrm>
            <a:off x="0" y="2141538"/>
            <a:ext cx="4995863" cy="3649662"/>
          </a:xfrm>
        </p:spPr>
        <p:txBody>
          <a:bodyPr/>
          <a:lstStyle/>
          <a:p>
            <a:pPr marL="0" indent="0">
              <a:buNone/>
            </a:pPr>
            <a:r>
              <a:rPr lang="en-US" dirty="0"/>
              <a:t> </a:t>
            </a:r>
          </a:p>
        </p:txBody>
      </p:sp>
      <p:pic>
        <p:nvPicPr>
          <p:cNvPr id="15" name="Picture 14">
            <a:extLst>
              <a:ext uri="{FF2B5EF4-FFF2-40B4-BE49-F238E27FC236}">
                <a16:creationId xmlns:a16="http://schemas.microsoft.com/office/drawing/2014/main" id="{4F7B3AC2-A789-BE29-98AC-FF044BBEB917}"/>
              </a:ext>
            </a:extLst>
          </p:cNvPr>
          <p:cNvPicPr>
            <a:picLocks noChangeAspect="1"/>
          </p:cNvPicPr>
          <p:nvPr/>
        </p:nvPicPr>
        <p:blipFill>
          <a:blip r:embed="rId2"/>
          <a:stretch>
            <a:fillRect/>
          </a:stretch>
        </p:blipFill>
        <p:spPr>
          <a:xfrm>
            <a:off x="4782711" y="3498807"/>
            <a:ext cx="4217924" cy="2714540"/>
          </a:xfrm>
          <a:prstGeom prst="rect">
            <a:avLst/>
          </a:prstGeom>
        </p:spPr>
      </p:pic>
      <p:pic>
        <p:nvPicPr>
          <p:cNvPr id="17" name="Picture 16">
            <a:extLst>
              <a:ext uri="{FF2B5EF4-FFF2-40B4-BE49-F238E27FC236}">
                <a16:creationId xmlns:a16="http://schemas.microsoft.com/office/drawing/2014/main" id="{CCCB5D89-53A4-6425-F27C-9F77A1256280}"/>
              </a:ext>
            </a:extLst>
          </p:cNvPr>
          <p:cNvPicPr>
            <a:picLocks noChangeAspect="1"/>
          </p:cNvPicPr>
          <p:nvPr/>
        </p:nvPicPr>
        <p:blipFill>
          <a:blip r:embed="rId3"/>
          <a:stretch>
            <a:fillRect/>
          </a:stretch>
        </p:blipFill>
        <p:spPr>
          <a:xfrm>
            <a:off x="334167" y="3498808"/>
            <a:ext cx="4217926" cy="2714541"/>
          </a:xfrm>
          <a:prstGeom prst="rect">
            <a:avLst/>
          </a:prstGeom>
        </p:spPr>
      </p:pic>
      <p:pic>
        <p:nvPicPr>
          <p:cNvPr id="19" name="Picture 18">
            <a:extLst>
              <a:ext uri="{FF2B5EF4-FFF2-40B4-BE49-F238E27FC236}">
                <a16:creationId xmlns:a16="http://schemas.microsoft.com/office/drawing/2014/main" id="{9806DE25-9F40-3335-4511-C46A6DBB7ADE}"/>
              </a:ext>
            </a:extLst>
          </p:cNvPr>
          <p:cNvPicPr>
            <a:picLocks noChangeAspect="1"/>
          </p:cNvPicPr>
          <p:nvPr/>
        </p:nvPicPr>
        <p:blipFill>
          <a:blip r:embed="rId4"/>
          <a:stretch>
            <a:fillRect/>
          </a:stretch>
        </p:blipFill>
        <p:spPr>
          <a:xfrm>
            <a:off x="4729961" y="187356"/>
            <a:ext cx="4217921" cy="2714539"/>
          </a:xfrm>
          <a:prstGeom prst="rect">
            <a:avLst/>
          </a:prstGeom>
        </p:spPr>
      </p:pic>
      <p:sp>
        <p:nvSpPr>
          <p:cNvPr id="24" name="TextBox 23">
            <a:extLst>
              <a:ext uri="{FF2B5EF4-FFF2-40B4-BE49-F238E27FC236}">
                <a16:creationId xmlns:a16="http://schemas.microsoft.com/office/drawing/2014/main" id="{E29D71B4-B046-003D-E959-45397AF692D9}"/>
              </a:ext>
            </a:extLst>
          </p:cNvPr>
          <p:cNvSpPr txBox="1"/>
          <p:nvPr/>
        </p:nvSpPr>
        <p:spPr>
          <a:xfrm>
            <a:off x="1219565" y="2893940"/>
            <a:ext cx="2558561" cy="369332"/>
          </a:xfrm>
          <a:prstGeom prst="rect">
            <a:avLst/>
          </a:prstGeom>
          <a:noFill/>
        </p:spPr>
        <p:txBody>
          <a:bodyPr wrap="square" rtlCol="0">
            <a:spAutoFit/>
          </a:bodyPr>
          <a:lstStyle/>
          <a:p>
            <a:r>
              <a:rPr lang="en-US" dirty="0"/>
              <a:t>Channel 0</a:t>
            </a:r>
          </a:p>
        </p:txBody>
      </p:sp>
      <p:sp>
        <p:nvSpPr>
          <p:cNvPr id="25" name="TextBox 24">
            <a:extLst>
              <a:ext uri="{FF2B5EF4-FFF2-40B4-BE49-F238E27FC236}">
                <a16:creationId xmlns:a16="http://schemas.microsoft.com/office/drawing/2014/main" id="{E6DC50F0-AB53-930E-E5E8-53A4E7FDA2ED}"/>
              </a:ext>
            </a:extLst>
          </p:cNvPr>
          <p:cNvSpPr txBox="1"/>
          <p:nvPr/>
        </p:nvSpPr>
        <p:spPr>
          <a:xfrm>
            <a:off x="1218650" y="6291531"/>
            <a:ext cx="2558561" cy="369332"/>
          </a:xfrm>
          <a:prstGeom prst="rect">
            <a:avLst/>
          </a:prstGeom>
          <a:noFill/>
        </p:spPr>
        <p:txBody>
          <a:bodyPr wrap="square" rtlCol="0">
            <a:spAutoFit/>
          </a:bodyPr>
          <a:lstStyle/>
          <a:p>
            <a:r>
              <a:rPr lang="en-US" dirty="0"/>
              <a:t>Channel 3</a:t>
            </a:r>
          </a:p>
        </p:txBody>
      </p:sp>
      <p:sp>
        <p:nvSpPr>
          <p:cNvPr id="26" name="TextBox 25">
            <a:extLst>
              <a:ext uri="{FF2B5EF4-FFF2-40B4-BE49-F238E27FC236}">
                <a16:creationId xmlns:a16="http://schemas.microsoft.com/office/drawing/2014/main" id="{AE7308D4-6FD2-FB57-D258-255539551EDF}"/>
              </a:ext>
            </a:extLst>
          </p:cNvPr>
          <p:cNvSpPr txBox="1"/>
          <p:nvPr/>
        </p:nvSpPr>
        <p:spPr>
          <a:xfrm>
            <a:off x="5714534" y="2901895"/>
            <a:ext cx="2558561" cy="369332"/>
          </a:xfrm>
          <a:prstGeom prst="rect">
            <a:avLst/>
          </a:prstGeom>
          <a:noFill/>
        </p:spPr>
        <p:txBody>
          <a:bodyPr wrap="square" rtlCol="0">
            <a:spAutoFit/>
          </a:bodyPr>
          <a:lstStyle/>
          <a:p>
            <a:r>
              <a:rPr lang="en-US" dirty="0"/>
              <a:t>Channel 2</a:t>
            </a:r>
          </a:p>
        </p:txBody>
      </p:sp>
      <p:sp>
        <p:nvSpPr>
          <p:cNvPr id="27" name="TextBox 26">
            <a:extLst>
              <a:ext uri="{FF2B5EF4-FFF2-40B4-BE49-F238E27FC236}">
                <a16:creationId xmlns:a16="http://schemas.microsoft.com/office/drawing/2014/main" id="{A37865F5-CECF-A6C7-6AC9-828AF2868E4A}"/>
              </a:ext>
            </a:extLst>
          </p:cNvPr>
          <p:cNvSpPr txBox="1"/>
          <p:nvPr/>
        </p:nvSpPr>
        <p:spPr>
          <a:xfrm>
            <a:off x="5714534" y="6305354"/>
            <a:ext cx="2558561" cy="369332"/>
          </a:xfrm>
          <a:prstGeom prst="rect">
            <a:avLst/>
          </a:prstGeom>
          <a:noFill/>
        </p:spPr>
        <p:txBody>
          <a:bodyPr wrap="square" rtlCol="0">
            <a:spAutoFit/>
          </a:bodyPr>
          <a:lstStyle/>
          <a:p>
            <a:r>
              <a:rPr lang="en-US" dirty="0"/>
              <a:t>Channel 4</a:t>
            </a:r>
          </a:p>
        </p:txBody>
      </p:sp>
      <p:sp>
        <p:nvSpPr>
          <p:cNvPr id="3" name="TextBox 2">
            <a:extLst>
              <a:ext uri="{FF2B5EF4-FFF2-40B4-BE49-F238E27FC236}">
                <a16:creationId xmlns:a16="http://schemas.microsoft.com/office/drawing/2014/main" id="{FD72C171-FAF2-4BA7-2E63-2193E4CC0D0C}"/>
              </a:ext>
            </a:extLst>
          </p:cNvPr>
          <p:cNvSpPr txBox="1"/>
          <p:nvPr/>
        </p:nvSpPr>
        <p:spPr>
          <a:xfrm>
            <a:off x="9125748" y="1066800"/>
            <a:ext cx="2942427" cy="1754326"/>
          </a:xfrm>
          <a:prstGeom prst="rect">
            <a:avLst/>
          </a:prstGeom>
          <a:noFill/>
        </p:spPr>
        <p:txBody>
          <a:bodyPr wrap="square" rtlCol="0">
            <a:spAutoFit/>
          </a:bodyPr>
          <a:lstStyle/>
          <a:p>
            <a:r>
              <a:rPr lang="en-US" sz="3600" dirty="0"/>
              <a:t>REGE DETECTORS FWHM</a:t>
            </a:r>
          </a:p>
        </p:txBody>
      </p:sp>
      <p:sp>
        <p:nvSpPr>
          <p:cNvPr id="4" name="TextBox 3">
            <a:extLst>
              <a:ext uri="{FF2B5EF4-FFF2-40B4-BE49-F238E27FC236}">
                <a16:creationId xmlns:a16="http://schemas.microsoft.com/office/drawing/2014/main" id="{48178721-D5C3-989D-113C-D88D3CB47D71}"/>
              </a:ext>
            </a:extLst>
          </p:cNvPr>
          <p:cNvSpPr txBox="1"/>
          <p:nvPr/>
        </p:nvSpPr>
        <p:spPr>
          <a:xfrm>
            <a:off x="9178499" y="3205877"/>
            <a:ext cx="2836921" cy="1200329"/>
          </a:xfrm>
          <a:prstGeom prst="rect">
            <a:avLst/>
          </a:prstGeom>
          <a:noFill/>
        </p:spPr>
        <p:txBody>
          <a:bodyPr wrap="square" rtlCol="0">
            <a:spAutoFit/>
          </a:bodyPr>
          <a:lstStyle/>
          <a:p>
            <a:pPr marL="285750" indent="-285750">
              <a:buFont typeface="Arial" panose="020B0604020202020204" pitchFamily="34" charset="0"/>
              <a:buChar char="•"/>
            </a:pPr>
            <a:r>
              <a:rPr lang="en-US" dirty="0"/>
              <a:t>Eyeball observation: Behavior of FWHM is similar in given energy range/ detector type</a:t>
            </a:r>
          </a:p>
        </p:txBody>
      </p:sp>
      <p:sp>
        <p:nvSpPr>
          <p:cNvPr id="5" name="Footer Placeholder 4">
            <a:extLst>
              <a:ext uri="{FF2B5EF4-FFF2-40B4-BE49-F238E27FC236}">
                <a16:creationId xmlns:a16="http://schemas.microsoft.com/office/drawing/2014/main" id="{24298654-05B0-1455-4534-725C638281AE}"/>
              </a:ext>
            </a:extLst>
          </p:cNvPr>
          <p:cNvSpPr>
            <a:spLocks noGrp="1"/>
          </p:cNvSpPr>
          <p:nvPr>
            <p:ph type="ftr" sz="quarter" idx="11"/>
          </p:nvPr>
        </p:nvSpPr>
        <p:spPr/>
        <p:txBody>
          <a:bodyPr/>
          <a:lstStyle/>
          <a:p>
            <a:r>
              <a:rPr lang="en-US"/>
              <a:t>MONUMENT Collaboration meeting 2023, IAS-TUM</a:t>
            </a:r>
            <a:endParaRPr lang="en-US" dirty="0"/>
          </a:p>
        </p:txBody>
      </p:sp>
      <p:sp>
        <p:nvSpPr>
          <p:cNvPr id="6" name="Slide Number Placeholder 5">
            <a:extLst>
              <a:ext uri="{FF2B5EF4-FFF2-40B4-BE49-F238E27FC236}">
                <a16:creationId xmlns:a16="http://schemas.microsoft.com/office/drawing/2014/main" id="{F665FE37-AD8C-C723-2023-D62911B5DFA2}"/>
              </a:ext>
            </a:extLst>
          </p:cNvPr>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8" name="Picture 7" descr="A picture containing text, diagram, screenshot, line&#10;&#10;Description automatically generated">
            <a:extLst>
              <a:ext uri="{FF2B5EF4-FFF2-40B4-BE49-F238E27FC236}">
                <a16:creationId xmlns:a16="http://schemas.microsoft.com/office/drawing/2014/main" id="{7631E307-50D7-8E4E-13A0-66F53A6BA85E}"/>
              </a:ext>
            </a:extLst>
          </p:cNvPr>
          <p:cNvPicPr>
            <a:picLocks noChangeAspect="1"/>
          </p:cNvPicPr>
          <p:nvPr/>
        </p:nvPicPr>
        <p:blipFill>
          <a:blip r:embed="rId5"/>
          <a:stretch>
            <a:fillRect/>
          </a:stretch>
        </p:blipFill>
        <p:spPr>
          <a:xfrm>
            <a:off x="334167" y="197137"/>
            <a:ext cx="4217922" cy="2714539"/>
          </a:xfrm>
          <a:prstGeom prst="rect">
            <a:avLst/>
          </a:prstGeom>
        </p:spPr>
      </p:pic>
      <p:sp>
        <p:nvSpPr>
          <p:cNvPr id="9" name="Oval 8">
            <a:extLst>
              <a:ext uri="{FF2B5EF4-FFF2-40B4-BE49-F238E27FC236}">
                <a16:creationId xmlns:a16="http://schemas.microsoft.com/office/drawing/2014/main" id="{F6763171-432E-CE07-4474-0D83AC387A57}"/>
              </a:ext>
            </a:extLst>
          </p:cNvPr>
          <p:cNvSpPr/>
          <p:nvPr/>
        </p:nvSpPr>
        <p:spPr>
          <a:xfrm>
            <a:off x="425970" y="1110105"/>
            <a:ext cx="810705" cy="348792"/>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7C32148-65B1-0A28-9B82-737A12328EFD}"/>
              </a:ext>
            </a:extLst>
          </p:cNvPr>
          <p:cNvSpPr/>
          <p:nvPr/>
        </p:nvSpPr>
        <p:spPr>
          <a:xfrm>
            <a:off x="1718731" y="974899"/>
            <a:ext cx="678166" cy="22153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66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1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25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1C436E0-2613-0F1F-4396-062B2315BBA2}"/>
              </a:ext>
            </a:extLst>
          </p:cNvPr>
          <p:cNvSpPr txBox="1"/>
          <p:nvPr/>
        </p:nvSpPr>
        <p:spPr>
          <a:xfrm>
            <a:off x="929855" y="5492478"/>
            <a:ext cx="2558561" cy="369332"/>
          </a:xfrm>
          <a:prstGeom prst="rect">
            <a:avLst/>
          </a:prstGeom>
          <a:noFill/>
        </p:spPr>
        <p:txBody>
          <a:bodyPr wrap="square" rtlCol="0">
            <a:spAutoFit/>
          </a:bodyPr>
          <a:lstStyle/>
          <a:p>
            <a:r>
              <a:rPr lang="en-US" dirty="0"/>
              <a:t>Channel 1</a:t>
            </a:r>
          </a:p>
        </p:txBody>
      </p:sp>
      <p:sp>
        <p:nvSpPr>
          <p:cNvPr id="11" name="TextBox 10">
            <a:extLst>
              <a:ext uri="{FF2B5EF4-FFF2-40B4-BE49-F238E27FC236}">
                <a16:creationId xmlns:a16="http://schemas.microsoft.com/office/drawing/2014/main" id="{4403DE90-2EF6-039C-B5AF-B6CD8204DFE4}"/>
              </a:ext>
            </a:extLst>
          </p:cNvPr>
          <p:cNvSpPr txBox="1"/>
          <p:nvPr/>
        </p:nvSpPr>
        <p:spPr>
          <a:xfrm>
            <a:off x="6096000" y="5492478"/>
            <a:ext cx="2558561" cy="369332"/>
          </a:xfrm>
          <a:prstGeom prst="rect">
            <a:avLst/>
          </a:prstGeom>
          <a:noFill/>
        </p:spPr>
        <p:txBody>
          <a:bodyPr wrap="square" rtlCol="0">
            <a:spAutoFit/>
          </a:bodyPr>
          <a:lstStyle/>
          <a:p>
            <a:r>
              <a:rPr lang="en-US" dirty="0"/>
              <a:t>Channel 5</a:t>
            </a:r>
          </a:p>
        </p:txBody>
      </p:sp>
      <p:pic>
        <p:nvPicPr>
          <p:cNvPr id="13" name="Picture 12">
            <a:extLst>
              <a:ext uri="{FF2B5EF4-FFF2-40B4-BE49-F238E27FC236}">
                <a16:creationId xmlns:a16="http://schemas.microsoft.com/office/drawing/2014/main" id="{1D403348-6359-2E80-4A1E-7DE9C661D7D7}"/>
              </a:ext>
            </a:extLst>
          </p:cNvPr>
          <p:cNvPicPr>
            <a:picLocks noChangeAspect="1"/>
          </p:cNvPicPr>
          <p:nvPr/>
        </p:nvPicPr>
        <p:blipFill>
          <a:blip r:embed="rId3"/>
          <a:stretch>
            <a:fillRect/>
          </a:stretch>
        </p:blipFill>
        <p:spPr>
          <a:xfrm>
            <a:off x="6096000" y="2056473"/>
            <a:ext cx="5120365" cy="3295327"/>
          </a:xfrm>
          <a:prstGeom prst="rect">
            <a:avLst/>
          </a:prstGeom>
        </p:spPr>
      </p:pic>
      <p:sp>
        <p:nvSpPr>
          <p:cNvPr id="2" name="TextBox 1">
            <a:extLst>
              <a:ext uri="{FF2B5EF4-FFF2-40B4-BE49-F238E27FC236}">
                <a16:creationId xmlns:a16="http://schemas.microsoft.com/office/drawing/2014/main" id="{9385E71F-8279-31DB-3AD8-62821D8D54C5}"/>
              </a:ext>
            </a:extLst>
          </p:cNvPr>
          <p:cNvSpPr txBox="1"/>
          <p:nvPr/>
        </p:nvSpPr>
        <p:spPr>
          <a:xfrm>
            <a:off x="685800" y="1118179"/>
            <a:ext cx="6366296" cy="646331"/>
          </a:xfrm>
          <a:prstGeom prst="rect">
            <a:avLst/>
          </a:prstGeom>
          <a:noFill/>
        </p:spPr>
        <p:txBody>
          <a:bodyPr wrap="square" rtlCol="0">
            <a:spAutoFit/>
          </a:bodyPr>
          <a:lstStyle/>
          <a:p>
            <a:r>
              <a:rPr lang="en-US" sz="3600" dirty="0"/>
              <a:t>BEGE DETECTORS FWHM</a:t>
            </a:r>
          </a:p>
        </p:txBody>
      </p:sp>
      <p:sp>
        <p:nvSpPr>
          <p:cNvPr id="7" name="Slide Number Placeholder 6">
            <a:extLst>
              <a:ext uri="{FF2B5EF4-FFF2-40B4-BE49-F238E27FC236}">
                <a16:creationId xmlns:a16="http://schemas.microsoft.com/office/drawing/2014/main" id="{70AC54BA-89B2-E0FC-1229-1B7B39F95B4B}"/>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
        <p:nvSpPr>
          <p:cNvPr id="3" name="Footer Placeholder 2">
            <a:extLst>
              <a:ext uri="{FF2B5EF4-FFF2-40B4-BE49-F238E27FC236}">
                <a16:creationId xmlns:a16="http://schemas.microsoft.com/office/drawing/2014/main" id="{94CA7123-7CB7-2E76-449D-19A79CECDFF8}"/>
              </a:ext>
            </a:extLst>
          </p:cNvPr>
          <p:cNvSpPr>
            <a:spLocks noGrp="1"/>
          </p:cNvSpPr>
          <p:nvPr>
            <p:ph type="ftr" sz="quarter" idx="11"/>
          </p:nvPr>
        </p:nvSpPr>
        <p:spPr/>
        <p:txBody>
          <a:bodyPr/>
          <a:lstStyle/>
          <a:p>
            <a:r>
              <a:rPr lang="en-US"/>
              <a:t>MONUMENT Collaboration meeting 2023, IAS-TUM</a:t>
            </a:r>
            <a:endParaRPr lang="en-US" dirty="0"/>
          </a:p>
        </p:txBody>
      </p:sp>
      <p:pic>
        <p:nvPicPr>
          <p:cNvPr id="5" name="Picture 4" descr="A picture containing text, diagram, screenshot, plot&#10;&#10;Description automatically generated">
            <a:extLst>
              <a:ext uri="{FF2B5EF4-FFF2-40B4-BE49-F238E27FC236}">
                <a16:creationId xmlns:a16="http://schemas.microsoft.com/office/drawing/2014/main" id="{15D14AE8-8430-C81D-5CA4-4D03FEE9BA46}"/>
              </a:ext>
            </a:extLst>
          </p:cNvPr>
          <p:cNvPicPr>
            <a:picLocks noChangeAspect="1"/>
          </p:cNvPicPr>
          <p:nvPr/>
        </p:nvPicPr>
        <p:blipFill>
          <a:blip r:embed="rId4"/>
          <a:stretch>
            <a:fillRect/>
          </a:stretch>
        </p:blipFill>
        <p:spPr>
          <a:xfrm>
            <a:off x="685800" y="2056473"/>
            <a:ext cx="5120365" cy="3295327"/>
          </a:xfrm>
          <a:prstGeom prst="rect">
            <a:avLst/>
          </a:prstGeom>
        </p:spPr>
      </p:pic>
    </p:spTree>
    <p:extLst>
      <p:ext uri="{BB962C8B-B14F-4D97-AF65-F5344CB8AC3E}">
        <p14:creationId xmlns:p14="http://schemas.microsoft.com/office/powerpoint/2010/main" val="2593752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1C436E0-2613-0F1F-4396-062B2315BBA2}"/>
              </a:ext>
            </a:extLst>
          </p:cNvPr>
          <p:cNvSpPr txBox="1"/>
          <p:nvPr/>
        </p:nvSpPr>
        <p:spPr>
          <a:xfrm>
            <a:off x="767929" y="5131911"/>
            <a:ext cx="2558561" cy="369332"/>
          </a:xfrm>
          <a:prstGeom prst="rect">
            <a:avLst/>
          </a:prstGeom>
          <a:noFill/>
        </p:spPr>
        <p:txBody>
          <a:bodyPr wrap="square" rtlCol="0">
            <a:spAutoFit/>
          </a:bodyPr>
          <a:lstStyle/>
          <a:p>
            <a:r>
              <a:rPr lang="en-US" dirty="0"/>
              <a:t>Channel 6</a:t>
            </a:r>
          </a:p>
        </p:txBody>
      </p:sp>
      <p:sp>
        <p:nvSpPr>
          <p:cNvPr id="11" name="TextBox 10">
            <a:extLst>
              <a:ext uri="{FF2B5EF4-FFF2-40B4-BE49-F238E27FC236}">
                <a16:creationId xmlns:a16="http://schemas.microsoft.com/office/drawing/2014/main" id="{4403DE90-2EF6-039C-B5AF-B6CD8204DFE4}"/>
              </a:ext>
            </a:extLst>
          </p:cNvPr>
          <p:cNvSpPr txBox="1"/>
          <p:nvPr/>
        </p:nvSpPr>
        <p:spPr>
          <a:xfrm>
            <a:off x="6096000" y="5112587"/>
            <a:ext cx="2558561" cy="369332"/>
          </a:xfrm>
          <a:prstGeom prst="rect">
            <a:avLst/>
          </a:prstGeom>
          <a:noFill/>
        </p:spPr>
        <p:txBody>
          <a:bodyPr wrap="square" rtlCol="0">
            <a:spAutoFit/>
          </a:bodyPr>
          <a:lstStyle/>
          <a:p>
            <a:r>
              <a:rPr lang="en-US" dirty="0"/>
              <a:t>Channel 7</a:t>
            </a:r>
          </a:p>
        </p:txBody>
      </p:sp>
      <p:pic>
        <p:nvPicPr>
          <p:cNvPr id="5" name="Picture 4">
            <a:extLst>
              <a:ext uri="{FF2B5EF4-FFF2-40B4-BE49-F238E27FC236}">
                <a16:creationId xmlns:a16="http://schemas.microsoft.com/office/drawing/2014/main" id="{B0CE8697-E781-AC10-E278-CC788BB0AA6F}"/>
              </a:ext>
            </a:extLst>
          </p:cNvPr>
          <p:cNvPicPr>
            <a:picLocks noChangeAspect="1"/>
          </p:cNvPicPr>
          <p:nvPr/>
        </p:nvPicPr>
        <p:blipFill>
          <a:blip r:embed="rId3"/>
          <a:stretch>
            <a:fillRect/>
          </a:stretch>
        </p:blipFill>
        <p:spPr>
          <a:xfrm>
            <a:off x="6096000" y="1726089"/>
            <a:ext cx="5168891" cy="3326557"/>
          </a:xfrm>
          <a:prstGeom prst="rect">
            <a:avLst/>
          </a:prstGeom>
        </p:spPr>
      </p:pic>
      <p:sp>
        <p:nvSpPr>
          <p:cNvPr id="2" name="TextBox 1">
            <a:extLst>
              <a:ext uri="{FF2B5EF4-FFF2-40B4-BE49-F238E27FC236}">
                <a16:creationId xmlns:a16="http://schemas.microsoft.com/office/drawing/2014/main" id="{2135796E-8EA2-7C97-6B0D-BDD13C8FD4F1}"/>
              </a:ext>
            </a:extLst>
          </p:cNvPr>
          <p:cNvSpPr txBox="1"/>
          <p:nvPr/>
        </p:nvSpPr>
        <p:spPr>
          <a:xfrm>
            <a:off x="767929" y="908159"/>
            <a:ext cx="6366296" cy="646331"/>
          </a:xfrm>
          <a:prstGeom prst="rect">
            <a:avLst/>
          </a:prstGeom>
          <a:noFill/>
        </p:spPr>
        <p:txBody>
          <a:bodyPr wrap="square" rtlCol="0">
            <a:spAutoFit/>
          </a:bodyPr>
          <a:lstStyle/>
          <a:p>
            <a:r>
              <a:rPr lang="en-US" sz="3600" dirty="0"/>
              <a:t>COAX DETECTORS FWHM</a:t>
            </a:r>
          </a:p>
        </p:txBody>
      </p:sp>
      <p:sp>
        <p:nvSpPr>
          <p:cNvPr id="7" name="TextBox 6">
            <a:extLst>
              <a:ext uri="{FF2B5EF4-FFF2-40B4-BE49-F238E27FC236}">
                <a16:creationId xmlns:a16="http://schemas.microsoft.com/office/drawing/2014/main" id="{E1D19C65-B09E-DBAB-5155-0ADBBD16470E}"/>
              </a:ext>
            </a:extLst>
          </p:cNvPr>
          <p:cNvSpPr txBox="1"/>
          <p:nvPr/>
        </p:nvSpPr>
        <p:spPr>
          <a:xfrm>
            <a:off x="685800" y="5501243"/>
            <a:ext cx="11109746" cy="369332"/>
          </a:xfrm>
          <a:prstGeom prst="rect">
            <a:avLst/>
          </a:prstGeom>
          <a:noFill/>
        </p:spPr>
        <p:txBody>
          <a:bodyPr wrap="square" rtlCol="0">
            <a:spAutoFit/>
          </a:bodyPr>
          <a:lstStyle/>
          <a:p>
            <a:pPr marL="285750" indent="-285750">
              <a:buFont typeface="Arial" panose="020B0604020202020204" pitchFamily="34" charset="0"/>
              <a:buChar char="•"/>
            </a:pPr>
            <a:r>
              <a:rPr lang="en-US" dirty="0"/>
              <a:t>A jump in FWHM is seen from late Oct to initial Nov data but it lowers after the first few hours (~1-1.5 days)</a:t>
            </a:r>
          </a:p>
        </p:txBody>
      </p:sp>
      <p:sp>
        <p:nvSpPr>
          <p:cNvPr id="9" name="Oval 8">
            <a:extLst>
              <a:ext uri="{FF2B5EF4-FFF2-40B4-BE49-F238E27FC236}">
                <a16:creationId xmlns:a16="http://schemas.microsoft.com/office/drawing/2014/main" id="{DBB04E16-6A14-79FB-7ADF-571E4FE4D91D}"/>
              </a:ext>
            </a:extLst>
          </p:cNvPr>
          <p:cNvSpPr/>
          <p:nvPr/>
        </p:nvSpPr>
        <p:spPr>
          <a:xfrm>
            <a:off x="7973688" y="2149405"/>
            <a:ext cx="254523" cy="28280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F7488B8-56CB-61EB-9984-3E6F2BC94911}"/>
              </a:ext>
            </a:extLst>
          </p:cNvPr>
          <p:cNvSpPr/>
          <p:nvPr/>
        </p:nvSpPr>
        <p:spPr>
          <a:xfrm>
            <a:off x="8100950" y="2356298"/>
            <a:ext cx="254523" cy="28280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a:extLst>
              <a:ext uri="{FF2B5EF4-FFF2-40B4-BE49-F238E27FC236}">
                <a16:creationId xmlns:a16="http://schemas.microsoft.com/office/drawing/2014/main" id="{80CFF40B-FF2F-6396-75BF-F7EEEB2FA666}"/>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4" name="Footer Placeholder 3">
            <a:extLst>
              <a:ext uri="{FF2B5EF4-FFF2-40B4-BE49-F238E27FC236}">
                <a16:creationId xmlns:a16="http://schemas.microsoft.com/office/drawing/2014/main" id="{8F7BA47F-43C3-5DE1-9EFF-59E2F19B5783}"/>
              </a:ext>
            </a:extLst>
          </p:cNvPr>
          <p:cNvSpPr>
            <a:spLocks noGrp="1"/>
          </p:cNvSpPr>
          <p:nvPr>
            <p:ph type="ftr" sz="quarter" idx="11"/>
          </p:nvPr>
        </p:nvSpPr>
        <p:spPr/>
        <p:txBody>
          <a:bodyPr/>
          <a:lstStyle/>
          <a:p>
            <a:r>
              <a:rPr lang="en-US"/>
              <a:t>MONUMENT Collaboration meeting 2023, IAS-TUM</a:t>
            </a:r>
            <a:endParaRPr lang="en-US" dirty="0"/>
          </a:p>
        </p:txBody>
      </p:sp>
      <p:pic>
        <p:nvPicPr>
          <p:cNvPr id="12" name="Picture 11" descr="A picture containing text, diagram, screenshot, line&#10;&#10;Description automatically generated">
            <a:extLst>
              <a:ext uri="{FF2B5EF4-FFF2-40B4-BE49-F238E27FC236}">
                <a16:creationId xmlns:a16="http://schemas.microsoft.com/office/drawing/2014/main" id="{D22651E4-CBF3-8742-8BC0-D00C70A0207A}"/>
              </a:ext>
            </a:extLst>
          </p:cNvPr>
          <p:cNvPicPr>
            <a:picLocks noChangeAspect="1"/>
          </p:cNvPicPr>
          <p:nvPr/>
        </p:nvPicPr>
        <p:blipFill>
          <a:blip r:embed="rId4"/>
          <a:stretch>
            <a:fillRect/>
          </a:stretch>
        </p:blipFill>
        <p:spPr>
          <a:xfrm>
            <a:off x="366977" y="1726089"/>
            <a:ext cx="5168890" cy="3326556"/>
          </a:xfrm>
          <a:prstGeom prst="rect">
            <a:avLst/>
          </a:prstGeom>
        </p:spPr>
      </p:pic>
    </p:spTree>
    <p:extLst>
      <p:ext uri="{BB962C8B-B14F-4D97-AF65-F5344CB8AC3E}">
        <p14:creationId xmlns:p14="http://schemas.microsoft.com/office/powerpoint/2010/main" val="96508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1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E3FFF-7C14-6292-D62A-A26BD81CC72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61765A1-F844-89BD-2F79-1475BEAAE1AA}"/>
              </a:ext>
            </a:extLst>
          </p:cNvPr>
          <p:cNvSpPr>
            <a:spLocks noGrp="1"/>
          </p:cNvSpPr>
          <p:nvPr>
            <p:ph idx="1"/>
          </p:nvPr>
        </p:nvSpPr>
        <p:spPr/>
        <p:txBody>
          <a:bodyPr>
            <a:normAutofit fontScale="92500" lnSpcReduction="10000"/>
          </a:bodyPr>
          <a:lstStyle/>
          <a:p>
            <a:r>
              <a:rPr lang="en-US" dirty="0"/>
              <a:t>Review of procedure for time stability analysis and calibration correction</a:t>
            </a:r>
          </a:p>
          <a:p>
            <a:r>
              <a:rPr lang="en-US" dirty="0"/>
              <a:t>Variation of Peaks between Oct &amp; nov data</a:t>
            </a:r>
          </a:p>
          <a:p>
            <a:pPr lvl="1"/>
            <a:r>
              <a:rPr lang="en-US" dirty="0"/>
              <a:t>REGE detectors</a:t>
            </a:r>
          </a:p>
          <a:p>
            <a:pPr lvl="1"/>
            <a:r>
              <a:rPr lang="en-US" dirty="0"/>
              <a:t>BEGE detectors</a:t>
            </a:r>
          </a:p>
          <a:p>
            <a:pPr lvl="1"/>
            <a:r>
              <a:rPr lang="en-US" dirty="0"/>
              <a:t>COAX detectors</a:t>
            </a:r>
          </a:p>
          <a:p>
            <a:r>
              <a:rPr lang="en-US" dirty="0"/>
              <a:t>Variation of FWHM between Oct &amp; nov data</a:t>
            </a:r>
          </a:p>
          <a:p>
            <a:pPr lvl="1"/>
            <a:r>
              <a:rPr lang="en-US" dirty="0"/>
              <a:t>REGE detectors</a:t>
            </a:r>
          </a:p>
          <a:p>
            <a:pPr lvl="1"/>
            <a:r>
              <a:rPr lang="en-US" dirty="0"/>
              <a:t>BEGE detectors</a:t>
            </a:r>
          </a:p>
          <a:p>
            <a:pPr lvl="1"/>
            <a:r>
              <a:rPr lang="en-US" dirty="0"/>
              <a:t>COAX detectors</a:t>
            </a:r>
          </a:p>
          <a:p>
            <a:r>
              <a:rPr lang="en-US" dirty="0"/>
              <a:t>Summary</a:t>
            </a:r>
          </a:p>
          <a:p>
            <a:endParaRPr lang="en-US" dirty="0"/>
          </a:p>
          <a:p>
            <a:endParaRPr lang="en-US" dirty="0"/>
          </a:p>
        </p:txBody>
      </p:sp>
      <p:sp>
        <p:nvSpPr>
          <p:cNvPr id="6" name="Footer Placeholder 5">
            <a:extLst>
              <a:ext uri="{FF2B5EF4-FFF2-40B4-BE49-F238E27FC236}">
                <a16:creationId xmlns:a16="http://schemas.microsoft.com/office/drawing/2014/main" id="{10439B20-8AC1-A440-0A17-BE0A9F77F61B}"/>
              </a:ext>
            </a:extLst>
          </p:cNvPr>
          <p:cNvSpPr>
            <a:spLocks noGrp="1"/>
          </p:cNvSpPr>
          <p:nvPr>
            <p:ph type="ftr" sz="quarter" idx="11"/>
          </p:nvPr>
        </p:nvSpPr>
        <p:spPr/>
        <p:txBody>
          <a:bodyPr/>
          <a:lstStyle/>
          <a:p>
            <a:r>
              <a:rPr lang="en-US"/>
              <a:t>MONUMENT Collaboration meeting 2023, IAS-TUM</a:t>
            </a:r>
            <a:endParaRPr lang="en-US" dirty="0"/>
          </a:p>
        </p:txBody>
      </p:sp>
      <p:sp>
        <p:nvSpPr>
          <p:cNvPr id="7" name="Slide Number Placeholder 6">
            <a:extLst>
              <a:ext uri="{FF2B5EF4-FFF2-40B4-BE49-F238E27FC236}">
                <a16:creationId xmlns:a16="http://schemas.microsoft.com/office/drawing/2014/main" id="{7F6190CC-9454-DAC0-8473-B80E7151BD3B}"/>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826627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5D78F3-E2D2-9969-AB05-07B3D11B88CB}"/>
              </a:ext>
            </a:extLst>
          </p:cNvPr>
          <p:cNvSpPr>
            <a:spLocks noGrp="1"/>
          </p:cNvSpPr>
          <p:nvPr>
            <p:ph type="ftr" sz="quarter" idx="11"/>
          </p:nvPr>
        </p:nvSpPr>
        <p:spPr/>
        <p:txBody>
          <a:bodyPr/>
          <a:lstStyle/>
          <a:p>
            <a:r>
              <a:rPr lang="en-US"/>
              <a:t>MONUMENT Collaboration meeting 2023, IAS-TUM</a:t>
            </a:r>
            <a:endParaRPr lang="en-US" dirty="0"/>
          </a:p>
        </p:txBody>
      </p:sp>
      <p:sp>
        <p:nvSpPr>
          <p:cNvPr id="3" name="Slide Number Placeholder 2">
            <a:extLst>
              <a:ext uri="{FF2B5EF4-FFF2-40B4-BE49-F238E27FC236}">
                <a16:creationId xmlns:a16="http://schemas.microsoft.com/office/drawing/2014/main" id="{B4176ED2-452A-4EE0-7DA7-0A830A4D5067}"/>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6" name="Picture 5">
            <a:extLst>
              <a:ext uri="{FF2B5EF4-FFF2-40B4-BE49-F238E27FC236}">
                <a16:creationId xmlns:a16="http://schemas.microsoft.com/office/drawing/2014/main" id="{1158F696-3127-F4ED-8E81-6239F9F5F3EE}"/>
              </a:ext>
            </a:extLst>
          </p:cNvPr>
          <p:cNvPicPr>
            <a:picLocks noChangeAspect="1"/>
          </p:cNvPicPr>
          <p:nvPr/>
        </p:nvPicPr>
        <p:blipFill>
          <a:blip r:embed="rId3"/>
          <a:stretch>
            <a:fillRect/>
          </a:stretch>
        </p:blipFill>
        <p:spPr>
          <a:xfrm>
            <a:off x="321945" y="1390373"/>
            <a:ext cx="7879080" cy="3518812"/>
          </a:xfrm>
          <a:prstGeom prst="rect">
            <a:avLst/>
          </a:prstGeom>
          <a:solidFill>
            <a:srgbClr val="FFFF66">
              <a:alpha val="80000"/>
            </a:srgbClr>
          </a:solidFill>
        </p:spPr>
      </p:pic>
      <p:sp>
        <p:nvSpPr>
          <p:cNvPr id="8" name="TextBox 7">
            <a:extLst>
              <a:ext uri="{FF2B5EF4-FFF2-40B4-BE49-F238E27FC236}">
                <a16:creationId xmlns:a16="http://schemas.microsoft.com/office/drawing/2014/main" id="{F55D7F2E-48B4-13CB-D98B-13B0A9D15CC8}"/>
              </a:ext>
            </a:extLst>
          </p:cNvPr>
          <p:cNvSpPr txBox="1"/>
          <p:nvPr/>
        </p:nvSpPr>
        <p:spPr>
          <a:xfrm>
            <a:off x="321945" y="5066714"/>
            <a:ext cx="7879080" cy="646331"/>
          </a:xfrm>
          <a:prstGeom prst="rect">
            <a:avLst/>
          </a:prstGeom>
          <a:noFill/>
        </p:spPr>
        <p:txBody>
          <a:bodyPr wrap="square">
            <a:spAutoFit/>
          </a:bodyPr>
          <a:lstStyle/>
          <a:p>
            <a:pPr marL="285750" indent="-285750">
              <a:buFont typeface="Arial" panose="020B0604020202020204" pitchFamily="34" charset="0"/>
              <a:buChar char="•"/>
            </a:pPr>
            <a:r>
              <a:rPr lang="en-US" dirty="0"/>
              <a:t>Study the % change in FWHM of detectors by their type</a:t>
            </a:r>
          </a:p>
          <a:p>
            <a:pPr marL="285750" indent="-285750">
              <a:buFont typeface="Arial" panose="020B0604020202020204" pitchFamily="34" charset="0"/>
              <a:buChar char="•"/>
            </a:pPr>
            <a:r>
              <a:rPr lang="en-US" dirty="0"/>
              <a:t>% change from the calculated mean of FWHM from Oct &amp; Nov data sets</a:t>
            </a:r>
          </a:p>
        </p:txBody>
      </p:sp>
      <p:sp>
        <p:nvSpPr>
          <p:cNvPr id="10" name="TextBox 9">
            <a:extLst>
              <a:ext uri="{FF2B5EF4-FFF2-40B4-BE49-F238E27FC236}">
                <a16:creationId xmlns:a16="http://schemas.microsoft.com/office/drawing/2014/main" id="{02A27882-2FB6-CDB0-5C10-06C2EC3047FA}"/>
              </a:ext>
            </a:extLst>
          </p:cNvPr>
          <p:cNvSpPr txBox="1"/>
          <p:nvPr/>
        </p:nvSpPr>
        <p:spPr>
          <a:xfrm>
            <a:off x="8334376" y="1390373"/>
            <a:ext cx="3939842" cy="4801314"/>
          </a:xfrm>
          <a:prstGeom prst="rect">
            <a:avLst/>
          </a:prstGeom>
          <a:noFill/>
        </p:spPr>
        <p:txBody>
          <a:bodyPr wrap="square">
            <a:spAutoFit/>
          </a:bodyPr>
          <a:lstStyle/>
          <a:p>
            <a:pPr marL="285750" indent="-285750">
              <a:buFont typeface="Arial" panose="020B0604020202020204" pitchFamily="34" charset="0"/>
              <a:buChar char="•"/>
            </a:pPr>
            <a:r>
              <a:rPr lang="en-US" dirty="0"/>
              <a:t>Change in FWHM is within 5-15% for REGE detectors</a:t>
            </a:r>
          </a:p>
          <a:p>
            <a:pPr marL="285750" indent="-285750">
              <a:buFont typeface="Arial" panose="020B0604020202020204" pitchFamily="34" charset="0"/>
              <a:buChar char="•"/>
            </a:pPr>
            <a:r>
              <a:rPr lang="en-US" dirty="0"/>
              <a:t>Channels 2,3 and 4 have 0-2% change in FWHM from Oct to Nov at higher energies</a:t>
            </a:r>
          </a:p>
          <a:p>
            <a:pPr marL="285750" indent="-285750">
              <a:buFont typeface="Arial" panose="020B0604020202020204" pitchFamily="34" charset="0"/>
              <a:buChar char="•"/>
            </a:pPr>
            <a:r>
              <a:rPr lang="en-US" dirty="0"/>
              <a:t>Not true for Channel 0; has substantially high FWHM change at higher energy</a:t>
            </a:r>
          </a:p>
          <a:p>
            <a:pPr marL="285750" indent="-285750">
              <a:buFont typeface="Arial" panose="020B0604020202020204" pitchFamily="34" charset="0"/>
              <a:buChar char="•"/>
            </a:pPr>
            <a:r>
              <a:rPr lang="en-US" dirty="0"/>
              <a:t>Could be since this channel is the worst resolution detector compared to other channels (result from </a:t>
            </a:r>
            <a:r>
              <a:rPr lang="en-US" baseline="30000" dirty="0"/>
              <a:t>152</a:t>
            </a:r>
            <a:r>
              <a:rPr lang="en-US" dirty="0"/>
              <a:t>Eu FWHM vs Energy curve and 1.3 MeV </a:t>
            </a:r>
            <a:r>
              <a:rPr lang="en-US" baseline="30000" dirty="0"/>
              <a:t>60</a:t>
            </a:r>
            <a:r>
              <a:rPr lang="en-US" dirty="0"/>
              <a:t>Co peak)</a:t>
            </a:r>
          </a:p>
          <a:p>
            <a:pPr marL="285750" indent="-285750">
              <a:buFont typeface="Arial" panose="020B0604020202020204" pitchFamily="34" charset="0"/>
              <a:buChar char="•"/>
            </a:pPr>
            <a:r>
              <a:rPr lang="en-US" dirty="0"/>
              <a:t>&lt; 2% change in FWHM for BEGE detectors</a:t>
            </a:r>
          </a:p>
          <a:p>
            <a:pPr marL="285750" indent="-285750">
              <a:buFont typeface="Arial" panose="020B0604020202020204" pitchFamily="34" charset="0"/>
              <a:buChar char="•"/>
            </a:pPr>
            <a:r>
              <a:rPr lang="en-US" dirty="0"/>
              <a:t>5-15% change in FWHM for COAX detectors</a:t>
            </a:r>
          </a:p>
        </p:txBody>
      </p:sp>
    </p:spTree>
    <p:extLst>
      <p:ext uri="{BB962C8B-B14F-4D97-AF65-F5344CB8AC3E}">
        <p14:creationId xmlns:p14="http://schemas.microsoft.com/office/powerpoint/2010/main" val="194161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250"/>
                                        <p:tgtEl>
                                          <p:spTgt spid="10">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randombar(horizontal)">
                                      <p:cBhvr>
                                        <p:cTn id="10" dur="250"/>
                                        <p:tgtEl>
                                          <p:spTgt spid="10">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3" dur="250"/>
                                        <p:tgtEl>
                                          <p:spTgt spid="10">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randombar(horizontal)">
                                      <p:cBhvr>
                                        <p:cTn id="16" dur="250"/>
                                        <p:tgtEl>
                                          <p:spTgt spid="10">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21" dur="250"/>
                                        <p:tgtEl>
                                          <p:spTgt spid="10">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10">
                                            <p:txEl>
                                              <p:pRg st="5" end="5"/>
                                            </p:txEl>
                                          </p:spTgt>
                                        </p:tgtEl>
                                        <p:attrNameLst>
                                          <p:attrName>style.visibility</p:attrName>
                                        </p:attrNameLst>
                                      </p:cBhvr>
                                      <p:to>
                                        <p:strVal val="visible"/>
                                      </p:to>
                                    </p:set>
                                    <p:animEffect transition="in" filter="randombar(horizontal)">
                                      <p:cBhvr>
                                        <p:cTn id="24" dur="25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19A6516-F1F9-B803-2AB0-52BEAA96CA3A}"/>
              </a:ext>
            </a:extLst>
          </p:cNvPr>
          <p:cNvSpPr txBox="1"/>
          <p:nvPr/>
        </p:nvSpPr>
        <p:spPr>
          <a:xfrm>
            <a:off x="1517594" y="302759"/>
            <a:ext cx="7562850" cy="646331"/>
          </a:xfrm>
          <a:prstGeom prst="rect">
            <a:avLst/>
          </a:prstGeom>
          <a:noFill/>
        </p:spPr>
        <p:txBody>
          <a:bodyPr wrap="square" rtlCol="0">
            <a:spAutoFit/>
          </a:bodyPr>
          <a:lstStyle/>
          <a:p>
            <a:r>
              <a:rPr lang="en-US" sz="3600" dirty="0"/>
              <a:t>REGE DETECTORS FWHM</a:t>
            </a:r>
          </a:p>
        </p:txBody>
      </p:sp>
      <p:sp>
        <p:nvSpPr>
          <p:cNvPr id="5" name="TextBox 4">
            <a:extLst>
              <a:ext uri="{FF2B5EF4-FFF2-40B4-BE49-F238E27FC236}">
                <a16:creationId xmlns:a16="http://schemas.microsoft.com/office/drawing/2014/main" id="{65C4DD91-2B10-92C2-2BBA-3D290E750C43}"/>
              </a:ext>
            </a:extLst>
          </p:cNvPr>
          <p:cNvSpPr txBox="1"/>
          <p:nvPr/>
        </p:nvSpPr>
        <p:spPr>
          <a:xfrm>
            <a:off x="801158" y="4048125"/>
            <a:ext cx="1058650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Higher energies have higher FWHM of the peaks in both data sets</a:t>
            </a:r>
          </a:p>
          <a:p>
            <a:pPr marL="285750" indent="-285750">
              <a:buFont typeface="Arial" panose="020B0604020202020204" pitchFamily="34" charset="0"/>
              <a:buChar char="•"/>
            </a:pPr>
            <a:r>
              <a:rPr lang="en-US" dirty="0"/>
              <a:t>Change in FWHM is within 5-15% for REGE detectors</a:t>
            </a:r>
          </a:p>
          <a:p>
            <a:pPr marL="285750" indent="-285750">
              <a:buFont typeface="Arial" panose="020B0604020202020204" pitchFamily="34" charset="0"/>
              <a:buChar char="•"/>
            </a:pPr>
            <a:r>
              <a:rPr lang="en-US" dirty="0"/>
              <a:t>Channels 2,3 and 4 have 0-2% change in FWHM from Oct to Nov at higher energies</a:t>
            </a:r>
          </a:p>
          <a:p>
            <a:pPr marL="285750" indent="-285750">
              <a:buFont typeface="Arial" panose="020B0604020202020204" pitchFamily="34" charset="0"/>
              <a:buChar char="•"/>
            </a:pPr>
            <a:r>
              <a:rPr lang="en-US" dirty="0"/>
              <a:t>Not true for Channel 0; has substantially high FWHM change at higher energy</a:t>
            </a:r>
          </a:p>
          <a:p>
            <a:pPr marL="285750" indent="-285750">
              <a:buFont typeface="Arial" panose="020B0604020202020204" pitchFamily="34" charset="0"/>
              <a:buChar char="•"/>
            </a:pPr>
            <a:r>
              <a:rPr lang="en-US" dirty="0"/>
              <a:t>Could be since this channel is the worst resolution detector compared to other channels (result from </a:t>
            </a:r>
            <a:r>
              <a:rPr lang="en-US" baseline="30000" dirty="0"/>
              <a:t>152</a:t>
            </a:r>
            <a:r>
              <a:rPr lang="en-US" dirty="0"/>
              <a:t>Eu FWHM vs Energy curve and 1.3 MeV </a:t>
            </a:r>
            <a:r>
              <a:rPr lang="en-US" baseline="30000" dirty="0"/>
              <a:t>60</a:t>
            </a:r>
            <a:r>
              <a:rPr lang="en-US" dirty="0"/>
              <a:t>Co peak)</a:t>
            </a:r>
          </a:p>
        </p:txBody>
      </p:sp>
      <p:pic>
        <p:nvPicPr>
          <p:cNvPr id="7" name="Picture 6">
            <a:extLst>
              <a:ext uri="{FF2B5EF4-FFF2-40B4-BE49-F238E27FC236}">
                <a16:creationId xmlns:a16="http://schemas.microsoft.com/office/drawing/2014/main" id="{19F96622-EF5C-284E-5D34-406B4A134EAD}"/>
              </a:ext>
            </a:extLst>
          </p:cNvPr>
          <p:cNvPicPr>
            <a:picLocks noChangeAspect="1"/>
          </p:cNvPicPr>
          <p:nvPr/>
        </p:nvPicPr>
        <p:blipFill>
          <a:blip r:embed="rId2"/>
          <a:stretch>
            <a:fillRect/>
          </a:stretch>
        </p:blipFill>
        <p:spPr>
          <a:xfrm>
            <a:off x="801157" y="949090"/>
            <a:ext cx="10562921" cy="2565635"/>
          </a:xfrm>
          <a:prstGeom prst="rect">
            <a:avLst/>
          </a:prstGeom>
          <a:solidFill>
            <a:schemeClr val="accent2">
              <a:lumMod val="75000"/>
              <a:alpha val="50000"/>
            </a:schemeClr>
          </a:solidFill>
        </p:spPr>
      </p:pic>
      <p:sp>
        <p:nvSpPr>
          <p:cNvPr id="8" name="Footer Placeholder 7">
            <a:extLst>
              <a:ext uri="{FF2B5EF4-FFF2-40B4-BE49-F238E27FC236}">
                <a16:creationId xmlns:a16="http://schemas.microsoft.com/office/drawing/2014/main" id="{3E6A01BF-09AD-456F-9D05-D14BC3D72BB4}"/>
              </a:ext>
            </a:extLst>
          </p:cNvPr>
          <p:cNvSpPr>
            <a:spLocks noGrp="1"/>
          </p:cNvSpPr>
          <p:nvPr>
            <p:ph type="ftr" sz="quarter" idx="11"/>
          </p:nvPr>
        </p:nvSpPr>
        <p:spPr/>
        <p:txBody>
          <a:bodyPr/>
          <a:lstStyle/>
          <a:p>
            <a:r>
              <a:rPr lang="en-US"/>
              <a:t>MONUMENT Collaboration meeting 2023, IAS-TUM</a:t>
            </a:r>
            <a:endParaRPr lang="en-US" dirty="0"/>
          </a:p>
        </p:txBody>
      </p:sp>
      <p:sp>
        <p:nvSpPr>
          <p:cNvPr id="9" name="Slide Number Placeholder 8">
            <a:extLst>
              <a:ext uri="{FF2B5EF4-FFF2-40B4-BE49-F238E27FC236}">
                <a16:creationId xmlns:a16="http://schemas.microsoft.com/office/drawing/2014/main" id="{A1DA7F7F-810B-0539-7478-52218E24AB9F}"/>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22646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1" dur="1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6" dur="10"/>
                                        <p:tgtEl>
                                          <p:spTgt spid="5">
                                            <p:txEl>
                                              <p:pRg st="2" end="2"/>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9" dur="1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4" dur="1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D0C78-4236-1A56-F647-7DE109BD9352}"/>
              </a:ext>
            </a:extLst>
          </p:cNvPr>
          <p:cNvSpPr>
            <a:spLocks noGrp="1"/>
          </p:cNvSpPr>
          <p:nvPr>
            <p:ph type="title"/>
          </p:nvPr>
        </p:nvSpPr>
        <p:spPr/>
        <p:txBody>
          <a:bodyPr/>
          <a:lstStyle/>
          <a:p>
            <a:pPr algn="ctr"/>
            <a:r>
              <a:rPr lang="en-US" dirty="0"/>
              <a:t>Summary</a:t>
            </a:r>
          </a:p>
        </p:txBody>
      </p:sp>
      <p:sp>
        <p:nvSpPr>
          <p:cNvPr id="3" name="Content Placeholder 2">
            <a:extLst>
              <a:ext uri="{FF2B5EF4-FFF2-40B4-BE49-F238E27FC236}">
                <a16:creationId xmlns:a16="http://schemas.microsoft.com/office/drawing/2014/main" id="{46C2DF5E-CC7A-8048-F446-96A91302AFDE}"/>
              </a:ext>
            </a:extLst>
          </p:cNvPr>
          <p:cNvSpPr>
            <a:spLocks noGrp="1"/>
          </p:cNvSpPr>
          <p:nvPr>
            <p:ph idx="1"/>
          </p:nvPr>
        </p:nvSpPr>
        <p:spPr/>
        <p:txBody>
          <a:bodyPr>
            <a:normAutofit fontScale="92500" lnSpcReduction="20000"/>
          </a:bodyPr>
          <a:lstStyle/>
          <a:p>
            <a:r>
              <a:rPr lang="en-US" dirty="0"/>
              <a:t>We need to generate new tier3 files applying October 28 calibrations to first set of </a:t>
            </a:r>
            <a:r>
              <a:rPr lang="en-US" baseline="30000" dirty="0"/>
              <a:t>136</a:t>
            </a:r>
            <a:r>
              <a:rPr lang="en-US" dirty="0"/>
              <a:t>Ba data and all the plots shown have the Oct 28 calibrations</a:t>
            </a:r>
          </a:p>
          <a:p>
            <a:r>
              <a:rPr lang="en-US" dirty="0"/>
              <a:t>The residuals are bad for higher energies as our calibration is only up to 1.4 MeV</a:t>
            </a:r>
          </a:p>
          <a:p>
            <a:r>
              <a:rPr lang="en-US" dirty="0"/>
              <a:t>We need to set a threshold for shift to call them </a:t>
            </a:r>
            <a:r>
              <a:rPr lang="en-US" i="1" dirty="0"/>
              <a:t>stable/unstable</a:t>
            </a:r>
            <a:r>
              <a:rPr lang="en-US" dirty="0"/>
              <a:t>, additionally look at the FWHM to decide if we combine the data sets or not</a:t>
            </a:r>
          </a:p>
          <a:p>
            <a:r>
              <a:rPr lang="en-US" dirty="0"/>
              <a:t>If there is a shift between the Oct and Nov data sets, for analysis, we will not combine the two periods, rather only runs within the same stable period since we cannot apply any time correction</a:t>
            </a:r>
          </a:p>
          <a:p>
            <a:r>
              <a:rPr lang="en-US" dirty="0"/>
              <a:t>The worse FHWM in Nov data set is mainly because of the change in dynamic range</a:t>
            </a:r>
          </a:p>
          <a:p>
            <a:r>
              <a:rPr lang="en-US" dirty="0"/>
              <a:t>There is a change in FWHM of peaks, mostly depending on detector type, bad for REGE and COAX detectors, quite stable for BEGE ones</a:t>
            </a:r>
          </a:p>
          <a:p>
            <a:r>
              <a:rPr lang="en-US" dirty="0"/>
              <a:t>Another separate report on time stability is in progress which documents all the plots and information and will be soon shared</a:t>
            </a:r>
          </a:p>
        </p:txBody>
      </p:sp>
      <p:sp>
        <p:nvSpPr>
          <p:cNvPr id="4" name="Footer Placeholder 3">
            <a:extLst>
              <a:ext uri="{FF2B5EF4-FFF2-40B4-BE49-F238E27FC236}">
                <a16:creationId xmlns:a16="http://schemas.microsoft.com/office/drawing/2014/main" id="{825DAA8A-113C-6155-8413-0AFEAA5EC239}"/>
              </a:ext>
            </a:extLst>
          </p:cNvPr>
          <p:cNvSpPr>
            <a:spLocks noGrp="1"/>
          </p:cNvSpPr>
          <p:nvPr>
            <p:ph type="ftr" sz="quarter" idx="11"/>
          </p:nvPr>
        </p:nvSpPr>
        <p:spPr/>
        <p:txBody>
          <a:bodyPr/>
          <a:lstStyle/>
          <a:p>
            <a:r>
              <a:rPr lang="en-US"/>
              <a:t>MONUMENT Collaboration meeting 2023, IAS-TUM</a:t>
            </a:r>
            <a:endParaRPr lang="en-US" dirty="0"/>
          </a:p>
        </p:txBody>
      </p:sp>
      <p:sp>
        <p:nvSpPr>
          <p:cNvPr id="5" name="Slide Number Placeholder 4">
            <a:extLst>
              <a:ext uri="{FF2B5EF4-FFF2-40B4-BE49-F238E27FC236}">
                <a16:creationId xmlns:a16="http://schemas.microsoft.com/office/drawing/2014/main" id="{CF598126-13C7-383B-A311-1E5CF22080CB}"/>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274522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2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25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25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25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25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25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2CEA0-FEBE-70A1-BBD8-5C9A1E39CFC5}"/>
              </a:ext>
            </a:extLst>
          </p:cNvPr>
          <p:cNvSpPr>
            <a:spLocks noGrp="1"/>
          </p:cNvSpPr>
          <p:nvPr>
            <p:ph type="title"/>
          </p:nvPr>
        </p:nvSpPr>
        <p:spPr/>
        <p:txBody>
          <a:bodyPr/>
          <a:lstStyle/>
          <a:p>
            <a:pPr algn="ctr"/>
            <a:r>
              <a:rPr lang="en-US" dirty="0"/>
              <a:t>Backup slides</a:t>
            </a:r>
          </a:p>
        </p:txBody>
      </p:sp>
      <p:sp>
        <p:nvSpPr>
          <p:cNvPr id="3" name="Content Placeholder 2">
            <a:extLst>
              <a:ext uri="{FF2B5EF4-FFF2-40B4-BE49-F238E27FC236}">
                <a16:creationId xmlns:a16="http://schemas.microsoft.com/office/drawing/2014/main" id="{E2702378-F975-4649-DA7C-047A8D54E679}"/>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83BFFD27-642A-1223-9303-AE4790988F65}"/>
              </a:ext>
            </a:extLst>
          </p:cNvPr>
          <p:cNvSpPr>
            <a:spLocks noGrp="1"/>
          </p:cNvSpPr>
          <p:nvPr>
            <p:ph type="ftr" sz="quarter" idx="11"/>
          </p:nvPr>
        </p:nvSpPr>
        <p:spPr/>
        <p:txBody>
          <a:bodyPr/>
          <a:lstStyle/>
          <a:p>
            <a:r>
              <a:rPr lang="en-US"/>
              <a:t>MONUMENT Collaboration meeting 2023, IAS-TUM</a:t>
            </a:r>
            <a:endParaRPr lang="en-US" dirty="0"/>
          </a:p>
        </p:txBody>
      </p:sp>
      <p:sp>
        <p:nvSpPr>
          <p:cNvPr id="5" name="Slide Number Placeholder 4">
            <a:extLst>
              <a:ext uri="{FF2B5EF4-FFF2-40B4-BE49-F238E27FC236}">
                <a16:creationId xmlns:a16="http://schemas.microsoft.com/office/drawing/2014/main" id="{CEEB249B-32B5-4027-7A85-576562ACE673}"/>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2690180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F011BD-23FF-BB05-84D0-C1BFDF206FCA}"/>
              </a:ext>
            </a:extLst>
          </p:cNvPr>
          <p:cNvSpPr>
            <a:spLocks noGrp="1"/>
          </p:cNvSpPr>
          <p:nvPr>
            <p:ph type="title"/>
          </p:nvPr>
        </p:nvSpPr>
        <p:spPr/>
        <p:txBody>
          <a:bodyPr/>
          <a:lstStyle/>
          <a:p>
            <a:r>
              <a:rPr lang="en-US" dirty="0"/>
              <a:t>Channel 2 (</a:t>
            </a:r>
            <a:r>
              <a:rPr lang="en-US" dirty="0" err="1"/>
              <a:t>REge</a:t>
            </a:r>
            <a:r>
              <a:rPr lang="en-US" dirty="0"/>
              <a:t>) peaks and residuals</a:t>
            </a:r>
          </a:p>
        </p:txBody>
      </p:sp>
      <p:pic>
        <p:nvPicPr>
          <p:cNvPr id="8" name="Content Placeholder 7" descr="A picture containing text, screenshot, diagram, font&#10;&#10;Description automatically generated">
            <a:extLst>
              <a:ext uri="{FF2B5EF4-FFF2-40B4-BE49-F238E27FC236}">
                <a16:creationId xmlns:a16="http://schemas.microsoft.com/office/drawing/2014/main" id="{AC70D523-ADA7-51AB-AC65-DE3A98052C2B}"/>
              </a:ext>
            </a:extLst>
          </p:cNvPr>
          <p:cNvPicPr>
            <a:picLocks noGrp="1" noChangeAspect="1"/>
          </p:cNvPicPr>
          <p:nvPr>
            <p:ph sz="half" idx="1"/>
          </p:nvPr>
        </p:nvPicPr>
        <p:blipFill>
          <a:blip r:embed="rId2"/>
          <a:stretch>
            <a:fillRect/>
          </a:stretch>
        </p:blipFill>
        <p:spPr>
          <a:xfrm>
            <a:off x="685800" y="2142066"/>
            <a:ext cx="4995863" cy="3649133"/>
          </a:xfrm>
        </p:spPr>
      </p:pic>
      <p:pic>
        <p:nvPicPr>
          <p:cNvPr id="10" name="Content Placeholder 9" descr="A picture containing text, diagram&#10;&#10;Description automatically generated">
            <a:extLst>
              <a:ext uri="{FF2B5EF4-FFF2-40B4-BE49-F238E27FC236}">
                <a16:creationId xmlns:a16="http://schemas.microsoft.com/office/drawing/2014/main" id="{AA19472C-79E6-36E9-24C1-42301BB15E67}"/>
              </a:ext>
            </a:extLst>
          </p:cNvPr>
          <p:cNvPicPr>
            <a:picLocks noGrp="1" noChangeAspect="1"/>
          </p:cNvPicPr>
          <p:nvPr>
            <p:ph sz="half" idx="2"/>
          </p:nvPr>
        </p:nvPicPr>
        <p:blipFill>
          <a:blip r:embed="rId3"/>
          <a:stretch>
            <a:fillRect/>
          </a:stretch>
        </p:blipFill>
        <p:spPr>
          <a:xfrm>
            <a:off x="5821363" y="2142066"/>
            <a:ext cx="4995862" cy="3649133"/>
          </a:xfrm>
        </p:spPr>
      </p:pic>
      <p:sp>
        <p:nvSpPr>
          <p:cNvPr id="11" name="Footer Placeholder 10">
            <a:extLst>
              <a:ext uri="{FF2B5EF4-FFF2-40B4-BE49-F238E27FC236}">
                <a16:creationId xmlns:a16="http://schemas.microsoft.com/office/drawing/2014/main" id="{368A9485-A058-ECEE-AF39-D7D111D8E95D}"/>
              </a:ext>
            </a:extLst>
          </p:cNvPr>
          <p:cNvSpPr>
            <a:spLocks noGrp="1"/>
          </p:cNvSpPr>
          <p:nvPr>
            <p:ph type="ftr" sz="quarter" idx="11"/>
          </p:nvPr>
        </p:nvSpPr>
        <p:spPr/>
        <p:txBody>
          <a:bodyPr/>
          <a:lstStyle/>
          <a:p>
            <a:r>
              <a:rPr lang="en-US"/>
              <a:t>MONUMENT Collaboration meeting 2023, IAS-TUM</a:t>
            </a:r>
            <a:endParaRPr lang="en-US" dirty="0"/>
          </a:p>
        </p:txBody>
      </p:sp>
      <p:sp>
        <p:nvSpPr>
          <p:cNvPr id="12" name="Slide Number Placeholder 11">
            <a:extLst>
              <a:ext uri="{FF2B5EF4-FFF2-40B4-BE49-F238E27FC236}">
                <a16:creationId xmlns:a16="http://schemas.microsoft.com/office/drawing/2014/main" id="{0BCD85FB-C7FC-89F0-0471-D4CE20DFEA33}"/>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189811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F011BD-23FF-BB05-84D0-C1BFDF206FCA}"/>
              </a:ext>
            </a:extLst>
          </p:cNvPr>
          <p:cNvSpPr>
            <a:spLocks noGrp="1"/>
          </p:cNvSpPr>
          <p:nvPr>
            <p:ph type="title"/>
          </p:nvPr>
        </p:nvSpPr>
        <p:spPr/>
        <p:txBody>
          <a:bodyPr/>
          <a:lstStyle/>
          <a:p>
            <a:r>
              <a:rPr lang="en-US" dirty="0"/>
              <a:t>Channel 3 (</a:t>
            </a:r>
            <a:r>
              <a:rPr lang="en-US" dirty="0" err="1"/>
              <a:t>REge</a:t>
            </a:r>
            <a:r>
              <a:rPr lang="en-US" dirty="0"/>
              <a:t>) peaks and residuals</a:t>
            </a:r>
          </a:p>
        </p:txBody>
      </p:sp>
      <p:pic>
        <p:nvPicPr>
          <p:cNvPr id="3" name="Content Placeholder 2" descr="A picture containing text, diagram, screenshot, font&#10;&#10;Description automatically generated">
            <a:extLst>
              <a:ext uri="{FF2B5EF4-FFF2-40B4-BE49-F238E27FC236}">
                <a16:creationId xmlns:a16="http://schemas.microsoft.com/office/drawing/2014/main" id="{5A7F87F3-2DD6-137C-26FD-0A157BE2A9D3}"/>
              </a:ext>
            </a:extLst>
          </p:cNvPr>
          <p:cNvPicPr>
            <a:picLocks noGrp="1" noChangeAspect="1"/>
          </p:cNvPicPr>
          <p:nvPr>
            <p:ph sz="half" idx="1"/>
          </p:nvPr>
        </p:nvPicPr>
        <p:blipFill>
          <a:blip r:embed="rId2"/>
          <a:stretch>
            <a:fillRect/>
          </a:stretch>
        </p:blipFill>
        <p:spPr>
          <a:xfrm>
            <a:off x="685800" y="2142067"/>
            <a:ext cx="4995863" cy="3649132"/>
          </a:xfrm>
        </p:spPr>
      </p:pic>
      <p:pic>
        <p:nvPicPr>
          <p:cNvPr id="8" name="Content Placeholder 7" descr="A picture containing text, diagram, screenshot, plot&#10;&#10;Description automatically generated">
            <a:extLst>
              <a:ext uri="{FF2B5EF4-FFF2-40B4-BE49-F238E27FC236}">
                <a16:creationId xmlns:a16="http://schemas.microsoft.com/office/drawing/2014/main" id="{85065ED3-CDD9-8B4F-379D-48A7703614EA}"/>
              </a:ext>
            </a:extLst>
          </p:cNvPr>
          <p:cNvPicPr>
            <a:picLocks noGrp="1" noChangeAspect="1"/>
          </p:cNvPicPr>
          <p:nvPr>
            <p:ph sz="half" idx="2"/>
          </p:nvPr>
        </p:nvPicPr>
        <p:blipFill>
          <a:blip r:embed="rId3"/>
          <a:stretch>
            <a:fillRect/>
          </a:stretch>
        </p:blipFill>
        <p:spPr>
          <a:xfrm>
            <a:off x="5821363" y="2142066"/>
            <a:ext cx="4995862" cy="3649131"/>
          </a:xfrm>
        </p:spPr>
      </p:pic>
      <p:sp>
        <p:nvSpPr>
          <p:cNvPr id="9" name="Footer Placeholder 8">
            <a:extLst>
              <a:ext uri="{FF2B5EF4-FFF2-40B4-BE49-F238E27FC236}">
                <a16:creationId xmlns:a16="http://schemas.microsoft.com/office/drawing/2014/main" id="{E24EAB30-0535-8161-E223-8CC8262776E0}"/>
              </a:ext>
            </a:extLst>
          </p:cNvPr>
          <p:cNvSpPr>
            <a:spLocks noGrp="1"/>
          </p:cNvSpPr>
          <p:nvPr>
            <p:ph type="ftr" sz="quarter" idx="11"/>
          </p:nvPr>
        </p:nvSpPr>
        <p:spPr/>
        <p:txBody>
          <a:bodyPr/>
          <a:lstStyle/>
          <a:p>
            <a:r>
              <a:rPr lang="en-US"/>
              <a:t>MONUMENT Collaboration meeting 2023, IAS-TUM</a:t>
            </a:r>
            <a:endParaRPr lang="en-US" dirty="0"/>
          </a:p>
        </p:txBody>
      </p:sp>
      <p:sp>
        <p:nvSpPr>
          <p:cNvPr id="10" name="Slide Number Placeholder 9">
            <a:extLst>
              <a:ext uri="{FF2B5EF4-FFF2-40B4-BE49-F238E27FC236}">
                <a16:creationId xmlns:a16="http://schemas.microsoft.com/office/drawing/2014/main" id="{4D39558B-9039-436F-713D-8623810CB069}"/>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913302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1142B-0120-1DC1-31EB-86BF85F82320}"/>
              </a:ext>
            </a:extLst>
          </p:cNvPr>
          <p:cNvSpPr>
            <a:spLocks noGrp="1"/>
          </p:cNvSpPr>
          <p:nvPr>
            <p:ph type="title"/>
          </p:nvPr>
        </p:nvSpPr>
        <p:spPr/>
        <p:txBody>
          <a:bodyPr/>
          <a:lstStyle/>
          <a:p>
            <a:r>
              <a:rPr lang="en-US" dirty="0"/>
              <a:t>Channel 5 (</a:t>
            </a:r>
            <a:r>
              <a:rPr lang="en-US" dirty="0" err="1"/>
              <a:t>bege</a:t>
            </a:r>
            <a:r>
              <a:rPr lang="en-US" dirty="0"/>
              <a:t>) peaks and residuals</a:t>
            </a:r>
          </a:p>
        </p:txBody>
      </p:sp>
      <p:pic>
        <p:nvPicPr>
          <p:cNvPr id="6" name="Content Placeholder 5" descr="A picture containing text, screenshot, diagram, font&#10;&#10;Description automatically generated">
            <a:extLst>
              <a:ext uri="{FF2B5EF4-FFF2-40B4-BE49-F238E27FC236}">
                <a16:creationId xmlns:a16="http://schemas.microsoft.com/office/drawing/2014/main" id="{6F9E8C5E-85B8-838A-7622-369733848370}"/>
              </a:ext>
            </a:extLst>
          </p:cNvPr>
          <p:cNvPicPr>
            <a:picLocks noGrp="1" noChangeAspect="1"/>
          </p:cNvPicPr>
          <p:nvPr>
            <p:ph sz="half" idx="1"/>
          </p:nvPr>
        </p:nvPicPr>
        <p:blipFill>
          <a:blip r:embed="rId2"/>
          <a:stretch>
            <a:fillRect/>
          </a:stretch>
        </p:blipFill>
        <p:spPr>
          <a:xfrm>
            <a:off x="685800" y="2142066"/>
            <a:ext cx="4995863" cy="3649133"/>
          </a:xfrm>
        </p:spPr>
      </p:pic>
      <p:pic>
        <p:nvPicPr>
          <p:cNvPr id="8" name="Content Placeholder 7" descr="A picture containing text, diagram, screenshot, font&#10;&#10;Description automatically generated">
            <a:extLst>
              <a:ext uri="{FF2B5EF4-FFF2-40B4-BE49-F238E27FC236}">
                <a16:creationId xmlns:a16="http://schemas.microsoft.com/office/drawing/2014/main" id="{501EF49E-F24D-F542-6D80-75E01861B2B7}"/>
              </a:ext>
            </a:extLst>
          </p:cNvPr>
          <p:cNvPicPr>
            <a:picLocks noGrp="1" noChangeAspect="1"/>
          </p:cNvPicPr>
          <p:nvPr>
            <p:ph sz="half" idx="2"/>
          </p:nvPr>
        </p:nvPicPr>
        <p:blipFill>
          <a:blip r:embed="rId3"/>
          <a:stretch>
            <a:fillRect/>
          </a:stretch>
        </p:blipFill>
        <p:spPr>
          <a:xfrm>
            <a:off x="5821363" y="2142066"/>
            <a:ext cx="4995862" cy="3649133"/>
          </a:xfrm>
        </p:spPr>
      </p:pic>
      <p:sp>
        <p:nvSpPr>
          <p:cNvPr id="9" name="Footer Placeholder 8">
            <a:extLst>
              <a:ext uri="{FF2B5EF4-FFF2-40B4-BE49-F238E27FC236}">
                <a16:creationId xmlns:a16="http://schemas.microsoft.com/office/drawing/2014/main" id="{5027C492-3C02-E126-6C57-751D7DCC6C3A}"/>
              </a:ext>
            </a:extLst>
          </p:cNvPr>
          <p:cNvSpPr>
            <a:spLocks noGrp="1"/>
          </p:cNvSpPr>
          <p:nvPr>
            <p:ph type="ftr" sz="quarter" idx="11"/>
          </p:nvPr>
        </p:nvSpPr>
        <p:spPr/>
        <p:txBody>
          <a:bodyPr/>
          <a:lstStyle/>
          <a:p>
            <a:r>
              <a:rPr lang="en-US"/>
              <a:t>MONUMENT Collaboration meeting 2023, IAS-TUM</a:t>
            </a:r>
            <a:endParaRPr lang="en-US" dirty="0"/>
          </a:p>
        </p:txBody>
      </p:sp>
      <p:sp>
        <p:nvSpPr>
          <p:cNvPr id="10" name="Slide Number Placeholder 9">
            <a:extLst>
              <a:ext uri="{FF2B5EF4-FFF2-40B4-BE49-F238E27FC236}">
                <a16:creationId xmlns:a16="http://schemas.microsoft.com/office/drawing/2014/main" id="{7A7AA95B-7899-9A41-127A-F29F8BDDA37E}"/>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1631629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2733-1744-1E88-6B55-7E06637FE8E6}"/>
              </a:ext>
            </a:extLst>
          </p:cNvPr>
          <p:cNvSpPr>
            <a:spLocks noGrp="1"/>
          </p:cNvSpPr>
          <p:nvPr>
            <p:ph type="title"/>
          </p:nvPr>
        </p:nvSpPr>
        <p:spPr>
          <a:xfrm>
            <a:off x="685802" y="555897"/>
            <a:ext cx="10131425" cy="1456267"/>
          </a:xfrm>
        </p:spPr>
        <p:txBody>
          <a:bodyPr/>
          <a:lstStyle/>
          <a:p>
            <a:r>
              <a:rPr lang="en-US" dirty="0"/>
              <a:t>Channel 6 (Coax) peaks and residuals</a:t>
            </a:r>
          </a:p>
        </p:txBody>
      </p:sp>
      <p:pic>
        <p:nvPicPr>
          <p:cNvPr id="6" name="Content Placeholder 5" descr="A picture containing text, screenshot, diagram, font&#10;&#10;Description automatically generated">
            <a:extLst>
              <a:ext uri="{FF2B5EF4-FFF2-40B4-BE49-F238E27FC236}">
                <a16:creationId xmlns:a16="http://schemas.microsoft.com/office/drawing/2014/main" id="{6394727D-F7A3-52B7-E712-D051850C64F3}"/>
              </a:ext>
            </a:extLst>
          </p:cNvPr>
          <p:cNvPicPr>
            <a:picLocks noGrp="1" noChangeAspect="1"/>
          </p:cNvPicPr>
          <p:nvPr>
            <p:ph sz="half" idx="1"/>
          </p:nvPr>
        </p:nvPicPr>
        <p:blipFill>
          <a:blip r:embed="rId2"/>
          <a:stretch>
            <a:fillRect/>
          </a:stretch>
        </p:blipFill>
        <p:spPr>
          <a:xfrm>
            <a:off x="685800" y="2142068"/>
            <a:ext cx="4995863" cy="3649132"/>
          </a:xfrm>
        </p:spPr>
      </p:pic>
      <p:pic>
        <p:nvPicPr>
          <p:cNvPr id="8" name="Content Placeholder 7" descr="A picture containing text, diagram, screenshot&#10;&#10;Description automatically generated">
            <a:extLst>
              <a:ext uri="{FF2B5EF4-FFF2-40B4-BE49-F238E27FC236}">
                <a16:creationId xmlns:a16="http://schemas.microsoft.com/office/drawing/2014/main" id="{B651CD31-6D9E-D2B0-F8AF-BE4CE3B0827E}"/>
              </a:ext>
            </a:extLst>
          </p:cNvPr>
          <p:cNvPicPr>
            <a:picLocks noGrp="1" noChangeAspect="1"/>
          </p:cNvPicPr>
          <p:nvPr>
            <p:ph sz="half" idx="2"/>
          </p:nvPr>
        </p:nvPicPr>
        <p:blipFill>
          <a:blip r:embed="rId3"/>
          <a:stretch>
            <a:fillRect/>
          </a:stretch>
        </p:blipFill>
        <p:spPr>
          <a:xfrm>
            <a:off x="5821363" y="2142068"/>
            <a:ext cx="4995862" cy="3649132"/>
          </a:xfrm>
        </p:spPr>
      </p:pic>
      <p:sp>
        <p:nvSpPr>
          <p:cNvPr id="9" name="Footer Placeholder 8">
            <a:extLst>
              <a:ext uri="{FF2B5EF4-FFF2-40B4-BE49-F238E27FC236}">
                <a16:creationId xmlns:a16="http://schemas.microsoft.com/office/drawing/2014/main" id="{29466262-0C90-8C9B-763A-646F3AF28519}"/>
              </a:ext>
            </a:extLst>
          </p:cNvPr>
          <p:cNvSpPr>
            <a:spLocks noGrp="1"/>
          </p:cNvSpPr>
          <p:nvPr>
            <p:ph type="ftr" sz="quarter" idx="11"/>
          </p:nvPr>
        </p:nvSpPr>
        <p:spPr/>
        <p:txBody>
          <a:bodyPr/>
          <a:lstStyle/>
          <a:p>
            <a:r>
              <a:rPr lang="en-US"/>
              <a:t>MONUMENT Collaboration meeting 2023, IAS-TUM</a:t>
            </a:r>
            <a:endParaRPr lang="en-US" dirty="0"/>
          </a:p>
        </p:txBody>
      </p:sp>
      <p:sp>
        <p:nvSpPr>
          <p:cNvPr id="10" name="Slide Number Placeholder 9">
            <a:extLst>
              <a:ext uri="{FF2B5EF4-FFF2-40B4-BE49-F238E27FC236}">
                <a16:creationId xmlns:a16="http://schemas.microsoft.com/office/drawing/2014/main" id="{C735645E-298F-9C09-1B00-DABF58650135}"/>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425059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F49D-F362-34F0-9143-2891788FD5BE}"/>
              </a:ext>
            </a:extLst>
          </p:cNvPr>
          <p:cNvSpPr>
            <a:spLocks noGrp="1"/>
          </p:cNvSpPr>
          <p:nvPr>
            <p:ph type="title"/>
          </p:nvPr>
        </p:nvSpPr>
        <p:spPr/>
        <p:txBody>
          <a:bodyPr/>
          <a:lstStyle/>
          <a:p>
            <a:pPr algn="ctr"/>
            <a:r>
              <a:rPr lang="en-US" dirty="0"/>
              <a:t>Procedure for time stability analysis</a:t>
            </a:r>
          </a:p>
        </p:txBody>
      </p:sp>
      <p:sp>
        <p:nvSpPr>
          <p:cNvPr id="3" name="Content Placeholder 2">
            <a:extLst>
              <a:ext uri="{FF2B5EF4-FFF2-40B4-BE49-F238E27FC236}">
                <a16:creationId xmlns:a16="http://schemas.microsoft.com/office/drawing/2014/main" id="{AC3733CB-147D-D94B-5C17-96EAB28017E0}"/>
              </a:ext>
            </a:extLst>
          </p:cNvPr>
          <p:cNvSpPr>
            <a:spLocks noGrp="1"/>
          </p:cNvSpPr>
          <p:nvPr>
            <p:ph idx="1"/>
          </p:nvPr>
        </p:nvSpPr>
        <p:spPr/>
        <p:txBody>
          <a:bodyPr/>
          <a:lstStyle/>
          <a:p>
            <a:r>
              <a:rPr lang="en-US" dirty="0"/>
              <a:t>Time stability analysis is needed to understand the detector performance during the beamtime</a:t>
            </a:r>
          </a:p>
          <a:p>
            <a:r>
              <a:rPr lang="en-US" dirty="0"/>
              <a:t>This includes shift in muonic X-ray peak positions and the peak FWHMs</a:t>
            </a:r>
          </a:p>
          <a:p>
            <a:r>
              <a:rPr lang="en-US" baseline="30000" dirty="0"/>
              <a:t>136</a:t>
            </a:r>
            <a:r>
              <a:rPr lang="en-US" dirty="0"/>
              <a:t>Ba data was divided into sets of 6 hours and all files within the 6 hour period were combined </a:t>
            </a:r>
          </a:p>
          <a:p>
            <a:r>
              <a:rPr lang="en-US" dirty="0"/>
              <a:t>4 peaks (1227.0 and 1283.7 KeV in low energy and 3922.9 and 2988.8 keV in high energy region) were selected and the mean/ sigma/ residuals were found using the GERDA fit function</a:t>
            </a:r>
          </a:p>
          <a:p>
            <a:r>
              <a:rPr lang="en-US" dirty="0"/>
              <a:t>1460.83 keV </a:t>
            </a:r>
            <a:r>
              <a:rPr lang="en-US" baseline="30000" dirty="0"/>
              <a:t>40</a:t>
            </a:r>
            <a:r>
              <a:rPr lang="en-US" dirty="0"/>
              <a:t>K peak was used as a cross check of our detector stability over the entire (</a:t>
            </a:r>
            <a:r>
              <a:rPr lang="en-US" baseline="30000" dirty="0"/>
              <a:t>136</a:t>
            </a:r>
            <a:r>
              <a:rPr lang="en-US" dirty="0"/>
              <a:t>Ba</a:t>
            </a:r>
            <a:r>
              <a:rPr lang="en-US" baseline="30000" dirty="0"/>
              <a:t>+76</a:t>
            </a:r>
            <a:r>
              <a:rPr lang="en-US" dirty="0"/>
              <a:t>Se) measurement</a:t>
            </a:r>
            <a:endParaRPr lang="en-US" baseline="30000" dirty="0"/>
          </a:p>
          <a:p>
            <a:r>
              <a:rPr lang="en-US" dirty="0"/>
              <a:t>This talk only focusses on </a:t>
            </a:r>
            <a:r>
              <a:rPr lang="en-US" baseline="30000" dirty="0"/>
              <a:t>136</a:t>
            </a:r>
            <a:r>
              <a:rPr lang="en-US" dirty="0"/>
              <a:t>Ba time stability</a:t>
            </a:r>
          </a:p>
        </p:txBody>
      </p:sp>
      <p:sp>
        <p:nvSpPr>
          <p:cNvPr id="4" name="Footer Placeholder 3">
            <a:extLst>
              <a:ext uri="{FF2B5EF4-FFF2-40B4-BE49-F238E27FC236}">
                <a16:creationId xmlns:a16="http://schemas.microsoft.com/office/drawing/2014/main" id="{9F471B19-47A0-0D30-89F6-FFD51FAA04CD}"/>
              </a:ext>
            </a:extLst>
          </p:cNvPr>
          <p:cNvSpPr>
            <a:spLocks noGrp="1"/>
          </p:cNvSpPr>
          <p:nvPr>
            <p:ph type="ftr" sz="quarter" idx="11"/>
          </p:nvPr>
        </p:nvSpPr>
        <p:spPr/>
        <p:txBody>
          <a:bodyPr/>
          <a:lstStyle/>
          <a:p>
            <a:r>
              <a:rPr lang="en-US"/>
              <a:t>MONUMENT Collaboration meeting 2023, IAS-TUM</a:t>
            </a:r>
            <a:endParaRPr lang="en-US" dirty="0"/>
          </a:p>
        </p:txBody>
      </p:sp>
      <p:sp>
        <p:nvSpPr>
          <p:cNvPr id="5" name="Slide Number Placeholder 4">
            <a:extLst>
              <a:ext uri="{FF2B5EF4-FFF2-40B4-BE49-F238E27FC236}">
                <a16:creationId xmlns:a16="http://schemas.microsoft.com/office/drawing/2014/main" id="{D0D1EAD6-B57C-C451-0774-F66D87D24954}"/>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174143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DE0B8A0-648B-8BF0-CEA0-B5A7F64E5C69}"/>
              </a:ext>
            </a:extLst>
          </p:cNvPr>
          <p:cNvSpPr>
            <a:spLocks noGrp="1"/>
          </p:cNvSpPr>
          <p:nvPr>
            <p:ph type="title"/>
          </p:nvPr>
        </p:nvSpPr>
        <p:spPr/>
        <p:txBody>
          <a:bodyPr/>
          <a:lstStyle/>
          <a:p>
            <a:pPr algn="ctr"/>
            <a:r>
              <a:rPr lang="en-US" dirty="0"/>
              <a:t>E</a:t>
            </a:r>
            <a:r>
              <a:rPr lang="en-US" cap="none" dirty="0"/>
              <a:t>xample</a:t>
            </a:r>
            <a:r>
              <a:rPr lang="en-US" dirty="0"/>
              <a:t> </a:t>
            </a:r>
            <a:r>
              <a:rPr lang="en-US" cap="none" dirty="0"/>
              <a:t>of</a:t>
            </a:r>
            <a:r>
              <a:rPr lang="en-US" dirty="0"/>
              <a:t> B</a:t>
            </a:r>
            <a:r>
              <a:rPr lang="en-US" cap="none" dirty="0"/>
              <a:t>a</a:t>
            </a:r>
            <a:r>
              <a:rPr lang="en-US" dirty="0"/>
              <a:t> </a:t>
            </a:r>
            <a:r>
              <a:rPr lang="en-US" cap="none" dirty="0"/>
              <a:t>and</a:t>
            </a:r>
            <a:r>
              <a:rPr lang="en-US" dirty="0"/>
              <a:t> K </a:t>
            </a:r>
            <a:r>
              <a:rPr lang="en-US" cap="none" dirty="0"/>
              <a:t>peak stability over time</a:t>
            </a:r>
            <a:endParaRPr lang="en-US" dirty="0"/>
          </a:p>
        </p:txBody>
      </p:sp>
      <p:pic>
        <p:nvPicPr>
          <p:cNvPr id="11" name="Content Placeholder 10">
            <a:extLst>
              <a:ext uri="{FF2B5EF4-FFF2-40B4-BE49-F238E27FC236}">
                <a16:creationId xmlns:a16="http://schemas.microsoft.com/office/drawing/2014/main" id="{EF14537D-6A3A-68BA-DF90-0D0BA9D386F6}"/>
              </a:ext>
            </a:extLst>
          </p:cNvPr>
          <p:cNvPicPr>
            <a:picLocks noGrp="1" noChangeAspect="1"/>
          </p:cNvPicPr>
          <p:nvPr>
            <p:ph sz="half" idx="1"/>
          </p:nvPr>
        </p:nvPicPr>
        <p:blipFill>
          <a:blip r:embed="rId2"/>
          <a:stretch>
            <a:fillRect/>
          </a:stretch>
        </p:blipFill>
        <p:spPr>
          <a:xfrm>
            <a:off x="685800" y="2142066"/>
            <a:ext cx="4995863" cy="3649133"/>
          </a:xfrm>
        </p:spPr>
      </p:pic>
      <p:pic>
        <p:nvPicPr>
          <p:cNvPr id="15" name="Content Placeholder 14">
            <a:extLst>
              <a:ext uri="{FF2B5EF4-FFF2-40B4-BE49-F238E27FC236}">
                <a16:creationId xmlns:a16="http://schemas.microsoft.com/office/drawing/2014/main" id="{A3C50C44-5B49-2DA8-FE2B-AF4E83A2D8E5}"/>
              </a:ext>
            </a:extLst>
          </p:cNvPr>
          <p:cNvPicPr>
            <a:picLocks noGrp="1" noChangeAspect="1"/>
          </p:cNvPicPr>
          <p:nvPr>
            <p:ph sz="half" idx="2"/>
          </p:nvPr>
        </p:nvPicPr>
        <p:blipFill>
          <a:blip r:embed="rId3"/>
          <a:stretch>
            <a:fillRect/>
          </a:stretch>
        </p:blipFill>
        <p:spPr>
          <a:xfrm>
            <a:off x="5821363" y="2142066"/>
            <a:ext cx="4995862" cy="3649133"/>
          </a:xfrm>
        </p:spPr>
      </p:pic>
      <p:sp>
        <p:nvSpPr>
          <p:cNvPr id="4" name="Footer Placeholder 3">
            <a:extLst>
              <a:ext uri="{FF2B5EF4-FFF2-40B4-BE49-F238E27FC236}">
                <a16:creationId xmlns:a16="http://schemas.microsoft.com/office/drawing/2014/main" id="{750AA8CE-C24B-2F49-226C-57B7EA0FA7BA}"/>
              </a:ext>
            </a:extLst>
          </p:cNvPr>
          <p:cNvSpPr>
            <a:spLocks noGrp="1"/>
          </p:cNvSpPr>
          <p:nvPr>
            <p:ph type="ftr" sz="quarter" idx="11"/>
          </p:nvPr>
        </p:nvSpPr>
        <p:spPr/>
        <p:txBody>
          <a:bodyPr/>
          <a:lstStyle/>
          <a:p>
            <a:r>
              <a:rPr lang="en-US"/>
              <a:t>MONUMENT Collaboration meeting 2023, IAS-TUM</a:t>
            </a:r>
            <a:endParaRPr lang="en-US" dirty="0"/>
          </a:p>
        </p:txBody>
      </p:sp>
      <p:sp>
        <p:nvSpPr>
          <p:cNvPr id="5" name="Slide Number Placeholder 4">
            <a:extLst>
              <a:ext uri="{FF2B5EF4-FFF2-40B4-BE49-F238E27FC236}">
                <a16:creationId xmlns:a16="http://schemas.microsoft.com/office/drawing/2014/main" id="{A4D774FB-858E-5DBE-1FE3-A365486B3E48}"/>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90906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01DB656-9F7D-3A6D-AA54-48D6D9C9DBE7}"/>
              </a:ext>
            </a:extLst>
          </p:cNvPr>
          <p:cNvSpPr>
            <a:spLocks noGrp="1"/>
          </p:cNvSpPr>
          <p:nvPr>
            <p:ph type="title"/>
          </p:nvPr>
        </p:nvSpPr>
        <p:spPr/>
        <p:txBody>
          <a:bodyPr/>
          <a:lstStyle/>
          <a:p>
            <a:pPr algn="ctr"/>
            <a:r>
              <a:rPr lang="en-US" dirty="0"/>
              <a:t>Procedure for calibration correction</a:t>
            </a:r>
          </a:p>
        </p:txBody>
      </p:sp>
      <p:sp>
        <p:nvSpPr>
          <p:cNvPr id="8" name="Content Placeholder 7">
            <a:extLst>
              <a:ext uri="{FF2B5EF4-FFF2-40B4-BE49-F238E27FC236}">
                <a16:creationId xmlns:a16="http://schemas.microsoft.com/office/drawing/2014/main" id="{2EC57066-4F0A-E3AE-9E01-10BB654EEF5B}"/>
              </a:ext>
            </a:extLst>
          </p:cNvPr>
          <p:cNvSpPr>
            <a:spLocks noGrp="1"/>
          </p:cNvSpPr>
          <p:nvPr>
            <p:ph sz="half" idx="1"/>
          </p:nvPr>
        </p:nvSpPr>
        <p:spPr>
          <a:xfrm>
            <a:off x="685802" y="2142067"/>
            <a:ext cx="4995334" cy="1887008"/>
          </a:xfrm>
        </p:spPr>
        <p:txBody>
          <a:bodyPr/>
          <a:lstStyle/>
          <a:p>
            <a:r>
              <a:rPr lang="en-US" baseline="30000" dirty="0"/>
              <a:t>136</a:t>
            </a:r>
            <a:r>
              <a:rPr lang="en-US" dirty="0"/>
              <a:t>Ba had two sets of data, Oct &amp; Nov using calibrations from Oct 20 and Nov 7 respectively</a:t>
            </a:r>
          </a:p>
          <a:p>
            <a:r>
              <a:rPr lang="en-US" dirty="0"/>
              <a:t>Oct data with Oct 20 calibrations had worse peak mean positions and poor residuals </a:t>
            </a:r>
          </a:p>
          <a:p>
            <a:endParaRPr lang="en-US" dirty="0"/>
          </a:p>
        </p:txBody>
      </p:sp>
      <p:pic>
        <p:nvPicPr>
          <p:cNvPr id="11" name="Content Placeholder 10">
            <a:extLst>
              <a:ext uri="{FF2B5EF4-FFF2-40B4-BE49-F238E27FC236}">
                <a16:creationId xmlns:a16="http://schemas.microsoft.com/office/drawing/2014/main" id="{0589D784-931F-131A-C59F-ABDA144E70C9}"/>
              </a:ext>
            </a:extLst>
          </p:cNvPr>
          <p:cNvPicPr>
            <a:picLocks noGrp="1" noChangeAspect="1"/>
          </p:cNvPicPr>
          <p:nvPr>
            <p:ph sz="half" idx="2"/>
          </p:nvPr>
        </p:nvPicPr>
        <p:blipFill>
          <a:blip r:embed="rId2"/>
          <a:stretch>
            <a:fillRect/>
          </a:stretch>
        </p:blipFill>
        <p:spPr>
          <a:xfrm>
            <a:off x="5821363" y="2142067"/>
            <a:ext cx="4995862" cy="3649134"/>
          </a:xfrm>
        </p:spPr>
      </p:pic>
      <p:sp>
        <p:nvSpPr>
          <p:cNvPr id="5" name="Footer Placeholder 4">
            <a:extLst>
              <a:ext uri="{FF2B5EF4-FFF2-40B4-BE49-F238E27FC236}">
                <a16:creationId xmlns:a16="http://schemas.microsoft.com/office/drawing/2014/main" id="{D89DB2AD-C2DA-8447-6C6E-F122427AD2FD}"/>
              </a:ext>
            </a:extLst>
          </p:cNvPr>
          <p:cNvSpPr>
            <a:spLocks noGrp="1"/>
          </p:cNvSpPr>
          <p:nvPr>
            <p:ph type="ftr" sz="quarter" idx="11"/>
          </p:nvPr>
        </p:nvSpPr>
        <p:spPr>
          <a:xfrm>
            <a:off x="685275" y="5870575"/>
            <a:ext cx="7827659" cy="377825"/>
          </a:xfrm>
        </p:spPr>
        <p:txBody>
          <a:bodyPr/>
          <a:lstStyle/>
          <a:p>
            <a:r>
              <a:rPr lang="en-US"/>
              <a:t>MONUMENT Collaboration meeting 2023, IAS-TUM</a:t>
            </a:r>
            <a:endParaRPr lang="en-US" dirty="0"/>
          </a:p>
        </p:txBody>
      </p:sp>
      <p:sp>
        <p:nvSpPr>
          <p:cNvPr id="6" name="Slide Number Placeholder 5">
            <a:extLst>
              <a:ext uri="{FF2B5EF4-FFF2-40B4-BE49-F238E27FC236}">
                <a16:creationId xmlns:a16="http://schemas.microsoft.com/office/drawing/2014/main" id="{BFE5C24D-BEAA-6C5F-7A4F-E01F392D33F4}"/>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13" name="Picture 12">
            <a:extLst>
              <a:ext uri="{FF2B5EF4-FFF2-40B4-BE49-F238E27FC236}">
                <a16:creationId xmlns:a16="http://schemas.microsoft.com/office/drawing/2014/main" id="{A013A6C5-C94A-847E-95E9-36B9DDED599F}"/>
              </a:ext>
            </a:extLst>
          </p:cNvPr>
          <p:cNvPicPr>
            <a:picLocks noChangeAspect="1"/>
          </p:cNvPicPr>
          <p:nvPr/>
        </p:nvPicPr>
        <p:blipFill>
          <a:blip r:embed="rId3"/>
          <a:stretch>
            <a:fillRect/>
          </a:stretch>
        </p:blipFill>
        <p:spPr>
          <a:xfrm>
            <a:off x="685275" y="3568700"/>
            <a:ext cx="4995862" cy="3215200"/>
          </a:xfrm>
          <a:prstGeom prst="rect">
            <a:avLst/>
          </a:prstGeom>
        </p:spPr>
      </p:pic>
    </p:spTree>
    <p:extLst>
      <p:ext uri="{BB962C8B-B14F-4D97-AF65-F5344CB8AC3E}">
        <p14:creationId xmlns:p14="http://schemas.microsoft.com/office/powerpoint/2010/main" val="226322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6B99-99D8-4D88-6D1B-88FD6DF0E772}"/>
              </a:ext>
            </a:extLst>
          </p:cNvPr>
          <p:cNvSpPr>
            <a:spLocks noGrp="1"/>
          </p:cNvSpPr>
          <p:nvPr>
            <p:ph type="title"/>
          </p:nvPr>
        </p:nvSpPr>
        <p:spPr/>
        <p:txBody>
          <a:bodyPr/>
          <a:lstStyle/>
          <a:p>
            <a:pPr algn="ctr"/>
            <a:r>
              <a:rPr lang="en-US" dirty="0"/>
              <a:t>Procedure for calibration correction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7CC04C-C3C4-CA42-4B94-F41302D237AB}"/>
                  </a:ext>
                </a:extLst>
              </p:cNvPr>
              <p:cNvSpPr>
                <a:spLocks noGrp="1"/>
              </p:cNvSpPr>
              <p:nvPr>
                <p:ph sz="half" idx="1"/>
              </p:nvPr>
            </p:nvSpPr>
            <p:spPr>
              <a:xfrm>
                <a:off x="685802" y="2142068"/>
                <a:ext cx="4995334" cy="1887008"/>
              </a:xfrm>
            </p:spPr>
            <p:txBody>
              <a:bodyPr>
                <a:normAutofit fontScale="92500" lnSpcReduction="10000"/>
              </a:bodyPr>
              <a:lstStyle/>
              <a:p>
                <a:r>
                  <a:rPr lang="en-US" dirty="0"/>
                  <a:t>So, we calculated the peak positions again by multiplying it with a correction factor for each detector as follows:</a:t>
                </a:r>
              </a:p>
              <a:p>
                <a:pPr lvl="1"/>
                <a:r>
                  <a:rPr lang="en-US" dirty="0"/>
                  <a:t>Factor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𝑠𝑙𝑜𝑝𝑒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𝑂𝑐𝑡</m:t>
                        </m:r>
                        <m:r>
                          <a:rPr lang="en-US" b="0" i="1" smtClean="0">
                            <a:latin typeface="Cambria Math" panose="02040503050406030204" pitchFamily="18" charset="0"/>
                          </a:rPr>
                          <m:t> 28 </m:t>
                        </m:r>
                        <m:r>
                          <a:rPr lang="en-US" b="0" i="1" smtClean="0">
                            <a:latin typeface="Cambria Math" panose="02040503050406030204" pitchFamily="18" charset="0"/>
                          </a:rPr>
                          <m:t>𝑐𝑎𝑙𝑖𝑏𝑟𝑎𝑡𝑖𝑜𝑛</m:t>
                        </m:r>
                      </m:num>
                      <m:den>
                        <m:r>
                          <a:rPr lang="en-US" b="0" i="1" smtClean="0">
                            <a:latin typeface="Cambria Math" panose="02040503050406030204" pitchFamily="18" charset="0"/>
                          </a:rPr>
                          <m:t>𝑠𝑙𝑜𝑝𝑒</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𝑂𝑐𝑡</m:t>
                        </m:r>
                        <m:r>
                          <a:rPr lang="en-US" b="0" i="1" smtClean="0">
                            <a:latin typeface="Cambria Math" panose="02040503050406030204" pitchFamily="18" charset="0"/>
                          </a:rPr>
                          <m:t> 20 </m:t>
                        </m:r>
                        <m:r>
                          <a:rPr lang="en-US" b="0" i="1" smtClean="0">
                            <a:latin typeface="Cambria Math" panose="02040503050406030204" pitchFamily="18" charset="0"/>
                          </a:rPr>
                          <m:t>𝑐𝑎𝑙𝑖𝑏𝑟𝑎𝑡𝑖𝑜𝑛</m:t>
                        </m:r>
                      </m:den>
                    </m:f>
                  </m:oMath>
                </a14:m>
                <a:r>
                  <a:rPr lang="en-US" dirty="0"/>
                  <a:t> </a:t>
                </a:r>
              </a:p>
              <a:p>
                <a:r>
                  <a:rPr lang="en-US" dirty="0"/>
                  <a:t>This gave approximate peak positions without generating new tier3 files </a:t>
                </a:r>
              </a:p>
            </p:txBody>
          </p:sp>
        </mc:Choice>
        <mc:Fallback xmlns="">
          <p:sp>
            <p:nvSpPr>
              <p:cNvPr id="3" name="Content Placeholder 2">
                <a:extLst>
                  <a:ext uri="{FF2B5EF4-FFF2-40B4-BE49-F238E27FC236}">
                    <a16:creationId xmlns:a16="http://schemas.microsoft.com/office/drawing/2014/main" id="{CE7CC04C-C3C4-CA42-4B94-F41302D237AB}"/>
                  </a:ext>
                </a:extLst>
              </p:cNvPr>
              <p:cNvSpPr>
                <a:spLocks noGrp="1" noRot="1" noChangeAspect="1" noMove="1" noResize="1" noEditPoints="1" noAdjustHandles="1" noChangeArrowheads="1" noChangeShapeType="1" noTextEdit="1"/>
              </p:cNvSpPr>
              <p:nvPr>
                <p:ph sz="half" idx="1"/>
              </p:nvPr>
            </p:nvSpPr>
            <p:spPr>
              <a:xfrm>
                <a:off x="685802" y="2142068"/>
                <a:ext cx="4995334" cy="1887008"/>
              </a:xfrm>
              <a:blipFill>
                <a:blip r:embed="rId2"/>
                <a:stretch>
                  <a:fillRect l="-611" t="-968" b="-2903"/>
                </a:stretch>
              </a:blipFill>
            </p:spPr>
            <p:txBody>
              <a:bodyPr/>
              <a:lstStyle/>
              <a:p>
                <a:r>
                  <a:rPr lang="en-US">
                    <a:noFill/>
                  </a:rPr>
                  <a:t> </a:t>
                </a:r>
              </a:p>
            </p:txBody>
          </p:sp>
        </mc:Fallback>
      </mc:AlternateContent>
      <p:pic>
        <p:nvPicPr>
          <p:cNvPr id="8" name="Content Placeholder 7">
            <a:extLst>
              <a:ext uri="{FF2B5EF4-FFF2-40B4-BE49-F238E27FC236}">
                <a16:creationId xmlns:a16="http://schemas.microsoft.com/office/drawing/2014/main" id="{E589D67D-2593-8AEB-B07A-E662D3EDE7B9}"/>
              </a:ext>
            </a:extLst>
          </p:cNvPr>
          <p:cNvPicPr>
            <a:picLocks noGrp="1" noChangeAspect="1"/>
          </p:cNvPicPr>
          <p:nvPr>
            <p:ph sz="half" idx="2"/>
          </p:nvPr>
        </p:nvPicPr>
        <p:blipFill>
          <a:blip r:embed="rId3"/>
          <a:stretch>
            <a:fillRect/>
          </a:stretch>
        </p:blipFill>
        <p:spPr>
          <a:xfrm>
            <a:off x="5821363" y="2142067"/>
            <a:ext cx="4995862" cy="3649134"/>
          </a:xfrm>
        </p:spPr>
      </p:pic>
      <p:sp>
        <p:nvSpPr>
          <p:cNvPr id="5" name="Footer Placeholder 4">
            <a:extLst>
              <a:ext uri="{FF2B5EF4-FFF2-40B4-BE49-F238E27FC236}">
                <a16:creationId xmlns:a16="http://schemas.microsoft.com/office/drawing/2014/main" id="{80D9B36E-369A-9B61-ED5F-2708F4BF6D2E}"/>
              </a:ext>
            </a:extLst>
          </p:cNvPr>
          <p:cNvSpPr>
            <a:spLocks noGrp="1"/>
          </p:cNvSpPr>
          <p:nvPr>
            <p:ph type="ftr" sz="quarter" idx="11"/>
          </p:nvPr>
        </p:nvSpPr>
        <p:spPr/>
        <p:txBody>
          <a:bodyPr/>
          <a:lstStyle/>
          <a:p>
            <a:r>
              <a:rPr lang="en-US"/>
              <a:t>MONUMENT Collaboration meeting 2023, IAS-TUM</a:t>
            </a:r>
            <a:endParaRPr lang="en-US" dirty="0"/>
          </a:p>
        </p:txBody>
      </p:sp>
      <p:sp>
        <p:nvSpPr>
          <p:cNvPr id="6" name="Slide Number Placeholder 5">
            <a:extLst>
              <a:ext uri="{FF2B5EF4-FFF2-40B4-BE49-F238E27FC236}">
                <a16:creationId xmlns:a16="http://schemas.microsoft.com/office/drawing/2014/main" id="{4C6DF9A0-490C-27B2-A8FB-56DE8EE20551}"/>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10" name="Picture 9">
            <a:extLst>
              <a:ext uri="{FF2B5EF4-FFF2-40B4-BE49-F238E27FC236}">
                <a16:creationId xmlns:a16="http://schemas.microsoft.com/office/drawing/2014/main" id="{9873B051-E83B-F9B3-A6B0-78A0785FFC56}"/>
              </a:ext>
            </a:extLst>
          </p:cNvPr>
          <p:cNvPicPr>
            <a:picLocks noChangeAspect="1"/>
          </p:cNvPicPr>
          <p:nvPr/>
        </p:nvPicPr>
        <p:blipFill>
          <a:blip r:embed="rId4"/>
          <a:stretch>
            <a:fillRect/>
          </a:stretch>
        </p:blipFill>
        <p:spPr>
          <a:xfrm>
            <a:off x="685799" y="3966634"/>
            <a:ext cx="4467225" cy="2874984"/>
          </a:xfrm>
          <a:prstGeom prst="rect">
            <a:avLst/>
          </a:prstGeom>
        </p:spPr>
      </p:pic>
    </p:spTree>
    <p:extLst>
      <p:ext uri="{BB962C8B-B14F-4D97-AF65-F5344CB8AC3E}">
        <p14:creationId xmlns:p14="http://schemas.microsoft.com/office/powerpoint/2010/main" val="1947723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6837A-0F1D-1929-0573-A4EB614135FE}"/>
              </a:ext>
            </a:extLst>
          </p:cNvPr>
          <p:cNvSpPr>
            <a:spLocks noGrp="1"/>
          </p:cNvSpPr>
          <p:nvPr>
            <p:ph type="title"/>
          </p:nvPr>
        </p:nvSpPr>
        <p:spPr/>
        <p:txBody>
          <a:bodyPr/>
          <a:lstStyle/>
          <a:p>
            <a:r>
              <a:rPr lang="en-US" dirty="0"/>
              <a:t>Cross-check calibration correction with </a:t>
            </a:r>
            <a:r>
              <a:rPr lang="en-US" baseline="30000" dirty="0"/>
              <a:t>40</a:t>
            </a:r>
            <a:r>
              <a:rPr lang="en-US" dirty="0"/>
              <a:t>K</a:t>
            </a:r>
          </a:p>
        </p:txBody>
      </p:sp>
      <p:pic>
        <p:nvPicPr>
          <p:cNvPr id="8" name="Content Placeholder 7">
            <a:extLst>
              <a:ext uri="{FF2B5EF4-FFF2-40B4-BE49-F238E27FC236}">
                <a16:creationId xmlns:a16="http://schemas.microsoft.com/office/drawing/2014/main" id="{15D7C194-0F43-A1CF-4C65-28F57C429529}"/>
              </a:ext>
            </a:extLst>
          </p:cNvPr>
          <p:cNvPicPr>
            <a:picLocks noGrp="1" noChangeAspect="1"/>
          </p:cNvPicPr>
          <p:nvPr>
            <p:ph sz="half" idx="1"/>
          </p:nvPr>
        </p:nvPicPr>
        <p:blipFill>
          <a:blip r:embed="rId2"/>
          <a:stretch>
            <a:fillRect/>
          </a:stretch>
        </p:blipFill>
        <p:spPr>
          <a:xfrm>
            <a:off x="685800" y="2142067"/>
            <a:ext cx="4995863" cy="3649132"/>
          </a:xfrm>
        </p:spPr>
      </p:pic>
      <p:pic>
        <p:nvPicPr>
          <p:cNvPr id="10" name="Content Placeholder 9">
            <a:extLst>
              <a:ext uri="{FF2B5EF4-FFF2-40B4-BE49-F238E27FC236}">
                <a16:creationId xmlns:a16="http://schemas.microsoft.com/office/drawing/2014/main" id="{7FDDBF59-0E27-F1DD-D802-2D2E800C3782}"/>
              </a:ext>
            </a:extLst>
          </p:cNvPr>
          <p:cNvPicPr>
            <a:picLocks noGrp="1" noChangeAspect="1"/>
          </p:cNvPicPr>
          <p:nvPr>
            <p:ph sz="half" idx="2"/>
          </p:nvPr>
        </p:nvPicPr>
        <p:blipFill>
          <a:blip r:embed="rId3"/>
          <a:stretch>
            <a:fillRect/>
          </a:stretch>
        </p:blipFill>
        <p:spPr>
          <a:xfrm>
            <a:off x="5821363" y="2142066"/>
            <a:ext cx="4995862" cy="3649131"/>
          </a:xfrm>
        </p:spPr>
      </p:pic>
      <p:sp>
        <p:nvSpPr>
          <p:cNvPr id="5" name="Footer Placeholder 4">
            <a:extLst>
              <a:ext uri="{FF2B5EF4-FFF2-40B4-BE49-F238E27FC236}">
                <a16:creationId xmlns:a16="http://schemas.microsoft.com/office/drawing/2014/main" id="{CB8D19DF-A8F3-F9A2-0AEC-AF7977FA88DA}"/>
              </a:ext>
            </a:extLst>
          </p:cNvPr>
          <p:cNvSpPr>
            <a:spLocks noGrp="1"/>
          </p:cNvSpPr>
          <p:nvPr>
            <p:ph type="ftr" sz="quarter" idx="11"/>
          </p:nvPr>
        </p:nvSpPr>
        <p:spPr/>
        <p:txBody>
          <a:bodyPr/>
          <a:lstStyle/>
          <a:p>
            <a:r>
              <a:rPr lang="en-US"/>
              <a:t>MONUMENT Collaboration meeting 2023, IAS-TUM</a:t>
            </a:r>
            <a:endParaRPr lang="en-US" dirty="0"/>
          </a:p>
        </p:txBody>
      </p:sp>
      <p:sp>
        <p:nvSpPr>
          <p:cNvPr id="6" name="Slide Number Placeholder 5">
            <a:extLst>
              <a:ext uri="{FF2B5EF4-FFF2-40B4-BE49-F238E27FC236}">
                <a16:creationId xmlns:a16="http://schemas.microsoft.com/office/drawing/2014/main" id="{B6A923D1-1FD3-A42D-C47B-4569F5640B00}"/>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250359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4E7950-CDEF-5A79-D688-7129D6BD7205}"/>
              </a:ext>
            </a:extLst>
          </p:cNvPr>
          <p:cNvSpPr>
            <a:spLocks noGrp="1"/>
          </p:cNvSpPr>
          <p:nvPr>
            <p:ph type="title"/>
          </p:nvPr>
        </p:nvSpPr>
        <p:spPr/>
        <p:txBody>
          <a:bodyPr/>
          <a:lstStyle/>
          <a:p>
            <a:pPr algn="ctr"/>
            <a:r>
              <a:rPr lang="en-US" dirty="0"/>
              <a:t>Variation of Peaks between Oct &amp; nov data</a:t>
            </a:r>
          </a:p>
        </p:txBody>
      </p:sp>
      <p:sp>
        <p:nvSpPr>
          <p:cNvPr id="6" name="Footer Placeholder 5">
            <a:extLst>
              <a:ext uri="{FF2B5EF4-FFF2-40B4-BE49-F238E27FC236}">
                <a16:creationId xmlns:a16="http://schemas.microsoft.com/office/drawing/2014/main" id="{7D55A629-49DA-8B70-A0AE-755808727473}"/>
              </a:ext>
            </a:extLst>
          </p:cNvPr>
          <p:cNvSpPr>
            <a:spLocks noGrp="1"/>
          </p:cNvSpPr>
          <p:nvPr>
            <p:ph type="ftr" sz="quarter" idx="11"/>
          </p:nvPr>
        </p:nvSpPr>
        <p:spPr/>
        <p:txBody>
          <a:bodyPr/>
          <a:lstStyle/>
          <a:p>
            <a:r>
              <a:rPr lang="en-US"/>
              <a:t>MONUMENT Collaboration meeting 2023, IAS-TUM</a:t>
            </a:r>
            <a:endParaRPr lang="en-US" dirty="0"/>
          </a:p>
        </p:txBody>
      </p:sp>
      <p:sp>
        <p:nvSpPr>
          <p:cNvPr id="7" name="Slide Number Placeholder 6">
            <a:extLst>
              <a:ext uri="{FF2B5EF4-FFF2-40B4-BE49-F238E27FC236}">
                <a16:creationId xmlns:a16="http://schemas.microsoft.com/office/drawing/2014/main" id="{F09DFCF3-DBA7-28AD-150E-B9309DA72D37}"/>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816703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4A5B79-74A6-5394-A523-0CA0D1AD33F0}"/>
              </a:ext>
            </a:extLst>
          </p:cNvPr>
          <p:cNvSpPr>
            <a:spLocks noGrp="1"/>
          </p:cNvSpPr>
          <p:nvPr>
            <p:ph type="title"/>
          </p:nvPr>
        </p:nvSpPr>
        <p:spPr/>
        <p:txBody>
          <a:bodyPr/>
          <a:lstStyle/>
          <a:p>
            <a:r>
              <a:rPr lang="en-US" dirty="0"/>
              <a:t>Channel 0 (</a:t>
            </a:r>
            <a:r>
              <a:rPr lang="en-US" dirty="0" err="1"/>
              <a:t>REge</a:t>
            </a:r>
            <a:r>
              <a:rPr lang="en-US" dirty="0"/>
              <a:t>) peaks and residuals</a:t>
            </a:r>
          </a:p>
        </p:txBody>
      </p:sp>
      <p:pic>
        <p:nvPicPr>
          <p:cNvPr id="8" name="Content Placeholder 7">
            <a:extLst>
              <a:ext uri="{FF2B5EF4-FFF2-40B4-BE49-F238E27FC236}">
                <a16:creationId xmlns:a16="http://schemas.microsoft.com/office/drawing/2014/main" id="{7865D6AE-7BA1-0371-68A1-A00BA20C47DC}"/>
              </a:ext>
            </a:extLst>
          </p:cNvPr>
          <p:cNvPicPr>
            <a:picLocks noGrp="1" noChangeAspect="1"/>
          </p:cNvPicPr>
          <p:nvPr>
            <p:ph sz="half" idx="1"/>
          </p:nvPr>
        </p:nvPicPr>
        <p:blipFill>
          <a:blip r:embed="rId2"/>
          <a:stretch>
            <a:fillRect/>
          </a:stretch>
        </p:blipFill>
        <p:spPr>
          <a:xfrm>
            <a:off x="685800" y="2142067"/>
            <a:ext cx="4995863" cy="3649132"/>
          </a:xfrm>
        </p:spPr>
      </p:pic>
      <p:pic>
        <p:nvPicPr>
          <p:cNvPr id="14" name="Content Placeholder 13">
            <a:extLst>
              <a:ext uri="{FF2B5EF4-FFF2-40B4-BE49-F238E27FC236}">
                <a16:creationId xmlns:a16="http://schemas.microsoft.com/office/drawing/2014/main" id="{2696F44B-4C7C-EFB0-A98D-BD02628A3E1B}"/>
              </a:ext>
            </a:extLst>
          </p:cNvPr>
          <p:cNvPicPr>
            <a:picLocks noGrp="1" noChangeAspect="1"/>
          </p:cNvPicPr>
          <p:nvPr>
            <p:ph sz="half" idx="2"/>
          </p:nvPr>
        </p:nvPicPr>
        <p:blipFill>
          <a:blip r:embed="rId3"/>
          <a:stretch>
            <a:fillRect/>
          </a:stretch>
        </p:blipFill>
        <p:spPr>
          <a:xfrm>
            <a:off x="5821363" y="2142067"/>
            <a:ext cx="4995862" cy="3649132"/>
          </a:xfrm>
        </p:spPr>
      </p:pic>
      <p:sp>
        <p:nvSpPr>
          <p:cNvPr id="2" name="Oval 1">
            <a:extLst>
              <a:ext uri="{FF2B5EF4-FFF2-40B4-BE49-F238E27FC236}">
                <a16:creationId xmlns:a16="http://schemas.microsoft.com/office/drawing/2014/main" id="{74ECD14E-6201-36AE-15E4-492002852475}"/>
              </a:ext>
            </a:extLst>
          </p:cNvPr>
          <p:cNvSpPr/>
          <p:nvPr/>
        </p:nvSpPr>
        <p:spPr>
          <a:xfrm>
            <a:off x="933254" y="2818614"/>
            <a:ext cx="810705" cy="34879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8FA4502-D09B-0387-8503-7DE0A1F90523}"/>
              </a:ext>
            </a:extLst>
          </p:cNvPr>
          <p:cNvSpPr/>
          <p:nvPr/>
        </p:nvSpPr>
        <p:spPr>
          <a:xfrm>
            <a:off x="3385793" y="2829609"/>
            <a:ext cx="810705" cy="348792"/>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86B0E32-E375-BDFA-1E56-F2D53F46AC13}"/>
              </a:ext>
            </a:extLst>
          </p:cNvPr>
          <p:cNvSpPr/>
          <p:nvPr/>
        </p:nvSpPr>
        <p:spPr>
          <a:xfrm>
            <a:off x="2366128" y="2988297"/>
            <a:ext cx="678166" cy="179109"/>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43ADC7A-35FE-18B4-EE96-393FA664E967}"/>
              </a:ext>
            </a:extLst>
          </p:cNvPr>
          <p:cNvSpPr/>
          <p:nvPr/>
        </p:nvSpPr>
        <p:spPr>
          <a:xfrm>
            <a:off x="4865802" y="3008719"/>
            <a:ext cx="678166" cy="179109"/>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08F2282-6F13-6E46-CFD2-0B455116B6A7}"/>
              </a:ext>
            </a:extLst>
          </p:cNvPr>
          <p:cNvSpPr txBox="1"/>
          <p:nvPr/>
        </p:nvSpPr>
        <p:spPr>
          <a:xfrm>
            <a:off x="2762054" y="1692235"/>
            <a:ext cx="1348033" cy="461665"/>
          </a:xfrm>
          <a:prstGeom prst="rect">
            <a:avLst/>
          </a:prstGeom>
          <a:noFill/>
        </p:spPr>
        <p:txBody>
          <a:bodyPr wrap="square" rtlCol="0">
            <a:spAutoFit/>
          </a:bodyPr>
          <a:lstStyle/>
          <a:p>
            <a:r>
              <a:rPr lang="en-US" sz="2400" b="1" dirty="0">
                <a:solidFill>
                  <a:srgbClr val="FF0000"/>
                </a:solidFill>
              </a:rPr>
              <a:t>Shift</a:t>
            </a:r>
          </a:p>
        </p:txBody>
      </p:sp>
      <p:cxnSp>
        <p:nvCxnSpPr>
          <p:cNvPr id="10" name="Straight Arrow Connector 9">
            <a:extLst>
              <a:ext uri="{FF2B5EF4-FFF2-40B4-BE49-F238E27FC236}">
                <a16:creationId xmlns:a16="http://schemas.microsoft.com/office/drawing/2014/main" id="{1AD912B8-D18D-D8A5-58F5-20B9E7DD6784}"/>
              </a:ext>
            </a:extLst>
          </p:cNvPr>
          <p:cNvCxnSpPr>
            <a:cxnSpLocks/>
          </p:cNvCxnSpPr>
          <p:nvPr/>
        </p:nvCxnSpPr>
        <p:spPr>
          <a:xfrm flipH="1">
            <a:off x="1743959" y="2065867"/>
            <a:ext cx="1168923" cy="75274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2" name="Straight Arrow Connector 11">
            <a:extLst>
              <a:ext uri="{FF2B5EF4-FFF2-40B4-BE49-F238E27FC236}">
                <a16:creationId xmlns:a16="http://schemas.microsoft.com/office/drawing/2014/main" id="{A4B02F70-1ABF-5161-2D04-02207D208AB8}"/>
              </a:ext>
            </a:extLst>
          </p:cNvPr>
          <p:cNvCxnSpPr>
            <a:cxnSpLocks/>
          </p:cNvCxnSpPr>
          <p:nvPr/>
        </p:nvCxnSpPr>
        <p:spPr>
          <a:xfrm flipH="1">
            <a:off x="2442046" y="2142067"/>
            <a:ext cx="470836" cy="829605"/>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6" name="Straight Arrow Connector 15">
            <a:extLst>
              <a:ext uri="{FF2B5EF4-FFF2-40B4-BE49-F238E27FC236}">
                <a16:creationId xmlns:a16="http://schemas.microsoft.com/office/drawing/2014/main" id="{CB821F7E-3F61-8334-98AC-1E3E3E556559}"/>
              </a:ext>
            </a:extLst>
          </p:cNvPr>
          <p:cNvCxnSpPr>
            <a:cxnSpLocks/>
            <a:stCxn id="7" idx="2"/>
          </p:cNvCxnSpPr>
          <p:nvPr/>
        </p:nvCxnSpPr>
        <p:spPr>
          <a:xfrm>
            <a:off x="3436071" y="2153900"/>
            <a:ext cx="494906" cy="599509"/>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20" name="Straight Arrow Connector 19">
            <a:extLst>
              <a:ext uri="{FF2B5EF4-FFF2-40B4-BE49-F238E27FC236}">
                <a16:creationId xmlns:a16="http://schemas.microsoft.com/office/drawing/2014/main" id="{8E1A3306-DAAF-5C29-31F2-0E80E9C989F3}"/>
              </a:ext>
            </a:extLst>
          </p:cNvPr>
          <p:cNvCxnSpPr>
            <a:cxnSpLocks/>
          </p:cNvCxnSpPr>
          <p:nvPr/>
        </p:nvCxnSpPr>
        <p:spPr>
          <a:xfrm>
            <a:off x="3500740" y="2059951"/>
            <a:ext cx="1561454" cy="89751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2" name="Oval 21">
            <a:extLst>
              <a:ext uri="{FF2B5EF4-FFF2-40B4-BE49-F238E27FC236}">
                <a16:creationId xmlns:a16="http://schemas.microsoft.com/office/drawing/2014/main" id="{06B46335-E520-C023-B257-DB999DC54EB8}"/>
              </a:ext>
            </a:extLst>
          </p:cNvPr>
          <p:cNvSpPr/>
          <p:nvPr/>
        </p:nvSpPr>
        <p:spPr>
          <a:xfrm>
            <a:off x="933254" y="4733826"/>
            <a:ext cx="2111040" cy="348792"/>
          </a:xfrm>
          <a:prstGeom prst="ellipse">
            <a:avLst/>
          </a:prstGeom>
          <a:noFill/>
          <a:ln w="254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28D5BF9-C70D-DA6D-1F6D-29350FAEAD54}"/>
              </a:ext>
            </a:extLst>
          </p:cNvPr>
          <p:cNvSpPr/>
          <p:nvPr/>
        </p:nvSpPr>
        <p:spPr>
          <a:xfrm>
            <a:off x="3432926" y="4725968"/>
            <a:ext cx="2111040" cy="348792"/>
          </a:xfrm>
          <a:prstGeom prst="ellipse">
            <a:avLst/>
          </a:prstGeom>
          <a:noFill/>
          <a:ln w="254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5182FC9-33F1-C980-4E70-97C81E2255EF}"/>
              </a:ext>
            </a:extLst>
          </p:cNvPr>
          <p:cNvSpPr txBox="1"/>
          <p:nvPr/>
        </p:nvSpPr>
        <p:spPr>
          <a:xfrm>
            <a:off x="2735344" y="5851026"/>
            <a:ext cx="1348033" cy="461665"/>
          </a:xfrm>
          <a:prstGeom prst="rect">
            <a:avLst/>
          </a:prstGeom>
          <a:noFill/>
        </p:spPr>
        <p:txBody>
          <a:bodyPr wrap="square" rtlCol="0">
            <a:spAutoFit/>
          </a:bodyPr>
          <a:lstStyle/>
          <a:p>
            <a:r>
              <a:rPr lang="en-US" sz="2400" b="1" dirty="0">
                <a:solidFill>
                  <a:srgbClr val="00B050"/>
                </a:solidFill>
              </a:rPr>
              <a:t>Stable</a:t>
            </a:r>
          </a:p>
        </p:txBody>
      </p:sp>
      <p:cxnSp>
        <p:nvCxnSpPr>
          <p:cNvPr id="26" name="Straight Arrow Connector 25">
            <a:extLst>
              <a:ext uri="{FF2B5EF4-FFF2-40B4-BE49-F238E27FC236}">
                <a16:creationId xmlns:a16="http://schemas.microsoft.com/office/drawing/2014/main" id="{9BA77961-C853-FDCE-7DA9-2F99FA180329}"/>
              </a:ext>
            </a:extLst>
          </p:cNvPr>
          <p:cNvCxnSpPr>
            <a:cxnSpLocks/>
          </p:cNvCxnSpPr>
          <p:nvPr/>
        </p:nvCxnSpPr>
        <p:spPr>
          <a:xfrm flipH="1" flipV="1">
            <a:off x="2306949" y="5121972"/>
            <a:ext cx="577391" cy="779231"/>
          </a:xfrm>
          <a:prstGeom prst="straightConnector1">
            <a:avLst/>
          </a:prstGeom>
          <a:ln>
            <a:solidFill>
              <a:srgbClr val="00B050"/>
            </a:solidFill>
            <a:tailEnd type="triangle"/>
          </a:ln>
        </p:spPr>
        <p:style>
          <a:lnRef idx="2">
            <a:schemeClr val="accent5"/>
          </a:lnRef>
          <a:fillRef idx="0">
            <a:schemeClr val="accent5"/>
          </a:fillRef>
          <a:effectRef idx="1">
            <a:schemeClr val="accent5"/>
          </a:effectRef>
          <a:fontRef idx="minor">
            <a:schemeClr val="tx1"/>
          </a:fontRef>
        </p:style>
      </p:cxnSp>
      <p:cxnSp>
        <p:nvCxnSpPr>
          <p:cNvPr id="28" name="Straight Arrow Connector 27">
            <a:extLst>
              <a:ext uri="{FF2B5EF4-FFF2-40B4-BE49-F238E27FC236}">
                <a16:creationId xmlns:a16="http://schemas.microsoft.com/office/drawing/2014/main" id="{7A5F6FE5-1629-D616-EDE4-6F144C8B9E5D}"/>
              </a:ext>
            </a:extLst>
          </p:cNvPr>
          <p:cNvCxnSpPr>
            <a:cxnSpLocks/>
          </p:cNvCxnSpPr>
          <p:nvPr/>
        </p:nvCxnSpPr>
        <p:spPr>
          <a:xfrm flipV="1">
            <a:off x="3500740" y="5121972"/>
            <a:ext cx="609347" cy="745427"/>
          </a:xfrm>
          <a:prstGeom prst="straightConnector1">
            <a:avLst/>
          </a:prstGeom>
          <a:ln>
            <a:solidFill>
              <a:srgbClr val="00B050"/>
            </a:solidFill>
            <a:tailEnd type="triangle"/>
          </a:ln>
        </p:spPr>
        <p:style>
          <a:lnRef idx="2">
            <a:schemeClr val="accent5"/>
          </a:lnRef>
          <a:fillRef idx="0">
            <a:schemeClr val="accent5"/>
          </a:fillRef>
          <a:effectRef idx="1">
            <a:schemeClr val="accent5"/>
          </a:effectRef>
          <a:fontRef idx="minor">
            <a:schemeClr val="tx1"/>
          </a:fontRef>
        </p:style>
      </p:cxnSp>
      <p:sp>
        <p:nvSpPr>
          <p:cNvPr id="32" name="Footer Placeholder 31">
            <a:extLst>
              <a:ext uri="{FF2B5EF4-FFF2-40B4-BE49-F238E27FC236}">
                <a16:creationId xmlns:a16="http://schemas.microsoft.com/office/drawing/2014/main" id="{AADF90F1-B978-AE3E-E5E1-1FF00B356E00}"/>
              </a:ext>
            </a:extLst>
          </p:cNvPr>
          <p:cNvSpPr>
            <a:spLocks noGrp="1"/>
          </p:cNvSpPr>
          <p:nvPr>
            <p:ph type="ftr" sz="quarter" idx="11"/>
          </p:nvPr>
        </p:nvSpPr>
        <p:spPr/>
        <p:txBody>
          <a:bodyPr/>
          <a:lstStyle/>
          <a:p>
            <a:r>
              <a:rPr lang="en-US"/>
              <a:t>MONUMENT Collaboration meeting 2023, IAS-TUM</a:t>
            </a:r>
            <a:endParaRPr lang="en-US" dirty="0"/>
          </a:p>
        </p:txBody>
      </p:sp>
      <p:sp>
        <p:nvSpPr>
          <p:cNvPr id="33" name="Slide Number Placeholder 32">
            <a:extLst>
              <a:ext uri="{FF2B5EF4-FFF2-40B4-BE49-F238E27FC236}">
                <a16:creationId xmlns:a16="http://schemas.microsoft.com/office/drawing/2014/main" id="{B5B17EED-3D3A-887B-F8F5-39033B4F6EEE}"/>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9" name="Oval 8">
            <a:extLst>
              <a:ext uri="{FF2B5EF4-FFF2-40B4-BE49-F238E27FC236}">
                <a16:creationId xmlns:a16="http://schemas.microsoft.com/office/drawing/2014/main" id="{6BF6E767-1387-30AB-813E-EF7F8F9867DC}"/>
              </a:ext>
            </a:extLst>
          </p:cNvPr>
          <p:cNvSpPr/>
          <p:nvPr/>
        </p:nvSpPr>
        <p:spPr>
          <a:xfrm>
            <a:off x="5868513" y="4725968"/>
            <a:ext cx="2227737" cy="655657"/>
          </a:xfrm>
          <a:prstGeom prst="ellipse">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1315771-8420-638C-F968-BC67D30617DF}"/>
              </a:ext>
            </a:extLst>
          </p:cNvPr>
          <p:cNvSpPr/>
          <p:nvPr/>
        </p:nvSpPr>
        <p:spPr>
          <a:xfrm>
            <a:off x="8430738" y="4659293"/>
            <a:ext cx="2227737" cy="655657"/>
          </a:xfrm>
          <a:prstGeom prst="ellipse">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80F0D47E-D0EF-3F8F-50FF-B6759BD59E7B}"/>
              </a:ext>
            </a:extLst>
          </p:cNvPr>
          <p:cNvCxnSpPr/>
          <p:nvPr/>
        </p:nvCxnSpPr>
        <p:spPr>
          <a:xfrm flipH="1" flipV="1">
            <a:off x="7496175" y="5486400"/>
            <a:ext cx="447675" cy="657225"/>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9" name="Straight Arrow Connector 18">
            <a:extLst>
              <a:ext uri="{FF2B5EF4-FFF2-40B4-BE49-F238E27FC236}">
                <a16:creationId xmlns:a16="http://schemas.microsoft.com/office/drawing/2014/main" id="{10D4EBF7-AF8A-6B52-7E21-B43BA43EFB71}"/>
              </a:ext>
            </a:extLst>
          </p:cNvPr>
          <p:cNvCxnSpPr>
            <a:cxnSpLocks/>
          </p:cNvCxnSpPr>
          <p:nvPr/>
        </p:nvCxnSpPr>
        <p:spPr>
          <a:xfrm flipV="1">
            <a:off x="8653158" y="5486400"/>
            <a:ext cx="414594" cy="65565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27" name="TextBox 26">
            <a:extLst>
              <a:ext uri="{FF2B5EF4-FFF2-40B4-BE49-F238E27FC236}">
                <a16:creationId xmlns:a16="http://schemas.microsoft.com/office/drawing/2014/main" id="{35DF92EC-0D1D-F199-7933-2FCBB9C96289}"/>
              </a:ext>
            </a:extLst>
          </p:cNvPr>
          <p:cNvSpPr txBox="1"/>
          <p:nvPr/>
        </p:nvSpPr>
        <p:spPr>
          <a:xfrm>
            <a:off x="6915150" y="6032001"/>
            <a:ext cx="2541506" cy="461665"/>
          </a:xfrm>
          <a:prstGeom prst="rect">
            <a:avLst/>
          </a:prstGeom>
          <a:noFill/>
        </p:spPr>
        <p:txBody>
          <a:bodyPr wrap="square" rtlCol="0">
            <a:spAutoFit/>
          </a:bodyPr>
          <a:lstStyle/>
          <a:p>
            <a:pPr algn="ctr"/>
            <a:r>
              <a:rPr lang="en-US" sz="2400" b="1" dirty="0">
                <a:solidFill>
                  <a:schemeClr val="accent6">
                    <a:lumMod val="75000"/>
                  </a:schemeClr>
                </a:solidFill>
              </a:rPr>
              <a:t>Poor</a:t>
            </a:r>
            <a:r>
              <a:rPr lang="en-US" sz="2400" b="1" dirty="0">
                <a:solidFill>
                  <a:srgbClr val="00B050"/>
                </a:solidFill>
              </a:rPr>
              <a:t> </a:t>
            </a:r>
            <a:r>
              <a:rPr lang="en-US" sz="2400" b="1" dirty="0">
                <a:solidFill>
                  <a:schemeClr val="accent6">
                    <a:lumMod val="75000"/>
                  </a:schemeClr>
                </a:solidFill>
              </a:rPr>
              <a:t>residuals</a:t>
            </a:r>
            <a:r>
              <a:rPr lang="en-US" sz="2400" b="1" dirty="0">
                <a:solidFill>
                  <a:srgbClr val="00B050"/>
                </a:solidFill>
              </a:rPr>
              <a:t> </a:t>
            </a:r>
          </a:p>
        </p:txBody>
      </p:sp>
    </p:spTree>
    <p:extLst>
      <p:ext uri="{BB962C8B-B14F-4D97-AF65-F5344CB8AC3E}">
        <p14:creationId xmlns:p14="http://schemas.microsoft.com/office/powerpoint/2010/main" val="141450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250"/>
                                        <p:tgtEl>
                                          <p:spTgt spid="1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25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50"/>
                                        <p:tgtEl>
                                          <p:spTgt spid="18"/>
                                        </p:tgtEl>
                                      </p:cBhvr>
                                    </p:animEffect>
                                  </p:childTnLst>
                                </p:cTn>
                              </p:par>
                              <p:par>
                                <p:cTn id="66" presetID="10" presetClass="entr" presetSubtype="0"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250"/>
                                        <p:tgtEl>
                                          <p:spTgt spid="19"/>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randombar(horizontal)">
                                      <p:cBhvr>
                                        <p:cTn id="71"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p:bldP spid="22" grpId="0" animBg="1"/>
      <p:bldP spid="24" grpId="0" animBg="1"/>
      <p:bldP spid="25" grpId="0"/>
      <p:bldP spid="9" grpId="0" animBg="1"/>
      <p:bldP spid="11" grpId="0" animBg="1"/>
      <p:bldP spid="2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1566</TotalTime>
  <Words>1150</Words>
  <Application>Microsoft Office PowerPoint</Application>
  <PresentationFormat>Widescreen</PresentationFormat>
  <Paragraphs>159</Paragraphs>
  <Slides>27</Slides>
  <Notes>3</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Bell MT</vt:lpstr>
      <vt:lpstr>Calibri</vt:lpstr>
      <vt:lpstr>Calibri Light</vt:lpstr>
      <vt:lpstr>Cambria Math</vt:lpstr>
      <vt:lpstr>Cooper Black</vt:lpstr>
      <vt:lpstr>Rockwell Extra Bold</vt:lpstr>
      <vt:lpstr>Celestial</vt:lpstr>
      <vt:lpstr>Stability of 136Ba peaks and FWHM from Oct and Nov 2021 data sets</vt:lpstr>
      <vt:lpstr>Outline</vt:lpstr>
      <vt:lpstr>Procedure for time stability analysis</vt:lpstr>
      <vt:lpstr>Example of Ba and K peak stability over time</vt:lpstr>
      <vt:lpstr>Procedure for calibration correction</vt:lpstr>
      <vt:lpstr>Procedure for calibration correction</vt:lpstr>
      <vt:lpstr>Cross-check calibration correction with 40K</vt:lpstr>
      <vt:lpstr>Variation of Peaks between Oct &amp; nov data</vt:lpstr>
      <vt:lpstr>Channel 0 (REge) peaks and residuals</vt:lpstr>
      <vt:lpstr>Channel 4 (REge) peaks and residuals</vt:lpstr>
      <vt:lpstr>Channel 1 (bege) peaks and residuals</vt:lpstr>
      <vt:lpstr>Channel 7 (Coax) peaks and residuals</vt:lpstr>
      <vt:lpstr>Shift/RMS for all detectors</vt:lpstr>
      <vt:lpstr>Shift/RMS for all detectors</vt:lpstr>
      <vt:lpstr>Observation by looking at the peaks</vt:lpstr>
      <vt:lpstr>Variation of FWHM between Oct &amp; nov data</vt:lpstr>
      <vt:lpstr>PowerPoint Presentation</vt:lpstr>
      <vt:lpstr>PowerPoint Presentation</vt:lpstr>
      <vt:lpstr>PowerPoint Presentation</vt:lpstr>
      <vt:lpstr>PowerPoint Presentation</vt:lpstr>
      <vt:lpstr>PowerPoint Presentation</vt:lpstr>
      <vt:lpstr>Summary</vt:lpstr>
      <vt:lpstr>Backup slides</vt:lpstr>
      <vt:lpstr>Channel 2 (REge) peaks and residuals</vt:lpstr>
      <vt:lpstr>Channel 3 (REge) peaks and residuals</vt:lpstr>
      <vt:lpstr>Channel 5 (bege) peaks and residuals</vt:lpstr>
      <vt:lpstr>Channel 6 (Coax) peaks and residuals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Dhanurdhar</dc:creator>
  <cp:lastModifiedBy>Dhanurdhar</cp:lastModifiedBy>
  <cp:revision>18</cp:revision>
  <dcterms:created xsi:type="dcterms:W3CDTF">2023-05-17T05:38:27Z</dcterms:created>
  <dcterms:modified xsi:type="dcterms:W3CDTF">2023-05-23T09:04:36Z</dcterms:modified>
</cp:coreProperties>
</file>