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75" r:id="rId3"/>
    <p:sldId id="276" r:id="rId4"/>
    <p:sldId id="285" r:id="rId5"/>
    <p:sldId id="279" r:id="rId6"/>
    <p:sldId id="284" r:id="rId7"/>
    <p:sldId id="286" r:id="rId8"/>
    <p:sldId id="257" r:id="rId9"/>
    <p:sldId id="259" r:id="rId10"/>
    <p:sldId id="260" r:id="rId11"/>
    <p:sldId id="261" r:id="rId12"/>
    <p:sldId id="262" r:id="rId13"/>
    <p:sldId id="287" r:id="rId14"/>
    <p:sldId id="263" r:id="rId15"/>
    <p:sldId id="264" r:id="rId16"/>
    <p:sldId id="265" r:id="rId17"/>
    <p:sldId id="288" r:id="rId18"/>
    <p:sldId id="282" r:id="rId19"/>
    <p:sldId id="266" r:id="rId20"/>
    <p:sldId id="267" r:id="rId21"/>
    <p:sldId id="268" r:id="rId22"/>
    <p:sldId id="290" r:id="rId23"/>
    <p:sldId id="272" r:id="rId24"/>
    <p:sldId id="269" r:id="rId25"/>
    <p:sldId id="289" r:id="rId26"/>
    <p:sldId id="281" r:id="rId27"/>
    <p:sldId id="277" r:id="rId28"/>
    <p:sldId id="270" r:id="rId29"/>
    <p:sldId id="271" r:id="rId30"/>
    <p:sldId id="280" r:id="rId31"/>
  </p:sldIdLst>
  <p:sldSz cx="13004800" cy="9753600"/>
  <p:notesSz cx="13004800" cy="97536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1104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7366000" y="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A89DBC-0078-462C-9F64-F3F99ECB210C}" type="datetimeFigureOut">
              <a:rPr lang="ru-RU" smtClean="0"/>
              <a:t>20.11.2017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06888" y="1219200"/>
            <a:ext cx="4391025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300163" y="4694238"/>
            <a:ext cx="10404475" cy="38401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26465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7366000" y="926465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C9E8F6-E5A0-493C-A253-7FC7B00EBE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473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9E8F6-E5A0-493C-A253-7FC7B00EBE6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313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737100" y="114300"/>
            <a:ext cx="3530600" cy="124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50720" y="5462016"/>
            <a:ext cx="9103360" cy="2438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pPr marL="12700">
              <a:lnSpc>
                <a:spcPts val="1664"/>
              </a:lnSpc>
            </a:pPr>
            <a:r>
              <a:rPr spc="-5" dirty="0"/>
              <a:t>Carla Macolino</a:t>
            </a:r>
            <a:r>
              <a:rPr spc="-35" dirty="0"/>
              <a:t> </a:t>
            </a:r>
            <a:r>
              <a:rPr spc="-10" dirty="0"/>
              <a:t>(LAL-Orsay)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pPr marL="12700">
              <a:lnSpc>
                <a:spcPts val="1664"/>
              </a:lnSpc>
            </a:pPr>
            <a:r>
              <a:rPr spc="-5" dirty="0"/>
              <a:t>EPS-HEP2017</a:t>
            </a:r>
            <a:r>
              <a:rPr spc="-240" dirty="0"/>
              <a:t> </a:t>
            </a:r>
            <a:r>
              <a:rPr spc="-25" dirty="0"/>
              <a:t>Venezia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84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pPr marL="12700">
              <a:lnSpc>
                <a:spcPts val="1664"/>
              </a:lnSpc>
            </a:pPr>
            <a:r>
              <a:rPr spc="-5" dirty="0"/>
              <a:t>Carla Macolino</a:t>
            </a:r>
            <a:r>
              <a:rPr spc="-35" dirty="0"/>
              <a:t> </a:t>
            </a:r>
            <a:r>
              <a:rPr spc="-10" dirty="0"/>
              <a:t>(LAL-Orsay)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pPr marL="12700">
              <a:lnSpc>
                <a:spcPts val="1664"/>
              </a:lnSpc>
            </a:pPr>
            <a:r>
              <a:rPr spc="-5" dirty="0"/>
              <a:t>EPS-HEP2017</a:t>
            </a:r>
            <a:r>
              <a:rPr spc="-240" dirty="0"/>
              <a:t> </a:t>
            </a:r>
            <a:r>
              <a:rPr spc="-25" dirty="0"/>
              <a:t>Venezia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84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50240" y="2243328"/>
            <a:ext cx="5657088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697472" y="2243328"/>
            <a:ext cx="5657088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pPr marL="12700">
              <a:lnSpc>
                <a:spcPts val="1664"/>
              </a:lnSpc>
            </a:pPr>
            <a:r>
              <a:rPr spc="-5" dirty="0"/>
              <a:t>Carla Macolino</a:t>
            </a:r>
            <a:r>
              <a:rPr spc="-35" dirty="0"/>
              <a:t> </a:t>
            </a:r>
            <a:r>
              <a:rPr spc="-10" dirty="0"/>
              <a:t>(LAL-Orsay)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pPr marL="12700">
              <a:lnSpc>
                <a:spcPts val="1664"/>
              </a:lnSpc>
            </a:pPr>
            <a:r>
              <a:rPr spc="-5" dirty="0"/>
              <a:t>EPS-HEP2017</a:t>
            </a:r>
            <a:r>
              <a:rPr spc="-240" dirty="0"/>
              <a:t> </a:t>
            </a:r>
            <a:r>
              <a:rPr spc="-25" dirty="0"/>
              <a:t>Venezia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84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pPr marL="12700">
              <a:lnSpc>
                <a:spcPts val="1664"/>
              </a:lnSpc>
            </a:pPr>
            <a:r>
              <a:rPr spc="-5" dirty="0"/>
              <a:t>Carla Macolino</a:t>
            </a:r>
            <a:r>
              <a:rPr spc="-35" dirty="0"/>
              <a:t> </a:t>
            </a:r>
            <a:r>
              <a:rPr spc="-10" dirty="0"/>
              <a:t>(LAL-Orsay)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pPr marL="12700">
              <a:lnSpc>
                <a:spcPts val="1664"/>
              </a:lnSpc>
            </a:pPr>
            <a:r>
              <a:rPr spc="-5" dirty="0"/>
              <a:t>EPS-HEP2017</a:t>
            </a:r>
            <a:r>
              <a:rPr spc="-240" dirty="0"/>
              <a:t> </a:t>
            </a:r>
            <a:r>
              <a:rPr spc="-25" dirty="0"/>
              <a:t>Venezia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84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pPr marL="12700">
              <a:lnSpc>
                <a:spcPts val="1664"/>
              </a:lnSpc>
            </a:pPr>
            <a:r>
              <a:rPr spc="-5" dirty="0"/>
              <a:t>Carla Macolino</a:t>
            </a:r>
            <a:r>
              <a:rPr spc="-35" dirty="0"/>
              <a:t> </a:t>
            </a:r>
            <a:r>
              <a:rPr spc="-10" dirty="0"/>
              <a:t>(LAL-Orsay)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pPr marL="12700">
              <a:lnSpc>
                <a:spcPts val="1664"/>
              </a:lnSpc>
            </a:pPr>
            <a:r>
              <a:rPr spc="-5" dirty="0"/>
              <a:t>EPS-HEP2017</a:t>
            </a:r>
            <a:r>
              <a:rPr spc="-240" dirty="0"/>
              <a:t> </a:t>
            </a:r>
            <a:r>
              <a:rPr spc="-25" dirty="0"/>
              <a:t>Venezia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84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724DDC04-621B-49A4-9F01-9EE3406F25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-51929" y="9317849"/>
            <a:ext cx="11884944" cy="21674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Shitov Yuriy, IC HEP seminar, 16.01.2008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ED32002-D4DF-467C-A071-2F8174DF77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74312" y="9335912"/>
            <a:ext cx="1300480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7B076D-A21F-4EEE-9B93-DFFFC320771D}" type="slidenum">
              <a:rPr lang="fr-FR"/>
              <a:pPr>
                <a:defRPr/>
              </a:pPr>
              <a:t>‹#›</a:t>
            </a:fld>
            <a:r>
              <a:rPr lang="en-US" dirty="0"/>
              <a:t>/54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95902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27429" y="152400"/>
            <a:ext cx="10949940" cy="1183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33500" y="1823719"/>
            <a:ext cx="10337800" cy="30441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921000" y="9336385"/>
            <a:ext cx="2064385" cy="229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pPr marL="12700">
              <a:lnSpc>
                <a:spcPts val="1664"/>
              </a:lnSpc>
            </a:pPr>
            <a:r>
              <a:rPr spc="-5" dirty="0"/>
              <a:t>Carla Macolino</a:t>
            </a:r>
            <a:r>
              <a:rPr spc="-35" dirty="0"/>
              <a:t> </a:t>
            </a:r>
            <a:r>
              <a:rPr spc="-10" dirty="0"/>
              <a:t>(LAL-Orsay)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515847" y="9336385"/>
            <a:ext cx="1569720" cy="229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pPr marL="12700">
              <a:lnSpc>
                <a:spcPts val="1664"/>
              </a:lnSpc>
            </a:pPr>
            <a:r>
              <a:rPr spc="-5" dirty="0"/>
              <a:t>EPS-HEP2017</a:t>
            </a:r>
            <a:r>
              <a:rPr spc="-240" dirty="0"/>
              <a:t> </a:t>
            </a:r>
            <a:r>
              <a:rPr spc="-25" dirty="0"/>
              <a:t>Venezia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400800" y="9336278"/>
            <a:ext cx="178434" cy="254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84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10" Type="http://schemas.openxmlformats.org/officeDocument/2006/relationships/image" Target="../media/image55.png"/><Relationship Id="rId4" Type="http://schemas.openxmlformats.org/officeDocument/2006/relationships/image" Target="../media/image49.jpg"/><Relationship Id="rId9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10" Type="http://schemas.openxmlformats.org/officeDocument/2006/relationships/image" Target="../media/image55.png"/><Relationship Id="rId4" Type="http://schemas.openxmlformats.org/officeDocument/2006/relationships/image" Target="../media/image49.jpg"/><Relationship Id="rId9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33500" y="1823718"/>
            <a:ext cx="10274300" cy="171585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indent="-4445" algn="ctr">
              <a:spcBef>
                <a:spcPts val="420"/>
              </a:spcBef>
            </a:pPr>
            <a:r>
              <a:rPr lang="en-US" sz="3600" b="1" spc="-30" dirty="0">
                <a:solidFill>
                  <a:srgbClr val="C825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Investigation</a:t>
            </a:r>
            <a:r>
              <a:rPr sz="3600" b="1" spc="-30" dirty="0">
                <a:solidFill>
                  <a:srgbClr val="C825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spc="-30" dirty="0">
                <a:solidFill>
                  <a:srgbClr val="C825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bb-decay processes Se-82 </a:t>
            </a:r>
            <a:r>
              <a:rPr sz="3600" b="1" spc="-5" dirty="0">
                <a:solidFill>
                  <a:srgbClr val="C825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the  </a:t>
            </a:r>
            <a:r>
              <a:rPr sz="3600" b="1" spc="-10" dirty="0" err="1">
                <a:solidFill>
                  <a:srgbClr val="C825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SuperNEMO</a:t>
            </a:r>
            <a:r>
              <a:rPr sz="3600" b="1" spc="-70" dirty="0">
                <a:solidFill>
                  <a:srgbClr val="C825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600" b="1" spc="25" dirty="0">
                <a:solidFill>
                  <a:srgbClr val="C825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n-US" sz="3600" b="1" spc="25" dirty="0">
                <a:solidFill>
                  <a:srgbClr val="C825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tector </a:t>
            </a:r>
            <a:br>
              <a:rPr lang="en-US" sz="3600" b="1" spc="25" dirty="0">
                <a:solidFill>
                  <a:srgbClr val="C8250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spc="25" dirty="0">
                <a:solidFill>
                  <a:srgbClr val="C825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600" b="1" spc="25" dirty="0" err="1">
                <a:solidFill>
                  <a:srgbClr val="C825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SuperNEMO</a:t>
            </a:r>
            <a:r>
              <a:rPr lang="en-US" sz="3600" b="1" spc="25" dirty="0">
                <a:solidFill>
                  <a:srgbClr val="C825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Demonstrator)</a:t>
            </a:r>
            <a:endParaRPr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53335" y="6781800"/>
            <a:ext cx="8198484" cy="10233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604" algn="ctr">
              <a:lnSpc>
                <a:spcPts val="3820"/>
              </a:lnSpc>
              <a:spcBef>
                <a:spcPts val="100"/>
              </a:spcBef>
            </a:pPr>
            <a:r>
              <a:rPr lang="en-US" sz="3200" b="1" spc="-5" dirty="0">
                <a:latin typeface="Arial"/>
                <a:cs typeface="Arial"/>
              </a:rPr>
              <a:t>Oleg </a:t>
            </a:r>
            <a:r>
              <a:rPr lang="en-US" sz="3200" b="1" spc="-5" dirty="0" err="1">
                <a:latin typeface="Arial"/>
                <a:cs typeface="Arial"/>
              </a:rPr>
              <a:t>Kochetov</a:t>
            </a:r>
            <a:r>
              <a:rPr sz="3200" b="1" spc="-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(</a:t>
            </a:r>
            <a:r>
              <a:rPr lang="en-US" sz="3200" dirty="0">
                <a:latin typeface="Arial"/>
                <a:cs typeface="Arial"/>
              </a:rPr>
              <a:t>DLNP, JINR</a:t>
            </a:r>
            <a:r>
              <a:rPr sz="3200" spc="-75" dirty="0">
                <a:latin typeface="Arial"/>
                <a:cs typeface="Arial"/>
              </a:rPr>
              <a:t>)</a:t>
            </a:r>
            <a:endParaRPr sz="3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4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13500" y="9283700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1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978" y="5331913"/>
            <a:ext cx="16065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latin typeface="Gill Sans MT"/>
                <a:cs typeface="Gill Sans MT"/>
              </a:rPr>
              <a:t>•</a:t>
            </a:r>
            <a:endParaRPr sz="300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22300" y="5258990"/>
            <a:ext cx="4336415" cy="4318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650" spc="0" dirty="0">
                <a:latin typeface="Gill Sans MT"/>
                <a:cs typeface="Gill Sans MT"/>
              </a:rPr>
              <a:t>2 </a:t>
            </a:r>
            <a:r>
              <a:rPr sz="2650" spc="-20" dirty="0">
                <a:latin typeface="Gill Sans MT"/>
                <a:cs typeface="Gill Sans MT"/>
              </a:rPr>
              <a:t>tracks with </a:t>
            </a:r>
            <a:r>
              <a:rPr sz="2650" spc="-30" dirty="0">
                <a:latin typeface="Gill Sans MT"/>
                <a:cs typeface="Gill Sans MT"/>
              </a:rPr>
              <a:t>negative</a:t>
            </a:r>
            <a:r>
              <a:rPr sz="2650" spc="-165" dirty="0">
                <a:latin typeface="Gill Sans MT"/>
                <a:cs typeface="Gill Sans MT"/>
              </a:rPr>
              <a:t> </a:t>
            </a:r>
            <a:r>
              <a:rPr sz="2650" spc="-20" dirty="0">
                <a:latin typeface="Gill Sans MT"/>
                <a:cs typeface="Gill Sans MT"/>
              </a:rPr>
              <a:t>curvature</a:t>
            </a:r>
            <a:endParaRPr sz="265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5978" y="6322513"/>
            <a:ext cx="16065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latin typeface="Gill Sans MT"/>
                <a:cs typeface="Gill Sans MT"/>
              </a:rPr>
              <a:t>•</a:t>
            </a:r>
            <a:endParaRPr sz="3000"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2300" y="6249590"/>
            <a:ext cx="2178685" cy="4318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650" spc="-20" dirty="0">
                <a:latin typeface="Gill Sans MT"/>
                <a:cs typeface="Gill Sans MT"/>
              </a:rPr>
              <a:t>common</a:t>
            </a:r>
            <a:r>
              <a:rPr sz="2650" spc="-105" dirty="0">
                <a:latin typeface="Gill Sans MT"/>
                <a:cs typeface="Gill Sans MT"/>
              </a:rPr>
              <a:t> </a:t>
            </a:r>
            <a:r>
              <a:rPr sz="2650" spc="-25" dirty="0">
                <a:latin typeface="Gill Sans MT"/>
                <a:cs typeface="Gill Sans MT"/>
              </a:rPr>
              <a:t>vertex</a:t>
            </a:r>
            <a:endParaRPr sz="2650" dirty="0">
              <a:latin typeface="Gill Sans MT"/>
              <a:cs typeface="Gill Sans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5978" y="7313113"/>
            <a:ext cx="16065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latin typeface="Gill Sans MT"/>
                <a:cs typeface="Gill Sans MT"/>
              </a:rPr>
              <a:t>•</a:t>
            </a:r>
            <a:endParaRPr sz="3000">
              <a:latin typeface="Gill Sans MT"/>
              <a:cs typeface="Gill Sans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22300" y="7240190"/>
            <a:ext cx="4526280" cy="4318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650" spc="0" dirty="0">
                <a:latin typeface="Gill Sans MT"/>
                <a:cs typeface="Gill Sans MT"/>
              </a:rPr>
              <a:t>2 </a:t>
            </a:r>
            <a:r>
              <a:rPr sz="2650" spc="-10" dirty="0">
                <a:latin typeface="Gill Sans MT"/>
                <a:cs typeface="Gill Sans MT"/>
              </a:rPr>
              <a:t>PMT </a:t>
            </a:r>
            <a:r>
              <a:rPr sz="2650" spc="-20" dirty="0">
                <a:latin typeface="Gill Sans MT"/>
                <a:cs typeface="Gill Sans MT"/>
              </a:rPr>
              <a:t>hits with </a:t>
            </a:r>
            <a:r>
              <a:rPr sz="2650" spc="-15" dirty="0">
                <a:latin typeface="Gill Sans MT"/>
                <a:cs typeface="Gill Sans MT"/>
              </a:rPr>
              <a:t>sum </a:t>
            </a:r>
            <a:r>
              <a:rPr sz="2650" spc="0" dirty="0">
                <a:latin typeface="Gill Sans MT"/>
                <a:cs typeface="Gill Sans MT"/>
              </a:rPr>
              <a:t>E &gt; </a:t>
            </a:r>
            <a:r>
              <a:rPr sz="2650" spc="-15" dirty="0">
                <a:latin typeface="Gill Sans MT"/>
                <a:cs typeface="Gill Sans MT"/>
              </a:rPr>
              <a:t>200</a:t>
            </a:r>
            <a:r>
              <a:rPr sz="2650" spc="-375" dirty="0">
                <a:latin typeface="Gill Sans MT"/>
                <a:cs typeface="Gill Sans MT"/>
              </a:rPr>
              <a:t> </a:t>
            </a:r>
            <a:r>
              <a:rPr sz="2650" spc="-50" dirty="0">
                <a:latin typeface="Gill Sans MT"/>
                <a:cs typeface="Gill Sans MT"/>
              </a:rPr>
              <a:t>keV</a:t>
            </a:r>
            <a:endParaRPr sz="2650">
              <a:latin typeface="Gill Sans MT"/>
              <a:cs typeface="Gill Sans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5978" y="8303713"/>
            <a:ext cx="16065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latin typeface="Gill Sans MT"/>
                <a:cs typeface="Gill Sans MT"/>
              </a:rPr>
              <a:t>•</a:t>
            </a:r>
            <a:endParaRPr sz="3000">
              <a:latin typeface="Gill Sans MT"/>
              <a:cs typeface="Gill Sans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22300" y="8230790"/>
            <a:ext cx="2945130" cy="4318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650" spc="-70" dirty="0">
                <a:latin typeface="Gill Sans MT"/>
                <a:cs typeface="Gill Sans MT"/>
              </a:rPr>
              <a:t>PMT-track</a:t>
            </a:r>
            <a:r>
              <a:rPr sz="2650" spc="-125" dirty="0">
                <a:latin typeface="Gill Sans MT"/>
                <a:cs typeface="Gill Sans MT"/>
              </a:rPr>
              <a:t> </a:t>
            </a:r>
            <a:r>
              <a:rPr sz="2650" spc="-25" dirty="0">
                <a:latin typeface="Gill Sans MT"/>
                <a:cs typeface="Gill Sans MT"/>
              </a:rPr>
              <a:t>association</a:t>
            </a:r>
            <a:endParaRPr sz="265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295900" y="2463800"/>
            <a:ext cx="7442200" cy="68897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327900" y="5448300"/>
            <a:ext cx="3352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165" dirty="0">
                <a:solidFill>
                  <a:srgbClr val="D9971A"/>
                </a:solidFill>
                <a:latin typeface="MS UI Gothic"/>
                <a:cs typeface="MS UI Gothic"/>
              </a:rPr>
              <a:t>✘</a:t>
            </a:r>
            <a:endParaRPr sz="3600">
              <a:latin typeface="MS UI Gothic"/>
              <a:cs typeface="MS UI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388600" y="6921500"/>
            <a:ext cx="3352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165" dirty="0">
                <a:solidFill>
                  <a:srgbClr val="D9971A"/>
                </a:solidFill>
                <a:latin typeface="MS UI Gothic"/>
                <a:cs typeface="MS UI Gothic"/>
              </a:rPr>
              <a:t>✘</a:t>
            </a:r>
            <a:endParaRPr sz="3600">
              <a:latin typeface="MS UI Gothic"/>
              <a:cs typeface="MS UI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851900" y="6324600"/>
            <a:ext cx="3352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165" dirty="0">
                <a:solidFill>
                  <a:srgbClr val="008F00"/>
                </a:solidFill>
                <a:latin typeface="MS UI Gothic"/>
                <a:cs typeface="MS UI Gothic"/>
              </a:rPr>
              <a:t>✘</a:t>
            </a:r>
            <a:endParaRPr sz="3600">
              <a:latin typeface="MS UI Gothic"/>
              <a:cs typeface="MS UI Gothic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160000" y="6653709"/>
            <a:ext cx="1436190" cy="14361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210800" y="6717209"/>
            <a:ext cx="1309370" cy="1309370"/>
          </a:xfrm>
          <a:custGeom>
            <a:avLst/>
            <a:gdLst/>
            <a:ahLst/>
            <a:cxnLst/>
            <a:rect l="l" t="t" r="r" b="b"/>
            <a:pathLst>
              <a:path w="1309370" h="1309370">
                <a:moveTo>
                  <a:pt x="1117464" y="191726"/>
                </a:moveTo>
                <a:lnTo>
                  <a:pt x="1150739" y="227540"/>
                </a:lnTo>
                <a:lnTo>
                  <a:pt x="1180845" y="265144"/>
                </a:lnTo>
                <a:lnTo>
                  <a:pt x="1207782" y="304359"/>
                </a:lnTo>
                <a:lnTo>
                  <a:pt x="1231549" y="345006"/>
                </a:lnTo>
                <a:lnTo>
                  <a:pt x="1252148" y="386906"/>
                </a:lnTo>
                <a:lnTo>
                  <a:pt x="1269578" y="429880"/>
                </a:lnTo>
                <a:lnTo>
                  <a:pt x="1283838" y="473749"/>
                </a:lnTo>
                <a:lnTo>
                  <a:pt x="1294930" y="518334"/>
                </a:lnTo>
                <a:lnTo>
                  <a:pt x="1302853" y="563456"/>
                </a:lnTo>
                <a:lnTo>
                  <a:pt x="1307606" y="608936"/>
                </a:lnTo>
                <a:lnTo>
                  <a:pt x="1309191" y="654595"/>
                </a:lnTo>
                <a:lnTo>
                  <a:pt x="1307606" y="700254"/>
                </a:lnTo>
                <a:lnTo>
                  <a:pt x="1302853" y="745734"/>
                </a:lnTo>
                <a:lnTo>
                  <a:pt x="1294930" y="790856"/>
                </a:lnTo>
                <a:lnTo>
                  <a:pt x="1283838" y="835441"/>
                </a:lnTo>
                <a:lnTo>
                  <a:pt x="1269578" y="879310"/>
                </a:lnTo>
                <a:lnTo>
                  <a:pt x="1252148" y="922284"/>
                </a:lnTo>
                <a:lnTo>
                  <a:pt x="1231549" y="964184"/>
                </a:lnTo>
                <a:lnTo>
                  <a:pt x="1207782" y="1004831"/>
                </a:lnTo>
                <a:lnTo>
                  <a:pt x="1180845" y="1044046"/>
                </a:lnTo>
                <a:lnTo>
                  <a:pt x="1150739" y="1081650"/>
                </a:lnTo>
                <a:lnTo>
                  <a:pt x="1117464" y="1117464"/>
                </a:lnTo>
                <a:lnTo>
                  <a:pt x="1081650" y="1150739"/>
                </a:lnTo>
                <a:lnTo>
                  <a:pt x="1044046" y="1180845"/>
                </a:lnTo>
                <a:lnTo>
                  <a:pt x="1004831" y="1207782"/>
                </a:lnTo>
                <a:lnTo>
                  <a:pt x="964184" y="1231549"/>
                </a:lnTo>
                <a:lnTo>
                  <a:pt x="922284" y="1252148"/>
                </a:lnTo>
                <a:lnTo>
                  <a:pt x="879310" y="1269578"/>
                </a:lnTo>
                <a:lnTo>
                  <a:pt x="835441" y="1283838"/>
                </a:lnTo>
                <a:lnTo>
                  <a:pt x="790856" y="1294930"/>
                </a:lnTo>
                <a:lnTo>
                  <a:pt x="745734" y="1302853"/>
                </a:lnTo>
                <a:lnTo>
                  <a:pt x="700254" y="1307606"/>
                </a:lnTo>
                <a:lnTo>
                  <a:pt x="654595" y="1309191"/>
                </a:lnTo>
                <a:lnTo>
                  <a:pt x="608936" y="1307606"/>
                </a:lnTo>
                <a:lnTo>
                  <a:pt x="563456" y="1302853"/>
                </a:lnTo>
                <a:lnTo>
                  <a:pt x="518334" y="1294930"/>
                </a:lnTo>
                <a:lnTo>
                  <a:pt x="473749" y="1283838"/>
                </a:lnTo>
                <a:lnTo>
                  <a:pt x="429880" y="1269578"/>
                </a:lnTo>
                <a:lnTo>
                  <a:pt x="386906" y="1252148"/>
                </a:lnTo>
                <a:lnTo>
                  <a:pt x="345006" y="1231549"/>
                </a:lnTo>
                <a:lnTo>
                  <a:pt x="304359" y="1207782"/>
                </a:lnTo>
                <a:lnTo>
                  <a:pt x="265144" y="1180845"/>
                </a:lnTo>
                <a:lnTo>
                  <a:pt x="227540" y="1150739"/>
                </a:lnTo>
                <a:lnTo>
                  <a:pt x="191726" y="1117464"/>
                </a:lnTo>
                <a:lnTo>
                  <a:pt x="158451" y="1081650"/>
                </a:lnTo>
                <a:lnTo>
                  <a:pt x="128345" y="1044046"/>
                </a:lnTo>
                <a:lnTo>
                  <a:pt x="101409" y="1004831"/>
                </a:lnTo>
                <a:lnTo>
                  <a:pt x="77641" y="964184"/>
                </a:lnTo>
                <a:lnTo>
                  <a:pt x="57042" y="922284"/>
                </a:lnTo>
                <a:lnTo>
                  <a:pt x="39612" y="879310"/>
                </a:lnTo>
                <a:lnTo>
                  <a:pt x="25352" y="835441"/>
                </a:lnTo>
                <a:lnTo>
                  <a:pt x="14260" y="790856"/>
                </a:lnTo>
                <a:lnTo>
                  <a:pt x="6338" y="745734"/>
                </a:lnTo>
                <a:lnTo>
                  <a:pt x="1584" y="700254"/>
                </a:lnTo>
                <a:lnTo>
                  <a:pt x="0" y="654595"/>
                </a:lnTo>
                <a:lnTo>
                  <a:pt x="1584" y="608936"/>
                </a:lnTo>
                <a:lnTo>
                  <a:pt x="6338" y="563456"/>
                </a:lnTo>
                <a:lnTo>
                  <a:pt x="14260" y="518334"/>
                </a:lnTo>
                <a:lnTo>
                  <a:pt x="25352" y="473749"/>
                </a:lnTo>
                <a:lnTo>
                  <a:pt x="39612" y="429880"/>
                </a:lnTo>
                <a:lnTo>
                  <a:pt x="57042" y="386906"/>
                </a:lnTo>
                <a:lnTo>
                  <a:pt x="77641" y="345006"/>
                </a:lnTo>
                <a:lnTo>
                  <a:pt x="101409" y="304359"/>
                </a:lnTo>
                <a:lnTo>
                  <a:pt x="128345" y="265144"/>
                </a:lnTo>
                <a:lnTo>
                  <a:pt x="158451" y="227540"/>
                </a:lnTo>
                <a:lnTo>
                  <a:pt x="191726" y="191726"/>
                </a:lnTo>
                <a:lnTo>
                  <a:pt x="227540" y="158451"/>
                </a:lnTo>
                <a:lnTo>
                  <a:pt x="265144" y="128345"/>
                </a:lnTo>
                <a:lnTo>
                  <a:pt x="304359" y="101409"/>
                </a:lnTo>
                <a:lnTo>
                  <a:pt x="345006" y="77641"/>
                </a:lnTo>
                <a:lnTo>
                  <a:pt x="386906" y="57042"/>
                </a:lnTo>
                <a:lnTo>
                  <a:pt x="429880" y="39612"/>
                </a:lnTo>
                <a:lnTo>
                  <a:pt x="473749" y="25352"/>
                </a:lnTo>
                <a:lnTo>
                  <a:pt x="518334" y="14260"/>
                </a:lnTo>
                <a:lnTo>
                  <a:pt x="563456" y="6338"/>
                </a:lnTo>
                <a:lnTo>
                  <a:pt x="608936" y="1584"/>
                </a:lnTo>
                <a:lnTo>
                  <a:pt x="654595" y="0"/>
                </a:lnTo>
                <a:lnTo>
                  <a:pt x="700254" y="1584"/>
                </a:lnTo>
                <a:lnTo>
                  <a:pt x="745734" y="6338"/>
                </a:lnTo>
                <a:lnTo>
                  <a:pt x="790856" y="14260"/>
                </a:lnTo>
                <a:lnTo>
                  <a:pt x="835441" y="25352"/>
                </a:lnTo>
                <a:lnTo>
                  <a:pt x="879310" y="39612"/>
                </a:lnTo>
                <a:lnTo>
                  <a:pt x="922284" y="57042"/>
                </a:lnTo>
                <a:lnTo>
                  <a:pt x="964184" y="77641"/>
                </a:lnTo>
                <a:lnTo>
                  <a:pt x="1004831" y="101409"/>
                </a:lnTo>
                <a:lnTo>
                  <a:pt x="1044046" y="128345"/>
                </a:lnTo>
                <a:lnTo>
                  <a:pt x="1081650" y="158451"/>
                </a:lnTo>
                <a:lnTo>
                  <a:pt x="1117464" y="191726"/>
                </a:lnTo>
                <a:close/>
              </a:path>
            </a:pathLst>
          </a:custGeom>
          <a:ln w="25400">
            <a:solidFill>
              <a:srgbClr val="D997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564809" y="4885928"/>
            <a:ext cx="1436190" cy="14361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615609" y="4949428"/>
            <a:ext cx="1309370" cy="1309370"/>
          </a:xfrm>
          <a:custGeom>
            <a:avLst/>
            <a:gdLst/>
            <a:ahLst/>
            <a:cxnLst/>
            <a:rect l="l" t="t" r="r" b="b"/>
            <a:pathLst>
              <a:path w="1309370" h="1309370">
                <a:moveTo>
                  <a:pt x="1117464" y="191726"/>
                </a:moveTo>
                <a:lnTo>
                  <a:pt x="1150739" y="227540"/>
                </a:lnTo>
                <a:lnTo>
                  <a:pt x="1180845" y="265144"/>
                </a:lnTo>
                <a:lnTo>
                  <a:pt x="1207782" y="304359"/>
                </a:lnTo>
                <a:lnTo>
                  <a:pt x="1231549" y="345006"/>
                </a:lnTo>
                <a:lnTo>
                  <a:pt x="1252148" y="386906"/>
                </a:lnTo>
                <a:lnTo>
                  <a:pt x="1269578" y="429880"/>
                </a:lnTo>
                <a:lnTo>
                  <a:pt x="1283838" y="473749"/>
                </a:lnTo>
                <a:lnTo>
                  <a:pt x="1294930" y="518334"/>
                </a:lnTo>
                <a:lnTo>
                  <a:pt x="1302853" y="563456"/>
                </a:lnTo>
                <a:lnTo>
                  <a:pt x="1307606" y="608936"/>
                </a:lnTo>
                <a:lnTo>
                  <a:pt x="1309191" y="654595"/>
                </a:lnTo>
                <a:lnTo>
                  <a:pt x="1307606" y="700254"/>
                </a:lnTo>
                <a:lnTo>
                  <a:pt x="1302853" y="745734"/>
                </a:lnTo>
                <a:lnTo>
                  <a:pt x="1294930" y="790856"/>
                </a:lnTo>
                <a:lnTo>
                  <a:pt x="1283838" y="835441"/>
                </a:lnTo>
                <a:lnTo>
                  <a:pt x="1269578" y="879310"/>
                </a:lnTo>
                <a:lnTo>
                  <a:pt x="1252148" y="922284"/>
                </a:lnTo>
                <a:lnTo>
                  <a:pt x="1231549" y="964184"/>
                </a:lnTo>
                <a:lnTo>
                  <a:pt x="1207782" y="1004831"/>
                </a:lnTo>
                <a:lnTo>
                  <a:pt x="1180845" y="1044046"/>
                </a:lnTo>
                <a:lnTo>
                  <a:pt x="1150739" y="1081650"/>
                </a:lnTo>
                <a:lnTo>
                  <a:pt x="1117464" y="1117464"/>
                </a:lnTo>
                <a:lnTo>
                  <a:pt x="1081650" y="1150739"/>
                </a:lnTo>
                <a:lnTo>
                  <a:pt x="1044046" y="1180845"/>
                </a:lnTo>
                <a:lnTo>
                  <a:pt x="1004831" y="1207782"/>
                </a:lnTo>
                <a:lnTo>
                  <a:pt x="964184" y="1231549"/>
                </a:lnTo>
                <a:lnTo>
                  <a:pt x="922284" y="1252148"/>
                </a:lnTo>
                <a:lnTo>
                  <a:pt x="879310" y="1269578"/>
                </a:lnTo>
                <a:lnTo>
                  <a:pt x="835441" y="1283838"/>
                </a:lnTo>
                <a:lnTo>
                  <a:pt x="790856" y="1294930"/>
                </a:lnTo>
                <a:lnTo>
                  <a:pt x="745734" y="1302853"/>
                </a:lnTo>
                <a:lnTo>
                  <a:pt x="700254" y="1307606"/>
                </a:lnTo>
                <a:lnTo>
                  <a:pt x="654595" y="1309191"/>
                </a:lnTo>
                <a:lnTo>
                  <a:pt x="608936" y="1307606"/>
                </a:lnTo>
                <a:lnTo>
                  <a:pt x="563456" y="1302853"/>
                </a:lnTo>
                <a:lnTo>
                  <a:pt x="518334" y="1294930"/>
                </a:lnTo>
                <a:lnTo>
                  <a:pt x="473749" y="1283838"/>
                </a:lnTo>
                <a:lnTo>
                  <a:pt x="429880" y="1269578"/>
                </a:lnTo>
                <a:lnTo>
                  <a:pt x="386906" y="1252148"/>
                </a:lnTo>
                <a:lnTo>
                  <a:pt x="345006" y="1231549"/>
                </a:lnTo>
                <a:lnTo>
                  <a:pt x="304359" y="1207782"/>
                </a:lnTo>
                <a:lnTo>
                  <a:pt x="265144" y="1180845"/>
                </a:lnTo>
                <a:lnTo>
                  <a:pt x="227540" y="1150739"/>
                </a:lnTo>
                <a:lnTo>
                  <a:pt x="191726" y="1117464"/>
                </a:lnTo>
                <a:lnTo>
                  <a:pt x="158451" y="1081650"/>
                </a:lnTo>
                <a:lnTo>
                  <a:pt x="128345" y="1044046"/>
                </a:lnTo>
                <a:lnTo>
                  <a:pt x="101409" y="1004831"/>
                </a:lnTo>
                <a:lnTo>
                  <a:pt x="77641" y="964184"/>
                </a:lnTo>
                <a:lnTo>
                  <a:pt x="57042" y="922284"/>
                </a:lnTo>
                <a:lnTo>
                  <a:pt x="39612" y="879310"/>
                </a:lnTo>
                <a:lnTo>
                  <a:pt x="25352" y="835441"/>
                </a:lnTo>
                <a:lnTo>
                  <a:pt x="14260" y="790856"/>
                </a:lnTo>
                <a:lnTo>
                  <a:pt x="6338" y="745734"/>
                </a:lnTo>
                <a:lnTo>
                  <a:pt x="1584" y="700254"/>
                </a:lnTo>
                <a:lnTo>
                  <a:pt x="0" y="654595"/>
                </a:lnTo>
                <a:lnTo>
                  <a:pt x="1584" y="608936"/>
                </a:lnTo>
                <a:lnTo>
                  <a:pt x="6338" y="563456"/>
                </a:lnTo>
                <a:lnTo>
                  <a:pt x="14260" y="518334"/>
                </a:lnTo>
                <a:lnTo>
                  <a:pt x="25352" y="473749"/>
                </a:lnTo>
                <a:lnTo>
                  <a:pt x="39612" y="429880"/>
                </a:lnTo>
                <a:lnTo>
                  <a:pt x="57042" y="386906"/>
                </a:lnTo>
                <a:lnTo>
                  <a:pt x="77641" y="345006"/>
                </a:lnTo>
                <a:lnTo>
                  <a:pt x="101409" y="304359"/>
                </a:lnTo>
                <a:lnTo>
                  <a:pt x="128345" y="265144"/>
                </a:lnTo>
                <a:lnTo>
                  <a:pt x="158451" y="227540"/>
                </a:lnTo>
                <a:lnTo>
                  <a:pt x="191726" y="191726"/>
                </a:lnTo>
                <a:lnTo>
                  <a:pt x="227540" y="158451"/>
                </a:lnTo>
                <a:lnTo>
                  <a:pt x="265144" y="128345"/>
                </a:lnTo>
                <a:lnTo>
                  <a:pt x="304359" y="101409"/>
                </a:lnTo>
                <a:lnTo>
                  <a:pt x="345006" y="77641"/>
                </a:lnTo>
                <a:lnTo>
                  <a:pt x="386906" y="57042"/>
                </a:lnTo>
                <a:lnTo>
                  <a:pt x="429880" y="39612"/>
                </a:lnTo>
                <a:lnTo>
                  <a:pt x="473749" y="25352"/>
                </a:lnTo>
                <a:lnTo>
                  <a:pt x="518334" y="14260"/>
                </a:lnTo>
                <a:lnTo>
                  <a:pt x="563456" y="6338"/>
                </a:lnTo>
                <a:lnTo>
                  <a:pt x="608936" y="1584"/>
                </a:lnTo>
                <a:lnTo>
                  <a:pt x="654595" y="0"/>
                </a:lnTo>
                <a:lnTo>
                  <a:pt x="700254" y="1584"/>
                </a:lnTo>
                <a:lnTo>
                  <a:pt x="745734" y="6338"/>
                </a:lnTo>
                <a:lnTo>
                  <a:pt x="790856" y="14260"/>
                </a:lnTo>
                <a:lnTo>
                  <a:pt x="835441" y="25352"/>
                </a:lnTo>
                <a:lnTo>
                  <a:pt x="879310" y="39612"/>
                </a:lnTo>
                <a:lnTo>
                  <a:pt x="922284" y="57042"/>
                </a:lnTo>
                <a:lnTo>
                  <a:pt x="964184" y="77641"/>
                </a:lnTo>
                <a:lnTo>
                  <a:pt x="1004831" y="101409"/>
                </a:lnTo>
                <a:lnTo>
                  <a:pt x="1044046" y="128345"/>
                </a:lnTo>
                <a:lnTo>
                  <a:pt x="1081650" y="158451"/>
                </a:lnTo>
                <a:lnTo>
                  <a:pt x="1117464" y="191726"/>
                </a:lnTo>
                <a:close/>
              </a:path>
            </a:pathLst>
          </a:custGeom>
          <a:ln w="25400">
            <a:solidFill>
              <a:srgbClr val="D997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1303000" y="6667500"/>
            <a:ext cx="126301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A61702"/>
                </a:solidFill>
                <a:latin typeface="Arial"/>
                <a:cs typeface="Arial"/>
              </a:rPr>
              <a:t>E=2.285</a:t>
            </a:r>
            <a:r>
              <a:rPr sz="1600" b="1" spc="-60" dirty="0">
                <a:solidFill>
                  <a:srgbClr val="A61702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A61702"/>
                </a:solidFill>
                <a:latin typeface="Arial"/>
                <a:cs typeface="Arial"/>
              </a:rPr>
              <a:t>MeV</a:t>
            </a:r>
            <a:endParaRPr sz="16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397500" y="5194300"/>
            <a:ext cx="126301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A61702"/>
                </a:solidFill>
                <a:latin typeface="Arial"/>
                <a:cs typeface="Arial"/>
              </a:rPr>
              <a:t>E=0.710</a:t>
            </a:r>
            <a:r>
              <a:rPr sz="1600" b="1" spc="-60" dirty="0">
                <a:solidFill>
                  <a:srgbClr val="A61702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A61702"/>
                </a:solidFill>
                <a:latin typeface="Arial"/>
                <a:cs typeface="Arial"/>
              </a:rPr>
              <a:t>MeV</a:t>
            </a:r>
            <a:endParaRPr sz="1600">
              <a:latin typeface="Arial"/>
              <a:cs typeface="Arial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127000" y="0"/>
            <a:ext cx="12107545" cy="2418080"/>
          </a:xfrm>
          <a:prstGeom prst="rect">
            <a:avLst/>
          </a:prstGeom>
        </p:spPr>
        <p:txBody>
          <a:bodyPr vert="horz" wrap="square" lIns="0" tIns="587375" rIns="0" bIns="0" rtlCol="0">
            <a:spAutoFit/>
          </a:bodyPr>
          <a:lstStyle/>
          <a:p>
            <a:pPr marL="1803400">
              <a:lnSpc>
                <a:spcPct val="100000"/>
              </a:lnSpc>
              <a:spcBef>
                <a:spcPts val="4625"/>
              </a:spcBef>
            </a:pPr>
            <a:r>
              <a:rPr sz="8000" spc="-180" dirty="0"/>
              <a:t>0νββ </a:t>
            </a:r>
            <a:r>
              <a:rPr sz="8000" spc="-5" dirty="0"/>
              <a:t>event</a:t>
            </a:r>
            <a:r>
              <a:rPr sz="8000" spc="130" dirty="0"/>
              <a:t> </a:t>
            </a:r>
            <a:r>
              <a:rPr sz="8000" spc="100" dirty="0"/>
              <a:t>topology</a:t>
            </a:r>
            <a:endParaRPr sz="8000"/>
          </a:p>
          <a:p>
            <a:pPr marL="12700">
              <a:lnSpc>
                <a:spcPct val="100000"/>
              </a:lnSpc>
              <a:spcBef>
                <a:spcPts val="1520"/>
              </a:spcBef>
            </a:pPr>
            <a:r>
              <a:rPr sz="2650" spc="-20" dirty="0">
                <a:latin typeface="Gill Sans MT"/>
                <a:cs typeface="Gill Sans MT"/>
              </a:rPr>
              <a:t>Unique double beta </a:t>
            </a:r>
            <a:r>
              <a:rPr sz="2650" spc="-40" dirty="0">
                <a:latin typeface="Gill Sans MT"/>
                <a:cs typeface="Gill Sans MT"/>
              </a:rPr>
              <a:t>decay </a:t>
            </a:r>
            <a:r>
              <a:rPr sz="2650" spc="-20" dirty="0">
                <a:latin typeface="Gill Sans MT"/>
                <a:cs typeface="Gill Sans MT"/>
              </a:rPr>
              <a:t>experiment with </a:t>
            </a:r>
            <a:r>
              <a:rPr sz="2650" spc="-15" dirty="0">
                <a:latin typeface="Gill Sans MT"/>
                <a:cs typeface="Gill Sans MT"/>
              </a:rPr>
              <a:t>the </a:t>
            </a:r>
            <a:r>
              <a:rPr sz="2650" spc="-30" dirty="0">
                <a:latin typeface="Gill Sans MT"/>
                <a:cs typeface="Gill Sans MT"/>
              </a:rPr>
              <a:t>direct </a:t>
            </a:r>
            <a:r>
              <a:rPr sz="2650" spc="-25" dirty="0">
                <a:latin typeface="Gill Sans MT"/>
                <a:cs typeface="Gill Sans MT"/>
              </a:rPr>
              <a:t>reconstruction </a:t>
            </a:r>
            <a:r>
              <a:rPr sz="2650" spc="-10" dirty="0">
                <a:latin typeface="Gill Sans MT"/>
                <a:cs typeface="Gill Sans MT"/>
              </a:rPr>
              <a:t>of </a:t>
            </a:r>
            <a:r>
              <a:rPr sz="2650" spc="-15" dirty="0">
                <a:latin typeface="Gill Sans MT"/>
                <a:cs typeface="Gill Sans MT"/>
              </a:rPr>
              <a:t>the </a:t>
            </a:r>
            <a:r>
              <a:rPr sz="2650" spc="-30" dirty="0">
                <a:latin typeface="Gill Sans MT"/>
                <a:cs typeface="Gill Sans MT"/>
              </a:rPr>
              <a:t>two</a:t>
            </a:r>
            <a:r>
              <a:rPr sz="2650" spc="-280" dirty="0">
                <a:latin typeface="Gill Sans MT"/>
                <a:cs typeface="Gill Sans MT"/>
              </a:rPr>
              <a:t> </a:t>
            </a:r>
            <a:r>
              <a:rPr sz="2650" spc="-35" dirty="0">
                <a:latin typeface="Gill Sans MT"/>
                <a:cs typeface="Gill Sans MT"/>
              </a:rPr>
              <a:t>electrons</a:t>
            </a:r>
            <a:endParaRPr sz="2650">
              <a:latin typeface="Gill Sans MT"/>
              <a:cs typeface="Gill Sans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7000" y="2376090"/>
            <a:ext cx="4622800" cy="196143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650" spc="-20" dirty="0">
                <a:solidFill>
                  <a:srgbClr val="0365C0"/>
                </a:solidFill>
                <a:latin typeface="Gill Sans MT"/>
                <a:cs typeface="Gill Sans MT"/>
              </a:rPr>
              <a:t>Full </a:t>
            </a:r>
            <a:r>
              <a:rPr sz="2650" spc="-30" dirty="0">
                <a:solidFill>
                  <a:srgbClr val="0365C0"/>
                </a:solidFill>
                <a:latin typeface="Gill Sans MT"/>
                <a:cs typeface="Gill Sans MT"/>
              </a:rPr>
              <a:t>signature </a:t>
            </a:r>
            <a:r>
              <a:rPr sz="2650" spc="-10" dirty="0">
                <a:solidFill>
                  <a:srgbClr val="0365C0"/>
                </a:solidFill>
                <a:latin typeface="Gill Sans MT"/>
                <a:cs typeface="Gill Sans MT"/>
              </a:rPr>
              <a:t>of </a:t>
            </a:r>
            <a:r>
              <a:rPr sz="2650" spc="60" dirty="0">
                <a:solidFill>
                  <a:srgbClr val="0365C0"/>
                </a:solidFill>
                <a:latin typeface="Gill Sans MT"/>
                <a:cs typeface="Gill Sans MT"/>
              </a:rPr>
              <a:t>0</a:t>
            </a:r>
            <a:r>
              <a:rPr sz="3975" spc="89" baseline="-3144" dirty="0">
                <a:solidFill>
                  <a:srgbClr val="0365C0"/>
                </a:solidFill>
                <a:latin typeface="Trebuchet MS"/>
                <a:cs typeface="Trebuchet MS"/>
              </a:rPr>
              <a:t>νββ </a:t>
            </a:r>
            <a:r>
              <a:rPr sz="2650" spc="-35" dirty="0">
                <a:solidFill>
                  <a:srgbClr val="0365C0"/>
                </a:solidFill>
                <a:latin typeface="Gill Sans MT"/>
                <a:cs typeface="Gill Sans MT"/>
              </a:rPr>
              <a:t>events</a:t>
            </a:r>
            <a:r>
              <a:rPr sz="2650" spc="-330" dirty="0">
                <a:solidFill>
                  <a:srgbClr val="0365C0"/>
                </a:solidFill>
                <a:latin typeface="Gill Sans MT"/>
                <a:cs typeface="Gill Sans MT"/>
              </a:rPr>
              <a:t> </a:t>
            </a:r>
            <a:r>
              <a:rPr sz="2650" spc="-25" dirty="0">
                <a:solidFill>
                  <a:srgbClr val="0365C0"/>
                </a:solidFill>
                <a:latin typeface="Gill Sans MT"/>
                <a:cs typeface="Gill Sans MT"/>
              </a:rPr>
              <a:t>and</a:t>
            </a:r>
            <a:endParaRPr sz="2650" dirty="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</a:pPr>
            <a:r>
              <a:rPr sz="2650" spc="-30" dirty="0">
                <a:solidFill>
                  <a:srgbClr val="0365C0"/>
                </a:solidFill>
                <a:latin typeface="Gill Sans MT"/>
                <a:cs typeface="Gill Sans MT"/>
              </a:rPr>
              <a:t>powerful background</a:t>
            </a:r>
            <a:r>
              <a:rPr sz="2650" spc="-110" dirty="0">
                <a:solidFill>
                  <a:srgbClr val="0365C0"/>
                </a:solidFill>
                <a:latin typeface="Gill Sans MT"/>
                <a:cs typeface="Gill Sans MT"/>
              </a:rPr>
              <a:t> </a:t>
            </a:r>
            <a:r>
              <a:rPr sz="2650" spc="-30" dirty="0">
                <a:solidFill>
                  <a:srgbClr val="0365C0"/>
                </a:solidFill>
                <a:latin typeface="Gill Sans MT"/>
                <a:cs typeface="Gill Sans MT"/>
              </a:rPr>
              <a:t>rejection</a:t>
            </a:r>
            <a:endParaRPr sz="2650" dirty="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41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3200" spc="-30" dirty="0">
                <a:latin typeface="Gill Sans MT"/>
                <a:cs typeface="Gill Sans MT"/>
              </a:rPr>
              <a:t>Basic </a:t>
            </a:r>
            <a:r>
              <a:rPr sz="3200" spc="-35" dirty="0">
                <a:latin typeface="Gill Sans MT"/>
                <a:cs typeface="Gill Sans MT"/>
              </a:rPr>
              <a:t>selection</a:t>
            </a:r>
            <a:r>
              <a:rPr sz="3200" spc="-155" dirty="0">
                <a:latin typeface="Gill Sans MT"/>
                <a:cs typeface="Gill Sans MT"/>
              </a:rPr>
              <a:t> </a:t>
            </a:r>
            <a:r>
              <a:rPr sz="3200" spc="-35" dirty="0">
                <a:latin typeface="Gill Sans MT"/>
                <a:cs typeface="Gill Sans MT"/>
              </a:rPr>
              <a:t>criteria:</a:t>
            </a:r>
            <a:endParaRPr sz="3200" dirty="0">
              <a:latin typeface="Gill Sans MT"/>
              <a:cs typeface="Gill Sans M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269E76-17A9-4195-837E-83E2CAE2A32C}"/>
              </a:ext>
            </a:extLst>
          </p:cNvPr>
          <p:cNvSpPr txBox="1"/>
          <p:nvPr/>
        </p:nvSpPr>
        <p:spPr>
          <a:xfrm>
            <a:off x="6272709" y="93842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10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SuperNEMO</a:t>
            </a:r>
            <a:r>
              <a:rPr spc="-60" dirty="0"/>
              <a:t> </a:t>
            </a:r>
            <a:r>
              <a:rPr spc="150" dirty="0"/>
              <a:t>background</a:t>
            </a:r>
          </a:p>
        </p:txBody>
      </p:sp>
      <p:sp>
        <p:nvSpPr>
          <p:cNvPr id="3" name="object 3"/>
          <p:cNvSpPr/>
          <p:nvPr/>
        </p:nvSpPr>
        <p:spPr>
          <a:xfrm>
            <a:off x="4762500" y="2268992"/>
            <a:ext cx="4318344" cy="24045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80867" y="6023731"/>
            <a:ext cx="4272093" cy="23067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1600" y="2870514"/>
            <a:ext cx="3602990" cy="322262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79400" marR="5080" indent="-226695">
              <a:lnSpc>
                <a:spcPct val="97200"/>
              </a:lnSpc>
              <a:spcBef>
                <a:spcPts val="195"/>
              </a:spcBef>
              <a:buChar char="•"/>
              <a:tabLst>
                <a:tab pos="279400" algn="l"/>
              </a:tabLst>
            </a:pPr>
            <a:r>
              <a:rPr sz="2800" spc="-30" dirty="0">
                <a:latin typeface="Gill Sans MT"/>
                <a:cs typeface="Gill Sans MT"/>
              </a:rPr>
              <a:t>Natural radioactivity  </a:t>
            </a:r>
            <a:r>
              <a:rPr sz="2800" spc="-15" dirty="0">
                <a:latin typeface="Gill Sans MT"/>
                <a:cs typeface="Gill Sans MT"/>
              </a:rPr>
              <a:t>(</a:t>
            </a:r>
            <a:r>
              <a:rPr sz="2800" spc="-15" dirty="0">
                <a:latin typeface="Trebuchet MS"/>
                <a:cs typeface="Trebuchet MS"/>
              </a:rPr>
              <a:t>γ</a:t>
            </a:r>
            <a:r>
              <a:rPr sz="2800" spc="-15" dirty="0">
                <a:latin typeface="Gill Sans MT"/>
                <a:cs typeface="Gill Sans MT"/>
              </a:rPr>
              <a:t>,n) </a:t>
            </a:r>
            <a:r>
              <a:rPr sz="2800" spc="-40" dirty="0">
                <a:latin typeface="Gill Sans MT"/>
                <a:cs typeface="Gill Sans MT"/>
              </a:rPr>
              <a:t>from </a:t>
            </a:r>
            <a:r>
              <a:rPr sz="2800" spc="-20" dirty="0">
                <a:latin typeface="Gill Sans MT"/>
                <a:cs typeface="Gill Sans MT"/>
              </a:rPr>
              <a:t>the</a:t>
            </a:r>
            <a:r>
              <a:rPr sz="2800" spc="-215" dirty="0">
                <a:latin typeface="Gill Sans MT"/>
                <a:cs typeface="Gill Sans MT"/>
              </a:rPr>
              <a:t> </a:t>
            </a:r>
            <a:r>
              <a:rPr sz="2800" spc="-30" dirty="0">
                <a:latin typeface="Gill Sans MT"/>
                <a:cs typeface="Gill Sans MT"/>
              </a:rPr>
              <a:t>detector  components </a:t>
            </a:r>
            <a:r>
              <a:rPr sz="2800" spc="-15" dirty="0">
                <a:latin typeface="Gill Sans MT"/>
                <a:cs typeface="Gill Sans MT"/>
              </a:rPr>
              <a:t>or </a:t>
            </a:r>
            <a:r>
              <a:rPr sz="2800" spc="-30" dirty="0">
                <a:latin typeface="Gill Sans MT"/>
                <a:cs typeface="Gill Sans MT"/>
              </a:rPr>
              <a:t>its  </a:t>
            </a:r>
            <a:r>
              <a:rPr sz="2800" spc="-40" dirty="0">
                <a:latin typeface="Gill Sans MT"/>
                <a:cs typeface="Gill Sans MT"/>
              </a:rPr>
              <a:t>surroundings</a:t>
            </a:r>
            <a:endParaRPr sz="2800">
              <a:latin typeface="Gill Sans MT"/>
              <a:cs typeface="Gill Sans MT"/>
            </a:endParaRPr>
          </a:p>
          <a:p>
            <a:pPr marL="279400" indent="-226695">
              <a:lnSpc>
                <a:spcPts val="3270"/>
              </a:lnSpc>
              <a:buChar char="•"/>
              <a:tabLst>
                <a:tab pos="279400" algn="l"/>
              </a:tabLst>
            </a:pPr>
            <a:r>
              <a:rPr sz="2800" spc="-25" dirty="0">
                <a:latin typeface="Gill Sans MT"/>
                <a:cs typeface="Gill Sans MT"/>
              </a:rPr>
              <a:t>Cosmic</a:t>
            </a:r>
            <a:r>
              <a:rPr sz="2800" spc="-150" dirty="0">
                <a:latin typeface="Gill Sans MT"/>
                <a:cs typeface="Gill Sans MT"/>
              </a:rPr>
              <a:t> </a:t>
            </a:r>
            <a:r>
              <a:rPr sz="2800" spc="-60" dirty="0">
                <a:latin typeface="Gill Sans MT"/>
                <a:cs typeface="Gill Sans MT"/>
              </a:rPr>
              <a:t>rays</a:t>
            </a:r>
            <a:endParaRPr sz="2800">
              <a:latin typeface="Gill Sans MT"/>
              <a:cs typeface="Gill Sans MT"/>
            </a:endParaRPr>
          </a:p>
          <a:p>
            <a:pPr marL="279400" indent="-226695">
              <a:lnSpc>
                <a:spcPts val="3329"/>
              </a:lnSpc>
              <a:buChar char="•"/>
              <a:tabLst>
                <a:tab pos="279400" algn="l"/>
              </a:tabLst>
            </a:pPr>
            <a:r>
              <a:rPr sz="2800" spc="-40" dirty="0">
                <a:latin typeface="Gill Sans MT"/>
                <a:cs typeface="Gill Sans MT"/>
              </a:rPr>
              <a:t>Neutrons</a:t>
            </a:r>
            <a:endParaRPr sz="28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2230"/>
              </a:spcBef>
            </a:pPr>
            <a:r>
              <a:rPr sz="2650" b="1" spc="-120" dirty="0">
                <a:solidFill>
                  <a:srgbClr val="C82506"/>
                </a:solidFill>
                <a:latin typeface="Gill Sans MT"/>
                <a:cs typeface="Gill Sans MT"/>
              </a:rPr>
              <a:t>Internal</a:t>
            </a:r>
            <a:r>
              <a:rPr sz="2650" b="1" spc="-114" dirty="0">
                <a:solidFill>
                  <a:srgbClr val="C82506"/>
                </a:solidFill>
                <a:latin typeface="Gill Sans MT"/>
                <a:cs typeface="Gill Sans MT"/>
              </a:rPr>
              <a:t> </a:t>
            </a:r>
            <a:r>
              <a:rPr sz="2650" b="1" spc="-130" dirty="0">
                <a:solidFill>
                  <a:srgbClr val="C82506"/>
                </a:solidFill>
                <a:latin typeface="Gill Sans MT"/>
                <a:cs typeface="Gill Sans MT"/>
              </a:rPr>
              <a:t>background</a:t>
            </a:r>
            <a:endParaRPr sz="2650">
              <a:latin typeface="Gill Sans MT"/>
              <a:cs typeface="Gill Sans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1600" y="6616700"/>
            <a:ext cx="3814445" cy="21031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1654175">
              <a:lnSpc>
                <a:spcPts val="3200"/>
              </a:lnSpc>
              <a:spcBef>
                <a:spcPts val="340"/>
              </a:spcBef>
            </a:pPr>
            <a:r>
              <a:rPr sz="2800" spc="-35" dirty="0">
                <a:latin typeface="Gill Sans MT"/>
                <a:cs typeface="Gill Sans MT"/>
              </a:rPr>
              <a:t>Radioactive  </a:t>
            </a:r>
            <a:r>
              <a:rPr sz="2800" spc="-30" dirty="0">
                <a:latin typeface="Gill Sans MT"/>
                <a:cs typeface="Gill Sans MT"/>
              </a:rPr>
              <a:t>contaminations</a:t>
            </a:r>
            <a:endParaRPr sz="2800">
              <a:latin typeface="Gill Sans MT"/>
              <a:cs typeface="Gill Sans MT"/>
            </a:endParaRPr>
          </a:p>
          <a:p>
            <a:pPr marL="12700">
              <a:lnSpc>
                <a:spcPts val="3190"/>
              </a:lnSpc>
            </a:pPr>
            <a:r>
              <a:rPr sz="2800" spc="-15" dirty="0">
                <a:latin typeface="Gill Sans MT"/>
                <a:cs typeface="Gill Sans MT"/>
              </a:rPr>
              <a:t>in </a:t>
            </a:r>
            <a:r>
              <a:rPr sz="2800" spc="-20" dirty="0">
                <a:latin typeface="Gill Sans MT"/>
                <a:cs typeface="Gill Sans MT"/>
              </a:rPr>
              <a:t>the </a:t>
            </a:r>
            <a:r>
              <a:rPr sz="2800" spc="-40" dirty="0">
                <a:latin typeface="Gill Sans MT"/>
                <a:cs typeface="Gill Sans MT"/>
              </a:rPr>
              <a:t>source </a:t>
            </a:r>
            <a:r>
              <a:rPr sz="2800" spc="-30" dirty="0">
                <a:latin typeface="Gill Sans MT"/>
                <a:cs typeface="Gill Sans MT"/>
              </a:rPr>
              <a:t>foil </a:t>
            </a:r>
            <a:r>
              <a:rPr sz="2800" spc="-15" dirty="0">
                <a:latin typeface="Gill Sans MT"/>
                <a:cs typeface="Gill Sans MT"/>
              </a:rPr>
              <a:t>or</a:t>
            </a:r>
            <a:r>
              <a:rPr sz="2800" spc="-254" dirty="0">
                <a:latin typeface="Gill Sans MT"/>
                <a:cs typeface="Gill Sans MT"/>
              </a:rPr>
              <a:t> </a:t>
            </a:r>
            <a:r>
              <a:rPr sz="2800" spc="-30" dirty="0">
                <a:latin typeface="Gill Sans MT"/>
                <a:cs typeface="Gill Sans MT"/>
              </a:rPr>
              <a:t>Radon</a:t>
            </a:r>
            <a:endParaRPr sz="2800">
              <a:latin typeface="Gill Sans MT"/>
              <a:cs typeface="Gill Sans MT"/>
            </a:endParaRPr>
          </a:p>
          <a:p>
            <a:pPr marL="12700" marR="252729">
              <a:lnSpc>
                <a:spcPts val="3200"/>
              </a:lnSpc>
              <a:spcBef>
                <a:spcPts val="209"/>
              </a:spcBef>
            </a:pPr>
            <a:r>
              <a:rPr sz="2800" spc="-30" dirty="0">
                <a:latin typeface="Gill Sans MT"/>
                <a:cs typeface="Gill Sans MT"/>
              </a:rPr>
              <a:t>daughters depositions</a:t>
            </a:r>
            <a:r>
              <a:rPr sz="2800" spc="-145" dirty="0">
                <a:latin typeface="Gill Sans MT"/>
                <a:cs typeface="Gill Sans MT"/>
              </a:rPr>
              <a:t> </a:t>
            </a:r>
            <a:r>
              <a:rPr sz="2800" spc="-30" dirty="0">
                <a:latin typeface="Gill Sans MT"/>
                <a:cs typeface="Gill Sans MT"/>
              </a:rPr>
              <a:t>on  </a:t>
            </a:r>
            <a:r>
              <a:rPr sz="2800" spc="-20" dirty="0">
                <a:latin typeface="Gill Sans MT"/>
                <a:cs typeface="Gill Sans MT"/>
              </a:rPr>
              <a:t>the </a:t>
            </a:r>
            <a:r>
              <a:rPr sz="2800" spc="-30" dirty="0">
                <a:latin typeface="Gill Sans MT"/>
                <a:cs typeface="Gill Sans MT"/>
              </a:rPr>
              <a:t>foil </a:t>
            </a:r>
            <a:r>
              <a:rPr sz="2800" spc="-15" dirty="0">
                <a:latin typeface="Gill Sans MT"/>
                <a:cs typeface="Gill Sans MT"/>
              </a:rPr>
              <a:t>or </a:t>
            </a:r>
            <a:r>
              <a:rPr sz="2800" spc="-30" dirty="0">
                <a:latin typeface="Gill Sans MT"/>
                <a:cs typeface="Gill Sans MT"/>
              </a:rPr>
              <a:t>tracking</a:t>
            </a:r>
            <a:r>
              <a:rPr sz="2800" spc="-215" dirty="0">
                <a:latin typeface="Gill Sans MT"/>
                <a:cs typeface="Gill Sans MT"/>
              </a:rPr>
              <a:t> </a:t>
            </a:r>
            <a:r>
              <a:rPr sz="2800" spc="-45" dirty="0">
                <a:latin typeface="Gill Sans MT"/>
                <a:cs typeface="Gill Sans MT"/>
              </a:rPr>
              <a:t>wires</a:t>
            </a:r>
            <a:endParaRPr sz="2800">
              <a:latin typeface="Gill Sans MT"/>
              <a:cs typeface="Gill Sans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9700" y="1591219"/>
            <a:ext cx="11473815" cy="1098550"/>
          </a:xfrm>
          <a:prstGeom prst="rect">
            <a:avLst/>
          </a:prstGeom>
        </p:spPr>
        <p:txBody>
          <a:bodyPr vert="horz" wrap="square" lIns="0" tIns="13525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65"/>
              </a:spcBef>
            </a:pPr>
            <a:r>
              <a:rPr sz="2800" spc="-10" dirty="0">
                <a:latin typeface="Arial"/>
                <a:cs typeface="Arial"/>
              </a:rPr>
              <a:t>Measu</a:t>
            </a:r>
            <a:r>
              <a:rPr sz="2800" spc="-60" dirty="0">
                <a:latin typeface="Arial"/>
                <a:cs typeface="Arial"/>
              </a:rPr>
              <a:t>r</a:t>
            </a:r>
            <a:r>
              <a:rPr sz="2800" spc="-10" dirty="0">
                <a:latin typeface="Arial"/>
                <a:cs typeface="Arial"/>
              </a:rPr>
              <a:t>e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30"/>
              </a:spcBef>
            </a:pPr>
            <a:r>
              <a:rPr sz="2650" b="1" spc="-120" dirty="0">
                <a:solidFill>
                  <a:srgbClr val="C82506"/>
                </a:solidFill>
                <a:latin typeface="Gill Sans MT"/>
                <a:cs typeface="Gill Sans MT"/>
              </a:rPr>
              <a:t>External</a:t>
            </a:r>
            <a:r>
              <a:rPr sz="2650" b="1" spc="-114" dirty="0">
                <a:solidFill>
                  <a:srgbClr val="C82506"/>
                </a:solidFill>
                <a:latin typeface="Gill Sans MT"/>
                <a:cs typeface="Gill Sans MT"/>
              </a:rPr>
              <a:t> </a:t>
            </a:r>
            <a:r>
              <a:rPr sz="2650" b="1" spc="-130" dirty="0">
                <a:solidFill>
                  <a:srgbClr val="C82506"/>
                </a:solidFill>
                <a:latin typeface="Gill Sans MT"/>
                <a:cs typeface="Gill Sans MT"/>
              </a:rPr>
              <a:t>background</a:t>
            </a:r>
            <a:endParaRPr sz="2650">
              <a:latin typeface="Gill Sans MT"/>
              <a:cs typeface="Gill Sans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290816" y="6586253"/>
            <a:ext cx="207010" cy="189865"/>
          </a:xfrm>
          <a:custGeom>
            <a:avLst/>
            <a:gdLst/>
            <a:ahLst/>
            <a:cxnLst/>
            <a:rect l="l" t="t" r="r" b="b"/>
            <a:pathLst>
              <a:path w="207009" h="189865">
                <a:moveTo>
                  <a:pt x="0" y="0"/>
                </a:moveTo>
                <a:lnTo>
                  <a:pt x="206767" y="0"/>
                </a:lnTo>
                <a:lnTo>
                  <a:pt x="206767" y="189782"/>
                </a:lnTo>
                <a:lnTo>
                  <a:pt x="0" y="189782"/>
                </a:lnTo>
                <a:lnTo>
                  <a:pt x="0" y="0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290816" y="6586253"/>
            <a:ext cx="207010" cy="189865"/>
          </a:xfrm>
          <a:custGeom>
            <a:avLst/>
            <a:gdLst/>
            <a:ahLst/>
            <a:cxnLst/>
            <a:rect l="l" t="t" r="r" b="b"/>
            <a:pathLst>
              <a:path w="207009" h="189865">
                <a:moveTo>
                  <a:pt x="0" y="0"/>
                </a:moveTo>
                <a:lnTo>
                  <a:pt x="206767" y="0"/>
                </a:lnTo>
                <a:lnTo>
                  <a:pt x="206767" y="189782"/>
                </a:lnTo>
                <a:lnTo>
                  <a:pt x="0" y="189782"/>
                </a:lnTo>
                <a:lnTo>
                  <a:pt x="0" y="0"/>
                </a:lnTo>
                <a:close/>
              </a:path>
            </a:pathLst>
          </a:custGeom>
          <a:ln w="172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290816" y="6776035"/>
            <a:ext cx="207010" cy="189865"/>
          </a:xfrm>
          <a:custGeom>
            <a:avLst/>
            <a:gdLst/>
            <a:ahLst/>
            <a:cxnLst/>
            <a:rect l="l" t="t" r="r" b="b"/>
            <a:pathLst>
              <a:path w="207009" h="189865">
                <a:moveTo>
                  <a:pt x="0" y="0"/>
                </a:moveTo>
                <a:lnTo>
                  <a:pt x="206767" y="0"/>
                </a:lnTo>
                <a:lnTo>
                  <a:pt x="206767" y="189782"/>
                </a:lnTo>
                <a:lnTo>
                  <a:pt x="0" y="189782"/>
                </a:lnTo>
                <a:lnTo>
                  <a:pt x="0" y="0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290816" y="6776035"/>
            <a:ext cx="207010" cy="189865"/>
          </a:xfrm>
          <a:custGeom>
            <a:avLst/>
            <a:gdLst/>
            <a:ahLst/>
            <a:cxnLst/>
            <a:rect l="l" t="t" r="r" b="b"/>
            <a:pathLst>
              <a:path w="207009" h="189865">
                <a:moveTo>
                  <a:pt x="0" y="0"/>
                </a:moveTo>
                <a:lnTo>
                  <a:pt x="206767" y="0"/>
                </a:lnTo>
                <a:lnTo>
                  <a:pt x="206767" y="189782"/>
                </a:lnTo>
                <a:lnTo>
                  <a:pt x="0" y="189782"/>
                </a:lnTo>
                <a:lnTo>
                  <a:pt x="0" y="0"/>
                </a:lnTo>
                <a:close/>
              </a:path>
            </a:pathLst>
          </a:custGeom>
          <a:ln w="172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290816" y="6965818"/>
            <a:ext cx="207010" cy="207645"/>
          </a:xfrm>
          <a:custGeom>
            <a:avLst/>
            <a:gdLst/>
            <a:ahLst/>
            <a:cxnLst/>
            <a:rect l="l" t="t" r="r" b="b"/>
            <a:pathLst>
              <a:path w="207009" h="207645">
                <a:moveTo>
                  <a:pt x="0" y="0"/>
                </a:moveTo>
                <a:lnTo>
                  <a:pt x="206767" y="0"/>
                </a:lnTo>
                <a:lnTo>
                  <a:pt x="206767" y="207035"/>
                </a:lnTo>
                <a:lnTo>
                  <a:pt x="0" y="207035"/>
                </a:lnTo>
                <a:lnTo>
                  <a:pt x="0" y="0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90816" y="6965818"/>
            <a:ext cx="207010" cy="207645"/>
          </a:xfrm>
          <a:custGeom>
            <a:avLst/>
            <a:gdLst/>
            <a:ahLst/>
            <a:cxnLst/>
            <a:rect l="l" t="t" r="r" b="b"/>
            <a:pathLst>
              <a:path w="207009" h="207645">
                <a:moveTo>
                  <a:pt x="0" y="0"/>
                </a:moveTo>
                <a:lnTo>
                  <a:pt x="206767" y="0"/>
                </a:lnTo>
                <a:lnTo>
                  <a:pt x="206767" y="207035"/>
                </a:lnTo>
                <a:lnTo>
                  <a:pt x="0" y="207035"/>
                </a:lnTo>
                <a:lnTo>
                  <a:pt x="0" y="0"/>
                </a:lnTo>
                <a:close/>
              </a:path>
            </a:pathLst>
          </a:custGeom>
          <a:ln w="172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290816" y="7172853"/>
            <a:ext cx="207010" cy="189865"/>
          </a:xfrm>
          <a:custGeom>
            <a:avLst/>
            <a:gdLst/>
            <a:ahLst/>
            <a:cxnLst/>
            <a:rect l="l" t="t" r="r" b="b"/>
            <a:pathLst>
              <a:path w="207009" h="189865">
                <a:moveTo>
                  <a:pt x="0" y="0"/>
                </a:moveTo>
                <a:lnTo>
                  <a:pt x="206767" y="0"/>
                </a:lnTo>
                <a:lnTo>
                  <a:pt x="206767" y="189782"/>
                </a:lnTo>
                <a:lnTo>
                  <a:pt x="0" y="189782"/>
                </a:lnTo>
                <a:lnTo>
                  <a:pt x="0" y="0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290816" y="7172853"/>
            <a:ext cx="207010" cy="189865"/>
          </a:xfrm>
          <a:custGeom>
            <a:avLst/>
            <a:gdLst/>
            <a:ahLst/>
            <a:cxnLst/>
            <a:rect l="l" t="t" r="r" b="b"/>
            <a:pathLst>
              <a:path w="207009" h="189865">
                <a:moveTo>
                  <a:pt x="0" y="0"/>
                </a:moveTo>
                <a:lnTo>
                  <a:pt x="206767" y="0"/>
                </a:lnTo>
                <a:lnTo>
                  <a:pt x="206767" y="189782"/>
                </a:lnTo>
                <a:lnTo>
                  <a:pt x="0" y="189782"/>
                </a:lnTo>
                <a:lnTo>
                  <a:pt x="0" y="0"/>
                </a:lnTo>
                <a:close/>
              </a:path>
            </a:pathLst>
          </a:custGeom>
          <a:ln w="172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290816" y="7362635"/>
            <a:ext cx="207010" cy="189865"/>
          </a:xfrm>
          <a:custGeom>
            <a:avLst/>
            <a:gdLst/>
            <a:ahLst/>
            <a:cxnLst/>
            <a:rect l="l" t="t" r="r" b="b"/>
            <a:pathLst>
              <a:path w="207009" h="189865">
                <a:moveTo>
                  <a:pt x="0" y="0"/>
                </a:moveTo>
                <a:lnTo>
                  <a:pt x="206767" y="0"/>
                </a:lnTo>
                <a:lnTo>
                  <a:pt x="206767" y="189782"/>
                </a:lnTo>
                <a:lnTo>
                  <a:pt x="0" y="189782"/>
                </a:lnTo>
                <a:lnTo>
                  <a:pt x="0" y="0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290816" y="7362635"/>
            <a:ext cx="207010" cy="189865"/>
          </a:xfrm>
          <a:custGeom>
            <a:avLst/>
            <a:gdLst/>
            <a:ahLst/>
            <a:cxnLst/>
            <a:rect l="l" t="t" r="r" b="b"/>
            <a:pathLst>
              <a:path w="207009" h="189865">
                <a:moveTo>
                  <a:pt x="0" y="0"/>
                </a:moveTo>
                <a:lnTo>
                  <a:pt x="206767" y="0"/>
                </a:lnTo>
                <a:lnTo>
                  <a:pt x="206767" y="189782"/>
                </a:lnTo>
                <a:lnTo>
                  <a:pt x="0" y="189782"/>
                </a:lnTo>
                <a:lnTo>
                  <a:pt x="0" y="0"/>
                </a:lnTo>
                <a:close/>
              </a:path>
            </a:pathLst>
          </a:custGeom>
          <a:ln w="172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290816" y="7552418"/>
            <a:ext cx="207010" cy="207645"/>
          </a:xfrm>
          <a:custGeom>
            <a:avLst/>
            <a:gdLst/>
            <a:ahLst/>
            <a:cxnLst/>
            <a:rect l="l" t="t" r="r" b="b"/>
            <a:pathLst>
              <a:path w="207009" h="207645">
                <a:moveTo>
                  <a:pt x="0" y="0"/>
                </a:moveTo>
                <a:lnTo>
                  <a:pt x="206767" y="0"/>
                </a:lnTo>
                <a:lnTo>
                  <a:pt x="206767" y="207035"/>
                </a:lnTo>
                <a:lnTo>
                  <a:pt x="0" y="207035"/>
                </a:lnTo>
                <a:lnTo>
                  <a:pt x="0" y="0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290816" y="7552418"/>
            <a:ext cx="207010" cy="207645"/>
          </a:xfrm>
          <a:custGeom>
            <a:avLst/>
            <a:gdLst/>
            <a:ahLst/>
            <a:cxnLst/>
            <a:rect l="l" t="t" r="r" b="b"/>
            <a:pathLst>
              <a:path w="207009" h="207645">
                <a:moveTo>
                  <a:pt x="0" y="0"/>
                </a:moveTo>
                <a:lnTo>
                  <a:pt x="206767" y="0"/>
                </a:lnTo>
                <a:lnTo>
                  <a:pt x="206767" y="207035"/>
                </a:lnTo>
                <a:lnTo>
                  <a:pt x="0" y="207035"/>
                </a:lnTo>
                <a:lnTo>
                  <a:pt x="0" y="0"/>
                </a:lnTo>
                <a:close/>
              </a:path>
            </a:pathLst>
          </a:custGeom>
          <a:ln w="172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290816" y="7759453"/>
            <a:ext cx="207010" cy="189865"/>
          </a:xfrm>
          <a:custGeom>
            <a:avLst/>
            <a:gdLst/>
            <a:ahLst/>
            <a:cxnLst/>
            <a:rect l="l" t="t" r="r" b="b"/>
            <a:pathLst>
              <a:path w="207009" h="189865">
                <a:moveTo>
                  <a:pt x="0" y="0"/>
                </a:moveTo>
                <a:lnTo>
                  <a:pt x="206767" y="0"/>
                </a:lnTo>
                <a:lnTo>
                  <a:pt x="206767" y="189782"/>
                </a:lnTo>
                <a:lnTo>
                  <a:pt x="0" y="189782"/>
                </a:lnTo>
                <a:lnTo>
                  <a:pt x="0" y="0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290816" y="7759453"/>
            <a:ext cx="207010" cy="189865"/>
          </a:xfrm>
          <a:custGeom>
            <a:avLst/>
            <a:gdLst/>
            <a:ahLst/>
            <a:cxnLst/>
            <a:rect l="l" t="t" r="r" b="b"/>
            <a:pathLst>
              <a:path w="207009" h="189865">
                <a:moveTo>
                  <a:pt x="0" y="0"/>
                </a:moveTo>
                <a:lnTo>
                  <a:pt x="206767" y="0"/>
                </a:lnTo>
                <a:lnTo>
                  <a:pt x="206767" y="189782"/>
                </a:lnTo>
                <a:lnTo>
                  <a:pt x="0" y="189782"/>
                </a:lnTo>
                <a:lnTo>
                  <a:pt x="0" y="0"/>
                </a:lnTo>
                <a:close/>
              </a:path>
            </a:pathLst>
          </a:custGeom>
          <a:ln w="172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290816" y="7949235"/>
            <a:ext cx="207010" cy="189865"/>
          </a:xfrm>
          <a:custGeom>
            <a:avLst/>
            <a:gdLst/>
            <a:ahLst/>
            <a:cxnLst/>
            <a:rect l="l" t="t" r="r" b="b"/>
            <a:pathLst>
              <a:path w="207009" h="189865">
                <a:moveTo>
                  <a:pt x="0" y="0"/>
                </a:moveTo>
                <a:lnTo>
                  <a:pt x="206767" y="0"/>
                </a:lnTo>
                <a:lnTo>
                  <a:pt x="206767" y="189782"/>
                </a:lnTo>
                <a:lnTo>
                  <a:pt x="0" y="189782"/>
                </a:lnTo>
                <a:lnTo>
                  <a:pt x="0" y="0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290816" y="7949235"/>
            <a:ext cx="207010" cy="189865"/>
          </a:xfrm>
          <a:custGeom>
            <a:avLst/>
            <a:gdLst/>
            <a:ahLst/>
            <a:cxnLst/>
            <a:rect l="l" t="t" r="r" b="b"/>
            <a:pathLst>
              <a:path w="207009" h="189865">
                <a:moveTo>
                  <a:pt x="0" y="0"/>
                </a:moveTo>
                <a:lnTo>
                  <a:pt x="206767" y="0"/>
                </a:lnTo>
                <a:lnTo>
                  <a:pt x="206767" y="189782"/>
                </a:lnTo>
                <a:lnTo>
                  <a:pt x="0" y="189782"/>
                </a:lnTo>
                <a:lnTo>
                  <a:pt x="0" y="0"/>
                </a:lnTo>
                <a:close/>
              </a:path>
            </a:pathLst>
          </a:custGeom>
          <a:ln w="172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359115" y="6603506"/>
            <a:ext cx="189865" cy="189865"/>
          </a:xfrm>
          <a:custGeom>
            <a:avLst/>
            <a:gdLst/>
            <a:ahLst/>
            <a:cxnLst/>
            <a:rect l="l" t="t" r="r" b="b"/>
            <a:pathLst>
              <a:path w="189865" h="189865">
                <a:moveTo>
                  <a:pt x="0" y="0"/>
                </a:moveTo>
                <a:lnTo>
                  <a:pt x="189536" y="0"/>
                </a:lnTo>
                <a:lnTo>
                  <a:pt x="189536" y="189782"/>
                </a:lnTo>
                <a:lnTo>
                  <a:pt x="0" y="189782"/>
                </a:lnTo>
                <a:lnTo>
                  <a:pt x="0" y="0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359115" y="6603506"/>
            <a:ext cx="189865" cy="189865"/>
          </a:xfrm>
          <a:custGeom>
            <a:avLst/>
            <a:gdLst/>
            <a:ahLst/>
            <a:cxnLst/>
            <a:rect l="l" t="t" r="r" b="b"/>
            <a:pathLst>
              <a:path w="189865" h="189865">
                <a:moveTo>
                  <a:pt x="0" y="0"/>
                </a:moveTo>
                <a:lnTo>
                  <a:pt x="189536" y="0"/>
                </a:lnTo>
                <a:lnTo>
                  <a:pt x="189536" y="189782"/>
                </a:lnTo>
                <a:lnTo>
                  <a:pt x="0" y="189782"/>
                </a:lnTo>
                <a:lnTo>
                  <a:pt x="0" y="0"/>
                </a:lnTo>
                <a:close/>
              </a:path>
            </a:pathLst>
          </a:custGeom>
          <a:ln w="172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359115" y="6793288"/>
            <a:ext cx="189865" cy="189865"/>
          </a:xfrm>
          <a:custGeom>
            <a:avLst/>
            <a:gdLst/>
            <a:ahLst/>
            <a:cxnLst/>
            <a:rect l="l" t="t" r="r" b="b"/>
            <a:pathLst>
              <a:path w="189865" h="189865">
                <a:moveTo>
                  <a:pt x="0" y="189782"/>
                </a:moveTo>
                <a:lnTo>
                  <a:pt x="189536" y="189782"/>
                </a:lnTo>
                <a:lnTo>
                  <a:pt x="189536" y="0"/>
                </a:lnTo>
                <a:lnTo>
                  <a:pt x="0" y="0"/>
                </a:lnTo>
                <a:lnTo>
                  <a:pt x="0" y="18978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359115" y="6793288"/>
            <a:ext cx="189865" cy="207645"/>
          </a:xfrm>
          <a:custGeom>
            <a:avLst/>
            <a:gdLst/>
            <a:ahLst/>
            <a:cxnLst/>
            <a:rect l="l" t="t" r="r" b="b"/>
            <a:pathLst>
              <a:path w="189865" h="207645">
                <a:moveTo>
                  <a:pt x="0" y="0"/>
                </a:moveTo>
                <a:lnTo>
                  <a:pt x="189536" y="0"/>
                </a:lnTo>
                <a:lnTo>
                  <a:pt x="189536" y="207035"/>
                </a:lnTo>
                <a:lnTo>
                  <a:pt x="0" y="207035"/>
                </a:lnTo>
                <a:lnTo>
                  <a:pt x="0" y="0"/>
                </a:lnTo>
                <a:close/>
              </a:path>
            </a:pathLst>
          </a:custGeom>
          <a:ln w="17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359115" y="6983070"/>
            <a:ext cx="189865" cy="207645"/>
          </a:xfrm>
          <a:custGeom>
            <a:avLst/>
            <a:gdLst/>
            <a:ahLst/>
            <a:cxnLst/>
            <a:rect l="l" t="t" r="r" b="b"/>
            <a:pathLst>
              <a:path w="189865" h="207645">
                <a:moveTo>
                  <a:pt x="0" y="0"/>
                </a:moveTo>
                <a:lnTo>
                  <a:pt x="189536" y="0"/>
                </a:lnTo>
                <a:lnTo>
                  <a:pt x="189536" y="207035"/>
                </a:lnTo>
                <a:lnTo>
                  <a:pt x="0" y="207035"/>
                </a:lnTo>
                <a:lnTo>
                  <a:pt x="0" y="0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359115" y="6983070"/>
            <a:ext cx="189865" cy="207645"/>
          </a:xfrm>
          <a:custGeom>
            <a:avLst/>
            <a:gdLst/>
            <a:ahLst/>
            <a:cxnLst/>
            <a:rect l="l" t="t" r="r" b="b"/>
            <a:pathLst>
              <a:path w="189865" h="207645">
                <a:moveTo>
                  <a:pt x="0" y="0"/>
                </a:moveTo>
                <a:lnTo>
                  <a:pt x="189536" y="0"/>
                </a:lnTo>
                <a:lnTo>
                  <a:pt x="189536" y="207035"/>
                </a:lnTo>
                <a:lnTo>
                  <a:pt x="0" y="207035"/>
                </a:lnTo>
                <a:lnTo>
                  <a:pt x="0" y="0"/>
                </a:lnTo>
                <a:close/>
              </a:path>
            </a:pathLst>
          </a:custGeom>
          <a:ln w="17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1359115" y="7190106"/>
            <a:ext cx="189865" cy="189865"/>
          </a:xfrm>
          <a:custGeom>
            <a:avLst/>
            <a:gdLst/>
            <a:ahLst/>
            <a:cxnLst/>
            <a:rect l="l" t="t" r="r" b="b"/>
            <a:pathLst>
              <a:path w="189865" h="189865">
                <a:moveTo>
                  <a:pt x="0" y="0"/>
                </a:moveTo>
                <a:lnTo>
                  <a:pt x="189536" y="0"/>
                </a:lnTo>
                <a:lnTo>
                  <a:pt x="189536" y="189782"/>
                </a:lnTo>
                <a:lnTo>
                  <a:pt x="0" y="189782"/>
                </a:lnTo>
                <a:lnTo>
                  <a:pt x="0" y="0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1359115" y="7190106"/>
            <a:ext cx="189865" cy="189865"/>
          </a:xfrm>
          <a:custGeom>
            <a:avLst/>
            <a:gdLst/>
            <a:ahLst/>
            <a:cxnLst/>
            <a:rect l="l" t="t" r="r" b="b"/>
            <a:pathLst>
              <a:path w="189865" h="189865">
                <a:moveTo>
                  <a:pt x="0" y="0"/>
                </a:moveTo>
                <a:lnTo>
                  <a:pt x="189536" y="0"/>
                </a:lnTo>
                <a:lnTo>
                  <a:pt x="189536" y="189782"/>
                </a:lnTo>
                <a:lnTo>
                  <a:pt x="0" y="189782"/>
                </a:lnTo>
                <a:lnTo>
                  <a:pt x="0" y="0"/>
                </a:lnTo>
                <a:close/>
              </a:path>
            </a:pathLst>
          </a:custGeom>
          <a:ln w="172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1359115" y="7379889"/>
            <a:ext cx="189865" cy="189865"/>
          </a:xfrm>
          <a:custGeom>
            <a:avLst/>
            <a:gdLst/>
            <a:ahLst/>
            <a:cxnLst/>
            <a:rect l="l" t="t" r="r" b="b"/>
            <a:pathLst>
              <a:path w="189865" h="189865">
                <a:moveTo>
                  <a:pt x="0" y="0"/>
                </a:moveTo>
                <a:lnTo>
                  <a:pt x="189536" y="0"/>
                </a:lnTo>
                <a:lnTo>
                  <a:pt x="189536" y="189782"/>
                </a:lnTo>
                <a:lnTo>
                  <a:pt x="0" y="189782"/>
                </a:lnTo>
                <a:lnTo>
                  <a:pt x="0" y="0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1359115" y="7379889"/>
            <a:ext cx="189865" cy="189865"/>
          </a:xfrm>
          <a:custGeom>
            <a:avLst/>
            <a:gdLst/>
            <a:ahLst/>
            <a:cxnLst/>
            <a:rect l="l" t="t" r="r" b="b"/>
            <a:pathLst>
              <a:path w="189865" h="189865">
                <a:moveTo>
                  <a:pt x="0" y="0"/>
                </a:moveTo>
                <a:lnTo>
                  <a:pt x="189536" y="0"/>
                </a:lnTo>
                <a:lnTo>
                  <a:pt x="189536" y="189782"/>
                </a:lnTo>
                <a:lnTo>
                  <a:pt x="0" y="189782"/>
                </a:lnTo>
                <a:lnTo>
                  <a:pt x="0" y="0"/>
                </a:lnTo>
                <a:close/>
              </a:path>
            </a:pathLst>
          </a:custGeom>
          <a:ln w="172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1359115" y="7586924"/>
            <a:ext cx="189865" cy="189865"/>
          </a:xfrm>
          <a:custGeom>
            <a:avLst/>
            <a:gdLst/>
            <a:ahLst/>
            <a:cxnLst/>
            <a:rect l="l" t="t" r="r" b="b"/>
            <a:pathLst>
              <a:path w="189865" h="189865">
                <a:moveTo>
                  <a:pt x="0" y="0"/>
                </a:moveTo>
                <a:lnTo>
                  <a:pt x="189536" y="0"/>
                </a:lnTo>
                <a:lnTo>
                  <a:pt x="189536" y="189782"/>
                </a:lnTo>
                <a:lnTo>
                  <a:pt x="0" y="189782"/>
                </a:lnTo>
                <a:lnTo>
                  <a:pt x="0" y="0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1359115" y="7586924"/>
            <a:ext cx="189865" cy="189865"/>
          </a:xfrm>
          <a:custGeom>
            <a:avLst/>
            <a:gdLst/>
            <a:ahLst/>
            <a:cxnLst/>
            <a:rect l="l" t="t" r="r" b="b"/>
            <a:pathLst>
              <a:path w="189865" h="189865">
                <a:moveTo>
                  <a:pt x="0" y="0"/>
                </a:moveTo>
                <a:lnTo>
                  <a:pt x="189536" y="0"/>
                </a:lnTo>
                <a:lnTo>
                  <a:pt x="189536" y="189782"/>
                </a:lnTo>
                <a:lnTo>
                  <a:pt x="0" y="189782"/>
                </a:lnTo>
                <a:lnTo>
                  <a:pt x="0" y="0"/>
                </a:lnTo>
                <a:close/>
              </a:path>
            </a:pathLst>
          </a:custGeom>
          <a:ln w="172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1359115" y="7776706"/>
            <a:ext cx="189865" cy="189865"/>
          </a:xfrm>
          <a:custGeom>
            <a:avLst/>
            <a:gdLst/>
            <a:ahLst/>
            <a:cxnLst/>
            <a:rect l="l" t="t" r="r" b="b"/>
            <a:pathLst>
              <a:path w="189865" h="189865">
                <a:moveTo>
                  <a:pt x="0" y="0"/>
                </a:moveTo>
                <a:lnTo>
                  <a:pt x="189536" y="0"/>
                </a:lnTo>
                <a:lnTo>
                  <a:pt x="189536" y="189782"/>
                </a:lnTo>
                <a:lnTo>
                  <a:pt x="0" y="18978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1359115" y="7776706"/>
            <a:ext cx="189865" cy="189865"/>
          </a:xfrm>
          <a:custGeom>
            <a:avLst/>
            <a:gdLst/>
            <a:ahLst/>
            <a:cxnLst/>
            <a:rect l="l" t="t" r="r" b="b"/>
            <a:pathLst>
              <a:path w="189865" h="189865">
                <a:moveTo>
                  <a:pt x="0" y="0"/>
                </a:moveTo>
                <a:lnTo>
                  <a:pt x="189536" y="0"/>
                </a:lnTo>
                <a:lnTo>
                  <a:pt x="189536" y="189782"/>
                </a:lnTo>
                <a:lnTo>
                  <a:pt x="0" y="189782"/>
                </a:lnTo>
                <a:lnTo>
                  <a:pt x="0" y="0"/>
                </a:lnTo>
                <a:close/>
              </a:path>
            </a:pathLst>
          </a:custGeom>
          <a:ln w="172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1359115" y="7966488"/>
            <a:ext cx="189865" cy="207645"/>
          </a:xfrm>
          <a:custGeom>
            <a:avLst/>
            <a:gdLst/>
            <a:ahLst/>
            <a:cxnLst/>
            <a:rect l="l" t="t" r="r" b="b"/>
            <a:pathLst>
              <a:path w="189865" h="207645">
                <a:moveTo>
                  <a:pt x="0" y="0"/>
                </a:moveTo>
                <a:lnTo>
                  <a:pt x="189536" y="0"/>
                </a:lnTo>
                <a:lnTo>
                  <a:pt x="189536" y="207035"/>
                </a:lnTo>
                <a:lnTo>
                  <a:pt x="0" y="207035"/>
                </a:lnTo>
                <a:lnTo>
                  <a:pt x="0" y="0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1359115" y="7966488"/>
            <a:ext cx="189865" cy="207645"/>
          </a:xfrm>
          <a:custGeom>
            <a:avLst/>
            <a:gdLst/>
            <a:ahLst/>
            <a:cxnLst/>
            <a:rect l="l" t="t" r="r" b="b"/>
            <a:pathLst>
              <a:path w="189865" h="207645">
                <a:moveTo>
                  <a:pt x="0" y="0"/>
                </a:moveTo>
                <a:lnTo>
                  <a:pt x="189536" y="0"/>
                </a:lnTo>
                <a:lnTo>
                  <a:pt x="189536" y="207035"/>
                </a:lnTo>
                <a:lnTo>
                  <a:pt x="0" y="207035"/>
                </a:lnTo>
                <a:lnTo>
                  <a:pt x="0" y="0"/>
                </a:lnTo>
                <a:close/>
              </a:path>
            </a:pathLst>
          </a:custGeom>
          <a:ln w="17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0911118" y="6603507"/>
            <a:ext cx="635" cy="1565910"/>
          </a:xfrm>
          <a:custGeom>
            <a:avLst/>
            <a:gdLst/>
            <a:ahLst/>
            <a:cxnLst/>
            <a:rect l="l" t="t" r="r" b="b"/>
            <a:pathLst>
              <a:path w="634" h="1565909">
                <a:moveTo>
                  <a:pt x="0" y="1565775"/>
                </a:moveTo>
                <a:lnTo>
                  <a:pt x="1" y="0"/>
                </a:lnTo>
              </a:path>
            </a:pathLst>
          </a:custGeom>
          <a:ln w="1723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0905631" y="6896806"/>
            <a:ext cx="450850" cy="375285"/>
          </a:xfrm>
          <a:custGeom>
            <a:avLst/>
            <a:gdLst/>
            <a:ahLst/>
            <a:cxnLst/>
            <a:rect l="l" t="t" r="r" b="b"/>
            <a:pathLst>
              <a:path w="450850" h="375284">
                <a:moveTo>
                  <a:pt x="450839" y="0"/>
                </a:moveTo>
                <a:lnTo>
                  <a:pt x="338217" y="26036"/>
                </a:lnTo>
                <a:lnTo>
                  <a:pt x="365655" y="59286"/>
                </a:lnTo>
                <a:lnTo>
                  <a:pt x="0" y="361809"/>
                </a:lnTo>
                <a:lnTo>
                  <a:pt x="10975" y="375108"/>
                </a:lnTo>
                <a:lnTo>
                  <a:pt x="376629" y="72586"/>
                </a:lnTo>
                <a:lnTo>
                  <a:pt x="418763" y="72586"/>
                </a:lnTo>
                <a:lnTo>
                  <a:pt x="450839" y="0"/>
                </a:lnTo>
                <a:close/>
              </a:path>
              <a:path w="450850" h="375284">
                <a:moveTo>
                  <a:pt x="418763" y="72586"/>
                </a:moveTo>
                <a:lnTo>
                  <a:pt x="376629" y="72586"/>
                </a:lnTo>
                <a:lnTo>
                  <a:pt x="404069" y="105837"/>
                </a:lnTo>
                <a:lnTo>
                  <a:pt x="418763" y="725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0904159" y="7254031"/>
            <a:ext cx="452755" cy="616585"/>
          </a:xfrm>
          <a:custGeom>
            <a:avLst/>
            <a:gdLst/>
            <a:ahLst/>
            <a:cxnLst/>
            <a:rect l="l" t="t" r="r" b="b"/>
            <a:pathLst>
              <a:path w="452754" h="616584">
                <a:moveTo>
                  <a:pt x="369455" y="487754"/>
                </a:moveTo>
                <a:lnTo>
                  <a:pt x="355536" y="497927"/>
                </a:lnTo>
                <a:lnTo>
                  <a:pt x="384425" y="537557"/>
                </a:lnTo>
                <a:lnTo>
                  <a:pt x="349629" y="562987"/>
                </a:lnTo>
                <a:lnTo>
                  <a:pt x="452333" y="616085"/>
                </a:lnTo>
                <a:lnTo>
                  <a:pt x="437413" y="527386"/>
                </a:lnTo>
                <a:lnTo>
                  <a:pt x="398343" y="527386"/>
                </a:lnTo>
                <a:lnTo>
                  <a:pt x="369455" y="487754"/>
                </a:lnTo>
                <a:close/>
              </a:path>
              <a:path w="452754" h="616584">
                <a:moveTo>
                  <a:pt x="433136" y="501957"/>
                </a:moveTo>
                <a:lnTo>
                  <a:pt x="398343" y="527386"/>
                </a:lnTo>
                <a:lnTo>
                  <a:pt x="437413" y="527386"/>
                </a:lnTo>
                <a:lnTo>
                  <a:pt x="433136" y="501957"/>
                </a:lnTo>
                <a:close/>
              </a:path>
              <a:path w="452754" h="616584">
                <a:moveTo>
                  <a:pt x="298348" y="390204"/>
                </a:moveTo>
                <a:lnTo>
                  <a:pt x="284429" y="400376"/>
                </a:lnTo>
                <a:lnTo>
                  <a:pt x="325062" y="456117"/>
                </a:lnTo>
                <a:lnTo>
                  <a:pt x="338979" y="445947"/>
                </a:lnTo>
                <a:lnTo>
                  <a:pt x="298348" y="390204"/>
                </a:lnTo>
                <a:close/>
              </a:path>
              <a:path w="452754" h="616584">
                <a:moveTo>
                  <a:pt x="227241" y="292653"/>
                </a:moveTo>
                <a:lnTo>
                  <a:pt x="213321" y="302823"/>
                </a:lnTo>
                <a:lnTo>
                  <a:pt x="253955" y="358569"/>
                </a:lnTo>
                <a:lnTo>
                  <a:pt x="267872" y="348396"/>
                </a:lnTo>
                <a:lnTo>
                  <a:pt x="227241" y="292653"/>
                </a:lnTo>
                <a:close/>
              </a:path>
              <a:path w="452754" h="616584">
                <a:moveTo>
                  <a:pt x="156133" y="195103"/>
                </a:moveTo>
                <a:lnTo>
                  <a:pt x="142214" y="205273"/>
                </a:lnTo>
                <a:lnTo>
                  <a:pt x="182848" y="261016"/>
                </a:lnTo>
                <a:lnTo>
                  <a:pt x="196764" y="250846"/>
                </a:lnTo>
                <a:lnTo>
                  <a:pt x="156133" y="195103"/>
                </a:lnTo>
                <a:close/>
              </a:path>
              <a:path w="452754" h="616584">
                <a:moveTo>
                  <a:pt x="85026" y="97552"/>
                </a:moveTo>
                <a:lnTo>
                  <a:pt x="71107" y="107722"/>
                </a:lnTo>
                <a:lnTo>
                  <a:pt x="111740" y="163466"/>
                </a:lnTo>
                <a:lnTo>
                  <a:pt x="125657" y="153294"/>
                </a:lnTo>
                <a:lnTo>
                  <a:pt x="85026" y="97552"/>
                </a:lnTo>
                <a:close/>
              </a:path>
              <a:path w="452754" h="616584">
                <a:moveTo>
                  <a:pt x="13919" y="0"/>
                </a:moveTo>
                <a:lnTo>
                  <a:pt x="0" y="10172"/>
                </a:lnTo>
                <a:lnTo>
                  <a:pt x="40633" y="65915"/>
                </a:lnTo>
                <a:lnTo>
                  <a:pt x="54550" y="55744"/>
                </a:lnTo>
                <a:lnTo>
                  <a:pt x="1391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10646534" y="6247135"/>
            <a:ext cx="61785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449580" algn="l"/>
              </a:tabLst>
            </a:pPr>
            <a:r>
              <a:rPr sz="1650" i="1" spc="-20" dirty="0">
                <a:latin typeface="Franklin Gothic Heavy"/>
                <a:cs typeface="Franklin Gothic Heavy"/>
              </a:rPr>
              <a:t>t</a:t>
            </a:r>
            <a:r>
              <a:rPr sz="1725" spc="-22" baseline="-12077" dirty="0">
                <a:latin typeface="Bauhaus 93"/>
                <a:cs typeface="Bauhaus 93"/>
              </a:rPr>
              <a:t>1	</a:t>
            </a:r>
            <a:r>
              <a:rPr sz="1650" i="1" spc="-20" dirty="0">
                <a:latin typeface="Franklin Gothic Heavy"/>
                <a:cs typeface="Franklin Gothic Heavy"/>
              </a:rPr>
              <a:t>t</a:t>
            </a:r>
            <a:r>
              <a:rPr sz="1725" spc="-22" baseline="-12077" dirty="0">
                <a:latin typeface="Bauhaus 93"/>
                <a:cs typeface="Bauhaus 93"/>
              </a:rPr>
              <a:t>2</a:t>
            </a:r>
            <a:endParaRPr sz="1725" baseline="-12077">
              <a:latin typeface="Bauhaus 93"/>
              <a:cs typeface="Bauhaus 93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0084048" y="6154929"/>
            <a:ext cx="1671955" cy="2277745"/>
          </a:xfrm>
          <a:custGeom>
            <a:avLst/>
            <a:gdLst/>
            <a:ahLst/>
            <a:cxnLst/>
            <a:rect l="l" t="t" r="r" b="b"/>
            <a:pathLst>
              <a:path w="1671954" h="2277745">
                <a:moveTo>
                  <a:pt x="0" y="94136"/>
                </a:moveTo>
                <a:lnTo>
                  <a:pt x="7388" y="57494"/>
                </a:lnTo>
                <a:lnTo>
                  <a:pt x="27536" y="27571"/>
                </a:lnTo>
                <a:lnTo>
                  <a:pt x="57419" y="7397"/>
                </a:lnTo>
                <a:lnTo>
                  <a:pt x="94014" y="0"/>
                </a:lnTo>
                <a:lnTo>
                  <a:pt x="1577353" y="0"/>
                </a:lnTo>
                <a:lnTo>
                  <a:pt x="1613949" y="7397"/>
                </a:lnTo>
                <a:lnTo>
                  <a:pt x="1643832" y="27571"/>
                </a:lnTo>
                <a:lnTo>
                  <a:pt x="1663981" y="57494"/>
                </a:lnTo>
                <a:lnTo>
                  <a:pt x="1671369" y="94136"/>
                </a:lnTo>
                <a:lnTo>
                  <a:pt x="1671369" y="2183253"/>
                </a:lnTo>
                <a:lnTo>
                  <a:pt x="1663981" y="2219895"/>
                </a:lnTo>
                <a:lnTo>
                  <a:pt x="1643832" y="2249817"/>
                </a:lnTo>
                <a:lnTo>
                  <a:pt x="1613949" y="2269991"/>
                </a:lnTo>
                <a:lnTo>
                  <a:pt x="1577353" y="2277389"/>
                </a:lnTo>
                <a:lnTo>
                  <a:pt x="94014" y="2277389"/>
                </a:lnTo>
                <a:lnTo>
                  <a:pt x="57419" y="2269991"/>
                </a:lnTo>
                <a:lnTo>
                  <a:pt x="27536" y="2249817"/>
                </a:lnTo>
                <a:lnTo>
                  <a:pt x="7388" y="2219895"/>
                </a:lnTo>
                <a:lnTo>
                  <a:pt x="0" y="2183253"/>
                </a:lnTo>
                <a:lnTo>
                  <a:pt x="0" y="94136"/>
                </a:lnTo>
                <a:close/>
              </a:path>
            </a:pathLst>
          </a:custGeom>
          <a:ln w="1723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0327420" y="3020735"/>
            <a:ext cx="189865" cy="189865"/>
          </a:xfrm>
          <a:custGeom>
            <a:avLst/>
            <a:gdLst/>
            <a:ahLst/>
            <a:cxnLst/>
            <a:rect l="l" t="t" r="r" b="b"/>
            <a:pathLst>
              <a:path w="189865" h="189864">
                <a:moveTo>
                  <a:pt x="0" y="0"/>
                </a:moveTo>
                <a:lnTo>
                  <a:pt x="189528" y="0"/>
                </a:lnTo>
                <a:lnTo>
                  <a:pt x="189528" y="189713"/>
                </a:lnTo>
                <a:lnTo>
                  <a:pt x="0" y="189713"/>
                </a:lnTo>
                <a:lnTo>
                  <a:pt x="0" y="0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0327420" y="3020735"/>
            <a:ext cx="189865" cy="189865"/>
          </a:xfrm>
          <a:custGeom>
            <a:avLst/>
            <a:gdLst/>
            <a:ahLst/>
            <a:cxnLst/>
            <a:rect l="l" t="t" r="r" b="b"/>
            <a:pathLst>
              <a:path w="189865" h="189864">
                <a:moveTo>
                  <a:pt x="0" y="0"/>
                </a:moveTo>
                <a:lnTo>
                  <a:pt x="189528" y="0"/>
                </a:lnTo>
                <a:lnTo>
                  <a:pt x="189528" y="189713"/>
                </a:lnTo>
                <a:lnTo>
                  <a:pt x="0" y="189713"/>
                </a:lnTo>
                <a:lnTo>
                  <a:pt x="0" y="0"/>
                </a:lnTo>
                <a:close/>
              </a:path>
            </a:pathLst>
          </a:custGeom>
          <a:ln w="172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0327420" y="3210449"/>
            <a:ext cx="189865" cy="207010"/>
          </a:xfrm>
          <a:custGeom>
            <a:avLst/>
            <a:gdLst/>
            <a:ahLst/>
            <a:cxnLst/>
            <a:rect l="l" t="t" r="r" b="b"/>
            <a:pathLst>
              <a:path w="189865" h="207010">
                <a:moveTo>
                  <a:pt x="0" y="0"/>
                </a:moveTo>
                <a:lnTo>
                  <a:pt x="189528" y="0"/>
                </a:lnTo>
                <a:lnTo>
                  <a:pt x="189528" y="206960"/>
                </a:lnTo>
                <a:lnTo>
                  <a:pt x="0" y="206960"/>
                </a:lnTo>
                <a:lnTo>
                  <a:pt x="0" y="0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0327420" y="3210449"/>
            <a:ext cx="189865" cy="207010"/>
          </a:xfrm>
          <a:custGeom>
            <a:avLst/>
            <a:gdLst/>
            <a:ahLst/>
            <a:cxnLst/>
            <a:rect l="l" t="t" r="r" b="b"/>
            <a:pathLst>
              <a:path w="189865" h="207010">
                <a:moveTo>
                  <a:pt x="0" y="0"/>
                </a:moveTo>
                <a:lnTo>
                  <a:pt x="189528" y="0"/>
                </a:lnTo>
                <a:lnTo>
                  <a:pt x="189528" y="206960"/>
                </a:lnTo>
                <a:lnTo>
                  <a:pt x="0" y="206960"/>
                </a:lnTo>
                <a:lnTo>
                  <a:pt x="0" y="0"/>
                </a:lnTo>
                <a:close/>
              </a:path>
            </a:pathLst>
          </a:custGeom>
          <a:ln w="172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0327420" y="3417410"/>
            <a:ext cx="189865" cy="189865"/>
          </a:xfrm>
          <a:custGeom>
            <a:avLst/>
            <a:gdLst/>
            <a:ahLst/>
            <a:cxnLst/>
            <a:rect l="l" t="t" r="r" b="b"/>
            <a:pathLst>
              <a:path w="189865" h="189864">
                <a:moveTo>
                  <a:pt x="0" y="0"/>
                </a:moveTo>
                <a:lnTo>
                  <a:pt x="189528" y="0"/>
                </a:lnTo>
                <a:lnTo>
                  <a:pt x="189528" y="189712"/>
                </a:lnTo>
                <a:lnTo>
                  <a:pt x="0" y="189712"/>
                </a:lnTo>
                <a:lnTo>
                  <a:pt x="0" y="0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0327420" y="3417410"/>
            <a:ext cx="189865" cy="189865"/>
          </a:xfrm>
          <a:custGeom>
            <a:avLst/>
            <a:gdLst/>
            <a:ahLst/>
            <a:cxnLst/>
            <a:rect l="l" t="t" r="r" b="b"/>
            <a:pathLst>
              <a:path w="189865" h="189864">
                <a:moveTo>
                  <a:pt x="0" y="0"/>
                </a:moveTo>
                <a:lnTo>
                  <a:pt x="189528" y="0"/>
                </a:lnTo>
                <a:lnTo>
                  <a:pt x="189528" y="189713"/>
                </a:lnTo>
                <a:lnTo>
                  <a:pt x="0" y="189713"/>
                </a:lnTo>
                <a:lnTo>
                  <a:pt x="0" y="0"/>
                </a:lnTo>
                <a:close/>
              </a:path>
            </a:pathLst>
          </a:custGeom>
          <a:ln w="172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0327420" y="3607122"/>
            <a:ext cx="189865" cy="189865"/>
          </a:xfrm>
          <a:custGeom>
            <a:avLst/>
            <a:gdLst/>
            <a:ahLst/>
            <a:cxnLst/>
            <a:rect l="l" t="t" r="r" b="b"/>
            <a:pathLst>
              <a:path w="189865" h="189864">
                <a:moveTo>
                  <a:pt x="0" y="0"/>
                </a:moveTo>
                <a:lnTo>
                  <a:pt x="189528" y="0"/>
                </a:lnTo>
                <a:lnTo>
                  <a:pt x="189528" y="189713"/>
                </a:lnTo>
                <a:lnTo>
                  <a:pt x="0" y="189713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0327420" y="3607122"/>
            <a:ext cx="189865" cy="189865"/>
          </a:xfrm>
          <a:custGeom>
            <a:avLst/>
            <a:gdLst/>
            <a:ahLst/>
            <a:cxnLst/>
            <a:rect l="l" t="t" r="r" b="b"/>
            <a:pathLst>
              <a:path w="189865" h="189864">
                <a:moveTo>
                  <a:pt x="0" y="0"/>
                </a:moveTo>
                <a:lnTo>
                  <a:pt x="189528" y="0"/>
                </a:lnTo>
                <a:lnTo>
                  <a:pt x="189528" y="189713"/>
                </a:lnTo>
                <a:lnTo>
                  <a:pt x="0" y="189713"/>
                </a:lnTo>
                <a:lnTo>
                  <a:pt x="0" y="0"/>
                </a:lnTo>
                <a:close/>
              </a:path>
            </a:pathLst>
          </a:custGeom>
          <a:ln w="172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0327420" y="3796836"/>
            <a:ext cx="189865" cy="207010"/>
          </a:xfrm>
          <a:custGeom>
            <a:avLst/>
            <a:gdLst/>
            <a:ahLst/>
            <a:cxnLst/>
            <a:rect l="l" t="t" r="r" b="b"/>
            <a:pathLst>
              <a:path w="189865" h="207010">
                <a:moveTo>
                  <a:pt x="0" y="0"/>
                </a:moveTo>
                <a:lnTo>
                  <a:pt x="189528" y="0"/>
                </a:lnTo>
                <a:lnTo>
                  <a:pt x="189528" y="206960"/>
                </a:lnTo>
                <a:lnTo>
                  <a:pt x="0" y="206960"/>
                </a:lnTo>
                <a:lnTo>
                  <a:pt x="0" y="0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0327420" y="3796836"/>
            <a:ext cx="189865" cy="207010"/>
          </a:xfrm>
          <a:custGeom>
            <a:avLst/>
            <a:gdLst/>
            <a:ahLst/>
            <a:cxnLst/>
            <a:rect l="l" t="t" r="r" b="b"/>
            <a:pathLst>
              <a:path w="189865" h="207010">
                <a:moveTo>
                  <a:pt x="0" y="0"/>
                </a:moveTo>
                <a:lnTo>
                  <a:pt x="189528" y="0"/>
                </a:lnTo>
                <a:lnTo>
                  <a:pt x="189528" y="206960"/>
                </a:lnTo>
                <a:lnTo>
                  <a:pt x="0" y="206960"/>
                </a:lnTo>
                <a:lnTo>
                  <a:pt x="0" y="0"/>
                </a:lnTo>
                <a:close/>
              </a:path>
            </a:pathLst>
          </a:custGeom>
          <a:ln w="172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327420" y="4003797"/>
            <a:ext cx="189865" cy="189865"/>
          </a:xfrm>
          <a:custGeom>
            <a:avLst/>
            <a:gdLst/>
            <a:ahLst/>
            <a:cxnLst/>
            <a:rect l="l" t="t" r="r" b="b"/>
            <a:pathLst>
              <a:path w="189865" h="189864">
                <a:moveTo>
                  <a:pt x="0" y="0"/>
                </a:moveTo>
                <a:lnTo>
                  <a:pt x="189528" y="0"/>
                </a:lnTo>
                <a:lnTo>
                  <a:pt x="189528" y="189713"/>
                </a:lnTo>
                <a:lnTo>
                  <a:pt x="0" y="189713"/>
                </a:lnTo>
                <a:lnTo>
                  <a:pt x="0" y="0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0327420" y="4003797"/>
            <a:ext cx="189865" cy="189865"/>
          </a:xfrm>
          <a:custGeom>
            <a:avLst/>
            <a:gdLst/>
            <a:ahLst/>
            <a:cxnLst/>
            <a:rect l="l" t="t" r="r" b="b"/>
            <a:pathLst>
              <a:path w="189865" h="189864">
                <a:moveTo>
                  <a:pt x="0" y="0"/>
                </a:moveTo>
                <a:lnTo>
                  <a:pt x="189528" y="0"/>
                </a:lnTo>
                <a:lnTo>
                  <a:pt x="189528" y="189713"/>
                </a:lnTo>
                <a:lnTo>
                  <a:pt x="0" y="189713"/>
                </a:lnTo>
                <a:lnTo>
                  <a:pt x="0" y="0"/>
                </a:lnTo>
                <a:close/>
              </a:path>
            </a:pathLst>
          </a:custGeom>
          <a:ln w="172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0327420" y="4193510"/>
            <a:ext cx="189865" cy="189865"/>
          </a:xfrm>
          <a:custGeom>
            <a:avLst/>
            <a:gdLst/>
            <a:ahLst/>
            <a:cxnLst/>
            <a:rect l="l" t="t" r="r" b="b"/>
            <a:pathLst>
              <a:path w="189865" h="189864">
                <a:moveTo>
                  <a:pt x="0" y="0"/>
                </a:moveTo>
                <a:lnTo>
                  <a:pt x="189528" y="0"/>
                </a:lnTo>
                <a:lnTo>
                  <a:pt x="189528" y="189712"/>
                </a:lnTo>
                <a:lnTo>
                  <a:pt x="0" y="189712"/>
                </a:lnTo>
                <a:lnTo>
                  <a:pt x="0" y="0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0327420" y="4193510"/>
            <a:ext cx="189865" cy="189865"/>
          </a:xfrm>
          <a:custGeom>
            <a:avLst/>
            <a:gdLst/>
            <a:ahLst/>
            <a:cxnLst/>
            <a:rect l="l" t="t" r="r" b="b"/>
            <a:pathLst>
              <a:path w="189865" h="189864">
                <a:moveTo>
                  <a:pt x="0" y="0"/>
                </a:moveTo>
                <a:lnTo>
                  <a:pt x="189528" y="0"/>
                </a:lnTo>
                <a:lnTo>
                  <a:pt x="189528" y="189713"/>
                </a:lnTo>
                <a:lnTo>
                  <a:pt x="0" y="189713"/>
                </a:lnTo>
                <a:lnTo>
                  <a:pt x="0" y="0"/>
                </a:lnTo>
                <a:close/>
              </a:path>
            </a:pathLst>
          </a:custGeom>
          <a:ln w="172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0327420" y="4383223"/>
            <a:ext cx="189865" cy="207010"/>
          </a:xfrm>
          <a:custGeom>
            <a:avLst/>
            <a:gdLst/>
            <a:ahLst/>
            <a:cxnLst/>
            <a:rect l="l" t="t" r="r" b="b"/>
            <a:pathLst>
              <a:path w="189865" h="207010">
                <a:moveTo>
                  <a:pt x="0" y="0"/>
                </a:moveTo>
                <a:lnTo>
                  <a:pt x="189528" y="0"/>
                </a:lnTo>
                <a:lnTo>
                  <a:pt x="189528" y="206960"/>
                </a:lnTo>
                <a:lnTo>
                  <a:pt x="0" y="206960"/>
                </a:lnTo>
                <a:lnTo>
                  <a:pt x="0" y="0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0327420" y="4383223"/>
            <a:ext cx="189865" cy="207010"/>
          </a:xfrm>
          <a:custGeom>
            <a:avLst/>
            <a:gdLst/>
            <a:ahLst/>
            <a:cxnLst/>
            <a:rect l="l" t="t" r="r" b="b"/>
            <a:pathLst>
              <a:path w="189865" h="207010">
                <a:moveTo>
                  <a:pt x="0" y="0"/>
                </a:moveTo>
                <a:lnTo>
                  <a:pt x="189528" y="0"/>
                </a:lnTo>
                <a:lnTo>
                  <a:pt x="189528" y="206960"/>
                </a:lnTo>
                <a:lnTo>
                  <a:pt x="0" y="206960"/>
                </a:lnTo>
                <a:lnTo>
                  <a:pt x="0" y="0"/>
                </a:lnTo>
                <a:close/>
              </a:path>
            </a:pathLst>
          </a:custGeom>
          <a:ln w="172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1378440" y="3037982"/>
            <a:ext cx="207010" cy="207010"/>
          </a:xfrm>
          <a:custGeom>
            <a:avLst/>
            <a:gdLst/>
            <a:ahLst/>
            <a:cxnLst/>
            <a:rect l="l" t="t" r="r" b="b"/>
            <a:pathLst>
              <a:path w="207009" h="207010">
                <a:moveTo>
                  <a:pt x="0" y="0"/>
                </a:moveTo>
                <a:lnTo>
                  <a:pt x="206758" y="0"/>
                </a:lnTo>
                <a:lnTo>
                  <a:pt x="206758" y="206960"/>
                </a:lnTo>
                <a:lnTo>
                  <a:pt x="0" y="206960"/>
                </a:lnTo>
                <a:lnTo>
                  <a:pt x="0" y="0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1378440" y="3037982"/>
            <a:ext cx="207010" cy="207010"/>
          </a:xfrm>
          <a:custGeom>
            <a:avLst/>
            <a:gdLst/>
            <a:ahLst/>
            <a:cxnLst/>
            <a:rect l="l" t="t" r="r" b="b"/>
            <a:pathLst>
              <a:path w="207009" h="207010">
                <a:moveTo>
                  <a:pt x="0" y="0"/>
                </a:moveTo>
                <a:lnTo>
                  <a:pt x="206758" y="0"/>
                </a:lnTo>
                <a:lnTo>
                  <a:pt x="206758" y="206960"/>
                </a:lnTo>
                <a:lnTo>
                  <a:pt x="0" y="206960"/>
                </a:lnTo>
                <a:lnTo>
                  <a:pt x="0" y="0"/>
                </a:lnTo>
                <a:close/>
              </a:path>
            </a:pathLst>
          </a:custGeom>
          <a:ln w="172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1378440" y="3244942"/>
            <a:ext cx="207010" cy="189865"/>
          </a:xfrm>
          <a:custGeom>
            <a:avLst/>
            <a:gdLst/>
            <a:ahLst/>
            <a:cxnLst/>
            <a:rect l="l" t="t" r="r" b="b"/>
            <a:pathLst>
              <a:path w="207009" h="189864">
                <a:moveTo>
                  <a:pt x="0" y="0"/>
                </a:moveTo>
                <a:lnTo>
                  <a:pt x="206758" y="0"/>
                </a:lnTo>
                <a:lnTo>
                  <a:pt x="206758" y="189713"/>
                </a:lnTo>
                <a:lnTo>
                  <a:pt x="0" y="189713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1378440" y="3244942"/>
            <a:ext cx="207010" cy="189865"/>
          </a:xfrm>
          <a:custGeom>
            <a:avLst/>
            <a:gdLst/>
            <a:ahLst/>
            <a:cxnLst/>
            <a:rect l="l" t="t" r="r" b="b"/>
            <a:pathLst>
              <a:path w="207009" h="189864">
                <a:moveTo>
                  <a:pt x="0" y="0"/>
                </a:moveTo>
                <a:lnTo>
                  <a:pt x="206758" y="0"/>
                </a:lnTo>
                <a:lnTo>
                  <a:pt x="206758" y="189713"/>
                </a:lnTo>
                <a:lnTo>
                  <a:pt x="0" y="189713"/>
                </a:lnTo>
                <a:lnTo>
                  <a:pt x="0" y="0"/>
                </a:lnTo>
                <a:close/>
              </a:path>
            </a:pathLst>
          </a:custGeom>
          <a:ln w="172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1378440" y="3434656"/>
            <a:ext cx="207010" cy="189865"/>
          </a:xfrm>
          <a:custGeom>
            <a:avLst/>
            <a:gdLst/>
            <a:ahLst/>
            <a:cxnLst/>
            <a:rect l="l" t="t" r="r" b="b"/>
            <a:pathLst>
              <a:path w="207009" h="189864">
                <a:moveTo>
                  <a:pt x="0" y="0"/>
                </a:moveTo>
                <a:lnTo>
                  <a:pt x="206758" y="0"/>
                </a:lnTo>
                <a:lnTo>
                  <a:pt x="206758" y="189712"/>
                </a:lnTo>
                <a:lnTo>
                  <a:pt x="0" y="189712"/>
                </a:lnTo>
                <a:lnTo>
                  <a:pt x="0" y="0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1378440" y="3434656"/>
            <a:ext cx="207010" cy="189865"/>
          </a:xfrm>
          <a:custGeom>
            <a:avLst/>
            <a:gdLst/>
            <a:ahLst/>
            <a:cxnLst/>
            <a:rect l="l" t="t" r="r" b="b"/>
            <a:pathLst>
              <a:path w="207009" h="189864">
                <a:moveTo>
                  <a:pt x="0" y="0"/>
                </a:moveTo>
                <a:lnTo>
                  <a:pt x="206758" y="0"/>
                </a:lnTo>
                <a:lnTo>
                  <a:pt x="206758" y="189713"/>
                </a:lnTo>
                <a:lnTo>
                  <a:pt x="0" y="189713"/>
                </a:lnTo>
                <a:lnTo>
                  <a:pt x="0" y="0"/>
                </a:lnTo>
                <a:close/>
              </a:path>
            </a:pathLst>
          </a:custGeom>
          <a:ln w="172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1378440" y="3624369"/>
            <a:ext cx="207010" cy="207010"/>
          </a:xfrm>
          <a:custGeom>
            <a:avLst/>
            <a:gdLst/>
            <a:ahLst/>
            <a:cxnLst/>
            <a:rect l="l" t="t" r="r" b="b"/>
            <a:pathLst>
              <a:path w="207009" h="207010">
                <a:moveTo>
                  <a:pt x="0" y="0"/>
                </a:moveTo>
                <a:lnTo>
                  <a:pt x="206758" y="0"/>
                </a:lnTo>
                <a:lnTo>
                  <a:pt x="206758" y="206960"/>
                </a:lnTo>
                <a:lnTo>
                  <a:pt x="0" y="206960"/>
                </a:lnTo>
                <a:lnTo>
                  <a:pt x="0" y="0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1378440" y="3624369"/>
            <a:ext cx="207010" cy="207010"/>
          </a:xfrm>
          <a:custGeom>
            <a:avLst/>
            <a:gdLst/>
            <a:ahLst/>
            <a:cxnLst/>
            <a:rect l="l" t="t" r="r" b="b"/>
            <a:pathLst>
              <a:path w="207009" h="207010">
                <a:moveTo>
                  <a:pt x="0" y="0"/>
                </a:moveTo>
                <a:lnTo>
                  <a:pt x="206758" y="0"/>
                </a:lnTo>
                <a:lnTo>
                  <a:pt x="206758" y="206960"/>
                </a:lnTo>
                <a:lnTo>
                  <a:pt x="0" y="206960"/>
                </a:lnTo>
                <a:lnTo>
                  <a:pt x="0" y="0"/>
                </a:lnTo>
                <a:close/>
              </a:path>
            </a:pathLst>
          </a:custGeom>
          <a:ln w="172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1378440" y="3831329"/>
            <a:ext cx="207010" cy="189865"/>
          </a:xfrm>
          <a:custGeom>
            <a:avLst/>
            <a:gdLst/>
            <a:ahLst/>
            <a:cxnLst/>
            <a:rect l="l" t="t" r="r" b="b"/>
            <a:pathLst>
              <a:path w="207009" h="189864">
                <a:moveTo>
                  <a:pt x="0" y="0"/>
                </a:moveTo>
                <a:lnTo>
                  <a:pt x="206758" y="0"/>
                </a:lnTo>
                <a:lnTo>
                  <a:pt x="206758" y="189713"/>
                </a:lnTo>
                <a:lnTo>
                  <a:pt x="0" y="189713"/>
                </a:lnTo>
                <a:lnTo>
                  <a:pt x="0" y="0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1378440" y="3831329"/>
            <a:ext cx="207010" cy="189865"/>
          </a:xfrm>
          <a:custGeom>
            <a:avLst/>
            <a:gdLst/>
            <a:ahLst/>
            <a:cxnLst/>
            <a:rect l="l" t="t" r="r" b="b"/>
            <a:pathLst>
              <a:path w="207009" h="189864">
                <a:moveTo>
                  <a:pt x="0" y="0"/>
                </a:moveTo>
                <a:lnTo>
                  <a:pt x="206758" y="0"/>
                </a:lnTo>
                <a:lnTo>
                  <a:pt x="206758" y="189713"/>
                </a:lnTo>
                <a:lnTo>
                  <a:pt x="0" y="189713"/>
                </a:lnTo>
                <a:lnTo>
                  <a:pt x="0" y="0"/>
                </a:lnTo>
                <a:close/>
              </a:path>
            </a:pathLst>
          </a:custGeom>
          <a:ln w="172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1378440" y="4021043"/>
            <a:ext cx="207010" cy="189865"/>
          </a:xfrm>
          <a:custGeom>
            <a:avLst/>
            <a:gdLst/>
            <a:ahLst/>
            <a:cxnLst/>
            <a:rect l="l" t="t" r="r" b="b"/>
            <a:pathLst>
              <a:path w="207009" h="189864">
                <a:moveTo>
                  <a:pt x="0" y="0"/>
                </a:moveTo>
                <a:lnTo>
                  <a:pt x="206758" y="0"/>
                </a:lnTo>
                <a:lnTo>
                  <a:pt x="206758" y="189713"/>
                </a:lnTo>
                <a:lnTo>
                  <a:pt x="0" y="189713"/>
                </a:lnTo>
                <a:lnTo>
                  <a:pt x="0" y="0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1378440" y="4021043"/>
            <a:ext cx="207010" cy="189865"/>
          </a:xfrm>
          <a:custGeom>
            <a:avLst/>
            <a:gdLst/>
            <a:ahLst/>
            <a:cxnLst/>
            <a:rect l="l" t="t" r="r" b="b"/>
            <a:pathLst>
              <a:path w="207009" h="189864">
                <a:moveTo>
                  <a:pt x="0" y="0"/>
                </a:moveTo>
                <a:lnTo>
                  <a:pt x="206758" y="0"/>
                </a:lnTo>
                <a:lnTo>
                  <a:pt x="206758" y="189713"/>
                </a:lnTo>
                <a:lnTo>
                  <a:pt x="0" y="189713"/>
                </a:lnTo>
                <a:lnTo>
                  <a:pt x="0" y="0"/>
                </a:lnTo>
                <a:close/>
              </a:path>
            </a:pathLst>
          </a:custGeom>
          <a:ln w="172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1378440" y="4210757"/>
            <a:ext cx="207010" cy="207010"/>
          </a:xfrm>
          <a:custGeom>
            <a:avLst/>
            <a:gdLst/>
            <a:ahLst/>
            <a:cxnLst/>
            <a:rect l="l" t="t" r="r" b="b"/>
            <a:pathLst>
              <a:path w="207009" h="207010">
                <a:moveTo>
                  <a:pt x="0" y="0"/>
                </a:moveTo>
                <a:lnTo>
                  <a:pt x="206758" y="0"/>
                </a:lnTo>
                <a:lnTo>
                  <a:pt x="206758" y="206959"/>
                </a:lnTo>
                <a:lnTo>
                  <a:pt x="0" y="206959"/>
                </a:lnTo>
                <a:lnTo>
                  <a:pt x="0" y="0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1378440" y="4210757"/>
            <a:ext cx="207010" cy="207010"/>
          </a:xfrm>
          <a:custGeom>
            <a:avLst/>
            <a:gdLst/>
            <a:ahLst/>
            <a:cxnLst/>
            <a:rect l="l" t="t" r="r" b="b"/>
            <a:pathLst>
              <a:path w="207009" h="207010">
                <a:moveTo>
                  <a:pt x="0" y="0"/>
                </a:moveTo>
                <a:lnTo>
                  <a:pt x="206758" y="0"/>
                </a:lnTo>
                <a:lnTo>
                  <a:pt x="206758" y="206960"/>
                </a:lnTo>
                <a:lnTo>
                  <a:pt x="0" y="206960"/>
                </a:lnTo>
                <a:lnTo>
                  <a:pt x="0" y="0"/>
                </a:lnTo>
                <a:close/>
              </a:path>
            </a:pathLst>
          </a:custGeom>
          <a:ln w="172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1378440" y="4417716"/>
            <a:ext cx="207010" cy="189865"/>
          </a:xfrm>
          <a:custGeom>
            <a:avLst/>
            <a:gdLst/>
            <a:ahLst/>
            <a:cxnLst/>
            <a:rect l="l" t="t" r="r" b="b"/>
            <a:pathLst>
              <a:path w="207009" h="189864">
                <a:moveTo>
                  <a:pt x="0" y="0"/>
                </a:moveTo>
                <a:lnTo>
                  <a:pt x="206758" y="0"/>
                </a:lnTo>
                <a:lnTo>
                  <a:pt x="206758" y="189713"/>
                </a:lnTo>
                <a:lnTo>
                  <a:pt x="0" y="189713"/>
                </a:lnTo>
                <a:lnTo>
                  <a:pt x="0" y="0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1378440" y="4417716"/>
            <a:ext cx="207010" cy="189865"/>
          </a:xfrm>
          <a:custGeom>
            <a:avLst/>
            <a:gdLst/>
            <a:ahLst/>
            <a:cxnLst/>
            <a:rect l="l" t="t" r="r" b="b"/>
            <a:pathLst>
              <a:path w="207009" h="189864">
                <a:moveTo>
                  <a:pt x="0" y="0"/>
                </a:moveTo>
                <a:lnTo>
                  <a:pt x="206758" y="0"/>
                </a:lnTo>
                <a:lnTo>
                  <a:pt x="206758" y="189713"/>
                </a:lnTo>
                <a:lnTo>
                  <a:pt x="0" y="189713"/>
                </a:lnTo>
                <a:lnTo>
                  <a:pt x="0" y="0"/>
                </a:lnTo>
                <a:close/>
              </a:path>
            </a:pathLst>
          </a:custGeom>
          <a:ln w="172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0930464" y="3037983"/>
            <a:ext cx="635" cy="1565275"/>
          </a:xfrm>
          <a:custGeom>
            <a:avLst/>
            <a:gdLst/>
            <a:ahLst/>
            <a:cxnLst/>
            <a:rect l="l" t="t" r="r" b="b"/>
            <a:pathLst>
              <a:path w="634" h="1565275">
                <a:moveTo>
                  <a:pt x="0" y="1565206"/>
                </a:moveTo>
                <a:lnTo>
                  <a:pt x="1" y="0"/>
                </a:lnTo>
              </a:path>
            </a:pathLst>
          </a:custGeom>
          <a:ln w="1722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0924976" y="3331175"/>
            <a:ext cx="450850" cy="375285"/>
          </a:xfrm>
          <a:custGeom>
            <a:avLst/>
            <a:gdLst/>
            <a:ahLst/>
            <a:cxnLst/>
            <a:rect l="l" t="t" r="r" b="b"/>
            <a:pathLst>
              <a:path w="450850" h="375285">
                <a:moveTo>
                  <a:pt x="450820" y="0"/>
                </a:moveTo>
                <a:lnTo>
                  <a:pt x="338202" y="26027"/>
                </a:lnTo>
                <a:lnTo>
                  <a:pt x="365639" y="59265"/>
                </a:lnTo>
                <a:lnTo>
                  <a:pt x="0" y="361676"/>
                </a:lnTo>
                <a:lnTo>
                  <a:pt x="10975" y="374972"/>
                </a:lnTo>
                <a:lnTo>
                  <a:pt x="376613" y="72560"/>
                </a:lnTo>
                <a:lnTo>
                  <a:pt x="418745" y="72560"/>
                </a:lnTo>
                <a:lnTo>
                  <a:pt x="450820" y="0"/>
                </a:lnTo>
                <a:close/>
              </a:path>
              <a:path w="450850" h="375285">
                <a:moveTo>
                  <a:pt x="418745" y="72560"/>
                </a:moveTo>
                <a:lnTo>
                  <a:pt x="376613" y="72560"/>
                </a:lnTo>
                <a:lnTo>
                  <a:pt x="404051" y="105799"/>
                </a:lnTo>
                <a:lnTo>
                  <a:pt x="418745" y="725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0533961" y="3661493"/>
            <a:ext cx="402590" cy="103505"/>
          </a:xfrm>
          <a:custGeom>
            <a:avLst/>
            <a:gdLst/>
            <a:ahLst/>
            <a:cxnLst/>
            <a:rect l="l" t="t" r="r" b="b"/>
            <a:pathLst>
              <a:path w="402590" h="103504">
                <a:moveTo>
                  <a:pt x="189467" y="45863"/>
                </a:moveTo>
                <a:lnTo>
                  <a:pt x="120568" y="47605"/>
                </a:lnTo>
                <a:lnTo>
                  <a:pt x="121004" y="64847"/>
                </a:lnTo>
                <a:lnTo>
                  <a:pt x="189901" y="63103"/>
                </a:lnTo>
                <a:lnTo>
                  <a:pt x="189467" y="45863"/>
                </a:lnTo>
                <a:close/>
              </a:path>
              <a:path w="402590" h="103504">
                <a:moveTo>
                  <a:pt x="68896" y="48912"/>
                </a:moveTo>
                <a:lnTo>
                  <a:pt x="0" y="50655"/>
                </a:lnTo>
                <a:lnTo>
                  <a:pt x="434" y="67896"/>
                </a:lnTo>
                <a:lnTo>
                  <a:pt x="69330" y="66153"/>
                </a:lnTo>
                <a:lnTo>
                  <a:pt x="68896" y="48912"/>
                </a:lnTo>
                <a:close/>
              </a:path>
              <a:path w="402590" h="103504">
                <a:moveTo>
                  <a:pt x="381074" y="60344"/>
                </a:moveTo>
                <a:lnTo>
                  <a:pt x="299043" y="60344"/>
                </a:lnTo>
                <a:lnTo>
                  <a:pt x="300131" y="103446"/>
                </a:lnTo>
                <a:lnTo>
                  <a:pt x="381074" y="60344"/>
                </a:lnTo>
                <a:close/>
              </a:path>
              <a:path w="402590" h="103504">
                <a:moveTo>
                  <a:pt x="297519" y="0"/>
                </a:moveTo>
                <a:lnTo>
                  <a:pt x="298608" y="43102"/>
                </a:lnTo>
                <a:lnTo>
                  <a:pt x="241139" y="44556"/>
                </a:lnTo>
                <a:lnTo>
                  <a:pt x="241575" y="61798"/>
                </a:lnTo>
                <a:lnTo>
                  <a:pt x="299043" y="60344"/>
                </a:lnTo>
                <a:lnTo>
                  <a:pt x="381074" y="60344"/>
                </a:lnTo>
                <a:lnTo>
                  <a:pt x="402172" y="49109"/>
                </a:lnTo>
                <a:lnTo>
                  <a:pt x="29751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 txBox="1"/>
          <p:nvPr/>
        </p:nvSpPr>
        <p:spPr>
          <a:xfrm>
            <a:off x="10631432" y="2664486"/>
            <a:ext cx="61785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i="1" spc="-45" dirty="0">
                <a:latin typeface="Verdana"/>
                <a:cs typeface="Verdana"/>
              </a:rPr>
              <a:t>t</a:t>
            </a:r>
            <a:r>
              <a:rPr sz="1725" spc="-67" baseline="-12077" dirty="0">
                <a:latin typeface="Bauhaus 93"/>
                <a:cs typeface="Bauhaus 93"/>
              </a:rPr>
              <a:t>1  </a:t>
            </a:r>
            <a:r>
              <a:rPr sz="1650" i="1" spc="-105" dirty="0">
                <a:latin typeface="Verdana"/>
                <a:cs typeface="Verdana"/>
              </a:rPr>
              <a:t>&lt;</a:t>
            </a:r>
            <a:r>
              <a:rPr sz="1650" i="1" spc="-345" dirty="0">
                <a:latin typeface="Verdana"/>
                <a:cs typeface="Verdana"/>
              </a:rPr>
              <a:t> </a:t>
            </a:r>
            <a:r>
              <a:rPr sz="1650" i="1" spc="-45" dirty="0">
                <a:latin typeface="Verdana"/>
                <a:cs typeface="Verdana"/>
              </a:rPr>
              <a:t>t</a:t>
            </a:r>
            <a:r>
              <a:rPr sz="1725" spc="-67" baseline="-12077" dirty="0">
                <a:latin typeface="Bauhaus 93"/>
                <a:cs typeface="Bauhaus 93"/>
              </a:rPr>
              <a:t>2</a:t>
            </a:r>
            <a:endParaRPr sz="1725" baseline="-12077">
              <a:latin typeface="Bauhaus 93"/>
              <a:cs typeface="Bauhaus 93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10103432" y="2572322"/>
            <a:ext cx="1671320" cy="2277110"/>
          </a:xfrm>
          <a:custGeom>
            <a:avLst/>
            <a:gdLst/>
            <a:ahLst/>
            <a:cxnLst/>
            <a:rect l="l" t="t" r="r" b="b"/>
            <a:pathLst>
              <a:path w="1671320" h="2277110">
                <a:moveTo>
                  <a:pt x="0" y="94102"/>
                </a:moveTo>
                <a:lnTo>
                  <a:pt x="7387" y="57473"/>
                </a:lnTo>
                <a:lnTo>
                  <a:pt x="27535" y="27561"/>
                </a:lnTo>
                <a:lnTo>
                  <a:pt x="57417" y="7395"/>
                </a:lnTo>
                <a:lnTo>
                  <a:pt x="94010" y="0"/>
                </a:lnTo>
                <a:lnTo>
                  <a:pt x="1577283" y="0"/>
                </a:lnTo>
                <a:lnTo>
                  <a:pt x="1613876" y="7395"/>
                </a:lnTo>
                <a:lnTo>
                  <a:pt x="1643759" y="27561"/>
                </a:lnTo>
                <a:lnTo>
                  <a:pt x="1663906" y="57473"/>
                </a:lnTo>
                <a:lnTo>
                  <a:pt x="1671294" y="94102"/>
                </a:lnTo>
                <a:lnTo>
                  <a:pt x="1671294" y="2182459"/>
                </a:lnTo>
                <a:lnTo>
                  <a:pt x="1663906" y="2219088"/>
                </a:lnTo>
                <a:lnTo>
                  <a:pt x="1643759" y="2248999"/>
                </a:lnTo>
                <a:lnTo>
                  <a:pt x="1613876" y="2269166"/>
                </a:lnTo>
                <a:lnTo>
                  <a:pt x="1577283" y="2276561"/>
                </a:lnTo>
                <a:lnTo>
                  <a:pt x="94010" y="2276561"/>
                </a:lnTo>
                <a:lnTo>
                  <a:pt x="57417" y="2269166"/>
                </a:lnTo>
                <a:lnTo>
                  <a:pt x="27535" y="2248999"/>
                </a:lnTo>
                <a:lnTo>
                  <a:pt x="7387" y="2219088"/>
                </a:lnTo>
                <a:lnTo>
                  <a:pt x="0" y="2182459"/>
                </a:lnTo>
                <a:lnTo>
                  <a:pt x="0" y="94102"/>
                </a:lnTo>
                <a:close/>
              </a:path>
            </a:pathLst>
          </a:custGeom>
          <a:ln w="172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 txBox="1"/>
          <p:nvPr/>
        </p:nvSpPr>
        <p:spPr>
          <a:xfrm>
            <a:off x="5887017" y="4816295"/>
            <a:ext cx="2066289" cy="7924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650" spc="-65" dirty="0">
                <a:solidFill>
                  <a:srgbClr val="006794"/>
                </a:solidFill>
                <a:latin typeface="Tahoma"/>
                <a:cs typeface="Tahoma"/>
              </a:rPr>
              <a:t>0</a:t>
            </a:r>
            <a:r>
              <a:rPr sz="1650" i="1" spc="-65" dirty="0">
                <a:solidFill>
                  <a:srgbClr val="006794"/>
                </a:solidFill>
                <a:latin typeface="Arial"/>
                <a:cs typeface="Arial"/>
              </a:rPr>
              <a:t>v</a:t>
            </a:r>
            <a:r>
              <a:rPr lang="en-US" sz="1650" i="1" spc="-65" dirty="0">
                <a:solidFill>
                  <a:srgbClr val="006794"/>
                </a:solidFill>
                <a:latin typeface="Arial"/>
                <a:cs typeface="Arial"/>
              </a:rPr>
              <a:t>bb</a:t>
            </a:r>
            <a:r>
              <a:rPr sz="1650" spc="-65" dirty="0">
                <a:solidFill>
                  <a:srgbClr val="006794"/>
                </a:solidFill>
                <a:latin typeface="Arial"/>
                <a:cs typeface="Arial"/>
              </a:rPr>
              <a:t>:</a:t>
            </a:r>
            <a:endParaRPr sz="165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z="1650" spc="75" baseline="35353" dirty="0">
                <a:latin typeface="Comic Sans MS"/>
                <a:cs typeface="Comic Sans MS"/>
              </a:rPr>
              <a:t>208</a:t>
            </a:r>
            <a:r>
              <a:rPr sz="1650" spc="50" dirty="0">
                <a:latin typeface="Arial"/>
                <a:cs typeface="Arial"/>
              </a:rPr>
              <a:t>Tl </a:t>
            </a:r>
            <a:r>
              <a:rPr sz="1650" i="1" spc="425" dirty="0">
                <a:latin typeface="Arial"/>
                <a:cs typeface="Arial"/>
              </a:rPr>
              <a:t>, </a:t>
            </a:r>
            <a:r>
              <a:rPr sz="1650" spc="-40" dirty="0">
                <a:latin typeface="Arial"/>
                <a:cs typeface="Arial"/>
              </a:rPr>
              <a:t>2.6</a:t>
            </a:r>
            <a:r>
              <a:rPr sz="1650" spc="-130" dirty="0">
                <a:latin typeface="Arial"/>
                <a:cs typeface="Arial"/>
              </a:rPr>
              <a:t> </a:t>
            </a:r>
            <a:r>
              <a:rPr sz="1650" spc="-5" dirty="0">
                <a:latin typeface="Arial"/>
                <a:cs typeface="Arial"/>
              </a:rPr>
              <a:t>MeV</a:t>
            </a:r>
            <a:endParaRPr sz="165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z="1650" spc="15" dirty="0">
                <a:latin typeface="Tahoma"/>
                <a:cs typeface="Tahoma"/>
              </a:rPr>
              <a:t>(</a:t>
            </a:r>
            <a:r>
              <a:rPr sz="1650" i="1" spc="15" dirty="0">
                <a:latin typeface="Century Gothic"/>
                <a:cs typeface="Century Gothic"/>
              </a:rPr>
              <a:t>n,</a:t>
            </a:r>
            <a:r>
              <a:rPr lang="el-GR" sz="1650" i="1" spc="15" dirty="0">
                <a:latin typeface="Century Gothic"/>
                <a:cs typeface="Century Gothic"/>
              </a:rPr>
              <a:t>γ</a:t>
            </a:r>
            <a:r>
              <a:rPr sz="1650" spc="265" dirty="0">
                <a:latin typeface="Tahoma"/>
                <a:cs typeface="Tahoma"/>
              </a:rPr>
              <a:t>) </a:t>
            </a:r>
            <a:r>
              <a:rPr sz="1650" spc="-40" dirty="0">
                <a:latin typeface="Arial"/>
                <a:cs typeface="Arial"/>
              </a:rPr>
              <a:t>up </a:t>
            </a:r>
            <a:r>
              <a:rPr sz="1650" spc="40" dirty="0">
                <a:latin typeface="Arial"/>
                <a:cs typeface="Arial"/>
              </a:rPr>
              <a:t>to </a:t>
            </a:r>
            <a:r>
              <a:rPr sz="1650" spc="-45" dirty="0">
                <a:latin typeface="Arial"/>
                <a:cs typeface="Arial"/>
              </a:rPr>
              <a:t>10</a:t>
            </a:r>
            <a:r>
              <a:rPr sz="1650" spc="-145" dirty="0">
                <a:latin typeface="Arial"/>
                <a:cs typeface="Arial"/>
              </a:rPr>
              <a:t> </a:t>
            </a:r>
            <a:r>
              <a:rPr sz="1650" spc="-5" dirty="0">
                <a:latin typeface="Arial"/>
                <a:cs typeface="Arial"/>
              </a:rPr>
              <a:t>MeV</a:t>
            </a:r>
            <a:endParaRPr sz="1650" dirty="0">
              <a:latin typeface="Arial"/>
              <a:cs typeface="Arial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8175646" y="8242300"/>
            <a:ext cx="15875" cy="1130300"/>
          </a:xfrm>
          <a:custGeom>
            <a:avLst/>
            <a:gdLst/>
            <a:ahLst/>
            <a:cxnLst/>
            <a:rect l="l" t="t" r="r" b="b"/>
            <a:pathLst>
              <a:path w="15875" h="1130300">
                <a:moveTo>
                  <a:pt x="0" y="1130300"/>
                </a:moveTo>
                <a:lnTo>
                  <a:pt x="15853" y="1130300"/>
                </a:lnTo>
                <a:lnTo>
                  <a:pt x="15853" y="0"/>
                </a:lnTo>
                <a:lnTo>
                  <a:pt x="0" y="0"/>
                </a:lnTo>
                <a:lnTo>
                  <a:pt x="0" y="11303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727700" y="8242300"/>
            <a:ext cx="2448560" cy="1130300"/>
          </a:xfrm>
          <a:custGeom>
            <a:avLst/>
            <a:gdLst/>
            <a:ahLst/>
            <a:cxnLst/>
            <a:rect l="l" t="t" r="r" b="b"/>
            <a:pathLst>
              <a:path w="2448559" h="1130300">
                <a:moveTo>
                  <a:pt x="0" y="1130300"/>
                </a:moveTo>
                <a:lnTo>
                  <a:pt x="2447946" y="1130300"/>
                </a:lnTo>
                <a:lnTo>
                  <a:pt x="2447946" y="0"/>
                </a:lnTo>
                <a:lnTo>
                  <a:pt x="0" y="0"/>
                </a:lnTo>
                <a:lnTo>
                  <a:pt x="0" y="11303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object 85"/>
          <p:cNvSpPr txBox="1"/>
          <p:nvPr/>
        </p:nvSpPr>
        <p:spPr>
          <a:xfrm>
            <a:off x="6623447" y="8327847"/>
            <a:ext cx="598170" cy="299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800" spc="-55" dirty="0">
                <a:solidFill>
                  <a:srgbClr val="006794"/>
                </a:solidFill>
                <a:latin typeface="Calibri"/>
                <a:cs typeface="Calibri"/>
              </a:rPr>
              <a:t>0</a:t>
            </a:r>
            <a:r>
              <a:rPr sz="1800" i="1" spc="-55" dirty="0">
                <a:solidFill>
                  <a:srgbClr val="006794"/>
                </a:solidFill>
                <a:latin typeface="Arial"/>
                <a:cs typeface="Arial"/>
              </a:rPr>
              <a:t>v</a:t>
            </a:r>
            <a:r>
              <a:rPr lang="en-US" i="1" spc="-55" dirty="0">
                <a:solidFill>
                  <a:srgbClr val="006794"/>
                </a:solidFill>
                <a:latin typeface="Calibri"/>
                <a:cs typeface="Calibri"/>
              </a:rPr>
              <a:t>bb</a:t>
            </a:r>
            <a:r>
              <a:rPr sz="1800" spc="-55" dirty="0">
                <a:solidFill>
                  <a:srgbClr val="006794"/>
                </a:solidFill>
                <a:latin typeface="Lucida Sans Unicode"/>
                <a:cs typeface="Lucida Sans Unicode"/>
              </a:rPr>
              <a:t>:</a:t>
            </a:r>
            <a:endParaRPr sz="1800" dirty="0">
              <a:latin typeface="Lucida Sans Unicode"/>
              <a:cs typeface="Lucida Sans Unicode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5821646" y="8509833"/>
            <a:ext cx="945515" cy="5784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9215">
              <a:lnSpc>
                <a:spcPct val="100000"/>
              </a:lnSpc>
              <a:spcBef>
                <a:spcPts val="95"/>
              </a:spcBef>
            </a:pPr>
            <a:r>
              <a:rPr sz="1200" b="0" spc="5" dirty="0">
                <a:latin typeface="Bookman Old Style"/>
                <a:cs typeface="Bookman Old Style"/>
              </a:rPr>
              <a:t>208</a:t>
            </a:r>
            <a:r>
              <a:rPr sz="2700" spc="7" baseline="-23148" dirty="0">
                <a:latin typeface="Lucida Sans Unicode"/>
                <a:cs typeface="Lucida Sans Unicode"/>
              </a:rPr>
              <a:t>Tl</a:t>
            </a:r>
            <a:r>
              <a:rPr sz="2700" spc="-60" baseline="-23148" dirty="0">
                <a:latin typeface="Lucida Sans Unicode"/>
                <a:cs typeface="Lucida Sans Unicode"/>
              </a:rPr>
              <a:t> </a:t>
            </a:r>
            <a:r>
              <a:rPr sz="2700" spc="-142" baseline="-23148" dirty="0">
                <a:latin typeface="Lucida Sans Unicode"/>
                <a:cs typeface="Lucida Sans Unicode"/>
              </a:rPr>
              <a:t>Q</a:t>
            </a:r>
            <a:r>
              <a:rPr sz="1800" i="1" spc="-142" baseline="-46296" dirty="0">
                <a:latin typeface="Arial"/>
                <a:cs typeface="Arial"/>
              </a:rPr>
              <a:t>{3</a:t>
            </a:r>
            <a:endParaRPr sz="1800" baseline="-46296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200" b="0" spc="25" dirty="0">
                <a:latin typeface="Bookman Old Style"/>
                <a:cs typeface="Bookman Old Style"/>
              </a:rPr>
              <a:t>214</a:t>
            </a:r>
            <a:r>
              <a:rPr sz="2700" spc="37" baseline="-23148" dirty="0">
                <a:latin typeface="Lucida Sans Unicode"/>
                <a:cs typeface="Lucida Sans Unicode"/>
              </a:rPr>
              <a:t>Bi</a:t>
            </a:r>
            <a:r>
              <a:rPr sz="2700" spc="-60" baseline="-23148" dirty="0">
                <a:latin typeface="Lucida Sans Unicode"/>
                <a:cs typeface="Lucida Sans Unicode"/>
              </a:rPr>
              <a:t> </a:t>
            </a:r>
            <a:r>
              <a:rPr sz="2700" spc="-142" baseline="-23148" dirty="0">
                <a:latin typeface="Lucida Sans Unicode"/>
                <a:cs typeface="Lucida Sans Unicode"/>
              </a:rPr>
              <a:t>Q</a:t>
            </a:r>
            <a:r>
              <a:rPr sz="1800" i="1" spc="-142" baseline="-46296" dirty="0">
                <a:latin typeface="Arial"/>
                <a:cs typeface="Arial"/>
              </a:rPr>
              <a:t>{3</a:t>
            </a:r>
            <a:endParaRPr sz="1800" baseline="-46296"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6779472" y="8606782"/>
            <a:ext cx="1243965" cy="5784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3025">
              <a:lnSpc>
                <a:spcPct val="100000"/>
              </a:lnSpc>
              <a:spcBef>
                <a:spcPts val="95"/>
              </a:spcBef>
            </a:pPr>
            <a:r>
              <a:rPr sz="1800" dirty="0">
                <a:latin typeface="Lucida Sans Unicode"/>
                <a:cs typeface="Lucida Sans Unicode"/>
              </a:rPr>
              <a:t>= </a:t>
            </a:r>
            <a:r>
              <a:rPr sz="1800" spc="-170" dirty="0">
                <a:latin typeface="Lucida Sans Unicode"/>
                <a:cs typeface="Lucida Sans Unicode"/>
              </a:rPr>
              <a:t>5.0</a:t>
            </a:r>
            <a:r>
              <a:rPr sz="1800" spc="5" dirty="0">
                <a:latin typeface="Lucida Sans Unicode"/>
                <a:cs typeface="Lucida Sans Unicode"/>
              </a:rPr>
              <a:t> </a:t>
            </a:r>
            <a:r>
              <a:rPr sz="1800" spc="-30" dirty="0">
                <a:latin typeface="Lucida Sans Unicode"/>
                <a:cs typeface="Lucida Sans Unicode"/>
              </a:rPr>
              <a:t>MeV</a:t>
            </a:r>
            <a:endParaRPr sz="18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800" dirty="0">
                <a:latin typeface="Lucida Sans Unicode"/>
                <a:cs typeface="Lucida Sans Unicode"/>
              </a:rPr>
              <a:t>= </a:t>
            </a:r>
            <a:r>
              <a:rPr sz="1800" spc="-185" dirty="0">
                <a:latin typeface="Lucida Sans Unicode"/>
                <a:cs typeface="Lucida Sans Unicode"/>
              </a:rPr>
              <a:t>3.27</a:t>
            </a:r>
            <a:r>
              <a:rPr sz="1800" spc="15" dirty="0">
                <a:latin typeface="Lucida Sans Unicode"/>
                <a:cs typeface="Lucida Sans Unicode"/>
              </a:rPr>
              <a:t> </a:t>
            </a:r>
            <a:r>
              <a:rPr sz="1800" spc="-30" dirty="0">
                <a:latin typeface="Lucida Sans Unicode"/>
                <a:cs typeface="Lucida Sans Unicode"/>
              </a:rPr>
              <a:t>MeV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8F5941B-3F70-4E88-A958-573804D1DE96}"/>
              </a:ext>
            </a:extLst>
          </p:cNvPr>
          <p:cNvSpPr txBox="1"/>
          <p:nvPr/>
        </p:nvSpPr>
        <p:spPr>
          <a:xfrm>
            <a:off x="6323617" y="918260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11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SuperNEMO</a:t>
            </a:r>
            <a:r>
              <a:rPr spc="-60" dirty="0"/>
              <a:t> </a:t>
            </a:r>
            <a:r>
              <a:rPr spc="150" dirty="0"/>
              <a:t>background</a:t>
            </a:r>
          </a:p>
        </p:txBody>
      </p:sp>
      <p:sp>
        <p:nvSpPr>
          <p:cNvPr id="3" name="object 3"/>
          <p:cNvSpPr/>
          <p:nvPr/>
        </p:nvSpPr>
        <p:spPr>
          <a:xfrm>
            <a:off x="230687" y="1337287"/>
            <a:ext cx="5547360" cy="5104130"/>
          </a:xfrm>
          <a:custGeom>
            <a:avLst/>
            <a:gdLst/>
            <a:ahLst/>
            <a:cxnLst/>
            <a:rect l="l" t="t" r="r" b="b"/>
            <a:pathLst>
              <a:path w="5547360" h="5104130">
                <a:moveTo>
                  <a:pt x="0" y="0"/>
                </a:moveTo>
                <a:lnTo>
                  <a:pt x="5546800" y="0"/>
                </a:lnTo>
                <a:lnTo>
                  <a:pt x="5546800" y="5103684"/>
                </a:lnTo>
                <a:lnTo>
                  <a:pt x="0" y="510368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68787" y="1828800"/>
            <a:ext cx="4982845" cy="243332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8760" marR="169545" indent="-226060">
              <a:lnSpc>
                <a:spcPts val="3300"/>
              </a:lnSpc>
              <a:spcBef>
                <a:spcPts val="260"/>
              </a:spcBef>
              <a:buSzPct val="151351"/>
              <a:buChar char="•"/>
              <a:tabLst>
                <a:tab pos="239395" algn="l"/>
              </a:tabLst>
            </a:pPr>
            <a:r>
              <a:rPr sz="2775" spc="-22" baseline="25525" dirty="0">
                <a:latin typeface="Gill Sans MT"/>
                <a:cs typeface="Gill Sans MT"/>
              </a:rPr>
              <a:t>214</a:t>
            </a:r>
            <a:r>
              <a:rPr sz="2800" spc="-15" dirty="0">
                <a:latin typeface="Gill Sans MT"/>
                <a:cs typeface="Gill Sans MT"/>
              </a:rPr>
              <a:t>Bi </a:t>
            </a:r>
            <a:r>
              <a:rPr sz="2800" spc="-25" dirty="0">
                <a:latin typeface="Gill Sans MT"/>
                <a:cs typeface="Gill Sans MT"/>
              </a:rPr>
              <a:t>important </a:t>
            </a:r>
            <a:r>
              <a:rPr sz="2800" spc="-35" dirty="0">
                <a:latin typeface="Gill Sans MT"/>
                <a:cs typeface="Gill Sans MT"/>
              </a:rPr>
              <a:t>background</a:t>
            </a:r>
            <a:r>
              <a:rPr sz="2800" spc="-175" dirty="0">
                <a:latin typeface="Gill Sans MT"/>
                <a:cs typeface="Gill Sans MT"/>
              </a:rPr>
              <a:t> </a:t>
            </a:r>
            <a:r>
              <a:rPr sz="2800" spc="-30" dirty="0">
                <a:latin typeface="Gill Sans MT"/>
                <a:cs typeface="Gill Sans MT"/>
              </a:rPr>
              <a:t>with  </a:t>
            </a:r>
            <a:r>
              <a:rPr sz="2800" spc="-25" dirty="0">
                <a:latin typeface="Gill Sans MT"/>
                <a:cs typeface="Gill Sans MT"/>
              </a:rPr>
              <a:t>Q</a:t>
            </a:r>
            <a:r>
              <a:rPr sz="2775" spc="-37" baseline="-9009" dirty="0">
                <a:latin typeface="Cambria Math"/>
                <a:cs typeface="Cambria Math"/>
              </a:rPr>
              <a:t>𝛽</a:t>
            </a:r>
            <a:r>
              <a:rPr sz="2800" spc="-25" dirty="0">
                <a:latin typeface="Gill Sans MT"/>
                <a:cs typeface="Gill Sans MT"/>
              </a:rPr>
              <a:t>=3.27</a:t>
            </a:r>
            <a:r>
              <a:rPr sz="2800" spc="-140" dirty="0">
                <a:latin typeface="Gill Sans MT"/>
                <a:cs typeface="Gill Sans MT"/>
              </a:rPr>
              <a:t> </a:t>
            </a:r>
            <a:r>
              <a:rPr sz="2800" spc="-30" dirty="0">
                <a:latin typeface="Gill Sans MT"/>
                <a:cs typeface="Gill Sans MT"/>
              </a:rPr>
              <a:t>MeV</a:t>
            </a:r>
            <a:endParaRPr sz="2800" dirty="0">
              <a:latin typeface="Gill Sans MT"/>
              <a:cs typeface="Gill Sans MT"/>
            </a:endParaRPr>
          </a:p>
          <a:p>
            <a:pPr marL="238760" indent="-226060">
              <a:lnSpc>
                <a:spcPts val="3254"/>
              </a:lnSpc>
              <a:spcBef>
                <a:spcPts val="2485"/>
              </a:spcBef>
              <a:buChar char="•"/>
              <a:tabLst>
                <a:tab pos="239395" algn="l"/>
              </a:tabLst>
            </a:pPr>
            <a:r>
              <a:rPr sz="2800" spc="-20" dirty="0">
                <a:latin typeface="Gill Sans MT"/>
                <a:cs typeface="Gill Sans MT"/>
              </a:rPr>
              <a:t>Can </a:t>
            </a:r>
            <a:r>
              <a:rPr sz="2800" spc="-30" dirty="0">
                <a:latin typeface="Gill Sans MT"/>
                <a:cs typeface="Gill Sans MT"/>
              </a:rPr>
              <a:t>originate </a:t>
            </a:r>
            <a:r>
              <a:rPr sz="2800" spc="-40" dirty="0">
                <a:latin typeface="Gill Sans MT"/>
                <a:cs typeface="Gill Sans MT"/>
              </a:rPr>
              <a:t>from</a:t>
            </a:r>
            <a:r>
              <a:rPr sz="2800" spc="-190" dirty="0">
                <a:latin typeface="Gill Sans MT"/>
                <a:cs typeface="Gill Sans MT"/>
              </a:rPr>
              <a:t> </a:t>
            </a:r>
            <a:r>
              <a:rPr sz="2800" spc="-30" dirty="0">
                <a:latin typeface="Gill Sans MT"/>
                <a:cs typeface="Gill Sans MT"/>
              </a:rPr>
              <a:t>internal</a:t>
            </a:r>
            <a:endParaRPr sz="2800" dirty="0">
              <a:latin typeface="Gill Sans MT"/>
              <a:cs typeface="Gill Sans MT"/>
            </a:endParaRPr>
          </a:p>
          <a:p>
            <a:pPr marL="238760">
              <a:lnSpc>
                <a:spcPts val="3175"/>
              </a:lnSpc>
            </a:pPr>
            <a:r>
              <a:rPr sz="2775" spc="-37" baseline="25525" dirty="0">
                <a:latin typeface="Gill Sans MT"/>
                <a:cs typeface="Gill Sans MT"/>
              </a:rPr>
              <a:t>238</a:t>
            </a:r>
            <a:r>
              <a:rPr sz="2800" spc="-25" dirty="0">
                <a:latin typeface="Gill Sans MT"/>
                <a:cs typeface="Gill Sans MT"/>
              </a:rPr>
              <a:t>U-chain </a:t>
            </a:r>
            <a:r>
              <a:rPr sz="2800" spc="-30" dirty="0">
                <a:latin typeface="Gill Sans MT"/>
                <a:cs typeface="Gill Sans MT"/>
              </a:rPr>
              <a:t>contamination </a:t>
            </a:r>
            <a:r>
              <a:rPr sz="2800" spc="-15" dirty="0">
                <a:latin typeface="Gill Sans MT"/>
                <a:cs typeface="Gill Sans MT"/>
              </a:rPr>
              <a:t>or</a:t>
            </a:r>
            <a:r>
              <a:rPr sz="2800" spc="-145" dirty="0">
                <a:latin typeface="Gill Sans MT"/>
                <a:cs typeface="Gill Sans MT"/>
              </a:rPr>
              <a:t> </a:t>
            </a:r>
            <a:r>
              <a:rPr sz="2800" spc="-50" dirty="0">
                <a:latin typeface="Gill Sans MT"/>
                <a:cs typeface="Gill Sans MT"/>
              </a:rPr>
              <a:t>from</a:t>
            </a:r>
            <a:endParaRPr sz="2800" dirty="0">
              <a:latin typeface="Gill Sans MT"/>
              <a:cs typeface="Gill Sans MT"/>
            </a:endParaRPr>
          </a:p>
          <a:p>
            <a:pPr marL="238760">
              <a:lnSpc>
                <a:spcPts val="3279"/>
              </a:lnSpc>
            </a:pPr>
            <a:r>
              <a:rPr sz="2775" spc="-22" baseline="25525" dirty="0">
                <a:latin typeface="Gill Sans MT"/>
                <a:cs typeface="Gill Sans MT"/>
              </a:rPr>
              <a:t>222</a:t>
            </a:r>
            <a:r>
              <a:rPr sz="2800" spc="-15" dirty="0">
                <a:latin typeface="Gill Sans MT"/>
                <a:cs typeface="Gill Sans MT"/>
              </a:rPr>
              <a:t>Rn</a:t>
            </a:r>
            <a:r>
              <a:rPr sz="2800" spc="-150" dirty="0">
                <a:latin typeface="Gill Sans MT"/>
                <a:cs typeface="Gill Sans MT"/>
              </a:rPr>
              <a:t> </a:t>
            </a:r>
            <a:r>
              <a:rPr sz="2800" spc="-30" dirty="0">
                <a:latin typeface="Gill Sans MT"/>
                <a:cs typeface="Gill Sans MT"/>
              </a:rPr>
              <a:t>emanation/diffusion</a:t>
            </a:r>
            <a:endParaRPr sz="2800" dirty="0"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8787" y="4324064"/>
            <a:ext cx="4307840" cy="2072005"/>
          </a:xfrm>
          <a:prstGeom prst="rect">
            <a:avLst/>
          </a:prstGeom>
        </p:spPr>
        <p:txBody>
          <a:bodyPr vert="horz" wrap="square" lIns="0" tIns="261620" rIns="0" bIns="0" rtlCol="0">
            <a:spAutoFit/>
          </a:bodyPr>
          <a:lstStyle/>
          <a:p>
            <a:pPr marL="238760" indent="-226060">
              <a:lnSpc>
                <a:spcPct val="100000"/>
              </a:lnSpc>
              <a:spcBef>
                <a:spcPts val="2060"/>
              </a:spcBef>
              <a:buChar char="•"/>
              <a:tabLst>
                <a:tab pos="239395" algn="l"/>
              </a:tabLst>
            </a:pPr>
            <a:r>
              <a:rPr sz="2800" spc="-35" dirty="0">
                <a:latin typeface="Gill Sans MT"/>
                <a:cs typeface="Gill Sans MT"/>
              </a:rPr>
              <a:t>Ultra-pure </a:t>
            </a:r>
            <a:r>
              <a:rPr sz="2800" spc="-30" dirty="0">
                <a:latin typeface="Gill Sans MT"/>
                <a:cs typeface="Gill Sans MT"/>
              </a:rPr>
              <a:t>material</a:t>
            </a:r>
            <a:r>
              <a:rPr sz="2800" spc="-130" dirty="0">
                <a:latin typeface="Gill Sans MT"/>
                <a:cs typeface="Gill Sans MT"/>
              </a:rPr>
              <a:t> </a:t>
            </a:r>
            <a:r>
              <a:rPr sz="2800" spc="-30" dirty="0">
                <a:latin typeface="Gill Sans MT"/>
                <a:cs typeface="Gill Sans MT"/>
              </a:rPr>
              <a:t>selection</a:t>
            </a:r>
            <a:endParaRPr sz="2800" dirty="0">
              <a:latin typeface="Gill Sans MT"/>
              <a:cs typeface="Gill Sans MT"/>
            </a:endParaRPr>
          </a:p>
          <a:p>
            <a:pPr marL="238760" indent="-226060">
              <a:lnSpc>
                <a:spcPct val="100000"/>
              </a:lnSpc>
              <a:spcBef>
                <a:spcPts val="1960"/>
              </a:spcBef>
              <a:buChar char="•"/>
              <a:tabLst>
                <a:tab pos="239395" algn="l"/>
              </a:tabLst>
            </a:pPr>
            <a:r>
              <a:rPr sz="2800" spc="-25" dirty="0">
                <a:latin typeface="Gill Sans MT"/>
                <a:cs typeface="Gill Sans MT"/>
              </a:rPr>
              <a:t>Radon</a:t>
            </a:r>
            <a:r>
              <a:rPr sz="2800" spc="-155" dirty="0">
                <a:latin typeface="Gill Sans MT"/>
                <a:cs typeface="Gill Sans MT"/>
              </a:rPr>
              <a:t> </a:t>
            </a:r>
            <a:r>
              <a:rPr sz="2800" spc="-30" dirty="0">
                <a:latin typeface="Gill Sans MT"/>
                <a:cs typeface="Gill Sans MT"/>
              </a:rPr>
              <a:t>tent</a:t>
            </a:r>
            <a:endParaRPr sz="2800" dirty="0">
              <a:latin typeface="Gill Sans MT"/>
              <a:cs typeface="Gill Sans MT"/>
            </a:endParaRPr>
          </a:p>
          <a:p>
            <a:pPr marL="238760" indent="-226060">
              <a:lnSpc>
                <a:spcPct val="100000"/>
              </a:lnSpc>
              <a:spcBef>
                <a:spcPts val="2110"/>
              </a:spcBef>
              <a:buChar char="•"/>
              <a:tabLst>
                <a:tab pos="239395" algn="l"/>
              </a:tabLst>
            </a:pPr>
            <a:r>
              <a:rPr sz="2800" spc="-25" dirty="0">
                <a:latin typeface="Gill Sans MT"/>
                <a:cs typeface="Gill Sans MT"/>
              </a:rPr>
              <a:t>alpha </a:t>
            </a:r>
            <a:r>
              <a:rPr sz="2800" spc="-30" dirty="0">
                <a:latin typeface="Gill Sans MT"/>
                <a:cs typeface="Gill Sans MT"/>
              </a:rPr>
              <a:t>tagging: </a:t>
            </a:r>
            <a:r>
              <a:rPr sz="2800" spc="-25" dirty="0">
                <a:latin typeface="Gill Sans MT"/>
                <a:cs typeface="Gill Sans MT"/>
              </a:rPr>
              <a:t>1e1</a:t>
            </a:r>
            <a:r>
              <a:rPr sz="2800" spc="-25" dirty="0">
                <a:latin typeface="Cambria Math"/>
                <a:cs typeface="Cambria Math"/>
              </a:rPr>
              <a:t>𝛼</a:t>
            </a:r>
            <a:r>
              <a:rPr sz="2800" spc="-295" dirty="0">
                <a:latin typeface="Cambria Math"/>
                <a:cs typeface="Cambria Math"/>
              </a:rPr>
              <a:t> </a:t>
            </a:r>
            <a:r>
              <a:rPr sz="2800" spc="-30" dirty="0">
                <a:latin typeface="Gill Sans MT"/>
                <a:cs typeface="Gill Sans MT"/>
              </a:rPr>
              <a:t>channel</a:t>
            </a:r>
            <a:endParaRPr sz="2800" dirty="0">
              <a:latin typeface="Gill Sans MT"/>
              <a:cs typeface="Gill Sans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4223" y="6464154"/>
            <a:ext cx="4448175" cy="3213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1757045" algn="l"/>
                <a:tab pos="3790315" algn="l"/>
              </a:tabLst>
            </a:pPr>
            <a:r>
              <a:rPr sz="1100" spc="305" dirty="0">
                <a:latin typeface="Calibri"/>
                <a:cs typeface="Calibri"/>
              </a:rPr>
              <a:t>214</a:t>
            </a:r>
            <a:r>
              <a:rPr sz="2850" spc="457" baseline="-19005" dirty="0">
                <a:latin typeface="Calibri"/>
                <a:cs typeface="Calibri"/>
              </a:rPr>
              <a:t>Bi	</a:t>
            </a:r>
            <a:r>
              <a:rPr sz="1100" spc="229" dirty="0">
                <a:latin typeface="Calibri"/>
                <a:cs typeface="Calibri"/>
              </a:rPr>
              <a:t>214</a:t>
            </a:r>
            <a:r>
              <a:rPr sz="2850" spc="345" baseline="-19005" dirty="0">
                <a:latin typeface="Calibri"/>
                <a:cs typeface="Calibri"/>
              </a:rPr>
              <a:t>Po	</a:t>
            </a:r>
            <a:r>
              <a:rPr sz="1100" spc="240" dirty="0">
                <a:latin typeface="Calibri"/>
                <a:cs typeface="Calibri"/>
              </a:rPr>
              <a:t>210</a:t>
            </a:r>
            <a:r>
              <a:rPr sz="2850" spc="359" baseline="-19005" dirty="0">
                <a:latin typeface="Calibri"/>
                <a:cs typeface="Calibri"/>
              </a:rPr>
              <a:t>Pb</a:t>
            </a:r>
            <a:endParaRPr sz="2850" baseline="-19005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35789" y="6742149"/>
            <a:ext cx="1024255" cy="0"/>
          </a:xfrm>
          <a:custGeom>
            <a:avLst/>
            <a:gdLst/>
            <a:ahLst/>
            <a:cxnLst/>
            <a:rect l="l" t="t" r="r" b="b"/>
            <a:pathLst>
              <a:path w="1024255">
                <a:moveTo>
                  <a:pt x="0" y="0"/>
                </a:moveTo>
                <a:lnTo>
                  <a:pt x="10242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54241" y="6702355"/>
            <a:ext cx="123189" cy="80645"/>
          </a:xfrm>
          <a:custGeom>
            <a:avLst/>
            <a:gdLst/>
            <a:ahLst/>
            <a:cxnLst/>
            <a:rect l="l" t="t" r="r" b="b"/>
            <a:pathLst>
              <a:path w="123189" h="80645">
                <a:moveTo>
                  <a:pt x="0" y="0"/>
                </a:moveTo>
                <a:lnTo>
                  <a:pt x="0" y="80535"/>
                </a:lnTo>
                <a:lnTo>
                  <a:pt x="122635" y="3979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782991" y="6742149"/>
            <a:ext cx="1187450" cy="0"/>
          </a:xfrm>
          <a:custGeom>
            <a:avLst/>
            <a:gdLst/>
            <a:ahLst/>
            <a:cxnLst/>
            <a:rect l="l" t="t" r="r" b="b"/>
            <a:pathLst>
              <a:path w="1187450">
                <a:moveTo>
                  <a:pt x="0" y="0"/>
                </a:moveTo>
                <a:lnTo>
                  <a:pt x="118707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964318" y="6702355"/>
            <a:ext cx="123189" cy="80645"/>
          </a:xfrm>
          <a:custGeom>
            <a:avLst/>
            <a:gdLst/>
            <a:ahLst/>
            <a:cxnLst/>
            <a:rect l="l" t="t" r="r" b="b"/>
            <a:pathLst>
              <a:path w="123189" h="80645">
                <a:moveTo>
                  <a:pt x="0" y="0"/>
                </a:moveTo>
                <a:lnTo>
                  <a:pt x="0" y="80535"/>
                </a:lnTo>
                <a:lnTo>
                  <a:pt x="122635" y="3979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416507" y="6319189"/>
            <a:ext cx="282575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625" spc="562" baseline="-20634" dirty="0">
                <a:solidFill>
                  <a:srgbClr val="FF3333"/>
                </a:solidFill>
                <a:latin typeface="Calibri"/>
                <a:cs typeface="Calibri"/>
              </a:rPr>
              <a:t>e</a:t>
            </a:r>
            <a:r>
              <a:rPr sz="1100" spc="375" dirty="0">
                <a:solidFill>
                  <a:srgbClr val="FF3333"/>
                </a:solidFill>
                <a:latin typeface="Calibri"/>
                <a:cs typeface="Calibri"/>
              </a:rPr>
              <a:t>-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64666" y="6438572"/>
            <a:ext cx="164465" cy="2755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50" spc="125" dirty="0">
                <a:solidFill>
                  <a:srgbClr val="FF3333"/>
                </a:solidFill>
                <a:latin typeface="Trebuchet MS"/>
                <a:cs typeface="Trebuchet MS"/>
              </a:rPr>
              <a:t>α</a:t>
            </a:r>
            <a:endParaRPr sz="165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37461" y="6822302"/>
            <a:ext cx="1062990" cy="2305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spc="15" dirty="0">
                <a:latin typeface="Calibri"/>
                <a:cs typeface="Calibri"/>
              </a:rPr>
              <a:t>Q</a:t>
            </a:r>
            <a:r>
              <a:rPr sz="1125" spc="22" baseline="-33333" dirty="0">
                <a:latin typeface="Trebuchet MS"/>
                <a:cs typeface="Trebuchet MS"/>
              </a:rPr>
              <a:t>β</a:t>
            </a:r>
            <a:r>
              <a:rPr sz="1125" spc="-142" baseline="-33333" dirty="0">
                <a:latin typeface="Trebuchet MS"/>
                <a:cs typeface="Trebuchet MS"/>
              </a:rPr>
              <a:t> </a:t>
            </a:r>
            <a:r>
              <a:rPr sz="1350" spc="85" dirty="0">
                <a:latin typeface="Calibri"/>
                <a:cs typeface="Calibri"/>
              </a:rPr>
              <a:t>=3.27MeV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46580" y="6804300"/>
            <a:ext cx="996950" cy="2305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spc="25" dirty="0">
                <a:latin typeface="Calibri"/>
                <a:cs typeface="Calibri"/>
              </a:rPr>
              <a:t>Q</a:t>
            </a:r>
            <a:r>
              <a:rPr sz="1425" spc="37" baseline="-32163" dirty="0">
                <a:latin typeface="Trebuchet MS"/>
                <a:cs typeface="Trebuchet MS"/>
              </a:rPr>
              <a:t>α</a:t>
            </a:r>
            <a:r>
              <a:rPr sz="1425" spc="-135" baseline="-32163" dirty="0">
                <a:latin typeface="Trebuchet MS"/>
                <a:cs typeface="Trebuchet MS"/>
              </a:rPr>
              <a:t> </a:t>
            </a:r>
            <a:r>
              <a:rPr sz="1350" spc="100" dirty="0">
                <a:latin typeface="Calibri"/>
                <a:cs typeface="Calibri"/>
              </a:rPr>
              <a:t>=7.8MeV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132201" y="6868730"/>
            <a:ext cx="689610" cy="21929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spc="-380" dirty="0">
                <a:latin typeface="Calibri"/>
                <a:cs typeface="Calibri"/>
              </a:rPr>
              <a:t>(</a:t>
            </a:r>
            <a:r>
              <a:rPr lang="ru-RU" sz="1350" spc="305" dirty="0">
                <a:latin typeface="Calibri"/>
                <a:cs typeface="Calibri"/>
              </a:rPr>
              <a:t>1</a:t>
            </a:r>
            <a:r>
              <a:rPr sz="1350" spc="-40" dirty="0">
                <a:latin typeface="Calibri"/>
                <a:cs typeface="Calibri"/>
              </a:rPr>
              <a:t>6</a:t>
            </a:r>
            <a:r>
              <a:rPr sz="1350" spc="225" dirty="0">
                <a:latin typeface="Calibri"/>
                <a:cs typeface="Calibri"/>
              </a:rPr>
              <a:t>4</a:t>
            </a:r>
            <a:r>
              <a:rPr sz="1350" dirty="0">
                <a:latin typeface="Calibri"/>
                <a:cs typeface="Calibri"/>
              </a:rPr>
              <a:t>u</a:t>
            </a:r>
            <a:r>
              <a:rPr sz="1350" spc="15" dirty="0">
                <a:latin typeface="Calibri"/>
                <a:cs typeface="Calibri"/>
              </a:rPr>
              <a:t>s</a:t>
            </a:r>
            <a:r>
              <a:rPr sz="1350" spc="940" dirty="0">
                <a:latin typeface="Calibri"/>
                <a:cs typeface="Calibri"/>
              </a:rPr>
              <a:t>)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192147" y="7256062"/>
            <a:ext cx="621665" cy="889000"/>
          </a:xfrm>
          <a:custGeom>
            <a:avLst/>
            <a:gdLst/>
            <a:ahLst/>
            <a:cxnLst/>
            <a:rect l="l" t="t" r="r" b="b"/>
            <a:pathLst>
              <a:path w="621664" h="889000">
                <a:moveTo>
                  <a:pt x="621309" y="296037"/>
                </a:moveTo>
                <a:lnTo>
                  <a:pt x="0" y="296037"/>
                </a:lnTo>
                <a:lnTo>
                  <a:pt x="310654" y="889000"/>
                </a:lnTo>
                <a:lnTo>
                  <a:pt x="621309" y="296037"/>
                </a:lnTo>
                <a:close/>
              </a:path>
              <a:path w="621664" h="889000">
                <a:moveTo>
                  <a:pt x="410063" y="0"/>
                </a:moveTo>
                <a:lnTo>
                  <a:pt x="211244" y="0"/>
                </a:lnTo>
                <a:lnTo>
                  <a:pt x="211244" y="296037"/>
                </a:lnTo>
                <a:lnTo>
                  <a:pt x="410063" y="296037"/>
                </a:lnTo>
                <a:lnTo>
                  <a:pt x="410063" y="0"/>
                </a:lnTo>
                <a:close/>
              </a:path>
            </a:pathLst>
          </a:custGeom>
          <a:solidFill>
            <a:srgbClr val="C8250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0866" y="4461933"/>
            <a:ext cx="4921250" cy="2805430"/>
          </a:xfrm>
          <a:custGeom>
            <a:avLst/>
            <a:gdLst/>
            <a:ahLst/>
            <a:cxnLst/>
            <a:rect l="l" t="t" r="r" b="b"/>
            <a:pathLst>
              <a:path w="4921250" h="2805429">
                <a:moveTo>
                  <a:pt x="291210" y="0"/>
                </a:moveTo>
                <a:lnTo>
                  <a:pt x="4629576" y="0"/>
                </a:lnTo>
                <a:lnTo>
                  <a:pt x="4685170" y="222"/>
                </a:lnTo>
                <a:lnTo>
                  <a:pt x="4729454" y="1783"/>
                </a:lnTo>
                <a:lnTo>
                  <a:pt x="4800486" y="14270"/>
                </a:lnTo>
                <a:lnTo>
                  <a:pt x="4835320" y="31474"/>
                </a:lnTo>
                <a:lnTo>
                  <a:pt x="4865254" y="55532"/>
                </a:lnTo>
                <a:lnTo>
                  <a:pt x="4889312" y="85466"/>
                </a:lnTo>
                <a:lnTo>
                  <a:pt x="4906516" y="120299"/>
                </a:lnTo>
                <a:lnTo>
                  <a:pt x="4919002" y="191494"/>
                </a:lnTo>
                <a:lnTo>
                  <a:pt x="4920563" y="236162"/>
                </a:lnTo>
                <a:lnTo>
                  <a:pt x="4920786" y="292505"/>
                </a:lnTo>
                <a:lnTo>
                  <a:pt x="4920786" y="2514099"/>
                </a:lnTo>
                <a:lnTo>
                  <a:pt x="4920563" y="2569694"/>
                </a:lnTo>
                <a:lnTo>
                  <a:pt x="4919002" y="2613978"/>
                </a:lnTo>
                <a:lnTo>
                  <a:pt x="4906516" y="2685011"/>
                </a:lnTo>
                <a:lnTo>
                  <a:pt x="4889312" y="2719844"/>
                </a:lnTo>
                <a:lnTo>
                  <a:pt x="4865254" y="2749778"/>
                </a:lnTo>
                <a:lnTo>
                  <a:pt x="4835320" y="2773836"/>
                </a:lnTo>
                <a:lnTo>
                  <a:pt x="4800486" y="2791040"/>
                </a:lnTo>
                <a:lnTo>
                  <a:pt x="4729292" y="2803526"/>
                </a:lnTo>
                <a:lnTo>
                  <a:pt x="4684624" y="2805087"/>
                </a:lnTo>
                <a:lnTo>
                  <a:pt x="4628281" y="2805310"/>
                </a:lnTo>
                <a:lnTo>
                  <a:pt x="291210" y="2805310"/>
                </a:lnTo>
                <a:lnTo>
                  <a:pt x="235616" y="2805087"/>
                </a:lnTo>
                <a:lnTo>
                  <a:pt x="191332" y="2803526"/>
                </a:lnTo>
                <a:lnTo>
                  <a:pt x="120299" y="2791040"/>
                </a:lnTo>
                <a:lnTo>
                  <a:pt x="85466" y="2773836"/>
                </a:lnTo>
                <a:lnTo>
                  <a:pt x="55532" y="2749778"/>
                </a:lnTo>
                <a:lnTo>
                  <a:pt x="31474" y="2719844"/>
                </a:lnTo>
                <a:lnTo>
                  <a:pt x="14270" y="2685011"/>
                </a:lnTo>
                <a:lnTo>
                  <a:pt x="1783" y="2613816"/>
                </a:lnTo>
                <a:lnTo>
                  <a:pt x="222" y="2569148"/>
                </a:lnTo>
                <a:lnTo>
                  <a:pt x="0" y="2512805"/>
                </a:lnTo>
                <a:lnTo>
                  <a:pt x="0" y="291210"/>
                </a:lnTo>
                <a:lnTo>
                  <a:pt x="222" y="235615"/>
                </a:lnTo>
                <a:lnTo>
                  <a:pt x="1783" y="191332"/>
                </a:lnTo>
                <a:lnTo>
                  <a:pt x="14270" y="120299"/>
                </a:lnTo>
                <a:lnTo>
                  <a:pt x="31474" y="85466"/>
                </a:lnTo>
                <a:lnTo>
                  <a:pt x="55532" y="55532"/>
                </a:lnTo>
                <a:lnTo>
                  <a:pt x="85466" y="31474"/>
                </a:lnTo>
                <a:lnTo>
                  <a:pt x="120299" y="14270"/>
                </a:lnTo>
                <a:lnTo>
                  <a:pt x="191494" y="1783"/>
                </a:lnTo>
                <a:lnTo>
                  <a:pt x="236162" y="222"/>
                </a:lnTo>
                <a:lnTo>
                  <a:pt x="292505" y="0"/>
                </a:lnTo>
                <a:lnTo>
                  <a:pt x="291210" y="0"/>
                </a:lnTo>
                <a:close/>
              </a:path>
            </a:pathLst>
          </a:custGeom>
          <a:ln w="25400">
            <a:solidFill>
              <a:srgbClr val="C8250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172700" y="1549400"/>
            <a:ext cx="1828800" cy="896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280669" y="1549400"/>
            <a:ext cx="1661665" cy="29510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918200" y="4597400"/>
            <a:ext cx="6096000" cy="4368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7664922" y="8541835"/>
            <a:ext cx="3326765" cy="4191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3180" rIns="0" bIns="0" rtlCol="0">
            <a:spAutoFit/>
          </a:bodyPr>
          <a:lstStyle/>
          <a:p>
            <a:pPr marL="107314">
              <a:lnSpc>
                <a:spcPct val="100000"/>
              </a:lnSpc>
              <a:spcBef>
                <a:spcPts val="340"/>
              </a:spcBef>
            </a:pPr>
            <a:r>
              <a:rPr sz="2100" spc="10" dirty="0">
                <a:latin typeface="Arial"/>
                <a:cs typeface="Arial"/>
              </a:rPr>
              <a:t>London concentration</a:t>
            </a:r>
            <a:r>
              <a:rPr sz="2100" spc="-35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line</a:t>
            </a:r>
            <a:endParaRPr sz="21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083300" y="1524000"/>
            <a:ext cx="3975100" cy="3009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141316" y="4125383"/>
            <a:ext cx="3326765" cy="419100"/>
          </a:xfrm>
          <a:custGeom>
            <a:avLst/>
            <a:gdLst/>
            <a:ahLst/>
            <a:cxnLst/>
            <a:rect l="l" t="t" r="r" b="b"/>
            <a:pathLst>
              <a:path w="3326765" h="419100">
                <a:moveTo>
                  <a:pt x="0" y="0"/>
                </a:moveTo>
                <a:lnTo>
                  <a:pt x="3326168" y="0"/>
                </a:lnTo>
                <a:lnTo>
                  <a:pt x="3326168" y="419100"/>
                </a:lnTo>
                <a:lnTo>
                  <a:pt x="0" y="4191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8191500" y="4152900"/>
            <a:ext cx="323786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0" dirty="0">
                <a:latin typeface="Arial"/>
                <a:cs typeface="Arial"/>
              </a:rPr>
              <a:t>Bordeaux </a:t>
            </a:r>
            <a:r>
              <a:rPr sz="2100" spc="-5" dirty="0">
                <a:latin typeface="Arial"/>
                <a:cs typeface="Arial"/>
              </a:rPr>
              <a:t>emanation</a:t>
            </a:r>
            <a:r>
              <a:rPr sz="2100" spc="-15" dirty="0">
                <a:latin typeface="Arial"/>
                <a:cs typeface="Arial"/>
              </a:rPr>
              <a:t> </a:t>
            </a:r>
            <a:r>
              <a:rPr sz="2100" spc="15" dirty="0">
                <a:latin typeface="Arial"/>
                <a:cs typeface="Arial"/>
              </a:rPr>
              <a:t>setup</a:t>
            </a:r>
            <a:endParaRPr sz="2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46100" y="8191500"/>
            <a:ext cx="3548379" cy="885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</a:pPr>
            <a:r>
              <a:rPr sz="2800" spc="-20" dirty="0">
                <a:latin typeface="Cambria Math"/>
                <a:cs typeface="Cambria Math"/>
              </a:rPr>
              <a:t>𝒜</a:t>
            </a:r>
            <a:r>
              <a:rPr sz="2800" spc="-20" dirty="0">
                <a:latin typeface="Gill Sans MT"/>
                <a:cs typeface="Gill Sans MT"/>
              </a:rPr>
              <a:t>(</a:t>
            </a:r>
            <a:r>
              <a:rPr sz="2775" spc="-30" baseline="25525" dirty="0">
                <a:latin typeface="Gill Sans MT"/>
                <a:cs typeface="Gill Sans MT"/>
              </a:rPr>
              <a:t>222</a:t>
            </a:r>
            <a:r>
              <a:rPr sz="2800" spc="-20" dirty="0">
                <a:latin typeface="Gill Sans MT"/>
                <a:cs typeface="Gill Sans MT"/>
              </a:rPr>
              <a:t>Rn) </a:t>
            </a:r>
            <a:r>
              <a:rPr sz="2800" dirty="0">
                <a:latin typeface="Gill Sans MT"/>
                <a:cs typeface="Gill Sans MT"/>
              </a:rPr>
              <a:t>= </a:t>
            </a:r>
            <a:r>
              <a:rPr sz="2800" spc="-25" dirty="0">
                <a:latin typeface="Gill Sans MT"/>
                <a:cs typeface="Gill Sans MT"/>
              </a:rPr>
              <a:t>0.15</a:t>
            </a:r>
            <a:r>
              <a:rPr sz="2800" spc="-240" dirty="0">
                <a:latin typeface="Gill Sans MT"/>
                <a:cs typeface="Gill Sans MT"/>
              </a:rPr>
              <a:t> </a:t>
            </a:r>
            <a:r>
              <a:rPr sz="2800" spc="-25" dirty="0">
                <a:latin typeface="Gill Sans MT"/>
                <a:cs typeface="Gill Sans MT"/>
              </a:rPr>
              <a:t>mBq/m</a:t>
            </a:r>
            <a:r>
              <a:rPr sz="2775" spc="-37" baseline="25525" dirty="0">
                <a:latin typeface="Gill Sans MT"/>
                <a:cs typeface="Gill Sans MT"/>
              </a:rPr>
              <a:t>3</a:t>
            </a:r>
            <a:endParaRPr sz="2775" baseline="25525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1840"/>
              </a:spcBef>
            </a:pPr>
            <a:r>
              <a:rPr sz="1300" b="1" spc="5" dirty="0">
                <a:solidFill>
                  <a:srgbClr val="FF2600"/>
                </a:solidFill>
                <a:latin typeface="Arial"/>
                <a:cs typeface="Arial"/>
              </a:rPr>
              <a:t>Nucl.Instrum.Meth. </a:t>
            </a:r>
            <a:r>
              <a:rPr sz="1300" b="1" spc="10" dirty="0">
                <a:solidFill>
                  <a:srgbClr val="FF2600"/>
                </a:solidFill>
                <a:latin typeface="Arial"/>
                <a:cs typeface="Arial"/>
              </a:rPr>
              <a:t>A845</a:t>
            </a:r>
            <a:r>
              <a:rPr sz="1300" b="1" spc="-65" dirty="0">
                <a:solidFill>
                  <a:srgbClr val="FF2600"/>
                </a:solidFill>
                <a:latin typeface="Arial"/>
                <a:cs typeface="Arial"/>
              </a:rPr>
              <a:t> </a:t>
            </a:r>
            <a:r>
              <a:rPr sz="1300" b="1" spc="10" dirty="0">
                <a:solidFill>
                  <a:srgbClr val="FF2600"/>
                </a:solidFill>
                <a:latin typeface="Arial"/>
                <a:cs typeface="Arial"/>
              </a:rPr>
              <a:t>(2017)</a:t>
            </a:r>
            <a:endParaRPr sz="1300">
              <a:latin typeface="Arial"/>
              <a:cs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7B7D3D-C951-4720-944F-8AA46DAC9123}"/>
              </a:ext>
            </a:extLst>
          </p:cNvPr>
          <p:cNvSpPr txBox="1"/>
          <p:nvPr/>
        </p:nvSpPr>
        <p:spPr>
          <a:xfrm>
            <a:off x="5651500" y="9112032"/>
            <a:ext cx="533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12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D5C008-96D2-4C59-B059-10D245AE3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429" y="152400"/>
            <a:ext cx="10949940" cy="1169551"/>
          </a:xfrm>
        </p:spPr>
        <p:txBody>
          <a:bodyPr/>
          <a:lstStyle/>
          <a:p>
            <a:r>
              <a:rPr lang="en-US" dirty="0"/>
              <a:t>          </a:t>
            </a:r>
            <a:r>
              <a:rPr lang="en-US" sz="6000" dirty="0" err="1"/>
              <a:t>Antiradon</a:t>
            </a:r>
            <a:r>
              <a:rPr lang="en-US" sz="6000" dirty="0"/>
              <a:t> factory</a:t>
            </a:r>
            <a:endParaRPr lang="ru-RU" sz="6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795DA4-D830-4F77-BF44-8EB82A48F09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2362200"/>
            <a:ext cx="8077199" cy="6019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DAD123-4ED7-4F2D-977A-C75A434E736A}"/>
              </a:ext>
            </a:extLst>
          </p:cNvPr>
          <p:cNvSpPr txBox="1"/>
          <p:nvPr/>
        </p:nvSpPr>
        <p:spPr>
          <a:xfrm>
            <a:off x="6350001" y="89916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702991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17700" y="114300"/>
            <a:ext cx="917067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spc="-55" dirty="0"/>
              <a:t>SuperNEMO</a:t>
            </a:r>
            <a:r>
              <a:rPr sz="8000" spc="-40" dirty="0"/>
              <a:t> </a:t>
            </a:r>
            <a:r>
              <a:rPr sz="8000" spc="55" dirty="0"/>
              <a:t>tracker</a:t>
            </a:r>
            <a:endParaRPr sz="8000"/>
          </a:p>
        </p:txBody>
      </p:sp>
      <p:sp>
        <p:nvSpPr>
          <p:cNvPr id="3" name="object 3"/>
          <p:cNvSpPr txBox="1"/>
          <p:nvPr/>
        </p:nvSpPr>
        <p:spPr>
          <a:xfrm>
            <a:off x="6959009" y="6455370"/>
            <a:ext cx="78105" cy="408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30"/>
              </a:lnSpc>
            </a:pPr>
            <a:r>
              <a:rPr sz="2800" dirty="0">
                <a:latin typeface="Gill Sans MT"/>
                <a:cs typeface="Gill Sans MT"/>
              </a:rPr>
              <a:t>.</a:t>
            </a:r>
            <a:endParaRPr sz="280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4729" y="5545150"/>
            <a:ext cx="6307455" cy="3276600"/>
          </a:xfrm>
          <a:prstGeom prst="rect">
            <a:avLst/>
          </a:prstGeom>
        </p:spPr>
        <p:txBody>
          <a:bodyPr vert="horz" wrap="square" lIns="0" tIns="236220" rIns="0" bIns="0" rtlCol="0">
            <a:spAutoFit/>
          </a:bodyPr>
          <a:lstStyle/>
          <a:p>
            <a:pPr marL="236854" indent="-224154">
              <a:lnSpc>
                <a:spcPct val="100000"/>
              </a:lnSpc>
              <a:spcBef>
                <a:spcPts val="1860"/>
              </a:spcBef>
              <a:buChar char="•"/>
              <a:tabLst>
                <a:tab pos="237490" algn="l"/>
              </a:tabLst>
            </a:pPr>
            <a:r>
              <a:rPr sz="2800" spc="-10" dirty="0">
                <a:latin typeface="Gill Sans MT"/>
                <a:cs typeface="Gill Sans MT"/>
              </a:rPr>
              <a:t>Multi-wire </a:t>
            </a:r>
            <a:r>
              <a:rPr sz="2800" dirty="0">
                <a:latin typeface="Gill Sans MT"/>
                <a:cs typeface="Gill Sans MT"/>
              </a:rPr>
              <a:t>drift </a:t>
            </a:r>
            <a:r>
              <a:rPr sz="2800" spc="-5" dirty="0">
                <a:latin typeface="Gill Sans MT"/>
                <a:cs typeface="Gill Sans MT"/>
              </a:rPr>
              <a:t>chamber in Geiger</a:t>
            </a:r>
            <a:r>
              <a:rPr sz="2800" spc="-15" dirty="0">
                <a:latin typeface="Gill Sans MT"/>
                <a:cs typeface="Gill Sans MT"/>
              </a:rPr>
              <a:t> </a:t>
            </a:r>
            <a:r>
              <a:rPr sz="2800" spc="-5" dirty="0">
                <a:latin typeface="Gill Sans MT"/>
                <a:cs typeface="Gill Sans MT"/>
              </a:rPr>
              <a:t>mode</a:t>
            </a:r>
            <a:endParaRPr sz="2800" dirty="0">
              <a:latin typeface="Gill Sans MT"/>
              <a:cs typeface="Gill Sans MT"/>
            </a:endParaRPr>
          </a:p>
          <a:p>
            <a:pPr marL="236854" indent="-224154">
              <a:lnSpc>
                <a:spcPct val="100000"/>
              </a:lnSpc>
              <a:spcBef>
                <a:spcPts val="1760"/>
              </a:spcBef>
              <a:buChar char="•"/>
              <a:tabLst>
                <a:tab pos="237490" algn="l"/>
              </a:tabLst>
            </a:pPr>
            <a:r>
              <a:rPr sz="2800" spc="-15" dirty="0">
                <a:latin typeface="Gill Sans MT"/>
                <a:cs typeface="Gill Sans MT"/>
              </a:rPr>
              <a:t>Ultrapure</a:t>
            </a:r>
            <a:r>
              <a:rPr sz="2800" dirty="0">
                <a:latin typeface="Gill Sans MT"/>
                <a:cs typeface="Gill Sans MT"/>
              </a:rPr>
              <a:t> </a:t>
            </a:r>
            <a:r>
              <a:rPr sz="2800" spc="-5" dirty="0">
                <a:latin typeface="Gill Sans MT"/>
                <a:cs typeface="Gill Sans MT"/>
              </a:rPr>
              <a:t>materials:</a:t>
            </a:r>
            <a:r>
              <a:rPr sz="2800" spc="-285" dirty="0">
                <a:latin typeface="Gill Sans MT"/>
                <a:cs typeface="Gill Sans MT"/>
              </a:rPr>
              <a:t> </a:t>
            </a:r>
            <a:r>
              <a:rPr sz="2800" spc="-45" dirty="0">
                <a:latin typeface="Gill Sans MT"/>
                <a:cs typeface="Gill Sans MT"/>
              </a:rPr>
              <a:t>copper,</a:t>
            </a:r>
            <a:r>
              <a:rPr sz="2800" spc="-285" dirty="0">
                <a:latin typeface="Gill Sans MT"/>
                <a:cs typeface="Gill Sans MT"/>
              </a:rPr>
              <a:t> </a:t>
            </a:r>
            <a:r>
              <a:rPr sz="2800" spc="-5" dirty="0">
                <a:latin typeface="Gill Sans MT"/>
                <a:cs typeface="Gill Sans MT"/>
              </a:rPr>
              <a:t>steel,</a:t>
            </a:r>
            <a:r>
              <a:rPr sz="2800" spc="-285" dirty="0">
                <a:latin typeface="Gill Sans MT"/>
                <a:cs typeface="Gill Sans MT"/>
              </a:rPr>
              <a:t> </a:t>
            </a:r>
            <a:r>
              <a:rPr sz="2800" spc="-5" dirty="0">
                <a:latin typeface="Gill Sans MT"/>
                <a:cs typeface="Gill Sans MT"/>
              </a:rPr>
              <a:t>duracon</a:t>
            </a:r>
            <a:endParaRPr sz="2800" dirty="0">
              <a:latin typeface="Gill Sans MT"/>
              <a:cs typeface="Gill Sans MT"/>
            </a:endParaRPr>
          </a:p>
          <a:p>
            <a:pPr marL="236854" indent="-224154">
              <a:lnSpc>
                <a:spcPct val="100000"/>
              </a:lnSpc>
              <a:spcBef>
                <a:spcPts val="1795"/>
              </a:spcBef>
              <a:buChar char="•"/>
              <a:tabLst>
                <a:tab pos="237490" algn="l"/>
              </a:tabLst>
            </a:pPr>
            <a:r>
              <a:rPr sz="2800" spc="-5" dirty="0">
                <a:latin typeface="Gill Sans MT"/>
                <a:cs typeface="Gill Sans MT"/>
              </a:rPr>
              <a:t>Robotic </a:t>
            </a:r>
            <a:r>
              <a:rPr sz="2800" spc="-10" dirty="0">
                <a:latin typeface="Gill Sans MT"/>
                <a:cs typeface="Gill Sans MT"/>
              </a:rPr>
              <a:t>production </a:t>
            </a:r>
            <a:r>
              <a:rPr sz="2800" dirty="0">
                <a:latin typeface="Gill Sans MT"/>
                <a:cs typeface="Gill Sans MT"/>
              </a:rPr>
              <a:t>of 2034 drift</a:t>
            </a:r>
            <a:r>
              <a:rPr sz="2800" spc="-40" dirty="0">
                <a:latin typeface="Gill Sans MT"/>
                <a:cs typeface="Gill Sans MT"/>
              </a:rPr>
              <a:t> </a:t>
            </a:r>
            <a:r>
              <a:rPr sz="2800" spc="-5" dirty="0">
                <a:latin typeface="Gill Sans MT"/>
                <a:cs typeface="Gill Sans MT"/>
              </a:rPr>
              <a:t>cells</a:t>
            </a:r>
            <a:endParaRPr sz="2800" dirty="0">
              <a:latin typeface="Gill Sans MT"/>
              <a:cs typeface="Gill Sans MT"/>
            </a:endParaRPr>
          </a:p>
          <a:p>
            <a:pPr marL="236854" indent="-224154">
              <a:lnSpc>
                <a:spcPct val="100000"/>
              </a:lnSpc>
              <a:spcBef>
                <a:spcPts val="1735"/>
              </a:spcBef>
              <a:buChar char="•"/>
              <a:tabLst>
                <a:tab pos="237490" algn="l"/>
              </a:tabLst>
            </a:pPr>
            <a:r>
              <a:rPr sz="2800" spc="-10" dirty="0">
                <a:latin typeface="Gill Sans MT"/>
                <a:cs typeface="Gill Sans MT"/>
              </a:rPr>
              <a:t>Radiopure </a:t>
            </a:r>
            <a:r>
              <a:rPr sz="2800" dirty="0">
                <a:latin typeface="Gill Sans MT"/>
                <a:cs typeface="Gill Sans MT"/>
              </a:rPr>
              <a:t>gas </a:t>
            </a:r>
            <a:r>
              <a:rPr sz="2800" spc="-25" dirty="0">
                <a:latin typeface="Gill Sans MT"/>
                <a:cs typeface="Gill Sans MT"/>
              </a:rPr>
              <a:t>flow, </a:t>
            </a:r>
            <a:r>
              <a:rPr sz="2800" spc="-5" dirty="0">
                <a:latin typeface="Gill Sans MT"/>
                <a:cs typeface="Gill Sans MT"/>
              </a:rPr>
              <a:t>anti-radon</a:t>
            </a:r>
            <a:r>
              <a:rPr sz="2800" spc="-280" dirty="0">
                <a:latin typeface="Gill Sans MT"/>
                <a:cs typeface="Gill Sans MT"/>
              </a:rPr>
              <a:t> </a:t>
            </a:r>
            <a:r>
              <a:rPr sz="2800" spc="-5" dirty="0">
                <a:latin typeface="Gill Sans MT"/>
                <a:cs typeface="Gill Sans MT"/>
              </a:rPr>
              <a:t>sealing</a:t>
            </a:r>
            <a:endParaRPr sz="2800" dirty="0">
              <a:latin typeface="Gill Sans MT"/>
              <a:cs typeface="Gill Sans MT"/>
            </a:endParaRPr>
          </a:p>
          <a:p>
            <a:pPr marL="236854" indent="-224154">
              <a:lnSpc>
                <a:spcPct val="100000"/>
              </a:lnSpc>
              <a:spcBef>
                <a:spcPts val="1740"/>
              </a:spcBef>
              <a:buChar char="•"/>
              <a:tabLst>
                <a:tab pos="237490" algn="l"/>
              </a:tabLst>
            </a:pPr>
            <a:r>
              <a:rPr sz="2800" dirty="0">
                <a:latin typeface="Gill Sans MT"/>
                <a:cs typeface="Gill Sans MT"/>
              </a:rPr>
              <a:t>&lt;1% </a:t>
            </a:r>
            <a:r>
              <a:rPr sz="2800" spc="-5" dirty="0">
                <a:latin typeface="Gill Sans MT"/>
                <a:cs typeface="Gill Sans MT"/>
              </a:rPr>
              <a:t>dead</a:t>
            </a:r>
            <a:r>
              <a:rPr sz="2800" spc="-60" dirty="0">
                <a:latin typeface="Gill Sans MT"/>
                <a:cs typeface="Gill Sans MT"/>
              </a:rPr>
              <a:t> </a:t>
            </a:r>
            <a:r>
              <a:rPr sz="2800" spc="-5" dirty="0">
                <a:latin typeface="Gill Sans MT"/>
                <a:cs typeface="Gill Sans MT"/>
              </a:rPr>
              <a:t>channels</a:t>
            </a:r>
            <a:endParaRPr sz="2800" dirty="0">
              <a:latin typeface="Gill Sans MT"/>
              <a:cs typeface="Gill Sans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08423" y="1409523"/>
            <a:ext cx="5455772" cy="38119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06444" y="4590910"/>
            <a:ext cx="5756485" cy="641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06444" y="1409523"/>
            <a:ext cx="5756485" cy="38228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92123" y="1397000"/>
            <a:ext cx="635" cy="3835400"/>
          </a:xfrm>
          <a:custGeom>
            <a:avLst/>
            <a:gdLst/>
            <a:ahLst/>
            <a:cxnLst/>
            <a:rect l="l" t="t" r="r" b="b"/>
            <a:pathLst>
              <a:path w="635" h="3835400">
                <a:moveTo>
                  <a:pt x="0" y="3835400"/>
                </a:moveTo>
                <a:lnTo>
                  <a:pt x="1" y="0"/>
                </a:lnTo>
              </a:path>
            </a:pathLst>
          </a:custGeom>
          <a:ln w="286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972300" y="5359400"/>
            <a:ext cx="4851400" cy="3619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50900" y="5304370"/>
            <a:ext cx="2531745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00" b="1" spc="5" dirty="0">
                <a:solidFill>
                  <a:srgbClr val="FF2600"/>
                </a:solidFill>
                <a:latin typeface="Arial"/>
                <a:cs typeface="Arial"/>
              </a:rPr>
              <a:t>Nucl.Instrum.Meth. </a:t>
            </a:r>
            <a:r>
              <a:rPr sz="1300" b="1" spc="10" dirty="0">
                <a:solidFill>
                  <a:srgbClr val="FF2600"/>
                </a:solidFill>
                <a:latin typeface="Arial"/>
                <a:cs typeface="Arial"/>
              </a:rPr>
              <a:t>A824</a:t>
            </a:r>
            <a:r>
              <a:rPr sz="1300" b="1" spc="-65" dirty="0">
                <a:solidFill>
                  <a:srgbClr val="FF2600"/>
                </a:solidFill>
                <a:latin typeface="Arial"/>
                <a:cs typeface="Arial"/>
              </a:rPr>
              <a:t> </a:t>
            </a:r>
            <a:r>
              <a:rPr sz="1300" b="1" spc="10" dirty="0">
                <a:solidFill>
                  <a:srgbClr val="FF2600"/>
                </a:solidFill>
                <a:latin typeface="Arial"/>
                <a:cs typeface="Arial"/>
              </a:rPr>
              <a:t>(2016)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B7D88E-5007-49ED-AC74-BACAA4BD6FB8}"/>
              </a:ext>
            </a:extLst>
          </p:cNvPr>
          <p:cNvSpPr txBox="1"/>
          <p:nvPr/>
        </p:nvSpPr>
        <p:spPr>
          <a:xfrm>
            <a:off x="6016217" y="9110852"/>
            <a:ext cx="495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15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6000" y="124460"/>
            <a:ext cx="10979150" cy="12325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900" spc="-40" dirty="0"/>
              <a:t>SuperNEMO </a:t>
            </a:r>
            <a:r>
              <a:rPr sz="7900" spc="40" dirty="0"/>
              <a:t>calorimeter</a:t>
            </a:r>
            <a:endParaRPr sz="7900"/>
          </a:p>
        </p:txBody>
      </p:sp>
      <p:sp>
        <p:nvSpPr>
          <p:cNvPr id="3" name="object 3"/>
          <p:cNvSpPr txBox="1"/>
          <p:nvPr/>
        </p:nvSpPr>
        <p:spPr>
          <a:xfrm>
            <a:off x="364162" y="1341119"/>
            <a:ext cx="4261485" cy="1981200"/>
          </a:xfrm>
          <a:prstGeom prst="rect">
            <a:avLst/>
          </a:prstGeom>
        </p:spPr>
        <p:txBody>
          <a:bodyPr vert="horz" wrap="square" lIns="0" tIns="233679" rIns="0" bIns="0" rtlCol="0">
            <a:spAutoFit/>
          </a:bodyPr>
          <a:lstStyle/>
          <a:p>
            <a:pPr marL="245110" indent="-232410">
              <a:lnSpc>
                <a:spcPct val="100000"/>
              </a:lnSpc>
              <a:spcBef>
                <a:spcPts val="1839"/>
              </a:spcBef>
              <a:buChar char="•"/>
              <a:tabLst>
                <a:tab pos="245745" algn="l"/>
              </a:tabLst>
            </a:pPr>
            <a:r>
              <a:rPr sz="2800" dirty="0">
                <a:latin typeface="Gill Sans MT"/>
                <a:cs typeface="Gill Sans MT"/>
              </a:rPr>
              <a:t>520 </a:t>
            </a:r>
            <a:r>
              <a:rPr sz="2800" spc="-5" dirty="0">
                <a:latin typeface="Gill Sans MT"/>
                <a:cs typeface="Gill Sans MT"/>
              </a:rPr>
              <a:t>main optical</a:t>
            </a:r>
            <a:r>
              <a:rPr sz="2800" spc="-50" dirty="0">
                <a:latin typeface="Gill Sans MT"/>
                <a:cs typeface="Gill Sans MT"/>
              </a:rPr>
              <a:t> </a:t>
            </a:r>
            <a:r>
              <a:rPr sz="2800" spc="-5" dirty="0">
                <a:latin typeface="Gill Sans MT"/>
                <a:cs typeface="Gill Sans MT"/>
              </a:rPr>
              <a:t>modules</a:t>
            </a:r>
            <a:endParaRPr sz="2800" dirty="0">
              <a:latin typeface="Gill Sans MT"/>
              <a:cs typeface="Gill Sans MT"/>
            </a:endParaRPr>
          </a:p>
          <a:p>
            <a:pPr marL="245110" indent="-232410">
              <a:lnSpc>
                <a:spcPct val="100000"/>
              </a:lnSpc>
              <a:spcBef>
                <a:spcPts val="1740"/>
              </a:spcBef>
              <a:buChar char="•"/>
              <a:tabLst>
                <a:tab pos="245745" algn="l"/>
              </a:tabLst>
            </a:pPr>
            <a:r>
              <a:rPr sz="2800" dirty="0">
                <a:latin typeface="Gill Sans MT"/>
                <a:cs typeface="Gill Sans MT"/>
              </a:rPr>
              <a:t>8’’ high </a:t>
            </a:r>
            <a:r>
              <a:rPr sz="2800" spc="-5" dirty="0">
                <a:latin typeface="Gill Sans MT"/>
                <a:cs typeface="Gill Sans MT"/>
              </a:rPr>
              <a:t>QE </a:t>
            </a:r>
            <a:r>
              <a:rPr sz="2800" spc="-10" dirty="0">
                <a:latin typeface="Gill Sans MT"/>
                <a:cs typeface="Gill Sans MT"/>
              </a:rPr>
              <a:t>radiopure</a:t>
            </a:r>
            <a:r>
              <a:rPr sz="2800" spc="-80" dirty="0">
                <a:latin typeface="Gill Sans MT"/>
                <a:cs typeface="Gill Sans MT"/>
              </a:rPr>
              <a:t> </a:t>
            </a:r>
            <a:r>
              <a:rPr sz="2800" spc="-5" dirty="0">
                <a:latin typeface="Gill Sans MT"/>
                <a:cs typeface="Gill Sans MT"/>
              </a:rPr>
              <a:t>PMTs</a:t>
            </a:r>
            <a:endParaRPr sz="2800" dirty="0">
              <a:latin typeface="Gill Sans MT"/>
              <a:cs typeface="Gill Sans MT"/>
            </a:endParaRPr>
          </a:p>
          <a:p>
            <a:pPr marL="245110" indent="-232410">
              <a:lnSpc>
                <a:spcPct val="100000"/>
              </a:lnSpc>
              <a:spcBef>
                <a:spcPts val="1839"/>
              </a:spcBef>
              <a:buFont typeface="Gill Sans MT"/>
              <a:buChar char="•"/>
              <a:tabLst>
                <a:tab pos="245745" algn="l"/>
              </a:tabLst>
            </a:pPr>
            <a:r>
              <a:rPr sz="2800" dirty="0">
                <a:latin typeface="Cambria Math"/>
                <a:cs typeface="Cambria Math"/>
              </a:rPr>
              <a:t>𝜎</a:t>
            </a:r>
            <a:r>
              <a:rPr sz="2775" baseline="-6006" dirty="0">
                <a:latin typeface="Gill Sans MT"/>
                <a:cs typeface="Gill Sans MT"/>
              </a:rPr>
              <a:t>t </a:t>
            </a:r>
            <a:r>
              <a:rPr sz="2800" dirty="0">
                <a:latin typeface="Gill Sans MT"/>
                <a:cs typeface="Gill Sans MT"/>
              </a:rPr>
              <a:t>= 400 ps at </a:t>
            </a:r>
            <a:r>
              <a:rPr lang="en-US" sz="2800" dirty="0">
                <a:latin typeface="Gill Sans MT"/>
                <a:cs typeface="Gill Sans MT"/>
              </a:rPr>
              <a:t>1</a:t>
            </a:r>
            <a:r>
              <a:rPr sz="2800" spc="-110" dirty="0">
                <a:latin typeface="Gill Sans MT"/>
                <a:cs typeface="Gill Sans MT"/>
              </a:rPr>
              <a:t> </a:t>
            </a:r>
            <a:r>
              <a:rPr sz="2800" spc="-5" dirty="0">
                <a:latin typeface="Gill Sans MT"/>
                <a:cs typeface="Gill Sans MT"/>
              </a:rPr>
              <a:t>MeV</a:t>
            </a:r>
            <a:endParaRPr sz="2800" dirty="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4162" y="3530600"/>
            <a:ext cx="503174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5110" indent="-232410">
              <a:lnSpc>
                <a:spcPct val="100000"/>
              </a:lnSpc>
              <a:spcBef>
                <a:spcPts val="100"/>
              </a:spcBef>
              <a:buChar char="•"/>
              <a:tabLst>
                <a:tab pos="245745" algn="l"/>
              </a:tabLst>
            </a:pPr>
            <a:r>
              <a:rPr sz="2800" spc="0" dirty="0">
                <a:latin typeface="Gill Sans MT"/>
                <a:cs typeface="Gill Sans MT"/>
              </a:rPr>
              <a:t>Energy </a:t>
            </a:r>
            <a:r>
              <a:rPr sz="2800" spc="-10" dirty="0">
                <a:latin typeface="Gill Sans MT"/>
                <a:cs typeface="Gill Sans MT"/>
              </a:rPr>
              <a:t>resolution </a:t>
            </a:r>
            <a:r>
              <a:rPr sz="2800" spc="55" dirty="0">
                <a:latin typeface="Gill Sans MT"/>
                <a:cs typeface="Gill Sans MT"/>
              </a:rPr>
              <a:t>7.2%/</a:t>
            </a:r>
            <a:r>
              <a:rPr sz="2800" spc="55" dirty="0">
                <a:latin typeface="Trebuchet MS"/>
                <a:cs typeface="Trebuchet MS"/>
              </a:rPr>
              <a:t>√</a:t>
            </a:r>
            <a:r>
              <a:rPr sz="2800" spc="55" dirty="0">
                <a:latin typeface="Gill Sans MT"/>
                <a:cs typeface="Gill Sans MT"/>
              </a:rPr>
              <a:t>E(MeV)</a:t>
            </a:r>
            <a:endParaRPr sz="2800"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4162" y="4348669"/>
            <a:ext cx="5132705" cy="85344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245110" marR="5080" indent="-232410">
              <a:lnSpc>
                <a:spcPts val="3160"/>
              </a:lnSpc>
              <a:spcBef>
                <a:spcPts val="370"/>
              </a:spcBef>
              <a:buChar char="•"/>
              <a:tabLst>
                <a:tab pos="245745" algn="l"/>
              </a:tabLst>
            </a:pPr>
            <a:r>
              <a:rPr sz="2800" spc="-5" dirty="0">
                <a:latin typeface="Gill Sans MT"/>
                <a:cs typeface="Gill Sans MT"/>
              </a:rPr>
              <a:t>Calibration system </a:t>
            </a:r>
            <a:r>
              <a:rPr sz="2800" spc="-10" dirty="0">
                <a:latin typeface="Gill Sans MT"/>
                <a:cs typeface="Gill Sans MT"/>
              </a:rPr>
              <a:t>allows </a:t>
            </a:r>
            <a:r>
              <a:rPr sz="2800" spc="-5" dirty="0">
                <a:latin typeface="Gill Sans MT"/>
                <a:cs typeface="Gill Sans MT"/>
              </a:rPr>
              <a:t>stability  to </a:t>
            </a:r>
            <a:r>
              <a:rPr sz="2800" dirty="0">
                <a:latin typeface="Gill Sans MT"/>
                <a:cs typeface="Gill Sans MT"/>
              </a:rPr>
              <a:t>&lt;</a:t>
            </a:r>
            <a:r>
              <a:rPr sz="2800" spc="-95" dirty="0">
                <a:latin typeface="Gill Sans MT"/>
                <a:cs typeface="Gill Sans MT"/>
              </a:rPr>
              <a:t> </a:t>
            </a:r>
            <a:r>
              <a:rPr sz="2800" dirty="0">
                <a:latin typeface="Gill Sans MT"/>
                <a:cs typeface="Gill Sans MT"/>
              </a:rPr>
              <a:t>1%</a:t>
            </a:r>
            <a:endParaRPr sz="2800">
              <a:latin typeface="Gill Sans MT"/>
              <a:cs typeface="Gill Sans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835648" y="1917700"/>
            <a:ext cx="2651568" cy="2971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08313" y="2662069"/>
            <a:ext cx="0" cy="370840"/>
          </a:xfrm>
          <a:custGeom>
            <a:avLst/>
            <a:gdLst/>
            <a:ahLst/>
            <a:cxnLst/>
            <a:rect l="l" t="t" r="r" b="b"/>
            <a:pathLst>
              <a:path h="370839">
                <a:moveTo>
                  <a:pt x="0" y="0"/>
                </a:moveTo>
                <a:lnTo>
                  <a:pt x="0" y="370442"/>
                </a:lnTo>
              </a:path>
            </a:pathLst>
          </a:custGeom>
          <a:ln w="2677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494925" y="2662070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774" y="0"/>
                </a:lnTo>
              </a:path>
            </a:pathLst>
          </a:custGeom>
          <a:ln w="1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494925" y="2662070"/>
            <a:ext cx="27305" cy="370840"/>
          </a:xfrm>
          <a:custGeom>
            <a:avLst/>
            <a:gdLst/>
            <a:ahLst/>
            <a:cxnLst/>
            <a:rect l="l" t="t" r="r" b="b"/>
            <a:pathLst>
              <a:path w="27304" h="370839">
                <a:moveTo>
                  <a:pt x="26774" y="370442"/>
                </a:moveTo>
                <a:lnTo>
                  <a:pt x="0" y="370442"/>
                </a:lnTo>
                <a:lnTo>
                  <a:pt x="0" y="0"/>
                </a:lnTo>
              </a:path>
            </a:pathLst>
          </a:custGeom>
          <a:ln w="154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521700" y="1143000"/>
            <a:ext cx="4356100" cy="4000500"/>
          </a:xfrm>
          <a:custGeom>
            <a:avLst/>
            <a:gdLst/>
            <a:ahLst/>
            <a:cxnLst/>
            <a:rect l="l" t="t" r="r" b="b"/>
            <a:pathLst>
              <a:path w="4356100" h="4000500">
                <a:moveTo>
                  <a:pt x="0" y="4000500"/>
                </a:moveTo>
                <a:lnTo>
                  <a:pt x="4356100" y="4000500"/>
                </a:lnTo>
                <a:lnTo>
                  <a:pt x="4356100" y="0"/>
                </a:lnTo>
                <a:lnTo>
                  <a:pt x="0" y="0"/>
                </a:lnTo>
                <a:lnTo>
                  <a:pt x="0" y="40005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529211" y="1143000"/>
            <a:ext cx="0" cy="4000500"/>
          </a:xfrm>
          <a:custGeom>
            <a:avLst/>
            <a:gdLst/>
            <a:ahLst/>
            <a:cxnLst/>
            <a:rect l="l" t="t" r="r" b="b"/>
            <a:pathLst>
              <a:path h="4000500">
                <a:moveTo>
                  <a:pt x="0" y="0"/>
                </a:moveTo>
                <a:lnTo>
                  <a:pt x="0" y="4000500"/>
                </a:lnTo>
              </a:path>
            </a:pathLst>
          </a:custGeom>
          <a:ln w="150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963431" y="1314326"/>
            <a:ext cx="3538854" cy="3444240"/>
          </a:xfrm>
          <a:custGeom>
            <a:avLst/>
            <a:gdLst/>
            <a:ahLst/>
            <a:cxnLst/>
            <a:rect l="l" t="t" r="r" b="b"/>
            <a:pathLst>
              <a:path w="3538854" h="3444240">
                <a:moveTo>
                  <a:pt x="0" y="3444110"/>
                </a:moveTo>
                <a:lnTo>
                  <a:pt x="3538498" y="3444110"/>
                </a:lnTo>
                <a:lnTo>
                  <a:pt x="3538498" y="0"/>
                </a:lnTo>
                <a:lnTo>
                  <a:pt x="0" y="0"/>
                </a:lnTo>
                <a:lnTo>
                  <a:pt x="0" y="34441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963430" y="1314327"/>
            <a:ext cx="3538854" cy="3444240"/>
          </a:xfrm>
          <a:custGeom>
            <a:avLst/>
            <a:gdLst/>
            <a:ahLst/>
            <a:cxnLst/>
            <a:rect l="l" t="t" r="r" b="b"/>
            <a:pathLst>
              <a:path w="3538854" h="3444240">
                <a:moveTo>
                  <a:pt x="0" y="3444109"/>
                </a:moveTo>
                <a:lnTo>
                  <a:pt x="3538496" y="3444109"/>
                </a:lnTo>
                <a:lnTo>
                  <a:pt x="3538496" y="0"/>
                </a:lnTo>
                <a:lnTo>
                  <a:pt x="0" y="0"/>
                </a:lnTo>
                <a:lnTo>
                  <a:pt x="0" y="3444109"/>
                </a:lnTo>
                <a:close/>
              </a:path>
            </a:pathLst>
          </a:custGeom>
          <a:ln w="78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671135" y="4631690"/>
            <a:ext cx="1887220" cy="127000"/>
          </a:xfrm>
          <a:custGeom>
            <a:avLst/>
            <a:gdLst/>
            <a:ahLst/>
            <a:cxnLst/>
            <a:rect l="l" t="t" r="r" b="b"/>
            <a:pathLst>
              <a:path w="1887220" h="127000">
                <a:moveTo>
                  <a:pt x="0" y="127000"/>
                </a:moveTo>
                <a:lnTo>
                  <a:pt x="1887193" y="127000"/>
                </a:lnTo>
                <a:lnTo>
                  <a:pt x="1887193" y="0"/>
                </a:lnTo>
                <a:lnTo>
                  <a:pt x="0" y="0"/>
                </a:lnTo>
                <a:lnTo>
                  <a:pt x="0" y="127000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789083" y="4505959"/>
            <a:ext cx="1769745" cy="125730"/>
          </a:xfrm>
          <a:custGeom>
            <a:avLst/>
            <a:gdLst/>
            <a:ahLst/>
            <a:cxnLst/>
            <a:rect l="l" t="t" r="r" b="b"/>
            <a:pathLst>
              <a:path w="1769745" h="125729">
                <a:moveTo>
                  <a:pt x="0" y="125730"/>
                </a:moveTo>
                <a:lnTo>
                  <a:pt x="1769244" y="125730"/>
                </a:lnTo>
                <a:lnTo>
                  <a:pt x="1769244" y="0"/>
                </a:lnTo>
                <a:lnTo>
                  <a:pt x="0" y="0"/>
                </a:lnTo>
                <a:lnTo>
                  <a:pt x="0" y="125730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789083" y="4380229"/>
            <a:ext cx="1415415" cy="125730"/>
          </a:xfrm>
          <a:custGeom>
            <a:avLst/>
            <a:gdLst/>
            <a:ahLst/>
            <a:cxnLst/>
            <a:rect l="l" t="t" r="r" b="b"/>
            <a:pathLst>
              <a:path w="1415415" h="125729">
                <a:moveTo>
                  <a:pt x="0" y="125729"/>
                </a:moveTo>
                <a:lnTo>
                  <a:pt x="1415397" y="125729"/>
                </a:lnTo>
                <a:lnTo>
                  <a:pt x="1415397" y="0"/>
                </a:lnTo>
                <a:lnTo>
                  <a:pt x="0" y="0"/>
                </a:lnTo>
                <a:lnTo>
                  <a:pt x="0" y="125729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789083" y="3874770"/>
            <a:ext cx="118110" cy="505459"/>
          </a:xfrm>
          <a:custGeom>
            <a:avLst/>
            <a:gdLst/>
            <a:ahLst/>
            <a:cxnLst/>
            <a:rect l="l" t="t" r="r" b="b"/>
            <a:pathLst>
              <a:path w="118109" h="505460">
                <a:moveTo>
                  <a:pt x="0" y="505460"/>
                </a:moveTo>
                <a:lnTo>
                  <a:pt x="117948" y="505460"/>
                </a:lnTo>
                <a:lnTo>
                  <a:pt x="117948" y="0"/>
                </a:lnTo>
                <a:lnTo>
                  <a:pt x="0" y="0"/>
                </a:lnTo>
                <a:lnTo>
                  <a:pt x="0" y="505460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912183" y="4632279"/>
            <a:ext cx="118110" cy="126364"/>
          </a:xfrm>
          <a:custGeom>
            <a:avLst/>
            <a:gdLst/>
            <a:ahLst/>
            <a:cxnLst/>
            <a:rect l="l" t="t" r="r" b="b"/>
            <a:pathLst>
              <a:path w="118109" h="126364">
                <a:moveTo>
                  <a:pt x="117948" y="0"/>
                </a:moveTo>
                <a:lnTo>
                  <a:pt x="0" y="0"/>
                </a:lnTo>
                <a:lnTo>
                  <a:pt x="0" y="126157"/>
                </a:lnTo>
                <a:lnTo>
                  <a:pt x="117948" y="126157"/>
                </a:lnTo>
                <a:lnTo>
                  <a:pt x="117948" y="0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266031" y="4632279"/>
            <a:ext cx="118110" cy="126364"/>
          </a:xfrm>
          <a:custGeom>
            <a:avLst/>
            <a:gdLst/>
            <a:ahLst/>
            <a:cxnLst/>
            <a:rect l="l" t="t" r="r" b="b"/>
            <a:pathLst>
              <a:path w="118109" h="126364">
                <a:moveTo>
                  <a:pt x="117948" y="0"/>
                </a:moveTo>
                <a:lnTo>
                  <a:pt x="0" y="0"/>
                </a:lnTo>
                <a:lnTo>
                  <a:pt x="0" y="126157"/>
                </a:lnTo>
                <a:lnTo>
                  <a:pt x="117948" y="126157"/>
                </a:lnTo>
                <a:lnTo>
                  <a:pt x="117948" y="0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024982" y="4253229"/>
            <a:ext cx="1179830" cy="127000"/>
          </a:xfrm>
          <a:custGeom>
            <a:avLst/>
            <a:gdLst/>
            <a:ahLst/>
            <a:cxnLst/>
            <a:rect l="l" t="t" r="r" b="b"/>
            <a:pathLst>
              <a:path w="1179829" h="127000">
                <a:moveTo>
                  <a:pt x="0" y="127000"/>
                </a:moveTo>
                <a:lnTo>
                  <a:pt x="1179498" y="127000"/>
                </a:lnTo>
                <a:lnTo>
                  <a:pt x="1179498" y="0"/>
                </a:lnTo>
                <a:lnTo>
                  <a:pt x="0" y="0"/>
                </a:lnTo>
                <a:lnTo>
                  <a:pt x="0" y="127000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024982" y="3496309"/>
            <a:ext cx="1061720" cy="756920"/>
          </a:xfrm>
          <a:custGeom>
            <a:avLst/>
            <a:gdLst/>
            <a:ahLst/>
            <a:cxnLst/>
            <a:rect l="l" t="t" r="r" b="b"/>
            <a:pathLst>
              <a:path w="1061720" h="756920">
                <a:moveTo>
                  <a:pt x="0" y="756920"/>
                </a:moveTo>
                <a:lnTo>
                  <a:pt x="1061549" y="756920"/>
                </a:lnTo>
                <a:lnTo>
                  <a:pt x="1061549" y="0"/>
                </a:lnTo>
                <a:lnTo>
                  <a:pt x="0" y="0"/>
                </a:lnTo>
                <a:lnTo>
                  <a:pt x="0" y="756920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024982" y="3244850"/>
            <a:ext cx="943610" cy="251460"/>
          </a:xfrm>
          <a:custGeom>
            <a:avLst/>
            <a:gdLst/>
            <a:ahLst/>
            <a:cxnLst/>
            <a:rect l="l" t="t" r="r" b="b"/>
            <a:pathLst>
              <a:path w="943609" h="251460">
                <a:moveTo>
                  <a:pt x="0" y="251459"/>
                </a:moveTo>
                <a:lnTo>
                  <a:pt x="943601" y="251459"/>
                </a:lnTo>
                <a:lnTo>
                  <a:pt x="943601" y="0"/>
                </a:lnTo>
                <a:lnTo>
                  <a:pt x="0" y="0"/>
                </a:lnTo>
                <a:lnTo>
                  <a:pt x="0" y="251459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024982" y="2992120"/>
            <a:ext cx="826135" cy="252729"/>
          </a:xfrm>
          <a:custGeom>
            <a:avLst/>
            <a:gdLst/>
            <a:ahLst/>
            <a:cxnLst/>
            <a:rect l="l" t="t" r="r" b="b"/>
            <a:pathLst>
              <a:path w="826134" h="252730">
                <a:moveTo>
                  <a:pt x="0" y="252729"/>
                </a:moveTo>
                <a:lnTo>
                  <a:pt x="825651" y="252729"/>
                </a:lnTo>
                <a:lnTo>
                  <a:pt x="825651" y="0"/>
                </a:lnTo>
                <a:lnTo>
                  <a:pt x="0" y="0"/>
                </a:lnTo>
                <a:lnTo>
                  <a:pt x="0" y="252729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142931" y="2613660"/>
            <a:ext cx="708025" cy="378460"/>
          </a:xfrm>
          <a:custGeom>
            <a:avLst/>
            <a:gdLst/>
            <a:ahLst/>
            <a:cxnLst/>
            <a:rect l="l" t="t" r="r" b="b"/>
            <a:pathLst>
              <a:path w="708025" h="378460">
                <a:moveTo>
                  <a:pt x="0" y="378460"/>
                </a:moveTo>
                <a:lnTo>
                  <a:pt x="707702" y="378460"/>
                </a:lnTo>
                <a:lnTo>
                  <a:pt x="707702" y="0"/>
                </a:lnTo>
                <a:lnTo>
                  <a:pt x="0" y="0"/>
                </a:lnTo>
                <a:lnTo>
                  <a:pt x="0" y="378460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142931" y="2487929"/>
            <a:ext cx="589915" cy="125730"/>
          </a:xfrm>
          <a:custGeom>
            <a:avLst/>
            <a:gdLst/>
            <a:ahLst/>
            <a:cxnLst/>
            <a:rect l="l" t="t" r="r" b="b"/>
            <a:pathLst>
              <a:path w="589915" h="125730">
                <a:moveTo>
                  <a:pt x="0" y="125729"/>
                </a:moveTo>
                <a:lnTo>
                  <a:pt x="589753" y="125729"/>
                </a:lnTo>
                <a:lnTo>
                  <a:pt x="589753" y="0"/>
                </a:lnTo>
                <a:lnTo>
                  <a:pt x="0" y="0"/>
                </a:lnTo>
                <a:lnTo>
                  <a:pt x="0" y="125729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142931" y="2109470"/>
            <a:ext cx="354330" cy="378460"/>
          </a:xfrm>
          <a:custGeom>
            <a:avLst/>
            <a:gdLst/>
            <a:ahLst/>
            <a:cxnLst/>
            <a:rect l="l" t="t" r="r" b="b"/>
            <a:pathLst>
              <a:path w="354329" h="378460">
                <a:moveTo>
                  <a:pt x="0" y="378459"/>
                </a:moveTo>
                <a:lnTo>
                  <a:pt x="353846" y="378459"/>
                </a:lnTo>
                <a:lnTo>
                  <a:pt x="353846" y="0"/>
                </a:lnTo>
                <a:lnTo>
                  <a:pt x="0" y="0"/>
                </a:lnTo>
                <a:lnTo>
                  <a:pt x="0" y="378459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142931" y="1982470"/>
            <a:ext cx="236220" cy="127000"/>
          </a:xfrm>
          <a:custGeom>
            <a:avLst/>
            <a:gdLst/>
            <a:ahLst/>
            <a:cxnLst/>
            <a:rect l="l" t="t" r="r" b="b"/>
            <a:pathLst>
              <a:path w="236220" h="127000">
                <a:moveTo>
                  <a:pt x="0" y="127000"/>
                </a:moveTo>
                <a:lnTo>
                  <a:pt x="235898" y="127000"/>
                </a:lnTo>
                <a:lnTo>
                  <a:pt x="235898" y="0"/>
                </a:lnTo>
                <a:lnTo>
                  <a:pt x="0" y="0"/>
                </a:lnTo>
                <a:lnTo>
                  <a:pt x="0" y="127000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260879" y="1478280"/>
            <a:ext cx="118110" cy="504190"/>
          </a:xfrm>
          <a:custGeom>
            <a:avLst/>
            <a:gdLst/>
            <a:ahLst/>
            <a:cxnLst/>
            <a:rect l="l" t="t" r="r" b="b"/>
            <a:pathLst>
              <a:path w="118109" h="504189">
                <a:moveTo>
                  <a:pt x="0" y="504190"/>
                </a:moveTo>
                <a:lnTo>
                  <a:pt x="117949" y="504190"/>
                </a:lnTo>
                <a:lnTo>
                  <a:pt x="117949" y="0"/>
                </a:lnTo>
                <a:lnTo>
                  <a:pt x="0" y="0"/>
                </a:lnTo>
                <a:lnTo>
                  <a:pt x="0" y="504190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614727" y="2109122"/>
            <a:ext cx="118110" cy="379095"/>
          </a:xfrm>
          <a:custGeom>
            <a:avLst/>
            <a:gdLst/>
            <a:ahLst/>
            <a:cxnLst/>
            <a:rect l="l" t="t" r="r" b="b"/>
            <a:pathLst>
              <a:path w="118109" h="379094">
                <a:moveTo>
                  <a:pt x="117957" y="0"/>
                </a:moveTo>
                <a:lnTo>
                  <a:pt x="0" y="0"/>
                </a:lnTo>
                <a:lnTo>
                  <a:pt x="0" y="378473"/>
                </a:lnTo>
                <a:lnTo>
                  <a:pt x="117957" y="378473"/>
                </a:lnTo>
                <a:lnTo>
                  <a:pt x="117957" y="0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963430" y="1478337"/>
            <a:ext cx="3538854" cy="3280410"/>
          </a:xfrm>
          <a:custGeom>
            <a:avLst/>
            <a:gdLst/>
            <a:ahLst/>
            <a:cxnLst/>
            <a:rect l="l" t="t" r="r" b="b"/>
            <a:pathLst>
              <a:path w="3538854" h="3280410">
                <a:moveTo>
                  <a:pt x="0" y="3280099"/>
                </a:moveTo>
                <a:lnTo>
                  <a:pt x="0" y="3280099"/>
                </a:lnTo>
                <a:lnTo>
                  <a:pt x="117949" y="3280099"/>
                </a:lnTo>
                <a:lnTo>
                  <a:pt x="235899" y="3280099"/>
                </a:lnTo>
                <a:lnTo>
                  <a:pt x="353848" y="3280099"/>
                </a:lnTo>
                <a:lnTo>
                  <a:pt x="471797" y="3280099"/>
                </a:lnTo>
                <a:lnTo>
                  <a:pt x="589746" y="3280099"/>
                </a:lnTo>
                <a:lnTo>
                  <a:pt x="707703" y="3280099"/>
                </a:lnTo>
                <a:lnTo>
                  <a:pt x="707703" y="3153942"/>
                </a:lnTo>
                <a:lnTo>
                  <a:pt x="825652" y="3153942"/>
                </a:lnTo>
                <a:lnTo>
                  <a:pt x="825652" y="2396991"/>
                </a:lnTo>
                <a:lnTo>
                  <a:pt x="943602" y="2396991"/>
                </a:lnTo>
                <a:lnTo>
                  <a:pt x="943602" y="2901628"/>
                </a:lnTo>
                <a:lnTo>
                  <a:pt x="1061550" y="2901628"/>
                </a:lnTo>
                <a:lnTo>
                  <a:pt x="1061550" y="1513888"/>
                </a:lnTo>
                <a:lnTo>
                  <a:pt x="1179499" y="1513888"/>
                </a:lnTo>
                <a:lnTo>
                  <a:pt x="1179499" y="504629"/>
                </a:lnTo>
                <a:lnTo>
                  <a:pt x="1297448" y="504629"/>
                </a:lnTo>
                <a:lnTo>
                  <a:pt x="1297448" y="0"/>
                </a:lnTo>
                <a:lnTo>
                  <a:pt x="1415397" y="0"/>
                </a:lnTo>
                <a:lnTo>
                  <a:pt x="1415397" y="630784"/>
                </a:lnTo>
                <a:lnTo>
                  <a:pt x="1533347" y="630784"/>
                </a:lnTo>
                <a:lnTo>
                  <a:pt x="1533347" y="1009258"/>
                </a:lnTo>
                <a:lnTo>
                  <a:pt x="1651296" y="1009258"/>
                </a:lnTo>
                <a:lnTo>
                  <a:pt x="1651296" y="630784"/>
                </a:lnTo>
                <a:lnTo>
                  <a:pt x="1769253" y="630784"/>
                </a:lnTo>
                <a:lnTo>
                  <a:pt x="1769253" y="1135414"/>
                </a:lnTo>
                <a:lnTo>
                  <a:pt x="1887202" y="1135414"/>
                </a:lnTo>
                <a:lnTo>
                  <a:pt x="1887202" y="1766206"/>
                </a:lnTo>
                <a:lnTo>
                  <a:pt x="2005151" y="1766206"/>
                </a:lnTo>
                <a:lnTo>
                  <a:pt x="2005151" y="2018525"/>
                </a:lnTo>
                <a:lnTo>
                  <a:pt x="2123100" y="2018525"/>
                </a:lnTo>
                <a:lnTo>
                  <a:pt x="2123100" y="2775465"/>
                </a:lnTo>
                <a:lnTo>
                  <a:pt x="2241049" y="2775465"/>
                </a:lnTo>
                <a:lnTo>
                  <a:pt x="2241049" y="3027784"/>
                </a:lnTo>
                <a:lnTo>
                  <a:pt x="2358999" y="3027784"/>
                </a:lnTo>
                <a:lnTo>
                  <a:pt x="2476947" y="3027784"/>
                </a:lnTo>
                <a:lnTo>
                  <a:pt x="2594896" y="3027784"/>
                </a:lnTo>
                <a:lnTo>
                  <a:pt x="2594896" y="3280099"/>
                </a:lnTo>
                <a:lnTo>
                  <a:pt x="2712846" y="3280099"/>
                </a:lnTo>
                <a:lnTo>
                  <a:pt x="2830802" y="3280099"/>
                </a:lnTo>
                <a:lnTo>
                  <a:pt x="2948752" y="3280099"/>
                </a:lnTo>
                <a:lnTo>
                  <a:pt x="2948752" y="3153942"/>
                </a:lnTo>
                <a:lnTo>
                  <a:pt x="3066700" y="3153942"/>
                </a:lnTo>
                <a:lnTo>
                  <a:pt x="3066700" y="3280099"/>
                </a:lnTo>
                <a:lnTo>
                  <a:pt x="3184650" y="3280099"/>
                </a:lnTo>
                <a:lnTo>
                  <a:pt x="3302599" y="3280099"/>
                </a:lnTo>
                <a:lnTo>
                  <a:pt x="3302599" y="3153942"/>
                </a:lnTo>
                <a:lnTo>
                  <a:pt x="3420548" y="3153942"/>
                </a:lnTo>
                <a:lnTo>
                  <a:pt x="3420548" y="3280099"/>
                </a:lnTo>
                <a:lnTo>
                  <a:pt x="3538497" y="3280099"/>
                </a:lnTo>
              </a:path>
            </a:pathLst>
          </a:custGeom>
          <a:ln w="78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963430" y="4758436"/>
            <a:ext cx="3538854" cy="0"/>
          </a:xfrm>
          <a:custGeom>
            <a:avLst/>
            <a:gdLst/>
            <a:ahLst/>
            <a:cxnLst/>
            <a:rect l="l" t="t" r="r" b="b"/>
            <a:pathLst>
              <a:path w="3538854">
                <a:moveTo>
                  <a:pt x="0" y="0"/>
                </a:moveTo>
                <a:lnTo>
                  <a:pt x="3538497" y="0"/>
                </a:lnTo>
              </a:path>
            </a:pathLst>
          </a:custGeom>
          <a:ln w="78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963430" y="4655113"/>
            <a:ext cx="0" cy="103505"/>
          </a:xfrm>
          <a:custGeom>
            <a:avLst/>
            <a:gdLst/>
            <a:ahLst/>
            <a:cxnLst/>
            <a:rect l="l" t="t" r="r" b="b"/>
            <a:pathLst>
              <a:path h="103504">
                <a:moveTo>
                  <a:pt x="0" y="0"/>
                </a:moveTo>
                <a:lnTo>
                  <a:pt x="0" y="103322"/>
                </a:lnTo>
              </a:path>
            </a:pathLst>
          </a:custGeom>
          <a:ln w="78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081380" y="4706775"/>
            <a:ext cx="0" cy="52069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0"/>
                </a:moveTo>
                <a:lnTo>
                  <a:pt x="0" y="51661"/>
                </a:lnTo>
              </a:path>
            </a:pathLst>
          </a:custGeom>
          <a:ln w="78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199329" y="4706775"/>
            <a:ext cx="0" cy="52069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0"/>
                </a:moveTo>
                <a:lnTo>
                  <a:pt x="0" y="51661"/>
                </a:lnTo>
              </a:path>
            </a:pathLst>
          </a:custGeom>
          <a:ln w="78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317278" y="4706775"/>
            <a:ext cx="0" cy="52069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0"/>
                </a:moveTo>
                <a:lnTo>
                  <a:pt x="0" y="51661"/>
                </a:lnTo>
              </a:path>
            </a:pathLst>
          </a:custGeom>
          <a:ln w="78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435227" y="4706775"/>
            <a:ext cx="0" cy="52069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0"/>
                </a:moveTo>
                <a:lnTo>
                  <a:pt x="0" y="51661"/>
                </a:lnTo>
              </a:path>
            </a:pathLst>
          </a:custGeom>
          <a:ln w="78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553177" y="4655113"/>
            <a:ext cx="0" cy="103505"/>
          </a:xfrm>
          <a:custGeom>
            <a:avLst/>
            <a:gdLst/>
            <a:ahLst/>
            <a:cxnLst/>
            <a:rect l="l" t="t" r="r" b="b"/>
            <a:pathLst>
              <a:path h="103504">
                <a:moveTo>
                  <a:pt x="0" y="0"/>
                </a:moveTo>
                <a:lnTo>
                  <a:pt x="0" y="103322"/>
                </a:lnTo>
              </a:path>
            </a:pathLst>
          </a:custGeom>
          <a:ln w="78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671133" y="4706775"/>
            <a:ext cx="0" cy="52069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0"/>
                </a:moveTo>
                <a:lnTo>
                  <a:pt x="0" y="51661"/>
                </a:lnTo>
              </a:path>
            </a:pathLst>
          </a:custGeom>
          <a:ln w="78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789083" y="4706775"/>
            <a:ext cx="0" cy="52069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0"/>
                </a:moveTo>
                <a:lnTo>
                  <a:pt x="0" y="51661"/>
                </a:lnTo>
              </a:path>
            </a:pathLst>
          </a:custGeom>
          <a:ln w="78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907033" y="4706775"/>
            <a:ext cx="0" cy="52069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0"/>
                </a:moveTo>
                <a:lnTo>
                  <a:pt x="0" y="51661"/>
                </a:lnTo>
              </a:path>
            </a:pathLst>
          </a:custGeom>
          <a:ln w="78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0024981" y="4706775"/>
            <a:ext cx="0" cy="52069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0"/>
                </a:moveTo>
                <a:lnTo>
                  <a:pt x="0" y="51661"/>
                </a:lnTo>
              </a:path>
            </a:pathLst>
          </a:custGeom>
          <a:ln w="78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0142930" y="4655113"/>
            <a:ext cx="0" cy="103505"/>
          </a:xfrm>
          <a:custGeom>
            <a:avLst/>
            <a:gdLst/>
            <a:ahLst/>
            <a:cxnLst/>
            <a:rect l="l" t="t" r="r" b="b"/>
            <a:pathLst>
              <a:path h="103504">
                <a:moveTo>
                  <a:pt x="0" y="0"/>
                </a:moveTo>
                <a:lnTo>
                  <a:pt x="0" y="103322"/>
                </a:lnTo>
              </a:path>
            </a:pathLst>
          </a:custGeom>
          <a:ln w="78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0260878" y="4706775"/>
            <a:ext cx="0" cy="52069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0"/>
                </a:moveTo>
                <a:lnTo>
                  <a:pt x="0" y="51661"/>
                </a:lnTo>
              </a:path>
            </a:pathLst>
          </a:custGeom>
          <a:ln w="78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0378828" y="4706775"/>
            <a:ext cx="0" cy="52069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0"/>
                </a:moveTo>
                <a:lnTo>
                  <a:pt x="0" y="51661"/>
                </a:lnTo>
              </a:path>
            </a:pathLst>
          </a:custGeom>
          <a:ln w="78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0496777" y="4706775"/>
            <a:ext cx="0" cy="52069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0"/>
                </a:moveTo>
                <a:lnTo>
                  <a:pt x="0" y="51661"/>
                </a:lnTo>
              </a:path>
            </a:pathLst>
          </a:custGeom>
          <a:ln w="78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0614726" y="4706775"/>
            <a:ext cx="0" cy="52069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0"/>
                </a:moveTo>
                <a:lnTo>
                  <a:pt x="0" y="51661"/>
                </a:lnTo>
              </a:path>
            </a:pathLst>
          </a:custGeom>
          <a:ln w="78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0732683" y="4655113"/>
            <a:ext cx="0" cy="103505"/>
          </a:xfrm>
          <a:custGeom>
            <a:avLst/>
            <a:gdLst/>
            <a:ahLst/>
            <a:cxnLst/>
            <a:rect l="l" t="t" r="r" b="b"/>
            <a:pathLst>
              <a:path h="103504">
                <a:moveTo>
                  <a:pt x="0" y="0"/>
                </a:moveTo>
                <a:lnTo>
                  <a:pt x="0" y="103322"/>
                </a:lnTo>
              </a:path>
            </a:pathLst>
          </a:custGeom>
          <a:ln w="78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0850633" y="4706775"/>
            <a:ext cx="0" cy="52069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0"/>
                </a:moveTo>
                <a:lnTo>
                  <a:pt x="0" y="51661"/>
                </a:lnTo>
              </a:path>
            </a:pathLst>
          </a:custGeom>
          <a:ln w="78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0968581" y="4706775"/>
            <a:ext cx="0" cy="52069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0"/>
                </a:moveTo>
                <a:lnTo>
                  <a:pt x="0" y="51661"/>
                </a:lnTo>
              </a:path>
            </a:pathLst>
          </a:custGeom>
          <a:ln w="78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1086531" y="4706775"/>
            <a:ext cx="0" cy="52069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0"/>
                </a:moveTo>
                <a:lnTo>
                  <a:pt x="0" y="51661"/>
                </a:lnTo>
              </a:path>
            </a:pathLst>
          </a:custGeom>
          <a:ln w="78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1204480" y="4706775"/>
            <a:ext cx="0" cy="52069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0"/>
                </a:moveTo>
                <a:lnTo>
                  <a:pt x="0" y="51661"/>
                </a:lnTo>
              </a:path>
            </a:pathLst>
          </a:custGeom>
          <a:ln w="78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1322429" y="4655113"/>
            <a:ext cx="0" cy="103505"/>
          </a:xfrm>
          <a:custGeom>
            <a:avLst/>
            <a:gdLst/>
            <a:ahLst/>
            <a:cxnLst/>
            <a:rect l="l" t="t" r="r" b="b"/>
            <a:pathLst>
              <a:path h="103504">
                <a:moveTo>
                  <a:pt x="0" y="0"/>
                </a:moveTo>
                <a:lnTo>
                  <a:pt x="0" y="103322"/>
                </a:lnTo>
              </a:path>
            </a:pathLst>
          </a:custGeom>
          <a:ln w="78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1440378" y="4706775"/>
            <a:ext cx="0" cy="52069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0"/>
                </a:moveTo>
                <a:lnTo>
                  <a:pt x="0" y="51661"/>
                </a:lnTo>
              </a:path>
            </a:pathLst>
          </a:custGeom>
          <a:ln w="78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1558327" y="4706775"/>
            <a:ext cx="0" cy="52069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0"/>
                </a:moveTo>
                <a:lnTo>
                  <a:pt x="0" y="51661"/>
                </a:lnTo>
              </a:path>
            </a:pathLst>
          </a:custGeom>
          <a:ln w="78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1676276" y="4706775"/>
            <a:ext cx="0" cy="52069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0"/>
                </a:moveTo>
                <a:lnTo>
                  <a:pt x="0" y="51661"/>
                </a:lnTo>
              </a:path>
            </a:pathLst>
          </a:custGeom>
          <a:ln w="78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1794233" y="4706775"/>
            <a:ext cx="0" cy="52069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0"/>
                </a:moveTo>
                <a:lnTo>
                  <a:pt x="0" y="51661"/>
                </a:lnTo>
              </a:path>
            </a:pathLst>
          </a:custGeom>
          <a:ln w="78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1912182" y="4655113"/>
            <a:ext cx="0" cy="103505"/>
          </a:xfrm>
          <a:custGeom>
            <a:avLst/>
            <a:gdLst/>
            <a:ahLst/>
            <a:cxnLst/>
            <a:rect l="l" t="t" r="r" b="b"/>
            <a:pathLst>
              <a:path h="103504">
                <a:moveTo>
                  <a:pt x="0" y="0"/>
                </a:moveTo>
                <a:lnTo>
                  <a:pt x="0" y="103322"/>
                </a:lnTo>
              </a:path>
            </a:pathLst>
          </a:custGeom>
          <a:ln w="78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2030130" y="4706775"/>
            <a:ext cx="0" cy="52069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0"/>
                </a:moveTo>
                <a:lnTo>
                  <a:pt x="0" y="51661"/>
                </a:lnTo>
              </a:path>
            </a:pathLst>
          </a:custGeom>
          <a:ln w="78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2148080" y="4706775"/>
            <a:ext cx="0" cy="52069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0"/>
                </a:moveTo>
                <a:lnTo>
                  <a:pt x="0" y="51661"/>
                </a:lnTo>
              </a:path>
            </a:pathLst>
          </a:custGeom>
          <a:ln w="78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2266030" y="4706775"/>
            <a:ext cx="0" cy="52069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0"/>
                </a:moveTo>
                <a:lnTo>
                  <a:pt x="0" y="51661"/>
                </a:lnTo>
              </a:path>
            </a:pathLst>
          </a:custGeom>
          <a:ln w="78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2383978" y="4706775"/>
            <a:ext cx="0" cy="52069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0"/>
                </a:moveTo>
                <a:lnTo>
                  <a:pt x="0" y="51661"/>
                </a:lnTo>
              </a:path>
            </a:pathLst>
          </a:custGeom>
          <a:ln w="78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2501928" y="4655113"/>
            <a:ext cx="0" cy="103505"/>
          </a:xfrm>
          <a:custGeom>
            <a:avLst/>
            <a:gdLst/>
            <a:ahLst/>
            <a:cxnLst/>
            <a:rect l="l" t="t" r="r" b="b"/>
            <a:pathLst>
              <a:path h="103504">
                <a:moveTo>
                  <a:pt x="0" y="0"/>
                </a:moveTo>
                <a:lnTo>
                  <a:pt x="0" y="103322"/>
                </a:lnTo>
              </a:path>
            </a:pathLst>
          </a:custGeom>
          <a:ln w="78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8908276" y="4746724"/>
            <a:ext cx="102870" cy="1917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50" b="1" spc="15" dirty="0">
                <a:latin typeface="Arial"/>
                <a:cs typeface="Arial"/>
              </a:rPr>
              <a:t>7</a:t>
            </a:r>
            <a:endParaRPr sz="105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9441424" y="4746724"/>
            <a:ext cx="3151505" cy="379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1250"/>
              </a:lnSpc>
              <a:spcBef>
                <a:spcPts val="135"/>
              </a:spcBef>
              <a:tabLst>
                <a:tab pos="646430" algn="l"/>
                <a:tab pos="1179195" algn="l"/>
                <a:tab pos="1826260" algn="l"/>
                <a:tab pos="2354580" algn="l"/>
                <a:tab pos="2971165" algn="l"/>
              </a:tabLst>
            </a:pPr>
            <a:r>
              <a:rPr sz="1050" b="1" spc="5" dirty="0">
                <a:latin typeface="Arial"/>
                <a:cs typeface="Arial"/>
              </a:rPr>
              <a:t>7.</a:t>
            </a:r>
            <a:r>
              <a:rPr sz="1050" b="1" spc="15" dirty="0">
                <a:latin typeface="Arial"/>
                <a:cs typeface="Arial"/>
              </a:rPr>
              <a:t>5</a:t>
            </a:r>
            <a:r>
              <a:rPr sz="1050" b="1" dirty="0">
                <a:latin typeface="Arial"/>
                <a:cs typeface="Arial"/>
              </a:rPr>
              <a:t>	</a:t>
            </a:r>
            <a:r>
              <a:rPr sz="1050" b="1" spc="15" dirty="0">
                <a:latin typeface="Arial"/>
                <a:cs typeface="Arial"/>
              </a:rPr>
              <a:t>8</a:t>
            </a:r>
            <a:r>
              <a:rPr sz="1050" b="1" dirty="0">
                <a:latin typeface="Arial"/>
                <a:cs typeface="Arial"/>
              </a:rPr>
              <a:t>	</a:t>
            </a:r>
            <a:r>
              <a:rPr sz="1050" b="1" spc="5" dirty="0">
                <a:latin typeface="Arial"/>
                <a:cs typeface="Arial"/>
              </a:rPr>
              <a:t>8.</a:t>
            </a:r>
            <a:r>
              <a:rPr sz="1050" b="1" spc="15" dirty="0">
                <a:latin typeface="Arial"/>
                <a:cs typeface="Arial"/>
              </a:rPr>
              <a:t>5</a:t>
            </a:r>
            <a:r>
              <a:rPr sz="1050" b="1" dirty="0">
                <a:latin typeface="Arial"/>
                <a:cs typeface="Arial"/>
              </a:rPr>
              <a:t>	</a:t>
            </a:r>
            <a:r>
              <a:rPr sz="1050" b="1" spc="15" dirty="0">
                <a:latin typeface="Arial"/>
                <a:cs typeface="Arial"/>
              </a:rPr>
              <a:t>9</a:t>
            </a:r>
            <a:r>
              <a:rPr sz="1050" b="1" dirty="0">
                <a:latin typeface="Arial"/>
                <a:cs typeface="Arial"/>
              </a:rPr>
              <a:t>	</a:t>
            </a:r>
            <a:r>
              <a:rPr sz="1050" b="1" spc="5" dirty="0">
                <a:latin typeface="Arial"/>
                <a:cs typeface="Arial"/>
              </a:rPr>
              <a:t>9.</a:t>
            </a:r>
            <a:r>
              <a:rPr sz="1050" b="1" spc="15" dirty="0">
                <a:latin typeface="Arial"/>
                <a:cs typeface="Arial"/>
              </a:rPr>
              <a:t>5</a:t>
            </a:r>
            <a:r>
              <a:rPr sz="1050" b="1" dirty="0">
                <a:latin typeface="Arial"/>
                <a:cs typeface="Arial"/>
              </a:rPr>
              <a:t>	</a:t>
            </a:r>
            <a:r>
              <a:rPr sz="1050" b="1" spc="10" dirty="0">
                <a:latin typeface="Arial"/>
                <a:cs typeface="Arial"/>
              </a:rPr>
              <a:t>10</a:t>
            </a:r>
            <a:endParaRPr sz="1050">
              <a:latin typeface="Arial"/>
              <a:cs typeface="Arial"/>
            </a:endParaRPr>
          </a:p>
          <a:p>
            <a:pPr marR="2540" algn="ctr">
              <a:lnSpc>
                <a:spcPts val="1490"/>
              </a:lnSpc>
            </a:pPr>
            <a:r>
              <a:rPr sz="1250" b="1" spc="10" dirty="0">
                <a:latin typeface="Arial"/>
                <a:cs typeface="Arial"/>
              </a:rPr>
              <a:t>Energy </a:t>
            </a:r>
            <a:r>
              <a:rPr sz="1250" b="1" spc="5" dirty="0">
                <a:latin typeface="Arial"/>
                <a:cs typeface="Arial"/>
              </a:rPr>
              <a:t>resolution, </a:t>
            </a:r>
            <a:r>
              <a:rPr sz="1250" b="1" spc="25" dirty="0">
                <a:latin typeface="Arial"/>
                <a:cs typeface="Arial"/>
              </a:rPr>
              <a:t>FWHM </a:t>
            </a:r>
            <a:r>
              <a:rPr sz="1250" b="1" spc="5" dirty="0">
                <a:latin typeface="Arial"/>
                <a:cs typeface="Arial"/>
              </a:rPr>
              <a:t>at </a:t>
            </a:r>
            <a:r>
              <a:rPr sz="1250" b="1" spc="10" dirty="0">
                <a:latin typeface="Arial"/>
                <a:cs typeface="Arial"/>
              </a:rPr>
              <a:t>1 MeV</a:t>
            </a:r>
            <a:r>
              <a:rPr sz="1250" b="1" spc="-90" dirty="0">
                <a:latin typeface="Arial"/>
                <a:cs typeface="Arial"/>
              </a:rPr>
              <a:t> </a:t>
            </a:r>
            <a:r>
              <a:rPr sz="1250" b="1" spc="5" dirty="0">
                <a:latin typeface="Arial"/>
                <a:cs typeface="Arial"/>
              </a:rPr>
              <a:t>(%)</a:t>
            </a:r>
            <a:endParaRPr sz="1250">
              <a:latin typeface="Arial"/>
              <a:cs typeface="Arial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8963430" y="1314329"/>
            <a:ext cx="0" cy="3444240"/>
          </a:xfrm>
          <a:custGeom>
            <a:avLst/>
            <a:gdLst/>
            <a:ahLst/>
            <a:cxnLst/>
            <a:rect l="l" t="t" r="r" b="b"/>
            <a:pathLst>
              <a:path h="3444240">
                <a:moveTo>
                  <a:pt x="0" y="3444107"/>
                </a:moveTo>
                <a:lnTo>
                  <a:pt x="0" y="0"/>
                </a:lnTo>
              </a:path>
            </a:pathLst>
          </a:custGeom>
          <a:ln w="78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 txBox="1"/>
          <p:nvPr/>
        </p:nvSpPr>
        <p:spPr>
          <a:xfrm>
            <a:off x="8585375" y="1293813"/>
            <a:ext cx="188595" cy="212598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340"/>
              </a:lnSpc>
            </a:pPr>
            <a:r>
              <a:rPr sz="1250" b="1" spc="-5" dirty="0">
                <a:latin typeface="Arial"/>
                <a:cs typeface="Arial"/>
              </a:rPr>
              <a:t>Numbe</a:t>
            </a:r>
            <a:r>
              <a:rPr sz="1250" b="1" dirty="0">
                <a:latin typeface="Arial"/>
                <a:cs typeface="Arial"/>
              </a:rPr>
              <a:t>r</a:t>
            </a:r>
            <a:r>
              <a:rPr sz="1250" b="1" spc="0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of</a:t>
            </a:r>
            <a:r>
              <a:rPr sz="1250" b="1" spc="0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optical</a:t>
            </a:r>
            <a:r>
              <a:rPr sz="1250" b="1" spc="0" dirty="0">
                <a:latin typeface="Arial"/>
                <a:cs typeface="Arial"/>
              </a:rPr>
              <a:t> </a:t>
            </a:r>
            <a:r>
              <a:rPr sz="1250" b="1" spc="-5" dirty="0">
                <a:latin typeface="Arial"/>
                <a:cs typeface="Arial"/>
              </a:rPr>
              <a:t>modules</a:t>
            </a:r>
            <a:endParaRPr sz="1250">
              <a:latin typeface="Arial"/>
              <a:cs typeface="Arial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8963430" y="4758436"/>
            <a:ext cx="106680" cy="0"/>
          </a:xfrm>
          <a:custGeom>
            <a:avLst/>
            <a:gdLst/>
            <a:ahLst/>
            <a:cxnLst/>
            <a:rect l="l" t="t" r="r" b="b"/>
            <a:pathLst>
              <a:path w="106679">
                <a:moveTo>
                  <a:pt x="106154" y="0"/>
                </a:moveTo>
                <a:lnTo>
                  <a:pt x="0" y="0"/>
                </a:lnTo>
              </a:path>
            </a:pathLst>
          </a:custGeom>
          <a:ln w="78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963430" y="4632279"/>
            <a:ext cx="53340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53077" y="0"/>
                </a:moveTo>
                <a:lnTo>
                  <a:pt x="0" y="0"/>
                </a:lnTo>
              </a:path>
            </a:pathLst>
          </a:custGeom>
          <a:ln w="78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8963430" y="4506121"/>
            <a:ext cx="53340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53077" y="0"/>
                </a:moveTo>
                <a:lnTo>
                  <a:pt x="0" y="0"/>
                </a:lnTo>
              </a:path>
            </a:pathLst>
          </a:custGeom>
          <a:ln w="78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963430" y="4379965"/>
            <a:ext cx="53340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53077" y="0"/>
                </a:moveTo>
                <a:lnTo>
                  <a:pt x="0" y="0"/>
                </a:lnTo>
              </a:path>
            </a:pathLst>
          </a:custGeom>
          <a:ln w="78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963430" y="4253802"/>
            <a:ext cx="53340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53077" y="0"/>
                </a:moveTo>
                <a:lnTo>
                  <a:pt x="0" y="0"/>
                </a:lnTo>
              </a:path>
            </a:pathLst>
          </a:custGeom>
          <a:ln w="78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963430" y="4127647"/>
            <a:ext cx="106680" cy="0"/>
          </a:xfrm>
          <a:custGeom>
            <a:avLst/>
            <a:gdLst/>
            <a:ahLst/>
            <a:cxnLst/>
            <a:rect l="l" t="t" r="r" b="b"/>
            <a:pathLst>
              <a:path w="106679">
                <a:moveTo>
                  <a:pt x="106154" y="0"/>
                </a:moveTo>
                <a:lnTo>
                  <a:pt x="0" y="0"/>
                </a:lnTo>
              </a:path>
            </a:pathLst>
          </a:custGeom>
          <a:ln w="78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963430" y="4001491"/>
            <a:ext cx="53340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53077" y="0"/>
                </a:moveTo>
                <a:lnTo>
                  <a:pt x="0" y="0"/>
                </a:lnTo>
              </a:path>
            </a:pathLst>
          </a:custGeom>
          <a:ln w="78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963430" y="3875328"/>
            <a:ext cx="53340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53077" y="0"/>
                </a:moveTo>
                <a:lnTo>
                  <a:pt x="0" y="0"/>
                </a:lnTo>
              </a:path>
            </a:pathLst>
          </a:custGeom>
          <a:ln w="78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963430" y="3749173"/>
            <a:ext cx="53340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53077" y="0"/>
                </a:moveTo>
                <a:lnTo>
                  <a:pt x="0" y="0"/>
                </a:lnTo>
              </a:path>
            </a:pathLst>
          </a:custGeom>
          <a:ln w="78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963430" y="3623018"/>
            <a:ext cx="53340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53077" y="0"/>
                </a:moveTo>
                <a:lnTo>
                  <a:pt x="0" y="0"/>
                </a:lnTo>
              </a:path>
            </a:pathLst>
          </a:custGeom>
          <a:ln w="78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963430" y="3496862"/>
            <a:ext cx="106680" cy="0"/>
          </a:xfrm>
          <a:custGeom>
            <a:avLst/>
            <a:gdLst/>
            <a:ahLst/>
            <a:cxnLst/>
            <a:rect l="l" t="t" r="r" b="b"/>
            <a:pathLst>
              <a:path w="106679">
                <a:moveTo>
                  <a:pt x="106154" y="0"/>
                </a:moveTo>
                <a:lnTo>
                  <a:pt x="0" y="0"/>
                </a:lnTo>
              </a:path>
            </a:pathLst>
          </a:custGeom>
          <a:ln w="78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963430" y="3370699"/>
            <a:ext cx="53340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53077" y="0"/>
                </a:moveTo>
                <a:lnTo>
                  <a:pt x="0" y="0"/>
                </a:lnTo>
              </a:path>
            </a:pathLst>
          </a:custGeom>
          <a:ln w="78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963430" y="3244544"/>
            <a:ext cx="53340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53077" y="0"/>
                </a:moveTo>
                <a:lnTo>
                  <a:pt x="0" y="0"/>
                </a:lnTo>
              </a:path>
            </a:pathLst>
          </a:custGeom>
          <a:ln w="78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963430" y="3118388"/>
            <a:ext cx="53340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53077" y="0"/>
                </a:moveTo>
                <a:lnTo>
                  <a:pt x="0" y="0"/>
                </a:lnTo>
              </a:path>
            </a:pathLst>
          </a:custGeom>
          <a:ln w="78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963430" y="2992225"/>
            <a:ext cx="53340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53077" y="0"/>
                </a:moveTo>
                <a:lnTo>
                  <a:pt x="0" y="0"/>
                </a:lnTo>
              </a:path>
            </a:pathLst>
          </a:custGeom>
          <a:ln w="78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963430" y="2866069"/>
            <a:ext cx="106680" cy="0"/>
          </a:xfrm>
          <a:custGeom>
            <a:avLst/>
            <a:gdLst/>
            <a:ahLst/>
            <a:cxnLst/>
            <a:rect l="l" t="t" r="r" b="b"/>
            <a:pathLst>
              <a:path w="106679">
                <a:moveTo>
                  <a:pt x="106154" y="0"/>
                </a:moveTo>
                <a:lnTo>
                  <a:pt x="0" y="0"/>
                </a:lnTo>
              </a:path>
            </a:pathLst>
          </a:custGeom>
          <a:ln w="78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963430" y="2739914"/>
            <a:ext cx="53340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53077" y="0"/>
                </a:moveTo>
                <a:lnTo>
                  <a:pt x="0" y="0"/>
                </a:lnTo>
              </a:path>
            </a:pathLst>
          </a:custGeom>
          <a:ln w="78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963430" y="2613751"/>
            <a:ext cx="53340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53077" y="0"/>
                </a:moveTo>
                <a:lnTo>
                  <a:pt x="0" y="0"/>
                </a:lnTo>
              </a:path>
            </a:pathLst>
          </a:custGeom>
          <a:ln w="78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963430" y="2487595"/>
            <a:ext cx="53340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53077" y="0"/>
                </a:moveTo>
                <a:lnTo>
                  <a:pt x="0" y="0"/>
                </a:lnTo>
              </a:path>
            </a:pathLst>
          </a:custGeom>
          <a:ln w="78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963430" y="2361440"/>
            <a:ext cx="53340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53077" y="0"/>
                </a:moveTo>
                <a:lnTo>
                  <a:pt x="0" y="0"/>
                </a:lnTo>
              </a:path>
            </a:pathLst>
          </a:custGeom>
          <a:ln w="78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963430" y="2235285"/>
            <a:ext cx="106680" cy="0"/>
          </a:xfrm>
          <a:custGeom>
            <a:avLst/>
            <a:gdLst/>
            <a:ahLst/>
            <a:cxnLst/>
            <a:rect l="l" t="t" r="r" b="b"/>
            <a:pathLst>
              <a:path w="106679">
                <a:moveTo>
                  <a:pt x="106154" y="0"/>
                </a:moveTo>
                <a:lnTo>
                  <a:pt x="0" y="0"/>
                </a:lnTo>
              </a:path>
            </a:pathLst>
          </a:custGeom>
          <a:ln w="78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963430" y="2109121"/>
            <a:ext cx="53340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53077" y="0"/>
                </a:moveTo>
                <a:lnTo>
                  <a:pt x="0" y="0"/>
                </a:lnTo>
              </a:path>
            </a:pathLst>
          </a:custGeom>
          <a:ln w="78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963430" y="1982966"/>
            <a:ext cx="53340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53077" y="0"/>
                </a:moveTo>
                <a:lnTo>
                  <a:pt x="0" y="0"/>
                </a:lnTo>
              </a:path>
            </a:pathLst>
          </a:custGeom>
          <a:ln w="78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963430" y="1856811"/>
            <a:ext cx="53340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53077" y="0"/>
                </a:moveTo>
                <a:lnTo>
                  <a:pt x="0" y="0"/>
                </a:lnTo>
              </a:path>
            </a:pathLst>
          </a:custGeom>
          <a:ln w="78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963430" y="1730647"/>
            <a:ext cx="53340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53077" y="0"/>
                </a:moveTo>
                <a:lnTo>
                  <a:pt x="0" y="0"/>
                </a:lnTo>
              </a:path>
            </a:pathLst>
          </a:custGeom>
          <a:ln w="78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963430" y="1604492"/>
            <a:ext cx="106680" cy="0"/>
          </a:xfrm>
          <a:custGeom>
            <a:avLst/>
            <a:gdLst/>
            <a:ahLst/>
            <a:cxnLst/>
            <a:rect l="l" t="t" r="r" b="b"/>
            <a:pathLst>
              <a:path w="106679">
                <a:moveTo>
                  <a:pt x="106154" y="0"/>
                </a:moveTo>
                <a:lnTo>
                  <a:pt x="0" y="0"/>
                </a:lnTo>
              </a:path>
            </a:pathLst>
          </a:custGeom>
          <a:ln w="78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963430" y="1604492"/>
            <a:ext cx="106680" cy="0"/>
          </a:xfrm>
          <a:custGeom>
            <a:avLst/>
            <a:gdLst/>
            <a:ahLst/>
            <a:cxnLst/>
            <a:rect l="l" t="t" r="r" b="b"/>
            <a:pathLst>
              <a:path w="106679">
                <a:moveTo>
                  <a:pt x="106154" y="0"/>
                </a:moveTo>
                <a:lnTo>
                  <a:pt x="0" y="0"/>
                </a:lnTo>
              </a:path>
            </a:pathLst>
          </a:custGeom>
          <a:ln w="78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963430" y="1478337"/>
            <a:ext cx="53340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53077" y="0"/>
                </a:moveTo>
                <a:lnTo>
                  <a:pt x="0" y="0"/>
                </a:lnTo>
              </a:path>
            </a:pathLst>
          </a:custGeom>
          <a:ln w="78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963430" y="1352173"/>
            <a:ext cx="53340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53077" y="0"/>
                </a:moveTo>
                <a:lnTo>
                  <a:pt x="0" y="0"/>
                </a:lnTo>
              </a:path>
            </a:pathLst>
          </a:custGeom>
          <a:ln w="78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 txBox="1"/>
          <p:nvPr/>
        </p:nvSpPr>
        <p:spPr>
          <a:xfrm>
            <a:off x="8853974" y="4657857"/>
            <a:ext cx="102870" cy="1917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50" b="1" spc="15" dirty="0">
                <a:latin typeface="Arial"/>
                <a:cs typeface="Arial"/>
              </a:rPr>
              <a:t>0</a:t>
            </a:r>
            <a:endParaRPr sz="1050"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8853974" y="4025913"/>
            <a:ext cx="102870" cy="1917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50" b="1" spc="15" dirty="0">
                <a:latin typeface="Arial"/>
                <a:cs typeface="Arial"/>
              </a:rPr>
              <a:t>5</a:t>
            </a:r>
            <a:endParaRPr sz="1050"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8779926" y="3398905"/>
            <a:ext cx="179705" cy="1917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50" b="1" spc="10" dirty="0">
                <a:latin typeface="Arial"/>
                <a:cs typeface="Arial"/>
              </a:rPr>
              <a:t>10</a:t>
            </a:r>
            <a:endParaRPr sz="1050">
              <a:latin typeface="Arial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8774990" y="2766958"/>
            <a:ext cx="179705" cy="1917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50" b="1" spc="10" dirty="0">
                <a:latin typeface="Arial"/>
                <a:cs typeface="Arial"/>
              </a:rPr>
              <a:t>15</a:t>
            </a:r>
            <a:endParaRPr sz="1050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8779926" y="2135010"/>
            <a:ext cx="179705" cy="1917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50" b="1" spc="10" dirty="0">
                <a:latin typeface="Arial"/>
                <a:cs typeface="Arial"/>
              </a:rPr>
              <a:t>20</a:t>
            </a:r>
            <a:endParaRPr sz="1050"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8774990" y="1503063"/>
            <a:ext cx="179705" cy="1917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50" b="1" spc="10" dirty="0">
                <a:latin typeface="Arial"/>
                <a:cs typeface="Arial"/>
              </a:rPr>
              <a:t>25</a:t>
            </a:r>
            <a:endParaRPr sz="1050">
              <a:latin typeface="Arial"/>
              <a:cs typeface="Arial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9199331" y="4632279"/>
            <a:ext cx="117947" cy="1261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9435228" y="2487929"/>
            <a:ext cx="1179498" cy="22707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0732685" y="4505959"/>
            <a:ext cx="589746" cy="2527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963430" y="2487595"/>
            <a:ext cx="3538854" cy="2271395"/>
          </a:xfrm>
          <a:custGeom>
            <a:avLst/>
            <a:gdLst/>
            <a:ahLst/>
            <a:cxnLst/>
            <a:rect l="l" t="t" r="r" b="b"/>
            <a:pathLst>
              <a:path w="3538854" h="2271395">
                <a:moveTo>
                  <a:pt x="0" y="2270840"/>
                </a:moveTo>
                <a:lnTo>
                  <a:pt x="117949" y="2270840"/>
                </a:lnTo>
                <a:lnTo>
                  <a:pt x="235899" y="2270840"/>
                </a:lnTo>
                <a:lnTo>
                  <a:pt x="235899" y="2144683"/>
                </a:lnTo>
                <a:lnTo>
                  <a:pt x="353848" y="2144683"/>
                </a:lnTo>
                <a:lnTo>
                  <a:pt x="353848" y="2270840"/>
                </a:lnTo>
                <a:lnTo>
                  <a:pt x="471797" y="2270840"/>
                </a:lnTo>
                <a:lnTo>
                  <a:pt x="471797" y="1892370"/>
                </a:lnTo>
                <a:lnTo>
                  <a:pt x="589746" y="1892370"/>
                </a:lnTo>
                <a:lnTo>
                  <a:pt x="589746" y="1640051"/>
                </a:lnTo>
                <a:lnTo>
                  <a:pt x="707703" y="1640051"/>
                </a:lnTo>
                <a:lnTo>
                  <a:pt x="707703" y="1513896"/>
                </a:lnTo>
                <a:lnTo>
                  <a:pt x="825652" y="1513896"/>
                </a:lnTo>
                <a:lnTo>
                  <a:pt x="825652" y="0"/>
                </a:lnTo>
                <a:lnTo>
                  <a:pt x="943602" y="0"/>
                </a:lnTo>
                <a:lnTo>
                  <a:pt x="1061550" y="0"/>
                </a:lnTo>
                <a:lnTo>
                  <a:pt x="1061550" y="504629"/>
                </a:lnTo>
                <a:lnTo>
                  <a:pt x="1179499" y="504629"/>
                </a:lnTo>
                <a:lnTo>
                  <a:pt x="1179499" y="756948"/>
                </a:lnTo>
                <a:lnTo>
                  <a:pt x="1297448" y="756948"/>
                </a:lnTo>
                <a:lnTo>
                  <a:pt x="1415397" y="756948"/>
                </a:lnTo>
                <a:lnTo>
                  <a:pt x="1415397" y="1261577"/>
                </a:lnTo>
                <a:lnTo>
                  <a:pt x="1533347" y="1261577"/>
                </a:lnTo>
                <a:lnTo>
                  <a:pt x="1533347" y="1387732"/>
                </a:lnTo>
                <a:lnTo>
                  <a:pt x="1651296" y="1387732"/>
                </a:lnTo>
                <a:lnTo>
                  <a:pt x="1651296" y="2270840"/>
                </a:lnTo>
                <a:lnTo>
                  <a:pt x="1769253" y="2270840"/>
                </a:lnTo>
                <a:lnTo>
                  <a:pt x="1769253" y="2018525"/>
                </a:lnTo>
                <a:lnTo>
                  <a:pt x="1887202" y="2018525"/>
                </a:lnTo>
                <a:lnTo>
                  <a:pt x="2005151" y="2018525"/>
                </a:lnTo>
                <a:lnTo>
                  <a:pt x="2005151" y="2144683"/>
                </a:lnTo>
                <a:lnTo>
                  <a:pt x="2123100" y="2144683"/>
                </a:lnTo>
                <a:lnTo>
                  <a:pt x="2241049" y="2144683"/>
                </a:lnTo>
                <a:lnTo>
                  <a:pt x="2358999" y="2144683"/>
                </a:lnTo>
                <a:lnTo>
                  <a:pt x="2358999" y="2270840"/>
                </a:lnTo>
                <a:lnTo>
                  <a:pt x="2476947" y="2270840"/>
                </a:lnTo>
                <a:lnTo>
                  <a:pt x="2594896" y="2270840"/>
                </a:lnTo>
                <a:lnTo>
                  <a:pt x="2712846" y="2270840"/>
                </a:lnTo>
                <a:lnTo>
                  <a:pt x="2830802" y="2270840"/>
                </a:lnTo>
                <a:lnTo>
                  <a:pt x="2948752" y="2270840"/>
                </a:lnTo>
                <a:lnTo>
                  <a:pt x="3066700" y="2270840"/>
                </a:lnTo>
                <a:lnTo>
                  <a:pt x="3184650" y="2270840"/>
                </a:lnTo>
                <a:lnTo>
                  <a:pt x="3302599" y="2270840"/>
                </a:lnTo>
                <a:lnTo>
                  <a:pt x="3420548" y="2270840"/>
                </a:lnTo>
                <a:lnTo>
                  <a:pt x="3538497" y="2270840"/>
                </a:lnTo>
              </a:path>
            </a:pathLst>
          </a:custGeom>
          <a:ln w="78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0511524" y="1443480"/>
            <a:ext cx="1946275" cy="516890"/>
          </a:xfrm>
          <a:custGeom>
            <a:avLst/>
            <a:gdLst/>
            <a:ahLst/>
            <a:cxnLst/>
            <a:rect l="l" t="t" r="r" b="b"/>
            <a:pathLst>
              <a:path w="1946275" h="516889">
                <a:moveTo>
                  <a:pt x="0" y="516616"/>
                </a:moveTo>
                <a:lnTo>
                  <a:pt x="1946175" y="516616"/>
                </a:lnTo>
                <a:lnTo>
                  <a:pt x="1946175" y="0"/>
                </a:lnTo>
                <a:lnTo>
                  <a:pt x="0" y="0"/>
                </a:lnTo>
                <a:lnTo>
                  <a:pt x="0" y="5166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 txBox="1"/>
          <p:nvPr/>
        </p:nvSpPr>
        <p:spPr>
          <a:xfrm>
            <a:off x="11002198" y="1507998"/>
            <a:ext cx="89408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1" spc="10" dirty="0">
                <a:latin typeface="Arial"/>
                <a:cs typeface="Arial"/>
              </a:rPr>
              <a:t>PS: </a:t>
            </a:r>
            <a:r>
              <a:rPr sz="550" b="1" spc="15" dirty="0">
                <a:latin typeface="Arial"/>
                <a:cs typeface="Arial"/>
              </a:rPr>
              <a:t>Mean </a:t>
            </a:r>
            <a:r>
              <a:rPr sz="550" b="1" spc="5" dirty="0">
                <a:latin typeface="Arial"/>
                <a:cs typeface="Arial"/>
              </a:rPr>
              <a:t>8.33, </a:t>
            </a:r>
            <a:r>
              <a:rPr sz="550" b="1" spc="15" dirty="0">
                <a:latin typeface="Arial"/>
                <a:cs typeface="Arial"/>
              </a:rPr>
              <a:t>RMS</a:t>
            </a:r>
            <a:r>
              <a:rPr sz="550" b="1" spc="-100" dirty="0">
                <a:latin typeface="Arial"/>
                <a:cs typeface="Arial"/>
              </a:rPr>
              <a:t> </a:t>
            </a:r>
            <a:r>
              <a:rPr sz="550" b="1" spc="5" dirty="0">
                <a:latin typeface="Arial"/>
                <a:cs typeface="Arial"/>
              </a:rPr>
              <a:t>0.33</a:t>
            </a:r>
            <a:endParaRPr sz="550">
              <a:latin typeface="Arial"/>
              <a:cs typeface="Arial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10584502" y="1482229"/>
            <a:ext cx="340995" cy="180975"/>
          </a:xfrm>
          <a:custGeom>
            <a:avLst/>
            <a:gdLst/>
            <a:ahLst/>
            <a:cxnLst/>
            <a:rect l="l" t="t" r="r" b="b"/>
            <a:pathLst>
              <a:path w="340995" h="180975">
                <a:moveTo>
                  <a:pt x="0" y="180814"/>
                </a:moveTo>
                <a:lnTo>
                  <a:pt x="340584" y="180814"/>
                </a:lnTo>
                <a:lnTo>
                  <a:pt x="340584" y="0"/>
                </a:lnTo>
                <a:lnTo>
                  <a:pt x="0" y="0"/>
                </a:lnTo>
                <a:lnTo>
                  <a:pt x="0" y="180814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0584501" y="1482230"/>
            <a:ext cx="340995" cy="0"/>
          </a:xfrm>
          <a:custGeom>
            <a:avLst/>
            <a:gdLst/>
            <a:ahLst/>
            <a:cxnLst/>
            <a:rect l="l" t="t" r="r" b="b"/>
            <a:pathLst>
              <a:path w="340995">
                <a:moveTo>
                  <a:pt x="0" y="0"/>
                </a:moveTo>
                <a:lnTo>
                  <a:pt x="340584" y="0"/>
                </a:lnTo>
              </a:path>
            </a:pathLst>
          </a:custGeom>
          <a:ln w="78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0584501" y="1663044"/>
            <a:ext cx="340995" cy="0"/>
          </a:xfrm>
          <a:custGeom>
            <a:avLst/>
            <a:gdLst/>
            <a:ahLst/>
            <a:cxnLst/>
            <a:rect l="l" t="t" r="r" b="b"/>
            <a:pathLst>
              <a:path w="340995">
                <a:moveTo>
                  <a:pt x="0" y="0"/>
                </a:moveTo>
                <a:lnTo>
                  <a:pt x="340584" y="0"/>
                </a:lnTo>
              </a:path>
            </a:pathLst>
          </a:custGeom>
          <a:ln w="78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0925086" y="1482230"/>
            <a:ext cx="0" cy="180975"/>
          </a:xfrm>
          <a:custGeom>
            <a:avLst/>
            <a:gdLst/>
            <a:ahLst/>
            <a:cxnLst/>
            <a:rect l="l" t="t" r="r" b="b"/>
            <a:pathLst>
              <a:path h="180975">
                <a:moveTo>
                  <a:pt x="0" y="180813"/>
                </a:moveTo>
                <a:lnTo>
                  <a:pt x="0" y="0"/>
                </a:lnTo>
              </a:path>
            </a:pathLst>
          </a:custGeom>
          <a:ln w="78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0584501" y="1482230"/>
            <a:ext cx="0" cy="180975"/>
          </a:xfrm>
          <a:custGeom>
            <a:avLst/>
            <a:gdLst/>
            <a:ahLst/>
            <a:cxnLst/>
            <a:rect l="l" t="t" r="r" b="b"/>
            <a:pathLst>
              <a:path h="180975">
                <a:moveTo>
                  <a:pt x="0" y="180813"/>
                </a:moveTo>
                <a:lnTo>
                  <a:pt x="0" y="0"/>
                </a:lnTo>
              </a:path>
            </a:pathLst>
          </a:custGeom>
          <a:ln w="78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 txBox="1"/>
          <p:nvPr/>
        </p:nvSpPr>
        <p:spPr>
          <a:xfrm>
            <a:off x="11002198" y="1764725"/>
            <a:ext cx="126809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1" spc="15" dirty="0">
                <a:latin typeface="Arial"/>
                <a:cs typeface="Arial"/>
              </a:rPr>
              <a:t>PS </a:t>
            </a:r>
            <a:r>
              <a:rPr sz="550" b="1" spc="10" dirty="0">
                <a:latin typeface="Arial"/>
                <a:cs typeface="Arial"/>
              </a:rPr>
              <a:t>Enhanced: </a:t>
            </a:r>
            <a:r>
              <a:rPr sz="550" b="1" spc="15" dirty="0">
                <a:latin typeface="Arial"/>
                <a:cs typeface="Arial"/>
              </a:rPr>
              <a:t>Mean </a:t>
            </a:r>
            <a:r>
              <a:rPr sz="550" b="1" spc="5" dirty="0">
                <a:latin typeface="Arial"/>
                <a:cs typeface="Arial"/>
              </a:rPr>
              <a:t>7.97, </a:t>
            </a:r>
            <a:r>
              <a:rPr sz="550" b="1" spc="15" dirty="0">
                <a:latin typeface="Arial"/>
                <a:cs typeface="Arial"/>
              </a:rPr>
              <a:t>RMS</a:t>
            </a:r>
            <a:r>
              <a:rPr sz="550" b="1" spc="-90" dirty="0">
                <a:latin typeface="Arial"/>
                <a:cs typeface="Arial"/>
              </a:rPr>
              <a:t> </a:t>
            </a:r>
            <a:r>
              <a:rPr sz="550" b="1" spc="5" dirty="0">
                <a:latin typeface="Arial"/>
                <a:cs typeface="Arial"/>
              </a:rPr>
              <a:t>0.30</a:t>
            </a:r>
            <a:endParaRPr sz="550">
              <a:latin typeface="Arial"/>
              <a:cs typeface="Arial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10584502" y="1740533"/>
            <a:ext cx="340584" cy="18082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10584501" y="1740534"/>
            <a:ext cx="340995" cy="0"/>
          </a:xfrm>
          <a:custGeom>
            <a:avLst/>
            <a:gdLst/>
            <a:ahLst/>
            <a:cxnLst/>
            <a:rect l="l" t="t" r="r" b="b"/>
            <a:pathLst>
              <a:path w="340995">
                <a:moveTo>
                  <a:pt x="0" y="0"/>
                </a:moveTo>
                <a:lnTo>
                  <a:pt x="340584" y="0"/>
                </a:lnTo>
              </a:path>
            </a:pathLst>
          </a:custGeom>
          <a:ln w="78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0584501" y="1921355"/>
            <a:ext cx="340995" cy="0"/>
          </a:xfrm>
          <a:custGeom>
            <a:avLst/>
            <a:gdLst/>
            <a:ahLst/>
            <a:cxnLst/>
            <a:rect l="l" t="t" r="r" b="b"/>
            <a:pathLst>
              <a:path w="340995">
                <a:moveTo>
                  <a:pt x="0" y="0"/>
                </a:moveTo>
                <a:lnTo>
                  <a:pt x="340584" y="0"/>
                </a:lnTo>
              </a:path>
            </a:pathLst>
          </a:custGeom>
          <a:ln w="78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0925086" y="1740534"/>
            <a:ext cx="0" cy="180975"/>
          </a:xfrm>
          <a:custGeom>
            <a:avLst/>
            <a:gdLst/>
            <a:ahLst/>
            <a:cxnLst/>
            <a:rect l="l" t="t" r="r" b="b"/>
            <a:pathLst>
              <a:path h="180975">
                <a:moveTo>
                  <a:pt x="0" y="180821"/>
                </a:moveTo>
                <a:lnTo>
                  <a:pt x="0" y="0"/>
                </a:lnTo>
              </a:path>
            </a:pathLst>
          </a:custGeom>
          <a:ln w="78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10584501" y="1740534"/>
            <a:ext cx="0" cy="180975"/>
          </a:xfrm>
          <a:custGeom>
            <a:avLst/>
            <a:gdLst/>
            <a:ahLst/>
            <a:cxnLst/>
            <a:rect l="l" t="t" r="r" b="b"/>
            <a:pathLst>
              <a:path h="180975">
                <a:moveTo>
                  <a:pt x="0" y="180821"/>
                </a:moveTo>
                <a:lnTo>
                  <a:pt x="0" y="0"/>
                </a:lnTo>
              </a:path>
            </a:pathLst>
          </a:custGeom>
          <a:ln w="78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388391" y="5303612"/>
            <a:ext cx="4662977" cy="38476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388388" y="5303613"/>
            <a:ext cx="4662170" cy="3848100"/>
          </a:xfrm>
          <a:custGeom>
            <a:avLst/>
            <a:gdLst/>
            <a:ahLst/>
            <a:cxnLst/>
            <a:rect l="l" t="t" r="r" b="b"/>
            <a:pathLst>
              <a:path w="4662170" h="3848100">
                <a:moveTo>
                  <a:pt x="0" y="0"/>
                </a:moveTo>
                <a:lnTo>
                  <a:pt x="4661537" y="0"/>
                </a:lnTo>
                <a:lnTo>
                  <a:pt x="4661537" y="3847643"/>
                </a:lnTo>
                <a:lnTo>
                  <a:pt x="0" y="38476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3465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917214" y="5293362"/>
            <a:ext cx="5182643" cy="389621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 txBox="1"/>
          <p:nvPr/>
        </p:nvSpPr>
        <p:spPr>
          <a:xfrm>
            <a:off x="5029200" y="1570570"/>
            <a:ext cx="3554095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00" b="1" spc="5" dirty="0">
                <a:solidFill>
                  <a:srgbClr val="FF2600"/>
                </a:solidFill>
                <a:latin typeface="Arial"/>
                <a:cs typeface="Arial"/>
              </a:rPr>
              <a:t>Nucl.Instrum.Meth. </a:t>
            </a:r>
            <a:r>
              <a:rPr sz="1300" b="1" spc="10" dirty="0">
                <a:solidFill>
                  <a:srgbClr val="FF2600"/>
                </a:solidFill>
                <a:latin typeface="Arial"/>
                <a:cs typeface="Arial"/>
              </a:rPr>
              <a:t>under </a:t>
            </a:r>
            <a:r>
              <a:rPr sz="1300" b="1" spc="5" dirty="0">
                <a:solidFill>
                  <a:srgbClr val="FF2600"/>
                </a:solidFill>
                <a:latin typeface="Arial"/>
                <a:cs typeface="Arial"/>
              </a:rPr>
              <a:t>publication</a:t>
            </a:r>
            <a:r>
              <a:rPr sz="1300" b="1" spc="-15" dirty="0">
                <a:solidFill>
                  <a:srgbClr val="FF2600"/>
                </a:solidFill>
                <a:latin typeface="Arial"/>
                <a:cs typeface="Arial"/>
              </a:rPr>
              <a:t> </a:t>
            </a:r>
            <a:r>
              <a:rPr sz="1300" b="1" spc="10" dirty="0">
                <a:solidFill>
                  <a:srgbClr val="FF2600"/>
                </a:solidFill>
                <a:latin typeface="Arial"/>
                <a:cs typeface="Arial"/>
              </a:rPr>
              <a:t>(2017)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5" name="object 125"/>
          <p:cNvSpPr txBox="1">
            <a:spLocks noGrp="1"/>
          </p:cNvSpPr>
          <p:nvPr>
            <p:ph type="sldNum" sz="quarter" idx="7"/>
          </p:nvPr>
        </p:nvSpPr>
        <p:spPr>
          <a:xfrm>
            <a:off x="6399847" y="9377287"/>
            <a:ext cx="40640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845"/>
              </a:lnSpc>
            </a:pPr>
            <a:r>
              <a:rPr lang="ru-RU" spc="-5" dirty="0"/>
              <a:t>16</a:t>
            </a:r>
            <a:endParaRPr spc="-5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6000" y="121919"/>
            <a:ext cx="10962005" cy="12204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7800" spc="-60" dirty="0"/>
              <a:t>SuperNEMO </a:t>
            </a:r>
            <a:r>
              <a:rPr sz="7800" spc="35" dirty="0"/>
              <a:t>source</a:t>
            </a:r>
            <a:r>
              <a:rPr sz="7800" spc="30" dirty="0"/>
              <a:t> </a:t>
            </a:r>
            <a:r>
              <a:rPr sz="7800" spc="-5" dirty="0"/>
              <a:t>foils</a:t>
            </a:r>
            <a:endParaRPr sz="7800"/>
          </a:p>
        </p:txBody>
      </p:sp>
      <p:sp>
        <p:nvSpPr>
          <p:cNvPr id="3" name="object 3"/>
          <p:cNvSpPr/>
          <p:nvPr/>
        </p:nvSpPr>
        <p:spPr>
          <a:xfrm>
            <a:off x="9512300" y="1536700"/>
            <a:ext cx="3274885" cy="5168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7000" y="5905500"/>
            <a:ext cx="12865100" cy="3479800"/>
          </a:xfrm>
          <a:custGeom>
            <a:avLst/>
            <a:gdLst/>
            <a:ahLst/>
            <a:cxnLst/>
            <a:rect l="l" t="t" r="r" b="b"/>
            <a:pathLst>
              <a:path w="12865100" h="3479800">
                <a:moveTo>
                  <a:pt x="0" y="3479800"/>
                </a:moveTo>
                <a:lnTo>
                  <a:pt x="12865100" y="3479800"/>
                </a:lnTo>
                <a:lnTo>
                  <a:pt x="12865100" y="0"/>
                </a:lnTo>
                <a:lnTo>
                  <a:pt x="0" y="0"/>
                </a:lnTo>
                <a:lnTo>
                  <a:pt x="0" y="3479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9284" y="6020415"/>
            <a:ext cx="2458642" cy="32882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03475" y="6000634"/>
            <a:ext cx="4566911" cy="32817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882645" y="6018272"/>
            <a:ext cx="2417361" cy="32600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486663" y="6018295"/>
            <a:ext cx="2363864" cy="32387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475415" y="8766890"/>
            <a:ext cx="4234180" cy="408305"/>
          </a:xfrm>
          <a:custGeom>
            <a:avLst/>
            <a:gdLst/>
            <a:ahLst/>
            <a:cxnLst/>
            <a:rect l="l" t="t" r="r" b="b"/>
            <a:pathLst>
              <a:path w="4234180" h="408304">
                <a:moveTo>
                  <a:pt x="0" y="0"/>
                </a:moveTo>
                <a:lnTo>
                  <a:pt x="4233627" y="0"/>
                </a:lnTo>
                <a:lnTo>
                  <a:pt x="4233627" y="407744"/>
                </a:lnTo>
                <a:lnTo>
                  <a:pt x="0" y="40774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515305" y="8793649"/>
            <a:ext cx="4140835" cy="3416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25" spc="-37" baseline="26748" dirty="0">
                <a:solidFill>
                  <a:srgbClr val="212121"/>
                </a:solidFill>
                <a:latin typeface="Arial"/>
                <a:cs typeface="Arial"/>
              </a:rPr>
              <a:t>82</a:t>
            </a:r>
            <a:r>
              <a:rPr sz="2050" spc="-25" dirty="0">
                <a:solidFill>
                  <a:srgbClr val="212121"/>
                </a:solidFill>
                <a:latin typeface="Arial"/>
                <a:cs typeface="Arial"/>
              </a:rPr>
              <a:t>Se </a:t>
            </a:r>
            <a:r>
              <a:rPr sz="2050" spc="-40" dirty="0">
                <a:solidFill>
                  <a:srgbClr val="212121"/>
                </a:solidFill>
                <a:latin typeface="Arial"/>
                <a:cs typeface="Arial"/>
              </a:rPr>
              <a:t>foils </a:t>
            </a:r>
            <a:r>
              <a:rPr sz="2050" spc="-15" dirty="0">
                <a:solidFill>
                  <a:srgbClr val="212121"/>
                </a:solidFill>
                <a:latin typeface="Arial"/>
                <a:cs typeface="Arial"/>
              </a:rPr>
              <a:t>radio-purity</a:t>
            </a:r>
            <a:r>
              <a:rPr sz="2050" spc="8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50" spc="-35" dirty="0">
                <a:solidFill>
                  <a:srgbClr val="212121"/>
                </a:solidFill>
                <a:latin typeface="Arial"/>
                <a:cs typeface="Arial"/>
              </a:rPr>
              <a:t>measurements</a:t>
            </a:r>
            <a:endParaRPr sz="205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599009" y="8766890"/>
            <a:ext cx="3844925" cy="408305"/>
          </a:xfrm>
          <a:custGeom>
            <a:avLst/>
            <a:gdLst/>
            <a:ahLst/>
            <a:cxnLst/>
            <a:rect l="l" t="t" r="r" b="b"/>
            <a:pathLst>
              <a:path w="3844925" h="408304">
                <a:moveTo>
                  <a:pt x="0" y="0"/>
                </a:moveTo>
                <a:lnTo>
                  <a:pt x="3844632" y="0"/>
                </a:lnTo>
                <a:lnTo>
                  <a:pt x="3844632" y="407744"/>
                </a:lnTo>
                <a:lnTo>
                  <a:pt x="0" y="40774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638901" y="8793649"/>
            <a:ext cx="3752215" cy="3416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spc="-75" dirty="0">
                <a:solidFill>
                  <a:srgbClr val="212121"/>
                </a:solidFill>
                <a:latin typeface="Arial"/>
                <a:cs typeface="Arial"/>
              </a:rPr>
              <a:t>Training </a:t>
            </a:r>
            <a:r>
              <a:rPr sz="2050" spc="-45" dirty="0">
                <a:solidFill>
                  <a:srgbClr val="212121"/>
                </a:solidFill>
                <a:latin typeface="Arial"/>
                <a:cs typeface="Arial"/>
              </a:rPr>
              <a:t>foil </a:t>
            </a:r>
            <a:r>
              <a:rPr sz="2050" dirty="0">
                <a:solidFill>
                  <a:srgbClr val="212121"/>
                </a:solidFill>
                <a:latin typeface="Arial"/>
                <a:cs typeface="Arial"/>
              </a:rPr>
              <a:t>production</a:t>
            </a:r>
            <a:r>
              <a:rPr sz="2050" spc="10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50" spc="-20" dirty="0">
                <a:solidFill>
                  <a:srgbClr val="212121"/>
                </a:solidFill>
                <a:latin typeface="Arial"/>
                <a:cs typeface="Arial"/>
              </a:rPr>
              <a:t>technique</a:t>
            </a:r>
            <a:endParaRPr sz="205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54100" y="3568700"/>
            <a:ext cx="2590800" cy="863600"/>
          </a:xfrm>
          <a:custGeom>
            <a:avLst/>
            <a:gdLst/>
            <a:ahLst/>
            <a:cxnLst/>
            <a:rect l="l" t="t" r="r" b="b"/>
            <a:pathLst>
              <a:path w="2590800" h="863600">
                <a:moveTo>
                  <a:pt x="0" y="863600"/>
                </a:moveTo>
                <a:lnTo>
                  <a:pt x="2590800" y="863600"/>
                </a:lnTo>
                <a:lnTo>
                  <a:pt x="2590800" y="0"/>
                </a:lnTo>
                <a:lnTo>
                  <a:pt x="0" y="0"/>
                </a:lnTo>
                <a:lnTo>
                  <a:pt x="0" y="863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63976" y="1286467"/>
            <a:ext cx="8707755" cy="4449445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247015" marR="5080" indent="-234315">
              <a:lnSpc>
                <a:spcPts val="3170"/>
              </a:lnSpc>
              <a:spcBef>
                <a:spcPts val="365"/>
              </a:spcBef>
              <a:buChar char="•"/>
              <a:tabLst>
                <a:tab pos="247650" algn="l"/>
              </a:tabLst>
            </a:pPr>
            <a:r>
              <a:rPr sz="2800" dirty="0">
                <a:latin typeface="Gill Sans MT"/>
                <a:cs typeface="Gill Sans MT"/>
              </a:rPr>
              <a:t>36 </a:t>
            </a:r>
            <a:r>
              <a:rPr sz="2800" spc="-10" dirty="0">
                <a:latin typeface="Gill Sans MT"/>
                <a:cs typeface="Gill Sans MT"/>
              </a:rPr>
              <a:t>foils </a:t>
            </a:r>
            <a:r>
              <a:rPr sz="2800" spc="-5" dirty="0">
                <a:latin typeface="Gill Sans MT"/>
                <a:cs typeface="Gill Sans MT"/>
              </a:rPr>
              <a:t>made </a:t>
            </a:r>
            <a:r>
              <a:rPr sz="2800" dirty="0">
                <a:latin typeface="Gill Sans MT"/>
                <a:cs typeface="Gill Sans MT"/>
              </a:rPr>
              <a:t>of </a:t>
            </a:r>
            <a:r>
              <a:rPr sz="2775" baseline="27027" dirty="0">
                <a:latin typeface="Gill Sans MT"/>
                <a:cs typeface="Gill Sans MT"/>
              </a:rPr>
              <a:t>82</a:t>
            </a:r>
            <a:r>
              <a:rPr sz="2800" dirty="0">
                <a:latin typeface="Gill Sans MT"/>
                <a:cs typeface="Gill Sans MT"/>
              </a:rPr>
              <a:t>Se </a:t>
            </a:r>
            <a:r>
              <a:rPr sz="2800" spc="-10" dirty="0">
                <a:latin typeface="Gill Sans MT"/>
                <a:cs typeface="Gill Sans MT"/>
              </a:rPr>
              <a:t>powder </a:t>
            </a:r>
            <a:r>
              <a:rPr sz="2800" spc="-20" dirty="0">
                <a:latin typeface="Gill Sans MT"/>
                <a:cs typeface="Gill Sans MT"/>
              </a:rPr>
              <a:t>mixed </a:t>
            </a:r>
            <a:r>
              <a:rPr sz="2800" spc="-5" dirty="0">
                <a:latin typeface="Gill Sans MT"/>
                <a:cs typeface="Gill Sans MT"/>
              </a:rPr>
              <a:t>with </a:t>
            </a:r>
            <a:r>
              <a:rPr sz="2800" spc="-75" dirty="0">
                <a:latin typeface="Gill Sans MT"/>
                <a:cs typeface="Gill Sans MT"/>
              </a:rPr>
              <a:t>PVA </a:t>
            </a:r>
            <a:r>
              <a:rPr sz="2800" spc="-5" dirty="0">
                <a:latin typeface="Gill Sans MT"/>
                <a:cs typeface="Gill Sans MT"/>
              </a:rPr>
              <a:t>glue </a:t>
            </a:r>
            <a:r>
              <a:rPr sz="2800" dirty="0">
                <a:latin typeface="Gill Sans MT"/>
                <a:cs typeface="Gill Sans MT"/>
              </a:rPr>
              <a:t>+ </a:t>
            </a:r>
            <a:r>
              <a:rPr sz="2800" spc="-20" dirty="0">
                <a:latin typeface="Gill Sans MT"/>
                <a:cs typeface="Gill Sans MT"/>
              </a:rPr>
              <a:t>mylar  </a:t>
            </a:r>
            <a:r>
              <a:rPr sz="2800" spc="-5" dirty="0">
                <a:latin typeface="Gill Sans MT"/>
                <a:cs typeface="Gill Sans MT"/>
              </a:rPr>
              <a:t>mechanical </a:t>
            </a:r>
            <a:r>
              <a:rPr sz="2800" spc="0" dirty="0">
                <a:latin typeface="Gill Sans MT"/>
                <a:cs typeface="Gill Sans MT"/>
              </a:rPr>
              <a:t>support </a:t>
            </a:r>
            <a:r>
              <a:rPr sz="2800" spc="-5" dirty="0">
                <a:latin typeface="Gill Sans MT"/>
                <a:cs typeface="Gill Sans MT"/>
              </a:rPr>
              <a:t>(200 </a:t>
            </a:r>
            <a:r>
              <a:rPr sz="2800" dirty="0">
                <a:latin typeface="Gill Sans MT"/>
                <a:cs typeface="Gill Sans MT"/>
              </a:rPr>
              <a:t>um</a:t>
            </a:r>
            <a:r>
              <a:rPr sz="2800" spc="-25" dirty="0">
                <a:latin typeface="Gill Sans MT"/>
                <a:cs typeface="Gill Sans MT"/>
              </a:rPr>
              <a:t> </a:t>
            </a:r>
            <a:r>
              <a:rPr sz="2800" spc="-5" dirty="0">
                <a:latin typeface="Gill Sans MT"/>
                <a:cs typeface="Gill Sans MT"/>
              </a:rPr>
              <a:t>thick)</a:t>
            </a:r>
            <a:endParaRPr sz="2800" dirty="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buFont typeface="Gill Sans MT"/>
              <a:buChar char="•"/>
            </a:pPr>
            <a:endParaRPr sz="2750" dirty="0">
              <a:latin typeface="Times New Roman"/>
              <a:cs typeface="Times New Roman"/>
            </a:endParaRPr>
          </a:p>
          <a:p>
            <a:pPr marL="247015" indent="-234315">
              <a:lnSpc>
                <a:spcPct val="100000"/>
              </a:lnSpc>
              <a:spcBef>
                <a:spcPts val="5"/>
              </a:spcBef>
              <a:buChar char="•"/>
              <a:tabLst>
                <a:tab pos="247650" algn="l"/>
              </a:tabLst>
            </a:pPr>
            <a:r>
              <a:rPr sz="2800" dirty="0">
                <a:latin typeface="Gill Sans MT"/>
                <a:cs typeface="Gill Sans MT"/>
              </a:rPr>
              <a:t>7 </a:t>
            </a:r>
            <a:r>
              <a:rPr sz="2800" spc="-5" dirty="0">
                <a:latin typeface="Gill Sans MT"/>
                <a:cs typeface="Gill Sans MT"/>
              </a:rPr>
              <a:t>kg </a:t>
            </a:r>
            <a:r>
              <a:rPr sz="2800" dirty="0">
                <a:latin typeface="Gill Sans MT"/>
                <a:cs typeface="Gill Sans MT"/>
              </a:rPr>
              <a:t>of </a:t>
            </a:r>
            <a:r>
              <a:rPr sz="2775" baseline="25525" dirty="0">
                <a:latin typeface="Gill Sans MT"/>
                <a:cs typeface="Gill Sans MT"/>
              </a:rPr>
              <a:t>82</a:t>
            </a:r>
            <a:r>
              <a:rPr sz="2800" dirty="0">
                <a:latin typeface="Gill Sans MT"/>
                <a:cs typeface="Gill Sans MT"/>
              </a:rPr>
              <a:t>Se (Q</a:t>
            </a:r>
            <a:r>
              <a:rPr sz="2775" baseline="-9009" dirty="0">
                <a:latin typeface="Cambria Math"/>
                <a:cs typeface="Cambria Math"/>
              </a:rPr>
              <a:t>𝛽𝛽</a:t>
            </a:r>
            <a:r>
              <a:rPr sz="2800" dirty="0">
                <a:latin typeface="Gill Sans MT"/>
                <a:cs typeface="Gill Sans MT"/>
              </a:rPr>
              <a:t>=2.996</a:t>
            </a:r>
            <a:r>
              <a:rPr sz="2800" spc="-85" dirty="0">
                <a:latin typeface="Gill Sans MT"/>
                <a:cs typeface="Gill Sans MT"/>
              </a:rPr>
              <a:t> </a:t>
            </a:r>
            <a:r>
              <a:rPr sz="2800" spc="-5" dirty="0">
                <a:latin typeface="Gill Sans MT"/>
                <a:cs typeface="Gill Sans MT"/>
              </a:rPr>
              <a:t>MeV)</a:t>
            </a:r>
            <a:endParaRPr sz="2800" dirty="0">
              <a:latin typeface="Gill Sans MT"/>
              <a:cs typeface="Gill Sans MT"/>
            </a:endParaRPr>
          </a:p>
          <a:p>
            <a:pPr marL="247015" indent="-234315">
              <a:lnSpc>
                <a:spcPct val="100000"/>
              </a:lnSpc>
              <a:spcBef>
                <a:spcPts val="1660"/>
              </a:spcBef>
              <a:buChar char="•"/>
              <a:tabLst>
                <a:tab pos="247650" algn="l"/>
              </a:tabLst>
            </a:pPr>
            <a:r>
              <a:rPr sz="2800" spc="-65" dirty="0">
                <a:latin typeface="Gill Sans MT"/>
                <a:cs typeface="Gill Sans MT"/>
              </a:rPr>
              <a:t>Target </a:t>
            </a:r>
            <a:r>
              <a:rPr sz="2800" spc="-5" dirty="0">
                <a:latin typeface="Gill Sans MT"/>
                <a:cs typeface="Gill Sans MT"/>
              </a:rPr>
              <a:t>limits (challenging) </a:t>
            </a:r>
            <a:r>
              <a:rPr sz="2800" dirty="0">
                <a:latin typeface="Gill Sans MT"/>
                <a:cs typeface="Gill Sans MT"/>
              </a:rPr>
              <a:t>on </a:t>
            </a:r>
            <a:r>
              <a:rPr sz="2800" spc="-10" dirty="0">
                <a:latin typeface="Gill Sans MT"/>
                <a:cs typeface="Gill Sans MT"/>
              </a:rPr>
              <a:t>foil</a:t>
            </a:r>
            <a:r>
              <a:rPr sz="2800" spc="60" dirty="0">
                <a:latin typeface="Gill Sans MT"/>
                <a:cs typeface="Gill Sans MT"/>
              </a:rPr>
              <a:t> </a:t>
            </a:r>
            <a:r>
              <a:rPr sz="2800" spc="-5" dirty="0">
                <a:latin typeface="Gill Sans MT"/>
                <a:cs typeface="Gill Sans MT"/>
              </a:rPr>
              <a:t>contamination:</a:t>
            </a:r>
            <a:endParaRPr sz="2800" dirty="0">
              <a:latin typeface="Gill Sans MT"/>
              <a:cs typeface="Gill Sans MT"/>
            </a:endParaRPr>
          </a:p>
          <a:p>
            <a:pPr marL="683260">
              <a:lnSpc>
                <a:spcPts val="2995"/>
              </a:lnSpc>
              <a:spcBef>
                <a:spcPts val="45"/>
              </a:spcBef>
            </a:pPr>
            <a:r>
              <a:rPr sz="2475" spc="-22" baseline="28619" dirty="0">
                <a:latin typeface="Arial"/>
                <a:cs typeface="Arial"/>
              </a:rPr>
              <a:t>208</a:t>
            </a:r>
            <a:r>
              <a:rPr sz="2500" spc="-15" dirty="0">
                <a:latin typeface="Arial"/>
                <a:cs typeface="Arial"/>
              </a:rPr>
              <a:t>Tl </a:t>
            </a:r>
            <a:r>
              <a:rPr sz="2500" spc="55" dirty="0">
                <a:latin typeface="Arial"/>
                <a:cs typeface="Arial"/>
              </a:rPr>
              <a:t>≤ </a:t>
            </a:r>
            <a:r>
              <a:rPr sz="2500" spc="5" dirty="0">
                <a:latin typeface="Arial"/>
                <a:cs typeface="Arial"/>
              </a:rPr>
              <a:t>2</a:t>
            </a:r>
            <a:r>
              <a:rPr sz="2500" spc="-120" dirty="0">
                <a:latin typeface="Arial"/>
                <a:cs typeface="Arial"/>
              </a:rPr>
              <a:t> </a:t>
            </a:r>
            <a:r>
              <a:rPr sz="2500" spc="50" dirty="0">
                <a:latin typeface="Arial"/>
                <a:cs typeface="Arial"/>
              </a:rPr>
              <a:t>μBq/kg</a:t>
            </a:r>
            <a:endParaRPr sz="2500" dirty="0">
              <a:latin typeface="Arial"/>
              <a:cs typeface="Arial"/>
            </a:endParaRPr>
          </a:p>
          <a:p>
            <a:pPr marL="683260">
              <a:lnSpc>
                <a:spcPts val="2995"/>
              </a:lnSpc>
            </a:pPr>
            <a:r>
              <a:rPr sz="2475" spc="7" baseline="28619" dirty="0">
                <a:latin typeface="Arial"/>
                <a:cs typeface="Arial"/>
              </a:rPr>
              <a:t>214</a:t>
            </a:r>
            <a:r>
              <a:rPr sz="2500" spc="5" dirty="0">
                <a:latin typeface="Arial"/>
                <a:cs typeface="Arial"/>
              </a:rPr>
              <a:t>Bi </a:t>
            </a:r>
            <a:r>
              <a:rPr sz="2500" spc="55" dirty="0">
                <a:latin typeface="Arial"/>
                <a:cs typeface="Arial"/>
              </a:rPr>
              <a:t>≤ </a:t>
            </a:r>
            <a:r>
              <a:rPr sz="2500" spc="5" dirty="0">
                <a:latin typeface="Arial"/>
                <a:cs typeface="Arial"/>
              </a:rPr>
              <a:t>10</a:t>
            </a:r>
            <a:r>
              <a:rPr sz="2500" spc="-125" dirty="0">
                <a:latin typeface="Arial"/>
                <a:cs typeface="Arial"/>
              </a:rPr>
              <a:t> </a:t>
            </a:r>
            <a:r>
              <a:rPr sz="2500" spc="50" dirty="0">
                <a:latin typeface="Arial"/>
                <a:cs typeface="Arial"/>
              </a:rPr>
              <a:t>μBq/kg</a:t>
            </a:r>
            <a:endParaRPr sz="2500" dirty="0">
              <a:latin typeface="Arial"/>
              <a:cs typeface="Arial"/>
            </a:endParaRPr>
          </a:p>
          <a:p>
            <a:pPr marL="247015" marR="294005" indent="-234315">
              <a:lnSpc>
                <a:spcPts val="3200"/>
              </a:lnSpc>
              <a:spcBef>
                <a:spcPts val="1115"/>
              </a:spcBef>
              <a:buChar char="•"/>
              <a:tabLst>
                <a:tab pos="247650" algn="l"/>
              </a:tabLst>
            </a:pPr>
            <a:r>
              <a:rPr sz="2800" spc="-20" dirty="0">
                <a:latin typeface="Gill Sans MT"/>
                <a:cs typeface="Gill Sans MT"/>
              </a:rPr>
              <a:t>BiPo </a:t>
            </a:r>
            <a:r>
              <a:rPr sz="2800" spc="-5" dirty="0">
                <a:latin typeface="Gill Sans MT"/>
                <a:cs typeface="Gill Sans MT"/>
              </a:rPr>
              <a:t>detector in Canfranc </a:t>
            </a:r>
            <a:r>
              <a:rPr sz="2800" spc="0" dirty="0">
                <a:latin typeface="Gill Sans MT"/>
                <a:cs typeface="Gill Sans MT"/>
              </a:rPr>
              <a:t>laboratory </a:t>
            </a:r>
            <a:r>
              <a:rPr sz="2800" spc="-5" dirty="0">
                <a:latin typeface="Gill Sans MT"/>
                <a:cs typeface="Gill Sans MT"/>
              </a:rPr>
              <a:t>to </a:t>
            </a:r>
            <a:r>
              <a:rPr sz="2800" spc="-10" dirty="0">
                <a:latin typeface="Gill Sans MT"/>
                <a:cs typeface="Gill Sans MT"/>
              </a:rPr>
              <a:t>measure </a:t>
            </a:r>
            <a:r>
              <a:rPr sz="2800" spc="-15" dirty="0">
                <a:latin typeface="Gill Sans MT"/>
                <a:cs typeface="Gill Sans MT"/>
              </a:rPr>
              <a:t>source  </a:t>
            </a:r>
            <a:r>
              <a:rPr sz="2800" spc="-10" dirty="0">
                <a:latin typeface="Gill Sans MT"/>
                <a:cs typeface="Gill Sans MT"/>
              </a:rPr>
              <a:t>foil </a:t>
            </a:r>
            <a:r>
              <a:rPr sz="2800" spc="-5" dirty="0">
                <a:latin typeface="Gill Sans MT"/>
                <a:cs typeface="Gill Sans MT"/>
              </a:rPr>
              <a:t>contamination: </a:t>
            </a:r>
            <a:r>
              <a:rPr sz="2800" dirty="0">
                <a:latin typeface="Gill Sans MT"/>
                <a:cs typeface="Gill Sans MT"/>
              </a:rPr>
              <a:t>preliminary </a:t>
            </a:r>
            <a:r>
              <a:rPr sz="2800" spc="-15" dirty="0">
                <a:latin typeface="Gill Sans MT"/>
                <a:cs typeface="Gill Sans MT"/>
              </a:rPr>
              <a:t>results </a:t>
            </a:r>
            <a:r>
              <a:rPr sz="2800" spc="-5" dirty="0">
                <a:latin typeface="Gill Sans MT"/>
                <a:cs typeface="Gill Sans MT"/>
              </a:rPr>
              <a:t>indicate </a:t>
            </a:r>
            <a:r>
              <a:rPr sz="2800" spc="-20" dirty="0">
                <a:latin typeface="Gill Sans MT"/>
                <a:cs typeface="Gill Sans MT"/>
              </a:rPr>
              <a:t>levels </a:t>
            </a:r>
            <a:r>
              <a:rPr sz="2800" dirty="0">
                <a:latin typeface="Gill Sans MT"/>
                <a:cs typeface="Gill Sans MT"/>
              </a:rPr>
              <a:t>of </a:t>
            </a:r>
            <a:r>
              <a:rPr sz="4200" baseline="16865" dirty="0">
                <a:latin typeface="Gill Sans MT"/>
                <a:cs typeface="Gill Sans MT"/>
              </a:rPr>
              <a:t> </a:t>
            </a:r>
            <a:r>
              <a:rPr sz="2775" baseline="25525" dirty="0">
                <a:latin typeface="Gill Sans MT"/>
                <a:cs typeface="Gill Sans MT"/>
              </a:rPr>
              <a:t>208</a:t>
            </a:r>
            <a:r>
              <a:rPr sz="2800" dirty="0">
                <a:latin typeface="Gill Sans MT"/>
                <a:cs typeface="Gill Sans MT"/>
              </a:rPr>
              <a:t>Tl </a:t>
            </a:r>
            <a:r>
              <a:rPr sz="2800" spc="-5" dirty="0">
                <a:latin typeface="Gill Sans MT"/>
                <a:cs typeface="Gill Sans MT"/>
              </a:rPr>
              <a:t>[10-30] uBq/kg (90% </a:t>
            </a:r>
            <a:r>
              <a:rPr sz="2800" spc="0" dirty="0">
                <a:latin typeface="Gill Sans MT"/>
                <a:cs typeface="Gill Sans MT"/>
              </a:rPr>
              <a:t>C.L.)</a:t>
            </a:r>
            <a:endParaRPr sz="2800" dirty="0">
              <a:latin typeface="Gill Sans MT"/>
              <a:cs typeface="Gill Sans M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780756" y="5943916"/>
            <a:ext cx="1210945" cy="533400"/>
          </a:xfrm>
          <a:custGeom>
            <a:avLst/>
            <a:gdLst/>
            <a:ahLst/>
            <a:cxnLst/>
            <a:rect l="l" t="t" r="r" b="b"/>
            <a:pathLst>
              <a:path w="1210945" h="533400">
                <a:moveTo>
                  <a:pt x="0" y="0"/>
                </a:moveTo>
                <a:lnTo>
                  <a:pt x="1210527" y="0"/>
                </a:lnTo>
                <a:lnTo>
                  <a:pt x="1210527" y="533400"/>
                </a:lnTo>
                <a:lnTo>
                  <a:pt x="0" y="5334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9855200" y="6007100"/>
            <a:ext cx="106680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-5" dirty="0">
                <a:solidFill>
                  <a:srgbClr val="C82506"/>
                </a:solidFill>
                <a:latin typeface="Arial"/>
                <a:cs typeface="Arial"/>
              </a:rPr>
              <a:t>Bi-Po</a:t>
            </a:r>
            <a:r>
              <a:rPr sz="2500" spc="-85" dirty="0">
                <a:solidFill>
                  <a:srgbClr val="C82506"/>
                </a:solidFill>
                <a:latin typeface="Arial"/>
                <a:cs typeface="Arial"/>
              </a:rPr>
              <a:t> </a:t>
            </a:r>
            <a:r>
              <a:rPr sz="2500" dirty="0">
                <a:solidFill>
                  <a:srgbClr val="C82506"/>
                </a:solidFill>
                <a:latin typeface="Arial"/>
                <a:cs typeface="Arial"/>
              </a:rPr>
              <a:t>3</a:t>
            </a:r>
            <a:endParaRPr sz="25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658100" y="5621870"/>
            <a:ext cx="1766570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00" b="1" spc="10" dirty="0">
                <a:solidFill>
                  <a:srgbClr val="FF2600"/>
                </a:solidFill>
                <a:latin typeface="Arial"/>
                <a:cs typeface="Arial"/>
              </a:rPr>
              <a:t>JINST 12 (2017)</a:t>
            </a:r>
            <a:r>
              <a:rPr sz="1300" b="1" spc="-75" dirty="0">
                <a:solidFill>
                  <a:srgbClr val="FF2600"/>
                </a:solidFill>
                <a:latin typeface="Arial"/>
                <a:cs typeface="Arial"/>
              </a:rPr>
              <a:t> </a:t>
            </a:r>
            <a:r>
              <a:rPr sz="1300" b="1" spc="5" dirty="0">
                <a:solidFill>
                  <a:srgbClr val="FF2600"/>
                </a:solidFill>
                <a:latin typeface="Arial"/>
                <a:cs typeface="Arial"/>
              </a:rPr>
              <a:t>no.06</a:t>
            </a:r>
            <a:endParaRPr sz="1300"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7B5811-97BF-41B6-B43A-08F98DAEDAE6}"/>
              </a:ext>
            </a:extLst>
          </p:cNvPr>
          <p:cNvSpPr txBox="1"/>
          <p:nvPr/>
        </p:nvSpPr>
        <p:spPr>
          <a:xfrm>
            <a:off x="4902200" y="9308673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17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9999EA-9CBD-43CF-958C-2B4951BEF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7F0F95-9FE9-496E-861A-A1CC564A2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33499" y="1828800"/>
            <a:ext cx="10380280" cy="303910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DD05D2-B7F6-4B79-8634-3FD678E36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899" y="914400"/>
            <a:ext cx="10949940" cy="82039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CEB78F-228A-490D-A0A7-1EBDD8FC5D81}"/>
              </a:ext>
            </a:extLst>
          </p:cNvPr>
          <p:cNvSpPr txBox="1"/>
          <p:nvPr/>
        </p:nvSpPr>
        <p:spPr>
          <a:xfrm>
            <a:off x="711200" y="271791"/>
            <a:ext cx="11266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Clean room for radiochemistry purification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of Se-82, DLNP, JINR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9E66C9-ED88-4EA0-A357-1A00658C41FB}"/>
              </a:ext>
            </a:extLst>
          </p:cNvPr>
          <p:cNvSpPr txBox="1"/>
          <p:nvPr/>
        </p:nvSpPr>
        <p:spPr>
          <a:xfrm>
            <a:off x="5588000" y="9207071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010791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1884" y="1148678"/>
            <a:ext cx="113664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dirty="0">
                <a:latin typeface="Gill Sans MT"/>
                <a:cs typeface="Gill Sans MT"/>
              </a:rPr>
              <a:t>•</a:t>
            </a:r>
            <a:endParaRPr sz="195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23900" y="1092200"/>
            <a:ext cx="5963920" cy="119634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 algn="just">
              <a:lnSpc>
                <a:spcPct val="97800"/>
              </a:lnSpc>
              <a:spcBef>
                <a:spcPts val="165"/>
              </a:spcBef>
            </a:pPr>
            <a:r>
              <a:rPr sz="2600" spc="-5" dirty="0">
                <a:latin typeface="Gill Sans MT"/>
                <a:cs typeface="Gill Sans MT"/>
              </a:rPr>
              <a:t>HPGe </a:t>
            </a:r>
            <a:r>
              <a:rPr sz="2600" spc="-15" dirty="0">
                <a:latin typeface="Gill Sans MT"/>
                <a:cs typeface="Gill Sans MT"/>
              </a:rPr>
              <a:t>spectroscopy </a:t>
            </a:r>
            <a:r>
              <a:rPr sz="2600" spc="-5" dirty="0">
                <a:latin typeface="Gill Sans MT"/>
                <a:cs typeface="Gill Sans MT"/>
              </a:rPr>
              <a:t>not </a:t>
            </a:r>
            <a:r>
              <a:rPr sz="2600" spc="-10" dirty="0">
                <a:latin typeface="Gill Sans MT"/>
                <a:cs typeface="Gill Sans MT"/>
              </a:rPr>
              <a:t>sensitive </a:t>
            </a:r>
            <a:r>
              <a:rPr sz="2600" spc="-5" dirty="0">
                <a:latin typeface="Gill Sans MT"/>
                <a:cs typeface="Gill Sans MT"/>
              </a:rPr>
              <a:t>enough to  </a:t>
            </a:r>
            <a:r>
              <a:rPr sz="2600" spc="-15" dirty="0">
                <a:latin typeface="Gill Sans MT"/>
                <a:cs typeface="Gill Sans MT"/>
              </a:rPr>
              <a:t>reach </a:t>
            </a:r>
            <a:r>
              <a:rPr sz="2600" spc="-25" dirty="0">
                <a:latin typeface="Gill Sans MT"/>
                <a:cs typeface="Gill Sans MT"/>
              </a:rPr>
              <a:t>few </a:t>
            </a:r>
            <a:r>
              <a:rPr sz="2600" spc="25" dirty="0">
                <a:latin typeface="Trebuchet MS"/>
                <a:cs typeface="Trebuchet MS"/>
              </a:rPr>
              <a:t>μ</a:t>
            </a:r>
            <a:r>
              <a:rPr sz="2600" spc="25" dirty="0">
                <a:latin typeface="Gill Sans MT"/>
                <a:cs typeface="Gill Sans MT"/>
              </a:rPr>
              <a:t>Bq/Kg: </a:t>
            </a:r>
            <a:r>
              <a:rPr sz="2600" spc="-15" dirty="0">
                <a:latin typeface="Gill Sans MT"/>
                <a:cs typeface="Gill Sans MT"/>
              </a:rPr>
              <a:t>BiPo-3 </a:t>
            </a:r>
            <a:r>
              <a:rPr sz="2600" spc="-5" dirty="0">
                <a:latin typeface="Gill Sans MT"/>
                <a:cs typeface="Gill Sans MT"/>
              </a:rPr>
              <a:t>dedicated setup</a:t>
            </a:r>
            <a:r>
              <a:rPr sz="2600" spc="-260" dirty="0">
                <a:latin typeface="Gill Sans MT"/>
                <a:cs typeface="Gill Sans MT"/>
              </a:rPr>
              <a:t> </a:t>
            </a:r>
            <a:r>
              <a:rPr sz="2600" dirty="0">
                <a:latin typeface="Gill Sans MT"/>
                <a:cs typeface="Gill Sans MT"/>
              </a:rPr>
              <a:t>at  </a:t>
            </a:r>
            <a:r>
              <a:rPr sz="2600" spc="-5" dirty="0">
                <a:latin typeface="Gill Sans MT"/>
                <a:cs typeface="Gill Sans MT"/>
              </a:rPr>
              <a:t>Canfranc </a:t>
            </a:r>
            <a:r>
              <a:rPr sz="2600" spc="-10" dirty="0">
                <a:latin typeface="Gill Sans MT"/>
                <a:cs typeface="Gill Sans MT"/>
              </a:rPr>
              <a:t>underground</a:t>
            </a:r>
            <a:r>
              <a:rPr sz="2600" spc="-45" dirty="0">
                <a:latin typeface="Gill Sans MT"/>
                <a:cs typeface="Gill Sans MT"/>
              </a:rPr>
              <a:t> </a:t>
            </a:r>
            <a:r>
              <a:rPr sz="2600" spc="-5" dirty="0">
                <a:latin typeface="Gill Sans MT"/>
                <a:cs typeface="Gill Sans MT"/>
              </a:rPr>
              <a:t>lab</a:t>
            </a:r>
            <a:endParaRPr sz="260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1884" y="2704527"/>
            <a:ext cx="113664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dirty="0">
                <a:latin typeface="Gill Sans MT"/>
                <a:cs typeface="Gill Sans MT"/>
              </a:rPr>
              <a:t>•</a:t>
            </a:r>
            <a:endParaRPr sz="1950"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3900" y="2654300"/>
            <a:ext cx="6316980" cy="80264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300"/>
              </a:spcBef>
            </a:pPr>
            <a:r>
              <a:rPr sz="2600" dirty="0">
                <a:latin typeface="Gill Sans MT"/>
                <a:cs typeface="Gill Sans MT"/>
              </a:rPr>
              <a:t>2 </a:t>
            </a:r>
            <a:r>
              <a:rPr sz="2600" spc="-5" dirty="0">
                <a:latin typeface="Gill Sans MT"/>
                <a:cs typeface="Gill Sans MT"/>
              </a:rPr>
              <a:t>modules </a:t>
            </a:r>
            <a:r>
              <a:rPr sz="2600" dirty="0">
                <a:latin typeface="Gill Sans MT"/>
                <a:cs typeface="Gill Sans MT"/>
              </a:rPr>
              <a:t>of 3.0x0.6 </a:t>
            </a:r>
            <a:r>
              <a:rPr sz="2600" spc="0" dirty="0">
                <a:latin typeface="Gill Sans MT"/>
                <a:cs typeface="Gill Sans MT"/>
              </a:rPr>
              <a:t>m</a:t>
            </a:r>
            <a:r>
              <a:rPr sz="2550" spc="0" baseline="26143" dirty="0">
                <a:latin typeface="Gill Sans MT"/>
                <a:cs typeface="Gill Sans MT"/>
              </a:rPr>
              <a:t>2 </a:t>
            </a:r>
            <a:r>
              <a:rPr sz="2600" spc="-5" dirty="0">
                <a:latin typeface="Gill Sans MT"/>
                <a:cs typeface="Gill Sans MT"/>
              </a:rPr>
              <a:t>can </a:t>
            </a:r>
            <a:r>
              <a:rPr sz="2600" spc="-10" dirty="0">
                <a:latin typeface="Gill Sans MT"/>
                <a:cs typeface="Gill Sans MT"/>
              </a:rPr>
              <a:t>measure </a:t>
            </a:r>
            <a:r>
              <a:rPr sz="2600" dirty="0">
                <a:latin typeface="Gill Sans MT"/>
                <a:cs typeface="Gill Sans MT"/>
              </a:rPr>
              <a:t>up </a:t>
            </a:r>
            <a:r>
              <a:rPr sz="2600" spc="-5" dirty="0">
                <a:latin typeface="Gill Sans MT"/>
                <a:cs typeface="Gill Sans MT"/>
              </a:rPr>
              <a:t>to </a:t>
            </a:r>
            <a:r>
              <a:rPr sz="2600" dirty="0">
                <a:latin typeface="Gill Sans MT"/>
                <a:cs typeface="Gill Sans MT"/>
              </a:rPr>
              <a:t>1.4  </a:t>
            </a:r>
            <a:r>
              <a:rPr sz="2600" spc="-5" dirty="0">
                <a:latin typeface="Gill Sans MT"/>
                <a:cs typeface="Gill Sans MT"/>
              </a:rPr>
              <a:t>kg </a:t>
            </a:r>
            <a:r>
              <a:rPr sz="2600" dirty="0">
                <a:latin typeface="Gill Sans MT"/>
                <a:cs typeface="Gill Sans MT"/>
              </a:rPr>
              <a:t>of </a:t>
            </a:r>
            <a:r>
              <a:rPr sz="2550" spc="0" baseline="26143" dirty="0">
                <a:latin typeface="Gill Sans MT"/>
                <a:cs typeface="Gill Sans MT"/>
              </a:rPr>
              <a:t>82</a:t>
            </a:r>
            <a:r>
              <a:rPr sz="2600" spc="0" dirty="0">
                <a:latin typeface="Gill Sans MT"/>
                <a:cs typeface="Gill Sans MT"/>
              </a:rPr>
              <a:t>Se </a:t>
            </a:r>
            <a:r>
              <a:rPr sz="2600" spc="-10" dirty="0">
                <a:latin typeface="Gill Sans MT"/>
                <a:cs typeface="Gill Sans MT"/>
              </a:rPr>
              <a:t>foil </a:t>
            </a:r>
            <a:r>
              <a:rPr sz="2600" spc="-5" dirty="0">
                <a:latin typeface="Gill Sans MT"/>
                <a:cs typeface="Gill Sans MT"/>
              </a:rPr>
              <a:t>with thickness </a:t>
            </a:r>
            <a:r>
              <a:rPr sz="2600" dirty="0">
                <a:latin typeface="Gill Sans MT"/>
                <a:cs typeface="Gill Sans MT"/>
              </a:rPr>
              <a:t>of 40</a:t>
            </a:r>
            <a:r>
              <a:rPr sz="2600" spc="-45" dirty="0">
                <a:latin typeface="Gill Sans MT"/>
                <a:cs typeface="Gill Sans MT"/>
              </a:rPr>
              <a:t> </a:t>
            </a:r>
            <a:r>
              <a:rPr sz="2600" dirty="0">
                <a:latin typeface="Gill Sans MT"/>
                <a:cs typeface="Gill Sans MT"/>
              </a:rPr>
              <a:t>mg/cm</a:t>
            </a:r>
            <a:r>
              <a:rPr sz="2550" baseline="26143" dirty="0">
                <a:latin typeface="Gill Sans MT"/>
                <a:cs typeface="Gill Sans MT"/>
              </a:rPr>
              <a:t>2</a:t>
            </a:r>
            <a:endParaRPr sz="2550" baseline="26143">
              <a:latin typeface="Gill Sans MT"/>
              <a:cs typeface="Gill Sans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1884" y="3872927"/>
            <a:ext cx="113664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dirty="0">
                <a:latin typeface="Gill Sans MT"/>
                <a:cs typeface="Gill Sans MT"/>
              </a:rPr>
              <a:t>•</a:t>
            </a:r>
            <a:endParaRPr sz="1950">
              <a:latin typeface="Gill Sans MT"/>
              <a:cs typeface="Gill Sans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3900" y="3822700"/>
            <a:ext cx="6091555" cy="80264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300"/>
              </a:spcBef>
            </a:pPr>
            <a:r>
              <a:rPr sz="2550" spc="7" baseline="26143" dirty="0">
                <a:latin typeface="Gill Sans MT"/>
                <a:cs typeface="Gill Sans MT"/>
              </a:rPr>
              <a:t>214</a:t>
            </a:r>
            <a:r>
              <a:rPr sz="2600" spc="5" dirty="0">
                <a:latin typeface="Gill Sans MT"/>
                <a:cs typeface="Gill Sans MT"/>
              </a:rPr>
              <a:t>Bi </a:t>
            </a:r>
            <a:r>
              <a:rPr sz="2600" dirty="0">
                <a:latin typeface="Gill Sans MT"/>
                <a:cs typeface="Gill Sans MT"/>
              </a:rPr>
              <a:t>and </a:t>
            </a:r>
            <a:r>
              <a:rPr sz="2550" spc="0" baseline="26143" dirty="0">
                <a:latin typeface="Gill Sans MT"/>
                <a:cs typeface="Gill Sans MT"/>
              </a:rPr>
              <a:t>208</a:t>
            </a:r>
            <a:r>
              <a:rPr sz="2600" spc="0" dirty="0">
                <a:latin typeface="Gill Sans MT"/>
                <a:cs typeface="Gill Sans MT"/>
              </a:rPr>
              <a:t>Tl </a:t>
            </a:r>
            <a:r>
              <a:rPr sz="2600" spc="-10" dirty="0">
                <a:latin typeface="Gill Sans MT"/>
                <a:cs typeface="Gill Sans MT"/>
              </a:rPr>
              <a:t>measured </a:t>
            </a:r>
            <a:r>
              <a:rPr sz="2600" spc="-15" dirty="0">
                <a:latin typeface="Gill Sans MT"/>
                <a:cs typeface="Gill Sans MT"/>
              </a:rPr>
              <a:t>trough </a:t>
            </a:r>
            <a:r>
              <a:rPr sz="2600" spc="-10" dirty="0">
                <a:latin typeface="Gill Sans MT"/>
                <a:cs typeface="Gill Sans MT"/>
              </a:rPr>
              <a:t>process </a:t>
            </a:r>
            <a:r>
              <a:rPr sz="2600" spc="-20" dirty="0">
                <a:latin typeface="Gill Sans MT"/>
                <a:cs typeface="Gill Sans MT"/>
              </a:rPr>
              <a:t>from  </a:t>
            </a:r>
            <a:r>
              <a:rPr sz="2600" spc="-5" dirty="0">
                <a:latin typeface="Gill Sans MT"/>
                <a:cs typeface="Gill Sans MT"/>
              </a:rPr>
              <a:t>natural radioactivity</a:t>
            </a:r>
            <a:r>
              <a:rPr sz="2600" spc="-30" dirty="0">
                <a:latin typeface="Gill Sans MT"/>
                <a:cs typeface="Gill Sans MT"/>
              </a:rPr>
              <a:t> </a:t>
            </a:r>
            <a:r>
              <a:rPr sz="2600" spc="-5" dirty="0">
                <a:latin typeface="Gill Sans MT"/>
                <a:cs typeface="Gill Sans MT"/>
              </a:rPr>
              <a:t>chain</a:t>
            </a:r>
            <a:endParaRPr sz="2600" dirty="0">
              <a:latin typeface="Gill Sans MT"/>
              <a:cs typeface="Gill Sans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1884" y="5041327"/>
            <a:ext cx="113664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dirty="0">
                <a:latin typeface="Gill Sans MT"/>
                <a:cs typeface="Gill Sans MT"/>
              </a:rPr>
              <a:t>•</a:t>
            </a:r>
            <a:endParaRPr sz="1950">
              <a:latin typeface="Gill Sans MT"/>
              <a:cs typeface="Gill Sans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3900" y="4991100"/>
            <a:ext cx="6101080" cy="80264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300"/>
              </a:spcBef>
            </a:pPr>
            <a:r>
              <a:rPr sz="2600" spc="-5" dirty="0">
                <a:latin typeface="Gill Sans MT"/>
                <a:cs typeface="Gill Sans MT"/>
              </a:rPr>
              <a:t>Thin </a:t>
            </a:r>
            <a:r>
              <a:rPr sz="2600" spc="-10" dirty="0">
                <a:latin typeface="Gill Sans MT"/>
                <a:cs typeface="Gill Sans MT"/>
              </a:rPr>
              <a:t>radiopure </a:t>
            </a:r>
            <a:r>
              <a:rPr sz="2600" spc="-5" dirty="0">
                <a:latin typeface="Gill Sans MT"/>
                <a:cs typeface="Gill Sans MT"/>
              </a:rPr>
              <a:t>plastic scintillators coupled to  lightguides </a:t>
            </a:r>
            <a:r>
              <a:rPr sz="2600" dirty="0">
                <a:latin typeface="Gill Sans MT"/>
                <a:cs typeface="Gill Sans MT"/>
              </a:rPr>
              <a:t>and </a:t>
            </a:r>
            <a:r>
              <a:rPr sz="2600" spc="-15" dirty="0">
                <a:latin typeface="Gill Sans MT"/>
                <a:cs typeface="Gill Sans MT"/>
              </a:rPr>
              <a:t>low </a:t>
            </a:r>
            <a:r>
              <a:rPr sz="2600" spc="-5" dirty="0">
                <a:latin typeface="Gill Sans MT"/>
                <a:cs typeface="Gill Sans MT"/>
              </a:rPr>
              <a:t>radioactivity</a:t>
            </a:r>
            <a:r>
              <a:rPr sz="2600" spc="0" dirty="0">
                <a:latin typeface="Gill Sans MT"/>
                <a:cs typeface="Gill Sans MT"/>
              </a:rPr>
              <a:t> </a:t>
            </a:r>
            <a:r>
              <a:rPr sz="2600" spc="-5" dirty="0">
                <a:latin typeface="Gill Sans MT"/>
                <a:cs typeface="Gill Sans MT"/>
              </a:rPr>
              <a:t>PTMs</a:t>
            </a:r>
            <a:endParaRPr sz="2600">
              <a:latin typeface="Gill Sans MT"/>
              <a:cs typeface="Gill Sans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350000" y="9283700"/>
            <a:ext cx="280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1</a:t>
            </a:r>
            <a:r>
              <a:rPr lang="ru-RU" sz="1800" spc="-5" dirty="0">
                <a:latin typeface="Arial"/>
                <a:cs typeface="Arial"/>
              </a:rPr>
              <a:t>9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1600" y="6273800"/>
            <a:ext cx="8229600" cy="21631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99644" y="7294726"/>
            <a:ext cx="1348740" cy="90170"/>
          </a:xfrm>
          <a:custGeom>
            <a:avLst/>
            <a:gdLst/>
            <a:ahLst/>
            <a:cxnLst/>
            <a:rect l="l" t="t" r="r" b="b"/>
            <a:pathLst>
              <a:path w="1348739" h="90170">
                <a:moveTo>
                  <a:pt x="0" y="89775"/>
                </a:moveTo>
                <a:lnTo>
                  <a:pt x="1348698" y="89775"/>
                </a:lnTo>
                <a:lnTo>
                  <a:pt x="1348698" y="0"/>
                </a:lnTo>
                <a:lnTo>
                  <a:pt x="0" y="0"/>
                </a:lnTo>
                <a:lnTo>
                  <a:pt x="0" y="89775"/>
                </a:lnTo>
                <a:close/>
              </a:path>
            </a:pathLst>
          </a:custGeom>
          <a:solidFill>
            <a:srgbClr val="93D3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99644" y="7294727"/>
            <a:ext cx="1348740" cy="90170"/>
          </a:xfrm>
          <a:custGeom>
            <a:avLst/>
            <a:gdLst/>
            <a:ahLst/>
            <a:cxnLst/>
            <a:rect l="l" t="t" r="r" b="b"/>
            <a:pathLst>
              <a:path w="1348739" h="90170">
                <a:moveTo>
                  <a:pt x="0" y="89775"/>
                </a:moveTo>
                <a:lnTo>
                  <a:pt x="1348698" y="89775"/>
                </a:lnTo>
                <a:lnTo>
                  <a:pt x="1348698" y="0"/>
                </a:lnTo>
                <a:lnTo>
                  <a:pt x="0" y="0"/>
                </a:lnTo>
                <a:lnTo>
                  <a:pt x="0" y="89775"/>
                </a:lnTo>
                <a:close/>
              </a:path>
            </a:pathLst>
          </a:custGeom>
          <a:ln w="74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99644" y="6800970"/>
            <a:ext cx="1348740" cy="494030"/>
          </a:xfrm>
          <a:custGeom>
            <a:avLst/>
            <a:gdLst/>
            <a:ahLst/>
            <a:cxnLst/>
            <a:rect l="l" t="t" r="r" b="b"/>
            <a:pathLst>
              <a:path w="1348739" h="494029">
                <a:moveTo>
                  <a:pt x="944090" y="0"/>
                </a:moveTo>
                <a:lnTo>
                  <a:pt x="404604" y="0"/>
                </a:lnTo>
                <a:lnTo>
                  <a:pt x="0" y="493756"/>
                </a:lnTo>
                <a:lnTo>
                  <a:pt x="1348699" y="493756"/>
                </a:lnTo>
                <a:lnTo>
                  <a:pt x="944090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99644" y="6800970"/>
            <a:ext cx="1348740" cy="494030"/>
          </a:xfrm>
          <a:custGeom>
            <a:avLst/>
            <a:gdLst/>
            <a:ahLst/>
            <a:cxnLst/>
            <a:rect l="l" t="t" r="r" b="b"/>
            <a:pathLst>
              <a:path w="1348739" h="494029">
                <a:moveTo>
                  <a:pt x="0" y="493757"/>
                </a:moveTo>
                <a:lnTo>
                  <a:pt x="404604" y="0"/>
                </a:lnTo>
                <a:lnTo>
                  <a:pt x="944088" y="0"/>
                </a:lnTo>
                <a:lnTo>
                  <a:pt x="1348698" y="493757"/>
                </a:lnTo>
                <a:lnTo>
                  <a:pt x="0" y="493757"/>
                </a:lnTo>
                <a:close/>
              </a:path>
            </a:pathLst>
          </a:custGeom>
          <a:ln w="74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748343" y="7294726"/>
            <a:ext cx="1348740" cy="90170"/>
          </a:xfrm>
          <a:custGeom>
            <a:avLst/>
            <a:gdLst/>
            <a:ahLst/>
            <a:cxnLst/>
            <a:rect l="l" t="t" r="r" b="b"/>
            <a:pathLst>
              <a:path w="1348739" h="90170">
                <a:moveTo>
                  <a:pt x="0" y="89775"/>
                </a:moveTo>
                <a:lnTo>
                  <a:pt x="1348691" y="89775"/>
                </a:lnTo>
                <a:lnTo>
                  <a:pt x="1348691" y="0"/>
                </a:lnTo>
                <a:lnTo>
                  <a:pt x="0" y="0"/>
                </a:lnTo>
                <a:lnTo>
                  <a:pt x="0" y="89775"/>
                </a:lnTo>
                <a:close/>
              </a:path>
            </a:pathLst>
          </a:custGeom>
          <a:solidFill>
            <a:srgbClr val="93D3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748342" y="7294727"/>
            <a:ext cx="1348740" cy="90170"/>
          </a:xfrm>
          <a:custGeom>
            <a:avLst/>
            <a:gdLst/>
            <a:ahLst/>
            <a:cxnLst/>
            <a:rect l="l" t="t" r="r" b="b"/>
            <a:pathLst>
              <a:path w="1348739" h="90170">
                <a:moveTo>
                  <a:pt x="0" y="89775"/>
                </a:moveTo>
                <a:lnTo>
                  <a:pt x="1348692" y="89775"/>
                </a:lnTo>
                <a:lnTo>
                  <a:pt x="1348692" y="0"/>
                </a:lnTo>
                <a:lnTo>
                  <a:pt x="0" y="0"/>
                </a:lnTo>
                <a:lnTo>
                  <a:pt x="0" y="89775"/>
                </a:lnTo>
                <a:close/>
              </a:path>
            </a:pathLst>
          </a:custGeom>
          <a:ln w="74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748343" y="6800970"/>
            <a:ext cx="1348740" cy="494030"/>
          </a:xfrm>
          <a:custGeom>
            <a:avLst/>
            <a:gdLst/>
            <a:ahLst/>
            <a:cxnLst/>
            <a:rect l="l" t="t" r="r" b="b"/>
            <a:pathLst>
              <a:path w="1348739" h="494029">
                <a:moveTo>
                  <a:pt x="944076" y="0"/>
                </a:moveTo>
                <a:lnTo>
                  <a:pt x="404609" y="0"/>
                </a:lnTo>
                <a:lnTo>
                  <a:pt x="0" y="493756"/>
                </a:lnTo>
                <a:lnTo>
                  <a:pt x="1348686" y="493756"/>
                </a:lnTo>
                <a:lnTo>
                  <a:pt x="944076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748342" y="6800970"/>
            <a:ext cx="1348740" cy="494030"/>
          </a:xfrm>
          <a:custGeom>
            <a:avLst/>
            <a:gdLst/>
            <a:ahLst/>
            <a:cxnLst/>
            <a:rect l="l" t="t" r="r" b="b"/>
            <a:pathLst>
              <a:path w="1348739" h="494029">
                <a:moveTo>
                  <a:pt x="0" y="493757"/>
                </a:moveTo>
                <a:lnTo>
                  <a:pt x="404609" y="0"/>
                </a:lnTo>
                <a:lnTo>
                  <a:pt x="944077" y="0"/>
                </a:lnTo>
                <a:lnTo>
                  <a:pt x="1348687" y="493757"/>
                </a:lnTo>
                <a:lnTo>
                  <a:pt x="0" y="493757"/>
                </a:lnTo>
                <a:close/>
              </a:path>
            </a:pathLst>
          </a:custGeom>
          <a:ln w="74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952" y="7474276"/>
            <a:ext cx="1348740" cy="90170"/>
          </a:xfrm>
          <a:custGeom>
            <a:avLst/>
            <a:gdLst/>
            <a:ahLst/>
            <a:cxnLst/>
            <a:rect l="l" t="t" r="r" b="b"/>
            <a:pathLst>
              <a:path w="1348740" h="90170">
                <a:moveTo>
                  <a:pt x="0" y="89775"/>
                </a:moveTo>
                <a:lnTo>
                  <a:pt x="1348691" y="89775"/>
                </a:lnTo>
                <a:lnTo>
                  <a:pt x="1348691" y="0"/>
                </a:lnTo>
                <a:lnTo>
                  <a:pt x="0" y="0"/>
                </a:lnTo>
                <a:lnTo>
                  <a:pt x="0" y="89775"/>
                </a:lnTo>
                <a:close/>
              </a:path>
            </a:pathLst>
          </a:custGeom>
          <a:solidFill>
            <a:srgbClr val="93D3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953" y="7474277"/>
            <a:ext cx="1348740" cy="90170"/>
          </a:xfrm>
          <a:custGeom>
            <a:avLst/>
            <a:gdLst/>
            <a:ahLst/>
            <a:cxnLst/>
            <a:rect l="l" t="t" r="r" b="b"/>
            <a:pathLst>
              <a:path w="1348740" h="90170">
                <a:moveTo>
                  <a:pt x="0" y="89775"/>
                </a:moveTo>
                <a:lnTo>
                  <a:pt x="1348692" y="89775"/>
                </a:lnTo>
                <a:lnTo>
                  <a:pt x="1348692" y="0"/>
                </a:lnTo>
                <a:lnTo>
                  <a:pt x="0" y="0"/>
                </a:lnTo>
                <a:lnTo>
                  <a:pt x="0" y="89775"/>
                </a:lnTo>
                <a:close/>
              </a:path>
            </a:pathLst>
          </a:custGeom>
          <a:ln w="74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0952" y="7564051"/>
            <a:ext cx="1348740" cy="494030"/>
          </a:xfrm>
          <a:custGeom>
            <a:avLst/>
            <a:gdLst/>
            <a:ahLst/>
            <a:cxnLst/>
            <a:rect l="l" t="t" r="r" b="b"/>
            <a:pathLst>
              <a:path w="1348740" h="494029">
                <a:moveTo>
                  <a:pt x="1348691" y="0"/>
                </a:moveTo>
                <a:lnTo>
                  <a:pt x="0" y="0"/>
                </a:lnTo>
                <a:lnTo>
                  <a:pt x="404609" y="493760"/>
                </a:lnTo>
                <a:lnTo>
                  <a:pt x="944083" y="493760"/>
                </a:lnTo>
                <a:lnTo>
                  <a:pt x="1348691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0953" y="7564052"/>
            <a:ext cx="1348740" cy="494030"/>
          </a:xfrm>
          <a:custGeom>
            <a:avLst/>
            <a:gdLst/>
            <a:ahLst/>
            <a:cxnLst/>
            <a:rect l="l" t="t" r="r" b="b"/>
            <a:pathLst>
              <a:path w="1348740" h="494029">
                <a:moveTo>
                  <a:pt x="1348691" y="0"/>
                </a:moveTo>
                <a:lnTo>
                  <a:pt x="944083" y="493760"/>
                </a:lnTo>
                <a:lnTo>
                  <a:pt x="404608" y="493760"/>
                </a:lnTo>
                <a:lnTo>
                  <a:pt x="0" y="0"/>
                </a:lnTo>
                <a:lnTo>
                  <a:pt x="1348691" y="0"/>
                </a:lnTo>
                <a:close/>
              </a:path>
            </a:pathLst>
          </a:custGeom>
          <a:ln w="74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748343" y="7474276"/>
            <a:ext cx="1348740" cy="90170"/>
          </a:xfrm>
          <a:custGeom>
            <a:avLst/>
            <a:gdLst/>
            <a:ahLst/>
            <a:cxnLst/>
            <a:rect l="l" t="t" r="r" b="b"/>
            <a:pathLst>
              <a:path w="1348739" h="90170">
                <a:moveTo>
                  <a:pt x="0" y="89775"/>
                </a:moveTo>
                <a:lnTo>
                  <a:pt x="1348691" y="89775"/>
                </a:lnTo>
                <a:lnTo>
                  <a:pt x="1348691" y="0"/>
                </a:lnTo>
                <a:lnTo>
                  <a:pt x="0" y="0"/>
                </a:lnTo>
                <a:lnTo>
                  <a:pt x="0" y="89775"/>
                </a:lnTo>
                <a:close/>
              </a:path>
            </a:pathLst>
          </a:custGeom>
          <a:solidFill>
            <a:srgbClr val="93D3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748342" y="7474277"/>
            <a:ext cx="1348740" cy="90170"/>
          </a:xfrm>
          <a:custGeom>
            <a:avLst/>
            <a:gdLst/>
            <a:ahLst/>
            <a:cxnLst/>
            <a:rect l="l" t="t" r="r" b="b"/>
            <a:pathLst>
              <a:path w="1348739" h="90170">
                <a:moveTo>
                  <a:pt x="0" y="89775"/>
                </a:moveTo>
                <a:lnTo>
                  <a:pt x="1348692" y="89775"/>
                </a:lnTo>
                <a:lnTo>
                  <a:pt x="1348692" y="0"/>
                </a:lnTo>
                <a:lnTo>
                  <a:pt x="0" y="0"/>
                </a:lnTo>
                <a:lnTo>
                  <a:pt x="0" y="89775"/>
                </a:lnTo>
                <a:close/>
              </a:path>
            </a:pathLst>
          </a:custGeom>
          <a:ln w="74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748343" y="7564051"/>
            <a:ext cx="1348740" cy="494030"/>
          </a:xfrm>
          <a:custGeom>
            <a:avLst/>
            <a:gdLst/>
            <a:ahLst/>
            <a:cxnLst/>
            <a:rect l="l" t="t" r="r" b="b"/>
            <a:pathLst>
              <a:path w="1348739" h="494029">
                <a:moveTo>
                  <a:pt x="1348686" y="0"/>
                </a:moveTo>
                <a:lnTo>
                  <a:pt x="0" y="0"/>
                </a:lnTo>
                <a:lnTo>
                  <a:pt x="404609" y="493760"/>
                </a:lnTo>
                <a:lnTo>
                  <a:pt x="944076" y="493760"/>
                </a:lnTo>
                <a:lnTo>
                  <a:pt x="1348686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748342" y="7564052"/>
            <a:ext cx="1348740" cy="494030"/>
          </a:xfrm>
          <a:custGeom>
            <a:avLst/>
            <a:gdLst/>
            <a:ahLst/>
            <a:cxnLst/>
            <a:rect l="l" t="t" r="r" b="b"/>
            <a:pathLst>
              <a:path w="1348739" h="494029">
                <a:moveTo>
                  <a:pt x="1348687" y="0"/>
                </a:moveTo>
                <a:lnTo>
                  <a:pt x="944077" y="493760"/>
                </a:lnTo>
                <a:lnTo>
                  <a:pt x="404609" y="493760"/>
                </a:lnTo>
                <a:lnTo>
                  <a:pt x="0" y="0"/>
                </a:lnTo>
                <a:lnTo>
                  <a:pt x="1348687" y="0"/>
                </a:lnTo>
                <a:close/>
              </a:path>
            </a:pathLst>
          </a:custGeom>
          <a:ln w="74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99644" y="7474276"/>
            <a:ext cx="1348740" cy="90170"/>
          </a:xfrm>
          <a:custGeom>
            <a:avLst/>
            <a:gdLst/>
            <a:ahLst/>
            <a:cxnLst/>
            <a:rect l="l" t="t" r="r" b="b"/>
            <a:pathLst>
              <a:path w="1348739" h="90170">
                <a:moveTo>
                  <a:pt x="0" y="89775"/>
                </a:moveTo>
                <a:lnTo>
                  <a:pt x="1348698" y="89775"/>
                </a:lnTo>
                <a:lnTo>
                  <a:pt x="1348698" y="0"/>
                </a:lnTo>
                <a:lnTo>
                  <a:pt x="0" y="0"/>
                </a:lnTo>
                <a:lnTo>
                  <a:pt x="0" y="89775"/>
                </a:lnTo>
                <a:close/>
              </a:path>
            </a:pathLst>
          </a:custGeom>
          <a:solidFill>
            <a:srgbClr val="93D3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399644" y="7474277"/>
            <a:ext cx="1348740" cy="90170"/>
          </a:xfrm>
          <a:custGeom>
            <a:avLst/>
            <a:gdLst/>
            <a:ahLst/>
            <a:cxnLst/>
            <a:rect l="l" t="t" r="r" b="b"/>
            <a:pathLst>
              <a:path w="1348739" h="90170">
                <a:moveTo>
                  <a:pt x="0" y="89775"/>
                </a:moveTo>
                <a:lnTo>
                  <a:pt x="1348698" y="89775"/>
                </a:lnTo>
                <a:lnTo>
                  <a:pt x="1348698" y="0"/>
                </a:lnTo>
                <a:lnTo>
                  <a:pt x="0" y="0"/>
                </a:lnTo>
                <a:lnTo>
                  <a:pt x="0" y="89775"/>
                </a:lnTo>
                <a:close/>
              </a:path>
            </a:pathLst>
          </a:custGeom>
          <a:ln w="74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99644" y="7564051"/>
            <a:ext cx="1348740" cy="494030"/>
          </a:xfrm>
          <a:custGeom>
            <a:avLst/>
            <a:gdLst/>
            <a:ahLst/>
            <a:cxnLst/>
            <a:rect l="l" t="t" r="r" b="b"/>
            <a:pathLst>
              <a:path w="1348739" h="494029">
                <a:moveTo>
                  <a:pt x="1348699" y="0"/>
                </a:moveTo>
                <a:lnTo>
                  <a:pt x="0" y="0"/>
                </a:lnTo>
                <a:lnTo>
                  <a:pt x="404604" y="493760"/>
                </a:lnTo>
                <a:lnTo>
                  <a:pt x="944090" y="493760"/>
                </a:lnTo>
                <a:lnTo>
                  <a:pt x="1348699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399644" y="7564052"/>
            <a:ext cx="1348740" cy="494030"/>
          </a:xfrm>
          <a:custGeom>
            <a:avLst/>
            <a:gdLst/>
            <a:ahLst/>
            <a:cxnLst/>
            <a:rect l="l" t="t" r="r" b="b"/>
            <a:pathLst>
              <a:path w="1348739" h="494029">
                <a:moveTo>
                  <a:pt x="1348698" y="0"/>
                </a:moveTo>
                <a:lnTo>
                  <a:pt x="944088" y="493760"/>
                </a:lnTo>
                <a:lnTo>
                  <a:pt x="404604" y="493760"/>
                </a:lnTo>
                <a:lnTo>
                  <a:pt x="0" y="0"/>
                </a:lnTo>
                <a:lnTo>
                  <a:pt x="1348698" y="0"/>
                </a:lnTo>
                <a:close/>
              </a:path>
            </a:pathLst>
          </a:custGeom>
          <a:ln w="74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0952" y="7294726"/>
            <a:ext cx="1348740" cy="90170"/>
          </a:xfrm>
          <a:custGeom>
            <a:avLst/>
            <a:gdLst/>
            <a:ahLst/>
            <a:cxnLst/>
            <a:rect l="l" t="t" r="r" b="b"/>
            <a:pathLst>
              <a:path w="1348740" h="90170">
                <a:moveTo>
                  <a:pt x="0" y="89775"/>
                </a:moveTo>
                <a:lnTo>
                  <a:pt x="1348691" y="89775"/>
                </a:lnTo>
                <a:lnTo>
                  <a:pt x="1348691" y="0"/>
                </a:lnTo>
                <a:lnTo>
                  <a:pt x="0" y="0"/>
                </a:lnTo>
                <a:lnTo>
                  <a:pt x="0" y="89775"/>
                </a:lnTo>
                <a:close/>
              </a:path>
            </a:pathLst>
          </a:custGeom>
          <a:solidFill>
            <a:srgbClr val="93D3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0953" y="7294727"/>
            <a:ext cx="1348740" cy="90170"/>
          </a:xfrm>
          <a:custGeom>
            <a:avLst/>
            <a:gdLst/>
            <a:ahLst/>
            <a:cxnLst/>
            <a:rect l="l" t="t" r="r" b="b"/>
            <a:pathLst>
              <a:path w="1348740" h="90170">
                <a:moveTo>
                  <a:pt x="0" y="89775"/>
                </a:moveTo>
                <a:lnTo>
                  <a:pt x="1348692" y="89775"/>
                </a:lnTo>
                <a:lnTo>
                  <a:pt x="1348692" y="0"/>
                </a:lnTo>
                <a:lnTo>
                  <a:pt x="0" y="0"/>
                </a:lnTo>
                <a:lnTo>
                  <a:pt x="0" y="89775"/>
                </a:lnTo>
                <a:close/>
              </a:path>
            </a:pathLst>
          </a:custGeom>
          <a:ln w="74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0952" y="6800970"/>
            <a:ext cx="1348740" cy="494030"/>
          </a:xfrm>
          <a:custGeom>
            <a:avLst/>
            <a:gdLst/>
            <a:ahLst/>
            <a:cxnLst/>
            <a:rect l="l" t="t" r="r" b="b"/>
            <a:pathLst>
              <a:path w="1348740" h="494029">
                <a:moveTo>
                  <a:pt x="944083" y="0"/>
                </a:moveTo>
                <a:lnTo>
                  <a:pt x="404609" y="0"/>
                </a:lnTo>
                <a:lnTo>
                  <a:pt x="0" y="493756"/>
                </a:lnTo>
                <a:lnTo>
                  <a:pt x="1348691" y="493756"/>
                </a:lnTo>
                <a:lnTo>
                  <a:pt x="944083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0953" y="6800970"/>
            <a:ext cx="1348740" cy="494030"/>
          </a:xfrm>
          <a:custGeom>
            <a:avLst/>
            <a:gdLst/>
            <a:ahLst/>
            <a:cxnLst/>
            <a:rect l="l" t="t" r="r" b="b"/>
            <a:pathLst>
              <a:path w="1348740" h="494029">
                <a:moveTo>
                  <a:pt x="0" y="493757"/>
                </a:moveTo>
                <a:lnTo>
                  <a:pt x="404608" y="0"/>
                </a:lnTo>
                <a:lnTo>
                  <a:pt x="944083" y="0"/>
                </a:lnTo>
                <a:lnTo>
                  <a:pt x="1348691" y="493757"/>
                </a:lnTo>
                <a:lnTo>
                  <a:pt x="0" y="493757"/>
                </a:lnTo>
                <a:close/>
              </a:path>
            </a:pathLst>
          </a:custGeom>
          <a:ln w="74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091948" y="7622904"/>
            <a:ext cx="307975" cy="614680"/>
          </a:xfrm>
          <a:custGeom>
            <a:avLst/>
            <a:gdLst/>
            <a:ahLst/>
            <a:cxnLst/>
            <a:rect l="l" t="t" r="r" b="b"/>
            <a:pathLst>
              <a:path w="307975" h="614679">
                <a:moveTo>
                  <a:pt x="307696" y="614452"/>
                </a:moveTo>
                <a:lnTo>
                  <a:pt x="0" y="0"/>
                </a:lnTo>
              </a:path>
            </a:pathLst>
          </a:custGeom>
          <a:ln w="74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046992" y="7533130"/>
            <a:ext cx="45085" cy="90170"/>
          </a:xfrm>
          <a:custGeom>
            <a:avLst/>
            <a:gdLst/>
            <a:ahLst/>
            <a:cxnLst/>
            <a:rect l="l" t="t" r="r" b="b"/>
            <a:pathLst>
              <a:path w="45084" h="90170">
                <a:moveTo>
                  <a:pt x="44955" y="89773"/>
                </a:moveTo>
                <a:lnTo>
                  <a:pt x="0" y="0"/>
                </a:lnTo>
              </a:path>
            </a:pathLst>
          </a:custGeom>
          <a:ln w="74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046991" y="7533129"/>
            <a:ext cx="60325" cy="90170"/>
          </a:xfrm>
          <a:custGeom>
            <a:avLst/>
            <a:gdLst/>
            <a:ahLst/>
            <a:cxnLst/>
            <a:rect l="l" t="t" r="r" b="b"/>
            <a:pathLst>
              <a:path w="60325" h="90170">
                <a:moveTo>
                  <a:pt x="0" y="0"/>
                </a:moveTo>
                <a:lnTo>
                  <a:pt x="19980" y="89775"/>
                </a:lnTo>
                <a:lnTo>
                  <a:pt x="59940" y="6982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046991" y="7533130"/>
            <a:ext cx="60325" cy="90170"/>
          </a:xfrm>
          <a:custGeom>
            <a:avLst/>
            <a:gdLst/>
            <a:ahLst/>
            <a:cxnLst/>
            <a:rect l="l" t="t" r="r" b="b"/>
            <a:pathLst>
              <a:path w="60325" h="90170">
                <a:moveTo>
                  <a:pt x="59940" y="69826"/>
                </a:moveTo>
                <a:lnTo>
                  <a:pt x="0" y="0"/>
                </a:lnTo>
                <a:lnTo>
                  <a:pt x="19980" y="89774"/>
                </a:lnTo>
                <a:lnTo>
                  <a:pt x="59940" y="69826"/>
                </a:lnTo>
                <a:close/>
              </a:path>
            </a:pathLst>
          </a:custGeom>
          <a:ln w="74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748342" y="6666303"/>
            <a:ext cx="391795" cy="430530"/>
          </a:xfrm>
          <a:custGeom>
            <a:avLst/>
            <a:gdLst/>
            <a:ahLst/>
            <a:cxnLst/>
            <a:rect l="l" t="t" r="r" b="b"/>
            <a:pathLst>
              <a:path w="391794" h="430529">
                <a:moveTo>
                  <a:pt x="0" y="0"/>
                </a:moveTo>
                <a:lnTo>
                  <a:pt x="391427" y="429919"/>
                </a:lnTo>
              </a:path>
            </a:pathLst>
          </a:custGeom>
          <a:ln w="74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139770" y="7096222"/>
            <a:ext cx="47625" cy="52069"/>
          </a:xfrm>
          <a:custGeom>
            <a:avLst/>
            <a:gdLst/>
            <a:ahLst/>
            <a:cxnLst/>
            <a:rect l="l" t="t" r="r" b="b"/>
            <a:pathLst>
              <a:path w="47625" h="52070">
                <a:moveTo>
                  <a:pt x="0" y="0"/>
                </a:moveTo>
                <a:lnTo>
                  <a:pt x="47043" y="51669"/>
                </a:lnTo>
              </a:path>
            </a:pathLst>
          </a:custGeom>
          <a:ln w="74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109003" y="7066302"/>
            <a:ext cx="78105" cy="81915"/>
          </a:xfrm>
          <a:custGeom>
            <a:avLst/>
            <a:gdLst/>
            <a:ahLst/>
            <a:cxnLst/>
            <a:rect l="l" t="t" r="r" b="b"/>
            <a:pathLst>
              <a:path w="78105" h="81915">
                <a:moveTo>
                  <a:pt x="33957" y="0"/>
                </a:moveTo>
                <a:lnTo>
                  <a:pt x="0" y="29919"/>
                </a:lnTo>
                <a:lnTo>
                  <a:pt x="77920" y="81794"/>
                </a:lnTo>
                <a:lnTo>
                  <a:pt x="339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109003" y="7066303"/>
            <a:ext cx="78105" cy="81915"/>
          </a:xfrm>
          <a:custGeom>
            <a:avLst/>
            <a:gdLst/>
            <a:ahLst/>
            <a:cxnLst/>
            <a:rect l="l" t="t" r="r" b="b"/>
            <a:pathLst>
              <a:path w="78105" h="81915">
                <a:moveTo>
                  <a:pt x="0" y="29920"/>
                </a:moveTo>
                <a:lnTo>
                  <a:pt x="77921" y="81794"/>
                </a:lnTo>
                <a:lnTo>
                  <a:pt x="33956" y="0"/>
                </a:lnTo>
                <a:lnTo>
                  <a:pt x="0" y="29920"/>
                </a:lnTo>
                <a:close/>
              </a:path>
            </a:pathLst>
          </a:custGeom>
          <a:ln w="74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894160" y="7249841"/>
            <a:ext cx="224790" cy="135255"/>
          </a:xfrm>
          <a:custGeom>
            <a:avLst/>
            <a:gdLst/>
            <a:ahLst/>
            <a:cxnLst/>
            <a:rect l="l" t="t" r="r" b="b"/>
            <a:pathLst>
              <a:path w="224789" h="135254">
                <a:moveTo>
                  <a:pt x="224787" y="44885"/>
                </a:moveTo>
                <a:lnTo>
                  <a:pt x="0" y="44885"/>
                </a:lnTo>
                <a:lnTo>
                  <a:pt x="44963" y="89769"/>
                </a:lnTo>
                <a:lnTo>
                  <a:pt x="44963" y="134659"/>
                </a:lnTo>
                <a:lnTo>
                  <a:pt x="89927" y="89769"/>
                </a:lnTo>
                <a:lnTo>
                  <a:pt x="179839" y="89769"/>
                </a:lnTo>
                <a:lnTo>
                  <a:pt x="224787" y="44885"/>
                </a:lnTo>
                <a:close/>
              </a:path>
              <a:path w="224789" h="135254">
                <a:moveTo>
                  <a:pt x="134875" y="89769"/>
                </a:moveTo>
                <a:lnTo>
                  <a:pt x="89927" y="89769"/>
                </a:lnTo>
                <a:lnTo>
                  <a:pt x="134875" y="134659"/>
                </a:lnTo>
                <a:lnTo>
                  <a:pt x="134875" y="89769"/>
                </a:lnTo>
                <a:close/>
              </a:path>
              <a:path w="224789" h="135254">
                <a:moveTo>
                  <a:pt x="224787" y="89769"/>
                </a:moveTo>
                <a:lnTo>
                  <a:pt x="134875" y="89769"/>
                </a:lnTo>
                <a:lnTo>
                  <a:pt x="179839" y="134659"/>
                </a:lnTo>
                <a:lnTo>
                  <a:pt x="224787" y="89769"/>
                </a:lnTo>
                <a:close/>
              </a:path>
              <a:path w="224789" h="135254">
                <a:moveTo>
                  <a:pt x="134875" y="0"/>
                </a:moveTo>
                <a:lnTo>
                  <a:pt x="44963" y="0"/>
                </a:lnTo>
                <a:lnTo>
                  <a:pt x="89927" y="44885"/>
                </a:lnTo>
                <a:lnTo>
                  <a:pt x="134875" y="44885"/>
                </a:lnTo>
                <a:lnTo>
                  <a:pt x="134875" y="0"/>
                </a:lnTo>
                <a:close/>
              </a:path>
              <a:path w="224789" h="135254">
                <a:moveTo>
                  <a:pt x="179839" y="0"/>
                </a:moveTo>
                <a:lnTo>
                  <a:pt x="134875" y="44885"/>
                </a:lnTo>
                <a:lnTo>
                  <a:pt x="179839" y="44885"/>
                </a:lnTo>
                <a:lnTo>
                  <a:pt x="179839" y="0"/>
                </a:lnTo>
                <a:close/>
              </a:path>
            </a:pathLst>
          </a:custGeom>
          <a:solidFill>
            <a:srgbClr val="33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894160" y="7249842"/>
            <a:ext cx="224790" cy="135255"/>
          </a:xfrm>
          <a:custGeom>
            <a:avLst/>
            <a:gdLst/>
            <a:ahLst/>
            <a:cxnLst/>
            <a:rect l="l" t="t" r="r" b="b"/>
            <a:pathLst>
              <a:path w="224789" h="135254">
                <a:moveTo>
                  <a:pt x="44963" y="89769"/>
                </a:moveTo>
                <a:lnTo>
                  <a:pt x="0" y="44884"/>
                </a:lnTo>
                <a:lnTo>
                  <a:pt x="89927" y="44884"/>
                </a:lnTo>
                <a:lnTo>
                  <a:pt x="44963" y="0"/>
                </a:lnTo>
                <a:lnTo>
                  <a:pt x="134875" y="0"/>
                </a:lnTo>
                <a:lnTo>
                  <a:pt x="134875" y="44884"/>
                </a:lnTo>
                <a:lnTo>
                  <a:pt x="179838" y="0"/>
                </a:lnTo>
                <a:lnTo>
                  <a:pt x="179838" y="44884"/>
                </a:lnTo>
                <a:lnTo>
                  <a:pt x="224786" y="44884"/>
                </a:lnTo>
                <a:lnTo>
                  <a:pt x="179838" y="89769"/>
                </a:lnTo>
                <a:lnTo>
                  <a:pt x="224786" y="89769"/>
                </a:lnTo>
                <a:lnTo>
                  <a:pt x="179838" y="134659"/>
                </a:lnTo>
                <a:lnTo>
                  <a:pt x="134875" y="89769"/>
                </a:lnTo>
                <a:lnTo>
                  <a:pt x="134875" y="134659"/>
                </a:lnTo>
                <a:lnTo>
                  <a:pt x="89927" y="89769"/>
                </a:lnTo>
                <a:lnTo>
                  <a:pt x="44963" y="134659"/>
                </a:lnTo>
                <a:lnTo>
                  <a:pt x="44963" y="89769"/>
                </a:lnTo>
                <a:close/>
              </a:path>
            </a:pathLst>
          </a:custGeom>
          <a:ln w="7484">
            <a:solidFill>
              <a:srgbClr val="00B0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894160" y="7474277"/>
            <a:ext cx="224790" cy="135255"/>
          </a:xfrm>
          <a:custGeom>
            <a:avLst/>
            <a:gdLst/>
            <a:ahLst/>
            <a:cxnLst/>
            <a:rect l="l" t="t" r="r" b="b"/>
            <a:pathLst>
              <a:path w="224789" h="135254">
                <a:moveTo>
                  <a:pt x="224787" y="44883"/>
                </a:moveTo>
                <a:lnTo>
                  <a:pt x="0" y="44883"/>
                </a:lnTo>
                <a:lnTo>
                  <a:pt x="44963" y="89773"/>
                </a:lnTo>
                <a:lnTo>
                  <a:pt x="44963" y="134659"/>
                </a:lnTo>
                <a:lnTo>
                  <a:pt x="89927" y="89773"/>
                </a:lnTo>
                <a:lnTo>
                  <a:pt x="179839" y="89773"/>
                </a:lnTo>
                <a:lnTo>
                  <a:pt x="224787" y="44883"/>
                </a:lnTo>
                <a:close/>
              </a:path>
              <a:path w="224789" h="135254">
                <a:moveTo>
                  <a:pt x="134875" y="89773"/>
                </a:moveTo>
                <a:lnTo>
                  <a:pt x="89927" y="89773"/>
                </a:lnTo>
                <a:lnTo>
                  <a:pt x="134875" y="134659"/>
                </a:lnTo>
                <a:lnTo>
                  <a:pt x="134875" y="89773"/>
                </a:lnTo>
                <a:close/>
              </a:path>
              <a:path w="224789" h="135254">
                <a:moveTo>
                  <a:pt x="224787" y="89773"/>
                </a:moveTo>
                <a:lnTo>
                  <a:pt x="134875" y="89773"/>
                </a:lnTo>
                <a:lnTo>
                  <a:pt x="179839" y="134659"/>
                </a:lnTo>
                <a:lnTo>
                  <a:pt x="224787" y="89773"/>
                </a:lnTo>
                <a:close/>
              </a:path>
              <a:path w="224789" h="135254">
                <a:moveTo>
                  <a:pt x="134875" y="0"/>
                </a:moveTo>
                <a:lnTo>
                  <a:pt x="44963" y="0"/>
                </a:lnTo>
                <a:lnTo>
                  <a:pt x="89927" y="44883"/>
                </a:lnTo>
                <a:lnTo>
                  <a:pt x="134875" y="44883"/>
                </a:lnTo>
                <a:lnTo>
                  <a:pt x="134875" y="0"/>
                </a:lnTo>
                <a:close/>
              </a:path>
              <a:path w="224789" h="135254">
                <a:moveTo>
                  <a:pt x="179839" y="0"/>
                </a:moveTo>
                <a:lnTo>
                  <a:pt x="134875" y="44883"/>
                </a:lnTo>
                <a:lnTo>
                  <a:pt x="179839" y="44883"/>
                </a:lnTo>
                <a:lnTo>
                  <a:pt x="179839" y="0"/>
                </a:lnTo>
                <a:close/>
              </a:path>
            </a:pathLst>
          </a:custGeom>
          <a:solidFill>
            <a:srgbClr val="33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894160" y="7474277"/>
            <a:ext cx="224790" cy="135255"/>
          </a:xfrm>
          <a:custGeom>
            <a:avLst/>
            <a:gdLst/>
            <a:ahLst/>
            <a:cxnLst/>
            <a:rect l="l" t="t" r="r" b="b"/>
            <a:pathLst>
              <a:path w="224789" h="135254">
                <a:moveTo>
                  <a:pt x="44963" y="89774"/>
                </a:moveTo>
                <a:lnTo>
                  <a:pt x="0" y="44883"/>
                </a:lnTo>
                <a:lnTo>
                  <a:pt x="89927" y="44883"/>
                </a:lnTo>
                <a:lnTo>
                  <a:pt x="44963" y="0"/>
                </a:lnTo>
                <a:lnTo>
                  <a:pt x="134875" y="0"/>
                </a:lnTo>
                <a:lnTo>
                  <a:pt x="134875" y="44883"/>
                </a:lnTo>
                <a:lnTo>
                  <a:pt x="179838" y="0"/>
                </a:lnTo>
                <a:lnTo>
                  <a:pt x="179838" y="44883"/>
                </a:lnTo>
                <a:lnTo>
                  <a:pt x="224786" y="44883"/>
                </a:lnTo>
                <a:lnTo>
                  <a:pt x="179838" y="89774"/>
                </a:lnTo>
                <a:lnTo>
                  <a:pt x="224786" y="89774"/>
                </a:lnTo>
                <a:lnTo>
                  <a:pt x="179838" y="134659"/>
                </a:lnTo>
                <a:lnTo>
                  <a:pt x="134875" y="89774"/>
                </a:lnTo>
                <a:lnTo>
                  <a:pt x="134875" y="134659"/>
                </a:lnTo>
                <a:lnTo>
                  <a:pt x="89927" y="89774"/>
                </a:lnTo>
                <a:lnTo>
                  <a:pt x="44963" y="134659"/>
                </a:lnTo>
                <a:lnTo>
                  <a:pt x="44963" y="89774"/>
                </a:lnTo>
                <a:close/>
              </a:path>
            </a:pathLst>
          </a:custGeom>
          <a:ln w="7484">
            <a:solidFill>
              <a:srgbClr val="00B0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2572600" y="8245854"/>
            <a:ext cx="35179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" dirty="0">
                <a:latin typeface="Times New Roman"/>
                <a:cs typeface="Times New Roman"/>
              </a:rPr>
              <a:t>PMT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047717" y="8245854"/>
            <a:ext cx="704215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" dirty="0">
                <a:latin typeface="Times New Roman"/>
                <a:cs typeface="Times New Roman"/>
              </a:rPr>
              <a:t>scintillator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179976" y="6405488"/>
            <a:ext cx="43942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" dirty="0">
                <a:latin typeface="Times New Roman"/>
                <a:cs typeface="Times New Roman"/>
              </a:rPr>
              <a:t>source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369292" y="6405488"/>
            <a:ext cx="75819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" dirty="0">
                <a:latin typeface="Times New Roman"/>
                <a:cs typeface="Times New Roman"/>
              </a:rPr>
              <a:t>light−guide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836512" y="6938889"/>
            <a:ext cx="165100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5" dirty="0">
                <a:solidFill>
                  <a:srgbClr val="0000FF"/>
                </a:solidFill>
                <a:latin typeface="Symbol"/>
                <a:cs typeface="Symbol"/>
              </a:rPr>
              <a:t></a:t>
            </a:r>
            <a:endParaRPr sz="2000">
              <a:latin typeface="Symbol"/>
              <a:cs typeface="Symbo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836512" y="7567308"/>
            <a:ext cx="549275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000" spc="217" baseline="9722" dirty="0">
                <a:solidFill>
                  <a:srgbClr val="FF0000"/>
                </a:solidFill>
                <a:latin typeface="Symbol"/>
                <a:cs typeface="Symbol"/>
              </a:rPr>
              <a:t></a:t>
            </a:r>
            <a:r>
              <a:rPr sz="1250" spc="-5" dirty="0">
                <a:solidFill>
                  <a:srgbClr val="FF0000"/>
                </a:solidFill>
                <a:latin typeface="Times New Roman"/>
                <a:cs typeface="Times New Roman"/>
              </a:rPr>
              <a:t>delay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894160" y="6262316"/>
            <a:ext cx="360045" cy="494030"/>
          </a:xfrm>
          <a:custGeom>
            <a:avLst/>
            <a:gdLst/>
            <a:ahLst/>
            <a:cxnLst/>
            <a:rect l="l" t="t" r="r" b="b"/>
            <a:pathLst>
              <a:path w="360044" h="494029">
                <a:moveTo>
                  <a:pt x="254762" y="0"/>
                </a:moveTo>
                <a:lnTo>
                  <a:pt x="104899" y="0"/>
                </a:lnTo>
                <a:lnTo>
                  <a:pt x="64073" y="8232"/>
                </a:lnTo>
                <a:lnTo>
                  <a:pt x="30728" y="30682"/>
                </a:lnTo>
                <a:lnTo>
                  <a:pt x="8245" y="63974"/>
                </a:lnTo>
                <a:lnTo>
                  <a:pt x="0" y="104738"/>
                </a:lnTo>
                <a:lnTo>
                  <a:pt x="0" y="389021"/>
                </a:lnTo>
                <a:lnTo>
                  <a:pt x="8245" y="429791"/>
                </a:lnTo>
                <a:lnTo>
                  <a:pt x="30728" y="463083"/>
                </a:lnTo>
                <a:lnTo>
                  <a:pt x="64073" y="485529"/>
                </a:lnTo>
                <a:lnTo>
                  <a:pt x="104899" y="493759"/>
                </a:lnTo>
                <a:lnTo>
                  <a:pt x="254762" y="493759"/>
                </a:lnTo>
                <a:lnTo>
                  <a:pt x="295594" y="485529"/>
                </a:lnTo>
                <a:lnTo>
                  <a:pt x="328938" y="463083"/>
                </a:lnTo>
                <a:lnTo>
                  <a:pt x="351418" y="429791"/>
                </a:lnTo>
                <a:lnTo>
                  <a:pt x="359661" y="389021"/>
                </a:lnTo>
                <a:lnTo>
                  <a:pt x="359661" y="104738"/>
                </a:lnTo>
                <a:lnTo>
                  <a:pt x="351418" y="63974"/>
                </a:lnTo>
                <a:lnTo>
                  <a:pt x="328938" y="30682"/>
                </a:lnTo>
                <a:lnTo>
                  <a:pt x="295594" y="8232"/>
                </a:lnTo>
                <a:lnTo>
                  <a:pt x="254762" y="0"/>
                </a:lnTo>
                <a:close/>
              </a:path>
            </a:pathLst>
          </a:custGeom>
          <a:solidFill>
            <a:srgbClr val="FFDE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894160" y="6262318"/>
            <a:ext cx="360045" cy="494030"/>
          </a:xfrm>
          <a:custGeom>
            <a:avLst/>
            <a:gdLst/>
            <a:ahLst/>
            <a:cxnLst/>
            <a:rect l="l" t="t" r="r" b="b"/>
            <a:pathLst>
              <a:path w="360044" h="494029">
                <a:moveTo>
                  <a:pt x="104899" y="0"/>
                </a:moveTo>
                <a:lnTo>
                  <a:pt x="64073" y="8232"/>
                </a:lnTo>
                <a:lnTo>
                  <a:pt x="30729" y="30681"/>
                </a:lnTo>
                <a:lnTo>
                  <a:pt x="8245" y="63974"/>
                </a:lnTo>
                <a:lnTo>
                  <a:pt x="0" y="104737"/>
                </a:lnTo>
                <a:lnTo>
                  <a:pt x="0" y="389020"/>
                </a:lnTo>
                <a:lnTo>
                  <a:pt x="8245" y="429790"/>
                </a:lnTo>
                <a:lnTo>
                  <a:pt x="30729" y="463082"/>
                </a:lnTo>
                <a:lnTo>
                  <a:pt x="64073" y="485528"/>
                </a:lnTo>
                <a:lnTo>
                  <a:pt x="104899" y="493758"/>
                </a:lnTo>
                <a:lnTo>
                  <a:pt x="254762" y="493758"/>
                </a:lnTo>
                <a:lnTo>
                  <a:pt x="295595" y="485528"/>
                </a:lnTo>
                <a:lnTo>
                  <a:pt x="328938" y="463082"/>
                </a:lnTo>
                <a:lnTo>
                  <a:pt x="351418" y="429790"/>
                </a:lnTo>
                <a:lnTo>
                  <a:pt x="359661" y="389020"/>
                </a:lnTo>
                <a:lnTo>
                  <a:pt x="359661" y="104737"/>
                </a:lnTo>
                <a:lnTo>
                  <a:pt x="351418" y="63974"/>
                </a:lnTo>
                <a:lnTo>
                  <a:pt x="328938" y="30681"/>
                </a:lnTo>
                <a:lnTo>
                  <a:pt x="295595" y="8232"/>
                </a:lnTo>
                <a:lnTo>
                  <a:pt x="254762" y="0"/>
                </a:lnTo>
                <a:lnTo>
                  <a:pt x="104899" y="0"/>
                </a:lnTo>
                <a:close/>
              </a:path>
            </a:pathLst>
          </a:custGeom>
          <a:ln w="74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242863" y="6262316"/>
            <a:ext cx="360045" cy="494030"/>
          </a:xfrm>
          <a:custGeom>
            <a:avLst/>
            <a:gdLst/>
            <a:ahLst/>
            <a:cxnLst/>
            <a:rect l="l" t="t" r="r" b="b"/>
            <a:pathLst>
              <a:path w="360045" h="494029">
                <a:moveTo>
                  <a:pt x="254761" y="0"/>
                </a:moveTo>
                <a:lnTo>
                  <a:pt x="104898" y="0"/>
                </a:lnTo>
                <a:lnTo>
                  <a:pt x="64066" y="8232"/>
                </a:lnTo>
                <a:lnTo>
                  <a:pt x="30723" y="30682"/>
                </a:lnTo>
                <a:lnTo>
                  <a:pt x="8243" y="63974"/>
                </a:lnTo>
                <a:lnTo>
                  <a:pt x="0" y="104738"/>
                </a:lnTo>
                <a:lnTo>
                  <a:pt x="0" y="389021"/>
                </a:lnTo>
                <a:lnTo>
                  <a:pt x="8243" y="429791"/>
                </a:lnTo>
                <a:lnTo>
                  <a:pt x="30723" y="463083"/>
                </a:lnTo>
                <a:lnTo>
                  <a:pt x="64066" y="485529"/>
                </a:lnTo>
                <a:lnTo>
                  <a:pt x="104898" y="493759"/>
                </a:lnTo>
                <a:lnTo>
                  <a:pt x="254761" y="493759"/>
                </a:lnTo>
                <a:lnTo>
                  <a:pt x="295586" y="485529"/>
                </a:lnTo>
                <a:lnTo>
                  <a:pt x="328924" y="463083"/>
                </a:lnTo>
                <a:lnTo>
                  <a:pt x="351403" y="429791"/>
                </a:lnTo>
                <a:lnTo>
                  <a:pt x="359646" y="389021"/>
                </a:lnTo>
                <a:lnTo>
                  <a:pt x="359646" y="104738"/>
                </a:lnTo>
                <a:lnTo>
                  <a:pt x="351403" y="63974"/>
                </a:lnTo>
                <a:lnTo>
                  <a:pt x="328924" y="30682"/>
                </a:lnTo>
                <a:lnTo>
                  <a:pt x="295586" y="8232"/>
                </a:lnTo>
                <a:lnTo>
                  <a:pt x="254761" y="0"/>
                </a:lnTo>
                <a:close/>
              </a:path>
            </a:pathLst>
          </a:custGeom>
          <a:solidFill>
            <a:srgbClr val="FFDE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242863" y="6262318"/>
            <a:ext cx="360045" cy="494030"/>
          </a:xfrm>
          <a:custGeom>
            <a:avLst/>
            <a:gdLst/>
            <a:ahLst/>
            <a:cxnLst/>
            <a:rect l="l" t="t" r="r" b="b"/>
            <a:pathLst>
              <a:path w="360045" h="494029">
                <a:moveTo>
                  <a:pt x="104899" y="0"/>
                </a:moveTo>
                <a:lnTo>
                  <a:pt x="64066" y="8232"/>
                </a:lnTo>
                <a:lnTo>
                  <a:pt x="30723" y="30681"/>
                </a:lnTo>
                <a:lnTo>
                  <a:pt x="8243" y="63974"/>
                </a:lnTo>
                <a:lnTo>
                  <a:pt x="0" y="104737"/>
                </a:lnTo>
                <a:lnTo>
                  <a:pt x="0" y="389020"/>
                </a:lnTo>
                <a:lnTo>
                  <a:pt x="8243" y="429790"/>
                </a:lnTo>
                <a:lnTo>
                  <a:pt x="30723" y="463082"/>
                </a:lnTo>
                <a:lnTo>
                  <a:pt x="64066" y="485528"/>
                </a:lnTo>
                <a:lnTo>
                  <a:pt x="104899" y="493758"/>
                </a:lnTo>
                <a:lnTo>
                  <a:pt x="254762" y="493758"/>
                </a:lnTo>
                <a:lnTo>
                  <a:pt x="295585" y="485528"/>
                </a:lnTo>
                <a:lnTo>
                  <a:pt x="328924" y="463082"/>
                </a:lnTo>
                <a:lnTo>
                  <a:pt x="351402" y="429790"/>
                </a:lnTo>
                <a:lnTo>
                  <a:pt x="359645" y="389020"/>
                </a:lnTo>
                <a:lnTo>
                  <a:pt x="359645" y="104737"/>
                </a:lnTo>
                <a:lnTo>
                  <a:pt x="351402" y="63974"/>
                </a:lnTo>
                <a:lnTo>
                  <a:pt x="328924" y="30681"/>
                </a:lnTo>
                <a:lnTo>
                  <a:pt x="295585" y="8232"/>
                </a:lnTo>
                <a:lnTo>
                  <a:pt x="254762" y="0"/>
                </a:lnTo>
                <a:lnTo>
                  <a:pt x="104899" y="0"/>
                </a:lnTo>
                <a:close/>
              </a:path>
            </a:pathLst>
          </a:custGeom>
          <a:ln w="74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45475" y="8102696"/>
            <a:ext cx="360045" cy="494030"/>
          </a:xfrm>
          <a:custGeom>
            <a:avLst/>
            <a:gdLst/>
            <a:ahLst/>
            <a:cxnLst/>
            <a:rect l="l" t="t" r="r" b="b"/>
            <a:pathLst>
              <a:path w="360044" h="494029">
                <a:moveTo>
                  <a:pt x="254754" y="0"/>
                </a:moveTo>
                <a:lnTo>
                  <a:pt x="104900" y="0"/>
                </a:lnTo>
                <a:lnTo>
                  <a:pt x="64068" y="8231"/>
                </a:lnTo>
                <a:lnTo>
                  <a:pt x="30724" y="30677"/>
                </a:lnTo>
                <a:lnTo>
                  <a:pt x="8243" y="63970"/>
                </a:lnTo>
                <a:lnTo>
                  <a:pt x="0" y="104738"/>
                </a:lnTo>
                <a:lnTo>
                  <a:pt x="0" y="389021"/>
                </a:lnTo>
                <a:lnTo>
                  <a:pt x="8243" y="429789"/>
                </a:lnTo>
                <a:lnTo>
                  <a:pt x="30724" y="463082"/>
                </a:lnTo>
                <a:lnTo>
                  <a:pt x="64068" y="485529"/>
                </a:lnTo>
                <a:lnTo>
                  <a:pt x="104900" y="493760"/>
                </a:lnTo>
                <a:lnTo>
                  <a:pt x="254754" y="493760"/>
                </a:lnTo>
                <a:lnTo>
                  <a:pt x="295584" y="485529"/>
                </a:lnTo>
                <a:lnTo>
                  <a:pt x="328928" y="463082"/>
                </a:lnTo>
                <a:lnTo>
                  <a:pt x="351410" y="429789"/>
                </a:lnTo>
                <a:lnTo>
                  <a:pt x="359654" y="389021"/>
                </a:lnTo>
                <a:lnTo>
                  <a:pt x="359654" y="104738"/>
                </a:lnTo>
                <a:lnTo>
                  <a:pt x="351410" y="63970"/>
                </a:lnTo>
                <a:lnTo>
                  <a:pt x="328928" y="30677"/>
                </a:lnTo>
                <a:lnTo>
                  <a:pt x="295584" y="8231"/>
                </a:lnTo>
                <a:lnTo>
                  <a:pt x="254754" y="0"/>
                </a:lnTo>
                <a:close/>
              </a:path>
            </a:pathLst>
          </a:custGeom>
          <a:solidFill>
            <a:srgbClr val="FFDE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45474" y="8102697"/>
            <a:ext cx="360045" cy="494030"/>
          </a:xfrm>
          <a:custGeom>
            <a:avLst/>
            <a:gdLst/>
            <a:ahLst/>
            <a:cxnLst/>
            <a:rect l="l" t="t" r="r" b="b"/>
            <a:pathLst>
              <a:path w="360044" h="494029">
                <a:moveTo>
                  <a:pt x="104901" y="0"/>
                </a:moveTo>
                <a:lnTo>
                  <a:pt x="64069" y="8231"/>
                </a:lnTo>
                <a:lnTo>
                  <a:pt x="30725" y="30677"/>
                </a:lnTo>
                <a:lnTo>
                  <a:pt x="8243" y="63969"/>
                </a:lnTo>
                <a:lnTo>
                  <a:pt x="0" y="104737"/>
                </a:lnTo>
                <a:lnTo>
                  <a:pt x="0" y="389020"/>
                </a:lnTo>
                <a:lnTo>
                  <a:pt x="8243" y="429788"/>
                </a:lnTo>
                <a:lnTo>
                  <a:pt x="30725" y="463081"/>
                </a:lnTo>
                <a:lnTo>
                  <a:pt x="64069" y="485528"/>
                </a:lnTo>
                <a:lnTo>
                  <a:pt x="104901" y="493759"/>
                </a:lnTo>
                <a:lnTo>
                  <a:pt x="254754" y="493759"/>
                </a:lnTo>
                <a:lnTo>
                  <a:pt x="295585" y="485528"/>
                </a:lnTo>
                <a:lnTo>
                  <a:pt x="328929" y="463081"/>
                </a:lnTo>
                <a:lnTo>
                  <a:pt x="351411" y="429788"/>
                </a:lnTo>
                <a:lnTo>
                  <a:pt x="359655" y="389020"/>
                </a:lnTo>
                <a:lnTo>
                  <a:pt x="359655" y="104737"/>
                </a:lnTo>
                <a:lnTo>
                  <a:pt x="351411" y="63969"/>
                </a:lnTo>
                <a:lnTo>
                  <a:pt x="328929" y="30677"/>
                </a:lnTo>
                <a:lnTo>
                  <a:pt x="295585" y="8231"/>
                </a:lnTo>
                <a:lnTo>
                  <a:pt x="254754" y="0"/>
                </a:lnTo>
                <a:lnTo>
                  <a:pt x="104901" y="0"/>
                </a:lnTo>
                <a:close/>
              </a:path>
            </a:pathLst>
          </a:custGeom>
          <a:ln w="74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242863" y="8102696"/>
            <a:ext cx="360045" cy="494030"/>
          </a:xfrm>
          <a:custGeom>
            <a:avLst/>
            <a:gdLst/>
            <a:ahLst/>
            <a:cxnLst/>
            <a:rect l="l" t="t" r="r" b="b"/>
            <a:pathLst>
              <a:path w="360045" h="494029">
                <a:moveTo>
                  <a:pt x="254761" y="0"/>
                </a:moveTo>
                <a:lnTo>
                  <a:pt x="104898" y="0"/>
                </a:lnTo>
                <a:lnTo>
                  <a:pt x="64066" y="8231"/>
                </a:lnTo>
                <a:lnTo>
                  <a:pt x="30723" y="30677"/>
                </a:lnTo>
                <a:lnTo>
                  <a:pt x="8243" y="63970"/>
                </a:lnTo>
                <a:lnTo>
                  <a:pt x="0" y="104738"/>
                </a:lnTo>
                <a:lnTo>
                  <a:pt x="0" y="389021"/>
                </a:lnTo>
                <a:lnTo>
                  <a:pt x="8243" y="429789"/>
                </a:lnTo>
                <a:lnTo>
                  <a:pt x="30723" y="463082"/>
                </a:lnTo>
                <a:lnTo>
                  <a:pt x="64066" y="485529"/>
                </a:lnTo>
                <a:lnTo>
                  <a:pt x="104898" y="493760"/>
                </a:lnTo>
                <a:lnTo>
                  <a:pt x="254761" y="493760"/>
                </a:lnTo>
                <a:lnTo>
                  <a:pt x="295586" y="485529"/>
                </a:lnTo>
                <a:lnTo>
                  <a:pt x="328924" y="463082"/>
                </a:lnTo>
                <a:lnTo>
                  <a:pt x="351403" y="429789"/>
                </a:lnTo>
                <a:lnTo>
                  <a:pt x="359646" y="389021"/>
                </a:lnTo>
                <a:lnTo>
                  <a:pt x="359646" y="104738"/>
                </a:lnTo>
                <a:lnTo>
                  <a:pt x="351403" y="63970"/>
                </a:lnTo>
                <a:lnTo>
                  <a:pt x="328924" y="30677"/>
                </a:lnTo>
                <a:lnTo>
                  <a:pt x="295586" y="8231"/>
                </a:lnTo>
                <a:lnTo>
                  <a:pt x="254761" y="0"/>
                </a:lnTo>
                <a:close/>
              </a:path>
            </a:pathLst>
          </a:custGeom>
          <a:solidFill>
            <a:srgbClr val="FFDE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242863" y="8102697"/>
            <a:ext cx="360045" cy="494030"/>
          </a:xfrm>
          <a:custGeom>
            <a:avLst/>
            <a:gdLst/>
            <a:ahLst/>
            <a:cxnLst/>
            <a:rect l="l" t="t" r="r" b="b"/>
            <a:pathLst>
              <a:path w="360045" h="494029">
                <a:moveTo>
                  <a:pt x="104899" y="0"/>
                </a:moveTo>
                <a:lnTo>
                  <a:pt x="64066" y="8231"/>
                </a:lnTo>
                <a:lnTo>
                  <a:pt x="30723" y="30677"/>
                </a:lnTo>
                <a:lnTo>
                  <a:pt x="8243" y="63969"/>
                </a:lnTo>
                <a:lnTo>
                  <a:pt x="0" y="104737"/>
                </a:lnTo>
                <a:lnTo>
                  <a:pt x="0" y="389020"/>
                </a:lnTo>
                <a:lnTo>
                  <a:pt x="8243" y="429788"/>
                </a:lnTo>
                <a:lnTo>
                  <a:pt x="30723" y="463081"/>
                </a:lnTo>
                <a:lnTo>
                  <a:pt x="64066" y="485528"/>
                </a:lnTo>
                <a:lnTo>
                  <a:pt x="104899" y="493759"/>
                </a:lnTo>
                <a:lnTo>
                  <a:pt x="254762" y="493759"/>
                </a:lnTo>
                <a:lnTo>
                  <a:pt x="295585" y="485528"/>
                </a:lnTo>
                <a:lnTo>
                  <a:pt x="328924" y="463081"/>
                </a:lnTo>
                <a:lnTo>
                  <a:pt x="351402" y="429788"/>
                </a:lnTo>
                <a:lnTo>
                  <a:pt x="359645" y="389020"/>
                </a:lnTo>
                <a:lnTo>
                  <a:pt x="359645" y="104737"/>
                </a:lnTo>
                <a:lnTo>
                  <a:pt x="351402" y="63969"/>
                </a:lnTo>
                <a:lnTo>
                  <a:pt x="328924" y="30677"/>
                </a:lnTo>
                <a:lnTo>
                  <a:pt x="295585" y="8231"/>
                </a:lnTo>
                <a:lnTo>
                  <a:pt x="254762" y="0"/>
                </a:lnTo>
                <a:lnTo>
                  <a:pt x="104899" y="0"/>
                </a:lnTo>
                <a:close/>
              </a:path>
            </a:pathLst>
          </a:custGeom>
          <a:ln w="74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894160" y="8102696"/>
            <a:ext cx="360045" cy="494030"/>
          </a:xfrm>
          <a:custGeom>
            <a:avLst/>
            <a:gdLst/>
            <a:ahLst/>
            <a:cxnLst/>
            <a:rect l="l" t="t" r="r" b="b"/>
            <a:pathLst>
              <a:path w="360044" h="494029">
                <a:moveTo>
                  <a:pt x="254762" y="0"/>
                </a:moveTo>
                <a:lnTo>
                  <a:pt x="104899" y="0"/>
                </a:lnTo>
                <a:lnTo>
                  <a:pt x="64073" y="8231"/>
                </a:lnTo>
                <a:lnTo>
                  <a:pt x="30728" y="30677"/>
                </a:lnTo>
                <a:lnTo>
                  <a:pt x="8245" y="63970"/>
                </a:lnTo>
                <a:lnTo>
                  <a:pt x="0" y="104738"/>
                </a:lnTo>
                <a:lnTo>
                  <a:pt x="0" y="389021"/>
                </a:lnTo>
                <a:lnTo>
                  <a:pt x="8245" y="429789"/>
                </a:lnTo>
                <a:lnTo>
                  <a:pt x="30728" y="463082"/>
                </a:lnTo>
                <a:lnTo>
                  <a:pt x="64073" y="485529"/>
                </a:lnTo>
                <a:lnTo>
                  <a:pt x="104899" y="493760"/>
                </a:lnTo>
                <a:lnTo>
                  <a:pt x="254762" y="493760"/>
                </a:lnTo>
                <a:lnTo>
                  <a:pt x="295594" y="485529"/>
                </a:lnTo>
                <a:lnTo>
                  <a:pt x="328938" y="463082"/>
                </a:lnTo>
                <a:lnTo>
                  <a:pt x="351418" y="429789"/>
                </a:lnTo>
                <a:lnTo>
                  <a:pt x="359661" y="389021"/>
                </a:lnTo>
                <a:lnTo>
                  <a:pt x="359661" y="104738"/>
                </a:lnTo>
                <a:lnTo>
                  <a:pt x="351418" y="63970"/>
                </a:lnTo>
                <a:lnTo>
                  <a:pt x="328938" y="30677"/>
                </a:lnTo>
                <a:lnTo>
                  <a:pt x="295594" y="8231"/>
                </a:lnTo>
                <a:lnTo>
                  <a:pt x="254762" y="0"/>
                </a:lnTo>
                <a:close/>
              </a:path>
            </a:pathLst>
          </a:custGeom>
          <a:solidFill>
            <a:srgbClr val="FFDE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894160" y="8102697"/>
            <a:ext cx="360045" cy="494030"/>
          </a:xfrm>
          <a:custGeom>
            <a:avLst/>
            <a:gdLst/>
            <a:ahLst/>
            <a:cxnLst/>
            <a:rect l="l" t="t" r="r" b="b"/>
            <a:pathLst>
              <a:path w="360044" h="494029">
                <a:moveTo>
                  <a:pt x="104899" y="0"/>
                </a:moveTo>
                <a:lnTo>
                  <a:pt x="64073" y="8231"/>
                </a:lnTo>
                <a:lnTo>
                  <a:pt x="30729" y="30677"/>
                </a:lnTo>
                <a:lnTo>
                  <a:pt x="8245" y="63969"/>
                </a:lnTo>
                <a:lnTo>
                  <a:pt x="0" y="104737"/>
                </a:lnTo>
                <a:lnTo>
                  <a:pt x="0" y="389020"/>
                </a:lnTo>
                <a:lnTo>
                  <a:pt x="8245" y="429788"/>
                </a:lnTo>
                <a:lnTo>
                  <a:pt x="30729" y="463081"/>
                </a:lnTo>
                <a:lnTo>
                  <a:pt x="64073" y="485528"/>
                </a:lnTo>
                <a:lnTo>
                  <a:pt x="104899" y="493759"/>
                </a:lnTo>
                <a:lnTo>
                  <a:pt x="254762" y="493759"/>
                </a:lnTo>
                <a:lnTo>
                  <a:pt x="295595" y="485528"/>
                </a:lnTo>
                <a:lnTo>
                  <a:pt x="328938" y="463081"/>
                </a:lnTo>
                <a:lnTo>
                  <a:pt x="351418" y="429788"/>
                </a:lnTo>
                <a:lnTo>
                  <a:pt x="359661" y="389020"/>
                </a:lnTo>
                <a:lnTo>
                  <a:pt x="359661" y="104737"/>
                </a:lnTo>
                <a:lnTo>
                  <a:pt x="351418" y="63969"/>
                </a:lnTo>
                <a:lnTo>
                  <a:pt x="328938" y="30677"/>
                </a:lnTo>
                <a:lnTo>
                  <a:pt x="295595" y="8231"/>
                </a:lnTo>
                <a:lnTo>
                  <a:pt x="254762" y="0"/>
                </a:lnTo>
                <a:lnTo>
                  <a:pt x="104899" y="0"/>
                </a:lnTo>
                <a:close/>
              </a:path>
            </a:pathLst>
          </a:custGeom>
          <a:ln w="74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45475" y="6262316"/>
            <a:ext cx="360045" cy="494030"/>
          </a:xfrm>
          <a:custGeom>
            <a:avLst/>
            <a:gdLst/>
            <a:ahLst/>
            <a:cxnLst/>
            <a:rect l="l" t="t" r="r" b="b"/>
            <a:pathLst>
              <a:path w="360044" h="494029">
                <a:moveTo>
                  <a:pt x="254754" y="0"/>
                </a:moveTo>
                <a:lnTo>
                  <a:pt x="104900" y="0"/>
                </a:lnTo>
                <a:lnTo>
                  <a:pt x="64068" y="8232"/>
                </a:lnTo>
                <a:lnTo>
                  <a:pt x="30724" y="30682"/>
                </a:lnTo>
                <a:lnTo>
                  <a:pt x="8243" y="63974"/>
                </a:lnTo>
                <a:lnTo>
                  <a:pt x="0" y="104738"/>
                </a:lnTo>
                <a:lnTo>
                  <a:pt x="0" y="389021"/>
                </a:lnTo>
                <a:lnTo>
                  <a:pt x="8243" y="429791"/>
                </a:lnTo>
                <a:lnTo>
                  <a:pt x="30724" y="463083"/>
                </a:lnTo>
                <a:lnTo>
                  <a:pt x="64068" y="485529"/>
                </a:lnTo>
                <a:lnTo>
                  <a:pt x="104900" y="493759"/>
                </a:lnTo>
                <a:lnTo>
                  <a:pt x="254754" y="493759"/>
                </a:lnTo>
                <a:lnTo>
                  <a:pt x="295584" y="485529"/>
                </a:lnTo>
                <a:lnTo>
                  <a:pt x="328928" y="463083"/>
                </a:lnTo>
                <a:lnTo>
                  <a:pt x="351410" y="429791"/>
                </a:lnTo>
                <a:lnTo>
                  <a:pt x="359654" y="389021"/>
                </a:lnTo>
                <a:lnTo>
                  <a:pt x="359654" y="104738"/>
                </a:lnTo>
                <a:lnTo>
                  <a:pt x="351410" y="63974"/>
                </a:lnTo>
                <a:lnTo>
                  <a:pt x="328928" y="30682"/>
                </a:lnTo>
                <a:lnTo>
                  <a:pt x="295584" y="8232"/>
                </a:lnTo>
                <a:lnTo>
                  <a:pt x="254754" y="0"/>
                </a:lnTo>
                <a:close/>
              </a:path>
            </a:pathLst>
          </a:custGeom>
          <a:solidFill>
            <a:srgbClr val="FFDE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45474" y="6262318"/>
            <a:ext cx="360045" cy="494030"/>
          </a:xfrm>
          <a:custGeom>
            <a:avLst/>
            <a:gdLst/>
            <a:ahLst/>
            <a:cxnLst/>
            <a:rect l="l" t="t" r="r" b="b"/>
            <a:pathLst>
              <a:path w="360044" h="494029">
                <a:moveTo>
                  <a:pt x="104901" y="0"/>
                </a:moveTo>
                <a:lnTo>
                  <a:pt x="64069" y="8232"/>
                </a:lnTo>
                <a:lnTo>
                  <a:pt x="30725" y="30681"/>
                </a:lnTo>
                <a:lnTo>
                  <a:pt x="8243" y="63974"/>
                </a:lnTo>
                <a:lnTo>
                  <a:pt x="0" y="104737"/>
                </a:lnTo>
                <a:lnTo>
                  <a:pt x="0" y="389020"/>
                </a:lnTo>
                <a:lnTo>
                  <a:pt x="8243" y="429790"/>
                </a:lnTo>
                <a:lnTo>
                  <a:pt x="30725" y="463082"/>
                </a:lnTo>
                <a:lnTo>
                  <a:pt x="64069" y="485528"/>
                </a:lnTo>
                <a:lnTo>
                  <a:pt x="104901" y="493758"/>
                </a:lnTo>
                <a:lnTo>
                  <a:pt x="254754" y="493758"/>
                </a:lnTo>
                <a:lnTo>
                  <a:pt x="295585" y="485528"/>
                </a:lnTo>
                <a:lnTo>
                  <a:pt x="328929" y="463082"/>
                </a:lnTo>
                <a:lnTo>
                  <a:pt x="351411" y="429790"/>
                </a:lnTo>
                <a:lnTo>
                  <a:pt x="359655" y="389020"/>
                </a:lnTo>
                <a:lnTo>
                  <a:pt x="359655" y="104737"/>
                </a:lnTo>
                <a:lnTo>
                  <a:pt x="351411" y="63974"/>
                </a:lnTo>
                <a:lnTo>
                  <a:pt x="328929" y="30681"/>
                </a:lnTo>
                <a:lnTo>
                  <a:pt x="295585" y="8232"/>
                </a:lnTo>
                <a:lnTo>
                  <a:pt x="254754" y="0"/>
                </a:lnTo>
                <a:lnTo>
                  <a:pt x="104901" y="0"/>
                </a:lnTo>
                <a:close/>
              </a:path>
            </a:pathLst>
          </a:custGeom>
          <a:ln w="74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95906" y="7384502"/>
            <a:ext cx="3956685" cy="90170"/>
          </a:xfrm>
          <a:custGeom>
            <a:avLst/>
            <a:gdLst/>
            <a:ahLst/>
            <a:cxnLst/>
            <a:rect l="l" t="t" r="r" b="b"/>
            <a:pathLst>
              <a:path w="3956685" h="90170">
                <a:moveTo>
                  <a:pt x="0" y="89775"/>
                </a:moveTo>
                <a:lnTo>
                  <a:pt x="3956182" y="89775"/>
                </a:lnTo>
                <a:lnTo>
                  <a:pt x="3956182" y="0"/>
                </a:lnTo>
                <a:lnTo>
                  <a:pt x="0" y="0"/>
                </a:lnTo>
                <a:lnTo>
                  <a:pt x="0" y="89775"/>
                </a:lnTo>
                <a:close/>
              </a:path>
            </a:pathLst>
          </a:custGeom>
          <a:solidFill>
            <a:srgbClr val="00D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95906" y="7384502"/>
            <a:ext cx="3956685" cy="90170"/>
          </a:xfrm>
          <a:custGeom>
            <a:avLst/>
            <a:gdLst/>
            <a:ahLst/>
            <a:cxnLst/>
            <a:rect l="l" t="t" r="r" b="b"/>
            <a:pathLst>
              <a:path w="3956685" h="90170">
                <a:moveTo>
                  <a:pt x="0" y="89775"/>
                </a:moveTo>
                <a:lnTo>
                  <a:pt x="3956182" y="89775"/>
                </a:lnTo>
                <a:lnTo>
                  <a:pt x="3956182" y="0"/>
                </a:lnTo>
                <a:lnTo>
                  <a:pt x="0" y="0"/>
                </a:lnTo>
                <a:lnTo>
                  <a:pt x="0" y="89775"/>
                </a:lnTo>
                <a:close/>
              </a:path>
            </a:pathLst>
          </a:custGeom>
          <a:ln w="74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61798" y="6661315"/>
            <a:ext cx="632460" cy="670560"/>
          </a:xfrm>
          <a:custGeom>
            <a:avLst/>
            <a:gdLst/>
            <a:ahLst/>
            <a:cxnLst/>
            <a:rect l="l" t="t" r="r" b="b"/>
            <a:pathLst>
              <a:path w="632460" h="670559">
                <a:moveTo>
                  <a:pt x="631855" y="0"/>
                </a:moveTo>
                <a:lnTo>
                  <a:pt x="0" y="670317"/>
                </a:lnTo>
              </a:path>
            </a:pathLst>
          </a:custGeom>
          <a:ln w="74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86110" y="7331632"/>
            <a:ext cx="76200" cy="80645"/>
          </a:xfrm>
          <a:custGeom>
            <a:avLst/>
            <a:gdLst/>
            <a:ahLst/>
            <a:cxnLst/>
            <a:rect l="l" t="t" r="r" b="b"/>
            <a:pathLst>
              <a:path w="76200" h="80645">
                <a:moveTo>
                  <a:pt x="75687" y="0"/>
                </a:moveTo>
                <a:lnTo>
                  <a:pt x="0" y="80295"/>
                </a:lnTo>
              </a:path>
            </a:pathLst>
          </a:custGeom>
          <a:ln w="74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85341" y="7331632"/>
            <a:ext cx="78105" cy="81280"/>
          </a:xfrm>
          <a:custGeom>
            <a:avLst/>
            <a:gdLst/>
            <a:ahLst/>
            <a:cxnLst/>
            <a:rect l="l" t="t" r="r" b="b"/>
            <a:pathLst>
              <a:path w="78104" h="81279">
                <a:moveTo>
                  <a:pt x="44954" y="0"/>
                </a:moveTo>
                <a:lnTo>
                  <a:pt x="0" y="80797"/>
                </a:lnTo>
                <a:lnTo>
                  <a:pt x="77919" y="29926"/>
                </a:lnTo>
                <a:lnTo>
                  <a:pt x="449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85341" y="7331633"/>
            <a:ext cx="78105" cy="81280"/>
          </a:xfrm>
          <a:custGeom>
            <a:avLst/>
            <a:gdLst/>
            <a:ahLst/>
            <a:cxnLst/>
            <a:rect l="l" t="t" r="r" b="b"/>
            <a:pathLst>
              <a:path w="78104" h="81279">
                <a:moveTo>
                  <a:pt x="44954" y="0"/>
                </a:moveTo>
                <a:lnTo>
                  <a:pt x="0" y="80798"/>
                </a:lnTo>
                <a:lnTo>
                  <a:pt x="77919" y="29926"/>
                </a:lnTo>
                <a:lnTo>
                  <a:pt x="44954" y="0"/>
                </a:lnTo>
                <a:close/>
              </a:path>
            </a:pathLst>
          </a:custGeom>
          <a:ln w="74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799253" y="6617432"/>
            <a:ext cx="539750" cy="359410"/>
          </a:xfrm>
          <a:custGeom>
            <a:avLst/>
            <a:gdLst/>
            <a:ahLst/>
            <a:cxnLst/>
            <a:rect l="l" t="t" r="r" b="b"/>
            <a:pathLst>
              <a:path w="539750" h="359409">
                <a:moveTo>
                  <a:pt x="269749" y="0"/>
                </a:moveTo>
                <a:lnTo>
                  <a:pt x="215386" y="3647"/>
                </a:lnTo>
                <a:lnTo>
                  <a:pt x="164752" y="14109"/>
                </a:lnTo>
                <a:lnTo>
                  <a:pt x="118932" y="30662"/>
                </a:lnTo>
                <a:lnTo>
                  <a:pt x="79009" y="52586"/>
                </a:lnTo>
                <a:lnTo>
                  <a:pt x="46070" y="79158"/>
                </a:lnTo>
                <a:lnTo>
                  <a:pt x="21198" y="109657"/>
                </a:lnTo>
                <a:lnTo>
                  <a:pt x="0" y="179546"/>
                </a:lnTo>
                <a:lnTo>
                  <a:pt x="5480" y="215731"/>
                </a:lnTo>
                <a:lnTo>
                  <a:pt x="46070" y="279932"/>
                </a:lnTo>
                <a:lnTo>
                  <a:pt x="79009" y="306504"/>
                </a:lnTo>
                <a:lnTo>
                  <a:pt x="118932" y="328428"/>
                </a:lnTo>
                <a:lnTo>
                  <a:pt x="164752" y="344982"/>
                </a:lnTo>
                <a:lnTo>
                  <a:pt x="215386" y="355443"/>
                </a:lnTo>
                <a:lnTo>
                  <a:pt x="269749" y="359091"/>
                </a:lnTo>
                <a:lnTo>
                  <a:pt x="324107" y="355443"/>
                </a:lnTo>
                <a:lnTo>
                  <a:pt x="374737" y="344982"/>
                </a:lnTo>
                <a:lnTo>
                  <a:pt x="420555" y="328428"/>
                </a:lnTo>
                <a:lnTo>
                  <a:pt x="460476" y="306504"/>
                </a:lnTo>
                <a:lnTo>
                  <a:pt x="493415" y="279932"/>
                </a:lnTo>
                <a:lnTo>
                  <a:pt x="518285" y="249434"/>
                </a:lnTo>
                <a:lnTo>
                  <a:pt x="539484" y="179546"/>
                </a:lnTo>
                <a:lnTo>
                  <a:pt x="534004" y="143360"/>
                </a:lnTo>
                <a:lnTo>
                  <a:pt x="493415" y="79158"/>
                </a:lnTo>
                <a:lnTo>
                  <a:pt x="460476" y="52586"/>
                </a:lnTo>
                <a:lnTo>
                  <a:pt x="420555" y="30662"/>
                </a:lnTo>
                <a:lnTo>
                  <a:pt x="374737" y="14109"/>
                </a:lnTo>
                <a:lnTo>
                  <a:pt x="324107" y="3647"/>
                </a:lnTo>
                <a:lnTo>
                  <a:pt x="269749" y="0"/>
                </a:lnTo>
                <a:close/>
              </a:path>
            </a:pathLst>
          </a:custGeom>
          <a:solidFill>
            <a:srgbClr val="FFDE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799253" y="6617434"/>
            <a:ext cx="539750" cy="359410"/>
          </a:xfrm>
          <a:custGeom>
            <a:avLst/>
            <a:gdLst/>
            <a:ahLst/>
            <a:cxnLst/>
            <a:rect l="l" t="t" r="r" b="b"/>
            <a:pathLst>
              <a:path w="539750" h="359409">
                <a:moveTo>
                  <a:pt x="539484" y="179545"/>
                </a:moveTo>
                <a:lnTo>
                  <a:pt x="518285" y="249434"/>
                </a:lnTo>
                <a:lnTo>
                  <a:pt x="493415" y="279932"/>
                </a:lnTo>
                <a:lnTo>
                  <a:pt x="460476" y="306504"/>
                </a:lnTo>
                <a:lnTo>
                  <a:pt x="420556" y="328428"/>
                </a:lnTo>
                <a:lnTo>
                  <a:pt x="374738" y="344982"/>
                </a:lnTo>
                <a:lnTo>
                  <a:pt x="324107" y="355443"/>
                </a:lnTo>
                <a:lnTo>
                  <a:pt x="269750" y="359091"/>
                </a:lnTo>
                <a:lnTo>
                  <a:pt x="215387" y="355443"/>
                </a:lnTo>
                <a:lnTo>
                  <a:pt x="164752" y="344982"/>
                </a:lnTo>
                <a:lnTo>
                  <a:pt x="118932" y="328428"/>
                </a:lnTo>
                <a:lnTo>
                  <a:pt x="79009" y="306504"/>
                </a:lnTo>
                <a:lnTo>
                  <a:pt x="46070" y="279932"/>
                </a:lnTo>
                <a:lnTo>
                  <a:pt x="21198" y="249434"/>
                </a:lnTo>
                <a:lnTo>
                  <a:pt x="0" y="179545"/>
                </a:lnTo>
                <a:lnTo>
                  <a:pt x="5480" y="143360"/>
                </a:lnTo>
                <a:lnTo>
                  <a:pt x="46070" y="79158"/>
                </a:lnTo>
                <a:lnTo>
                  <a:pt x="79009" y="52586"/>
                </a:lnTo>
                <a:lnTo>
                  <a:pt x="118932" y="30662"/>
                </a:lnTo>
                <a:lnTo>
                  <a:pt x="164752" y="14109"/>
                </a:lnTo>
                <a:lnTo>
                  <a:pt x="215387" y="3647"/>
                </a:lnTo>
                <a:lnTo>
                  <a:pt x="269750" y="0"/>
                </a:lnTo>
                <a:lnTo>
                  <a:pt x="324107" y="3647"/>
                </a:lnTo>
                <a:lnTo>
                  <a:pt x="374738" y="14109"/>
                </a:lnTo>
                <a:lnTo>
                  <a:pt x="420556" y="30662"/>
                </a:lnTo>
                <a:lnTo>
                  <a:pt x="460476" y="52586"/>
                </a:lnTo>
                <a:lnTo>
                  <a:pt x="493415" y="79158"/>
                </a:lnTo>
                <a:lnTo>
                  <a:pt x="518285" y="109657"/>
                </a:lnTo>
                <a:lnTo>
                  <a:pt x="539484" y="179545"/>
                </a:lnTo>
                <a:close/>
              </a:path>
            </a:pathLst>
          </a:custGeom>
          <a:ln w="74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147956" y="6617432"/>
            <a:ext cx="539750" cy="359410"/>
          </a:xfrm>
          <a:custGeom>
            <a:avLst/>
            <a:gdLst/>
            <a:ahLst/>
            <a:cxnLst/>
            <a:rect l="l" t="t" r="r" b="b"/>
            <a:pathLst>
              <a:path w="539750" h="359409">
                <a:moveTo>
                  <a:pt x="269734" y="0"/>
                </a:moveTo>
                <a:lnTo>
                  <a:pt x="215376" y="3647"/>
                </a:lnTo>
                <a:lnTo>
                  <a:pt x="164745" y="14109"/>
                </a:lnTo>
                <a:lnTo>
                  <a:pt x="118927" y="30662"/>
                </a:lnTo>
                <a:lnTo>
                  <a:pt x="79007" y="52586"/>
                </a:lnTo>
                <a:lnTo>
                  <a:pt x="46069" y="79158"/>
                </a:lnTo>
                <a:lnTo>
                  <a:pt x="21198" y="109657"/>
                </a:lnTo>
                <a:lnTo>
                  <a:pt x="0" y="179546"/>
                </a:lnTo>
                <a:lnTo>
                  <a:pt x="5480" y="215731"/>
                </a:lnTo>
                <a:lnTo>
                  <a:pt x="46069" y="279932"/>
                </a:lnTo>
                <a:lnTo>
                  <a:pt x="79007" y="306504"/>
                </a:lnTo>
                <a:lnTo>
                  <a:pt x="118927" y="328428"/>
                </a:lnTo>
                <a:lnTo>
                  <a:pt x="164745" y="344982"/>
                </a:lnTo>
                <a:lnTo>
                  <a:pt x="215376" y="355443"/>
                </a:lnTo>
                <a:lnTo>
                  <a:pt x="269734" y="359091"/>
                </a:lnTo>
                <a:lnTo>
                  <a:pt x="324096" y="355443"/>
                </a:lnTo>
                <a:lnTo>
                  <a:pt x="374731" y="344982"/>
                </a:lnTo>
                <a:lnTo>
                  <a:pt x="420551" y="328428"/>
                </a:lnTo>
                <a:lnTo>
                  <a:pt x="460474" y="306504"/>
                </a:lnTo>
                <a:lnTo>
                  <a:pt x="493413" y="279932"/>
                </a:lnTo>
                <a:lnTo>
                  <a:pt x="518284" y="249434"/>
                </a:lnTo>
                <a:lnTo>
                  <a:pt x="539483" y="179546"/>
                </a:lnTo>
                <a:lnTo>
                  <a:pt x="534002" y="143360"/>
                </a:lnTo>
                <a:lnTo>
                  <a:pt x="493413" y="79158"/>
                </a:lnTo>
                <a:lnTo>
                  <a:pt x="460474" y="52586"/>
                </a:lnTo>
                <a:lnTo>
                  <a:pt x="420551" y="30662"/>
                </a:lnTo>
                <a:lnTo>
                  <a:pt x="374731" y="14109"/>
                </a:lnTo>
                <a:lnTo>
                  <a:pt x="324096" y="3647"/>
                </a:lnTo>
                <a:lnTo>
                  <a:pt x="269734" y="0"/>
                </a:lnTo>
                <a:close/>
              </a:path>
            </a:pathLst>
          </a:custGeom>
          <a:solidFill>
            <a:srgbClr val="FFDE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147956" y="6617434"/>
            <a:ext cx="539750" cy="359410"/>
          </a:xfrm>
          <a:custGeom>
            <a:avLst/>
            <a:gdLst/>
            <a:ahLst/>
            <a:cxnLst/>
            <a:rect l="l" t="t" r="r" b="b"/>
            <a:pathLst>
              <a:path w="539750" h="359409">
                <a:moveTo>
                  <a:pt x="539484" y="179545"/>
                </a:moveTo>
                <a:lnTo>
                  <a:pt x="518285" y="249434"/>
                </a:lnTo>
                <a:lnTo>
                  <a:pt x="493414" y="279932"/>
                </a:lnTo>
                <a:lnTo>
                  <a:pt x="460474" y="306504"/>
                </a:lnTo>
                <a:lnTo>
                  <a:pt x="420552" y="328428"/>
                </a:lnTo>
                <a:lnTo>
                  <a:pt x="374731" y="344982"/>
                </a:lnTo>
                <a:lnTo>
                  <a:pt x="324097" y="355443"/>
                </a:lnTo>
                <a:lnTo>
                  <a:pt x="269734" y="359091"/>
                </a:lnTo>
                <a:lnTo>
                  <a:pt x="215376" y="355443"/>
                </a:lnTo>
                <a:lnTo>
                  <a:pt x="164746" y="344982"/>
                </a:lnTo>
                <a:lnTo>
                  <a:pt x="118928" y="328428"/>
                </a:lnTo>
                <a:lnTo>
                  <a:pt x="79007" y="306504"/>
                </a:lnTo>
                <a:lnTo>
                  <a:pt x="46069" y="279932"/>
                </a:lnTo>
                <a:lnTo>
                  <a:pt x="21198" y="249434"/>
                </a:lnTo>
                <a:lnTo>
                  <a:pt x="0" y="179545"/>
                </a:lnTo>
                <a:lnTo>
                  <a:pt x="5480" y="143360"/>
                </a:lnTo>
                <a:lnTo>
                  <a:pt x="46069" y="79158"/>
                </a:lnTo>
                <a:lnTo>
                  <a:pt x="79007" y="52586"/>
                </a:lnTo>
                <a:lnTo>
                  <a:pt x="118928" y="30662"/>
                </a:lnTo>
                <a:lnTo>
                  <a:pt x="164746" y="14109"/>
                </a:lnTo>
                <a:lnTo>
                  <a:pt x="215376" y="3647"/>
                </a:lnTo>
                <a:lnTo>
                  <a:pt x="269734" y="0"/>
                </a:lnTo>
                <a:lnTo>
                  <a:pt x="324097" y="3647"/>
                </a:lnTo>
                <a:lnTo>
                  <a:pt x="374731" y="14109"/>
                </a:lnTo>
                <a:lnTo>
                  <a:pt x="420552" y="30662"/>
                </a:lnTo>
                <a:lnTo>
                  <a:pt x="460474" y="52586"/>
                </a:lnTo>
                <a:lnTo>
                  <a:pt x="493414" y="79158"/>
                </a:lnTo>
                <a:lnTo>
                  <a:pt x="518285" y="109657"/>
                </a:lnTo>
                <a:lnTo>
                  <a:pt x="539484" y="179545"/>
                </a:lnTo>
                <a:close/>
              </a:path>
            </a:pathLst>
          </a:custGeom>
          <a:ln w="74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60554" y="7882252"/>
            <a:ext cx="539750" cy="359410"/>
          </a:xfrm>
          <a:custGeom>
            <a:avLst/>
            <a:gdLst/>
            <a:ahLst/>
            <a:cxnLst/>
            <a:rect l="l" t="t" r="r" b="b"/>
            <a:pathLst>
              <a:path w="539750" h="359409">
                <a:moveTo>
                  <a:pt x="269741" y="0"/>
                </a:moveTo>
                <a:lnTo>
                  <a:pt x="215381" y="3647"/>
                </a:lnTo>
                <a:lnTo>
                  <a:pt x="164748" y="14110"/>
                </a:lnTo>
                <a:lnTo>
                  <a:pt x="118929" y="30664"/>
                </a:lnTo>
                <a:lnTo>
                  <a:pt x="79007" y="52589"/>
                </a:lnTo>
                <a:lnTo>
                  <a:pt x="46069" y="79162"/>
                </a:lnTo>
                <a:lnTo>
                  <a:pt x="21198" y="109661"/>
                </a:lnTo>
                <a:lnTo>
                  <a:pt x="0" y="179548"/>
                </a:lnTo>
                <a:lnTo>
                  <a:pt x="5480" y="215733"/>
                </a:lnTo>
                <a:lnTo>
                  <a:pt x="46069" y="279934"/>
                </a:lnTo>
                <a:lnTo>
                  <a:pt x="79007" y="306506"/>
                </a:lnTo>
                <a:lnTo>
                  <a:pt x="118929" y="328430"/>
                </a:lnTo>
                <a:lnTo>
                  <a:pt x="164748" y="344984"/>
                </a:lnTo>
                <a:lnTo>
                  <a:pt x="215381" y="355446"/>
                </a:lnTo>
                <a:lnTo>
                  <a:pt x="269741" y="359093"/>
                </a:lnTo>
                <a:lnTo>
                  <a:pt x="324102" y="355446"/>
                </a:lnTo>
                <a:lnTo>
                  <a:pt x="374734" y="344984"/>
                </a:lnTo>
                <a:lnTo>
                  <a:pt x="420554" y="328430"/>
                </a:lnTo>
                <a:lnTo>
                  <a:pt x="460475" y="306506"/>
                </a:lnTo>
                <a:lnTo>
                  <a:pt x="493413" y="279934"/>
                </a:lnTo>
                <a:lnTo>
                  <a:pt x="518284" y="249436"/>
                </a:lnTo>
                <a:lnTo>
                  <a:pt x="539482" y="179548"/>
                </a:lnTo>
                <a:lnTo>
                  <a:pt x="534001" y="143364"/>
                </a:lnTo>
                <a:lnTo>
                  <a:pt x="493413" y="79162"/>
                </a:lnTo>
                <a:lnTo>
                  <a:pt x="460475" y="52589"/>
                </a:lnTo>
                <a:lnTo>
                  <a:pt x="420554" y="30664"/>
                </a:lnTo>
                <a:lnTo>
                  <a:pt x="374734" y="14110"/>
                </a:lnTo>
                <a:lnTo>
                  <a:pt x="324102" y="3647"/>
                </a:lnTo>
                <a:lnTo>
                  <a:pt x="269741" y="0"/>
                </a:lnTo>
                <a:close/>
              </a:path>
            </a:pathLst>
          </a:custGeom>
          <a:solidFill>
            <a:srgbClr val="FFDE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60554" y="7882252"/>
            <a:ext cx="539750" cy="359410"/>
          </a:xfrm>
          <a:custGeom>
            <a:avLst/>
            <a:gdLst/>
            <a:ahLst/>
            <a:cxnLst/>
            <a:rect l="l" t="t" r="r" b="b"/>
            <a:pathLst>
              <a:path w="539750" h="359409">
                <a:moveTo>
                  <a:pt x="0" y="179548"/>
                </a:moveTo>
                <a:lnTo>
                  <a:pt x="21198" y="109661"/>
                </a:lnTo>
                <a:lnTo>
                  <a:pt x="46068" y="79162"/>
                </a:lnTo>
                <a:lnTo>
                  <a:pt x="79007" y="52589"/>
                </a:lnTo>
                <a:lnTo>
                  <a:pt x="118928" y="30665"/>
                </a:lnTo>
                <a:lnTo>
                  <a:pt x="164747" y="14110"/>
                </a:lnTo>
                <a:lnTo>
                  <a:pt x="215380" y="3647"/>
                </a:lnTo>
                <a:lnTo>
                  <a:pt x="269740" y="0"/>
                </a:lnTo>
                <a:lnTo>
                  <a:pt x="324101" y="3647"/>
                </a:lnTo>
                <a:lnTo>
                  <a:pt x="374733" y="14110"/>
                </a:lnTo>
                <a:lnTo>
                  <a:pt x="420552" y="30665"/>
                </a:lnTo>
                <a:lnTo>
                  <a:pt x="460474" y="52589"/>
                </a:lnTo>
                <a:lnTo>
                  <a:pt x="493412" y="79162"/>
                </a:lnTo>
                <a:lnTo>
                  <a:pt x="518283" y="109661"/>
                </a:lnTo>
                <a:lnTo>
                  <a:pt x="539481" y="179548"/>
                </a:lnTo>
                <a:lnTo>
                  <a:pt x="534001" y="215733"/>
                </a:lnTo>
                <a:lnTo>
                  <a:pt x="493412" y="279933"/>
                </a:lnTo>
                <a:lnTo>
                  <a:pt x="460474" y="306505"/>
                </a:lnTo>
                <a:lnTo>
                  <a:pt x="420552" y="328429"/>
                </a:lnTo>
                <a:lnTo>
                  <a:pt x="374733" y="344983"/>
                </a:lnTo>
                <a:lnTo>
                  <a:pt x="324101" y="355445"/>
                </a:lnTo>
                <a:lnTo>
                  <a:pt x="269740" y="359092"/>
                </a:lnTo>
                <a:lnTo>
                  <a:pt x="215380" y="355445"/>
                </a:lnTo>
                <a:lnTo>
                  <a:pt x="164747" y="344983"/>
                </a:lnTo>
                <a:lnTo>
                  <a:pt x="118928" y="328429"/>
                </a:lnTo>
                <a:lnTo>
                  <a:pt x="79007" y="306505"/>
                </a:lnTo>
                <a:lnTo>
                  <a:pt x="46068" y="279933"/>
                </a:lnTo>
                <a:lnTo>
                  <a:pt x="21198" y="249435"/>
                </a:lnTo>
                <a:lnTo>
                  <a:pt x="0" y="179548"/>
                </a:lnTo>
                <a:close/>
              </a:path>
            </a:pathLst>
          </a:custGeom>
          <a:ln w="74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157947" y="7882252"/>
            <a:ext cx="539750" cy="359410"/>
          </a:xfrm>
          <a:custGeom>
            <a:avLst/>
            <a:gdLst/>
            <a:ahLst/>
            <a:cxnLst/>
            <a:rect l="l" t="t" r="r" b="b"/>
            <a:pathLst>
              <a:path w="539750" h="359409">
                <a:moveTo>
                  <a:pt x="269734" y="0"/>
                </a:moveTo>
                <a:lnTo>
                  <a:pt x="215376" y="3647"/>
                </a:lnTo>
                <a:lnTo>
                  <a:pt x="164746" y="14110"/>
                </a:lnTo>
                <a:lnTo>
                  <a:pt x="118928" y="30664"/>
                </a:lnTo>
                <a:lnTo>
                  <a:pt x="79007" y="52589"/>
                </a:lnTo>
                <a:lnTo>
                  <a:pt x="46069" y="79162"/>
                </a:lnTo>
                <a:lnTo>
                  <a:pt x="21198" y="109661"/>
                </a:lnTo>
                <a:lnTo>
                  <a:pt x="0" y="179548"/>
                </a:lnTo>
                <a:lnTo>
                  <a:pt x="5480" y="215733"/>
                </a:lnTo>
                <a:lnTo>
                  <a:pt x="46069" y="279934"/>
                </a:lnTo>
                <a:lnTo>
                  <a:pt x="79007" y="306506"/>
                </a:lnTo>
                <a:lnTo>
                  <a:pt x="118928" y="328430"/>
                </a:lnTo>
                <a:lnTo>
                  <a:pt x="164746" y="344984"/>
                </a:lnTo>
                <a:lnTo>
                  <a:pt x="215376" y="355446"/>
                </a:lnTo>
                <a:lnTo>
                  <a:pt x="269734" y="359093"/>
                </a:lnTo>
                <a:lnTo>
                  <a:pt x="324096" y="355446"/>
                </a:lnTo>
                <a:lnTo>
                  <a:pt x="374731" y="344984"/>
                </a:lnTo>
                <a:lnTo>
                  <a:pt x="420552" y="328430"/>
                </a:lnTo>
                <a:lnTo>
                  <a:pt x="460474" y="306506"/>
                </a:lnTo>
                <a:lnTo>
                  <a:pt x="493414" y="279934"/>
                </a:lnTo>
                <a:lnTo>
                  <a:pt x="518285" y="249436"/>
                </a:lnTo>
                <a:lnTo>
                  <a:pt x="539484" y="179548"/>
                </a:lnTo>
                <a:lnTo>
                  <a:pt x="534004" y="143364"/>
                </a:lnTo>
                <a:lnTo>
                  <a:pt x="493414" y="79162"/>
                </a:lnTo>
                <a:lnTo>
                  <a:pt x="460474" y="52589"/>
                </a:lnTo>
                <a:lnTo>
                  <a:pt x="420552" y="30664"/>
                </a:lnTo>
                <a:lnTo>
                  <a:pt x="374731" y="14110"/>
                </a:lnTo>
                <a:lnTo>
                  <a:pt x="324096" y="3647"/>
                </a:lnTo>
                <a:lnTo>
                  <a:pt x="269734" y="0"/>
                </a:lnTo>
                <a:close/>
              </a:path>
            </a:pathLst>
          </a:custGeom>
          <a:solidFill>
            <a:srgbClr val="FFDE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157949" y="7882252"/>
            <a:ext cx="539750" cy="359410"/>
          </a:xfrm>
          <a:custGeom>
            <a:avLst/>
            <a:gdLst/>
            <a:ahLst/>
            <a:cxnLst/>
            <a:rect l="l" t="t" r="r" b="b"/>
            <a:pathLst>
              <a:path w="539750" h="359409">
                <a:moveTo>
                  <a:pt x="0" y="179548"/>
                </a:moveTo>
                <a:lnTo>
                  <a:pt x="21198" y="109661"/>
                </a:lnTo>
                <a:lnTo>
                  <a:pt x="46068" y="79162"/>
                </a:lnTo>
                <a:lnTo>
                  <a:pt x="79006" y="52589"/>
                </a:lnTo>
                <a:lnTo>
                  <a:pt x="118927" y="30665"/>
                </a:lnTo>
                <a:lnTo>
                  <a:pt x="164744" y="14110"/>
                </a:lnTo>
                <a:lnTo>
                  <a:pt x="215375" y="3647"/>
                </a:lnTo>
                <a:lnTo>
                  <a:pt x="269732" y="0"/>
                </a:lnTo>
                <a:lnTo>
                  <a:pt x="324095" y="3647"/>
                </a:lnTo>
                <a:lnTo>
                  <a:pt x="374729" y="14110"/>
                </a:lnTo>
                <a:lnTo>
                  <a:pt x="420550" y="30665"/>
                </a:lnTo>
                <a:lnTo>
                  <a:pt x="460473" y="52589"/>
                </a:lnTo>
                <a:lnTo>
                  <a:pt x="493412" y="79162"/>
                </a:lnTo>
                <a:lnTo>
                  <a:pt x="518283" y="109661"/>
                </a:lnTo>
                <a:lnTo>
                  <a:pt x="539482" y="179548"/>
                </a:lnTo>
                <a:lnTo>
                  <a:pt x="534002" y="215733"/>
                </a:lnTo>
                <a:lnTo>
                  <a:pt x="493412" y="279933"/>
                </a:lnTo>
                <a:lnTo>
                  <a:pt x="460473" y="306505"/>
                </a:lnTo>
                <a:lnTo>
                  <a:pt x="420550" y="328429"/>
                </a:lnTo>
                <a:lnTo>
                  <a:pt x="374729" y="344983"/>
                </a:lnTo>
                <a:lnTo>
                  <a:pt x="324095" y="355445"/>
                </a:lnTo>
                <a:lnTo>
                  <a:pt x="269732" y="359092"/>
                </a:lnTo>
                <a:lnTo>
                  <a:pt x="215375" y="355445"/>
                </a:lnTo>
                <a:lnTo>
                  <a:pt x="164744" y="344983"/>
                </a:lnTo>
                <a:lnTo>
                  <a:pt x="118927" y="328429"/>
                </a:lnTo>
                <a:lnTo>
                  <a:pt x="79006" y="306505"/>
                </a:lnTo>
                <a:lnTo>
                  <a:pt x="46068" y="279933"/>
                </a:lnTo>
                <a:lnTo>
                  <a:pt x="21198" y="249435"/>
                </a:lnTo>
                <a:lnTo>
                  <a:pt x="0" y="179548"/>
                </a:lnTo>
                <a:close/>
              </a:path>
            </a:pathLst>
          </a:custGeom>
          <a:ln w="74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809259" y="7882252"/>
            <a:ext cx="539750" cy="359410"/>
          </a:xfrm>
          <a:custGeom>
            <a:avLst/>
            <a:gdLst/>
            <a:ahLst/>
            <a:cxnLst/>
            <a:rect l="l" t="t" r="r" b="b"/>
            <a:pathLst>
              <a:path w="539750" h="359409">
                <a:moveTo>
                  <a:pt x="269735" y="0"/>
                </a:moveTo>
                <a:lnTo>
                  <a:pt x="215373" y="3647"/>
                </a:lnTo>
                <a:lnTo>
                  <a:pt x="164740" y="14110"/>
                </a:lnTo>
                <a:lnTo>
                  <a:pt x="118921" y="30664"/>
                </a:lnTo>
                <a:lnTo>
                  <a:pt x="79002" y="52589"/>
                </a:lnTo>
                <a:lnTo>
                  <a:pt x="46065" y="79162"/>
                </a:lnTo>
                <a:lnTo>
                  <a:pt x="21196" y="109661"/>
                </a:lnTo>
                <a:lnTo>
                  <a:pt x="0" y="179548"/>
                </a:lnTo>
                <a:lnTo>
                  <a:pt x="5479" y="215733"/>
                </a:lnTo>
                <a:lnTo>
                  <a:pt x="46065" y="279934"/>
                </a:lnTo>
                <a:lnTo>
                  <a:pt x="79002" y="306506"/>
                </a:lnTo>
                <a:lnTo>
                  <a:pt x="118921" y="328430"/>
                </a:lnTo>
                <a:lnTo>
                  <a:pt x="164740" y="344984"/>
                </a:lnTo>
                <a:lnTo>
                  <a:pt x="215373" y="355446"/>
                </a:lnTo>
                <a:lnTo>
                  <a:pt x="269735" y="359093"/>
                </a:lnTo>
                <a:lnTo>
                  <a:pt x="324093" y="355446"/>
                </a:lnTo>
                <a:lnTo>
                  <a:pt x="374723" y="344984"/>
                </a:lnTo>
                <a:lnTo>
                  <a:pt x="420541" y="328430"/>
                </a:lnTo>
                <a:lnTo>
                  <a:pt x="460462" y="306506"/>
                </a:lnTo>
                <a:lnTo>
                  <a:pt x="493400" y="279934"/>
                </a:lnTo>
                <a:lnTo>
                  <a:pt x="518270" y="249436"/>
                </a:lnTo>
                <a:lnTo>
                  <a:pt x="539469" y="179548"/>
                </a:lnTo>
                <a:lnTo>
                  <a:pt x="533988" y="143364"/>
                </a:lnTo>
                <a:lnTo>
                  <a:pt x="493400" y="79162"/>
                </a:lnTo>
                <a:lnTo>
                  <a:pt x="460462" y="52589"/>
                </a:lnTo>
                <a:lnTo>
                  <a:pt x="420541" y="30664"/>
                </a:lnTo>
                <a:lnTo>
                  <a:pt x="374723" y="14110"/>
                </a:lnTo>
                <a:lnTo>
                  <a:pt x="324093" y="3647"/>
                </a:lnTo>
                <a:lnTo>
                  <a:pt x="269735" y="0"/>
                </a:lnTo>
                <a:close/>
              </a:path>
            </a:pathLst>
          </a:custGeom>
          <a:solidFill>
            <a:srgbClr val="FFDE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809260" y="7882252"/>
            <a:ext cx="539750" cy="359410"/>
          </a:xfrm>
          <a:custGeom>
            <a:avLst/>
            <a:gdLst/>
            <a:ahLst/>
            <a:cxnLst/>
            <a:rect l="l" t="t" r="r" b="b"/>
            <a:pathLst>
              <a:path w="539750" h="359409">
                <a:moveTo>
                  <a:pt x="0" y="179548"/>
                </a:moveTo>
                <a:lnTo>
                  <a:pt x="21196" y="109661"/>
                </a:lnTo>
                <a:lnTo>
                  <a:pt x="46065" y="79162"/>
                </a:lnTo>
                <a:lnTo>
                  <a:pt x="79001" y="52589"/>
                </a:lnTo>
                <a:lnTo>
                  <a:pt x="118921" y="30665"/>
                </a:lnTo>
                <a:lnTo>
                  <a:pt x="164739" y="14110"/>
                </a:lnTo>
                <a:lnTo>
                  <a:pt x="215372" y="3647"/>
                </a:lnTo>
                <a:lnTo>
                  <a:pt x="269734" y="0"/>
                </a:lnTo>
                <a:lnTo>
                  <a:pt x="324091" y="3647"/>
                </a:lnTo>
                <a:lnTo>
                  <a:pt x="374722" y="14110"/>
                </a:lnTo>
                <a:lnTo>
                  <a:pt x="420540" y="30665"/>
                </a:lnTo>
                <a:lnTo>
                  <a:pt x="460461" y="52589"/>
                </a:lnTo>
                <a:lnTo>
                  <a:pt x="493399" y="79162"/>
                </a:lnTo>
                <a:lnTo>
                  <a:pt x="518269" y="109661"/>
                </a:lnTo>
                <a:lnTo>
                  <a:pt x="539468" y="179548"/>
                </a:lnTo>
                <a:lnTo>
                  <a:pt x="533988" y="215733"/>
                </a:lnTo>
                <a:lnTo>
                  <a:pt x="493399" y="279933"/>
                </a:lnTo>
                <a:lnTo>
                  <a:pt x="460461" y="306505"/>
                </a:lnTo>
                <a:lnTo>
                  <a:pt x="420540" y="328429"/>
                </a:lnTo>
                <a:lnTo>
                  <a:pt x="374722" y="344983"/>
                </a:lnTo>
                <a:lnTo>
                  <a:pt x="324091" y="355445"/>
                </a:lnTo>
                <a:lnTo>
                  <a:pt x="269734" y="359092"/>
                </a:lnTo>
                <a:lnTo>
                  <a:pt x="215372" y="355445"/>
                </a:lnTo>
                <a:lnTo>
                  <a:pt x="164739" y="344983"/>
                </a:lnTo>
                <a:lnTo>
                  <a:pt x="118921" y="328429"/>
                </a:lnTo>
                <a:lnTo>
                  <a:pt x="79001" y="306505"/>
                </a:lnTo>
                <a:lnTo>
                  <a:pt x="46065" y="279933"/>
                </a:lnTo>
                <a:lnTo>
                  <a:pt x="21196" y="249435"/>
                </a:lnTo>
                <a:lnTo>
                  <a:pt x="0" y="179548"/>
                </a:lnTo>
                <a:close/>
              </a:path>
            </a:pathLst>
          </a:custGeom>
          <a:ln w="74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450567" y="6617432"/>
            <a:ext cx="539750" cy="359410"/>
          </a:xfrm>
          <a:custGeom>
            <a:avLst/>
            <a:gdLst/>
            <a:ahLst/>
            <a:cxnLst/>
            <a:rect l="l" t="t" r="r" b="b"/>
            <a:pathLst>
              <a:path w="539750" h="359409">
                <a:moveTo>
                  <a:pt x="269733" y="0"/>
                </a:moveTo>
                <a:lnTo>
                  <a:pt x="215373" y="3647"/>
                </a:lnTo>
                <a:lnTo>
                  <a:pt x="164742" y="14109"/>
                </a:lnTo>
                <a:lnTo>
                  <a:pt x="118924" y="30662"/>
                </a:lnTo>
                <a:lnTo>
                  <a:pt x="79004" y="52586"/>
                </a:lnTo>
                <a:lnTo>
                  <a:pt x="46067" y="79158"/>
                </a:lnTo>
                <a:lnTo>
                  <a:pt x="21197" y="109657"/>
                </a:lnTo>
                <a:lnTo>
                  <a:pt x="0" y="179546"/>
                </a:lnTo>
                <a:lnTo>
                  <a:pt x="5480" y="215731"/>
                </a:lnTo>
                <a:lnTo>
                  <a:pt x="46067" y="279932"/>
                </a:lnTo>
                <a:lnTo>
                  <a:pt x="79004" y="306504"/>
                </a:lnTo>
                <a:lnTo>
                  <a:pt x="118924" y="328428"/>
                </a:lnTo>
                <a:lnTo>
                  <a:pt x="164742" y="344982"/>
                </a:lnTo>
                <a:lnTo>
                  <a:pt x="215373" y="355443"/>
                </a:lnTo>
                <a:lnTo>
                  <a:pt x="269733" y="359091"/>
                </a:lnTo>
                <a:lnTo>
                  <a:pt x="324094" y="355443"/>
                </a:lnTo>
                <a:lnTo>
                  <a:pt x="374727" y="344982"/>
                </a:lnTo>
                <a:lnTo>
                  <a:pt x="420546" y="328428"/>
                </a:lnTo>
                <a:lnTo>
                  <a:pt x="460467" y="306504"/>
                </a:lnTo>
                <a:lnTo>
                  <a:pt x="493406" y="279932"/>
                </a:lnTo>
                <a:lnTo>
                  <a:pt x="518277" y="249434"/>
                </a:lnTo>
                <a:lnTo>
                  <a:pt x="539475" y="179546"/>
                </a:lnTo>
                <a:lnTo>
                  <a:pt x="533995" y="143360"/>
                </a:lnTo>
                <a:lnTo>
                  <a:pt x="493406" y="79158"/>
                </a:lnTo>
                <a:lnTo>
                  <a:pt x="460467" y="52586"/>
                </a:lnTo>
                <a:lnTo>
                  <a:pt x="420546" y="30662"/>
                </a:lnTo>
                <a:lnTo>
                  <a:pt x="374727" y="14109"/>
                </a:lnTo>
                <a:lnTo>
                  <a:pt x="324094" y="3647"/>
                </a:lnTo>
                <a:lnTo>
                  <a:pt x="269733" y="0"/>
                </a:lnTo>
                <a:close/>
              </a:path>
            </a:pathLst>
          </a:custGeom>
          <a:solidFill>
            <a:srgbClr val="FFDE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50567" y="6617434"/>
            <a:ext cx="539750" cy="359410"/>
          </a:xfrm>
          <a:custGeom>
            <a:avLst/>
            <a:gdLst/>
            <a:ahLst/>
            <a:cxnLst/>
            <a:rect l="l" t="t" r="r" b="b"/>
            <a:pathLst>
              <a:path w="539750" h="359409">
                <a:moveTo>
                  <a:pt x="539476" y="179545"/>
                </a:moveTo>
                <a:lnTo>
                  <a:pt x="518277" y="249434"/>
                </a:lnTo>
                <a:lnTo>
                  <a:pt x="493407" y="279932"/>
                </a:lnTo>
                <a:lnTo>
                  <a:pt x="460468" y="306504"/>
                </a:lnTo>
                <a:lnTo>
                  <a:pt x="420547" y="328428"/>
                </a:lnTo>
                <a:lnTo>
                  <a:pt x="374727" y="344982"/>
                </a:lnTo>
                <a:lnTo>
                  <a:pt x="324094" y="355443"/>
                </a:lnTo>
                <a:lnTo>
                  <a:pt x="269734" y="359091"/>
                </a:lnTo>
                <a:lnTo>
                  <a:pt x="215374" y="355443"/>
                </a:lnTo>
                <a:lnTo>
                  <a:pt x="164742" y="344982"/>
                </a:lnTo>
                <a:lnTo>
                  <a:pt x="118924" y="328428"/>
                </a:lnTo>
                <a:lnTo>
                  <a:pt x="79004" y="306504"/>
                </a:lnTo>
                <a:lnTo>
                  <a:pt x="46067" y="279932"/>
                </a:lnTo>
                <a:lnTo>
                  <a:pt x="21197" y="249434"/>
                </a:lnTo>
                <a:lnTo>
                  <a:pt x="0" y="179545"/>
                </a:lnTo>
                <a:lnTo>
                  <a:pt x="5480" y="143360"/>
                </a:lnTo>
                <a:lnTo>
                  <a:pt x="46067" y="79158"/>
                </a:lnTo>
                <a:lnTo>
                  <a:pt x="79004" y="52586"/>
                </a:lnTo>
                <a:lnTo>
                  <a:pt x="118924" y="30662"/>
                </a:lnTo>
                <a:lnTo>
                  <a:pt x="164742" y="14109"/>
                </a:lnTo>
                <a:lnTo>
                  <a:pt x="215374" y="3647"/>
                </a:lnTo>
                <a:lnTo>
                  <a:pt x="269734" y="0"/>
                </a:lnTo>
                <a:lnTo>
                  <a:pt x="324094" y="3647"/>
                </a:lnTo>
                <a:lnTo>
                  <a:pt x="374727" y="14109"/>
                </a:lnTo>
                <a:lnTo>
                  <a:pt x="420547" y="30662"/>
                </a:lnTo>
                <a:lnTo>
                  <a:pt x="460468" y="52586"/>
                </a:lnTo>
                <a:lnTo>
                  <a:pt x="493407" y="79158"/>
                </a:lnTo>
                <a:lnTo>
                  <a:pt x="518277" y="109657"/>
                </a:lnTo>
                <a:lnTo>
                  <a:pt x="539476" y="179545"/>
                </a:lnTo>
                <a:close/>
              </a:path>
            </a:pathLst>
          </a:custGeom>
          <a:ln w="74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048353" y="7429386"/>
            <a:ext cx="26034" cy="76835"/>
          </a:xfrm>
          <a:custGeom>
            <a:avLst/>
            <a:gdLst/>
            <a:ahLst/>
            <a:cxnLst/>
            <a:rect l="l" t="t" r="r" b="b"/>
            <a:pathLst>
              <a:path w="26035" h="76834">
                <a:moveTo>
                  <a:pt x="25646" y="0"/>
                </a:moveTo>
                <a:lnTo>
                  <a:pt x="0" y="76809"/>
                </a:lnTo>
              </a:path>
            </a:pathLst>
          </a:custGeom>
          <a:ln w="1498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031925" y="7506196"/>
            <a:ext cx="16510" cy="49530"/>
          </a:xfrm>
          <a:custGeom>
            <a:avLst/>
            <a:gdLst/>
            <a:ahLst/>
            <a:cxnLst/>
            <a:rect l="l" t="t" r="r" b="b"/>
            <a:pathLst>
              <a:path w="16510" h="49529">
                <a:moveTo>
                  <a:pt x="16428" y="0"/>
                </a:moveTo>
                <a:lnTo>
                  <a:pt x="0" y="49202"/>
                </a:lnTo>
              </a:path>
            </a:pathLst>
          </a:custGeom>
          <a:ln w="1498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024038" y="7506196"/>
            <a:ext cx="43180" cy="50165"/>
          </a:xfrm>
          <a:custGeom>
            <a:avLst/>
            <a:gdLst/>
            <a:ahLst/>
            <a:cxnLst/>
            <a:rect l="l" t="t" r="r" b="b"/>
            <a:pathLst>
              <a:path w="43180" h="50165">
                <a:moveTo>
                  <a:pt x="0" y="0"/>
                </a:moveTo>
                <a:lnTo>
                  <a:pt x="7994" y="49875"/>
                </a:lnTo>
                <a:lnTo>
                  <a:pt x="42965" y="13967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024039" y="7506196"/>
            <a:ext cx="43180" cy="50165"/>
          </a:xfrm>
          <a:custGeom>
            <a:avLst/>
            <a:gdLst/>
            <a:ahLst/>
            <a:cxnLst/>
            <a:rect l="l" t="t" r="r" b="b"/>
            <a:pathLst>
              <a:path w="43180" h="50165">
                <a:moveTo>
                  <a:pt x="0" y="0"/>
                </a:moveTo>
                <a:lnTo>
                  <a:pt x="7993" y="49876"/>
                </a:lnTo>
                <a:lnTo>
                  <a:pt x="42965" y="13967"/>
                </a:lnTo>
                <a:lnTo>
                  <a:pt x="0" y="0"/>
                </a:lnTo>
                <a:close/>
              </a:path>
            </a:pathLst>
          </a:custGeom>
          <a:ln w="748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973129" y="8099703"/>
            <a:ext cx="389890" cy="272415"/>
          </a:xfrm>
          <a:custGeom>
            <a:avLst/>
            <a:gdLst/>
            <a:ahLst/>
            <a:cxnLst/>
            <a:rect l="l" t="t" r="r" b="b"/>
            <a:pathLst>
              <a:path w="389889" h="272415">
                <a:moveTo>
                  <a:pt x="0" y="272319"/>
                </a:moveTo>
                <a:lnTo>
                  <a:pt x="389622" y="0"/>
                </a:lnTo>
              </a:path>
            </a:pathLst>
          </a:custGeom>
          <a:ln w="74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362751" y="8067051"/>
            <a:ext cx="46990" cy="33020"/>
          </a:xfrm>
          <a:custGeom>
            <a:avLst/>
            <a:gdLst/>
            <a:ahLst/>
            <a:cxnLst/>
            <a:rect l="l" t="t" r="r" b="b"/>
            <a:pathLst>
              <a:path w="46989" h="33020">
                <a:moveTo>
                  <a:pt x="0" y="32651"/>
                </a:moveTo>
                <a:lnTo>
                  <a:pt x="46715" y="0"/>
                </a:lnTo>
              </a:path>
            </a:pathLst>
          </a:custGeom>
          <a:ln w="74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322782" y="8066788"/>
            <a:ext cx="86995" cy="69850"/>
          </a:xfrm>
          <a:custGeom>
            <a:avLst/>
            <a:gdLst/>
            <a:ahLst/>
            <a:cxnLst/>
            <a:rect l="l" t="t" r="r" b="b"/>
            <a:pathLst>
              <a:path w="86995" h="69850">
                <a:moveTo>
                  <a:pt x="86914" y="0"/>
                </a:moveTo>
                <a:lnTo>
                  <a:pt x="0" y="32914"/>
                </a:lnTo>
                <a:lnTo>
                  <a:pt x="25980" y="69825"/>
                </a:lnTo>
                <a:lnTo>
                  <a:pt x="869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322783" y="8066788"/>
            <a:ext cx="86995" cy="69850"/>
          </a:xfrm>
          <a:custGeom>
            <a:avLst/>
            <a:gdLst/>
            <a:ahLst/>
            <a:cxnLst/>
            <a:rect l="l" t="t" r="r" b="b"/>
            <a:pathLst>
              <a:path w="86995" h="69850">
                <a:moveTo>
                  <a:pt x="25978" y="69825"/>
                </a:moveTo>
                <a:lnTo>
                  <a:pt x="86913" y="0"/>
                </a:lnTo>
                <a:lnTo>
                  <a:pt x="0" y="32914"/>
                </a:lnTo>
                <a:lnTo>
                  <a:pt x="25978" y="69825"/>
                </a:lnTo>
                <a:close/>
              </a:path>
            </a:pathLst>
          </a:custGeom>
          <a:ln w="74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021383" y="7350584"/>
            <a:ext cx="52705" cy="79375"/>
          </a:xfrm>
          <a:custGeom>
            <a:avLst/>
            <a:gdLst/>
            <a:ahLst/>
            <a:cxnLst/>
            <a:rect l="l" t="t" r="r" b="b"/>
            <a:pathLst>
              <a:path w="52705" h="79375">
                <a:moveTo>
                  <a:pt x="52616" y="78802"/>
                </a:moveTo>
                <a:lnTo>
                  <a:pt x="0" y="0"/>
                </a:lnTo>
              </a:path>
            </a:pathLst>
          </a:custGeom>
          <a:ln w="14978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989159" y="7302323"/>
            <a:ext cx="32384" cy="48895"/>
          </a:xfrm>
          <a:custGeom>
            <a:avLst/>
            <a:gdLst/>
            <a:ahLst/>
            <a:cxnLst/>
            <a:rect l="l" t="t" r="r" b="b"/>
            <a:pathLst>
              <a:path w="32385" h="48895">
                <a:moveTo>
                  <a:pt x="32223" y="48261"/>
                </a:moveTo>
                <a:lnTo>
                  <a:pt x="0" y="0"/>
                </a:lnTo>
              </a:path>
            </a:pathLst>
          </a:custGeom>
          <a:ln w="14978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989084" y="7301711"/>
            <a:ext cx="43180" cy="48895"/>
          </a:xfrm>
          <a:custGeom>
            <a:avLst/>
            <a:gdLst/>
            <a:ahLst/>
            <a:cxnLst/>
            <a:rect l="l" t="t" r="r" b="b"/>
            <a:pathLst>
              <a:path w="43180" h="48895">
                <a:moveTo>
                  <a:pt x="0" y="0"/>
                </a:moveTo>
                <a:lnTo>
                  <a:pt x="5994" y="48873"/>
                </a:lnTo>
                <a:lnTo>
                  <a:pt x="42948" y="23936"/>
                </a:lnTo>
                <a:lnTo>
                  <a:pt x="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989083" y="7301711"/>
            <a:ext cx="43180" cy="48895"/>
          </a:xfrm>
          <a:custGeom>
            <a:avLst/>
            <a:gdLst/>
            <a:ahLst/>
            <a:cxnLst/>
            <a:rect l="l" t="t" r="r" b="b"/>
            <a:pathLst>
              <a:path w="43180" h="48895">
                <a:moveTo>
                  <a:pt x="42949" y="23938"/>
                </a:moveTo>
                <a:lnTo>
                  <a:pt x="0" y="0"/>
                </a:lnTo>
                <a:lnTo>
                  <a:pt x="5995" y="48873"/>
                </a:lnTo>
                <a:lnTo>
                  <a:pt x="42949" y="23938"/>
                </a:lnTo>
                <a:close/>
              </a:path>
            </a:pathLst>
          </a:custGeom>
          <a:ln w="7487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831205" y="5754560"/>
            <a:ext cx="4065904" cy="2938145"/>
          </a:xfrm>
          <a:custGeom>
            <a:avLst/>
            <a:gdLst/>
            <a:ahLst/>
            <a:cxnLst/>
            <a:rect l="l" t="t" r="r" b="b"/>
            <a:pathLst>
              <a:path w="4065904" h="2938145">
                <a:moveTo>
                  <a:pt x="0" y="2938074"/>
                </a:moveTo>
                <a:lnTo>
                  <a:pt x="4065384" y="2938074"/>
                </a:lnTo>
                <a:lnTo>
                  <a:pt x="4065384" y="0"/>
                </a:lnTo>
                <a:lnTo>
                  <a:pt x="0" y="0"/>
                </a:lnTo>
                <a:lnTo>
                  <a:pt x="0" y="2938074"/>
                </a:lnTo>
                <a:close/>
              </a:path>
            </a:pathLst>
          </a:custGeom>
          <a:ln w="67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831206" y="5754560"/>
            <a:ext cx="4065904" cy="2938145"/>
          </a:xfrm>
          <a:custGeom>
            <a:avLst/>
            <a:gdLst/>
            <a:ahLst/>
            <a:cxnLst/>
            <a:rect l="l" t="t" r="r" b="b"/>
            <a:pathLst>
              <a:path w="4065904" h="2938145">
                <a:moveTo>
                  <a:pt x="0" y="0"/>
                </a:moveTo>
                <a:lnTo>
                  <a:pt x="0" y="2938074"/>
                </a:lnTo>
                <a:lnTo>
                  <a:pt x="4065389" y="2938073"/>
                </a:lnTo>
                <a:lnTo>
                  <a:pt x="406538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831205" y="5754560"/>
            <a:ext cx="4065904" cy="2938145"/>
          </a:xfrm>
          <a:custGeom>
            <a:avLst/>
            <a:gdLst/>
            <a:ahLst/>
            <a:cxnLst/>
            <a:rect l="l" t="t" r="r" b="b"/>
            <a:pathLst>
              <a:path w="4065904" h="2938145">
                <a:moveTo>
                  <a:pt x="0" y="2938074"/>
                </a:moveTo>
                <a:lnTo>
                  <a:pt x="4065384" y="2938074"/>
                </a:lnTo>
                <a:lnTo>
                  <a:pt x="4065384" y="0"/>
                </a:lnTo>
                <a:lnTo>
                  <a:pt x="0" y="0"/>
                </a:lnTo>
                <a:lnTo>
                  <a:pt x="0" y="2938074"/>
                </a:lnTo>
                <a:close/>
              </a:path>
            </a:pathLst>
          </a:custGeom>
          <a:ln w="67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831205" y="8692634"/>
            <a:ext cx="4065904" cy="0"/>
          </a:xfrm>
          <a:custGeom>
            <a:avLst/>
            <a:gdLst/>
            <a:ahLst/>
            <a:cxnLst/>
            <a:rect l="l" t="t" r="r" b="b"/>
            <a:pathLst>
              <a:path w="4065904">
                <a:moveTo>
                  <a:pt x="0" y="0"/>
                </a:moveTo>
                <a:lnTo>
                  <a:pt x="4065385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831205" y="8604492"/>
            <a:ext cx="0" cy="88265"/>
          </a:xfrm>
          <a:custGeom>
            <a:avLst/>
            <a:gdLst/>
            <a:ahLst/>
            <a:cxnLst/>
            <a:rect l="l" t="t" r="r" b="b"/>
            <a:pathLst>
              <a:path h="88265">
                <a:moveTo>
                  <a:pt x="0" y="0"/>
                </a:moveTo>
                <a:lnTo>
                  <a:pt x="0" y="88141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986232" y="864856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070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9141257" y="864856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070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9296283" y="864856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070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9451309" y="8604492"/>
            <a:ext cx="0" cy="88265"/>
          </a:xfrm>
          <a:custGeom>
            <a:avLst/>
            <a:gdLst/>
            <a:ahLst/>
            <a:cxnLst/>
            <a:rect l="l" t="t" r="r" b="b"/>
            <a:pathLst>
              <a:path h="88265">
                <a:moveTo>
                  <a:pt x="0" y="0"/>
                </a:moveTo>
                <a:lnTo>
                  <a:pt x="0" y="88141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9606335" y="864856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070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9761361" y="864856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070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9916386" y="864856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070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0071412" y="8604492"/>
            <a:ext cx="0" cy="88265"/>
          </a:xfrm>
          <a:custGeom>
            <a:avLst/>
            <a:gdLst/>
            <a:ahLst/>
            <a:cxnLst/>
            <a:rect l="l" t="t" r="r" b="b"/>
            <a:pathLst>
              <a:path h="88265">
                <a:moveTo>
                  <a:pt x="0" y="0"/>
                </a:moveTo>
                <a:lnTo>
                  <a:pt x="0" y="88141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0226439" y="864856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070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0381464" y="864856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070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0536490" y="864856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070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0691515" y="8604492"/>
            <a:ext cx="0" cy="88265"/>
          </a:xfrm>
          <a:custGeom>
            <a:avLst/>
            <a:gdLst/>
            <a:ahLst/>
            <a:cxnLst/>
            <a:rect l="l" t="t" r="r" b="b"/>
            <a:pathLst>
              <a:path h="88265">
                <a:moveTo>
                  <a:pt x="0" y="0"/>
                </a:moveTo>
                <a:lnTo>
                  <a:pt x="0" y="88141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0846541" y="864856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070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11001567" y="864856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070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11156584" y="864856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070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1311609" y="8604492"/>
            <a:ext cx="0" cy="88265"/>
          </a:xfrm>
          <a:custGeom>
            <a:avLst/>
            <a:gdLst/>
            <a:ahLst/>
            <a:cxnLst/>
            <a:rect l="l" t="t" r="r" b="b"/>
            <a:pathLst>
              <a:path h="88265">
                <a:moveTo>
                  <a:pt x="0" y="0"/>
                </a:moveTo>
                <a:lnTo>
                  <a:pt x="0" y="88141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1466634" y="864856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070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11621661" y="864856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070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11776686" y="864856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070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11931712" y="8604492"/>
            <a:ext cx="0" cy="88265"/>
          </a:xfrm>
          <a:custGeom>
            <a:avLst/>
            <a:gdLst/>
            <a:ahLst/>
            <a:cxnLst/>
            <a:rect l="l" t="t" r="r" b="b"/>
            <a:pathLst>
              <a:path h="88265">
                <a:moveTo>
                  <a:pt x="0" y="0"/>
                </a:moveTo>
                <a:lnTo>
                  <a:pt x="0" y="88141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12086738" y="864856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070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12241763" y="864856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070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2396789" y="864856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070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2551815" y="8604492"/>
            <a:ext cx="0" cy="88265"/>
          </a:xfrm>
          <a:custGeom>
            <a:avLst/>
            <a:gdLst/>
            <a:ahLst/>
            <a:cxnLst/>
            <a:rect l="l" t="t" r="r" b="b"/>
            <a:pathLst>
              <a:path h="88265">
                <a:moveTo>
                  <a:pt x="0" y="0"/>
                </a:moveTo>
                <a:lnTo>
                  <a:pt x="0" y="88141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2551815" y="8604492"/>
            <a:ext cx="0" cy="88265"/>
          </a:xfrm>
          <a:custGeom>
            <a:avLst/>
            <a:gdLst/>
            <a:ahLst/>
            <a:cxnLst/>
            <a:rect l="l" t="t" r="r" b="b"/>
            <a:pathLst>
              <a:path h="88265">
                <a:moveTo>
                  <a:pt x="0" y="0"/>
                </a:moveTo>
                <a:lnTo>
                  <a:pt x="0" y="88141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2706841" y="864856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070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2861867" y="864856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070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 txBox="1"/>
          <p:nvPr/>
        </p:nvSpPr>
        <p:spPr>
          <a:xfrm>
            <a:off x="8781074" y="8678231"/>
            <a:ext cx="92075" cy="1689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15" dirty="0">
                <a:latin typeface="Arial"/>
                <a:cs typeface="Arial"/>
              </a:rPr>
              <a:t>0</a:t>
            </a:r>
            <a:endParaRPr sz="900">
              <a:latin typeface="Arial"/>
              <a:cs typeface="Arial"/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9399277" y="8678231"/>
            <a:ext cx="92075" cy="1689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15" dirty="0">
                <a:latin typeface="Arial"/>
                <a:cs typeface="Arial"/>
              </a:rPr>
              <a:t>2</a:t>
            </a:r>
            <a:endParaRPr sz="900">
              <a:latin typeface="Arial"/>
              <a:cs typeface="Arial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10023144" y="8678231"/>
            <a:ext cx="92075" cy="1689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15" dirty="0">
                <a:latin typeface="Arial"/>
                <a:cs typeface="Arial"/>
              </a:rPr>
              <a:t>4</a:t>
            </a:r>
            <a:endParaRPr sz="900">
              <a:latin typeface="Arial"/>
              <a:cs typeface="Arial"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10641347" y="8678231"/>
            <a:ext cx="92075" cy="1689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15" dirty="0">
                <a:latin typeface="Arial"/>
                <a:cs typeface="Arial"/>
              </a:rPr>
              <a:t>6</a:t>
            </a:r>
            <a:endParaRPr sz="900">
              <a:latin typeface="Arial"/>
              <a:cs typeface="Arial"/>
            </a:endParaRPr>
          </a:p>
        </p:txBody>
      </p:sp>
      <p:sp>
        <p:nvSpPr>
          <p:cNvPr id="132" name="object 132"/>
          <p:cNvSpPr txBox="1"/>
          <p:nvPr/>
        </p:nvSpPr>
        <p:spPr>
          <a:xfrm>
            <a:off x="11259550" y="8678231"/>
            <a:ext cx="92075" cy="1689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15" dirty="0">
                <a:latin typeface="Arial"/>
                <a:cs typeface="Arial"/>
              </a:rPr>
              <a:t>8</a:t>
            </a:r>
            <a:endParaRPr sz="900">
              <a:latin typeface="Arial"/>
              <a:cs typeface="Arial"/>
            </a:endParaRPr>
          </a:p>
        </p:txBody>
      </p:sp>
      <p:sp>
        <p:nvSpPr>
          <p:cNvPr id="133" name="object 133"/>
          <p:cNvSpPr txBox="1"/>
          <p:nvPr/>
        </p:nvSpPr>
        <p:spPr>
          <a:xfrm>
            <a:off x="11435371" y="8678231"/>
            <a:ext cx="1485265" cy="2876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18745" algn="ctr">
              <a:lnSpc>
                <a:spcPts val="1010"/>
              </a:lnSpc>
              <a:spcBef>
                <a:spcPts val="135"/>
              </a:spcBef>
              <a:tabLst>
                <a:tab pos="736600" algn="l"/>
              </a:tabLst>
            </a:pPr>
            <a:r>
              <a:rPr sz="900" spc="10" dirty="0">
                <a:latin typeface="Arial"/>
                <a:cs typeface="Arial"/>
              </a:rPr>
              <a:t>10	12</a:t>
            </a:r>
            <a:endParaRPr sz="900">
              <a:latin typeface="Arial"/>
              <a:cs typeface="Arial"/>
            </a:endParaRPr>
          </a:p>
          <a:p>
            <a:pPr algn="ctr">
              <a:lnSpc>
                <a:spcPts val="1010"/>
              </a:lnSpc>
            </a:pPr>
            <a:r>
              <a:rPr sz="900" spc="15" dirty="0">
                <a:latin typeface="Arial"/>
                <a:cs typeface="Arial"/>
              </a:rPr>
              <a:t>Measurement </a:t>
            </a:r>
            <a:r>
              <a:rPr sz="900" spc="5" dirty="0">
                <a:latin typeface="Arial"/>
                <a:cs typeface="Arial"/>
              </a:rPr>
              <a:t>Time</a:t>
            </a:r>
            <a:r>
              <a:rPr sz="900" spc="-65" dirty="0">
                <a:latin typeface="Arial"/>
                <a:cs typeface="Arial"/>
              </a:rPr>
              <a:t> </a:t>
            </a:r>
            <a:r>
              <a:rPr sz="900" spc="10" dirty="0">
                <a:latin typeface="Arial"/>
                <a:cs typeface="Arial"/>
              </a:rPr>
              <a:t>[month]</a:t>
            </a:r>
            <a:endParaRPr sz="900">
              <a:latin typeface="Arial"/>
              <a:cs typeface="Arial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8831205" y="5754559"/>
            <a:ext cx="0" cy="2938145"/>
          </a:xfrm>
          <a:custGeom>
            <a:avLst/>
            <a:gdLst/>
            <a:ahLst/>
            <a:cxnLst/>
            <a:rect l="l" t="t" r="r" b="b"/>
            <a:pathLst>
              <a:path h="2938145">
                <a:moveTo>
                  <a:pt x="0" y="2938075"/>
                </a:moveTo>
                <a:lnTo>
                  <a:pt x="0" y="0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 txBox="1"/>
          <p:nvPr/>
        </p:nvSpPr>
        <p:spPr>
          <a:xfrm>
            <a:off x="8442025" y="5729920"/>
            <a:ext cx="184785" cy="1685289"/>
          </a:xfrm>
          <a:prstGeom prst="rect">
            <a:avLst/>
          </a:prstGeom>
        </p:spPr>
        <p:txBody>
          <a:bodyPr vert="vert270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7" baseline="46296" dirty="0">
                <a:latin typeface="Arial"/>
                <a:cs typeface="Arial"/>
              </a:rPr>
              <a:t>20</a:t>
            </a:r>
            <a:r>
              <a:rPr sz="900" spc="-67" baseline="46296" dirty="0">
                <a:latin typeface="Arial"/>
                <a:cs typeface="Arial"/>
              </a:rPr>
              <a:t>8</a:t>
            </a:r>
            <a:r>
              <a:rPr sz="900" dirty="0">
                <a:latin typeface="Arial"/>
                <a:cs typeface="Arial"/>
              </a:rPr>
              <a:t>Tl</a:t>
            </a:r>
            <a:r>
              <a:rPr sz="900" spc="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Sensitivity</a:t>
            </a:r>
            <a:r>
              <a:rPr sz="900" spc="5" dirty="0">
                <a:latin typeface="Arial"/>
                <a:cs typeface="Arial"/>
              </a:rPr>
              <a:t> </a:t>
            </a:r>
            <a:r>
              <a:rPr sz="900" spc="15" dirty="0">
                <a:latin typeface="Arial"/>
                <a:cs typeface="Arial"/>
              </a:rPr>
              <a:t>[</a:t>
            </a:r>
            <a:r>
              <a:rPr sz="900" spc="-5" dirty="0">
                <a:latin typeface="Symbol"/>
                <a:cs typeface="Symbol"/>
              </a:rPr>
              <a:t></a:t>
            </a:r>
            <a:r>
              <a:rPr sz="900" dirty="0">
                <a:latin typeface="Arial"/>
                <a:cs typeface="Arial"/>
              </a:rPr>
              <a:t>Bq/kg</a:t>
            </a:r>
            <a:r>
              <a:rPr sz="900" spc="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source]</a:t>
            </a:r>
            <a:endParaRPr sz="900">
              <a:latin typeface="Arial"/>
              <a:cs typeface="Arial"/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8831205" y="8692634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12196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8831205" y="8619183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8831205" y="8545731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8831205" y="8472278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8831205" y="8398827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12196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8831205" y="8325375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8831205" y="8251924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8831205" y="8178472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8831205" y="8105023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12196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8831205" y="8031568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8831205" y="7958112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8831205" y="7884666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8831205" y="7811210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12196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8831205" y="7737764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8831205" y="7664308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8831205" y="7590861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8831205" y="7517405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12196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8831205" y="7443950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8831205" y="7370503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8831205" y="7297047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8831205" y="7223600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12196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8831205" y="7150144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8831205" y="7076698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8831205" y="7003243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8831205" y="6929787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12196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8831205" y="6856340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8831205" y="6782885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8831205" y="6709438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8831205" y="6635982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12196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8831205" y="6562535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8831205" y="6489080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8831205" y="6415624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8831205" y="6342177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12196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8831205" y="6268721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8831205" y="6195275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8831205" y="6121819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8831205" y="6048373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12196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8831205" y="5974917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8831205" y="5901461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8831205" y="5828014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8831205" y="5754559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12196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 txBox="1"/>
          <p:nvPr/>
        </p:nvSpPr>
        <p:spPr>
          <a:xfrm>
            <a:off x="8730029" y="8604439"/>
            <a:ext cx="92075" cy="1689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15" dirty="0">
                <a:latin typeface="Arial"/>
                <a:cs typeface="Arial"/>
              </a:rPr>
              <a:t>0</a:t>
            </a:r>
            <a:endParaRPr sz="900">
              <a:latin typeface="Arial"/>
              <a:cs typeface="Arial"/>
            </a:endParaRPr>
          </a:p>
        </p:txBody>
      </p:sp>
      <p:sp>
        <p:nvSpPr>
          <p:cNvPr id="178" name="object 178"/>
          <p:cNvSpPr txBox="1"/>
          <p:nvPr/>
        </p:nvSpPr>
        <p:spPr>
          <a:xfrm>
            <a:off x="8730029" y="8314946"/>
            <a:ext cx="92075" cy="1689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15" dirty="0">
                <a:latin typeface="Arial"/>
                <a:cs typeface="Arial"/>
              </a:rPr>
              <a:t>2</a:t>
            </a:r>
            <a:endParaRPr sz="900">
              <a:latin typeface="Arial"/>
              <a:cs typeface="Arial"/>
            </a:endParaRPr>
          </a:p>
        </p:txBody>
      </p:sp>
      <p:sp>
        <p:nvSpPr>
          <p:cNvPr id="179" name="object 179"/>
          <p:cNvSpPr txBox="1"/>
          <p:nvPr/>
        </p:nvSpPr>
        <p:spPr>
          <a:xfrm>
            <a:off x="8730029" y="8019780"/>
            <a:ext cx="92075" cy="1689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15" dirty="0">
                <a:latin typeface="Arial"/>
                <a:cs typeface="Arial"/>
              </a:rPr>
              <a:t>4</a:t>
            </a:r>
            <a:endParaRPr sz="900">
              <a:latin typeface="Arial"/>
              <a:cs typeface="Arial"/>
            </a:endParaRPr>
          </a:p>
        </p:txBody>
      </p:sp>
      <p:sp>
        <p:nvSpPr>
          <p:cNvPr id="180" name="object 180"/>
          <p:cNvSpPr txBox="1"/>
          <p:nvPr/>
        </p:nvSpPr>
        <p:spPr>
          <a:xfrm>
            <a:off x="8730029" y="7724611"/>
            <a:ext cx="92075" cy="1689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15" dirty="0">
                <a:latin typeface="Arial"/>
                <a:cs typeface="Arial"/>
              </a:rPr>
              <a:t>6</a:t>
            </a:r>
            <a:endParaRPr sz="900">
              <a:latin typeface="Arial"/>
              <a:cs typeface="Arial"/>
            </a:endParaRPr>
          </a:p>
        </p:txBody>
      </p:sp>
      <p:sp>
        <p:nvSpPr>
          <p:cNvPr id="181" name="object 181"/>
          <p:cNvSpPr txBox="1"/>
          <p:nvPr/>
        </p:nvSpPr>
        <p:spPr>
          <a:xfrm>
            <a:off x="8730029" y="7429434"/>
            <a:ext cx="92075" cy="1689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15" dirty="0">
                <a:latin typeface="Arial"/>
                <a:cs typeface="Arial"/>
              </a:rPr>
              <a:t>8</a:t>
            </a:r>
            <a:endParaRPr sz="900">
              <a:latin typeface="Arial"/>
              <a:cs typeface="Arial"/>
            </a:endParaRPr>
          </a:p>
        </p:txBody>
      </p:sp>
      <p:sp>
        <p:nvSpPr>
          <p:cNvPr id="182" name="object 182"/>
          <p:cNvSpPr txBox="1"/>
          <p:nvPr/>
        </p:nvSpPr>
        <p:spPr>
          <a:xfrm>
            <a:off x="8661970" y="7134266"/>
            <a:ext cx="158115" cy="1689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10" dirty="0">
                <a:latin typeface="Arial"/>
                <a:cs typeface="Arial"/>
              </a:rPr>
              <a:t>10</a:t>
            </a:r>
            <a:endParaRPr sz="900">
              <a:latin typeface="Arial"/>
              <a:cs typeface="Arial"/>
            </a:endParaRPr>
          </a:p>
        </p:txBody>
      </p:sp>
      <p:sp>
        <p:nvSpPr>
          <p:cNvPr id="183" name="object 183"/>
          <p:cNvSpPr txBox="1"/>
          <p:nvPr/>
        </p:nvSpPr>
        <p:spPr>
          <a:xfrm>
            <a:off x="8661970" y="6844776"/>
            <a:ext cx="158115" cy="1689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10" dirty="0">
                <a:latin typeface="Arial"/>
                <a:cs typeface="Arial"/>
              </a:rPr>
              <a:t>12</a:t>
            </a:r>
            <a:endParaRPr sz="900">
              <a:latin typeface="Arial"/>
              <a:cs typeface="Arial"/>
            </a:endParaRPr>
          </a:p>
        </p:txBody>
      </p:sp>
      <p:sp>
        <p:nvSpPr>
          <p:cNvPr id="184" name="object 184"/>
          <p:cNvSpPr txBox="1"/>
          <p:nvPr/>
        </p:nvSpPr>
        <p:spPr>
          <a:xfrm>
            <a:off x="8661970" y="6549607"/>
            <a:ext cx="158115" cy="1689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10" dirty="0">
                <a:latin typeface="Arial"/>
                <a:cs typeface="Arial"/>
              </a:rPr>
              <a:t>14</a:t>
            </a:r>
            <a:endParaRPr sz="900">
              <a:latin typeface="Arial"/>
              <a:cs typeface="Arial"/>
            </a:endParaRPr>
          </a:p>
        </p:txBody>
      </p:sp>
      <p:sp>
        <p:nvSpPr>
          <p:cNvPr id="185" name="object 185"/>
          <p:cNvSpPr txBox="1"/>
          <p:nvPr/>
        </p:nvSpPr>
        <p:spPr>
          <a:xfrm>
            <a:off x="8661970" y="6254439"/>
            <a:ext cx="158115" cy="1689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10" dirty="0">
                <a:latin typeface="Arial"/>
                <a:cs typeface="Arial"/>
              </a:rPr>
              <a:t>16</a:t>
            </a:r>
            <a:endParaRPr sz="900">
              <a:latin typeface="Arial"/>
              <a:cs typeface="Arial"/>
            </a:endParaRPr>
          </a:p>
        </p:txBody>
      </p:sp>
      <p:sp>
        <p:nvSpPr>
          <p:cNvPr id="186" name="object 186"/>
          <p:cNvSpPr txBox="1"/>
          <p:nvPr/>
        </p:nvSpPr>
        <p:spPr>
          <a:xfrm>
            <a:off x="8661970" y="5959262"/>
            <a:ext cx="158115" cy="1689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10" dirty="0">
                <a:latin typeface="Arial"/>
                <a:cs typeface="Arial"/>
              </a:rPr>
              <a:t>18</a:t>
            </a:r>
            <a:endParaRPr sz="900">
              <a:latin typeface="Arial"/>
              <a:cs typeface="Arial"/>
            </a:endParaRPr>
          </a:p>
        </p:txBody>
      </p:sp>
      <p:sp>
        <p:nvSpPr>
          <p:cNvPr id="187" name="object 187"/>
          <p:cNvSpPr txBox="1"/>
          <p:nvPr/>
        </p:nvSpPr>
        <p:spPr>
          <a:xfrm>
            <a:off x="8661970" y="5664094"/>
            <a:ext cx="158115" cy="1689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10" dirty="0"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</p:txBody>
      </p:sp>
      <p:sp>
        <p:nvSpPr>
          <p:cNvPr id="188" name="object 188"/>
          <p:cNvSpPr/>
          <p:nvPr/>
        </p:nvSpPr>
        <p:spPr>
          <a:xfrm>
            <a:off x="9141256" y="6038954"/>
            <a:ext cx="3410585" cy="2435225"/>
          </a:xfrm>
          <a:custGeom>
            <a:avLst/>
            <a:gdLst/>
            <a:ahLst/>
            <a:cxnLst/>
            <a:rect l="l" t="t" r="r" b="b"/>
            <a:pathLst>
              <a:path w="3410584" h="2435225">
                <a:moveTo>
                  <a:pt x="0" y="0"/>
                </a:moveTo>
                <a:lnTo>
                  <a:pt x="0" y="816758"/>
                </a:lnTo>
                <a:lnTo>
                  <a:pt x="310053" y="1693974"/>
                </a:lnTo>
                <a:lnTo>
                  <a:pt x="620104" y="1987186"/>
                </a:lnTo>
                <a:lnTo>
                  <a:pt x="930156" y="2134383"/>
                </a:lnTo>
                <a:lnTo>
                  <a:pt x="1240207" y="2223152"/>
                </a:lnTo>
                <a:lnTo>
                  <a:pt x="1550258" y="2282699"/>
                </a:lnTo>
                <a:lnTo>
                  <a:pt x="1860311" y="2325533"/>
                </a:lnTo>
                <a:lnTo>
                  <a:pt x="2170352" y="2357915"/>
                </a:lnTo>
                <a:lnTo>
                  <a:pt x="2480403" y="2383318"/>
                </a:lnTo>
                <a:lnTo>
                  <a:pt x="2790455" y="2403831"/>
                </a:lnTo>
                <a:lnTo>
                  <a:pt x="3410558" y="2435054"/>
                </a:lnTo>
                <a:lnTo>
                  <a:pt x="3410558" y="2108907"/>
                </a:lnTo>
                <a:lnTo>
                  <a:pt x="3100506" y="2080916"/>
                </a:lnTo>
                <a:lnTo>
                  <a:pt x="2790455" y="2048055"/>
                </a:lnTo>
                <a:lnTo>
                  <a:pt x="2480403" y="2010456"/>
                </a:lnTo>
                <a:lnTo>
                  <a:pt x="2170352" y="1966643"/>
                </a:lnTo>
                <a:lnTo>
                  <a:pt x="1860311" y="1913201"/>
                </a:lnTo>
                <a:lnTo>
                  <a:pt x="1550258" y="1844151"/>
                </a:lnTo>
                <a:lnTo>
                  <a:pt x="1240207" y="1749568"/>
                </a:lnTo>
                <a:lnTo>
                  <a:pt x="930156" y="1612068"/>
                </a:lnTo>
                <a:lnTo>
                  <a:pt x="620104" y="1396437"/>
                </a:lnTo>
                <a:lnTo>
                  <a:pt x="310053" y="100787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9141257" y="6615447"/>
            <a:ext cx="3410585" cy="1735455"/>
          </a:xfrm>
          <a:custGeom>
            <a:avLst/>
            <a:gdLst/>
            <a:ahLst/>
            <a:cxnLst/>
            <a:rect l="l" t="t" r="r" b="b"/>
            <a:pathLst>
              <a:path w="3410584" h="1735454">
                <a:moveTo>
                  <a:pt x="0" y="0"/>
                </a:moveTo>
                <a:lnTo>
                  <a:pt x="310052" y="894126"/>
                </a:lnTo>
                <a:lnTo>
                  <a:pt x="620103" y="1202688"/>
                </a:lnTo>
                <a:lnTo>
                  <a:pt x="930155" y="1363774"/>
                </a:lnTo>
                <a:lnTo>
                  <a:pt x="1240206" y="1465085"/>
                </a:lnTo>
                <a:lnTo>
                  <a:pt x="1550258" y="1535921"/>
                </a:lnTo>
                <a:lnTo>
                  <a:pt x="1860309" y="1588901"/>
                </a:lnTo>
                <a:lnTo>
                  <a:pt x="2170352" y="1630364"/>
                </a:lnTo>
                <a:lnTo>
                  <a:pt x="2480404" y="1663879"/>
                </a:lnTo>
                <a:lnTo>
                  <a:pt x="2790455" y="1691617"/>
                </a:lnTo>
                <a:lnTo>
                  <a:pt x="3100506" y="1714985"/>
                </a:lnTo>
                <a:lnTo>
                  <a:pt x="3410558" y="1734946"/>
                </a:lnTo>
              </a:path>
            </a:pathLst>
          </a:custGeom>
          <a:ln w="201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8851532" y="8398827"/>
            <a:ext cx="1992630" cy="0"/>
          </a:xfrm>
          <a:custGeom>
            <a:avLst/>
            <a:gdLst/>
            <a:ahLst/>
            <a:cxnLst/>
            <a:rect l="l" t="t" r="r" b="b"/>
            <a:pathLst>
              <a:path w="1992629">
                <a:moveTo>
                  <a:pt x="0" y="0"/>
                </a:moveTo>
                <a:lnTo>
                  <a:pt x="0" y="0"/>
                </a:lnTo>
                <a:lnTo>
                  <a:pt x="365885" y="0"/>
                </a:lnTo>
                <a:lnTo>
                  <a:pt x="406539" y="0"/>
                </a:lnTo>
                <a:lnTo>
                  <a:pt x="1260271" y="0"/>
                </a:lnTo>
                <a:lnTo>
                  <a:pt x="1300920" y="0"/>
                </a:lnTo>
                <a:lnTo>
                  <a:pt x="1951382" y="0"/>
                </a:lnTo>
                <a:lnTo>
                  <a:pt x="1992041" y="0"/>
                </a:lnTo>
              </a:path>
            </a:pathLst>
          </a:custGeom>
          <a:ln w="13456">
            <a:solidFill>
              <a:srgbClr val="FF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10843574" y="8398827"/>
            <a:ext cx="1992630" cy="0"/>
          </a:xfrm>
          <a:custGeom>
            <a:avLst/>
            <a:gdLst/>
            <a:ahLst/>
            <a:cxnLst/>
            <a:rect l="l" t="t" r="r" b="b"/>
            <a:pathLst>
              <a:path w="1992629">
                <a:moveTo>
                  <a:pt x="0" y="0"/>
                </a:moveTo>
                <a:lnTo>
                  <a:pt x="0" y="0"/>
                </a:lnTo>
                <a:lnTo>
                  <a:pt x="772421" y="0"/>
                </a:lnTo>
                <a:lnTo>
                  <a:pt x="813080" y="0"/>
                </a:lnTo>
                <a:lnTo>
                  <a:pt x="1666811" y="0"/>
                </a:lnTo>
                <a:lnTo>
                  <a:pt x="1707461" y="0"/>
                </a:lnTo>
                <a:lnTo>
                  <a:pt x="1951388" y="0"/>
                </a:lnTo>
                <a:lnTo>
                  <a:pt x="1992038" y="0"/>
                </a:lnTo>
              </a:path>
            </a:pathLst>
          </a:custGeom>
          <a:ln w="13456">
            <a:solidFill>
              <a:srgbClr val="FF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12835612" y="8398827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658" y="0"/>
                </a:lnTo>
              </a:path>
            </a:pathLst>
          </a:custGeom>
          <a:ln w="13456">
            <a:solidFill>
              <a:srgbClr val="FF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10152452" y="5828013"/>
            <a:ext cx="2642870" cy="661670"/>
          </a:xfrm>
          <a:custGeom>
            <a:avLst/>
            <a:gdLst/>
            <a:ahLst/>
            <a:cxnLst/>
            <a:rect l="l" t="t" r="r" b="b"/>
            <a:pathLst>
              <a:path w="2642870" h="661670">
                <a:moveTo>
                  <a:pt x="0" y="1"/>
                </a:moveTo>
                <a:lnTo>
                  <a:pt x="0" y="661068"/>
                </a:lnTo>
                <a:lnTo>
                  <a:pt x="2642505" y="661065"/>
                </a:lnTo>
                <a:lnTo>
                  <a:pt x="2642505" y="0"/>
                </a:ln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10152452" y="6489080"/>
            <a:ext cx="2642870" cy="0"/>
          </a:xfrm>
          <a:custGeom>
            <a:avLst/>
            <a:gdLst/>
            <a:ahLst/>
            <a:cxnLst/>
            <a:rect l="l" t="t" r="r" b="b"/>
            <a:pathLst>
              <a:path w="2642870">
                <a:moveTo>
                  <a:pt x="0" y="0"/>
                </a:moveTo>
                <a:lnTo>
                  <a:pt x="264251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12794963" y="5828014"/>
            <a:ext cx="0" cy="661670"/>
          </a:xfrm>
          <a:custGeom>
            <a:avLst/>
            <a:gdLst/>
            <a:ahLst/>
            <a:cxnLst/>
            <a:rect l="l" t="t" r="r" b="b"/>
            <a:pathLst>
              <a:path h="661670">
                <a:moveTo>
                  <a:pt x="0" y="661066"/>
                </a:moveTo>
                <a:lnTo>
                  <a:pt x="0" y="0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10152452" y="5828014"/>
            <a:ext cx="2642870" cy="0"/>
          </a:xfrm>
          <a:custGeom>
            <a:avLst/>
            <a:gdLst/>
            <a:ahLst/>
            <a:cxnLst/>
            <a:rect l="l" t="t" r="r" b="b"/>
            <a:pathLst>
              <a:path w="2642870">
                <a:moveTo>
                  <a:pt x="2642510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10152452" y="5828014"/>
            <a:ext cx="0" cy="661670"/>
          </a:xfrm>
          <a:custGeom>
            <a:avLst/>
            <a:gdLst/>
            <a:ahLst/>
            <a:cxnLst/>
            <a:rect l="l" t="t" r="r" b="b"/>
            <a:pathLst>
              <a:path h="661670">
                <a:moveTo>
                  <a:pt x="0" y="0"/>
                </a:moveTo>
                <a:lnTo>
                  <a:pt x="0" y="661066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 txBox="1"/>
          <p:nvPr/>
        </p:nvSpPr>
        <p:spPr>
          <a:xfrm>
            <a:off x="10217340" y="5834388"/>
            <a:ext cx="15398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850" spc="-5" dirty="0">
                <a:latin typeface="Arial"/>
                <a:cs typeface="Arial"/>
              </a:rPr>
              <a:t>BiPo3: 3.6 </a:t>
            </a:r>
            <a:r>
              <a:rPr sz="850" spc="-10" dirty="0">
                <a:latin typeface="Arial"/>
                <a:cs typeface="Arial"/>
              </a:rPr>
              <a:t>m</a:t>
            </a:r>
            <a:r>
              <a:rPr sz="825" spc="-15" baseline="40404" dirty="0">
                <a:latin typeface="Arial"/>
                <a:cs typeface="Arial"/>
              </a:rPr>
              <a:t>2 </a:t>
            </a:r>
            <a:r>
              <a:rPr sz="850" spc="-5" dirty="0">
                <a:latin typeface="Arial"/>
                <a:cs typeface="Arial"/>
              </a:rPr>
              <a:t>- </a:t>
            </a:r>
            <a:r>
              <a:rPr sz="825" baseline="20202" dirty="0">
                <a:latin typeface="Arial"/>
                <a:cs typeface="Arial"/>
              </a:rPr>
              <a:t>82</a:t>
            </a:r>
            <a:r>
              <a:rPr sz="850" dirty="0">
                <a:latin typeface="Arial"/>
                <a:cs typeface="Arial"/>
              </a:rPr>
              <a:t>Se: </a:t>
            </a:r>
            <a:r>
              <a:rPr sz="850" spc="-5" dirty="0">
                <a:latin typeface="Arial"/>
                <a:cs typeface="Arial"/>
              </a:rPr>
              <a:t>40</a:t>
            </a:r>
            <a:r>
              <a:rPr sz="850" spc="-20" dirty="0">
                <a:latin typeface="Arial"/>
                <a:cs typeface="Arial"/>
              </a:rPr>
              <a:t> </a:t>
            </a:r>
            <a:r>
              <a:rPr sz="850" spc="-10" dirty="0">
                <a:latin typeface="Arial"/>
                <a:cs typeface="Arial"/>
              </a:rPr>
              <a:t>mg/cm</a:t>
            </a:r>
            <a:r>
              <a:rPr sz="825" spc="-15" baseline="40404" dirty="0">
                <a:latin typeface="Arial"/>
                <a:cs typeface="Arial"/>
              </a:rPr>
              <a:t>2</a:t>
            </a:r>
            <a:endParaRPr sz="825" baseline="40404">
              <a:latin typeface="Arial"/>
              <a:cs typeface="Arial"/>
            </a:endParaRPr>
          </a:p>
        </p:txBody>
      </p:sp>
      <p:sp>
        <p:nvSpPr>
          <p:cNvPr id="199" name="object 199"/>
          <p:cNvSpPr txBox="1"/>
          <p:nvPr/>
        </p:nvSpPr>
        <p:spPr>
          <a:xfrm>
            <a:off x="10251554" y="5970618"/>
            <a:ext cx="475615" cy="4527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  <a:tabLst>
                <a:tab pos="462280" algn="l"/>
              </a:tabLst>
            </a:pPr>
            <a:r>
              <a:rPr sz="550" u="heavy" spc="0" dirty="0">
                <a:latin typeface="Arial"/>
                <a:cs typeface="Arial"/>
              </a:rPr>
              <a:t> 	</a:t>
            </a:r>
            <a:endParaRPr sz="5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7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tabLst>
                <a:tab pos="462280" algn="l"/>
              </a:tabLst>
            </a:pPr>
            <a:r>
              <a:rPr sz="900" u="heavy" spc="5" dirty="0">
                <a:latin typeface="Arial"/>
                <a:cs typeface="Arial"/>
              </a:rPr>
              <a:t> 	</a:t>
            </a:r>
            <a:endParaRPr sz="900">
              <a:latin typeface="Arial"/>
              <a:cs typeface="Arial"/>
            </a:endParaRPr>
          </a:p>
        </p:txBody>
      </p:sp>
      <p:sp>
        <p:nvSpPr>
          <p:cNvPr id="200" name="object 200"/>
          <p:cNvSpPr/>
          <p:nvPr/>
        </p:nvSpPr>
        <p:spPr>
          <a:xfrm>
            <a:off x="10251553" y="6183335"/>
            <a:ext cx="462915" cy="116205"/>
          </a:xfrm>
          <a:custGeom>
            <a:avLst/>
            <a:gdLst/>
            <a:ahLst/>
            <a:cxnLst/>
            <a:rect l="l" t="t" r="r" b="b"/>
            <a:pathLst>
              <a:path w="462915" h="116204">
                <a:moveTo>
                  <a:pt x="0" y="115690"/>
                </a:moveTo>
                <a:lnTo>
                  <a:pt x="462433" y="115690"/>
                </a:lnTo>
                <a:lnTo>
                  <a:pt x="462433" y="0"/>
                </a:lnTo>
                <a:lnTo>
                  <a:pt x="0" y="0"/>
                </a:lnTo>
                <a:lnTo>
                  <a:pt x="0" y="115690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10251554" y="6183334"/>
            <a:ext cx="462915" cy="0"/>
          </a:xfrm>
          <a:custGeom>
            <a:avLst/>
            <a:gdLst/>
            <a:ahLst/>
            <a:cxnLst/>
            <a:rect l="l" t="t" r="r" b="b"/>
            <a:pathLst>
              <a:path w="462915">
                <a:moveTo>
                  <a:pt x="0" y="0"/>
                </a:moveTo>
                <a:lnTo>
                  <a:pt x="462432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10251554" y="6299026"/>
            <a:ext cx="462915" cy="0"/>
          </a:xfrm>
          <a:custGeom>
            <a:avLst/>
            <a:gdLst/>
            <a:ahLst/>
            <a:cxnLst/>
            <a:rect l="l" t="t" r="r" b="b"/>
            <a:pathLst>
              <a:path w="462915">
                <a:moveTo>
                  <a:pt x="0" y="0"/>
                </a:moveTo>
                <a:lnTo>
                  <a:pt x="462432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10713987" y="6183334"/>
            <a:ext cx="0" cy="116205"/>
          </a:xfrm>
          <a:custGeom>
            <a:avLst/>
            <a:gdLst/>
            <a:ahLst/>
            <a:cxnLst/>
            <a:rect l="l" t="t" r="r" b="b"/>
            <a:pathLst>
              <a:path h="116204">
                <a:moveTo>
                  <a:pt x="0" y="115691"/>
                </a:moveTo>
                <a:lnTo>
                  <a:pt x="0" y="0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10251554" y="6183334"/>
            <a:ext cx="0" cy="116205"/>
          </a:xfrm>
          <a:custGeom>
            <a:avLst/>
            <a:gdLst/>
            <a:ahLst/>
            <a:cxnLst/>
            <a:rect l="l" t="t" r="r" b="b"/>
            <a:pathLst>
              <a:path h="116204">
                <a:moveTo>
                  <a:pt x="0" y="115691"/>
                </a:moveTo>
                <a:lnTo>
                  <a:pt x="0" y="0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 txBox="1"/>
          <p:nvPr/>
        </p:nvSpPr>
        <p:spPr>
          <a:xfrm>
            <a:off x="10812856" y="5958121"/>
            <a:ext cx="2003425" cy="51943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</a:pPr>
            <a:r>
              <a:rPr sz="825" spc="0" baseline="45454" dirty="0">
                <a:latin typeface="Arial"/>
                <a:cs typeface="Arial"/>
              </a:rPr>
              <a:t>208</a:t>
            </a:r>
            <a:r>
              <a:rPr sz="850" spc="0" dirty="0">
                <a:latin typeface="Arial"/>
                <a:cs typeface="Arial"/>
              </a:rPr>
              <a:t>Tl </a:t>
            </a:r>
            <a:r>
              <a:rPr sz="850" spc="-5" dirty="0">
                <a:latin typeface="Arial"/>
                <a:cs typeface="Arial"/>
              </a:rPr>
              <a:t>bkg: 0.16 </a:t>
            </a:r>
            <a:r>
              <a:rPr sz="850" spc="-5" dirty="0">
                <a:latin typeface="Symbol"/>
                <a:cs typeface="Symbol"/>
              </a:rPr>
              <a:t></a:t>
            </a:r>
            <a:r>
              <a:rPr sz="850" spc="-5" dirty="0">
                <a:latin typeface="Arial"/>
                <a:cs typeface="Arial"/>
              </a:rPr>
              <a:t>Bq/m</a:t>
            </a:r>
            <a:r>
              <a:rPr sz="825" spc="-7" baseline="35353" dirty="0">
                <a:latin typeface="Arial"/>
                <a:cs typeface="Arial"/>
              </a:rPr>
              <a:t>2</a:t>
            </a:r>
            <a:r>
              <a:rPr sz="825" spc="-75" baseline="35353" dirty="0">
                <a:latin typeface="Arial"/>
                <a:cs typeface="Arial"/>
              </a:rPr>
              <a:t> </a:t>
            </a:r>
            <a:r>
              <a:rPr sz="850" spc="-5" dirty="0">
                <a:latin typeface="Arial"/>
                <a:cs typeface="Arial"/>
              </a:rPr>
              <a:t>scint</a:t>
            </a:r>
            <a:endParaRPr sz="850">
              <a:latin typeface="Arial"/>
              <a:cs typeface="Arial"/>
            </a:endParaRPr>
          </a:p>
          <a:p>
            <a:pPr marR="5080">
              <a:lnSpc>
                <a:spcPct val="127099"/>
              </a:lnSpc>
            </a:pPr>
            <a:r>
              <a:rPr sz="825" spc="0" baseline="45454" dirty="0">
                <a:latin typeface="Arial"/>
                <a:cs typeface="Arial"/>
              </a:rPr>
              <a:t>208</a:t>
            </a:r>
            <a:r>
              <a:rPr sz="850" spc="0" dirty="0">
                <a:latin typeface="Arial"/>
                <a:cs typeface="Arial"/>
              </a:rPr>
              <a:t>Tl </a:t>
            </a:r>
            <a:r>
              <a:rPr sz="850" spc="-5" dirty="0">
                <a:latin typeface="Arial"/>
                <a:cs typeface="Arial"/>
              </a:rPr>
              <a:t>bkg: [0.04 - 0.50] </a:t>
            </a:r>
            <a:r>
              <a:rPr sz="850" spc="-5" dirty="0">
                <a:latin typeface="Symbol"/>
                <a:cs typeface="Symbol"/>
              </a:rPr>
              <a:t></a:t>
            </a:r>
            <a:r>
              <a:rPr sz="850" spc="-5" dirty="0">
                <a:latin typeface="Arial"/>
                <a:cs typeface="Arial"/>
              </a:rPr>
              <a:t>Bq/m</a:t>
            </a:r>
            <a:r>
              <a:rPr sz="825" spc="-7" baseline="35353" dirty="0">
                <a:latin typeface="Arial"/>
                <a:cs typeface="Arial"/>
              </a:rPr>
              <a:t>2 </a:t>
            </a:r>
            <a:r>
              <a:rPr sz="850" spc="-5" dirty="0">
                <a:latin typeface="Arial"/>
                <a:cs typeface="Arial"/>
              </a:rPr>
              <a:t>scint  SuperNEMO </a:t>
            </a:r>
            <a:r>
              <a:rPr sz="825" spc="0" baseline="40404" dirty="0">
                <a:latin typeface="Arial"/>
                <a:cs typeface="Arial"/>
              </a:rPr>
              <a:t>208</a:t>
            </a:r>
            <a:r>
              <a:rPr sz="850" spc="0" dirty="0">
                <a:latin typeface="Arial"/>
                <a:cs typeface="Arial"/>
              </a:rPr>
              <a:t>Tl </a:t>
            </a:r>
            <a:r>
              <a:rPr sz="850" spc="-5" dirty="0">
                <a:latin typeface="Arial"/>
                <a:cs typeface="Arial"/>
              </a:rPr>
              <a:t>target: 2 </a:t>
            </a:r>
            <a:r>
              <a:rPr sz="850" spc="-5" dirty="0">
                <a:latin typeface="Symbol"/>
                <a:cs typeface="Symbol"/>
              </a:rPr>
              <a:t></a:t>
            </a:r>
            <a:r>
              <a:rPr sz="850" spc="-5" dirty="0">
                <a:latin typeface="Arial"/>
                <a:cs typeface="Arial"/>
              </a:rPr>
              <a:t>Bq/kg</a:t>
            </a:r>
            <a:r>
              <a:rPr sz="850" spc="-45" dirty="0">
                <a:latin typeface="Arial"/>
                <a:cs typeface="Arial"/>
              </a:rPr>
              <a:t> </a:t>
            </a:r>
            <a:r>
              <a:rPr sz="850" spc="-5" dirty="0">
                <a:latin typeface="Arial"/>
                <a:cs typeface="Arial"/>
              </a:rPr>
              <a:t>source</a:t>
            </a:r>
            <a:endParaRPr sz="850">
              <a:latin typeface="Arial"/>
              <a:cs typeface="Arial"/>
            </a:endParaRPr>
          </a:p>
        </p:txBody>
      </p:sp>
      <p:sp>
        <p:nvSpPr>
          <p:cNvPr id="206" name="object 206"/>
          <p:cNvSpPr/>
          <p:nvPr/>
        </p:nvSpPr>
        <p:spPr>
          <a:xfrm>
            <a:off x="10329602" y="6593510"/>
            <a:ext cx="2552700" cy="427990"/>
          </a:xfrm>
          <a:custGeom>
            <a:avLst/>
            <a:gdLst/>
            <a:ahLst/>
            <a:cxnLst/>
            <a:rect l="l" t="t" r="r" b="b"/>
            <a:pathLst>
              <a:path w="2552700" h="427990">
                <a:moveTo>
                  <a:pt x="0" y="0"/>
                </a:moveTo>
                <a:lnTo>
                  <a:pt x="2552452" y="0"/>
                </a:lnTo>
                <a:lnTo>
                  <a:pt x="2552452" y="427612"/>
                </a:lnTo>
                <a:lnTo>
                  <a:pt x="0" y="42761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 txBox="1"/>
          <p:nvPr/>
        </p:nvSpPr>
        <p:spPr>
          <a:xfrm>
            <a:off x="10371995" y="6622192"/>
            <a:ext cx="2377440" cy="3568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150" spc="-35" dirty="0">
                <a:solidFill>
                  <a:srgbClr val="212121"/>
                </a:solidFill>
                <a:latin typeface="Arial"/>
                <a:cs typeface="Arial"/>
              </a:rPr>
              <a:t>BiPo </a:t>
            </a:r>
            <a:r>
              <a:rPr sz="2175" spc="-60" baseline="26819" dirty="0">
                <a:solidFill>
                  <a:srgbClr val="212121"/>
                </a:solidFill>
                <a:latin typeface="Arial"/>
                <a:cs typeface="Arial"/>
              </a:rPr>
              <a:t>208</a:t>
            </a:r>
            <a:r>
              <a:rPr sz="2150" spc="-40" dirty="0">
                <a:solidFill>
                  <a:srgbClr val="212121"/>
                </a:solidFill>
                <a:latin typeface="Arial"/>
                <a:cs typeface="Arial"/>
              </a:rPr>
              <a:t>Tl</a:t>
            </a:r>
            <a:r>
              <a:rPr sz="215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150" spc="-45" dirty="0">
                <a:solidFill>
                  <a:srgbClr val="212121"/>
                </a:solidFill>
                <a:latin typeface="Arial"/>
                <a:cs typeface="Arial"/>
              </a:rPr>
              <a:t>sensitivity</a:t>
            </a:r>
            <a:endParaRPr sz="2150">
              <a:latin typeface="Arial"/>
              <a:cs typeface="Arial"/>
            </a:endParaRPr>
          </a:p>
        </p:txBody>
      </p:sp>
      <p:sp>
        <p:nvSpPr>
          <p:cNvPr id="208" name="object 208"/>
          <p:cNvSpPr/>
          <p:nvPr/>
        </p:nvSpPr>
        <p:spPr>
          <a:xfrm>
            <a:off x="7414048" y="1731041"/>
            <a:ext cx="5398883" cy="18714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 txBox="1">
            <a:spLocks noGrp="1"/>
          </p:cNvSpPr>
          <p:nvPr>
            <p:ph type="title"/>
          </p:nvPr>
        </p:nvSpPr>
        <p:spPr>
          <a:xfrm>
            <a:off x="1828800" y="0"/>
            <a:ext cx="934339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spc="-150" dirty="0"/>
              <a:t>The </a:t>
            </a:r>
            <a:r>
              <a:rPr sz="8000" spc="-95" dirty="0"/>
              <a:t>Bi-Po </a:t>
            </a:r>
            <a:r>
              <a:rPr sz="8000" spc="-5" dirty="0"/>
              <a:t>3</a:t>
            </a:r>
            <a:r>
              <a:rPr sz="8000" spc="180" dirty="0"/>
              <a:t> </a:t>
            </a:r>
            <a:r>
              <a:rPr sz="8000" spc="105" dirty="0"/>
              <a:t>detector</a:t>
            </a:r>
            <a:endParaRPr sz="8000"/>
          </a:p>
        </p:txBody>
      </p:sp>
    </p:spTree>
    <p:extLst>
      <p:ext uri="{BB962C8B-B14F-4D97-AF65-F5344CB8AC3E}">
        <p14:creationId xmlns:p14="http://schemas.microsoft.com/office/powerpoint/2010/main" val="15247713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65400" y="114300"/>
            <a:ext cx="787527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spc="-5" dirty="0"/>
              <a:t>Installation</a:t>
            </a:r>
            <a:r>
              <a:rPr sz="8000" spc="-50" dirty="0"/>
              <a:t> </a:t>
            </a:r>
            <a:r>
              <a:rPr sz="8000" dirty="0"/>
              <a:t>status</a:t>
            </a:r>
            <a:endParaRPr sz="8000"/>
          </a:p>
        </p:txBody>
      </p:sp>
      <p:sp>
        <p:nvSpPr>
          <p:cNvPr id="3" name="object 3"/>
          <p:cNvSpPr txBox="1"/>
          <p:nvPr/>
        </p:nvSpPr>
        <p:spPr>
          <a:xfrm>
            <a:off x="4644063" y="1322319"/>
            <a:ext cx="7533005" cy="211660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245110" marR="5080" indent="-232410">
              <a:lnSpc>
                <a:spcPts val="3190"/>
              </a:lnSpc>
              <a:spcBef>
                <a:spcPts val="345"/>
              </a:spcBef>
              <a:buChar char="•"/>
              <a:tabLst>
                <a:tab pos="245745" algn="l"/>
              </a:tabLst>
            </a:pPr>
            <a:r>
              <a:rPr lang="en-US" sz="2800" spc="-5" dirty="0" err="1">
                <a:latin typeface="Gill Sans MT"/>
                <a:cs typeface="Gill Sans MT"/>
              </a:rPr>
              <a:t>SuperNEMO</a:t>
            </a:r>
            <a:r>
              <a:rPr lang="en-US" sz="2800" spc="-5" dirty="0">
                <a:latin typeface="Gill Sans MT"/>
                <a:cs typeface="Gill Sans MT"/>
              </a:rPr>
              <a:t> </a:t>
            </a:r>
            <a:r>
              <a:rPr lang="en-US" sz="2800" spc="-5" dirty="0" err="1">
                <a:latin typeface="Gill Sans MT"/>
                <a:cs typeface="Gill Sans MT"/>
              </a:rPr>
              <a:t>Demonsrator</a:t>
            </a:r>
            <a:r>
              <a:rPr lang="en-US" sz="2800" spc="-5" dirty="0">
                <a:latin typeface="Gill Sans MT"/>
                <a:cs typeface="Gill Sans MT"/>
              </a:rPr>
              <a:t> detector </a:t>
            </a:r>
            <a:r>
              <a:rPr lang="en-US" sz="2800" spc="-15" dirty="0">
                <a:latin typeface="Gill Sans MT"/>
                <a:cs typeface="Gill Sans MT"/>
              </a:rPr>
              <a:t>already </a:t>
            </a:r>
            <a:r>
              <a:rPr lang="en-US" sz="2800" spc="-5" dirty="0">
                <a:latin typeface="Gill Sans MT"/>
                <a:cs typeface="Gill Sans MT"/>
              </a:rPr>
              <a:t>installed </a:t>
            </a:r>
            <a:r>
              <a:rPr lang="en-US" sz="2800" dirty="0">
                <a:latin typeface="Gill Sans MT"/>
                <a:cs typeface="Gill Sans MT"/>
              </a:rPr>
              <a:t>at</a:t>
            </a:r>
            <a:r>
              <a:rPr lang="en-US" sz="2800" spc="-65" dirty="0">
                <a:latin typeface="Gill Sans MT"/>
                <a:cs typeface="Gill Sans MT"/>
              </a:rPr>
              <a:t> </a:t>
            </a:r>
            <a:r>
              <a:rPr lang="en-US" sz="2800" spc="-5" dirty="0">
                <a:latin typeface="Gill Sans MT"/>
                <a:cs typeface="Gill Sans MT"/>
              </a:rPr>
              <a:t>LSM</a:t>
            </a:r>
            <a:endParaRPr lang="en-US" sz="2750" dirty="0">
              <a:latin typeface="Times New Roman"/>
              <a:cs typeface="Times New Roman"/>
            </a:endParaRPr>
          </a:p>
          <a:p>
            <a:pPr marL="245110" marR="766445" indent="-232410">
              <a:lnSpc>
                <a:spcPts val="3190"/>
              </a:lnSpc>
              <a:buChar char="•"/>
              <a:tabLst>
                <a:tab pos="245745" algn="l"/>
              </a:tabLst>
            </a:pPr>
            <a:r>
              <a:rPr lang="en-US" sz="2800" spc="-15" dirty="0">
                <a:latin typeface="Gill Sans MT"/>
                <a:cs typeface="Gill Sans MT"/>
              </a:rPr>
              <a:t>Source </a:t>
            </a:r>
            <a:r>
              <a:rPr lang="en-US" sz="2800" spc="-10" dirty="0">
                <a:latin typeface="Gill Sans MT"/>
                <a:cs typeface="Gill Sans MT"/>
              </a:rPr>
              <a:t>foils </a:t>
            </a:r>
            <a:r>
              <a:rPr lang="en-US" sz="2800" spc="-5" dirty="0">
                <a:latin typeface="Gill Sans MT"/>
                <a:cs typeface="Gill Sans MT"/>
              </a:rPr>
              <a:t>under </a:t>
            </a:r>
            <a:r>
              <a:rPr lang="en-US" sz="2800" spc="-10" dirty="0">
                <a:latin typeface="Gill Sans MT"/>
                <a:cs typeface="Gill Sans MT"/>
              </a:rPr>
              <a:t>measurement </a:t>
            </a:r>
            <a:r>
              <a:rPr lang="en-US" sz="2800" spc="-5" dirty="0">
                <a:latin typeface="Gill Sans MT"/>
                <a:cs typeface="Gill Sans MT"/>
              </a:rPr>
              <a:t>with </a:t>
            </a:r>
            <a:r>
              <a:rPr lang="en-US" sz="2800" spc="-20" dirty="0" err="1">
                <a:latin typeface="Gill Sans MT"/>
                <a:cs typeface="Gill Sans MT"/>
              </a:rPr>
              <a:t>BiPo</a:t>
            </a:r>
            <a:r>
              <a:rPr lang="en-US" sz="2800" spc="-20" dirty="0">
                <a:latin typeface="Gill Sans MT"/>
                <a:cs typeface="Gill Sans MT"/>
              </a:rPr>
              <a:t> </a:t>
            </a:r>
            <a:r>
              <a:rPr lang="en-US" sz="2800" dirty="0">
                <a:latin typeface="Gill Sans MT"/>
                <a:cs typeface="Gill Sans MT"/>
              </a:rPr>
              <a:t>at  </a:t>
            </a:r>
            <a:r>
              <a:rPr lang="en-US" sz="2800" spc="-5" dirty="0">
                <a:latin typeface="Gill Sans MT"/>
                <a:cs typeface="Gill Sans MT"/>
              </a:rPr>
              <a:t>Canfranc</a:t>
            </a:r>
            <a:endParaRPr lang="en-US" sz="2800" dirty="0">
              <a:latin typeface="Gill Sans MT"/>
              <a:cs typeface="Gill Sans MT"/>
            </a:endParaRPr>
          </a:p>
          <a:p>
            <a:pPr marL="245110" indent="-232410">
              <a:lnSpc>
                <a:spcPct val="100000"/>
              </a:lnSpc>
              <a:spcBef>
                <a:spcPts val="5"/>
              </a:spcBef>
              <a:buChar char="•"/>
              <a:tabLst>
                <a:tab pos="245745" algn="l"/>
              </a:tabLst>
            </a:pPr>
            <a:r>
              <a:rPr lang="en-US" sz="2800" spc="-5" dirty="0">
                <a:latin typeface="Gill Sans MT"/>
                <a:cs typeface="Gill Sans MT"/>
              </a:rPr>
              <a:t>Demonstrator </a:t>
            </a:r>
            <a:r>
              <a:rPr lang="en-US" sz="2800" dirty="0">
                <a:latin typeface="Gill Sans MT"/>
                <a:cs typeface="Gill Sans MT"/>
              </a:rPr>
              <a:t>running </a:t>
            </a:r>
            <a:r>
              <a:rPr lang="en-US" sz="2800" spc="-15" dirty="0">
                <a:latin typeface="Gill Sans MT"/>
                <a:cs typeface="Gill Sans MT"/>
              </a:rPr>
              <a:t>by </a:t>
            </a:r>
            <a:r>
              <a:rPr lang="en-US" sz="2800" spc="-5" dirty="0">
                <a:latin typeface="Gill Sans MT"/>
                <a:cs typeface="Gill Sans MT"/>
              </a:rPr>
              <a:t>the summer </a:t>
            </a:r>
            <a:r>
              <a:rPr lang="en-US" sz="2800" dirty="0">
                <a:latin typeface="Gill Sans MT"/>
                <a:cs typeface="Gill Sans MT"/>
              </a:rPr>
              <a:t>of</a:t>
            </a:r>
            <a:r>
              <a:rPr lang="en-US" sz="2800" spc="-60" dirty="0">
                <a:latin typeface="Gill Sans MT"/>
                <a:cs typeface="Gill Sans MT"/>
              </a:rPr>
              <a:t> </a:t>
            </a:r>
            <a:r>
              <a:rPr lang="en-US" sz="2800" dirty="0">
                <a:latin typeface="Gill Sans MT"/>
                <a:cs typeface="Gill Sans MT"/>
              </a:rPr>
              <a:t>2018</a:t>
            </a:r>
          </a:p>
        </p:txBody>
      </p:sp>
      <p:sp>
        <p:nvSpPr>
          <p:cNvPr id="4" name="object 4"/>
          <p:cNvSpPr/>
          <p:nvPr/>
        </p:nvSpPr>
        <p:spPr>
          <a:xfrm>
            <a:off x="319335" y="1473200"/>
            <a:ext cx="2419477" cy="235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16087" y="1473200"/>
            <a:ext cx="22860" cy="24130"/>
          </a:xfrm>
          <a:custGeom>
            <a:avLst/>
            <a:gdLst/>
            <a:ahLst/>
            <a:cxnLst/>
            <a:rect l="l" t="t" r="r" b="b"/>
            <a:pathLst>
              <a:path w="22860" h="24130">
                <a:moveTo>
                  <a:pt x="22725" y="0"/>
                </a:moveTo>
                <a:lnTo>
                  <a:pt x="0" y="0"/>
                </a:lnTo>
                <a:lnTo>
                  <a:pt x="22725" y="23541"/>
                </a:lnTo>
                <a:lnTo>
                  <a:pt x="227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19335" y="1492490"/>
            <a:ext cx="3834129" cy="0"/>
          </a:xfrm>
          <a:custGeom>
            <a:avLst/>
            <a:gdLst/>
            <a:ahLst/>
            <a:cxnLst/>
            <a:rect l="l" t="t" r="r" b="b"/>
            <a:pathLst>
              <a:path w="3834129">
                <a:moveTo>
                  <a:pt x="0" y="0"/>
                </a:moveTo>
                <a:lnTo>
                  <a:pt x="3833563" y="0"/>
                </a:lnTo>
              </a:path>
            </a:pathLst>
          </a:custGeom>
          <a:ln w="3858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18387" y="5770116"/>
            <a:ext cx="234950" cy="164465"/>
          </a:xfrm>
          <a:custGeom>
            <a:avLst/>
            <a:gdLst/>
            <a:ahLst/>
            <a:cxnLst/>
            <a:rect l="l" t="t" r="r" b="b"/>
            <a:pathLst>
              <a:path w="234950" h="164464">
                <a:moveTo>
                  <a:pt x="15241" y="0"/>
                </a:moveTo>
                <a:lnTo>
                  <a:pt x="0" y="25924"/>
                </a:lnTo>
                <a:lnTo>
                  <a:pt x="234511" y="164019"/>
                </a:lnTo>
                <a:lnTo>
                  <a:pt x="234511" y="129119"/>
                </a:lnTo>
                <a:lnTo>
                  <a:pt x="1524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924043" y="7136787"/>
            <a:ext cx="229235" cy="60325"/>
          </a:xfrm>
          <a:custGeom>
            <a:avLst/>
            <a:gdLst/>
            <a:ahLst/>
            <a:cxnLst/>
            <a:rect l="l" t="t" r="r" b="b"/>
            <a:pathLst>
              <a:path w="229235" h="60325">
                <a:moveTo>
                  <a:pt x="3930" y="0"/>
                </a:moveTo>
                <a:lnTo>
                  <a:pt x="0" y="29820"/>
                </a:lnTo>
                <a:lnTo>
                  <a:pt x="228855" y="60040"/>
                </a:lnTo>
                <a:lnTo>
                  <a:pt x="228855" y="29700"/>
                </a:lnTo>
                <a:lnTo>
                  <a:pt x="393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49391" y="1481700"/>
            <a:ext cx="3771980" cy="49781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49391" y="6083875"/>
            <a:ext cx="3771980" cy="28274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19336" y="6083875"/>
            <a:ext cx="3834129" cy="635"/>
          </a:xfrm>
          <a:custGeom>
            <a:avLst/>
            <a:gdLst/>
            <a:ahLst/>
            <a:cxnLst/>
            <a:rect l="l" t="t" r="r" b="b"/>
            <a:pathLst>
              <a:path w="3834129" h="635">
                <a:moveTo>
                  <a:pt x="3833562" y="0"/>
                </a:moveTo>
                <a:lnTo>
                  <a:pt x="0" y="1"/>
                </a:lnTo>
              </a:path>
            </a:pathLst>
          </a:custGeom>
          <a:ln w="3007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58997" y="5042967"/>
            <a:ext cx="7903136" cy="38762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337300" y="9336278"/>
            <a:ext cx="30543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845"/>
              </a:lnSpc>
            </a:pPr>
            <a:fld id="{81D60167-4931-47E6-BA6A-407CBD079E47}" type="slidenum">
              <a:rPr sz="1800" spc="-5" dirty="0">
                <a:latin typeface="Arial"/>
                <a:cs typeface="Arial"/>
              </a:rPr>
              <a:t>19</a:t>
            </a:fld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71600" y="139700"/>
            <a:ext cx="11343640" cy="7976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5100" b="1" spc="-225" dirty="0">
                <a:solidFill>
                  <a:srgbClr val="C82506"/>
                </a:solidFill>
              </a:rPr>
              <a:t>           </a:t>
            </a:r>
            <a:r>
              <a:rPr lang="en-US" sz="5100" b="1" spc="-225" dirty="0" err="1"/>
              <a:t>SuperNEMO</a:t>
            </a:r>
            <a:r>
              <a:rPr sz="5100" b="1" spc="-225" dirty="0">
                <a:latin typeface="Gill Sans MT"/>
                <a:cs typeface="Gill Sans MT"/>
              </a:rPr>
              <a:t> </a:t>
            </a:r>
            <a:r>
              <a:rPr lang="en-US" sz="5100" b="1" spc="-225" dirty="0">
                <a:latin typeface="Gill Sans MT"/>
                <a:cs typeface="Gill Sans MT"/>
              </a:rPr>
              <a:t>Collaboration</a:t>
            </a:r>
            <a:endParaRPr sz="5100" dirty="0">
              <a:latin typeface="Gill Sans MT"/>
              <a:cs typeface="Gill Sans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104900"/>
            <a:ext cx="12715240" cy="8039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71241D-517B-4845-AD5B-390F4C61D930}"/>
              </a:ext>
            </a:extLst>
          </p:cNvPr>
          <p:cNvSpPr txBox="1"/>
          <p:nvPr/>
        </p:nvSpPr>
        <p:spPr>
          <a:xfrm>
            <a:off x="6055934" y="925129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58886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95400" y="0"/>
            <a:ext cx="1041209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spc="-55" dirty="0"/>
              <a:t>SuperNEMO</a:t>
            </a:r>
            <a:r>
              <a:rPr sz="8000" spc="-15" dirty="0"/>
              <a:t> </a:t>
            </a:r>
            <a:r>
              <a:rPr sz="8000" spc="-5" dirty="0"/>
              <a:t>sensitivity</a:t>
            </a:r>
            <a:endParaRPr sz="8000"/>
          </a:p>
        </p:txBody>
      </p:sp>
      <p:sp>
        <p:nvSpPr>
          <p:cNvPr id="3" name="object 3"/>
          <p:cNvSpPr/>
          <p:nvPr/>
        </p:nvSpPr>
        <p:spPr>
          <a:xfrm>
            <a:off x="6933772" y="1104900"/>
            <a:ext cx="4283710" cy="419100"/>
          </a:xfrm>
          <a:custGeom>
            <a:avLst/>
            <a:gdLst/>
            <a:ahLst/>
            <a:cxnLst/>
            <a:rect l="l" t="t" r="r" b="b"/>
            <a:pathLst>
              <a:path w="4283709" h="419100">
                <a:moveTo>
                  <a:pt x="0" y="0"/>
                </a:moveTo>
                <a:lnTo>
                  <a:pt x="4283335" y="0"/>
                </a:lnTo>
                <a:lnTo>
                  <a:pt x="4283335" y="419100"/>
                </a:lnTo>
                <a:lnTo>
                  <a:pt x="0" y="4191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23125" y="4328002"/>
            <a:ext cx="474345" cy="243840"/>
          </a:xfrm>
          <a:custGeom>
            <a:avLst/>
            <a:gdLst/>
            <a:ahLst/>
            <a:cxnLst/>
            <a:rect l="l" t="t" r="r" b="b"/>
            <a:pathLst>
              <a:path w="474344" h="243839">
                <a:moveTo>
                  <a:pt x="244238" y="0"/>
                </a:moveTo>
                <a:lnTo>
                  <a:pt x="0" y="243564"/>
                </a:lnTo>
                <a:lnTo>
                  <a:pt x="459075" y="243564"/>
                </a:lnTo>
                <a:lnTo>
                  <a:pt x="473776" y="228903"/>
                </a:lnTo>
                <a:lnTo>
                  <a:pt x="244238" y="0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20495" y="4328002"/>
            <a:ext cx="474345" cy="243840"/>
          </a:xfrm>
          <a:custGeom>
            <a:avLst/>
            <a:gdLst/>
            <a:ahLst/>
            <a:cxnLst/>
            <a:rect l="l" t="t" r="r" b="b"/>
            <a:pathLst>
              <a:path w="474344" h="243839">
                <a:moveTo>
                  <a:pt x="229538" y="0"/>
                </a:moveTo>
                <a:lnTo>
                  <a:pt x="0" y="228903"/>
                </a:lnTo>
                <a:lnTo>
                  <a:pt x="14701" y="243564"/>
                </a:lnTo>
                <a:lnTo>
                  <a:pt x="473776" y="243564"/>
                </a:lnTo>
                <a:lnTo>
                  <a:pt x="229538" y="0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2395" y="4120452"/>
            <a:ext cx="1337310" cy="405130"/>
          </a:xfrm>
          <a:custGeom>
            <a:avLst/>
            <a:gdLst/>
            <a:ahLst/>
            <a:cxnLst/>
            <a:rect l="l" t="t" r="r" b="b"/>
            <a:pathLst>
              <a:path w="1337310" h="405129">
                <a:moveTo>
                  <a:pt x="0" y="404512"/>
                </a:moveTo>
                <a:lnTo>
                  <a:pt x="0" y="0"/>
                </a:lnTo>
                <a:lnTo>
                  <a:pt x="1336838" y="0"/>
                </a:lnTo>
                <a:lnTo>
                  <a:pt x="1336838" y="404512"/>
                </a:lnTo>
                <a:lnTo>
                  <a:pt x="0" y="4045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89233" y="4120452"/>
            <a:ext cx="2232025" cy="405130"/>
          </a:xfrm>
          <a:custGeom>
            <a:avLst/>
            <a:gdLst/>
            <a:ahLst/>
            <a:cxnLst/>
            <a:rect l="l" t="t" r="r" b="b"/>
            <a:pathLst>
              <a:path w="2232025" h="405129">
                <a:moveTo>
                  <a:pt x="0" y="0"/>
                </a:moveTo>
                <a:lnTo>
                  <a:pt x="2231517" y="0"/>
                </a:lnTo>
                <a:lnTo>
                  <a:pt x="2231517" y="404512"/>
                </a:lnTo>
                <a:lnTo>
                  <a:pt x="0" y="40451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395" y="2016988"/>
            <a:ext cx="4623435" cy="0"/>
          </a:xfrm>
          <a:custGeom>
            <a:avLst/>
            <a:gdLst/>
            <a:ahLst/>
            <a:cxnLst/>
            <a:rect l="l" t="t" r="r" b="b"/>
            <a:pathLst>
              <a:path w="4623435">
                <a:moveTo>
                  <a:pt x="0" y="0"/>
                </a:moveTo>
                <a:lnTo>
                  <a:pt x="4622996" y="0"/>
                </a:lnTo>
              </a:path>
            </a:pathLst>
          </a:custGeom>
          <a:ln w="142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2395" y="1612476"/>
            <a:ext cx="4623435" cy="0"/>
          </a:xfrm>
          <a:custGeom>
            <a:avLst/>
            <a:gdLst/>
            <a:ahLst/>
            <a:cxnLst/>
            <a:rect l="l" t="t" r="r" b="b"/>
            <a:pathLst>
              <a:path w="4623435">
                <a:moveTo>
                  <a:pt x="0" y="0"/>
                </a:moveTo>
                <a:lnTo>
                  <a:pt x="4622996" y="0"/>
                </a:lnTo>
              </a:path>
            </a:pathLst>
          </a:custGeom>
          <a:ln w="142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395" y="4524965"/>
            <a:ext cx="4623435" cy="0"/>
          </a:xfrm>
          <a:custGeom>
            <a:avLst/>
            <a:gdLst/>
            <a:ahLst/>
            <a:cxnLst/>
            <a:rect l="l" t="t" r="r" b="b"/>
            <a:pathLst>
              <a:path w="4623435">
                <a:moveTo>
                  <a:pt x="0" y="0"/>
                </a:moveTo>
                <a:lnTo>
                  <a:pt x="4622996" y="0"/>
                </a:lnTo>
              </a:path>
            </a:pathLst>
          </a:custGeom>
          <a:ln w="142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973732" y="1685990"/>
            <a:ext cx="1041400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b="1" spc="0" dirty="0">
                <a:latin typeface="Arial"/>
                <a:cs typeface="Arial"/>
              </a:rPr>
              <a:t>SuperNEMO</a:t>
            </a:r>
            <a:endParaRPr sz="13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71658" y="1685990"/>
            <a:ext cx="549275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b="1" spc="-10" dirty="0">
                <a:latin typeface="Arial"/>
                <a:cs typeface="Arial"/>
              </a:rPr>
              <a:t>Status</a:t>
            </a:r>
            <a:endParaRPr sz="13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2618" y="2090501"/>
            <a:ext cx="589280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spc="0" dirty="0">
                <a:solidFill>
                  <a:srgbClr val="0000FF"/>
                </a:solidFill>
                <a:latin typeface="Arial"/>
                <a:cs typeface="Arial"/>
              </a:rPr>
              <a:t>isotope</a:t>
            </a:r>
            <a:endParaRPr sz="13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520057" y="2090501"/>
            <a:ext cx="159385" cy="1695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950" spc="-10" dirty="0">
                <a:latin typeface="Arial"/>
                <a:cs typeface="Arial"/>
              </a:rPr>
              <a:t>82</a:t>
            </a:r>
            <a:endParaRPr sz="9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974599" y="2090501"/>
            <a:ext cx="226060" cy="1695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950" spc="-10" dirty="0">
                <a:latin typeface="Arial"/>
                <a:cs typeface="Arial"/>
              </a:rPr>
              <a:t>150</a:t>
            </a:r>
            <a:endParaRPr sz="9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653501" y="2090501"/>
            <a:ext cx="1818005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1533525" algn="l"/>
              </a:tabLst>
            </a:pPr>
            <a:r>
              <a:rPr sz="1350" spc="35" dirty="0">
                <a:latin typeface="Arial"/>
                <a:cs typeface="Arial"/>
              </a:rPr>
              <a:t>S</a:t>
            </a:r>
            <a:r>
              <a:rPr sz="1350" spc="0" dirty="0">
                <a:latin typeface="Arial"/>
                <a:cs typeface="Arial"/>
              </a:rPr>
              <a:t>e</a:t>
            </a:r>
            <a:r>
              <a:rPr sz="1350" spc="-85" dirty="0">
                <a:latin typeface="Arial"/>
                <a:cs typeface="Arial"/>
              </a:rPr>
              <a:t> </a:t>
            </a:r>
            <a:r>
              <a:rPr sz="1350" spc="-35" dirty="0">
                <a:latin typeface="Arial"/>
                <a:cs typeface="Arial"/>
              </a:rPr>
              <a:t>(</a:t>
            </a:r>
            <a:r>
              <a:rPr sz="1350" spc="-20" dirty="0">
                <a:latin typeface="Arial"/>
                <a:cs typeface="Arial"/>
              </a:rPr>
              <a:t>o</a:t>
            </a:r>
            <a:r>
              <a:rPr sz="1350" spc="0" dirty="0">
                <a:latin typeface="Arial"/>
                <a:cs typeface="Arial"/>
              </a:rPr>
              <a:t>r</a:t>
            </a:r>
            <a:r>
              <a:rPr sz="1350" spc="5" dirty="0">
                <a:latin typeface="Arial"/>
                <a:cs typeface="Arial"/>
              </a:rPr>
              <a:t> </a:t>
            </a:r>
            <a:r>
              <a:rPr sz="1350" spc="-20" dirty="0">
                <a:latin typeface="Arial"/>
                <a:cs typeface="Arial"/>
              </a:rPr>
              <a:t>o</a:t>
            </a:r>
            <a:r>
              <a:rPr sz="1350" spc="35" dirty="0">
                <a:latin typeface="Arial"/>
                <a:cs typeface="Arial"/>
              </a:rPr>
              <a:t>t</a:t>
            </a:r>
            <a:r>
              <a:rPr sz="1350" spc="-20" dirty="0">
                <a:latin typeface="Arial"/>
                <a:cs typeface="Arial"/>
              </a:rPr>
              <a:t>he</a:t>
            </a:r>
            <a:r>
              <a:rPr sz="1350" spc="-140" dirty="0">
                <a:latin typeface="Arial"/>
                <a:cs typeface="Arial"/>
              </a:rPr>
              <a:t>r</a:t>
            </a:r>
            <a:r>
              <a:rPr sz="1350" dirty="0">
                <a:latin typeface="Arial"/>
                <a:cs typeface="Arial"/>
              </a:rPr>
              <a:t>,</a:t>
            </a:r>
            <a:r>
              <a:rPr sz="1350" spc="80" dirty="0">
                <a:latin typeface="Arial"/>
                <a:cs typeface="Arial"/>
              </a:rPr>
              <a:t> </a:t>
            </a:r>
            <a:r>
              <a:rPr sz="1350" spc="-20" dirty="0">
                <a:latin typeface="Arial"/>
                <a:cs typeface="Arial"/>
              </a:rPr>
              <a:t>e</a:t>
            </a:r>
            <a:r>
              <a:rPr sz="1350" spc="35" dirty="0">
                <a:latin typeface="Arial"/>
                <a:cs typeface="Arial"/>
              </a:rPr>
              <a:t>.</a:t>
            </a:r>
            <a:r>
              <a:rPr sz="1350" spc="-20" dirty="0">
                <a:latin typeface="Arial"/>
                <a:cs typeface="Arial"/>
              </a:rPr>
              <a:t>g</a:t>
            </a:r>
            <a:r>
              <a:rPr sz="1350" dirty="0">
                <a:latin typeface="Arial"/>
                <a:cs typeface="Arial"/>
              </a:rPr>
              <a:t>.	</a:t>
            </a:r>
            <a:r>
              <a:rPr sz="1350" spc="-35" dirty="0">
                <a:latin typeface="Arial"/>
                <a:cs typeface="Arial"/>
              </a:rPr>
              <a:t>N</a:t>
            </a:r>
            <a:r>
              <a:rPr sz="1350" spc="-20" dirty="0">
                <a:latin typeface="Arial"/>
                <a:cs typeface="Arial"/>
              </a:rPr>
              <a:t>d</a:t>
            </a:r>
            <a:r>
              <a:rPr sz="1350" spc="0" dirty="0">
                <a:latin typeface="Arial"/>
                <a:cs typeface="Arial"/>
              </a:rPr>
              <a:t>)</a:t>
            </a:r>
            <a:endParaRPr sz="135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42488" y="2495014"/>
            <a:ext cx="1047115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spc="0" dirty="0">
                <a:solidFill>
                  <a:srgbClr val="0000FF"/>
                </a:solidFill>
                <a:latin typeface="Arial"/>
                <a:cs typeface="Arial"/>
              </a:rPr>
              <a:t>isotope</a:t>
            </a:r>
            <a:r>
              <a:rPr sz="1350" spc="-13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350" spc="10" dirty="0">
                <a:solidFill>
                  <a:srgbClr val="0000FF"/>
                </a:solidFill>
                <a:latin typeface="Arial"/>
                <a:cs typeface="Arial"/>
              </a:rPr>
              <a:t>mass</a:t>
            </a:r>
            <a:endParaRPr sz="13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040454" y="2508322"/>
            <a:ext cx="909319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spc="0" dirty="0">
                <a:latin typeface="Arial"/>
                <a:cs typeface="Arial"/>
              </a:rPr>
              <a:t>7 </a:t>
            </a:r>
            <a:r>
              <a:rPr sz="1350" spc="0" dirty="0">
                <a:latin typeface="MS UI Gothic"/>
                <a:cs typeface="MS UI Gothic"/>
              </a:rPr>
              <a:t>-+ </a:t>
            </a:r>
            <a:r>
              <a:rPr sz="1350" spc="-10" dirty="0">
                <a:latin typeface="Arial"/>
                <a:cs typeface="Arial"/>
              </a:rPr>
              <a:t>100</a:t>
            </a:r>
            <a:r>
              <a:rPr sz="1350" spc="-150" dirty="0">
                <a:latin typeface="Arial"/>
                <a:cs typeface="Arial"/>
              </a:rPr>
              <a:t> </a:t>
            </a:r>
            <a:r>
              <a:rPr sz="1350" spc="25" dirty="0">
                <a:latin typeface="Arial"/>
                <a:cs typeface="Arial"/>
              </a:rPr>
              <a:t>kg</a:t>
            </a:r>
            <a:endParaRPr sz="13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6030" y="2939978"/>
            <a:ext cx="455930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spc="-30" dirty="0">
                <a:solidFill>
                  <a:srgbClr val="0000FF"/>
                </a:solidFill>
                <a:latin typeface="Arial"/>
                <a:cs typeface="Arial"/>
              </a:rPr>
              <a:t>r</a:t>
            </a:r>
            <a:r>
              <a:rPr sz="1350" spc="-20" dirty="0">
                <a:solidFill>
                  <a:srgbClr val="0000FF"/>
                </a:solidFill>
                <a:latin typeface="Arial"/>
                <a:cs typeface="Arial"/>
              </a:rPr>
              <a:t>ado</a:t>
            </a:r>
            <a:r>
              <a:rPr sz="1350" spc="0" dirty="0">
                <a:solidFill>
                  <a:srgbClr val="0000FF"/>
                </a:solidFill>
                <a:latin typeface="Arial"/>
                <a:cs typeface="Arial"/>
              </a:rPr>
              <a:t>n</a:t>
            </a:r>
            <a:endParaRPr sz="13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000456" y="2946046"/>
            <a:ext cx="1026794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dirty="0">
                <a:latin typeface="Arial"/>
                <a:cs typeface="Arial"/>
              </a:rPr>
              <a:t>0.15</a:t>
            </a:r>
            <a:r>
              <a:rPr sz="1350" spc="-135" dirty="0">
                <a:latin typeface="Arial"/>
                <a:cs typeface="Arial"/>
              </a:rPr>
              <a:t> </a:t>
            </a:r>
            <a:r>
              <a:rPr sz="1350" spc="10" dirty="0">
                <a:latin typeface="Arial"/>
                <a:cs typeface="Arial"/>
              </a:rPr>
              <a:t>mBq/m</a:t>
            </a:r>
            <a:r>
              <a:rPr sz="1425" spc="15" baseline="23391" dirty="0">
                <a:latin typeface="Arial"/>
                <a:cs typeface="Arial"/>
              </a:rPr>
              <a:t>3</a:t>
            </a:r>
            <a:endParaRPr sz="1425" baseline="23391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057803" y="2966271"/>
            <a:ext cx="200660" cy="200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70"/>
              </a:lnSpc>
            </a:pPr>
            <a:r>
              <a:rPr sz="1550" spc="235" dirty="0">
                <a:solidFill>
                  <a:srgbClr val="FF0000"/>
                </a:solidFill>
                <a:latin typeface="MS UI Gothic"/>
                <a:cs typeface="MS UI Gothic"/>
              </a:rPr>
              <a:t>./</a:t>
            </a:r>
            <a:endParaRPr sz="1550">
              <a:latin typeface="MS UI Gothic"/>
              <a:cs typeface="MS UI Gothic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2454" y="3484462"/>
            <a:ext cx="1109345" cy="44640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 indent="266700">
              <a:lnSpc>
                <a:spcPct val="103499"/>
              </a:lnSpc>
              <a:spcBef>
                <a:spcPts val="55"/>
              </a:spcBef>
            </a:pPr>
            <a:r>
              <a:rPr sz="1350" spc="-10" dirty="0">
                <a:solidFill>
                  <a:srgbClr val="0000FF"/>
                </a:solidFill>
                <a:latin typeface="Arial"/>
                <a:cs typeface="Arial"/>
              </a:rPr>
              <a:t>internal  </a:t>
            </a:r>
            <a:r>
              <a:rPr sz="1350" spc="50" dirty="0">
                <a:solidFill>
                  <a:srgbClr val="0000FF"/>
                </a:solidFill>
                <a:latin typeface="Arial"/>
                <a:cs typeface="Arial"/>
              </a:rPr>
              <a:t>c</a:t>
            </a:r>
            <a:r>
              <a:rPr sz="1350" spc="-20" dirty="0">
                <a:solidFill>
                  <a:srgbClr val="0000FF"/>
                </a:solidFill>
                <a:latin typeface="Arial"/>
                <a:cs typeface="Arial"/>
              </a:rPr>
              <a:t>on</a:t>
            </a:r>
            <a:r>
              <a:rPr sz="1350" spc="35" dirty="0">
                <a:solidFill>
                  <a:srgbClr val="0000FF"/>
                </a:solidFill>
                <a:latin typeface="Arial"/>
                <a:cs typeface="Arial"/>
              </a:rPr>
              <a:t>t</a:t>
            </a:r>
            <a:r>
              <a:rPr sz="1350" spc="-20" dirty="0">
                <a:solidFill>
                  <a:srgbClr val="0000FF"/>
                </a:solidFill>
                <a:latin typeface="Arial"/>
                <a:cs typeface="Arial"/>
              </a:rPr>
              <a:t>a</a:t>
            </a:r>
            <a:r>
              <a:rPr sz="1350" spc="20" dirty="0">
                <a:solidFill>
                  <a:srgbClr val="0000FF"/>
                </a:solidFill>
                <a:latin typeface="Arial"/>
                <a:cs typeface="Arial"/>
              </a:rPr>
              <a:t>m</a:t>
            </a:r>
            <a:r>
              <a:rPr sz="1350" spc="5" dirty="0">
                <a:solidFill>
                  <a:srgbClr val="0000FF"/>
                </a:solidFill>
                <a:latin typeface="Arial"/>
                <a:cs typeface="Arial"/>
              </a:rPr>
              <a:t>i</a:t>
            </a:r>
            <a:r>
              <a:rPr sz="1350" spc="-20" dirty="0">
                <a:solidFill>
                  <a:srgbClr val="0000FF"/>
                </a:solidFill>
                <a:latin typeface="Arial"/>
                <a:cs typeface="Arial"/>
              </a:rPr>
              <a:t>na</a:t>
            </a:r>
            <a:r>
              <a:rPr sz="1350" spc="35" dirty="0">
                <a:solidFill>
                  <a:srgbClr val="0000FF"/>
                </a:solidFill>
                <a:latin typeface="Arial"/>
                <a:cs typeface="Arial"/>
              </a:rPr>
              <a:t>t</a:t>
            </a:r>
            <a:r>
              <a:rPr sz="1350" spc="5" dirty="0">
                <a:solidFill>
                  <a:srgbClr val="0000FF"/>
                </a:solidFill>
                <a:latin typeface="Arial"/>
                <a:cs typeface="Arial"/>
              </a:rPr>
              <a:t>i</a:t>
            </a:r>
            <a:r>
              <a:rPr sz="1350" spc="-20" dirty="0">
                <a:solidFill>
                  <a:srgbClr val="0000FF"/>
                </a:solidFill>
                <a:latin typeface="Arial"/>
                <a:cs typeface="Arial"/>
              </a:rPr>
              <a:t>o</a:t>
            </a:r>
            <a:r>
              <a:rPr sz="1350" spc="0" dirty="0">
                <a:solidFill>
                  <a:srgbClr val="0000FF"/>
                </a:solidFill>
                <a:latin typeface="Arial"/>
                <a:cs typeface="Arial"/>
              </a:rPr>
              <a:t>n</a:t>
            </a:r>
            <a:endParaRPr sz="13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840323" y="3438045"/>
            <a:ext cx="1350010" cy="504825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66040">
              <a:lnSpc>
                <a:spcPct val="100000"/>
              </a:lnSpc>
              <a:spcBef>
                <a:spcPts val="360"/>
              </a:spcBef>
            </a:pPr>
            <a:r>
              <a:rPr sz="1425" spc="-7" baseline="23391" dirty="0">
                <a:latin typeface="Arial"/>
                <a:cs typeface="Arial"/>
              </a:rPr>
              <a:t>208</a:t>
            </a:r>
            <a:r>
              <a:rPr sz="1350" spc="-5" dirty="0">
                <a:latin typeface="Arial"/>
                <a:cs typeface="Arial"/>
              </a:rPr>
              <a:t>Tl </a:t>
            </a:r>
            <a:r>
              <a:rPr sz="1350" spc="0" dirty="0">
                <a:latin typeface="Arial"/>
                <a:cs typeface="Arial"/>
              </a:rPr>
              <a:t>≤ 2</a:t>
            </a:r>
            <a:r>
              <a:rPr sz="1350" spc="-150" dirty="0">
                <a:latin typeface="Arial"/>
                <a:cs typeface="Arial"/>
              </a:rPr>
              <a:t> </a:t>
            </a:r>
            <a:r>
              <a:rPr sz="1350" spc="5" dirty="0">
                <a:latin typeface="Arial"/>
                <a:cs typeface="Arial"/>
              </a:rPr>
              <a:t>μBq/kg</a:t>
            </a:r>
            <a:endParaRPr sz="13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1425" baseline="23391" dirty="0">
                <a:latin typeface="Arial"/>
                <a:cs typeface="Arial"/>
              </a:rPr>
              <a:t>214</a:t>
            </a:r>
            <a:r>
              <a:rPr sz="1350" dirty="0">
                <a:latin typeface="Arial"/>
                <a:cs typeface="Arial"/>
              </a:rPr>
              <a:t>Bi </a:t>
            </a:r>
            <a:r>
              <a:rPr sz="1350" spc="0" dirty="0">
                <a:latin typeface="Arial"/>
                <a:cs typeface="Arial"/>
              </a:rPr>
              <a:t>≤ </a:t>
            </a:r>
            <a:r>
              <a:rPr sz="1350" spc="-5" dirty="0">
                <a:latin typeface="Arial"/>
                <a:cs typeface="Arial"/>
              </a:rPr>
              <a:t>10</a:t>
            </a:r>
            <a:r>
              <a:rPr sz="1350" spc="-155" dirty="0">
                <a:latin typeface="Arial"/>
                <a:cs typeface="Arial"/>
              </a:rPr>
              <a:t> </a:t>
            </a:r>
            <a:r>
              <a:rPr sz="1350" spc="5" dirty="0">
                <a:latin typeface="Arial"/>
                <a:cs typeface="Arial"/>
              </a:rPr>
              <a:t>μBq/kg</a:t>
            </a:r>
            <a:endParaRPr sz="13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818248" y="3438045"/>
            <a:ext cx="686435" cy="5048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66700">
              <a:lnSpc>
                <a:spcPct val="116399"/>
              </a:lnSpc>
              <a:spcBef>
                <a:spcPts val="95"/>
              </a:spcBef>
            </a:pPr>
            <a:r>
              <a:rPr sz="1350" spc="5" dirty="0">
                <a:latin typeface="Arial"/>
                <a:cs typeface="Arial"/>
              </a:rPr>
              <a:t>in  </a:t>
            </a:r>
            <a:r>
              <a:rPr sz="1350" spc="-20" dirty="0">
                <a:latin typeface="Arial"/>
                <a:cs typeface="Arial"/>
              </a:rPr>
              <a:t>p</a:t>
            </a:r>
            <a:r>
              <a:rPr sz="1350" spc="-35" dirty="0">
                <a:latin typeface="Arial"/>
                <a:cs typeface="Arial"/>
              </a:rPr>
              <a:t>r</a:t>
            </a:r>
            <a:r>
              <a:rPr sz="1350" spc="-20" dirty="0">
                <a:latin typeface="Arial"/>
                <a:cs typeface="Arial"/>
              </a:rPr>
              <a:t>og</a:t>
            </a:r>
            <a:r>
              <a:rPr sz="1350" spc="-35" dirty="0">
                <a:latin typeface="Arial"/>
                <a:cs typeface="Arial"/>
              </a:rPr>
              <a:t>r</a:t>
            </a:r>
            <a:r>
              <a:rPr sz="1350" spc="-20" dirty="0">
                <a:latin typeface="Arial"/>
                <a:cs typeface="Arial"/>
              </a:rPr>
              <a:t>e</a:t>
            </a:r>
            <a:r>
              <a:rPr sz="1350" spc="50" dirty="0">
                <a:latin typeface="Arial"/>
                <a:cs typeface="Arial"/>
              </a:rPr>
              <a:t>s</a:t>
            </a:r>
            <a:r>
              <a:rPr sz="1350" spc="0" dirty="0">
                <a:latin typeface="Arial"/>
                <a:cs typeface="Arial"/>
              </a:rPr>
              <a:t>s</a:t>
            </a:r>
            <a:endParaRPr sz="13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95829" y="4193967"/>
            <a:ext cx="884555" cy="22185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n-US" sz="1350" spc="65" dirty="0">
                <a:solidFill>
                  <a:srgbClr val="0000FF"/>
                </a:solidFill>
                <a:latin typeface="Cambria Math"/>
                <a:cs typeface="Arial"/>
              </a:rPr>
              <a:t>   </a:t>
            </a:r>
            <a:r>
              <a:rPr sz="1350" spc="-10" dirty="0">
                <a:solidFill>
                  <a:srgbClr val="0000FF"/>
                </a:solidFill>
                <a:latin typeface="Arial"/>
                <a:cs typeface="Arial"/>
              </a:rPr>
              <a:t>FWHM</a:t>
            </a:r>
            <a:endParaRPr sz="1350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973732" y="4193967"/>
            <a:ext cx="1032510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spc="-5" dirty="0">
                <a:latin typeface="Arial"/>
                <a:cs typeface="Arial"/>
              </a:rPr>
              <a:t>8% </a:t>
            </a:r>
            <a:r>
              <a:rPr sz="1350" spc="10" dirty="0">
                <a:latin typeface="Arial"/>
                <a:cs typeface="Arial"/>
              </a:rPr>
              <a:t>@ </a:t>
            </a:r>
            <a:r>
              <a:rPr sz="1350" spc="0" dirty="0">
                <a:latin typeface="Arial"/>
                <a:cs typeface="Arial"/>
              </a:rPr>
              <a:t>1</a:t>
            </a:r>
            <a:r>
              <a:rPr sz="1350" spc="-165" dirty="0">
                <a:latin typeface="Arial"/>
                <a:cs typeface="Arial"/>
              </a:rPr>
              <a:t> </a:t>
            </a:r>
            <a:r>
              <a:rPr sz="1350" spc="-5" dirty="0">
                <a:latin typeface="Arial"/>
                <a:cs typeface="Arial"/>
              </a:rPr>
              <a:t>MeV</a:t>
            </a:r>
            <a:endParaRPr sz="13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031755" y="4190152"/>
            <a:ext cx="226060" cy="2654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550" spc="235" dirty="0">
                <a:solidFill>
                  <a:srgbClr val="FF0000"/>
                </a:solidFill>
                <a:latin typeface="MS UI Gothic"/>
                <a:cs typeface="MS UI Gothic"/>
              </a:rPr>
              <a:t>./</a:t>
            </a:r>
            <a:endParaRPr sz="1550">
              <a:latin typeface="MS UI Gothic"/>
              <a:cs typeface="MS UI Gothic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48761" y="4537197"/>
            <a:ext cx="906144" cy="123825"/>
          </a:xfrm>
          <a:custGeom>
            <a:avLst/>
            <a:gdLst/>
            <a:ahLst/>
            <a:cxnLst/>
            <a:rect l="l" t="t" r="r" b="b"/>
            <a:pathLst>
              <a:path w="906144" h="123825">
                <a:moveTo>
                  <a:pt x="0" y="0"/>
                </a:moveTo>
                <a:lnTo>
                  <a:pt x="905772" y="0"/>
                </a:lnTo>
                <a:lnTo>
                  <a:pt x="905772" y="123765"/>
                </a:lnTo>
                <a:lnTo>
                  <a:pt x="0" y="1237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95158" y="5643299"/>
            <a:ext cx="6118225" cy="3805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35188" y="5486400"/>
            <a:ext cx="6035675" cy="3723004"/>
          </a:xfrm>
          <a:custGeom>
            <a:avLst/>
            <a:gdLst/>
            <a:ahLst/>
            <a:cxnLst/>
            <a:rect l="l" t="t" r="r" b="b"/>
            <a:pathLst>
              <a:path w="6035675" h="3723004">
                <a:moveTo>
                  <a:pt x="853672" y="0"/>
                </a:moveTo>
                <a:lnTo>
                  <a:pt x="5182003" y="0"/>
                </a:lnTo>
                <a:lnTo>
                  <a:pt x="5251941" y="41"/>
                </a:lnTo>
                <a:lnTo>
                  <a:pt x="5315419" y="334"/>
                </a:lnTo>
                <a:lnTo>
                  <a:pt x="5373208" y="1129"/>
                </a:lnTo>
                <a:lnTo>
                  <a:pt x="5426075" y="2677"/>
                </a:lnTo>
                <a:lnTo>
                  <a:pt x="5474791" y="5229"/>
                </a:lnTo>
                <a:lnTo>
                  <a:pt x="5520125" y="9036"/>
                </a:lnTo>
                <a:lnTo>
                  <a:pt x="5562846" y="14348"/>
                </a:lnTo>
                <a:lnTo>
                  <a:pt x="5603723" y="21418"/>
                </a:lnTo>
                <a:lnTo>
                  <a:pt x="5643525" y="30496"/>
                </a:lnTo>
                <a:lnTo>
                  <a:pt x="5683022" y="41833"/>
                </a:lnTo>
                <a:lnTo>
                  <a:pt x="5729995" y="61584"/>
                </a:lnTo>
                <a:lnTo>
                  <a:pt x="5774446" y="85618"/>
                </a:lnTo>
                <a:lnTo>
                  <a:pt x="5816122" y="113683"/>
                </a:lnTo>
                <a:lnTo>
                  <a:pt x="5854773" y="145528"/>
                </a:lnTo>
                <a:lnTo>
                  <a:pt x="5890147" y="180902"/>
                </a:lnTo>
                <a:lnTo>
                  <a:pt x="5921992" y="219552"/>
                </a:lnTo>
                <a:lnTo>
                  <a:pt x="5950057" y="261229"/>
                </a:lnTo>
                <a:lnTo>
                  <a:pt x="5974090" y="305679"/>
                </a:lnTo>
                <a:lnTo>
                  <a:pt x="5993841" y="352653"/>
                </a:lnTo>
                <a:lnTo>
                  <a:pt x="6005178" y="392153"/>
                </a:lnTo>
                <a:lnTo>
                  <a:pt x="6014256" y="431982"/>
                </a:lnTo>
                <a:lnTo>
                  <a:pt x="6021326" y="472931"/>
                </a:lnTo>
                <a:lnTo>
                  <a:pt x="6026638" y="515792"/>
                </a:lnTo>
                <a:lnTo>
                  <a:pt x="6030445" y="561358"/>
                </a:lnTo>
                <a:lnTo>
                  <a:pt x="6032997" y="610419"/>
                </a:lnTo>
                <a:lnTo>
                  <a:pt x="6034545" y="663769"/>
                </a:lnTo>
                <a:lnTo>
                  <a:pt x="6035340" y="722199"/>
                </a:lnTo>
                <a:lnTo>
                  <a:pt x="6035633" y="786501"/>
                </a:lnTo>
                <a:lnTo>
                  <a:pt x="6035675" y="857467"/>
                </a:lnTo>
                <a:lnTo>
                  <a:pt x="6035675" y="2869280"/>
                </a:lnTo>
                <a:lnTo>
                  <a:pt x="6035633" y="2939218"/>
                </a:lnTo>
                <a:lnTo>
                  <a:pt x="6035340" y="3002696"/>
                </a:lnTo>
                <a:lnTo>
                  <a:pt x="6034545" y="3060484"/>
                </a:lnTo>
                <a:lnTo>
                  <a:pt x="6032997" y="3113352"/>
                </a:lnTo>
                <a:lnTo>
                  <a:pt x="6030445" y="3162068"/>
                </a:lnTo>
                <a:lnTo>
                  <a:pt x="6026638" y="3207402"/>
                </a:lnTo>
                <a:lnTo>
                  <a:pt x="6021326" y="3250123"/>
                </a:lnTo>
                <a:lnTo>
                  <a:pt x="6014256" y="3290999"/>
                </a:lnTo>
                <a:lnTo>
                  <a:pt x="6005178" y="3330802"/>
                </a:lnTo>
                <a:lnTo>
                  <a:pt x="5993841" y="3370299"/>
                </a:lnTo>
                <a:lnTo>
                  <a:pt x="5974090" y="3417272"/>
                </a:lnTo>
                <a:lnTo>
                  <a:pt x="5950057" y="3461723"/>
                </a:lnTo>
                <a:lnTo>
                  <a:pt x="5921992" y="3503399"/>
                </a:lnTo>
                <a:lnTo>
                  <a:pt x="5890147" y="3542050"/>
                </a:lnTo>
                <a:lnTo>
                  <a:pt x="5854773" y="3577423"/>
                </a:lnTo>
                <a:lnTo>
                  <a:pt x="5816122" y="3609268"/>
                </a:lnTo>
                <a:lnTo>
                  <a:pt x="5774446" y="3637333"/>
                </a:lnTo>
                <a:lnTo>
                  <a:pt x="5729995" y="3661367"/>
                </a:lnTo>
                <a:lnTo>
                  <a:pt x="5683022" y="3681117"/>
                </a:lnTo>
                <a:lnTo>
                  <a:pt x="5643521" y="3692454"/>
                </a:lnTo>
                <a:lnTo>
                  <a:pt x="5603692" y="3701532"/>
                </a:lnTo>
                <a:lnTo>
                  <a:pt x="5562743" y="3708602"/>
                </a:lnTo>
                <a:lnTo>
                  <a:pt x="5519882" y="3713915"/>
                </a:lnTo>
                <a:lnTo>
                  <a:pt x="5474317" y="3717722"/>
                </a:lnTo>
                <a:lnTo>
                  <a:pt x="5425255" y="3720274"/>
                </a:lnTo>
                <a:lnTo>
                  <a:pt x="5371906" y="3721822"/>
                </a:lnTo>
                <a:lnTo>
                  <a:pt x="5313476" y="3722616"/>
                </a:lnTo>
                <a:lnTo>
                  <a:pt x="5249174" y="3722909"/>
                </a:lnTo>
                <a:lnTo>
                  <a:pt x="5178207" y="3722951"/>
                </a:lnTo>
                <a:lnTo>
                  <a:pt x="853672" y="3722951"/>
                </a:lnTo>
                <a:lnTo>
                  <a:pt x="783734" y="3722909"/>
                </a:lnTo>
                <a:lnTo>
                  <a:pt x="720255" y="3722616"/>
                </a:lnTo>
                <a:lnTo>
                  <a:pt x="662467" y="3721822"/>
                </a:lnTo>
                <a:lnTo>
                  <a:pt x="609599" y="3720274"/>
                </a:lnTo>
                <a:lnTo>
                  <a:pt x="560883" y="3717722"/>
                </a:lnTo>
                <a:lnTo>
                  <a:pt x="515550" y="3713915"/>
                </a:lnTo>
                <a:lnTo>
                  <a:pt x="472829" y="3708602"/>
                </a:lnTo>
                <a:lnTo>
                  <a:pt x="431952" y="3701532"/>
                </a:lnTo>
                <a:lnTo>
                  <a:pt x="392150" y="3692454"/>
                </a:lnTo>
                <a:lnTo>
                  <a:pt x="352653" y="3681117"/>
                </a:lnTo>
                <a:lnTo>
                  <a:pt x="305679" y="3661367"/>
                </a:lnTo>
                <a:lnTo>
                  <a:pt x="261229" y="3637333"/>
                </a:lnTo>
                <a:lnTo>
                  <a:pt x="219552" y="3609268"/>
                </a:lnTo>
                <a:lnTo>
                  <a:pt x="180902" y="3577423"/>
                </a:lnTo>
                <a:lnTo>
                  <a:pt x="145528" y="3542050"/>
                </a:lnTo>
                <a:lnTo>
                  <a:pt x="113683" y="3503399"/>
                </a:lnTo>
                <a:lnTo>
                  <a:pt x="85618" y="3461723"/>
                </a:lnTo>
                <a:lnTo>
                  <a:pt x="61584" y="3417272"/>
                </a:lnTo>
                <a:lnTo>
                  <a:pt x="41833" y="3370299"/>
                </a:lnTo>
                <a:lnTo>
                  <a:pt x="30496" y="3330798"/>
                </a:lnTo>
                <a:lnTo>
                  <a:pt x="21418" y="3290969"/>
                </a:lnTo>
                <a:lnTo>
                  <a:pt x="14348" y="3250020"/>
                </a:lnTo>
                <a:lnTo>
                  <a:pt x="9036" y="3207159"/>
                </a:lnTo>
                <a:lnTo>
                  <a:pt x="5229" y="3161594"/>
                </a:lnTo>
                <a:lnTo>
                  <a:pt x="2677" y="3112532"/>
                </a:lnTo>
                <a:lnTo>
                  <a:pt x="1129" y="3059182"/>
                </a:lnTo>
                <a:lnTo>
                  <a:pt x="334" y="3000752"/>
                </a:lnTo>
                <a:lnTo>
                  <a:pt x="41" y="2936450"/>
                </a:lnTo>
                <a:lnTo>
                  <a:pt x="0" y="2865484"/>
                </a:lnTo>
                <a:lnTo>
                  <a:pt x="0" y="853672"/>
                </a:lnTo>
                <a:lnTo>
                  <a:pt x="41" y="783734"/>
                </a:lnTo>
                <a:lnTo>
                  <a:pt x="334" y="720255"/>
                </a:lnTo>
                <a:lnTo>
                  <a:pt x="1129" y="662467"/>
                </a:lnTo>
                <a:lnTo>
                  <a:pt x="2677" y="609599"/>
                </a:lnTo>
                <a:lnTo>
                  <a:pt x="5229" y="560883"/>
                </a:lnTo>
                <a:lnTo>
                  <a:pt x="9036" y="515550"/>
                </a:lnTo>
                <a:lnTo>
                  <a:pt x="14348" y="472829"/>
                </a:lnTo>
                <a:lnTo>
                  <a:pt x="21418" y="431952"/>
                </a:lnTo>
                <a:lnTo>
                  <a:pt x="30496" y="392150"/>
                </a:lnTo>
                <a:lnTo>
                  <a:pt x="41833" y="352653"/>
                </a:lnTo>
                <a:lnTo>
                  <a:pt x="61584" y="305679"/>
                </a:lnTo>
                <a:lnTo>
                  <a:pt x="85618" y="261229"/>
                </a:lnTo>
                <a:lnTo>
                  <a:pt x="113683" y="219552"/>
                </a:lnTo>
                <a:lnTo>
                  <a:pt x="145528" y="180902"/>
                </a:lnTo>
                <a:lnTo>
                  <a:pt x="180902" y="145528"/>
                </a:lnTo>
                <a:lnTo>
                  <a:pt x="219552" y="113683"/>
                </a:lnTo>
                <a:lnTo>
                  <a:pt x="261229" y="85618"/>
                </a:lnTo>
                <a:lnTo>
                  <a:pt x="305679" y="61584"/>
                </a:lnTo>
                <a:lnTo>
                  <a:pt x="352653" y="41833"/>
                </a:lnTo>
                <a:lnTo>
                  <a:pt x="392153" y="30496"/>
                </a:lnTo>
                <a:lnTo>
                  <a:pt x="431982" y="21418"/>
                </a:lnTo>
                <a:lnTo>
                  <a:pt x="472931" y="14348"/>
                </a:lnTo>
                <a:lnTo>
                  <a:pt x="515792" y="9036"/>
                </a:lnTo>
                <a:lnTo>
                  <a:pt x="561358" y="5229"/>
                </a:lnTo>
                <a:lnTo>
                  <a:pt x="610419" y="2677"/>
                </a:lnTo>
                <a:lnTo>
                  <a:pt x="663769" y="1129"/>
                </a:lnTo>
                <a:lnTo>
                  <a:pt x="722199" y="334"/>
                </a:lnTo>
                <a:lnTo>
                  <a:pt x="786501" y="41"/>
                </a:lnTo>
                <a:lnTo>
                  <a:pt x="857467" y="0"/>
                </a:lnTo>
                <a:lnTo>
                  <a:pt x="853672" y="0"/>
                </a:lnTo>
                <a:close/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10252" y="5779832"/>
            <a:ext cx="2939409" cy="31990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3359720" y="6359551"/>
            <a:ext cx="2294255" cy="7537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21665" marR="5080" indent="-609600">
              <a:lnSpc>
                <a:spcPct val="129099"/>
              </a:lnSpc>
              <a:spcBef>
                <a:spcPts val="95"/>
              </a:spcBef>
            </a:pPr>
            <a:r>
              <a:rPr sz="1850" u="heavy" spc="-10" dirty="0">
                <a:latin typeface="Arial"/>
                <a:cs typeface="Arial"/>
              </a:rPr>
              <a:t>Demonstrator </a:t>
            </a:r>
            <a:r>
              <a:rPr sz="1850" u="heavy" spc="-25" dirty="0">
                <a:latin typeface="Arial"/>
                <a:cs typeface="Arial"/>
              </a:rPr>
              <a:t>Module </a:t>
            </a:r>
            <a:r>
              <a:rPr sz="1850" spc="-25" dirty="0">
                <a:latin typeface="Arial"/>
                <a:cs typeface="Arial"/>
              </a:rPr>
              <a:t> </a:t>
            </a:r>
            <a:r>
              <a:rPr sz="1850" u="heavy" spc="-15" dirty="0">
                <a:latin typeface="Arial"/>
                <a:cs typeface="Arial"/>
              </a:rPr>
              <a:t>17.5 </a:t>
            </a:r>
            <a:r>
              <a:rPr sz="1850" u="heavy" spc="15" dirty="0">
                <a:latin typeface="Arial"/>
                <a:cs typeface="Arial"/>
              </a:rPr>
              <a:t>kg.yr</a:t>
            </a:r>
            <a:r>
              <a:rPr sz="1850" u="heavy" dirty="0">
                <a:latin typeface="Arial"/>
                <a:cs typeface="Arial"/>
              </a:rPr>
              <a:t> </a:t>
            </a:r>
            <a:r>
              <a:rPr sz="1850" u="heavy" spc="0" dirty="0">
                <a:latin typeface="Arial"/>
                <a:cs typeface="Arial"/>
              </a:rPr>
              <a:t>:</a:t>
            </a:r>
            <a:endParaRPr sz="18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377859" y="7680115"/>
            <a:ext cx="755015" cy="3213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900" i="1" spc="-490" dirty="0">
                <a:latin typeface="Verdana"/>
                <a:cs typeface="Verdana"/>
              </a:rPr>
              <a:t>m</a:t>
            </a:r>
            <a:r>
              <a:rPr sz="1900" i="1" spc="200" dirty="0">
                <a:latin typeface="Trebuchet MS"/>
                <a:cs typeface="Trebuchet MS"/>
              </a:rPr>
              <a:t>i</a:t>
            </a:r>
            <a:r>
              <a:rPr sz="1900" i="1" spc="-85" dirty="0">
                <a:latin typeface="Trebuchet MS"/>
                <a:cs typeface="Trebuchet MS"/>
              </a:rPr>
              <a:t> </a:t>
            </a:r>
            <a:r>
              <a:rPr sz="1900" i="1" spc="25" dirty="0">
                <a:latin typeface="Verdana"/>
                <a:cs typeface="Verdana"/>
              </a:rPr>
              <a:t>&lt;</a:t>
            </a:r>
            <a:endParaRPr sz="1900" dirty="0">
              <a:latin typeface="Verdana"/>
              <a:cs typeface="Verdana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223920" y="5715000"/>
            <a:ext cx="548640" cy="224790"/>
          </a:xfrm>
          <a:custGeom>
            <a:avLst/>
            <a:gdLst/>
            <a:ahLst/>
            <a:cxnLst/>
            <a:rect l="l" t="t" r="r" b="b"/>
            <a:pathLst>
              <a:path w="548639" h="224789">
                <a:moveTo>
                  <a:pt x="499469" y="0"/>
                </a:moveTo>
                <a:lnTo>
                  <a:pt x="0" y="0"/>
                </a:lnTo>
                <a:lnTo>
                  <a:pt x="0" y="224492"/>
                </a:lnTo>
                <a:lnTo>
                  <a:pt x="548346" y="224494"/>
                </a:lnTo>
                <a:lnTo>
                  <a:pt x="411259" y="87895"/>
                </a:lnTo>
                <a:lnTo>
                  <a:pt x="499469" y="0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3430069" y="7081635"/>
            <a:ext cx="410845" cy="3244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925" i="1" spc="-60" baseline="-22792" dirty="0">
                <a:latin typeface="Verdana"/>
                <a:cs typeface="Verdana"/>
              </a:rPr>
              <a:t>T</a:t>
            </a:r>
            <a:r>
              <a:rPr sz="2925" i="1" spc="-757" baseline="-22792" dirty="0">
                <a:latin typeface="Verdana"/>
                <a:cs typeface="Verdana"/>
              </a:rPr>
              <a:t> </a:t>
            </a:r>
            <a:r>
              <a:rPr sz="1350" spc="-455" dirty="0">
                <a:latin typeface="Bauhaus 93"/>
                <a:cs typeface="Bauhaus 93"/>
              </a:rPr>
              <a:t>0</a:t>
            </a:r>
            <a:endParaRPr sz="1350" dirty="0">
              <a:latin typeface="Segoe UI Symbol"/>
              <a:cs typeface="Segoe UI Symbo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577930" y="7327099"/>
            <a:ext cx="330835" cy="234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50" spc="25" dirty="0">
                <a:latin typeface="Bauhaus 93"/>
                <a:cs typeface="Bauhaus 93"/>
              </a:rPr>
              <a:t>1</a:t>
            </a:r>
            <a:r>
              <a:rPr sz="1350" i="1" spc="100" dirty="0">
                <a:latin typeface="Trebuchet MS"/>
                <a:cs typeface="Trebuchet MS"/>
              </a:rPr>
              <a:t>/</a:t>
            </a:r>
            <a:r>
              <a:rPr sz="1350" spc="25" dirty="0">
                <a:latin typeface="Bauhaus 93"/>
                <a:cs typeface="Bauhaus 93"/>
              </a:rPr>
              <a:t>2</a:t>
            </a:r>
            <a:endParaRPr sz="1350" dirty="0">
              <a:latin typeface="Bauhaus 93"/>
              <a:cs typeface="Bauhaus 93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191806" y="7212711"/>
            <a:ext cx="1631314" cy="9632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39800">
              <a:lnSpc>
                <a:spcPts val="595"/>
              </a:lnSpc>
            </a:pPr>
            <a:r>
              <a:rPr sz="1350" spc="25" dirty="0">
                <a:latin typeface="Bauhaus 93"/>
                <a:cs typeface="Bauhaus 93"/>
              </a:rPr>
              <a:t>24</a:t>
            </a:r>
            <a:endParaRPr sz="1350">
              <a:latin typeface="Bauhaus 93"/>
              <a:cs typeface="Bauhaus 93"/>
            </a:endParaRPr>
          </a:p>
          <a:p>
            <a:pPr marL="53975">
              <a:lnSpc>
                <a:spcPts val="1635"/>
              </a:lnSpc>
              <a:tabLst>
                <a:tab pos="1238250" algn="l"/>
              </a:tabLst>
            </a:pPr>
            <a:r>
              <a:rPr sz="1950" spc="-40" dirty="0">
                <a:latin typeface="Palatino Linotype"/>
                <a:cs typeface="Palatino Linotype"/>
              </a:rPr>
              <a:t>6</a:t>
            </a:r>
            <a:r>
              <a:rPr sz="1950" i="1" spc="-40" dirty="0">
                <a:latin typeface="Verdana"/>
                <a:cs typeface="Verdana"/>
              </a:rPr>
              <a:t>.</a:t>
            </a:r>
            <a:r>
              <a:rPr sz="1950" spc="-40" dirty="0">
                <a:latin typeface="Palatino Linotype"/>
                <a:cs typeface="Palatino Linotype"/>
              </a:rPr>
              <a:t>5</a:t>
            </a:r>
            <a:r>
              <a:rPr sz="1950" spc="-45" dirty="0">
                <a:latin typeface="Palatino Linotype"/>
                <a:cs typeface="Palatino Linotype"/>
              </a:rPr>
              <a:t> </a:t>
            </a:r>
            <a:r>
              <a:rPr sz="1950" spc="-285" dirty="0">
                <a:latin typeface="Lucida Sans Unicode"/>
                <a:cs typeface="Lucida Sans Unicode"/>
              </a:rPr>
              <a:t>⇥</a:t>
            </a:r>
            <a:r>
              <a:rPr sz="1950" spc="-175" dirty="0">
                <a:latin typeface="Lucida Sans Unicode"/>
                <a:cs typeface="Lucida Sans Unicode"/>
              </a:rPr>
              <a:t> </a:t>
            </a:r>
            <a:r>
              <a:rPr sz="1950" spc="15" dirty="0">
                <a:latin typeface="Palatino Linotype"/>
                <a:cs typeface="Palatino Linotype"/>
              </a:rPr>
              <a:t>10	</a:t>
            </a:r>
            <a:r>
              <a:rPr sz="1950" spc="-15" dirty="0">
                <a:latin typeface="Palatino Linotype"/>
                <a:cs typeface="Palatino Linotype"/>
              </a:rPr>
              <a:t>yr</a:t>
            </a:r>
            <a:endParaRPr sz="1950">
              <a:latin typeface="Palatino Linotype"/>
              <a:cs typeface="Palatino Linotype"/>
            </a:endParaRPr>
          </a:p>
          <a:p>
            <a:pPr>
              <a:lnSpc>
                <a:spcPct val="100000"/>
              </a:lnSpc>
              <a:spcBef>
                <a:spcPts val="1590"/>
              </a:spcBef>
            </a:pPr>
            <a:r>
              <a:rPr sz="1900" spc="10" dirty="0">
                <a:latin typeface="Times New Roman"/>
                <a:cs typeface="Times New Roman"/>
              </a:rPr>
              <a:t>0</a:t>
            </a:r>
            <a:r>
              <a:rPr sz="1900" i="1" spc="10" dirty="0">
                <a:latin typeface="Verdana"/>
                <a:cs typeface="Verdana"/>
              </a:rPr>
              <a:t>.</a:t>
            </a:r>
            <a:r>
              <a:rPr sz="1900" spc="10" dirty="0">
                <a:latin typeface="Times New Roman"/>
                <a:cs typeface="Times New Roman"/>
              </a:rPr>
              <a:t>20 </a:t>
            </a:r>
            <a:r>
              <a:rPr sz="1900" i="1" spc="875" dirty="0">
                <a:latin typeface="Trebuchet MS"/>
                <a:cs typeface="Trebuchet MS"/>
              </a:rPr>
              <a:t>-</a:t>
            </a:r>
            <a:r>
              <a:rPr sz="1900" i="1" spc="-40" dirty="0">
                <a:latin typeface="Trebuchet MS"/>
                <a:cs typeface="Trebuchet MS"/>
              </a:rPr>
              <a:t> </a:t>
            </a:r>
            <a:r>
              <a:rPr sz="1900" spc="10" dirty="0">
                <a:latin typeface="Times New Roman"/>
                <a:cs typeface="Times New Roman"/>
              </a:rPr>
              <a:t>0</a:t>
            </a:r>
            <a:r>
              <a:rPr sz="1900" i="1" spc="10" dirty="0">
                <a:latin typeface="Verdana"/>
                <a:cs typeface="Verdana"/>
              </a:rPr>
              <a:t>.</a:t>
            </a:r>
            <a:r>
              <a:rPr sz="1900" spc="10" dirty="0">
                <a:latin typeface="Times New Roman"/>
                <a:cs typeface="Times New Roman"/>
              </a:rPr>
              <a:t>40 </a:t>
            </a:r>
            <a:r>
              <a:rPr sz="1900" spc="100" dirty="0">
                <a:latin typeface="Times New Roman"/>
                <a:cs typeface="Times New Roman"/>
              </a:rPr>
              <a:t>eV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776393" y="5470525"/>
            <a:ext cx="5936785" cy="38055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817668" y="5486400"/>
            <a:ext cx="5854700" cy="3723004"/>
          </a:xfrm>
          <a:custGeom>
            <a:avLst/>
            <a:gdLst/>
            <a:ahLst/>
            <a:cxnLst/>
            <a:rect l="l" t="t" r="r" b="b"/>
            <a:pathLst>
              <a:path w="5854700" h="3723004">
                <a:moveTo>
                  <a:pt x="853672" y="0"/>
                </a:moveTo>
                <a:lnTo>
                  <a:pt x="5000562" y="0"/>
                </a:lnTo>
                <a:lnTo>
                  <a:pt x="5070500" y="41"/>
                </a:lnTo>
                <a:lnTo>
                  <a:pt x="5133979" y="334"/>
                </a:lnTo>
                <a:lnTo>
                  <a:pt x="5191767" y="1129"/>
                </a:lnTo>
                <a:lnTo>
                  <a:pt x="5244635" y="2677"/>
                </a:lnTo>
                <a:lnTo>
                  <a:pt x="5293351" y="5229"/>
                </a:lnTo>
                <a:lnTo>
                  <a:pt x="5338685" y="9036"/>
                </a:lnTo>
                <a:lnTo>
                  <a:pt x="5381406" y="14348"/>
                </a:lnTo>
                <a:lnTo>
                  <a:pt x="5422282" y="21418"/>
                </a:lnTo>
                <a:lnTo>
                  <a:pt x="5462084" y="30496"/>
                </a:lnTo>
                <a:lnTo>
                  <a:pt x="5501581" y="41833"/>
                </a:lnTo>
                <a:lnTo>
                  <a:pt x="5548554" y="61584"/>
                </a:lnTo>
                <a:lnTo>
                  <a:pt x="5593005" y="85618"/>
                </a:lnTo>
                <a:lnTo>
                  <a:pt x="5634681" y="113683"/>
                </a:lnTo>
                <a:lnTo>
                  <a:pt x="5673332" y="145528"/>
                </a:lnTo>
                <a:lnTo>
                  <a:pt x="5708706" y="180902"/>
                </a:lnTo>
                <a:lnTo>
                  <a:pt x="5740551" y="219552"/>
                </a:lnTo>
                <a:lnTo>
                  <a:pt x="5768616" y="261229"/>
                </a:lnTo>
                <a:lnTo>
                  <a:pt x="5792650" y="305679"/>
                </a:lnTo>
                <a:lnTo>
                  <a:pt x="5812401" y="352653"/>
                </a:lnTo>
                <a:lnTo>
                  <a:pt x="5823738" y="392153"/>
                </a:lnTo>
                <a:lnTo>
                  <a:pt x="5832816" y="431982"/>
                </a:lnTo>
                <a:lnTo>
                  <a:pt x="5839886" y="472931"/>
                </a:lnTo>
                <a:lnTo>
                  <a:pt x="5845199" y="515792"/>
                </a:lnTo>
                <a:lnTo>
                  <a:pt x="5849005" y="561358"/>
                </a:lnTo>
                <a:lnTo>
                  <a:pt x="5851557" y="610419"/>
                </a:lnTo>
                <a:lnTo>
                  <a:pt x="5853105" y="663769"/>
                </a:lnTo>
                <a:lnTo>
                  <a:pt x="5853900" y="722199"/>
                </a:lnTo>
                <a:lnTo>
                  <a:pt x="5854193" y="786501"/>
                </a:lnTo>
                <a:lnTo>
                  <a:pt x="5854235" y="857467"/>
                </a:lnTo>
                <a:lnTo>
                  <a:pt x="5854235" y="2869280"/>
                </a:lnTo>
                <a:lnTo>
                  <a:pt x="5854193" y="2939218"/>
                </a:lnTo>
                <a:lnTo>
                  <a:pt x="5853900" y="3002696"/>
                </a:lnTo>
                <a:lnTo>
                  <a:pt x="5853105" y="3060484"/>
                </a:lnTo>
                <a:lnTo>
                  <a:pt x="5851557" y="3113352"/>
                </a:lnTo>
                <a:lnTo>
                  <a:pt x="5849005" y="3162068"/>
                </a:lnTo>
                <a:lnTo>
                  <a:pt x="5845199" y="3207402"/>
                </a:lnTo>
                <a:lnTo>
                  <a:pt x="5839886" y="3250123"/>
                </a:lnTo>
                <a:lnTo>
                  <a:pt x="5832816" y="3290999"/>
                </a:lnTo>
                <a:lnTo>
                  <a:pt x="5823738" y="3330802"/>
                </a:lnTo>
                <a:lnTo>
                  <a:pt x="5812401" y="3370299"/>
                </a:lnTo>
                <a:lnTo>
                  <a:pt x="5792650" y="3417272"/>
                </a:lnTo>
                <a:lnTo>
                  <a:pt x="5768616" y="3461723"/>
                </a:lnTo>
                <a:lnTo>
                  <a:pt x="5740551" y="3503399"/>
                </a:lnTo>
                <a:lnTo>
                  <a:pt x="5708706" y="3542050"/>
                </a:lnTo>
                <a:lnTo>
                  <a:pt x="5673332" y="3577423"/>
                </a:lnTo>
                <a:lnTo>
                  <a:pt x="5634681" y="3609268"/>
                </a:lnTo>
                <a:lnTo>
                  <a:pt x="5593005" y="3637333"/>
                </a:lnTo>
                <a:lnTo>
                  <a:pt x="5548554" y="3661367"/>
                </a:lnTo>
                <a:lnTo>
                  <a:pt x="5501581" y="3681117"/>
                </a:lnTo>
                <a:lnTo>
                  <a:pt x="5462081" y="3692454"/>
                </a:lnTo>
                <a:lnTo>
                  <a:pt x="5422252" y="3701532"/>
                </a:lnTo>
                <a:lnTo>
                  <a:pt x="5381303" y="3708602"/>
                </a:lnTo>
                <a:lnTo>
                  <a:pt x="5338442" y="3713915"/>
                </a:lnTo>
                <a:lnTo>
                  <a:pt x="5292877" y="3717722"/>
                </a:lnTo>
                <a:lnTo>
                  <a:pt x="5243815" y="3720274"/>
                </a:lnTo>
                <a:lnTo>
                  <a:pt x="5190466" y="3721822"/>
                </a:lnTo>
                <a:lnTo>
                  <a:pt x="5132036" y="3722616"/>
                </a:lnTo>
                <a:lnTo>
                  <a:pt x="5067734" y="3722909"/>
                </a:lnTo>
                <a:lnTo>
                  <a:pt x="4996768" y="3722951"/>
                </a:lnTo>
                <a:lnTo>
                  <a:pt x="853672" y="3722951"/>
                </a:lnTo>
                <a:lnTo>
                  <a:pt x="783734" y="3722909"/>
                </a:lnTo>
                <a:lnTo>
                  <a:pt x="720255" y="3722616"/>
                </a:lnTo>
                <a:lnTo>
                  <a:pt x="662467" y="3721822"/>
                </a:lnTo>
                <a:lnTo>
                  <a:pt x="609599" y="3720274"/>
                </a:lnTo>
                <a:lnTo>
                  <a:pt x="560883" y="3717722"/>
                </a:lnTo>
                <a:lnTo>
                  <a:pt x="515550" y="3713915"/>
                </a:lnTo>
                <a:lnTo>
                  <a:pt x="472829" y="3708602"/>
                </a:lnTo>
                <a:lnTo>
                  <a:pt x="431952" y="3701532"/>
                </a:lnTo>
                <a:lnTo>
                  <a:pt x="392150" y="3692454"/>
                </a:lnTo>
                <a:lnTo>
                  <a:pt x="352653" y="3681117"/>
                </a:lnTo>
                <a:lnTo>
                  <a:pt x="305679" y="3661367"/>
                </a:lnTo>
                <a:lnTo>
                  <a:pt x="261229" y="3637333"/>
                </a:lnTo>
                <a:lnTo>
                  <a:pt x="219552" y="3609268"/>
                </a:lnTo>
                <a:lnTo>
                  <a:pt x="180902" y="3577423"/>
                </a:lnTo>
                <a:lnTo>
                  <a:pt x="145528" y="3542050"/>
                </a:lnTo>
                <a:lnTo>
                  <a:pt x="113683" y="3503399"/>
                </a:lnTo>
                <a:lnTo>
                  <a:pt x="85618" y="3461723"/>
                </a:lnTo>
                <a:lnTo>
                  <a:pt x="61584" y="3417272"/>
                </a:lnTo>
                <a:lnTo>
                  <a:pt x="41833" y="3370299"/>
                </a:lnTo>
                <a:lnTo>
                  <a:pt x="30496" y="3330798"/>
                </a:lnTo>
                <a:lnTo>
                  <a:pt x="21418" y="3290969"/>
                </a:lnTo>
                <a:lnTo>
                  <a:pt x="14348" y="3250020"/>
                </a:lnTo>
                <a:lnTo>
                  <a:pt x="9036" y="3207159"/>
                </a:lnTo>
                <a:lnTo>
                  <a:pt x="5229" y="3161594"/>
                </a:lnTo>
                <a:lnTo>
                  <a:pt x="2677" y="3112532"/>
                </a:lnTo>
                <a:lnTo>
                  <a:pt x="1129" y="3059182"/>
                </a:lnTo>
                <a:lnTo>
                  <a:pt x="334" y="3000752"/>
                </a:lnTo>
                <a:lnTo>
                  <a:pt x="41" y="2936450"/>
                </a:lnTo>
                <a:lnTo>
                  <a:pt x="0" y="2865484"/>
                </a:lnTo>
                <a:lnTo>
                  <a:pt x="0" y="853672"/>
                </a:lnTo>
                <a:lnTo>
                  <a:pt x="41" y="783734"/>
                </a:lnTo>
                <a:lnTo>
                  <a:pt x="334" y="720255"/>
                </a:lnTo>
                <a:lnTo>
                  <a:pt x="1129" y="662467"/>
                </a:lnTo>
                <a:lnTo>
                  <a:pt x="2677" y="609599"/>
                </a:lnTo>
                <a:lnTo>
                  <a:pt x="5229" y="560883"/>
                </a:lnTo>
                <a:lnTo>
                  <a:pt x="9036" y="515550"/>
                </a:lnTo>
                <a:lnTo>
                  <a:pt x="14348" y="472829"/>
                </a:lnTo>
                <a:lnTo>
                  <a:pt x="21418" y="431952"/>
                </a:lnTo>
                <a:lnTo>
                  <a:pt x="30496" y="392150"/>
                </a:lnTo>
                <a:lnTo>
                  <a:pt x="41833" y="352653"/>
                </a:lnTo>
                <a:lnTo>
                  <a:pt x="61584" y="305679"/>
                </a:lnTo>
                <a:lnTo>
                  <a:pt x="85618" y="261229"/>
                </a:lnTo>
                <a:lnTo>
                  <a:pt x="113683" y="219552"/>
                </a:lnTo>
                <a:lnTo>
                  <a:pt x="145528" y="180902"/>
                </a:lnTo>
                <a:lnTo>
                  <a:pt x="180902" y="145528"/>
                </a:lnTo>
                <a:lnTo>
                  <a:pt x="219552" y="113683"/>
                </a:lnTo>
                <a:lnTo>
                  <a:pt x="261229" y="85618"/>
                </a:lnTo>
                <a:lnTo>
                  <a:pt x="305679" y="61584"/>
                </a:lnTo>
                <a:lnTo>
                  <a:pt x="352653" y="41833"/>
                </a:lnTo>
                <a:lnTo>
                  <a:pt x="392153" y="30496"/>
                </a:lnTo>
                <a:lnTo>
                  <a:pt x="431982" y="21418"/>
                </a:lnTo>
                <a:lnTo>
                  <a:pt x="472931" y="14348"/>
                </a:lnTo>
                <a:lnTo>
                  <a:pt x="515792" y="9036"/>
                </a:lnTo>
                <a:lnTo>
                  <a:pt x="561358" y="5229"/>
                </a:lnTo>
                <a:lnTo>
                  <a:pt x="610419" y="2677"/>
                </a:lnTo>
                <a:lnTo>
                  <a:pt x="663769" y="1129"/>
                </a:lnTo>
                <a:lnTo>
                  <a:pt x="722199" y="334"/>
                </a:lnTo>
                <a:lnTo>
                  <a:pt x="786501" y="41"/>
                </a:lnTo>
                <a:lnTo>
                  <a:pt x="857467" y="0"/>
                </a:lnTo>
                <a:lnTo>
                  <a:pt x="853672" y="0"/>
                </a:lnTo>
                <a:close/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805663" y="5934397"/>
            <a:ext cx="3748562" cy="27653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153029" y="7794097"/>
            <a:ext cx="576580" cy="557530"/>
          </a:xfrm>
          <a:custGeom>
            <a:avLst/>
            <a:gdLst/>
            <a:ahLst/>
            <a:cxnLst/>
            <a:rect l="l" t="t" r="r" b="b"/>
            <a:pathLst>
              <a:path w="576579" h="557529">
                <a:moveTo>
                  <a:pt x="531321" y="0"/>
                </a:moveTo>
                <a:lnTo>
                  <a:pt x="0" y="46267"/>
                </a:lnTo>
                <a:lnTo>
                  <a:pt x="44893" y="556991"/>
                </a:lnTo>
                <a:lnTo>
                  <a:pt x="576214" y="510725"/>
                </a:lnTo>
                <a:lnTo>
                  <a:pt x="5313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712356" y="8412529"/>
            <a:ext cx="675640" cy="439420"/>
          </a:xfrm>
          <a:custGeom>
            <a:avLst/>
            <a:gdLst/>
            <a:ahLst/>
            <a:cxnLst/>
            <a:rect l="l" t="t" r="r" b="b"/>
            <a:pathLst>
              <a:path w="675640" h="439420">
                <a:moveTo>
                  <a:pt x="103469" y="0"/>
                </a:moveTo>
                <a:lnTo>
                  <a:pt x="0" y="384339"/>
                </a:lnTo>
                <a:lnTo>
                  <a:pt x="206345" y="439370"/>
                </a:lnTo>
                <a:lnTo>
                  <a:pt x="597805" y="439370"/>
                </a:lnTo>
                <a:lnTo>
                  <a:pt x="675051" y="152436"/>
                </a:lnTo>
                <a:lnTo>
                  <a:pt x="1034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419576" y="7779661"/>
            <a:ext cx="775335" cy="701040"/>
          </a:xfrm>
          <a:custGeom>
            <a:avLst/>
            <a:gdLst/>
            <a:ahLst/>
            <a:cxnLst/>
            <a:rect l="l" t="t" r="r" b="b"/>
            <a:pathLst>
              <a:path w="775334" h="701040">
                <a:moveTo>
                  <a:pt x="143264" y="0"/>
                </a:moveTo>
                <a:lnTo>
                  <a:pt x="0" y="532161"/>
                </a:lnTo>
                <a:lnTo>
                  <a:pt x="631748" y="700643"/>
                </a:lnTo>
                <a:lnTo>
                  <a:pt x="775014" y="168482"/>
                </a:lnTo>
                <a:lnTo>
                  <a:pt x="1432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7109724" y="6467445"/>
            <a:ext cx="1667510" cy="696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5755" marR="5080" indent="-313690">
              <a:lnSpc>
                <a:spcPct val="129400"/>
              </a:lnSpc>
              <a:spcBef>
                <a:spcPts val="95"/>
              </a:spcBef>
            </a:pPr>
            <a:r>
              <a:rPr sz="1700" u="heavy" spc="-15" dirty="0">
                <a:latin typeface="Arial"/>
                <a:cs typeface="Arial"/>
              </a:rPr>
              <a:t>Full </a:t>
            </a:r>
            <a:r>
              <a:rPr sz="1700" u="heavy" dirty="0">
                <a:latin typeface="Arial"/>
                <a:cs typeface="Arial"/>
              </a:rPr>
              <a:t>SuperNEMO </a:t>
            </a:r>
            <a:r>
              <a:rPr sz="1700" dirty="0">
                <a:latin typeface="Arial"/>
                <a:cs typeface="Arial"/>
              </a:rPr>
              <a:t> </a:t>
            </a:r>
            <a:r>
              <a:rPr sz="1700" u="heavy" spc="-10" dirty="0">
                <a:latin typeface="Arial"/>
                <a:cs typeface="Arial"/>
              </a:rPr>
              <a:t>500 </a:t>
            </a:r>
            <a:r>
              <a:rPr sz="1700" u="heavy" spc="15" dirty="0">
                <a:latin typeface="Arial"/>
                <a:cs typeface="Arial"/>
              </a:rPr>
              <a:t>kg.yr</a:t>
            </a:r>
            <a:r>
              <a:rPr sz="1700" u="heavy" spc="-5" dirty="0">
                <a:latin typeface="Arial"/>
                <a:cs typeface="Arial"/>
              </a:rPr>
              <a:t> </a:t>
            </a:r>
            <a:r>
              <a:rPr sz="1700" u="heavy" spc="5" dirty="0">
                <a:latin typeface="Arial"/>
                <a:cs typeface="Arial"/>
              </a:rPr>
              <a:t>:</a:t>
            </a:r>
            <a:endParaRPr sz="17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718852" y="7747741"/>
            <a:ext cx="1452880" cy="394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35"/>
              </a:lnSpc>
            </a:pPr>
            <a:r>
              <a:rPr sz="1750" spc="-35" dirty="0">
                <a:latin typeface="Arial"/>
                <a:cs typeface="Arial"/>
              </a:rPr>
              <a:t>50 </a:t>
            </a:r>
            <a:r>
              <a:rPr sz="1750" i="1" spc="810" dirty="0">
                <a:latin typeface="Trebuchet MS"/>
                <a:cs typeface="Trebuchet MS"/>
              </a:rPr>
              <a:t>-</a:t>
            </a:r>
            <a:r>
              <a:rPr sz="1750" i="1" spc="-60" dirty="0">
                <a:latin typeface="Trebuchet MS"/>
                <a:cs typeface="Trebuchet MS"/>
              </a:rPr>
              <a:t> </a:t>
            </a:r>
            <a:r>
              <a:rPr sz="1750" spc="-35" dirty="0">
                <a:latin typeface="Arial"/>
                <a:cs typeface="Arial"/>
              </a:rPr>
              <a:t>100 </a:t>
            </a:r>
            <a:r>
              <a:rPr sz="1750" spc="65" dirty="0">
                <a:latin typeface="Arial"/>
                <a:cs typeface="Arial"/>
              </a:rPr>
              <a:t>meV</a:t>
            </a:r>
            <a:endParaRPr sz="1750"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989619" y="5892800"/>
            <a:ext cx="506095" cy="189230"/>
          </a:xfrm>
          <a:custGeom>
            <a:avLst/>
            <a:gdLst/>
            <a:ahLst/>
            <a:cxnLst/>
            <a:rect l="l" t="t" r="r" b="b"/>
            <a:pathLst>
              <a:path w="506095" h="189229">
                <a:moveTo>
                  <a:pt x="505722" y="0"/>
                </a:moveTo>
                <a:lnTo>
                  <a:pt x="63291" y="0"/>
                </a:lnTo>
                <a:lnTo>
                  <a:pt x="126431" y="62843"/>
                </a:lnTo>
                <a:lnTo>
                  <a:pt x="0" y="188680"/>
                </a:lnTo>
                <a:lnTo>
                  <a:pt x="505722" y="188678"/>
                </a:lnTo>
                <a:lnTo>
                  <a:pt x="505722" y="0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7200563" y="7132647"/>
            <a:ext cx="384175" cy="300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700" i="1" spc="-44" baseline="-23148" dirty="0">
                <a:latin typeface="Verdana"/>
                <a:cs typeface="Verdana"/>
              </a:rPr>
              <a:t>T</a:t>
            </a:r>
            <a:r>
              <a:rPr sz="2700" i="1" spc="-697" baseline="-23148" dirty="0">
                <a:latin typeface="Verdana"/>
                <a:cs typeface="Verdana"/>
              </a:rPr>
              <a:t> </a:t>
            </a:r>
            <a:r>
              <a:rPr sz="1250" spc="-420" dirty="0">
                <a:latin typeface="Bauhaus 93"/>
                <a:cs typeface="Bauhaus 93"/>
              </a:rPr>
              <a:t>0</a:t>
            </a:r>
            <a:endParaRPr sz="1250" dirty="0">
              <a:latin typeface="Segoe UI Symbol"/>
              <a:cs typeface="Segoe UI Symbo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338110" y="7358774"/>
            <a:ext cx="309880" cy="20710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50" spc="25" dirty="0">
                <a:latin typeface="Bauhaus 93"/>
                <a:cs typeface="Bauhaus 93"/>
              </a:rPr>
              <a:t>1</a:t>
            </a:r>
            <a:r>
              <a:rPr sz="1250" i="1" spc="100" dirty="0">
                <a:latin typeface="Trebuchet MS"/>
                <a:cs typeface="Trebuchet MS"/>
              </a:rPr>
              <a:t>/</a:t>
            </a:r>
            <a:r>
              <a:rPr sz="1250" spc="25" dirty="0">
                <a:latin typeface="Bauhaus 93"/>
                <a:cs typeface="Bauhaus 93"/>
              </a:rPr>
              <a:t>2</a:t>
            </a:r>
            <a:endParaRPr sz="1250" dirty="0">
              <a:latin typeface="Bauhaus 93"/>
              <a:cs typeface="Bauhaus 93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7699342" y="7227426"/>
            <a:ext cx="1003935" cy="300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00" i="1" spc="-35" dirty="0">
                <a:latin typeface="Verdana"/>
                <a:cs typeface="Verdana"/>
              </a:rPr>
              <a:t>&gt; </a:t>
            </a:r>
            <a:r>
              <a:rPr sz="1800" spc="25" dirty="0">
                <a:latin typeface="Palatino Linotype"/>
                <a:cs typeface="Palatino Linotype"/>
              </a:rPr>
              <a:t>10</a:t>
            </a:r>
            <a:r>
              <a:rPr sz="1875" spc="37" baseline="33333" dirty="0">
                <a:latin typeface="Bauhaus 93"/>
                <a:cs typeface="Bauhaus 93"/>
              </a:rPr>
              <a:t>26</a:t>
            </a:r>
            <a:r>
              <a:rPr sz="1875" spc="7" baseline="33333" dirty="0">
                <a:latin typeface="Bauhaus 93"/>
                <a:cs typeface="Bauhaus 93"/>
              </a:rPr>
              <a:t> </a:t>
            </a:r>
            <a:r>
              <a:rPr sz="1800" spc="-10" dirty="0">
                <a:latin typeface="Palatino Linotype"/>
                <a:cs typeface="Palatino Linotype"/>
              </a:rPr>
              <a:t>yr</a:t>
            </a:r>
            <a:endParaRPr sz="1800">
              <a:latin typeface="Palatino Linotype"/>
              <a:cs typeface="Palatino Linotype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6942666" y="5718505"/>
            <a:ext cx="794385" cy="633095"/>
          </a:xfrm>
          <a:custGeom>
            <a:avLst/>
            <a:gdLst/>
            <a:ahLst/>
            <a:cxnLst/>
            <a:rect l="l" t="t" r="r" b="b"/>
            <a:pathLst>
              <a:path w="794384" h="633095">
                <a:moveTo>
                  <a:pt x="0" y="0"/>
                </a:moveTo>
                <a:lnTo>
                  <a:pt x="794212" y="0"/>
                </a:lnTo>
                <a:lnTo>
                  <a:pt x="794212" y="633082"/>
                </a:lnTo>
                <a:lnTo>
                  <a:pt x="0" y="63308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156200" y="5563558"/>
            <a:ext cx="794385" cy="633095"/>
          </a:xfrm>
          <a:custGeom>
            <a:avLst/>
            <a:gdLst/>
            <a:ahLst/>
            <a:cxnLst/>
            <a:rect l="l" t="t" r="r" b="b"/>
            <a:pathLst>
              <a:path w="794385" h="633095">
                <a:moveTo>
                  <a:pt x="0" y="0"/>
                </a:moveTo>
                <a:lnTo>
                  <a:pt x="794213" y="0"/>
                </a:lnTo>
                <a:lnTo>
                  <a:pt x="794213" y="633082"/>
                </a:lnTo>
                <a:lnTo>
                  <a:pt x="0" y="63308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177440" y="7234039"/>
            <a:ext cx="1675764" cy="889000"/>
          </a:xfrm>
          <a:custGeom>
            <a:avLst/>
            <a:gdLst/>
            <a:ahLst/>
            <a:cxnLst/>
            <a:rect l="l" t="t" r="r" b="b"/>
            <a:pathLst>
              <a:path w="1675764" h="889000">
                <a:moveTo>
                  <a:pt x="0" y="0"/>
                </a:moveTo>
                <a:lnTo>
                  <a:pt x="1675700" y="0"/>
                </a:lnTo>
                <a:lnTo>
                  <a:pt x="1675700" y="888999"/>
                </a:lnTo>
                <a:lnTo>
                  <a:pt x="0" y="8889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4038834" y="7665827"/>
            <a:ext cx="1711325" cy="3498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100" spc="-55" dirty="0">
                <a:latin typeface="Arial"/>
                <a:cs typeface="Arial"/>
              </a:rPr>
              <a:t>0</a:t>
            </a:r>
            <a:r>
              <a:rPr sz="2100" i="1" spc="-55" dirty="0">
                <a:latin typeface="Arial"/>
                <a:cs typeface="Arial"/>
              </a:rPr>
              <a:t>.</a:t>
            </a:r>
            <a:r>
              <a:rPr sz="2100" spc="-55" dirty="0">
                <a:latin typeface="Arial"/>
                <a:cs typeface="Arial"/>
              </a:rPr>
              <a:t>20  </a:t>
            </a:r>
            <a:r>
              <a:rPr sz="2100" spc="25" dirty="0">
                <a:latin typeface="Arial"/>
                <a:cs typeface="Arial"/>
              </a:rPr>
              <a:t>- </a:t>
            </a:r>
            <a:r>
              <a:rPr sz="2100" spc="-55" dirty="0">
                <a:latin typeface="Arial"/>
                <a:cs typeface="Arial"/>
              </a:rPr>
              <a:t>0</a:t>
            </a:r>
            <a:r>
              <a:rPr sz="2100" i="1" spc="-55" dirty="0">
                <a:latin typeface="Arial"/>
                <a:cs typeface="Arial"/>
              </a:rPr>
              <a:t>.</a:t>
            </a:r>
            <a:r>
              <a:rPr sz="2100" spc="-55" dirty="0">
                <a:latin typeface="Arial"/>
                <a:cs typeface="Arial"/>
              </a:rPr>
              <a:t>55</a:t>
            </a:r>
            <a:r>
              <a:rPr sz="2100" spc="-160" dirty="0">
                <a:latin typeface="Arial"/>
                <a:cs typeface="Arial"/>
              </a:rPr>
              <a:t> </a:t>
            </a:r>
            <a:r>
              <a:rPr sz="2100" spc="10" dirty="0">
                <a:latin typeface="Arial"/>
                <a:cs typeface="Arial"/>
              </a:rPr>
              <a:t>eV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3966317" y="7131765"/>
            <a:ext cx="2009775" cy="4292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398145" algn="r">
              <a:lnSpc>
                <a:spcPts val="1170"/>
              </a:lnSpc>
              <a:spcBef>
                <a:spcPts val="95"/>
              </a:spcBef>
            </a:pPr>
            <a:r>
              <a:rPr sz="1700" spc="-20" dirty="0">
                <a:latin typeface="Maiandra GD"/>
                <a:cs typeface="Maiandra GD"/>
              </a:rPr>
              <a:t>24</a:t>
            </a:r>
            <a:endParaRPr sz="1700" dirty="0">
              <a:latin typeface="Maiandra GD"/>
              <a:cs typeface="Maiandra GD"/>
            </a:endParaRPr>
          </a:p>
          <a:p>
            <a:pPr marL="12700">
              <a:lnSpc>
                <a:spcPts val="2010"/>
              </a:lnSpc>
              <a:tabLst>
                <a:tab pos="1718945" algn="l"/>
              </a:tabLst>
            </a:pPr>
            <a:r>
              <a:rPr sz="2925" i="1" spc="-75" baseline="8547" dirty="0">
                <a:latin typeface="Verdana"/>
                <a:cs typeface="Verdana"/>
              </a:rPr>
              <a:t>&gt;</a:t>
            </a:r>
            <a:r>
              <a:rPr sz="2925" i="1" spc="-89" baseline="8547" dirty="0">
                <a:latin typeface="Verdana"/>
                <a:cs typeface="Verdana"/>
              </a:rPr>
              <a:t> </a:t>
            </a:r>
            <a:r>
              <a:rPr sz="2400" spc="-15" dirty="0">
                <a:latin typeface="Palatino Linotype"/>
                <a:cs typeface="Palatino Linotype"/>
              </a:rPr>
              <a:t>5</a:t>
            </a:r>
            <a:r>
              <a:rPr sz="2400" i="1" spc="-10" dirty="0">
                <a:latin typeface="Arial"/>
                <a:cs typeface="Arial"/>
              </a:rPr>
              <a:t>.</a:t>
            </a:r>
            <a:r>
              <a:rPr sz="2400" spc="-15" dirty="0">
                <a:latin typeface="Palatino Linotype"/>
                <a:cs typeface="Palatino Linotype"/>
              </a:rPr>
              <a:t>9</a:t>
            </a:r>
            <a:r>
              <a:rPr sz="2400" spc="-75" dirty="0">
                <a:latin typeface="Palatino Linotype"/>
                <a:cs typeface="Palatino Linotype"/>
              </a:rPr>
              <a:t> </a:t>
            </a:r>
            <a:r>
              <a:rPr lang="en-US" sz="2400" spc="-409" dirty="0">
                <a:latin typeface="Lucida Sans Unicode"/>
                <a:cs typeface="Lucida Sans Unicode"/>
              </a:rPr>
              <a:t>x </a:t>
            </a:r>
            <a:r>
              <a:rPr sz="2400" spc="-15" dirty="0">
                <a:latin typeface="Palatino Linotype"/>
                <a:cs typeface="Palatino Linotype"/>
              </a:rPr>
              <a:t>1</a:t>
            </a:r>
            <a:r>
              <a:rPr lang="en-US" sz="2400" spc="-15" dirty="0">
                <a:latin typeface="Palatino Linotype"/>
                <a:cs typeface="Palatino Linotype"/>
              </a:rPr>
              <a:t>0</a:t>
            </a:r>
            <a:r>
              <a:rPr sz="2400" dirty="0">
                <a:latin typeface="Palatino Linotype"/>
                <a:cs typeface="Palatino Linotype"/>
              </a:rPr>
              <a:t>	</a:t>
            </a:r>
            <a:r>
              <a:rPr sz="2400" spc="-50" dirty="0">
                <a:latin typeface="Palatino Linotype"/>
                <a:cs typeface="Palatino Linotype"/>
              </a:rPr>
              <a:t>yr</a:t>
            </a:r>
            <a:endParaRPr sz="2400" dirty="0">
              <a:latin typeface="Palatino Linotype"/>
              <a:cs typeface="Palatino Linotype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3797300" y="5651500"/>
            <a:ext cx="15868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C82506"/>
                </a:solidFill>
                <a:latin typeface="Arial"/>
                <a:cs typeface="Arial"/>
              </a:rPr>
              <a:t>1</a:t>
            </a:r>
            <a:r>
              <a:rPr sz="2800" b="1" spc="-100" dirty="0">
                <a:solidFill>
                  <a:srgbClr val="C8250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C82506"/>
                </a:solidFill>
                <a:latin typeface="Arial"/>
                <a:cs typeface="Arial"/>
              </a:rPr>
              <a:t>module</a:t>
            </a:r>
            <a:endParaRPr sz="28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7048500" y="5651500"/>
            <a:ext cx="198247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solidFill>
                  <a:srgbClr val="C82506"/>
                </a:solidFill>
                <a:latin typeface="Arial"/>
                <a:cs typeface="Arial"/>
              </a:rPr>
              <a:t>20</a:t>
            </a:r>
            <a:r>
              <a:rPr sz="2800" b="1" spc="-95" dirty="0">
                <a:solidFill>
                  <a:srgbClr val="C8250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C82506"/>
                </a:solidFill>
                <a:latin typeface="Arial"/>
                <a:cs typeface="Arial"/>
              </a:rPr>
              <a:t>modules</a:t>
            </a:r>
            <a:endParaRPr sz="2800">
              <a:latin typeface="Arial"/>
              <a:cs typeface="Arial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7640307" y="7571684"/>
            <a:ext cx="1675764" cy="733425"/>
          </a:xfrm>
          <a:custGeom>
            <a:avLst/>
            <a:gdLst/>
            <a:ahLst/>
            <a:cxnLst/>
            <a:rect l="l" t="t" r="r" b="b"/>
            <a:pathLst>
              <a:path w="1675765" h="733425">
                <a:moveTo>
                  <a:pt x="0" y="0"/>
                </a:moveTo>
                <a:lnTo>
                  <a:pt x="1675698" y="0"/>
                </a:lnTo>
                <a:lnTo>
                  <a:pt x="1675698" y="733027"/>
                </a:lnTo>
                <a:lnTo>
                  <a:pt x="0" y="73302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3814578" y="2103810"/>
            <a:ext cx="947419" cy="12109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43204">
              <a:lnSpc>
                <a:spcPts val="1355"/>
              </a:lnSpc>
              <a:spcBef>
                <a:spcPts val="110"/>
              </a:spcBef>
            </a:pPr>
            <a:r>
              <a:rPr lang="en-US" sz="1350" b="1" spc="200" dirty="0">
                <a:latin typeface="MS UI Gothic"/>
                <a:cs typeface="MS UI Gothic"/>
              </a:rPr>
              <a:t>82Se</a:t>
            </a:r>
            <a:endParaRPr sz="1350" b="1" dirty="0">
              <a:latin typeface="MS UI Gothic"/>
              <a:cs typeface="MS UI Gothic"/>
            </a:endParaRPr>
          </a:p>
          <a:p>
            <a:pPr marL="489584">
              <a:lnSpc>
                <a:spcPts val="1355"/>
              </a:lnSpc>
            </a:pPr>
            <a:endParaRPr sz="1350" dirty="0">
              <a:latin typeface="Arial"/>
              <a:cs typeface="Arial"/>
            </a:endParaRPr>
          </a:p>
          <a:p>
            <a:pPr marL="276860" indent="-47625">
              <a:lnSpc>
                <a:spcPct val="100000"/>
              </a:lnSpc>
              <a:spcBef>
                <a:spcPts val="355"/>
              </a:spcBef>
            </a:pPr>
            <a:r>
              <a:rPr lang="en-US" sz="1550" b="1" spc="235" dirty="0">
                <a:latin typeface="MS UI Gothic"/>
                <a:cs typeface="MS UI Gothic"/>
              </a:rPr>
              <a:t>7kg</a:t>
            </a:r>
            <a:endParaRPr sz="1550" b="1" dirty="0">
              <a:latin typeface="MS UI Gothic"/>
              <a:cs typeface="MS UI Gothic"/>
            </a:endParaRPr>
          </a:p>
          <a:p>
            <a:pPr marL="12700" marR="272415" indent="264160">
              <a:lnSpc>
                <a:spcPct val="115900"/>
              </a:lnSpc>
              <a:spcBef>
                <a:spcPts val="645"/>
              </a:spcBef>
            </a:pPr>
            <a:r>
              <a:rPr sz="1350" spc="0" dirty="0">
                <a:latin typeface="Arial"/>
                <a:cs typeface="Arial"/>
              </a:rPr>
              <a:t>in  </a:t>
            </a:r>
            <a:r>
              <a:rPr sz="1350" spc="-25" dirty="0">
                <a:latin typeface="Arial"/>
                <a:cs typeface="Arial"/>
              </a:rPr>
              <a:t>p</a:t>
            </a:r>
            <a:r>
              <a:rPr sz="1350" spc="-35" dirty="0">
                <a:latin typeface="Arial"/>
                <a:cs typeface="Arial"/>
              </a:rPr>
              <a:t>r</a:t>
            </a:r>
            <a:r>
              <a:rPr sz="1350" spc="-25" dirty="0">
                <a:latin typeface="Arial"/>
                <a:cs typeface="Arial"/>
              </a:rPr>
              <a:t>og</a:t>
            </a:r>
            <a:r>
              <a:rPr sz="1350" spc="-35" dirty="0">
                <a:latin typeface="Arial"/>
                <a:cs typeface="Arial"/>
              </a:rPr>
              <a:t>r</a:t>
            </a:r>
            <a:r>
              <a:rPr sz="1350" spc="-25" dirty="0">
                <a:latin typeface="Arial"/>
                <a:cs typeface="Arial"/>
              </a:rPr>
              <a:t>e</a:t>
            </a:r>
            <a:r>
              <a:rPr sz="1350" spc="50" dirty="0">
                <a:latin typeface="Arial"/>
                <a:cs typeface="Arial"/>
              </a:rPr>
              <a:t>s</a:t>
            </a:r>
            <a:r>
              <a:rPr sz="1350" dirty="0">
                <a:latin typeface="Arial"/>
                <a:cs typeface="Arial"/>
              </a:rPr>
              <a:t>s</a:t>
            </a:r>
          </a:p>
        </p:txBody>
      </p:sp>
      <p:sp>
        <p:nvSpPr>
          <p:cNvPr id="60" name="object 60"/>
          <p:cNvSpPr txBox="1"/>
          <p:nvPr/>
        </p:nvSpPr>
        <p:spPr>
          <a:xfrm>
            <a:off x="6966389" y="7654399"/>
            <a:ext cx="2462530" cy="3498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625" i="1" spc="-682" baseline="3174" dirty="0">
                <a:latin typeface="Verdana"/>
                <a:cs typeface="Verdana"/>
              </a:rPr>
              <a:t>m</a:t>
            </a:r>
            <a:r>
              <a:rPr sz="2625" i="1" spc="277" baseline="3174" dirty="0">
                <a:latin typeface="Trebuchet MS"/>
                <a:cs typeface="Trebuchet MS"/>
              </a:rPr>
              <a:t> </a:t>
            </a:r>
            <a:r>
              <a:rPr sz="2625" i="1" spc="37" baseline="3174" dirty="0">
                <a:latin typeface="Verdana"/>
                <a:cs typeface="Verdana"/>
              </a:rPr>
              <a:t>&lt; </a:t>
            </a:r>
            <a:r>
              <a:rPr sz="2100" spc="-70" dirty="0">
                <a:latin typeface="Arial"/>
                <a:cs typeface="Arial"/>
              </a:rPr>
              <a:t>40  </a:t>
            </a:r>
            <a:r>
              <a:rPr sz="2100" spc="25" dirty="0">
                <a:latin typeface="Arial"/>
                <a:cs typeface="Arial"/>
              </a:rPr>
              <a:t>- </a:t>
            </a:r>
            <a:r>
              <a:rPr sz="2100" spc="-70" dirty="0">
                <a:latin typeface="Arial"/>
                <a:cs typeface="Arial"/>
              </a:rPr>
              <a:t>110</a:t>
            </a:r>
            <a:r>
              <a:rPr sz="2100" spc="-75" dirty="0">
                <a:latin typeface="Arial"/>
                <a:cs typeface="Arial"/>
              </a:rPr>
              <a:t> </a:t>
            </a:r>
            <a:r>
              <a:rPr sz="2100" spc="35" dirty="0">
                <a:latin typeface="Arial"/>
                <a:cs typeface="Arial"/>
              </a:rPr>
              <a:t>meV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5612355" y="1629945"/>
            <a:ext cx="3263900" cy="1862455"/>
          </a:xfrm>
          <a:custGeom>
            <a:avLst/>
            <a:gdLst/>
            <a:ahLst/>
            <a:cxnLst/>
            <a:rect l="l" t="t" r="r" b="b"/>
            <a:pathLst>
              <a:path w="3263900" h="1862454">
                <a:moveTo>
                  <a:pt x="0" y="0"/>
                </a:moveTo>
                <a:lnTo>
                  <a:pt x="3263755" y="0"/>
                </a:lnTo>
                <a:lnTo>
                  <a:pt x="3263755" y="1862092"/>
                </a:lnTo>
                <a:lnTo>
                  <a:pt x="0" y="1862092"/>
                </a:lnTo>
                <a:lnTo>
                  <a:pt x="0" y="0"/>
                </a:lnTo>
                <a:close/>
              </a:path>
            </a:pathLst>
          </a:custGeom>
          <a:ln w="53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612355" y="1629945"/>
            <a:ext cx="3263900" cy="1862455"/>
          </a:xfrm>
          <a:custGeom>
            <a:avLst/>
            <a:gdLst/>
            <a:ahLst/>
            <a:cxnLst/>
            <a:rect l="l" t="t" r="r" b="b"/>
            <a:pathLst>
              <a:path w="3263900" h="1862454">
                <a:moveTo>
                  <a:pt x="0" y="0"/>
                </a:moveTo>
                <a:lnTo>
                  <a:pt x="3263755" y="0"/>
                </a:lnTo>
                <a:lnTo>
                  <a:pt x="3263755" y="1862092"/>
                </a:lnTo>
                <a:lnTo>
                  <a:pt x="0" y="1862092"/>
                </a:lnTo>
                <a:lnTo>
                  <a:pt x="0" y="0"/>
                </a:lnTo>
                <a:close/>
              </a:path>
            </a:pathLst>
          </a:custGeom>
          <a:ln w="53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612355" y="3492038"/>
            <a:ext cx="3263900" cy="0"/>
          </a:xfrm>
          <a:custGeom>
            <a:avLst/>
            <a:gdLst/>
            <a:ahLst/>
            <a:cxnLst/>
            <a:rect l="l" t="t" r="r" b="b"/>
            <a:pathLst>
              <a:path w="3263900">
                <a:moveTo>
                  <a:pt x="0" y="0"/>
                </a:moveTo>
                <a:lnTo>
                  <a:pt x="3263755" y="0"/>
                </a:lnTo>
              </a:path>
            </a:pathLst>
          </a:custGeom>
          <a:ln w="53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684283" y="1629945"/>
            <a:ext cx="0" cy="1862455"/>
          </a:xfrm>
          <a:custGeom>
            <a:avLst/>
            <a:gdLst/>
            <a:ahLst/>
            <a:cxnLst/>
            <a:rect l="l" t="t" r="r" b="b"/>
            <a:pathLst>
              <a:path h="1862454">
                <a:moveTo>
                  <a:pt x="0" y="0"/>
                </a:moveTo>
                <a:lnTo>
                  <a:pt x="0" y="1862092"/>
                </a:lnTo>
              </a:path>
            </a:pathLst>
          </a:custGeom>
          <a:ln w="5394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959410" y="1629945"/>
            <a:ext cx="0" cy="1155065"/>
          </a:xfrm>
          <a:custGeom>
            <a:avLst/>
            <a:gdLst/>
            <a:ahLst/>
            <a:cxnLst/>
            <a:rect l="l" t="t" r="r" b="b"/>
            <a:pathLst>
              <a:path h="1155064">
                <a:moveTo>
                  <a:pt x="0" y="0"/>
                </a:moveTo>
                <a:lnTo>
                  <a:pt x="0" y="1154855"/>
                </a:lnTo>
              </a:path>
            </a:pathLst>
          </a:custGeom>
          <a:ln w="5394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959410" y="3250324"/>
            <a:ext cx="0" cy="241935"/>
          </a:xfrm>
          <a:custGeom>
            <a:avLst/>
            <a:gdLst/>
            <a:ahLst/>
            <a:cxnLst/>
            <a:rect l="l" t="t" r="r" b="b"/>
            <a:pathLst>
              <a:path h="241935">
                <a:moveTo>
                  <a:pt x="0" y="0"/>
                </a:moveTo>
                <a:lnTo>
                  <a:pt x="0" y="241713"/>
                </a:lnTo>
              </a:path>
            </a:pathLst>
          </a:custGeom>
          <a:ln w="5394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155415" y="1629945"/>
            <a:ext cx="0" cy="1155065"/>
          </a:xfrm>
          <a:custGeom>
            <a:avLst/>
            <a:gdLst/>
            <a:ahLst/>
            <a:cxnLst/>
            <a:rect l="l" t="t" r="r" b="b"/>
            <a:pathLst>
              <a:path h="1155064">
                <a:moveTo>
                  <a:pt x="0" y="0"/>
                </a:moveTo>
                <a:lnTo>
                  <a:pt x="0" y="1154855"/>
                </a:lnTo>
              </a:path>
            </a:pathLst>
          </a:custGeom>
          <a:ln w="5394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155415" y="3250324"/>
            <a:ext cx="0" cy="241935"/>
          </a:xfrm>
          <a:custGeom>
            <a:avLst/>
            <a:gdLst/>
            <a:ahLst/>
            <a:cxnLst/>
            <a:rect l="l" t="t" r="r" b="b"/>
            <a:pathLst>
              <a:path h="241935">
                <a:moveTo>
                  <a:pt x="0" y="0"/>
                </a:moveTo>
                <a:lnTo>
                  <a:pt x="0" y="241713"/>
                </a:lnTo>
              </a:path>
            </a:pathLst>
          </a:custGeom>
          <a:ln w="5394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306465" y="1629945"/>
            <a:ext cx="0" cy="1155065"/>
          </a:xfrm>
          <a:custGeom>
            <a:avLst/>
            <a:gdLst/>
            <a:ahLst/>
            <a:cxnLst/>
            <a:rect l="l" t="t" r="r" b="b"/>
            <a:pathLst>
              <a:path h="1155064">
                <a:moveTo>
                  <a:pt x="0" y="0"/>
                </a:moveTo>
                <a:lnTo>
                  <a:pt x="0" y="1154855"/>
                </a:lnTo>
              </a:path>
            </a:pathLst>
          </a:custGeom>
          <a:ln w="5394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306465" y="3250324"/>
            <a:ext cx="0" cy="241935"/>
          </a:xfrm>
          <a:custGeom>
            <a:avLst/>
            <a:gdLst/>
            <a:ahLst/>
            <a:cxnLst/>
            <a:rect l="l" t="t" r="r" b="b"/>
            <a:pathLst>
              <a:path h="241935">
                <a:moveTo>
                  <a:pt x="0" y="0"/>
                </a:moveTo>
                <a:lnTo>
                  <a:pt x="0" y="241713"/>
                </a:lnTo>
              </a:path>
            </a:pathLst>
          </a:custGeom>
          <a:ln w="5394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430541" y="1629945"/>
            <a:ext cx="0" cy="1155065"/>
          </a:xfrm>
          <a:custGeom>
            <a:avLst/>
            <a:gdLst/>
            <a:ahLst/>
            <a:cxnLst/>
            <a:rect l="l" t="t" r="r" b="b"/>
            <a:pathLst>
              <a:path h="1155064">
                <a:moveTo>
                  <a:pt x="0" y="0"/>
                </a:moveTo>
                <a:lnTo>
                  <a:pt x="0" y="1154855"/>
                </a:lnTo>
              </a:path>
            </a:pathLst>
          </a:custGeom>
          <a:ln w="5394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430541" y="3250324"/>
            <a:ext cx="0" cy="241935"/>
          </a:xfrm>
          <a:custGeom>
            <a:avLst/>
            <a:gdLst/>
            <a:ahLst/>
            <a:cxnLst/>
            <a:rect l="l" t="t" r="r" b="b"/>
            <a:pathLst>
              <a:path h="241935">
                <a:moveTo>
                  <a:pt x="0" y="0"/>
                </a:moveTo>
                <a:lnTo>
                  <a:pt x="0" y="241713"/>
                </a:lnTo>
              </a:path>
            </a:pathLst>
          </a:custGeom>
          <a:ln w="5394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534838" y="1629945"/>
            <a:ext cx="0" cy="1155065"/>
          </a:xfrm>
          <a:custGeom>
            <a:avLst/>
            <a:gdLst/>
            <a:ahLst/>
            <a:cxnLst/>
            <a:rect l="l" t="t" r="r" b="b"/>
            <a:pathLst>
              <a:path h="1155064">
                <a:moveTo>
                  <a:pt x="0" y="0"/>
                </a:moveTo>
                <a:lnTo>
                  <a:pt x="0" y="1154855"/>
                </a:lnTo>
              </a:path>
            </a:pathLst>
          </a:custGeom>
          <a:ln w="5394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534838" y="3250324"/>
            <a:ext cx="0" cy="241935"/>
          </a:xfrm>
          <a:custGeom>
            <a:avLst/>
            <a:gdLst/>
            <a:ahLst/>
            <a:cxnLst/>
            <a:rect l="l" t="t" r="r" b="b"/>
            <a:pathLst>
              <a:path h="241935">
                <a:moveTo>
                  <a:pt x="0" y="0"/>
                </a:moveTo>
                <a:lnTo>
                  <a:pt x="0" y="241713"/>
                </a:lnTo>
              </a:path>
            </a:pathLst>
          </a:custGeom>
          <a:ln w="5394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6626547" y="1629945"/>
            <a:ext cx="0" cy="1155065"/>
          </a:xfrm>
          <a:custGeom>
            <a:avLst/>
            <a:gdLst/>
            <a:ahLst/>
            <a:cxnLst/>
            <a:rect l="l" t="t" r="r" b="b"/>
            <a:pathLst>
              <a:path h="1155064">
                <a:moveTo>
                  <a:pt x="0" y="0"/>
                </a:moveTo>
                <a:lnTo>
                  <a:pt x="0" y="1154855"/>
                </a:lnTo>
              </a:path>
            </a:pathLst>
          </a:custGeom>
          <a:ln w="5394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626547" y="3250324"/>
            <a:ext cx="0" cy="241935"/>
          </a:xfrm>
          <a:custGeom>
            <a:avLst/>
            <a:gdLst/>
            <a:ahLst/>
            <a:cxnLst/>
            <a:rect l="l" t="t" r="r" b="b"/>
            <a:pathLst>
              <a:path h="241935">
                <a:moveTo>
                  <a:pt x="0" y="0"/>
                </a:moveTo>
                <a:lnTo>
                  <a:pt x="0" y="241713"/>
                </a:lnTo>
              </a:path>
            </a:pathLst>
          </a:custGeom>
          <a:ln w="5394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6705668" y="1629945"/>
            <a:ext cx="0" cy="1155065"/>
          </a:xfrm>
          <a:custGeom>
            <a:avLst/>
            <a:gdLst/>
            <a:ahLst/>
            <a:cxnLst/>
            <a:rect l="l" t="t" r="r" b="b"/>
            <a:pathLst>
              <a:path h="1155064">
                <a:moveTo>
                  <a:pt x="0" y="0"/>
                </a:moveTo>
                <a:lnTo>
                  <a:pt x="0" y="1154855"/>
                </a:lnTo>
              </a:path>
            </a:pathLst>
          </a:custGeom>
          <a:ln w="5394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705668" y="3250324"/>
            <a:ext cx="0" cy="241935"/>
          </a:xfrm>
          <a:custGeom>
            <a:avLst/>
            <a:gdLst/>
            <a:ahLst/>
            <a:cxnLst/>
            <a:rect l="l" t="t" r="r" b="b"/>
            <a:pathLst>
              <a:path h="241935">
                <a:moveTo>
                  <a:pt x="0" y="0"/>
                </a:moveTo>
                <a:lnTo>
                  <a:pt x="0" y="241713"/>
                </a:lnTo>
              </a:path>
            </a:pathLst>
          </a:custGeom>
          <a:ln w="5394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777597" y="1629945"/>
            <a:ext cx="0" cy="1155065"/>
          </a:xfrm>
          <a:custGeom>
            <a:avLst/>
            <a:gdLst/>
            <a:ahLst/>
            <a:cxnLst/>
            <a:rect l="l" t="t" r="r" b="b"/>
            <a:pathLst>
              <a:path h="1155064">
                <a:moveTo>
                  <a:pt x="0" y="0"/>
                </a:moveTo>
                <a:lnTo>
                  <a:pt x="0" y="1154855"/>
                </a:lnTo>
              </a:path>
            </a:pathLst>
          </a:custGeom>
          <a:ln w="5394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777597" y="3250324"/>
            <a:ext cx="0" cy="241935"/>
          </a:xfrm>
          <a:custGeom>
            <a:avLst/>
            <a:gdLst/>
            <a:ahLst/>
            <a:cxnLst/>
            <a:rect l="l" t="t" r="r" b="b"/>
            <a:pathLst>
              <a:path h="241935">
                <a:moveTo>
                  <a:pt x="0" y="0"/>
                </a:moveTo>
                <a:lnTo>
                  <a:pt x="0" y="241713"/>
                </a:lnTo>
              </a:path>
            </a:pathLst>
          </a:custGeom>
          <a:ln w="5394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248728" y="1629945"/>
            <a:ext cx="0" cy="1862455"/>
          </a:xfrm>
          <a:custGeom>
            <a:avLst/>
            <a:gdLst/>
            <a:ahLst/>
            <a:cxnLst/>
            <a:rect l="l" t="t" r="r" b="b"/>
            <a:pathLst>
              <a:path h="1862454">
                <a:moveTo>
                  <a:pt x="0" y="0"/>
                </a:moveTo>
                <a:lnTo>
                  <a:pt x="0" y="1862092"/>
                </a:lnTo>
              </a:path>
            </a:pathLst>
          </a:custGeom>
          <a:ln w="5394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523855" y="1629945"/>
            <a:ext cx="0" cy="1862455"/>
          </a:xfrm>
          <a:custGeom>
            <a:avLst/>
            <a:gdLst/>
            <a:ahLst/>
            <a:cxnLst/>
            <a:rect l="l" t="t" r="r" b="b"/>
            <a:pathLst>
              <a:path h="1862454">
                <a:moveTo>
                  <a:pt x="0" y="0"/>
                </a:moveTo>
                <a:lnTo>
                  <a:pt x="0" y="1862092"/>
                </a:lnTo>
              </a:path>
            </a:pathLst>
          </a:custGeom>
          <a:ln w="5394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719860" y="1629945"/>
            <a:ext cx="0" cy="1862455"/>
          </a:xfrm>
          <a:custGeom>
            <a:avLst/>
            <a:gdLst/>
            <a:ahLst/>
            <a:cxnLst/>
            <a:rect l="l" t="t" r="r" b="b"/>
            <a:pathLst>
              <a:path h="1862454">
                <a:moveTo>
                  <a:pt x="0" y="0"/>
                </a:moveTo>
                <a:lnTo>
                  <a:pt x="0" y="1862092"/>
                </a:lnTo>
              </a:path>
            </a:pathLst>
          </a:custGeom>
          <a:ln w="5394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870910" y="1629945"/>
            <a:ext cx="0" cy="1862455"/>
          </a:xfrm>
          <a:custGeom>
            <a:avLst/>
            <a:gdLst/>
            <a:ahLst/>
            <a:cxnLst/>
            <a:rect l="l" t="t" r="r" b="b"/>
            <a:pathLst>
              <a:path h="1862454">
                <a:moveTo>
                  <a:pt x="0" y="0"/>
                </a:moveTo>
                <a:lnTo>
                  <a:pt x="0" y="1862092"/>
                </a:lnTo>
              </a:path>
            </a:pathLst>
          </a:custGeom>
          <a:ln w="5394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994987" y="1629945"/>
            <a:ext cx="0" cy="1862455"/>
          </a:xfrm>
          <a:custGeom>
            <a:avLst/>
            <a:gdLst/>
            <a:ahLst/>
            <a:cxnLst/>
            <a:rect l="l" t="t" r="r" b="b"/>
            <a:pathLst>
              <a:path h="1862454">
                <a:moveTo>
                  <a:pt x="0" y="0"/>
                </a:moveTo>
                <a:lnTo>
                  <a:pt x="0" y="1862092"/>
                </a:lnTo>
              </a:path>
            </a:pathLst>
          </a:custGeom>
          <a:ln w="5394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099283" y="1629945"/>
            <a:ext cx="0" cy="1862455"/>
          </a:xfrm>
          <a:custGeom>
            <a:avLst/>
            <a:gdLst/>
            <a:ahLst/>
            <a:cxnLst/>
            <a:rect l="l" t="t" r="r" b="b"/>
            <a:pathLst>
              <a:path h="1862454">
                <a:moveTo>
                  <a:pt x="0" y="0"/>
                </a:moveTo>
                <a:lnTo>
                  <a:pt x="0" y="1862092"/>
                </a:lnTo>
              </a:path>
            </a:pathLst>
          </a:custGeom>
          <a:ln w="5394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190992" y="1629945"/>
            <a:ext cx="0" cy="1862455"/>
          </a:xfrm>
          <a:custGeom>
            <a:avLst/>
            <a:gdLst/>
            <a:ahLst/>
            <a:cxnLst/>
            <a:rect l="l" t="t" r="r" b="b"/>
            <a:pathLst>
              <a:path h="1862454">
                <a:moveTo>
                  <a:pt x="0" y="0"/>
                </a:moveTo>
                <a:lnTo>
                  <a:pt x="0" y="1862092"/>
                </a:lnTo>
              </a:path>
            </a:pathLst>
          </a:custGeom>
          <a:ln w="5394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270113" y="1629945"/>
            <a:ext cx="0" cy="1862455"/>
          </a:xfrm>
          <a:custGeom>
            <a:avLst/>
            <a:gdLst/>
            <a:ahLst/>
            <a:cxnLst/>
            <a:rect l="l" t="t" r="r" b="b"/>
            <a:pathLst>
              <a:path h="1862454">
                <a:moveTo>
                  <a:pt x="0" y="0"/>
                </a:moveTo>
                <a:lnTo>
                  <a:pt x="0" y="1862092"/>
                </a:lnTo>
              </a:path>
            </a:pathLst>
          </a:custGeom>
          <a:ln w="5394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342041" y="1629945"/>
            <a:ext cx="0" cy="1862455"/>
          </a:xfrm>
          <a:custGeom>
            <a:avLst/>
            <a:gdLst/>
            <a:ahLst/>
            <a:cxnLst/>
            <a:rect l="l" t="t" r="r" b="b"/>
            <a:pathLst>
              <a:path h="1862454">
                <a:moveTo>
                  <a:pt x="0" y="0"/>
                </a:moveTo>
                <a:lnTo>
                  <a:pt x="0" y="1862092"/>
                </a:lnTo>
              </a:path>
            </a:pathLst>
          </a:custGeom>
          <a:ln w="5394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813173" y="1629945"/>
            <a:ext cx="0" cy="1862455"/>
          </a:xfrm>
          <a:custGeom>
            <a:avLst/>
            <a:gdLst/>
            <a:ahLst/>
            <a:cxnLst/>
            <a:rect l="l" t="t" r="r" b="b"/>
            <a:pathLst>
              <a:path h="1862454">
                <a:moveTo>
                  <a:pt x="0" y="0"/>
                </a:moveTo>
                <a:lnTo>
                  <a:pt x="0" y="1862092"/>
                </a:lnTo>
              </a:path>
            </a:pathLst>
          </a:custGeom>
          <a:ln w="5394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612355" y="1629945"/>
            <a:ext cx="0" cy="1862455"/>
          </a:xfrm>
          <a:custGeom>
            <a:avLst/>
            <a:gdLst/>
            <a:ahLst/>
            <a:cxnLst/>
            <a:rect l="l" t="t" r="r" b="b"/>
            <a:pathLst>
              <a:path h="1862454">
                <a:moveTo>
                  <a:pt x="0" y="1862092"/>
                </a:moveTo>
                <a:lnTo>
                  <a:pt x="0" y="0"/>
                </a:lnTo>
              </a:path>
            </a:pathLst>
          </a:custGeom>
          <a:ln w="53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612355" y="3354172"/>
            <a:ext cx="3263900" cy="0"/>
          </a:xfrm>
          <a:custGeom>
            <a:avLst/>
            <a:gdLst/>
            <a:ahLst/>
            <a:cxnLst/>
            <a:rect l="l" t="t" r="r" b="b"/>
            <a:pathLst>
              <a:path w="3263900">
                <a:moveTo>
                  <a:pt x="3263755" y="0"/>
                </a:moveTo>
                <a:lnTo>
                  <a:pt x="0" y="0"/>
                </a:lnTo>
              </a:path>
            </a:pathLst>
          </a:custGeom>
          <a:ln w="537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6916059" y="3010400"/>
            <a:ext cx="1960245" cy="0"/>
          </a:xfrm>
          <a:custGeom>
            <a:avLst/>
            <a:gdLst/>
            <a:ahLst/>
            <a:cxnLst/>
            <a:rect l="l" t="t" r="r" b="b"/>
            <a:pathLst>
              <a:path w="1960245">
                <a:moveTo>
                  <a:pt x="0" y="0"/>
                </a:moveTo>
                <a:lnTo>
                  <a:pt x="1960051" y="0"/>
                </a:lnTo>
              </a:path>
            </a:pathLst>
          </a:custGeom>
          <a:ln w="537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612355" y="2664839"/>
            <a:ext cx="3263900" cy="0"/>
          </a:xfrm>
          <a:custGeom>
            <a:avLst/>
            <a:gdLst/>
            <a:ahLst/>
            <a:cxnLst/>
            <a:rect l="l" t="t" r="r" b="b"/>
            <a:pathLst>
              <a:path w="3263900">
                <a:moveTo>
                  <a:pt x="3263755" y="0"/>
                </a:moveTo>
                <a:lnTo>
                  <a:pt x="0" y="0"/>
                </a:lnTo>
              </a:path>
            </a:pathLst>
          </a:custGeom>
          <a:ln w="537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612355" y="2319278"/>
            <a:ext cx="3263900" cy="0"/>
          </a:xfrm>
          <a:custGeom>
            <a:avLst/>
            <a:gdLst/>
            <a:ahLst/>
            <a:cxnLst/>
            <a:rect l="l" t="t" r="r" b="b"/>
            <a:pathLst>
              <a:path w="3263900">
                <a:moveTo>
                  <a:pt x="3263755" y="0"/>
                </a:moveTo>
                <a:lnTo>
                  <a:pt x="0" y="0"/>
                </a:lnTo>
              </a:path>
            </a:pathLst>
          </a:custGeom>
          <a:ln w="537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612355" y="1973716"/>
            <a:ext cx="3263900" cy="0"/>
          </a:xfrm>
          <a:custGeom>
            <a:avLst/>
            <a:gdLst/>
            <a:ahLst/>
            <a:cxnLst/>
            <a:rect l="l" t="t" r="r" b="b"/>
            <a:pathLst>
              <a:path w="3263900">
                <a:moveTo>
                  <a:pt x="3263755" y="0"/>
                </a:moveTo>
                <a:lnTo>
                  <a:pt x="0" y="0"/>
                </a:lnTo>
              </a:path>
            </a:pathLst>
          </a:custGeom>
          <a:ln w="537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612355" y="1629945"/>
            <a:ext cx="3263900" cy="0"/>
          </a:xfrm>
          <a:custGeom>
            <a:avLst/>
            <a:gdLst/>
            <a:ahLst/>
            <a:cxnLst/>
            <a:rect l="l" t="t" r="r" b="b"/>
            <a:pathLst>
              <a:path w="3263900">
                <a:moveTo>
                  <a:pt x="3263755" y="0"/>
                </a:moveTo>
                <a:lnTo>
                  <a:pt x="0" y="0"/>
                </a:lnTo>
              </a:path>
            </a:pathLst>
          </a:custGeom>
          <a:ln w="537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612355" y="3354172"/>
            <a:ext cx="3263900" cy="0"/>
          </a:xfrm>
          <a:custGeom>
            <a:avLst/>
            <a:gdLst/>
            <a:ahLst/>
            <a:cxnLst/>
            <a:rect l="l" t="t" r="r" b="b"/>
            <a:pathLst>
              <a:path w="3263900">
                <a:moveTo>
                  <a:pt x="3263755" y="0"/>
                </a:moveTo>
                <a:lnTo>
                  <a:pt x="0" y="0"/>
                </a:lnTo>
              </a:path>
            </a:pathLst>
          </a:custGeom>
          <a:ln w="537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612355" y="3492038"/>
            <a:ext cx="3263900" cy="0"/>
          </a:xfrm>
          <a:custGeom>
            <a:avLst/>
            <a:gdLst/>
            <a:ahLst/>
            <a:cxnLst/>
            <a:rect l="l" t="t" r="r" b="b"/>
            <a:pathLst>
              <a:path w="3263900">
                <a:moveTo>
                  <a:pt x="0" y="0"/>
                </a:moveTo>
                <a:lnTo>
                  <a:pt x="3263755" y="0"/>
                </a:lnTo>
              </a:path>
            </a:pathLst>
          </a:custGeom>
          <a:ln w="53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 txBox="1"/>
          <p:nvPr/>
        </p:nvSpPr>
        <p:spPr>
          <a:xfrm>
            <a:off x="8175890" y="3619868"/>
            <a:ext cx="726440" cy="2355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50" b="1" spc="-25" dirty="0">
                <a:latin typeface="Arial"/>
                <a:cs typeface="Arial"/>
              </a:rPr>
              <a:t>[</a:t>
            </a:r>
            <a:r>
              <a:rPr sz="1350" spc="5" dirty="0">
                <a:latin typeface="Century Gothic"/>
                <a:cs typeface="Century Gothic"/>
              </a:rPr>
              <a:t>µ</a:t>
            </a:r>
            <a:r>
              <a:rPr sz="1350" b="1" spc="10" dirty="0">
                <a:latin typeface="Arial"/>
                <a:cs typeface="Arial"/>
              </a:rPr>
              <a:t>Bq/kg]</a:t>
            </a:r>
            <a:endParaRPr sz="1350">
              <a:latin typeface="Arial"/>
              <a:cs typeface="Arial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5684283" y="3465181"/>
            <a:ext cx="0" cy="27305"/>
          </a:xfrm>
          <a:custGeom>
            <a:avLst/>
            <a:gdLst/>
            <a:ahLst/>
            <a:cxnLst/>
            <a:rect l="l" t="t" r="r" b="b"/>
            <a:pathLst>
              <a:path h="27304">
                <a:moveTo>
                  <a:pt x="0" y="0"/>
                </a:moveTo>
                <a:lnTo>
                  <a:pt x="0" y="26857"/>
                </a:lnTo>
              </a:path>
            </a:pathLst>
          </a:custGeom>
          <a:ln w="53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959410" y="3465181"/>
            <a:ext cx="0" cy="27305"/>
          </a:xfrm>
          <a:custGeom>
            <a:avLst/>
            <a:gdLst/>
            <a:ahLst/>
            <a:cxnLst/>
            <a:rect l="l" t="t" r="r" b="b"/>
            <a:pathLst>
              <a:path h="27304">
                <a:moveTo>
                  <a:pt x="0" y="0"/>
                </a:moveTo>
                <a:lnTo>
                  <a:pt x="0" y="26857"/>
                </a:lnTo>
              </a:path>
            </a:pathLst>
          </a:custGeom>
          <a:ln w="53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6155415" y="3465181"/>
            <a:ext cx="0" cy="27305"/>
          </a:xfrm>
          <a:custGeom>
            <a:avLst/>
            <a:gdLst/>
            <a:ahLst/>
            <a:cxnLst/>
            <a:rect l="l" t="t" r="r" b="b"/>
            <a:pathLst>
              <a:path h="27304">
                <a:moveTo>
                  <a:pt x="0" y="0"/>
                </a:moveTo>
                <a:lnTo>
                  <a:pt x="0" y="26857"/>
                </a:lnTo>
              </a:path>
            </a:pathLst>
          </a:custGeom>
          <a:ln w="53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6306465" y="3465181"/>
            <a:ext cx="0" cy="27305"/>
          </a:xfrm>
          <a:custGeom>
            <a:avLst/>
            <a:gdLst/>
            <a:ahLst/>
            <a:cxnLst/>
            <a:rect l="l" t="t" r="r" b="b"/>
            <a:pathLst>
              <a:path h="27304">
                <a:moveTo>
                  <a:pt x="0" y="0"/>
                </a:moveTo>
                <a:lnTo>
                  <a:pt x="0" y="26857"/>
                </a:lnTo>
              </a:path>
            </a:pathLst>
          </a:custGeom>
          <a:ln w="53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6430541" y="3465181"/>
            <a:ext cx="0" cy="27305"/>
          </a:xfrm>
          <a:custGeom>
            <a:avLst/>
            <a:gdLst/>
            <a:ahLst/>
            <a:cxnLst/>
            <a:rect l="l" t="t" r="r" b="b"/>
            <a:pathLst>
              <a:path h="27304">
                <a:moveTo>
                  <a:pt x="0" y="0"/>
                </a:moveTo>
                <a:lnTo>
                  <a:pt x="0" y="26857"/>
                </a:lnTo>
              </a:path>
            </a:pathLst>
          </a:custGeom>
          <a:ln w="53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6534838" y="3465181"/>
            <a:ext cx="0" cy="27305"/>
          </a:xfrm>
          <a:custGeom>
            <a:avLst/>
            <a:gdLst/>
            <a:ahLst/>
            <a:cxnLst/>
            <a:rect l="l" t="t" r="r" b="b"/>
            <a:pathLst>
              <a:path h="27304">
                <a:moveTo>
                  <a:pt x="0" y="0"/>
                </a:moveTo>
                <a:lnTo>
                  <a:pt x="0" y="26857"/>
                </a:lnTo>
              </a:path>
            </a:pathLst>
          </a:custGeom>
          <a:ln w="53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7248728" y="3465181"/>
            <a:ext cx="0" cy="27305"/>
          </a:xfrm>
          <a:custGeom>
            <a:avLst/>
            <a:gdLst/>
            <a:ahLst/>
            <a:cxnLst/>
            <a:rect l="l" t="t" r="r" b="b"/>
            <a:pathLst>
              <a:path h="27304">
                <a:moveTo>
                  <a:pt x="0" y="0"/>
                </a:moveTo>
                <a:lnTo>
                  <a:pt x="0" y="26857"/>
                </a:lnTo>
              </a:path>
            </a:pathLst>
          </a:custGeom>
          <a:ln w="53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523855" y="3465181"/>
            <a:ext cx="0" cy="27305"/>
          </a:xfrm>
          <a:custGeom>
            <a:avLst/>
            <a:gdLst/>
            <a:ahLst/>
            <a:cxnLst/>
            <a:rect l="l" t="t" r="r" b="b"/>
            <a:pathLst>
              <a:path h="27304">
                <a:moveTo>
                  <a:pt x="0" y="0"/>
                </a:moveTo>
                <a:lnTo>
                  <a:pt x="0" y="26857"/>
                </a:lnTo>
              </a:path>
            </a:pathLst>
          </a:custGeom>
          <a:ln w="53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719860" y="3465181"/>
            <a:ext cx="0" cy="27305"/>
          </a:xfrm>
          <a:custGeom>
            <a:avLst/>
            <a:gdLst/>
            <a:ahLst/>
            <a:cxnLst/>
            <a:rect l="l" t="t" r="r" b="b"/>
            <a:pathLst>
              <a:path h="27304">
                <a:moveTo>
                  <a:pt x="0" y="0"/>
                </a:moveTo>
                <a:lnTo>
                  <a:pt x="0" y="26857"/>
                </a:lnTo>
              </a:path>
            </a:pathLst>
          </a:custGeom>
          <a:ln w="53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7870910" y="3465181"/>
            <a:ext cx="0" cy="27305"/>
          </a:xfrm>
          <a:custGeom>
            <a:avLst/>
            <a:gdLst/>
            <a:ahLst/>
            <a:cxnLst/>
            <a:rect l="l" t="t" r="r" b="b"/>
            <a:pathLst>
              <a:path h="27304">
                <a:moveTo>
                  <a:pt x="0" y="0"/>
                </a:moveTo>
                <a:lnTo>
                  <a:pt x="0" y="26857"/>
                </a:lnTo>
              </a:path>
            </a:pathLst>
          </a:custGeom>
          <a:ln w="53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994987" y="3465181"/>
            <a:ext cx="0" cy="27305"/>
          </a:xfrm>
          <a:custGeom>
            <a:avLst/>
            <a:gdLst/>
            <a:ahLst/>
            <a:cxnLst/>
            <a:rect l="l" t="t" r="r" b="b"/>
            <a:pathLst>
              <a:path h="27304">
                <a:moveTo>
                  <a:pt x="0" y="0"/>
                </a:moveTo>
                <a:lnTo>
                  <a:pt x="0" y="26857"/>
                </a:lnTo>
              </a:path>
            </a:pathLst>
          </a:custGeom>
          <a:ln w="53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099283" y="3465181"/>
            <a:ext cx="0" cy="27305"/>
          </a:xfrm>
          <a:custGeom>
            <a:avLst/>
            <a:gdLst/>
            <a:ahLst/>
            <a:cxnLst/>
            <a:rect l="l" t="t" r="r" b="b"/>
            <a:pathLst>
              <a:path h="27304">
                <a:moveTo>
                  <a:pt x="0" y="0"/>
                </a:moveTo>
                <a:lnTo>
                  <a:pt x="0" y="26857"/>
                </a:lnTo>
              </a:path>
            </a:pathLst>
          </a:custGeom>
          <a:ln w="53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 txBox="1"/>
          <p:nvPr/>
        </p:nvSpPr>
        <p:spPr>
          <a:xfrm>
            <a:off x="6668045" y="3619868"/>
            <a:ext cx="1833880" cy="2355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25" b="1" spc="15" baseline="49382" dirty="0">
                <a:latin typeface="Arial"/>
                <a:cs typeface="Arial"/>
              </a:rPr>
              <a:t>10 </a:t>
            </a:r>
            <a:r>
              <a:rPr sz="1350" b="1" spc="10" dirty="0">
                <a:latin typeface="Arial"/>
                <a:cs typeface="Arial"/>
              </a:rPr>
              <a:t>Contamination</a:t>
            </a:r>
            <a:r>
              <a:rPr sz="1350" b="1" spc="-110" dirty="0">
                <a:latin typeface="Arial"/>
                <a:cs typeface="Arial"/>
              </a:rPr>
              <a:t> </a:t>
            </a:r>
            <a:r>
              <a:rPr sz="2025" b="1" spc="15" baseline="49382" dirty="0">
                <a:latin typeface="Arial"/>
                <a:cs typeface="Arial"/>
              </a:rPr>
              <a:t>100</a:t>
            </a:r>
            <a:endParaRPr sz="2025" baseline="49382">
              <a:latin typeface="Arial"/>
              <a:cs typeface="Arial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8813173" y="3465181"/>
            <a:ext cx="0" cy="27305"/>
          </a:xfrm>
          <a:custGeom>
            <a:avLst/>
            <a:gdLst/>
            <a:ahLst/>
            <a:cxnLst/>
            <a:rect l="l" t="t" r="r" b="b"/>
            <a:pathLst>
              <a:path h="27304">
                <a:moveTo>
                  <a:pt x="0" y="0"/>
                </a:moveTo>
                <a:lnTo>
                  <a:pt x="0" y="26857"/>
                </a:lnTo>
              </a:path>
            </a:pathLst>
          </a:custGeom>
          <a:ln w="53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612355" y="1629945"/>
            <a:ext cx="0" cy="1862455"/>
          </a:xfrm>
          <a:custGeom>
            <a:avLst/>
            <a:gdLst/>
            <a:ahLst/>
            <a:cxnLst/>
            <a:rect l="l" t="t" r="r" b="b"/>
            <a:pathLst>
              <a:path h="1862454">
                <a:moveTo>
                  <a:pt x="0" y="1862092"/>
                </a:moveTo>
                <a:lnTo>
                  <a:pt x="0" y="0"/>
                </a:lnTo>
              </a:path>
            </a:pathLst>
          </a:custGeom>
          <a:ln w="53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 txBox="1"/>
          <p:nvPr/>
        </p:nvSpPr>
        <p:spPr>
          <a:xfrm>
            <a:off x="4984505" y="1605327"/>
            <a:ext cx="288290" cy="2058670"/>
          </a:xfrm>
          <a:prstGeom prst="rect">
            <a:avLst/>
          </a:prstGeom>
        </p:spPr>
        <p:txBody>
          <a:bodyPr vert="vert270" wrap="square" lIns="0" tIns="501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350" b="1" dirty="0">
                <a:latin typeface="Arial"/>
                <a:cs typeface="Arial"/>
              </a:rPr>
              <a:t>Half-life</a:t>
            </a:r>
            <a:r>
              <a:rPr sz="1350" b="1" spc="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limit</a:t>
            </a:r>
            <a:r>
              <a:rPr sz="1350" b="1" spc="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[1</a:t>
            </a:r>
            <a:r>
              <a:rPr sz="1350" b="1" spc="-45" dirty="0">
                <a:latin typeface="Arial"/>
                <a:cs typeface="Arial"/>
              </a:rPr>
              <a:t>0</a:t>
            </a:r>
            <a:r>
              <a:rPr sz="1350" b="1" baseline="37037" dirty="0">
                <a:latin typeface="Arial"/>
                <a:cs typeface="Arial"/>
              </a:rPr>
              <a:t>24</a:t>
            </a:r>
            <a:r>
              <a:rPr sz="1350" b="1" spc="-22" baseline="37037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years]</a:t>
            </a:r>
            <a:endParaRPr sz="1350">
              <a:latin typeface="Arial"/>
              <a:cs typeface="Arial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5612355" y="3286133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349" y="0"/>
                </a:moveTo>
                <a:lnTo>
                  <a:pt x="0" y="0"/>
                </a:lnTo>
              </a:path>
            </a:pathLst>
          </a:custGeom>
          <a:ln w="53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612355" y="3216305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349" y="0"/>
                </a:moveTo>
                <a:lnTo>
                  <a:pt x="0" y="0"/>
                </a:lnTo>
              </a:path>
            </a:pathLst>
          </a:custGeom>
          <a:ln w="53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612355" y="3148267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349" y="0"/>
                </a:moveTo>
                <a:lnTo>
                  <a:pt x="0" y="0"/>
                </a:lnTo>
              </a:path>
            </a:pathLst>
          </a:custGeom>
          <a:ln w="53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612355" y="3078438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349" y="0"/>
                </a:moveTo>
                <a:lnTo>
                  <a:pt x="0" y="0"/>
                </a:lnTo>
              </a:path>
            </a:pathLst>
          </a:custGeom>
          <a:ln w="53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612355" y="2940572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349" y="0"/>
                </a:moveTo>
                <a:lnTo>
                  <a:pt x="0" y="0"/>
                </a:lnTo>
              </a:path>
            </a:pathLst>
          </a:custGeom>
          <a:ln w="53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612355" y="2870743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349" y="0"/>
                </a:moveTo>
                <a:lnTo>
                  <a:pt x="0" y="0"/>
                </a:lnTo>
              </a:path>
            </a:pathLst>
          </a:custGeom>
          <a:ln w="53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612355" y="2802705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349" y="0"/>
                </a:moveTo>
                <a:lnTo>
                  <a:pt x="0" y="0"/>
                </a:lnTo>
              </a:path>
            </a:pathLst>
          </a:custGeom>
          <a:ln w="53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612355" y="2732877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349" y="0"/>
                </a:moveTo>
                <a:lnTo>
                  <a:pt x="0" y="0"/>
                </a:lnTo>
              </a:path>
            </a:pathLst>
          </a:custGeom>
          <a:ln w="53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612355" y="2595010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349" y="0"/>
                </a:moveTo>
                <a:lnTo>
                  <a:pt x="0" y="0"/>
                </a:lnTo>
              </a:path>
            </a:pathLst>
          </a:custGeom>
          <a:ln w="53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612355" y="2526972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349" y="0"/>
                </a:moveTo>
                <a:lnTo>
                  <a:pt x="0" y="0"/>
                </a:lnTo>
              </a:path>
            </a:pathLst>
          </a:custGeom>
          <a:ln w="53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612355" y="2457144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349" y="0"/>
                </a:moveTo>
                <a:lnTo>
                  <a:pt x="0" y="0"/>
                </a:lnTo>
              </a:path>
            </a:pathLst>
          </a:custGeom>
          <a:ln w="53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612355" y="2389106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349" y="0"/>
                </a:moveTo>
                <a:lnTo>
                  <a:pt x="0" y="0"/>
                </a:lnTo>
              </a:path>
            </a:pathLst>
          </a:custGeom>
          <a:ln w="53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612355" y="2251239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349" y="0"/>
                </a:moveTo>
                <a:lnTo>
                  <a:pt x="0" y="0"/>
                </a:lnTo>
              </a:path>
            </a:pathLst>
          </a:custGeom>
          <a:ln w="53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612355" y="2181411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349" y="0"/>
                </a:moveTo>
                <a:lnTo>
                  <a:pt x="0" y="0"/>
                </a:lnTo>
              </a:path>
            </a:pathLst>
          </a:custGeom>
          <a:ln w="53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612355" y="2111583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349" y="0"/>
                </a:moveTo>
                <a:lnTo>
                  <a:pt x="0" y="0"/>
                </a:lnTo>
              </a:path>
            </a:pathLst>
          </a:custGeom>
          <a:ln w="53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612355" y="2043545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349" y="0"/>
                </a:moveTo>
                <a:lnTo>
                  <a:pt x="0" y="0"/>
                </a:lnTo>
              </a:path>
            </a:pathLst>
          </a:custGeom>
          <a:ln w="53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612355" y="1905678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349" y="0"/>
                </a:moveTo>
                <a:lnTo>
                  <a:pt x="0" y="0"/>
                </a:lnTo>
              </a:path>
            </a:pathLst>
          </a:custGeom>
          <a:ln w="53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612355" y="1835850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349" y="0"/>
                </a:moveTo>
                <a:lnTo>
                  <a:pt x="0" y="0"/>
                </a:lnTo>
              </a:path>
            </a:pathLst>
          </a:custGeom>
          <a:ln w="53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5612355" y="1767812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349" y="0"/>
                </a:moveTo>
                <a:lnTo>
                  <a:pt x="0" y="0"/>
                </a:lnTo>
              </a:path>
            </a:pathLst>
          </a:custGeom>
          <a:ln w="53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612355" y="1697983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349" y="0"/>
                </a:moveTo>
                <a:lnTo>
                  <a:pt x="0" y="0"/>
                </a:lnTo>
              </a:path>
            </a:pathLst>
          </a:custGeom>
          <a:ln w="53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612355" y="3424000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349" y="0"/>
                </a:moveTo>
                <a:lnTo>
                  <a:pt x="0" y="0"/>
                </a:lnTo>
              </a:path>
            </a:pathLst>
          </a:custGeom>
          <a:ln w="53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 txBox="1"/>
          <p:nvPr/>
        </p:nvSpPr>
        <p:spPr>
          <a:xfrm>
            <a:off x="5340701" y="1504699"/>
            <a:ext cx="784860" cy="195897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60020">
              <a:lnSpc>
                <a:spcPct val="100000"/>
              </a:lnSpc>
              <a:spcBef>
                <a:spcPts val="125"/>
              </a:spcBef>
            </a:pPr>
            <a:r>
              <a:rPr sz="1350" b="1" spc="10" dirty="0">
                <a:latin typeface="Arial"/>
                <a:cs typeface="Arial"/>
              </a:rPr>
              <a:t>6</a:t>
            </a:r>
            <a:endParaRPr sz="13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90"/>
              </a:spcBef>
            </a:pPr>
            <a:r>
              <a:rPr sz="1350" b="1" spc="5" dirty="0">
                <a:latin typeface="Arial"/>
                <a:cs typeface="Arial"/>
              </a:rPr>
              <a:t>5.5</a:t>
            </a:r>
            <a:endParaRPr sz="1350">
              <a:latin typeface="Arial"/>
              <a:cs typeface="Arial"/>
            </a:endParaRPr>
          </a:p>
          <a:p>
            <a:pPr marL="160020">
              <a:lnSpc>
                <a:spcPct val="100000"/>
              </a:lnSpc>
              <a:spcBef>
                <a:spcPts val="1090"/>
              </a:spcBef>
            </a:pPr>
            <a:r>
              <a:rPr sz="1350" b="1" spc="10" dirty="0">
                <a:latin typeface="Arial"/>
                <a:cs typeface="Arial"/>
              </a:rPr>
              <a:t>5</a:t>
            </a:r>
            <a:endParaRPr sz="1350">
              <a:latin typeface="Arial"/>
              <a:cs typeface="Arial"/>
            </a:endParaRPr>
          </a:p>
          <a:p>
            <a:pPr marL="157480" marR="5080" indent="-145415">
              <a:lnSpc>
                <a:spcPts val="2730"/>
              </a:lnSpc>
              <a:spcBef>
                <a:spcPts val="259"/>
              </a:spcBef>
              <a:tabLst>
                <a:tab pos="593090" algn="l"/>
                <a:tab pos="770890" algn="l"/>
              </a:tabLst>
            </a:pPr>
            <a:r>
              <a:rPr sz="1350" b="1" spc="5" dirty="0">
                <a:latin typeface="Arial"/>
                <a:cs typeface="Arial"/>
              </a:rPr>
              <a:t>4.5 	</a:t>
            </a:r>
            <a:r>
              <a:rPr sz="1350" b="1" u="heavy" spc="5" dirty="0">
                <a:latin typeface="Arial"/>
                <a:cs typeface="Arial"/>
              </a:rPr>
              <a:t>	</a:t>
            </a:r>
            <a:r>
              <a:rPr sz="1350" b="1" dirty="0">
                <a:latin typeface="Arial"/>
                <a:cs typeface="Arial"/>
              </a:rPr>
              <a:t> </a:t>
            </a:r>
            <a:r>
              <a:rPr sz="1350" b="1" spc="10" dirty="0">
                <a:latin typeface="Arial"/>
                <a:cs typeface="Arial"/>
              </a:rPr>
              <a:t>4</a:t>
            </a:r>
            <a:endParaRPr sz="13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sz="1350" b="1" spc="5" dirty="0">
                <a:latin typeface="Arial"/>
                <a:cs typeface="Arial"/>
              </a:rPr>
              <a:t>3.5</a:t>
            </a:r>
            <a:endParaRPr sz="1350">
              <a:latin typeface="Arial"/>
              <a:cs typeface="Arial"/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5684283" y="1755278"/>
            <a:ext cx="3129280" cy="1239520"/>
          </a:xfrm>
          <a:custGeom>
            <a:avLst/>
            <a:gdLst/>
            <a:ahLst/>
            <a:cxnLst/>
            <a:rect l="l" t="t" r="r" b="b"/>
            <a:pathLst>
              <a:path w="3129279" h="1239520">
                <a:moveTo>
                  <a:pt x="0" y="0"/>
                </a:moveTo>
                <a:lnTo>
                  <a:pt x="746258" y="59085"/>
                </a:lnTo>
                <a:lnTo>
                  <a:pt x="1564445" y="275732"/>
                </a:lnTo>
                <a:lnTo>
                  <a:pt x="2310703" y="667846"/>
                </a:lnTo>
                <a:lnTo>
                  <a:pt x="3128890" y="1239007"/>
                </a:lnTo>
              </a:path>
            </a:pathLst>
          </a:custGeom>
          <a:ln w="1612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8811375" y="2992497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782" y="0"/>
                </a:moveTo>
                <a:lnTo>
                  <a:pt x="812" y="0"/>
                </a:lnTo>
                <a:lnTo>
                  <a:pt x="0" y="807"/>
                </a:lnTo>
                <a:lnTo>
                  <a:pt x="0" y="2772"/>
                </a:lnTo>
                <a:lnTo>
                  <a:pt x="812" y="3581"/>
                </a:lnTo>
                <a:lnTo>
                  <a:pt x="2782" y="3581"/>
                </a:lnTo>
                <a:lnTo>
                  <a:pt x="3596" y="2772"/>
                </a:lnTo>
                <a:lnTo>
                  <a:pt x="3596" y="807"/>
                </a:lnTo>
                <a:lnTo>
                  <a:pt x="278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993189" y="242133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782" y="0"/>
                </a:moveTo>
                <a:lnTo>
                  <a:pt x="812" y="0"/>
                </a:lnTo>
                <a:lnTo>
                  <a:pt x="0" y="807"/>
                </a:lnTo>
                <a:lnTo>
                  <a:pt x="0" y="2769"/>
                </a:lnTo>
                <a:lnTo>
                  <a:pt x="812" y="3581"/>
                </a:lnTo>
                <a:lnTo>
                  <a:pt x="2782" y="3581"/>
                </a:lnTo>
                <a:lnTo>
                  <a:pt x="3594" y="2769"/>
                </a:lnTo>
                <a:lnTo>
                  <a:pt x="3594" y="807"/>
                </a:lnTo>
                <a:lnTo>
                  <a:pt x="278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246929" y="202922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783" y="0"/>
                </a:moveTo>
                <a:lnTo>
                  <a:pt x="814" y="0"/>
                </a:lnTo>
                <a:lnTo>
                  <a:pt x="0" y="807"/>
                </a:lnTo>
                <a:lnTo>
                  <a:pt x="0" y="2769"/>
                </a:lnTo>
                <a:lnTo>
                  <a:pt x="814" y="3581"/>
                </a:lnTo>
                <a:lnTo>
                  <a:pt x="2783" y="3581"/>
                </a:lnTo>
                <a:lnTo>
                  <a:pt x="3596" y="2769"/>
                </a:lnTo>
                <a:lnTo>
                  <a:pt x="3596" y="807"/>
                </a:lnTo>
                <a:lnTo>
                  <a:pt x="2783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428743" y="1812574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83" y="0"/>
                </a:moveTo>
                <a:lnTo>
                  <a:pt x="811" y="0"/>
                </a:lnTo>
                <a:lnTo>
                  <a:pt x="0" y="808"/>
                </a:lnTo>
                <a:lnTo>
                  <a:pt x="0" y="2769"/>
                </a:lnTo>
                <a:lnTo>
                  <a:pt x="811" y="3581"/>
                </a:lnTo>
                <a:lnTo>
                  <a:pt x="2783" y="3581"/>
                </a:lnTo>
                <a:lnTo>
                  <a:pt x="3596" y="2769"/>
                </a:lnTo>
                <a:lnTo>
                  <a:pt x="3596" y="808"/>
                </a:lnTo>
                <a:lnTo>
                  <a:pt x="2783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5682485" y="1753487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83" y="0"/>
                </a:moveTo>
                <a:lnTo>
                  <a:pt x="812" y="0"/>
                </a:lnTo>
                <a:lnTo>
                  <a:pt x="0" y="811"/>
                </a:lnTo>
                <a:lnTo>
                  <a:pt x="0" y="2772"/>
                </a:lnTo>
                <a:lnTo>
                  <a:pt x="812" y="3581"/>
                </a:lnTo>
                <a:lnTo>
                  <a:pt x="2783" y="3581"/>
                </a:lnTo>
                <a:lnTo>
                  <a:pt x="3596" y="2772"/>
                </a:lnTo>
                <a:lnTo>
                  <a:pt x="3596" y="811"/>
                </a:lnTo>
                <a:lnTo>
                  <a:pt x="2783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5676191" y="1723050"/>
            <a:ext cx="16510" cy="32384"/>
          </a:xfrm>
          <a:custGeom>
            <a:avLst/>
            <a:gdLst/>
            <a:ahLst/>
            <a:cxnLst/>
            <a:rect l="l" t="t" r="r" b="b"/>
            <a:pathLst>
              <a:path w="16510" h="32385">
                <a:moveTo>
                  <a:pt x="0" y="32228"/>
                </a:moveTo>
                <a:lnTo>
                  <a:pt x="16183" y="32228"/>
                </a:lnTo>
                <a:lnTo>
                  <a:pt x="16183" y="0"/>
                </a:lnTo>
                <a:lnTo>
                  <a:pt x="0" y="0"/>
                </a:lnTo>
                <a:lnTo>
                  <a:pt x="0" y="3222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5680687" y="1714992"/>
            <a:ext cx="9525" cy="16510"/>
          </a:xfrm>
          <a:custGeom>
            <a:avLst/>
            <a:gdLst/>
            <a:ahLst/>
            <a:cxnLst/>
            <a:rect l="l" t="t" r="r" b="b"/>
            <a:pathLst>
              <a:path w="9525" h="16510">
                <a:moveTo>
                  <a:pt x="0" y="16114"/>
                </a:moveTo>
                <a:lnTo>
                  <a:pt x="8991" y="16114"/>
                </a:lnTo>
                <a:lnTo>
                  <a:pt x="8991" y="0"/>
                </a:lnTo>
                <a:lnTo>
                  <a:pt x="0" y="0"/>
                </a:lnTo>
                <a:lnTo>
                  <a:pt x="0" y="1611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5676191" y="1755278"/>
            <a:ext cx="16510" cy="32384"/>
          </a:xfrm>
          <a:custGeom>
            <a:avLst/>
            <a:gdLst/>
            <a:ahLst/>
            <a:cxnLst/>
            <a:rect l="l" t="t" r="r" b="b"/>
            <a:pathLst>
              <a:path w="16510" h="32385">
                <a:moveTo>
                  <a:pt x="0" y="32228"/>
                </a:moveTo>
                <a:lnTo>
                  <a:pt x="16183" y="32228"/>
                </a:lnTo>
                <a:lnTo>
                  <a:pt x="16183" y="0"/>
                </a:lnTo>
                <a:lnTo>
                  <a:pt x="0" y="0"/>
                </a:lnTo>
                <a:lnTo>
                  <a:pt x="0" y="3222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5680687" y="1779450"/>
            <a:ext cx="9525" cy="16510"/>
          </a:xfrm>
          <a:custGeom>
            <a:avLst/>
            <a:gdLst/>
            <a:ahLst/>
            <a:cxnLst/>
            <a:rect l="l" t="t" r="r" b="b"/>
            <a:pathLst>
              <a:path w="9525" h="16510">
                <a:moveTo>
                  <a:pt x="0" y="16114"/>
                </a:moveTo>
                <a:lnTo>
                  <a:pt x="8991" y="16114"/>
                </a:lnTo>
                <a:lnTo>
                  <a:pt x="8991" y="0"/>
                </a:lnTo>
                <a:lnTo>
                  <a:pt x="0" y="0"/>
                </a:lnTo>
                <a:lnTo>
                  <a:pt x="0" y="1611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6430541" y="1773183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180"/>
                </a:moveTo>
                <a:lnTo>
                  <a:pt x="0" y="0"/>
                </a:lnTo>
              </a:path>
            </a:pathLst>
          </a:custGeom>
          <a:ln w="1618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6426945" y="1773183"/>
            <a:ext cx="9525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8991" y="0"/>
                </a:lnTo>
              </a:path>
            </a:pathLst>
          </a:custGeom>
          <a:ln w="1611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6430541" y="1814364"/>
            <a:ext cx="0" cy="43180"/>
          </a:xfrm>
          <a:custGeom>
            <a:avLst/>
            <a:gdLst/>
            <a:ahLst/>
            <a:cxnLst/>
            <a:rect l="l" t="t" r="r" b="b"/>
            <a:pathLst>
              <a:path h="43180">
                <a:moveTo>
                  <a:pt x="0" y="0"/>
                </a:moveTo>
                <a:lnTo>
                  <a:pt x="0" y="42971"/>
                </a:lnTo>
              </a:path>
            </a:pathLst>
          </a:custGeom>
          <a:ln w="1618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6426945" y="1857335"/>
            <a:ext cx="9525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8991" y="0"/>
                </a:lnTo>
              </a:path>
            </a:pathLst>
          </a:custGeom>
          <a:ln w="1611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7240637" y="2011316"/>
            <a:ext cx="16510" cy="20320"/>
          </a:xfrm>
          <a:custGeom>
            <a:avLst/>
            <a:gdLst/>
            <a:ahLst/>
            <a:cxnLst/>
            <a:rect l="l" t="t" r="r" b="b"/>
            <a:pathLst>
              <a:path w="16509" h="20319">
                <a:moveTo>
                  <a:pt x="0" y="19695"/>
                </a:moveTo>
                <a:lnTo>
                  <a:pt x="16183" y="19695"/>
                </a:lnTo>
                <a:lnTo>
                  <a:pt x="16183" y="0"/>
                </a:lnTo>
                <a:lnTo>
                  <a:pt x="0" y="0"/>
                </a:lnTo>
                <a:lnTo>
                  <a:pt x="0" y="1969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243333" y="2003259"/>
            <a:ext cx="10795" cy="16510"/>
          </a:xfrm>
          <a:custGeom>
            <a:avLst/>
            <a:gdLst/>
            <a:ahLst/>
            <a:cxnLst/>
            <a:rect l="l" t="t" r="r" b="b"/>
            <a:pathLst>
              <a:path w="10795" h="16510">
                <a:moveTo>
                  <a:pt x="0" y="16114"/>
                </a:moveTo>
                <a:lnTo>
                  <a:pt x="10789" y="16114"/>
                </a:lnTo>
                <a:lnTo>
                  <a:pt x="10789" y="0"/>
                </a:lnTo>
                <a:lnTo>
                  <a:pt x="0" y="0"/>
                </a:lnTo>
                <a:lnTo>
                  <a:pt x="0" y="1611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240637" y="2031011"/>
            <a:ext cx="16510" cy="20320"/>
          </a:xfrm>
          <a:custGeom>
            <a:avLst/>
            <a:gdLst/>
            <a:ahLst/>
            <a:cxnLst/>
            <a:rect l="l" t="t" r="r" b="b"/>
            <a:pathLst>
              <a:path w="16509" h="20319">
                <a:moveTo>
                  <a:pt x="0" y="19695"/>
                </a:moveTo>
                <a:lnTo>
                  <a:pt x="16183" y="19695"/>
                </a:lnTo>
                <a:lnTo>
                  <a:pt x="16183" y="0"/>
                </a:lnTo>
                <a:lnTo>
                  <a:pt x="0" y="0"/>
                </a:lnTo>
                <a:lnTo>
                  <a:pt x="0" y="1969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7243333" y="2042649"/>
            <a:ext cx="10795" cy="16510"/>
          </a:xfrm>
          <a:custGeom>
            <a:avLst/>
            <a:gdLst/>
            <a:ahLst/>
            <a:cxnLst/>
            <a:rect l="l" t="t" r="r" b="b"/>
            <a:pathLst>
              <a:path w="10795" h="16510">
                <a:moveTo>
                  <a:pt x="0" y="16114"/>
                </a:moveTo>
                <a:lnTo>
                  <a:pt x="10789" y="16114"/>
                </a:lnTo>
                <a:lnTo>
                  <a:pt x="10789" y="0"/>
                </a:lnTo>
                <a:lnTo>
                  <a:pt x="0" y="0"/>
                </a:lnTo>
                <a:lnTo>
                  <a:pt x="0" y="1611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986895" y="2398058"/>
            <a:ext cx="16510" cy="25400"/>
          </a:xfrm>
          <a:custGeom>
            <a:avLst/>
            <a:gdLst/>
            <a:ahLst/>
            <a:cxnLst/>
            <a:rect l="l" t="t" r="r" b="b"/>
            <a:pathLst>
              <a:path w="16509" h="25400">
                <a:moveTo>
                  <a:pt x="0" y="25066"/>
                </a:moveTo>
                <a:lnTo>
                  <a:pt x="16183" y="25066"/>
                </a:lnTo>
                <a:lnTo>
                  <a:pt x="16183" y="0"/>
                </a:lnTo>
                <a:lnTo>
                  <a:pt x="0" y="0"/>
                </a:lnTo>
                <a:lnTo>
                  <a:pt x="0" y="2506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989592" y="2390001"/>
            <a:ext cx="10795" cy="16510"/>
          </a:xfrm>
          <a:custGeom>
            <a:avLst/>
            <a:gdLst/>
            <a:ahLst/>
            <a:cxnLst/>
            <a:rect l="l" t="t" r="r" b="b"/>
            <a:pathLst>
              <a:path w="10795" h="16510">
                <a:moveTo>
                  <a:pt x="0" y="16114"/>
                </a:moveTo>
                <a:lnTo>
                  <a:pt x="10789" y="16114"/>
                </a:lnTo>
                <a:lnTo>
                  <a:pt x="10789" y="0"/>
                </a:lnTo>
                <a:lnTo>
                  <a:pt x="0" y="0"/>
                </a:lnTo>
                <a:lnTo>
                  <a:pt x="0" y="1611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986895" y="2423125"/>
            <a:ext cx="16510" cy="27305"/>
          </a:xfrm>
          <a:custGeom>
            <a:avLst/>
            <a:gdLst/>
            <a:ahLst/>
            <a:cxnLst/>
            <a:rect l="l" t="t" r="r" b="b"/>
            <a:pathLst>
              <a:path w="16509" h="27305">
                <a:moveTo>
                  <a:pt x="0" y="26857"/>
                </a:moveTo>
                <a:lnTo>
                  <a:pt x="16183" y="26857"/>
                </a:lnTo>
                <a:lnTo>
                  <a:pt x="16183" y="0"/>
                </a:lnTo>
                <a:lnTo>
                  <a:pt x="0" y="0"/>
                </a:lnTo>
                <a:lnTo>
                  <a:pt x="0" y="2685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989592" y="2441925"/>
            <a:ext cx="10795" cy="16510"/>
          </a:xfrm>
          <a:custGeom>
            <a:avLst/>
            <a:gdLst/>
            <a:ahLst/>
            <a:cxnLst/>
            <a:rect l="l" t="t" r="r" b="b"/>
            <a:pathLst>
              <a:path w="10795" h="16510">
                <a:moveTo>
                  <a:pt x="0" y="16114"/>
                </a:moveTo>
                <a:lnTo>
                  <a:pt x="10789" y="16114"/>
                </a:lnTo>
                <a:lnTo>
                  <a:pt x="10789" y="0"/>
                </a:lnTo>
                <a:lnTo>
                  <a:pt x="0" y="0"/>
                </a:lnTo>
                <a:lnTo>
                  <a:pt x="0" y="1611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8807779" y="2949524"/>
            <a:ext cx="9525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8991" y="0"/>
                </a:lnTo>
              </a:path>
            </a:pathLst>
          </a:custGeom>
          <a:ln w="1611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8813173" y="2994286"/>
            <a:ext cx="0" cy="43180"/>
          </a:xfrm>
          <a:custGeom>
            <a:avLst/>
            <a:gdLst/>
            <a:ahLst/>
            <a:cxnLst/>
            <a:rect l="l" t="t" r="r" b="b"/>
            <a:pathLst>
              <a:path h="43180">
                <a:moveTo>
                  <a:pt x="0" y="0"/>
                </a:moveTo>
                <a:lnTo>
                  <a:pt x="0" y="42971"/>
                </a:lnTo>
              </a:path>
            </a:pathLst>
          </a:custGeom>
          <a:ln w="1618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8807779" y="3037258"/>
            <a:ext cx="9525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8991" y="0"/>
                </a:lnTo>
              </a:path>
            </a:pathLst>
          </a:custGeom>
          <a:ln w="1611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5684283" y="2043545"/>
            <a:ext cx="0" cy="36195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35809"/>
                </a:moveTo>
                <a:lnTo>
                  <a:pt x="0" y="0"/>
                </a:lnTo>
              </a:path>
            </a:pathLst>
          </a:custGeom>
          <a:ln w="16183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5680687" y="2043545"/>
            <a:ext cx="9525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8991" y="0"/>
                </a:lnTo>
              </a:path>
            </a:pathLst>
          </a:custGeom>
          <a:ln w="1611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5684283" y="2079354"/>
            <a:ext cx="0" cy="34290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4019"/>
                </a:lnTo>
              </a:path>
            </a:pathLst>
          </a:custGeom>
          <a:ln w="16183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5680687" y="2113373"/>
            <a:ext cx="9525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8991" y="0"/>
                </a:lnTo>
              </a:path>
            </a:pathLst>
          </a:custGeom>
          <a:ln w="1611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6430541" y="2106211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180"/>
                </a:moveTo>
                <a:lnTo>
                  <a:pt x="0" y="0"/>
                </a:lnTo>
              </a:path>
            </a:pathLst>
          </a:custGeom>
          <a:ln w="16183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6426945" y="2106211"/>
            <a:ext cx="9525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8991" y="0"/>
                </a:lnTo>
              </a:path>
            </a:pathLst>
          </a:custGeom>
          <a:ln w="1611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6430541" y="2147392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390"/>
                </a:lnTo>
              </a:path>
            </a:pathLst>
          </a:custGeom>
          <a:ln w="16183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6426945" y="2186782"/>
            <a:ext cx="9525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8991" y="0"/>
                </a:lnTo>
              </a:path>
            </a:pathLst>
          </a:custGeom>
          <a:ln w="1611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248728" y="2326439"/>
            <a:ext cx="0" cy="36195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35809"/>
                </a:moveTo>
                <a:lnTo>
                  <a:pt x="0" y="0"/>
                </a:lnTo>
              </a:path>
            </a:pathLst>
          </a:custGeom>
          <a:ln w="16183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243333" y="2326439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789" y="0"/>
                </a:lnTo>
              </a:path>
            </a:pathLst>
          </a:custGeom>
          <a:ln w="1611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248728" y="2362249"/>
            <a:ext cx="0" cy="36195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5809"/>
                </a:lnTo>
              </a:path>
            </a:pathLst>
          </a:custGeom>
          <a:ln w="16183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243333" y="2398058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789" y="0"/>
                </a:lnTo>
              </a:path>
            </a:pathLst>
          </a:custGeom>
          <a:ln w="1611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986895" y="2734667"/>
            <a:ext cx="16510" cy="21590"/>
          </a:xfrm>
          <a:custGeom>
            <a:avLst/>
            <a:gdLst/>
            <a:ahLst/>
            <a:cxnLst/>
            <a:rect l="l" t="t" r="r" b="b"/>
            <a:pathLst>
              <a:path w="16509" h="21589">
                <a:moveTo>
                  <a:pt x="0" y="21485"/>
                </a:moveTo>
                <a:lnTo>
                  <a:pt x="16183" y="21485"/>
                </a:lnTo>
                <a:lnTo>
                  <a:pt x="16183" y="0"/>
                </a:lnTo>
                <a:lnTo>
                  <a:pt x="0" y="0"/>
                </a:lnTo>
                <a:lnTo>
                  <a:pt x="0" y="21485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989592" y="2726610"/>
            <a:ext cx="10795" cy="16510"/>
          </a:xfrm>
          <a:custGeom>
            <a:avLst/>
            <a:gdLst/>
            <a:ahLst/>
            <a:cxnLst/>
            <a:rect l="l" t="t" r="r" b="b"/>
            <a:pathLst>
              <a:path w="10795" h="16510">
                <a:moveTo>
                  <a:pt x="0" y="16114"/>
                </a:moveTo>
                <a:lnTo>
                  <a:pt x="10789" y="16114"/>
                </a:lnTo>
                <a:lnTo>
                  <a:pt x="10789" y="0"/>
                </a:lnTo>
                <a:lnTo>
                  <a:pt x="0" y="0"/>
                </a:lnTo>
                <a:lnTo>
                  <a:pt x="0" y="16114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986895" y="2756153"/>
            <a:ext cx="16510" cy="20320"/>
          </a:xfrm>
          <a:custGeom>
            <a:avLst/>
            <a:gdLst/>
            <a:ahLst/>
            <a:cxnLst/>
            <a:rect l="l" t="t" r="r" b="b"/>
            <a:pathLst>
              <a:path w="16509" h="20319">
                <a:moveTo>
                  <a:pt x="0" y="19695"/>
                </a:moveTo>
                <a:lnTo>
                  <a:pt x="16183" y="19695"/>
                </a:lnTo>
                <a:lnTo>
                  <a:pt x="16183" y="0"/>
                </a:lnTo>
                <a:lnTo>
                  <a:pt x="0" y="0"/>
                </a:lnTo>
                <a:lnTo>
                  <a:pt x="0" y="19695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989592" y="2767791"/>
            <a:ext cx="10795" cy="16510"/>
          </a:xfrm>
          <a:custGeom>
            <a:avLst/>
            <a:gdLst/>
            <a:ahLst/>
            <a:cxnLst/>
            <a:rect l="l" t="t" r="r" b="b"/>
            <a:pathLst>
              <a:path w="10795" h="16510">
                <a:moveTo>
                  <a:pt x="0" y="16114"/>
                </a:moveTo>
                <a:lnTo>
                  <a:pt x="10789" y="16114"/>
                </a:lnTo>
                <a:lnTo>
                  <a:pt x="10789" y="0"/>
                </a:lnTo>
                <a:lnTo>
                  <a:pt x="0" y="0"/>
                </a:lnTo>
                <a:lnTo>
                  <a:pt x="0" y="16114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8805081" y="3366705"/>
            <a:ext cx="16510" cy="20320"/>
          </a:xfrm>
          <a:custGeom>
            <a:avLst/>
            <a:gdLst/>
            <a:ahLst/>
            <a:cxnLst/>
            <a:rect l="l" t="t" r="r" b="b"/>
            <a:pathLst>
              <a:path w="16509" h="20320">
                <a:moveTo>
                  <a:pt x="0" y="19695"/>
                </a:moveTo>
                <a:lnTo>
                  <a:pt x="16183" y="19695"/>
                </a:lnTo>
                <a:lnTo>
                  <a:pt x="16183" y="0"/>
                </a:lnTo>
                <a:lnTo>
                  <a:pt x="0" y="0"/>
                </a:lnTo>
                <a:lnTo>
                  <a:pt x="0" y="19695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8807779" y="3358648"/>
            <a:ext cx="9525" cy="16510"/>
          </a:xfrm>
          <a:custGeom>
            <a:avLst/>
            <a:gdLst/>
            <a:ahLst/>
            <a:cxnLst/>
            <a:rect l="l" t="t" r="r" b="b"/>
            <a:pathLst>
              <a:path w="9525" h="16510">
                <a:moveTo>
                  <a:pt x="0" y="16114"/>
                </a:moveTo>
                <a:lnTo>
                  <a:pt x="8991" y="16114"/>
                </a:lnTo>
                <a:lnTo>
                  <a:pt x="8991" y="0"/>
                </a:lnTo>
                <a:lnTo>
                  <a:pt x="0" y="0"/>
                </a:lnTo>
                <a:lnTo>
                  <a:pt x="0" y="16114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8805081" y="3386400"/>
            <a:ext cx="16510" cy="20320"/>
          </a:xfrm>
          <a:custGeom>
            <a:avLst/>
            <a:gdLst/>
            <a:ahLst/>
            <a:cxnLst/>
            <a:rect l="l" t="t" r="r" b="b"/>
            <a:pathLst>
              <a:path w="16509" h="20320">
                <a:moveTo>
                  <a:pt x="0" y="19695"/>
                </a:moveTo>
                <a:lnTo>
                  <a:pt x="16183" y="19695"/>
                </a:lnTo>
                <a:lnTo>
                  <a:pt x="16183" y="0"/>
                </a:lnTo>
                <a:lnTo>
                  <a:pt x="0" y="0"/>
                </a:lnTo>
                <a:lnTo>
                  <a:pt x="0" y="19695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8807779" y="3398038"/>
            <a:ext cx="9525" cy="16510"/>
          </a:xfrm>
          <a:custGeom>
            <a:avLst/>
            <a:gdLst/>
            <a:ahLst/>
            <a:cxnLst/>
            <a:rect l="l" t="t" r="r" b="b"/>
            <a:pathLst>
              <a:path w="9525" h="16510">
                <a:moveTo>
                  <a:pt x="0" y="16114"/>
                </a:moveTo>
                <a:lnTo>
                  <a:pt x="8991" y="16114"/>
                </a:lnTo>
                <a:lnTo>
                  <a:pt x="8991" y="0"/>
                </a:lnTo>
                <a:lnTo>
                  <a:pt x="0" y="0"/>
                </a:lnTo>
                <a:lnTo>
                  <a:pt x="0" y="16114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5684283" y="2079354"/>
            <a:ext cx="3129280" cy="1307465"/>
          </a:xfrm>
          <a:custGeom>
            <a:avLst/>
            <a:gdLst/>
            <a:ahLst/>
            <a:cxnLst/>
            <a:rect l="l" t="t" r="r" b="b"/>
            <a:pathLst>
              <a:path w="3129279" h="1307464">
                <a:moveTo>
                  <a:pt x="0" y="0"/>
                </a:moveTo>
                <a:lnTo>
                  <a:pt x="746258" y="68038"/>
                </a:lnTo>
                <a:lnTo>
                  <a:pt x="1564445" y="282894"/>
                </a:lnTo>
                <a:lnTo>
                  <a:pt x="2310703" y="676799"/>
                </a:lnTo>
                <a:lnTo>
                  <a:pt x="3128890" y="1307045"/>
                </a:lnTo>
              </a:path>
            </a:pathLst>
          </a:custGeom>
          <a:ln w="161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5896473" y="2784801"/>
            <a:ext cx="1019810" cy="466090"/>
          </a:xfrm>
          <a:custGeom>
            <a:avLst/>
            <a:gdLst/>
            <a:ahLst/>
            <a:cxnLst/>
            <a:rect l="l" t="t" r="r" b="b"/>
            <a:pathLst>
              <a:path w="1019809" h="466089">
                <a:moveTo>
                  <a:pt x="0" y="0"/>
                </a:moveTo>
                <a:lnTo>
                  <a:pt x="1019586" y="0"/>
                </a:lnTo>
                <a:lnTo>
                  <a:pt x="1019586" y="465523"/>
                </a:lnTo>
                <a:lnTo>
                  <a:pt x="0" y="46552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5896473" y="3250324"/>
            <a:ext cx="1019810" cy="0"/>
          </a:xfrm>
          <a:custGeom>
            <a:avLst/>
            <a:gdLst/>
            <a:ahLst/>
            <a:cxnLst/>
            <a:rect l="l" t="t" r="r" b="b"/>
            <a:pathLst>
              <a:path w="1019809">
                <a:moveTo>
                  <a:pt x="0" y="0"/>
                </a:moveTo>
                <a:lnTo>
                  <a:pt x="1019586" y="0"/>
                </a:lnTo>
              </a:path>
            </a:pathLst>
          </a:custGeom>
          <a:ln w="53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6916059" y="2784801"/>
            <a:ext cx="0" cy="466090"/>
          </a:xfrm>
          <a:custGeom>
            <a:avLst/>
            <a:gdLst/>
            <a:ahLst/>
            <a:cxnLst/>
            <a:rect l="l" t="t" r="r" b="b"/>
            <a:pathLst>
              <a:path h="466089">
                <a:moveTo>
                  <a:pt x="0" y="465523"/>
                </a:moveTo>
                <a:lnTo>
                  <a:pt x="0" y="0"/>
                </a:lnTo>
              </a:path>
            </a:pathLst>
          </a:custGeom>
          <a:ln w="53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5896473" y="2784801"/>
            <a:ext cx="1019810" cy="0"/>
          </a:xfrm>
          <a:custGeom>
            <a:avLst/>
            <a:gdLst/>
            <a:ahLst/>
            <a:cxnLst/>
            <a:rect l="l" t="t" r="r" b="b"/>
            <a:pathLst>
              <a:path w="1019809">
                <a:moveTo>
                  <a:pt x="1019586" y="0"/>
                </a:moveTo>
                <a:lnTo>
                  <a:pt x="0" y="0"/>
                </a:lnTo>
              </a:path>
            </a:pathLst>
          </a:custGeom>
          <a:ln w="53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5896473" y="2784801"/>
            <a:ext cx="0" cy="466090"/>
          </a:xfrm>
          <a:custGeom>
            <a:avLst/>
            <a:gdLst/>
            <a:ahLst/>
            <a:cxnLst/>
            <a:rect l="l" t="t" r="r" b="b"/>
            <a:pathLst>
              <a:path h="466089">
                <a:moveTo>
                  <a:pt x="0" y="0"/>
                </a:moveTo>
                <a:lnTo>
                  <a:pt x="0" y="465523"/>
                </a:lnTo>
              </a:path>
            </a:pathLst>
          </a:custGeom>
          <a:ln w="53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 txBox="1"/>
          <p:nvPr/>
        </p:nvSpPr>
        <p:spPr>
          <a:xfrm>
            <a:off x="5934235" y="2764949"/>
            <a:ext cx="789940" cy="23558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25"/>
              </a:spcBef>
              <a:tabLst>
                <a:tab pos="177800" algn="l"/>
              </a:tabLst>
            </a:pPr>
            <a:r>
              <a:rPr sz="2025" b="1" u="heavy" spc="0" baseline="-39094" dirty="0">
                <a:latin typeface="Arial"/>
                <a:cs typeface="Arial"/>
              </a:rPr>
              <a:t> 	</a:t>
            </a:r>
            <a:r>
              <a:rPr sz="2025" b="1" spc="-104" baseline="-39094" dirty="0">
                <a:latin typeface="Arial"/>
                <a:cs typeface="Arial"/>
              </a:rPr>
              <a:t> </a:t>
            </a:r>
            <a:r>
              <a:rPr sz="1050" spc="10" dirty="0">
                <a:latin typeface="Arial"/>
                <a:cs typeface="Arial"/>
              </a:rPr>
              <a:t>Standard</a:t>
            </a:r>
            <a:endParaRPr sz="1050">
              <a:latin typeface="Arial"/>
              <a:cs typeface="Arial"/>
            </a:endParaRPr>
          </a:p>
        </p:txBody>
      </p:sp>
      <p:sp>
        <p:nvSpPr>
          <p:cNvPr id="191" name="object 191"/>
          <p:cNvSpPr/>
          <p:nvPr/>
        </p:nvSpPr>
        <p:spPr>
          <a:xfrm>
            <a:off x="5934235" y="2818820"/>
            <a:ext cx="178435" cy="163195"/>
          </a:xfrm>
          <a:custGeom>
            <a:avLst/>
            <a:gdLst/>
            <a:ahLst/>
            <a:cxnLst/>
            <a:rect l="l" t="t" r="r" b="b"/>
            <a:pathLst>
              <a:path w="178435" h="163194">
                <a:moveTo>
                  <a:pt x="0" y="0"/>
                </a:moveTo>
                <a:lnTo>
                  <a:pt x="178023" y="0"/>
                </a:lnTo>
                <a:lnTo>
                  <a:pt x="178023" y="162932"/>
                </a:lnTo>
                <a:lnTo>
                  <a:pt x="0" y="16293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6022346" y="2899390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85" y="0"/>
                </a:moveTo>
                <a:lnTo>
                  <a:pt x="815" y="0"/>
                </a:lnTo>
                <a:lnTo>
                  <a:pt x="0" y="811"/>
                </a:lnTo>
                <a:lnTo>
                  <a:pt x="0" y="2772"/>
                </a:lnTo>
                <a:lnTo>
                  <a:pt x="815" y="3581"/>
                </a:lnTo>
                <a:lnTo>
                  <a:pt x="2785" y="3581"/>
                </a:lnTo>
                <a:lnTo>
                  <a:pt x="3596" y="2772"/>
                </a:lnTo>
                <a:lnTo>
                  <a:pt x="3596" y="811"/>
                </a:lnTo>
                <a:lnTo>
                  <a:pt x="2785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 txBox="1"/>
          <p:nvPr/>
        </p:nvSpPr>
        <p:spPr>
          <a:xfrm>
            <a:off x="6151186" y="3035169"/>
            <a:ext cx="28892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1050" spc="15" dirty="0">
                <a:latin typeface="Arial"/>
                <a:cs typeface="Arial"/>
              </a:rPr>
              <a:t>BDT</a:t>
            </a:r>
            <a:endParaRPr sz="1050">
              <a:latin typeface="Arial"/>
              <a:cs typeface="Arial"/>
            </a:endParaRPr>
          </a:p>
        </p:txBody>
      </p:sp>
      <p:sp>
        <p:nvSpPr>
          <p:cNvPr id="194" name="object 194"/>
          <p:cNvSpPr/>
          <p:nvPr/>
        </p:nvSpPr>
        <p:spPr>
          <a:xfrm>
            <a:off x="5934235" y="3053372"/>
            <a:ext cx="178435" cy="163195"/>
          </a:xfrm>
          <a:custGeom>
            <a:avLst/>
            <a:gdLst/>
            <a:ahLst/>
            <a:cxnLst/>
            <a:rect l="l" t="t" r="r" b="b"/>
            <a:pathLst>
              <a:path w="178435" h="163194">
                <a:moveTo>
                  <a:pt x="0" y="0"/>
                </a:moveTo>
                <a:lnTo>
                  <a:pt x="178023" y="0"/>
                </a:lnTo>
                <a:lnTo>
                  <a:pt x="178023" y="162934"/>
                </a:lnTo>
                <a:lnTo>
                  <a:pt x="0" y="16293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6022346" y="3132153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85" y="0"/>
                </a:moveTo>
                <a:lnTo>
                  <a:pt x="815" y="0"/>
                </a:lnTo>
                <a:lnTo>
                  <a:pt x="0" y="807"/>
                </a:lnTo>
                <a:lnTo>
                  <a:pt x="0" y="2772"/>
                </a:lnTo>
                <a:lnTo>
                  <a:pt x="815" y="3581"/>
                </a:lnTo>
                <a:lnTo>
                  <a:pt x="2785" y="3581"/>
                </a:lnTo>
                <a:lnTo>
                  <a:pt x="3596" y="2772"/>
                </a:lnTo>
                <a:lnTo>
                  <a:pt x="3596" y="807"/>
                </a:lnTo>
                <a:lnTo>
                  <a:pt x="2785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5680967" y="1655155"/>
            <a:ext cx="5080" cy="1746250"/>
          </a:xfrm>
          <a:custGeom>
            <a:avLst/>
            <a:gdLst/>
            <a:ahLst/>
            <a:cxnLst/>
            <a:rect l="l" t="t" r="r" b="b"/>
            <a:pathLst>
              <a:path w="5079" h="1746250">
                <a:moveTo>
                  <a:pt x="4948" y="0"/>
                </a:moveTo>
                <a:lnTo>
                  <a:pt x="0" y="1745712"/>
                </a:lnTo>
              </a:path>
            </a:pathLst>
          </a:custGeom>
          <a:ln w="17262">
            <a:solidFill>
              <a:srgbClr val="A0A0A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8338194" y="1651825"/>
            <a:ext cx="5080" cy="1746250"/>
          </a:xfrm>
          <a:custGeom>
            <a:avLst/>
            <a:gdLst/>
            <a:ahLst/>
            <a:cxnLst/>
            <a:rect l="l" t="t" r="r" b="b"/>
            <a:pathLst>
              <a:path w="5079" h="1746250">
                <a:moveTo>
                  <a:pt x="4941" y="0"/>
                </a:moveTo>
                <a:lnTo>
                  <a:pt x="0" y="1745712"/>
                </a:lnTo>
              </a:path>
            </a:pathLst>
          </a:custGeom>
          <a:ln w="17262">
            <a:solidFill>
              <a:srgbClr val="A0A0A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 txBox="1"/>
          <p:nvPr/>
        </p:nvSpPr>
        <p:spPr>
          <a:xfrm>
            <a:off x="5656516" y="2131965"/>
            <a:ext cx="180340" cy="635000"/>
          </a:xfrm>
          <a:prstGeom prst="rect">
            <a:avLst/>
          </a:prstGeom>
        </p:spPr>
        <p:txBody>
          <a:bodyPr vert="vert270" wrap="square" lIns="0" tIns="28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850" dirty="0">
                <a:solidFill>
                  <a:srgbClr val="A0A0A0"/>
                </a:solidFill>
                <a:latin typeface="Arial"/>
                <a:cs typeface="Arial"/>
              </a:rPr>
              <a:t>SuperNEMO</a:t>
            </a:r>
            <a:endParaRPr sz="850">
              <a:latin typeface="Arial"/>
              <a:cs typeface="Arial"/>
            </a:endParaRPr>
          </a:p>
        </p:txBody>
      </p:sp>
      <p:sp>
        <p:nvSpPr>
          <p:cNvPr id="199" name="object 199"/>
          <p:cNvSpPr txBox="1"/>
          <p:nvPr/>
        </p:nvSpPr>
        <p:spPr>
          <a:xfrm>
            <a:off x="8322819" y="2002232"/>
            <a:ext cx="180340" cy="408305"/>
          </a:xfrm>
          <a:prstGeom prst="rect">
            <a:avLst/>
          </a:prstGeom>
        </p:spPr>
        <p:txBody>
          <a:bodyPr vert="vert270" wrap="square" lIns="0" tIns="28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850" dirty="0">
                <a:solidFill>
                  <a:srgbClr val="A0A0A0"/>
                </a:solidFill>
                <a:latin typeface="Arial"/>
                <a:cs typeface="Arial"/>
              </a:rPr>
              <a:t>NEMO3</a:t>
            </a:r>
            <a:endParaRPr sz="850">
              <a:latin typeface="Arial"/>
              <a:cs typeface="Arial"/>
            </a:endParaRPr>
          </a:p>
        </p:txBody>
      </p:sp>
      <p:sp>
        <p:nvSpPr>
          <p:cNvPr id="200" name="object 200"/>
          <p:cNvSpPr/>
          <p:nvPr/>
        </p:nvSpPr>
        <p:spPr>
          <a:xfrm>
            <a:off x="8872455" y="1569211"/>
            <a:ext cx="4132579" cy="2400935"/>
          </a:xfrm>
          <a:custGeom>
            <a:avLst/>
            <a:gdLst/>
            <a:ahLst/>
            <a:cxnLst/>
            <a:rect l="l" t="t" r="r" b="b"/>
            <a:pathLst>
              <a:path w="4132580" h="2400935">
                <a:moveTo>
                  <a:pt x="0" y="2400877"/>
                </a:moveTo>
                <a:lnTo>
                  <a:pt x="4132345" y="2400877"/>
                </a:lnTo>
                <a:lnTo>
                  <a:pt x="4132345" y="0"/>
                </a:lnTo>
                <a:lnTo>
                  <a:pt x="0" y="0"/>
                </a:lnTo>
                <a:lnTo>
                  <a:pt x="0" y="2400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8872455" y="1569212"/>
            <a:ext cx="4132579" cy="2400935"/>
          </a:xfrm>
          <a:custGeom>
            <a:avLst/>
            <a:gdLst/>
            <a:ahLst/>
            <a:cxnLst/>
            <a:rect l="l" t="t" r="r" b="b"/>
            <a:pathLst>
              <a:path w="4132580" h="2400935">
                <a:moveTo>
                  <a:pt x="4132344" y="2400876"/>
                </a:moveTo>
                <a:lnTo>
                  <a:pt x="0" y="2400876"/>
                </a:ln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9539125" y="1639390"/>
            <a:ext cx="3370579" cy="1922780"/>
          </a:xfrm>
          <a:custGeom>
            <a:avLst/>
            <a:gdLst/>
            <a:ahLst/>
            <a:cxnLst/>
            <a:rect l="l" t="t" r="r" b="b"/>
            <a:pathLst>
              <a:path w="3370579" h="1922779">
                <a:moveTo>
                  <a:pt x="0" y="0"/>
                </a:moveTo>
                <a:lnTo>
                  <a:pt x="3370494" y="0"/>
                </a:lnTo>
                <a:lnTo>
                  <a:pt x="3370494" y="1922549"/>
                </a:lnTo>
                <a:lnTo>
                  <a:pt x="0" y="1922549"/>
                </a:lnTo>
                <a:lnTo>
                  <a:pt x="0" y="0"/>
                </a:lnTo>
                <a:close/>
              </a:path>
            </a:pathLst>
          </a:custGeom>
          <a:ln w="55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9539125" y="1639390"/>
            <a:ext cx="3370579" cy="1922780"/>
          </a:xfrm>
          <a:custGeom>
            <a:avLst/>
            <a:gdLst/>
            <a:ahLst/>
            <a:cxnLst/>
            <a:rect l="l" t="t" r="r" b="b"/>
            <a:pathLst>
              <a:path w="3370579" h="1922779">
                <a:moveTo>
                  <a:pt x="0" y="0"/>
                </a:moveTo>
                <a:lnTo>
                  <a:pt x="3370494" y="0"/>
                </a:lnTo>
                <a:lnTo>
                  <a:pt x="3370494" y="1922549"/>
                </a:lnTo>
                <a:lnTo>
                  <a:pt x="0" y="192254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9539125" y="1639390"/>
            <a:ext cx="3370579" cy="1922780"/>
          </a:xfrm>
          <a:custGeom>
            <a:avLst/>
            <a:gdLst/>
            <a:ahLst/>
            <a:cxnLst/>
            <a:rect l="l" t="t" r="r" b="b"/>
            <a:pathLst>
              <a:path w="3370579" h="1922779">
                <a:moveTo>
                  <a:pt x="0" y="0"/>
                </a:moveTo>
                <a:lnTo>
                  <a:pt x="3370494" y="0"/>
                </a:lnTo>
                <a:lnTo>
                  <a:pt x="3370494" y="1922549"/>
                </a:lnTo>
                <a:lnTo>
                  <a:pt x="0" y="1922549"/>
                </a:lnTo>
                <a:lnTo>
                  <a:pt x="0" y="0"/>
                </a:lnTo>
                <a:close/>
              </a:path>
            </a:pathLst>
          </a:custGeom>
          <a:ln w="55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9539125" y="3561939"/>
            <a:ext cx="3370579" cy="0"/>
          </a:xfrm>
          <a:custGeom>
            <a:avLst/>
            <a:gdLst/>
            <a:ahLst/>
            <a:cxnLst/>
            <a:rect l="l" t="t" r="r" b="b"/>
            <a:pathLst>
              <a:path w="3370579">
                <a:moveTo>
                  <a:pt x="0" y="0"/>
                </a:moveTo>
                <a:lnTo>
                  <a:pt x="3370494" y="0"/>
                </a:lnTo>
              </a:path>
            </a:pathLst>
          </a:custGeom>
          <a:ln w="55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9815821" y="1639390"/>
            <a:ext cx="0" cy="1922780"/>
          </a:xfrm>
          <a:custGeom>
            <a:avLst/>
            <a:gdLst/>
            <a:ahLst/>
            <a:cxnLst/>
            <a:rect l="l" t="t" r="r" b="b"/>
            <a:pathLst>
              <a:path h="1922779">
                <a:moveTo>
                  <a:pt x="0" y="0"/>
                </a:moveTo>
                <a:lnTo>
                  <a:pt x="0" y="1922549"/>
                </a:lnTo>
              </a:path>
            </a:pathLst>
          </a:custGeom>
          <a:ln w="557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10099946" y="1639390"/>
            <a:ext cx="0" cy="1308100"/>
          </a:xfrm>
          <a:custGeom>
            <a:avLst/>
            <a:gdLst/>
            <a:ahLst/>
            <a:cxnLst/>
            <a:rect l="l" t="t" r="r" b="b"/>
            <a:pathLst>
              <a:path h="1308100">
                <a:moveTo>
                  <a:pt x="0" y="0"/>
                </a:moveTo>
                <a:lnTo>
                  <a:pt x="0" y="1307555"/>
                </a:lnTo>
              </a:path>
            </a:pathLst>
          </a:custGeom>
          <a:ln w="557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10099946" y="3427121"/>
            <a:ext cx="0" cy="135255"/>
          </a:xfrm>
          <a:custGeom>
            <a:avLst/>
            <a:gdLst/>
            <a:ahLst/>
            <a:cxnLst/>
            <a:rect l="l" t="t" r="r" b="b"/>
            <a:pathLst>
              <a:path h="135254">
                <a:moveTo>
                  <a:pt x="0" y="0"/>
                </a:moveTo>
                <a:lnTo>
                  <a:pt x="0" y="134818"/>
                </a:lnTo>
              </a:path>
            </a:pathLst>
          </a:custGeom>
          <a:ln w="557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10300504" y="1639390"/>
            <a:ext cx="0" cy="1308100"/>
          </a:xfrm>
          <a:custGeom>
            <a:avLst/>
            <a:gdLst/>
            <a:ahLst/>
            <a:cxnLst/>
            <a:rect l="l" t="t" r="r" b="b"/>
            <a:pathLst>
              <a:path h="1308100">
                <a:moveTo>
                  <a:pt x="0" y="0"/>
                </a:moveTo>
                <a:lnTo>
                  <a:pt x="0" y="1307555"/>
                </a:lnTo>
              </a:path>
            </a:pathLst>
          </a:custGeom>
          <a:ln w="557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10300504" y="3427121"/>
            <a:ext cx="0" cy="135255"/>
          </a:xfrm>
          <a:custGeom>
            <a:avLst/>
            <a:gdLst/>
            <a:ahLst/>
            <a:cxnLst/>
            <a:rect l="l" t="t" r="r" b="b"/>
            <a:pathLst>
              <a:path h="135254">
                <a:moveTo>
                  <a:pt x="0" y="0"/>
                </a:moveTo>
                <a:lnTo>
                  <a:pt x="0" y="134818"/>
                </a:lnTo>
              </a:path>
            </a:pathLst>
          </a:custGeom>
          <a:ln w="557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10458351" y="1639390"/>
            <a:ext cx="0" cy="1308100"/>
          </a:xfrm>
          <a:custGeom>
            <a:avLst/>
            <a:gdLst/>
            <a:ahLst/>
            <a:cxnLst/>
            <a:rect l="l" t="t" r="r" b="b"/>
            <a:pathLst>
              <a:path h="1308100">
                <a:moveTo>
                  <a:pt x="0" y="0"/>
                </a:moveTo>
                <a:lnTo>
                  <a:pt x="0" y="1307555"/>
                </a:lnTo>
              </a:path>
            </a:pathLst>
          </a:custGeom>
          <a:ln w="557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10458351" y="3427121"/>
            <a:ext cx="0" cy="135255"/>
          </a:xfrm>
          <a:custGeom>
            <a:avLst/>
            <a:gdLst/>
            <a:ahLst/>
            <a:cxnLst/>
            <a:rect l="l" t="t" r="r" b="b"/>
            <a:pathLst>
              <a:path h="135254">
                <a:moveTo>
                  <a:pt x="0" y="0"/>
                </a:moveTo>
                <a:lnTo>
                  <a:pt x="0" y="134818"/>
                </a:lnTo>
              </a:path>
            </a:pathLst>
          </a:custGeom>
          <a:ln w="557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10586485" y="1639390"/>
            <a:ext cx="0" cy="1308100"/>
          </a:xfrm>
          <a:custGeom>
            <a:avLst/>
            <a:gdLst/>
            <a:ahLst/>
            <a:cxnLst/>
            <a:rect l="l" t="t" r="r" b="b"/>
            <a:pathLst>
              <a:path h="1308100">
                <a:moveTo>
                  <a:pt x="0" y="0"/>
                </a:moveTo>
                <a:lnTo>
                  <a:pt x="0" y="1307555"/>
                </a:lnTo>
              </a:path>
            </a:pathLst>
          </a:custGeom>
          <a:ln w="557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10586485" y="3427121"/>
            <a:ext cx="0" cy="135255"/>
          </a:xfrm>
          <a:custGeom>
            <a:avLst/>
            <a:gdLst/>
            <a:ahLst/>
            <a:cxnLst/>
            <a:rect l="l" t="t" r="r" b="b"/>
            <a:pathLst>
              <a:path h="135254">
                <a:moveTo>
                  <a:pt x="0" y="0"/>
                </a:moveTo>
                <a:lnTo>
                  <a:pt x="0" y="134818"/>
                </a:lnTo>
              </a:path>
            </a:pathLst>
          </a:custGeom>
          <a:ln w="557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10694192" y="1639390"/>
            <a:ext cx="0" cy="1308100"/>
          </a:xfrm>
          <a:custGeom>
            <a:avLst/>
            <a:gdLst/>
            <a:ahLst/>
            <a:cxnLst/>
            <a:rect l="l" t="t" r="r" b="b"/>
            <a:pathLst>
              <a:path h="1308100">
                <a:moveTo>
                  <a:pt x="0" y="0"/>
                </a:moveTo>
                <a:lnTo>
                  <a:pt x="0" y="1307555"/>
                </a:lnTo>
              </a:path>
            </a:pathLst>
          </a:custGeom>
          <a:ln w="557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10694192" y="3427121"/>
            <a:ext cx="0" cy="135255"/>
          </a:xfrm>
          <a:custGeom>
            <a:avLst/>
            <a:gdLst/>
            <a:ahLst/>
            <a:cxnLst/>
            <a:rect l="l" t="t" r="r" b="b"/>
            <a:pathLst>
              <a:path h="135254">
                <a:moveTo>
                  <a:pt x="0" y="0"/>
                </a:moveTo>
                <a:lnTo>
                  <a:pt x="0" y="134818"/>
                </a:lnTo>
              </a:path>
            </a:pathLst>
          </a:custGeom>
          <a:ln w="557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10787043" y="1639390"/>
            <a:ext cx="0" cy="1308100"/>
          </a:xfrm>
          <a:custGeom>
            <a:avLst/>
            <a:gdLst/>
            <a:ahLst/>
            <a:cxnLst/>
            <a:rect l="l" t="t" r="r" b="b"/>
            <a:pathLst>
              <a:path h="1308100">
                <a:moveTo>
                  <a:pt x="0" y="0"/>
                </a:moveTo>
                <a:lnTo>
                  <a:pt x="0" y="1307555"/>
                </a:lnTo>
              </a:path>
            </a:pathLst>
          </a:custGeom>
          <a:ln w="557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10787043" y="3427121"/>
            <a:ext cx="0" cy="135255"/>
          </a:xfrm>
          <a:custGeom>
            <a:avLst/>
            <a:gdLst/>
            <a:ahLst/>
            <a:cxnLst/>
            <a:rect l="l" t="t" r="r" b="b"/>
            <a:pathLst>
              <a:path h="135254">
                <a:moveTo>
                  <a:pt x="0" y="0"/>
                </a:moveTo>
                <a:lnTo>
                  <a:pt x="0" y="134818"/>
                </a:lnTo>
              </a:path>
            </a:pathLst>
          </a:custGeom>
          <a:ln w="557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10870610" y="1639390"/>
            <a:ext cx="0" cy="1308100"/>
          </a:xfrm>
          <a:custGeom>
            <a:avLst/>
            <a:gdLst/>
            <a:ahLst/>
            <a:cxnLst/>
            <a:rect l="l" t="t" r="r" b="b"/>
            <a:pathLst>
              <a:path h="1308100">
                <a:moveTo>
                  <a:pt x="0" y="0"/>
                </a:moveTo>
                <a:lnTo>
                  <a:pt x="0" y="1307555"/>
                </a:lnTo>
              </a:path>
            </a:pathLst>
          </a:custGeom>
          <a:ln w="557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10870610" y="3427121"/>
            <a:ext cx="0" cy="135255"/>
          </a:xfrm>
          <a:custGeom>
            <a:avLst/>
            <a:gdLst/>
            <a:ahLst/>
            <a:cxnLst/>
            <a:rect l="l" t="t" r="r" b="b"/>
            <a:pathLst>
              <a:path h="135254">
                <a:moveTo>
                  <a:pt x="0" y="0"/>
                </a:moveTo>
                <a:lnTo>
                  <a:pt x="0" y="134818"/>
                </a:lnTo>
              </a:path>
            </a:pathLst>
          </a:custGeom>
          <a:ln w="557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10943034" y="1639390"/>
            <a:ext cx="0" cy="1308100"/>
          </a:xfrm>
          <a:custGeom>
            <a:avLst/>
            <a:gdLst/>
            <a:ahLst/>
            <a:cxnLst/>
            <a:rect l="l" t="t" r="r" b="b"/>
            <a:pathLst>
              <a:path h="1308100">
                <a:moveTo>
                  <a:pt x="0" y="0"/>
                </a:moveTo>
                <a:lnTo>
                  <a:pt x="0" y="1307555"/>
                </a:lnTo>
              </a:path>
            </a:pathLst>
          </a:custGeom>
          <a:ln w="557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10943034" y="3427121"/>
            <a:ext cx="0" cy="135255"/>
          </a:xfrm>
          <a:custGeom>
            <a:avLst/>
            <a:gdLst/>
            <a:ahLst/>
            <a:cxnLst/>
            <a:rect l="l" t="t" r="r" b="b"/>
            <a:pathLst>
              <a:path h="135254">
                <a:moveTo>
                  <a:pt x="0" y="0"/>
                </a:moveTo>
                <a:lnTo>
                  <a:pt x="0" y="134818"/>
                </a:lnTo>
              </a:path>
            </a:pathLst>
          </a:custGeom>
          <a:ln w="557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11429572" y="1639390"/>
            <a:ext cx="0" cy="1922780"/>
          </a:xfrm>
          <a:custGeom>
            <a:avLst/>
            <a:gdLst/>
            <a:ahLst/>
            <a:cxnLst/>
            <a:rect l="l" t="t" r="r" b="b"/>
            <a:pathLst>
              <a:path h="1922779">
                <a:moveTo>
                  <a:pt x="0" y="0"/>
                </a:moveTo>
                <a:lnTo>
                  <a:pt x="0" y="1922549"/>
                </a:lnTo>
              </a:path>
            </a:pathLst>
          </a:custGeom>
          <a:ln w="557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11713697" y="1639390"/>
            <a:ext cx="0" cy="1922780"/>
          </a:xfrm>
          <a:custGeom>
            <a:avLst/>
            <a:gdLst/>
            <a:ahLst/>
            <a:cxnLst/>
            <a:rect l="l" t="t" r="r" b="b"/>
            <a:pathLst>
              <a:path h="1922779">
                <a:moveTo>
                  <a:pt x="0" y="0"/>
                </a:moveTo>
                <a:lnTo>
                  <a:pt x="0" y="1922549"/>
                </a:lnTo>
              </a:path>
            </a:pathLst>
          </a:custGeom>
          <a:ln w="557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11916112" y="1639390"/>
            <a:ext cx="0" cy="1922780"/>
          </a:xfrm>
          <a:custGeom>
            <a:avLst/>
            <a:gdLst/>
            <a:ahLst/>
            <a:cxnLst/>
            <a:rect l="l" t="t" r="r" b="b"/>
            <a:pathLst>
              <a:path h="1922779">
                <a:moveTo>
                  <a:pt x="0" y="0"/>
                </a:moveTo>
                <a:lnTo>
                  <a:pt x="0" y="1922549"/>
                </a:lnTo>
              </a:path>
            </a:pathLst>
          </a:custGeom>
          <a:ln w="557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12072102" y="1639390"/>
            <a:ext cx="0" cy="1922780"/>
          </a:xfrm>
          <a:custGeom>
            <a:avLst/>
            <a:gdLst/>
            <a:ahLst/>
            <a:cxnLst/>
            <a:rect l="l" t="t" r="r" b="b"/>
            <a:pathLst>
              <a:path h="1922779">
                <a:moveTo>
                  <a:pt x="0" y="0"/>
                </a:moveTo>
                <a:lnTo>
                  <a:pt x="0" y="1922549"/>
                </a:lnTo>
              </a:path>
            </a:pathLst>
          </a:custGeom>
          <a:ln w="557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12200237" y="1639390"/>
            <a:ext cx="0" cy="1922780"/>
          </a:xfrm>
          <a:custGeom>
            <a:avLst/>
            <a:gdLst/>
            <a:ahLst/>
            <a:cxnLst/>
            <a:rect l="l" t="t" r="r" b="b"/>
            <a:pathLst>
              <a:path h="1922779">
                <a:moveTo>
                  <a:pt x="0" y="0"/>
                </a:moveTo>
                <a:lnTo>
                  <a:pt x="0" y="1922549"/>
                </a:lnTo>
              </a:path>
            </a:pathLst>
          </a:custGeom>
          <a:ln w="557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12309801" y="1639390"/>
            <a:ext cx="0" cy="1922780"/>
          </a:xfrm>
          <a:custGeom>
            <a:avLst/>
            <a:gdLst/>
            <a:ahLst/>
            <a:cxnLst/>
            <a:rect l="l" t="t" r="r" b="b"/>
            <a:pathLst>
              <a:path h="1922779">
                <a:moveTo>
                  <a:pt x="0" y="0"/>
                </a:moveTo>
                <a:lnTo>
                  <a:pt x="0" y="1922549"/>
                </a:lnTo>
              </a:path>
            </a:pathLst>
          </a:custGeom>
          <a:ln w="557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12402652" y="1639390"/>
            <a:ext cx="0" cy="1922780"/>
          </a:xfrm>
          <a:custGeom>
            <a:avLst/>
            <a:gdLst/>
            <a:ahLst/>
            <a:cxnLst/>
            <a:rect l="l" t="t" r="r" b="b"/>
            <a:pathLst>
              <a:path h="1922779">
                <a:moveTo>
                  <a:pt x="0" y="0"/>
                </a:moveTo>
                <a:lnTo>
                  <a:pt x="0" y="1922549"/>
                </a:lnTo>
              </a:path>
            </a:pathLst>
          </a:custGeom>
          <a:ln w="557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12484361" y="1639390"/>
            <a:ext cx="0" cy="1922780"/>
          </a:xfrm>
          <a:custGeom>
            <a:avLst/>
            <a:gdLst/>
            <a:ahLst/>
            <a:cxnLst/>
            <a:rect l="l" t="t" r="r" b="b"/>
            <a:pathLst>
              <a:path h="1922779">
                <a:moveTo>
                  <a:pt x="0" y="0"/>
                </a:moveTo>
                <a:lnTo>
                  <a:pt x="0" y="1922549"/>
                </a:lnTo>
              </a:path>
            </a:pathLst>
          </a:custGeom>
          <a:ln w="557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12558642" y="1639390"/>
            <a:ext cx="0" cy="1922780"/>
          </a:xfrm>
          <a:custGeom>
            <a:avLst/>
            <a:gdLst/>
            <a:ahLst/>
            <a:cxnLst/>
            <a:rect l="l" t="t" r="r" b="b"/>
            <a:pathLst>
              <a:path h="1922779">
                <a:moveTo>
                  <a:pt x="0" y="0"/>
                </a:moveTo>
                <a:lnTo>
                  <a:pt x="0" y="1922549"/>
                </a:lnTo>
              </a:path>
            </a:pathLst>
          </a:custGeom>
          <a:ln w="557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9539125" y="1639390"/>
            <a:ext cx="0" cy="1922780"/>
          </a:xfrm>
          <a:custGeom>
            <a:avLst/>
            <a:gdLst/>
            <a:ahLst/>
            <a:cxnLst/>
            <a:rect l="l" t="t" r="r" b="b"/>
            <a:pathLst>
              <a:path h="1922779">
                <a:moveTo>
                  <a:pt x="0" y="1922549"/>
                </a:moveTo>
                <a:lnTo>
                  <a:pt x="0" y="0"/>
                </a:lnTo>
              </a:path>
            </a:pathLst>
          </a:custGeom>
          <a:ln w="55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9539125" y="3561939"/>
            <a:ext cx="3370579" cy="0"/>
          </a:xfrm>
          <a:custGeom>
            <a:avLst/>
            <a:gdLst/>
            <a:ahLst/>
            <a:cxnLst/>
            <a:rect l="l" t="t" r="r" b="b"/>
            <a:pathLst>
              <a:path w="3370579">
                <a:moveTo>
                  <a:pt x="3370494" y="0"/>
                </a:moveTo>
                <a:lnTo>
                  <a:pt x="0" y="0"/>
                </a:lnTo>
              </a:path>
            </a:pathLst>
          </a:custGeom>
          <a:ln w="554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10969032" y="3192573"/>
            <a:ext cx="1941195" cy="0"/>
          </a:xfrm>
          <a:custGeom>
            <a:avLst/>
            <a:gdLst/>
            <a:ahLst/>
            <a:cxnLst/>
            <a:rect l="l" t="t" r="r" b="b"/>
            <a:pathLst>
              <a:path w="1941195">
                <a:moveTo>
                  <a:pt x="0" y="0"/>
                </a:moveTo>
                <a:lnTo>
                  <a:pt x="1940587" y="0"/>
                </a:lnTo>
              </a:path>
            </a:pathLst>
          </a:custGeom>
          <a:ln w="554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9539125" y="3192573"/>
            <a:ext cx="377190" cy="0"/>
          </a:xfrm>
          <a:custGeom>
            <a:avLst/>
            <a:gdLst/>
            <a:ahLst/>
            <a:cxnLst/>
            <a:rect l="l" t="t" r="r" b="b"/>
            <a:pathLst>
              <a:path w="377190">
                <a:moveTo>
                  <a:pt x="0" y="0"/>
                </a:moveTo>
                <a:lnTo>
                  <a:pt x="376975" y="0"/>
                </a:lnTo>
              </a:path>
            </a:pathLst>
          </a:custGeom>
          <a:ln w="554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9539125" y="2823207"/>
            <a:ext cx="3370579" cy="0"/>
          </a:xfrm>
          <a:custGeom>
            <a:avLst/>
            <a:gdLst/>
            <a:ahLst/>
            <a:cxnLst/>
            <a:rect l="l" t="t" r="r" b="b"/>
            <a:pathLst>
              <a:path w="3370579">
                <a:moveTo>
                  <a:pt x="3370494" y="0"/>
                </a:moveTo>
                <a:lnTo>
                  <a:pt x="0" y="0"/>
                </a:lnTo>
              </a:path>
            </a:pathLst>
          </a:custGeom>
          <a:ln w="554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9539125" y="2451995"/>
            <a:ext cx="3370579" cy="0"/>
          </a:xfrm>
          <a:custGeom>
            <a:avLst/>
            <a:gdLst/>
            <a:ahLst/>
            <a:cxnLst/>
            <a:rect l="l" t="t" r="r" b="b"/>
            <a:pathLst>
              <a:path w="3370579">
                <a:moveTo>
                  <a:pt x="3370494" y="0"/>
                </a:moveTo>
                <a:lnTo>
                  <a:pt x="0" y="0"/>
                </a:lnTo>
              </a:path>
            </a:pathLst>
          </a:custGeom>
          <a:ln w="554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9539125" y="2082629"/>
            <a:ext cx="3370579" cy="0"/>
          </a:xfrm>
          <a:custGeom>
            <a:avLst/>
            <a:gdLst/>
            <a:ahLst/>
            <a:cxnLst/>
            <a:rect l="l" t="t" r="r" b="b"/>
            <a:pathLst>
              <a:path w="3370579">
                <a:moveTo>
                  <a:pt x="3370494" y="0"/>
                </a:moveTo>
                <a:lnTo>
                  <a:pt x="0" y="0"/>
                </a:lnTo>
              </a:path>
            </a:pathLst>
          </a:custGeom>
          <a:ln w="554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9539125" y="1713263"/>
            <a:ext cx="3370579" cy="0"/>
          </a:xfrm>
          <a:custGeom>
            <a:avLst/>
            <a:gdLst/>
            <a:ahLst/>
            <a:cxnLst/>
            <a:rect l="l" t="t" r="r" b="b"/>
            <a:pathLst>
              <a:path w="3370579">
                <a:moveTo>
                  <a:pt x="3370494" y="0"/>
                </a:moveTo>
                <a:lnTo>
                  <a:pt x="0" y="0"/>
                </a:lnTo>
              </a:path>
            </a:pathLst>
          </a:custGeom>
          <a:ln w="554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9539125" y="1713263"/>
            <a:ext cx="3370579" cy="0"/>
          </a:xfrm>
          <a:custGeom>
            <a:avLst/>
            <a:gdLst/>
            <a:ahLst/>
            <a:cxnLst/>
            <a:rect l="l" t="t" r="r" b="b"/>
            <a:pathLst>
              <a:path w="3370579">
                <a:moveTo>
                  <a:pt x="3370494" y="0"/>
                </a:moveTo>
                <a:lnTo>
                  <a:pt x="0" y="0"/>
                </a:lnTo>
              </a:path>
            </a:pathLst>
          </a:custGeom>
          <a:ln w="554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9539125" y="3561939"/>
            <a:ext cx="3370579" cy="0"/>
          </a:xfrm>
          <a:custGeom>
            <a:avLst/>
            <a:gdLst/>
            <a:ahLst/>
            <a:cxnLst/>
            <a:rect l="l" t="t" r="r" b="b"/>
            <a:pathLst>
              <a:path w="3370579">
                <a:moveTo>
                  <a:pt x="0" y="0"/>
                </a:moveTo>
                <a:lnTo>
                  <a:pt x="3370494" y="0"/>
                </a:lnTo>
              </a:path>
            </a:pathLst>
          </a:custGeom>
          <a:ln w="55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9815821" y="3532390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549"/>
                </a:lnTo>
              </a:path>
            </a:pathLst>
          </a:custGeom>
          <a:ln w="55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10099946" y="3532390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549"/>
                </a:lnTo>
              </a:path>
            </a:pathLst>
          </a:custGeom>
          <a:ln w="55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10300504" y="3532390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549"/>
                </a:lnTo>
              </a:path>
            </a:pathLst>
          </a:custGeom>
          <a:ln w="55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10458351" y="3532390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549"/>
                </a:lnTo>
              </a:path>
            </a:pathLst>
          </a:custGeom>
          <a:ln w="55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10586485" y="3532390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549"/>
                </a:lnTo>
              </a:path>
            </a:pathLst>
          </a:custGeom>
          <a:ln w="55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10694192" y="3532390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549"/>
                </a:lnTo>
              </a:path>
            </a:pathLst>
          </a:custGeom>
          <a:ln w="55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10787043" y="3532390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549"/>
                </a:lnTo>
              </a:path>
            </a:pathLst>
          </a:custGeom>
          <a:ln w="55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10870610" y="3532390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549"/>
                </a:lnTo>
              </a:path>
            </a:pathLst>
          </a:custGeom>
          <a:ln w="55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12558642" y="3504687"/>
            <a:ext cx="0" cy="57785"/>
          </a:xfrm>
          <a:custGeom>
            <a:avLst/>
            <a:gdLst/>
            <a:ahLst/>
            <a:cxnLst/>
            <a:rect l="l" t="t" r="r" b="b"/>
            <a:pathLst>
              <a:path h="57785">
                <a:moveTo>
                  <a:pt x="0" y="0"/>
                </a:moveTo>
                <a:lnTo>
                  <a:pt x="0" y="57251"/>
                </a:lnTo>
              </a:path>
            </a:pathLst>
          </a:custGeom>
          <a:ln w="55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 txBox="1"/>
          <p:nvPr/>
        </p:nvSpPr>
        <p:spPr>
          <a:xfrm>
            <a:off x="10730666" y="3538340"/>
            <a:ext cx="2204085" cy="41338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ts val="1515"/>
              </a:lnSpc>
              <a:spcBef>
                <a:spcPts val="114"/>
              </a:spcBef>
              <a:tabLst>
                <a:tab pos="1577340" algn="l"/>
              </a:tabLst>
            </a:pPr>
            <a:r>
              <a:rPr sz="1400" b="1" spc="5" dirty="0">
                <a:latin typeface="Arial"/>
                <a:cs typeface="Arial"/>
              </a:rPr>
              <a:t>1000	10000</a:t>
            </a:r>
            <a:endParaRPr sz="1400">
              <a:latin typeface="Arial"/>
              <a:cs typeface="Arial"/>
            </a:endParaRPr>
          </a:p>
          <a:p>
            <a:pPr marL="146685">
              <a:lnSpc>
                <a:spcPts val="1515"/>
              </a:lnSpc>
            </a:pPr>
            <a:r>
              <a:rPr sz="1400" b="1" spc="5" dirty="0">
                <a:latin typeface="Arial"/>
                <a:cs typeface="Arial"/>
              </a:rPr>
              <a:t>Contamination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[</a:t>
            </a:r>
            <a:r>
              <a:rPr sz="1400" spc="-10" dirty="0">
                <a:latin typeface="Century Gothic"/>
                <a:cs typeface="Century Gothic"/>
              </a:rPr>
              <a:t>µ</a:t>
            </a:r>
            <a:r>
              <a:rPr sz="1400" b="1" spc="-10" dirty="0">
                <a:latin typeface="Arial"/>
                <a:cs typeface="Arial"/>
              </a:rPr>
              <a:t>Bq/m</a:t>
            </a:r>
            <a:r>
              <a:rPr sz="1425" b="1" spc="-15" baseline="38011" dirty="0">
                <a:latin typeface="Arial"/>
                <a:cs typeface="Arial"/>
              </a:rPr>
              <a:t>3</a:t>
            </a:r>
            <a:r>
              <a:rPr sz="1400" b="1" spc="-10" dirty="0">
                <a:latin typeface="Arial"/>
                <a:cs typeface="Arial"/>
              </a:rPr>
              <a:t>]</a:t>
            </a:r>
            <a:endParaRPr sz="1400">
              <a:latin typeface="Arial"/>
              <a:cs typeface="Arial"/>
            </a:endParaRPr>
          </a:p>
        </p:txBody>
      </p:sp>
      <p:sp>
        <p:nvSpPr>
          <p:cNvPr id="252" name="object 252"/>
          <p:cNvSpPr/>
          <p:nvPr/>
        </p:nvSpPr>
        <p:spPr>
          <a:xfrm>
            <a:off x="9539125" y="1639390"/>
            <a:ext cx="0" cy="1922780"/>
          </a:xfrm>
          <a:custGeom>
            <a:avLst/>
            <a:gdLst/>
            <a:ahLst/>
            <a:cxnLst/>
            <a:rect l="l" t="t" r="r" b="b"/>
            <a:pathLst>
              <a:path h="1922779">
                <a:moveTo>
                  <a:pt x="0" y="1922549"/>
                </a:moveTo>
                <a:lnTo>
                  <a:pt x="0" y="0"/>
                </a:lnTo>
              </a:path>
            </a:pathLst>
          </a:custGeom>
          <a:ln w="55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 txBox="1"/>
          <p:nvPr/>
        </p:nvSpPr>
        <p:spPr>
          <a:xfrm>
            <a:off x="8890560" y="1615136"/>
            <a:ext cx="297180" cy="2122805"/>
          </a:xfrm>
          <a:prstGeom prst="rect">
            <a:avLst/>
          </a:prstGeom>
        </p:spPr>
        <p:txBody>
          <a:bodyPr vert="vert270" wrap="square" lIns="0" tIns="501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400" b="1" dirty="0">
                <a:latin typeface="Arial"/>
                <a:cs typeface="Arial"/>
              </a:rPr>
              <a:t>Half-life</a:t>
            </a:r>
            <a:r>
              <a:rPr sz="1400" b="1" spc="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limit</a:t>
            </a:r>
            <a:r>
              <a:rPr sz="1400" b="1" spc="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[1</a:t>
            </a:r>
            <a:r>
              <a:rPr sz="1400" b="1" spc="-45" dirty="0">
                <a:latin typeface="Arial"/>
                <a:cs typeface="Arial"/>
              </a:rPr>
              <a:t>0</a:t>
            </a:r>
            <a:r>
              <a:rPr sz="1425" b="1" baseline="38011" dirty="0">
                <a:latin typeface="Arial"/>
                <a:cs typeface="Arial"/>
              </a:rPr>
              <a:t>24</a:t>
            </a:r>
            <a:r>
              <a:rPr sz="1425" b="1" spc="-37" baseline="38011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years]</a:t>
            </a:r>
            <a:endParaRPr sz="1400">
              <a:latin typeface="Arial"/>
              <a:cs typeface="Arial"/>
            </a:endParaRPr>
          </a:p>
        </p:txBody>
      </p:sp>
      <p:sp>
        <p:nvSpPr>
          <p:cNvPr id="254" name="object 254"/>
          <p:cNvSpPr/>
          <p:nvPr/>
        </p:nvSpPr>
        <p:spPr>
          <a:xfrm>
            <a:off x="9539125" y="3561939"/>
            <a:ext cx="102235" cy="0"/>
          </a:xfrm>
          <a:custGeom>
            <a:avLst/>
            <a:gdLst/>
            <a:ahLst/>
            <a:cxnLst/>
            <a:rect l="l" t="t" r="r" b="b"/>
            <a:pathLst>
              <a:path w="102234">
                <a:moveTo>
                  <a:pt x="102136" y="0"/>
                </a:moveTo>
                <a:lnTo>
                  <a:pt x="0" y="0"/>
                </a:lnTo>
              </a:path>
            </a:pathLst>
          </a:custGeom>
          <a:ln w="55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9539125" y="3488066"/>
            <a:ext cx="50165" cy="0"/>
          </a:xfrm>
          <a:custGeom>
            <a:avLst/>
            <a:gdLst/>
            <a:ahLst/>
            <a:cxnLst/>
            <a:rect l="l" t="t" r="r" b="b"/>
            <a:pathLst>
              <a:path w="50165">
                <a:moveTo>
                  <a:pt x="50139" y="0"/>
                </a:moveTo>
                <a:lnTo>
                  <a:pt x="0" y="0"/>
                </a:lnTo>
              </a:path>
            </a:pathLst>
          </a:custGeom>
          <a:ln w="55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9539125" y="3414193"/>
            <a:ext cx="50165" cy="0"/>
          </a:xfrm>
          <a:custGeom>
            <a:avLst/>
            <a:gdLst/>
            <a:ahLst/>
            <a:cxnLst/>
            <a:rect l="l" t="t" r="r" b="b"/>
            <a:pathLst>
              <a:path w="50165">
                <a:moveTo>
                  <a:pt x="50139" y="0"/>
                </a:moveTo>
                <a:lnTo>
                  <a:pt x="0" y="0"/>
                </a:lnTo>
              </a:path>
            </a:pathLst>
          </a:custGeom>
          <a:ln w="55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9539125" y="3340320"/>
            <a:ext cx="50165" cy="0"/>
          </a:xfrm>
          <a:custGeom>
            <a:avLst/>
            <a:gdLst/>
            <a:ahLst/>
            <a:cxnLst/>
            <a:rect l="l" t="t" r="r" b="b"/>
            <a:pathLst>
              <a:path w="50165">
                <a:moveTo>
                  <a:pt x="50139" y="0"/>
                </a:moveTo>
                <a:lnTo>
                  <a:pt x="0" y="0"/>
                </a:lnTo>
              </a:path>
            </a:pathLst>
          </a:custGeom>
          <a:ln w="55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9539125" y="3266446"/>
            <a:ext cx="50165" cy="0"/>
          </a:xfrm>
          <a:custGeom>
            <a:avLst/>
            <a:gdLst/>
            <a:ahLst/>
            <a:cxnLst/>
            <a:rect l="l" t="t" r="r" b="b"/>
            <a:pathLst>
              <a:path w="50165">
                <a:moveTo>
                  <a:pt x="50139" y="0"/>
                </a:moveTo>
                <a:lnTo>
                  <a:pt x="0" y="0"/>
                </a:lnTo>
              </a:path>
            </a:pathLst>
          </a:custGeom>
          <a:ln w="55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9539125" y="3118700"/>
            <a:ext cx="50165" cy="0"/>
          </a:xfrm>
          <a:custGeom>
            <a:avLst/>
            <a:gdLst/>
            <a:ahLst/>
            <a:cxnLst/>
            <a:rect l="l" t="t" r="r" b="b"/>
            <a:pathLst>
              <a:path w="50165">
                <a:moveTo>
                  <a:pt x="50139" y="0"/>
                </a:moveTo>
                <a:lnTo>
                  <a:pt x="0" y="0"/>
                </a:lnTo>
              </a:path>
            </a:pathLst>
          </a:custGeom>
          <a:ln w="55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9539125" y="3044827"/>
            <a:ext cx="50165" cy="0"/>
          </a:xfrm>
          <a:custGeom>
            <a:avLst/>
            <a:gdLst/>
            <a:ahLst/>
            <a:cxnLst/>
            <a:rect l="l" t="t" r="r" b="b"/>
            <a:pathLst>
              <a:path w="50165">
                <a:moveTo>
                  <a:pt x="50139" y="0"/>
                </a:moveTo>
                <a:lnTo>
                  <a:pt x="0" y="0"/>
                </a:lnTo>
              </a:path>
            </a:pathLst>
          </a:custGeom>
          <a:ln w="55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9539125" y="2970954"/>
            <a:ext cx="50165" cy="0"/>
          </a:xfrm>
          <a:custGeom>
            <a:avLst/>
            <a:gdLst/>
            <a:ahLst/>
            <a:cxnLst/>
            <a:rect l="l" t="t" r="r" b="b"/>
            <a:pathLst>
              <a:path w="50165">
                <a:moveTo>
                  <a:pt x="50139" y="0"/>
                </a:moveTo>
                <a:lnTo>
                  <a:pt x="0" y="0"/>
                </a:lnTo>
              </a:path>
            </a:pathLst>
          </a:custGeom>
          <a:ln w="55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9539125" y="2897080"/>
            <a:ext cx="50165" cy="0"/>
          </a:xfrm>
          <a:custGeom>
            <a:avLst/>
            <a:gdLst/>
            <a:ahLst/>
            <a:cxnLst/>
            <a:rect l="l" t="t" r="r" b="b"/>
            <a:pathLst>
              <a:path w="50165">
                <a:moveTo>
                  <a:pt x="50139" y="0"/>
                </a:moveTo>
                <a:lnTo>
                  <a:pt x="0" y="0"/>
                </a:lnTo>
              </a:path>
            </a:pathLst>
          </a:custGeom>
          <a:ln w="55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9539125" y="2747487"/>
            <a:ext cx="50165" cy="0"/>
          </a:xfrm>
          <a:custGeom>
            <a:avLst/>
            <a:gdLst/>
            <a:ahLst/>
            <a:cxnLst/>
            <a:rect l="l" t="t" r="r" b="b"/>
            <a:pathLst>
              <a:path w="50165">
                <a:moveTo>
                  <a:pt x="50139" y="0"/>
                </a:moveTo>
                <a:lnTo>
                  <a:pt x="0" y="0"/>
                </a:lnTo>
              </a:path>
            </a:pathLst>
          </a:custGeom>
          <a:ln w="55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9539125" y="2673614"/>
            <a:ext cx="50165" cy="0"/>
          </a:xfrm>
          <a:custGeom>
            <a:avLst/>
            <a:gdLst/>
            <a:ahLst/>
            <a:cxnLst/>
            <a:rect l="l" t="t" r="r" b="b"/>
            <a:pathLst>
              <a:path w="50165">
                <a:moveTo>
                  <a:pt x="50139" y="0"/>
                </a:moveTo>
                <a:lnTo>
                  <a:pt x="0" y="0"/>
                </a:lnTo>
              </a:path>
            </a:pathLst>
          </a:custGeom>
          <a:ln w="55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9539125" y="2599741"/>
            <a:ext cx="50165" cy="0"/>
          </a:xfrm>
          <a:custGeom>
            <a:avLst/>
            <a:gdLst/>
            <a:ahLst/>
            <a:cxnLst/>
            <a:rect l="l" t="t" r="r" b="b"/>
            <a:pathLst>
              <a:path w="50165">
                <a:moveTo>
                  <a:pt x="50139" y="0"/>
                </a:moveTo>
                <a:lnTo>
                  <a:pt x="0" y="0"/>
                </a:lnTo>
              </a:path>
            </a:pathLst>
          </a:custGeom>
          <a:ln w="55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9539125" y="2525868"/>
            <a:ext cx="50165" cy="0"/>
          </a:xfrm>
          <a:custGeom>
            <a:avLst/>
            <a:gdLst/>
            <a:ahLst/>
            <a:cxnLst/>
            <a:rect l="l" t="t" r="r" b="b"/>
            <a:pathLst>
              <a:path w="50165">
                <a:moveTo>
                  <a:pt x="50139" y="0"/>
                </a:moveTo>
                <a:lnTo>
                  <a:pt x="0" y="0"/>
                </a:lnTo>
              </a:path>
            </a:pathLst>
          </a:custGeom>
          <a:ln w="55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9539125" y="2378121"/>
            <a:ext cx="50165" cy="0"/>
          </a:xfrm>
          <a:custGeom>
            <a:avLst/>
            <a:gdLst/>
            <a:ahLst/>
            <a:cxnLst/>
            <a:rect l="l" t="t" r="r" b="b"/>
            <a:pathLst>
              <a:path w="50165">
                <a:moveTo>
                  <a:pt x="50139" y="0"/>
                </a:moveTo>
                <a:lnTo>
                  <a:pt x="0" y="0"/>
                </a:lnTo>
              </a:path>
            </a:pathLst>
          </a:custGeom>
          <a:ln w="55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9539125" y="2304248"/>
            <a:ext cx="50165" cy="0"/>
          </a:xfrm>
          <a:custGeom>
            <a:avLst/>
            <a:gdLst/>
            <a:ahLst/>
            <a:cxnLst/>
            <a:rect l="l" t="t" r="r" b="b"/>
            <a:pathLst>
              <a:path w="50165">
                <a:moveTo>
                  <a:pt x="50139" y="0"/>
                </a:moveTo>
                <a:lnTo>
                  <a:pt x="0" y="0"/>
                </a:lnTo>
              </a:path>
            </a:pathLst>
          </a:custGeom>
          <a:ln w="55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9539125" y="2230375"/>
            <a:ext cx="50165" cy="0"/>
          </a:xfrm>
          <a:custGeom>
            <a:avLst/>
            <a:gdLst/>
            <a:ahLst/>
            <a:cxnLst/>
            <a:rect l="l" t="t" r="r" b="b"/>
            <a:pathLst>
              <a:path w="50165">
                <a:moveTo>
                  <a:pt x="50139" y="0"/>
                </a:moveTo>
                <a:lnTo>
                  <a:pt x="0" y="0"/>
                </a:lnTo>
              </a:path>
            </a:pathLst>
          </a:custGeom>
          <a:ln w="55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9539125" y="2156502"/>
            <a:ext cx="50165" cy="0"/>
          </a:xfrm>
          <a:custGeom>
            <a:avLst/>
            <a:gdLst/>
            <a:ahLst/>
            <a:cxnLst/>
            <a:rect l="l" t="t" r="r" b="b"/>
            <a:pathLst>
              <a:path w="50165">
                <a:moveTo>
                  <a:pt x="50139" y="0"/>
                </a:moveTo>
                <a:lnTo>
                  <a:pt x="0" y="0"/>
                </a:lnTo>
              </a:path>
            </a:pathLst>
          </a:custGeom>
          <a:ln w="55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9539125" y="2008756"/>
            <a:ext cx="50165" cy="0"/>
          </a:xfrm>
          <a:custGeom>
            <a:avLst/>
            <a:gdLst/>
            <a:ahLst/>
            <a:cxnLst/>
            <a:rect l="l" t="t" r="r" b="b"/>
            <a:pathLst>
              <a:path w="50165">
                <a:moveTo>
                  <a:pt x="50139" y="0"/>
                </a:moveTo>
                <a:lnTo>
                  <a:pt x="0" y="0"/>
                </a:lnTo>
              </a:path>
            </a:pathLst>
          </a:custGeom>
          <a:ln w="55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9539125" y="1934882"/>
            <a:ext cx="50165" cy="0"/>
          </a:xfrm>
          <a:custGeom>
            <a:avLst/>
            <a:gdLst/>
            <a:ahLst/>
            <a:cxnLst/>
            <a:rect l="l" t="t" r="r" b="b"/>
            <a:pathLst>
              <a:path w="50165">
                <a:moveTo>
                  <a:pt x="50139" y="0"/>
                </a:moveTo>
                <a:lnTo>
                  <a:pt x="0" y="0"/>
                </a:lnTo>
              </a:path>
            </a:pathLst>
          </a:custGeom>
          <a:ln w="55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9539125" y="1861009"/>
            <a:ext cx="50165" cy="0"/>
          </a:xfrm>
          <a:custGeom>
            <a:avLst/>
            <a:gdLst/>
            <a:ahLst/>
            <a:cxnLst/>
            <a:rect l="l" t="t" r="r" b="b"/>
            <a:pathLst>
              <a:path w="50165">
                <a:moveTo>
                  <a:pt x="50139" y="0"/>
                </a:moveTo>
                <a:lnTo>
                  <a:pt x="0" y="0"/>
                </a:lnTo>
              </a:path>
            </a:pathLst>
          </a:custGeom>
          <a:ln w="55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9539125" y="1787136"/>
            <a:ext cx="50165" cy="0"/>
          </a:xfrm>
          <a:custGeom>
            <a:avLst/>
            <a:gdLst/>
            <a:ahLst/>
            <a:cxnLst/>
            <a:rect l="l" t="t" r="r" b="b"/>
            <a:pathLst>
              <a:path w="50165">
                <a:moveTo>
                  <a:pt x="50139" y="0"/>
                </a:moveTo>
                <a:lnTo>
                  <a:pt x="0" y="0"/>
                </a:lnTo>
              </a:path>
            </a:pathLst>
          </a:custGeom>
          <a:ln w="55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 txBox="1"/>
          <p:nvPr/>
        </p:nvSpPr>
        <p:spPr>
          <a:xfrm>
            <a:off x="9434778" y="3435980"/>
            <a:ext cx="126364" cy="2419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400" b="1" spc="5" dirty="0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276" name="object 276"/>
          <p:cNvSpPr txBox="1"/>
          <p:nvPr/>
        </p:nvSpPr>
        <p:spPr>
          <a:xfrm>
            <a:off x="9408203" y="1583424"/>
            <a:ext cx="128905" cy="17246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114"/>
              </a:spcBef>
            </a:pPr>
            <a:r>
              <a:rPr sz="1400" b="1" spc="5" dirty="0">
                <a:latin typeface="Arial"/>
                <a:cs typeface="Arial"/>
              </a:rPr>
              <a:t>6</a:t>
            </a:r>
            <a:endParaRPr sz="1400">
              <a:latin typeface="Arial"/>
              <a:cs typeface="Arial"/>
            </a:endParaRPr>
          </a:p>
          <a:p>
            <a:pPr marL="14604">
              <a:lnSpc>
                <a:spcPct val="100000"/>
              </a:lnSpc>
              <a:spcBef>
                <a:spcPts val="1230"/>
              </a:spcBef>
            </a:pPr>
            <a:r>
              <a:rPr sz="1400" b="1" spc="5" dirty="0">
                <a:latin typeface="Arial"/>
                <a:cs typeface="Arial"/>
              </a:rPr>
              <a:t>5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50"/>
              </a:spcBef>
            </a:pPr>
            <a:r>
              <a:rPr sz="1400" b="1" spc="5" dirty="0">
                <a:latin typeface="Arial"/>
                <a:cs typeface="Arial"/>
              </a:rPr>
              <a:t>4</a:t>
            </a:r>
            <a:endParaRPr sz="1400">
              <a:latin typeface="Arial"/>
              <a:cs typeface="Arial"/>
            </a:endParaRPr>
          </a:p>
          <a:p>
            <a:pPr marL="14604">
              <a:lnSpc>
                <a:spcPct val="100000"/>
              </a:lnSpc>
              <a:spcBef>
                <a:spcPts val="1210"/>
              </a:spcBef>
            </a:pPr>
            <a:r>
              <a:rPr sz="1400" b="1" spc="5" dirty="0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  <a:p>
            <a:pPr marL="14604">
              <a:lnSpc>
                <a:spcPct val="100000"/>
              </a:lnSpc>
              <a:spcBef>
                <a:spcPts val="1250"/>
              </a:spcBef>
            </a:pPr>
            <a:r>
              <a:rPr sz="1400" b="1" spc="5" dirty="0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277" name="object 277"/>
          <p:cNvSpPr/>
          <p:nvPr/>
        </p:nvSpPr>
        <p:spPr>
          <a:xfrm>
            <a:off x="9611549" y="1766821"/>
            <a:ext cx="3231515" cy="497205"/>
          </a:xfrm>
          <a:custGeom>
            <a:avLst/>
            <a:gdLst/>
            <a:ahLst/>
            <a:cxnLst/>
            <a:rect l="l" t="t" r="r" b="b"/>
            <a:pathLst>
              <a:path w="3231515" h="497205">
                <a:moveTo>
                  <a:pt x="0" y="11080"/>
                </a:moveTo>
                <a:lnTo>
                  <a:pt x="770663" y="0"/>
                </a:lnTo>
                <a:lnTo>
                  <a:pt x="1617465" y="70179"/>
                </a:lnTo>
                <a:lnTo>
                  <a:pt x="2388129" y="204998"/>
                </a:lnTo>
                <a:lnTo>
                  <a:pt x="3231217" y="496797"/>
                </a:lnTo>
              </a:path>
            </a:pathLst>
          </a:custGeom>
          <a:ln w="1662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12840906" y="226177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882" y="0"/>
                </a:moveTo>
                <a:lnTo>
                  <a:pt x="838" y="0"/>
                </a:lnTo>
                <a:lnTo>
                  <a:pt x="0" y="836"/>
                </a:lnTo>
                <a:lnTo>
                  <a:pt x="0" y="2860"/>
                </a:lnTo>
                <a:lnTo>
                  <a:pt x="838" y="3694"/>
                </a:lnTo>
                <a:lnTo>
                  <a:pt x="2882" y="3694"/>
                </a:lnTo>
                <a:lnTo>
                  <a:pt x="3721" y="2860"/>
                </a:lnTo>
                <a:lnTo>
                  <a:pt x="3721" y="836"/>
                </a:lnTo>
                <a:lnTo>
                  <a:pt x="288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11997821" y="196997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872" y="0"/>
                </a:moveTo>
                <a:lnTo>
                  <a:pt x="839" y="0"/>
                </a:lnTo>
                <a:lnTo>
                  <a:pt x="0" y="833"/>
                </a:lnTo>
                <a:lnTo>
                  <a:pt x="0" y="2860"/>
                </a:lnTo>
                <a:lnTo>
                  <a:pt x="839" y="3693"/>
                </a:lnTo>
                <a:lnTo>
                  <a:pt x="2872" y="3693"/>
                </a:lnTo>
                <a:lnTo>
                  <a:pt x="3714" y="2860"/>
                </a:lnTo>
                <a:lnTo>
                  <a:pt x="3714" y="833"/>
                </a:lnTo>
                <a:lnTo>
                  <a:pt x="287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11227159" y="183515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872" y="0"/>
                </a:moveTo>
                <a:lnTo>
                  <a:pt x="838" y="0"/>
                </a:lnTo>
                <a:lnTo>
                  <a:pt x="0" y="834"/>
                </a:lnTo>
                <a:lnTo>
                  <a:pt x="0" y="2857"/>
                </a:lnTo>
                <a:lnTo>
                  <a:pt x="838" y="3694"/>
                </a:lnTo>
                <a:lnTo>
                  <a:pt x="2872" y="3694"/>
                </a:lnTo>
                <a:lnTo>
                  <a:pt x="3713" y="2857"/>
                </a:lnTo>
                <a:lnTo>
                  <a:pt x="3713" y="834"/>
                </a:lnTo>
                <a:lnTo>
                  <a:pt x="287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10380355" y="176497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875" y="0"/>
                </a:moveTo>
                <a:lnTo>
                  <a:pt x="840" y="0"/>
                </a:lnTo>
                <a:lnTo>
                  <a:pt x="0" y="834"/>
                </a:lnTo>
                <a:lnTo>
                  <a:pt x="0" y="2857"/>
                </a:lnTo>
                <a:lnTo>
                  <a:pt x="840" y="3694"/>
                </a:lnTo>
                <a:lnTo>
                  <a:pt x="2875" y="3694"/>
                </a:lnTo>
                <a:lnTo>
                  <a:pt x="3714" y="2857"/>
                </a:lnTo>
                <a:lnTo>
                  <a:pt x="3714" y="834"/>
                </a:lnTo>
                <a:lnTo>
                  <a:pt x="2875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9609690" y="177605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876" y="0"/>
                </a:moveTo>
                <a:lnTo>
                  <a:pt x="839" y="0"/>
                </a:lnTo>
                <a:lnTo>
                  <a:pt x="0" y="836"/>
                </a:lnTo>
                <a:lnTo>
                  <a:pt x="0" y="2860"/>
                </a:lnTo>
                <a:lnTo>
                  <a:pt x="839" y="3694"/>
                </a:lnTo>
                <a:lnTo>
                  <a:pt x="2876" y="3694"/>
                </a:lnTo>
                <a:lnTo>
                  <a:pt x="3714" y="2860"/>
                </a:lnTo>
                <a:lnTo>
                  <a:pt x="3714" y="836"/>
                </a:lnTo>
                <a:lnTo>
                  <a:pt x="287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9603192" y="176128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0" y="16621"/>
                </a:moveTo>
                <a:lnTo>
                  <a:pt x="16713" y="16621"/>
                </a:lnTo>
                <a:lnTo>
                  <a:pt x="16713" y="0"/>
                </a:lnTo>
                <a:lnTo>
                  <a:pt x="0" y="0"/>
                </a:lnTo>
                <a:lnTo>
                  <a:pt x="0" y="1662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9607835" y="1752970"/>
            <a:ext cx="9525" cy="17145"/>
          </a:xfrm>
          <a:custGeom>
            <a:avLst/>
            <a:gdLst/>
            <a:ahLst/>
            <a:cxnLst/>
            <a:rect l="l" t="t" r="r" b="b"/>
            <a:pathLst>
              <a:path w="9525" h="17144">
                <a:moveTo>
                  <a:pt x="0" y="16621"/>
                </a:moveTo>
                <a:lnTo>
                  <a:pt x="9285" y="16621"/>
                </a:lnTo>
                <a:lnTo>
                  <a:pt x="9285" y="0"/>
                </a:lnTo>
                <a:lnTo>
                  <a:pt x="0" y="0"/>
                </a:lnTo>
                <a:lnTo>
                  <a:pt x="0" y="1662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9603192" y="1777902"/>
            <a:ext cx="17145" cy="19050"/>
          </a:xfrm>
          <a:custGeom>
            <a:avLst/>
            <a:gdLst/>
            <a:ahLst/>
            <a:cxnLst/>
            <a:rect l="l" t="t" r="r" b="b"/>
            <a:pathLst>
              <a:path w="17145" h="19050">
                <a:moveTo>
                  <a:pt x="0" y="18468"/>
                </a:moveTo>
                <a:lnTo>
                  <a:pt x="16713" y="18468"/>
                </a:lnTo>
                <a:lnTo>
                  <a:pt x="16713" y="0"/>
                </a:lnTo>
                <a:lnTo>
                  <a:pt x="0" y="0"/>
                </a:lnTo>
                <a:lnTo>
                  <a:pt x="0" y="1846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9607835" y="1788060"/>
            <a:ext cx="9525" cy="17145"/>
          </a:xfrm>
          <a:custGeom>
            <a:avLst/>
            <a:gdLst/>
            <a:ahLst/>
            <a:cxnLst/>
            <a:rect l="l" t="t" r="r" b="b"/>
            <a:pathLst>
              <a:path w="9525" h="17144">
                <a:moveTo>
                  <a:pt x="0" y="16621"/>
                </a:moveTo>
                <a:lnTo>
                  <a:pt x="9285" y="16621"/>
                </a:lnTo>
                <a:lnTo>
                  <a:pt x="9285" y="0"/>
                </a:lnTo>
                <a:lnTo>
                  <a:pt x="0" y="0"/>
                </a:lnTo>
                <a:lnTo>
                  <a:pt x="0" y="1662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10373856" y="1744659"/>
            <a:ext cx="17145" cy="22225"/>
          </a:xfrm>
          <a:custGeom>
            <a:avLst/>
            <a:gdLst/>
            <a:ahLst/>
            <a:cxnLst/>
            <a:rect l="l" t="t" r="r" b="b"/>
            <a:pathLst>
              <a:path w="17145" h="22225">
                <a:moveTo>
                  <a:pt x="0" y="22161"/>
                </a:moveTo>
                <a:lnTo>
                  <a:pt x="16713" y="22161"/>
                </a:lnTo>
                <a:lnTo>
                  <a:pt x="16713" y="0"/>
                </a:lnTo>
                <a:lnTo>
                  <a:pt x="0" y="0"/>
                </a:lnTo>
                <a:lnTo>
                  <a:pt x="0" y="2216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10373856" y="1766821"/>
            <a:ext cx="17145" cy="22225"/>
          </a:xfrm>
          <a:custGeom>
            <a:avLst/>
            <a:gdLst/>
            <a:ahLst/>
            <a:cxnLst/>
            <a:rect l="l" t="t" r="r" b="b"/>
            <a:pathLst>
              <a:path w="17145" h="22225">
                <a:moveTo>
                  <a:pt x="0" y="22161"/>
                </a:moveTo>
                <a:lnTo>
                  <a:pt x="16713" y="22161"/>
                </a:lnTo>
                <a:lnTo>
                  <a:pt x="16713" y="0"/>
                </a:lnTo>
                <a:lnTo>
                  <a:pt x="0" y="0"/>
                </a:lnTo>
                <a:lnTo>
                  <a:pt x="0" y="2216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10378499" y="1780672"/>
            <a:ext cx="9525" cy="17145"/>
          </a:xfrm>
          <a:custGeom>
            <a:avLst/>
            <a:gdLst/>
            <a:ahLst/>
            <a:cxnLst/>
            <a:rect l="l" t="t" r="r" b="b"/>
            <a:pathLst>
              <a:path w="9525" h="17144">
                <a:moveTo>
                  <a:pt x="0" y="16621"/>
                </a:moveTo>
                <a:lnTo>
                  <a:pt x="9285" y="16621"/>
                </a:lnTo>
                <a:lnTo>
                  <a:pt x="9285" y="0"/>
                </a:lnTo>
                <a:lnTo>
                  <a:pt x="0" y="0"/>
                </a:lnTo>
                <a:lnTo>
                  <a:pt x="0" y="1662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11220658" y="1816685"/>
            <a:ext cx="17145" cy="20320"/>
          </a:xfrm>
          <a:custGeom>
            <a:avLst/>
            <a:gdLst/>
            <a:ahLst/>
            <a:cxnLst/>
            <a:rect l="l" t="t" r="r" b="b"/>
            <a:pathLst>
              <a:path w="17145" h="20319">
                <a:moveTo>
                  <a:pt x="0" y="20315"/>
                </a:moveTo>
                <a:lnTo>
                  <a:pt x="16713" y="20315"/>
                </a:lnTo>
                <a:lnTo>
                  <a:pt x="16713" y="0"/>
                </a:lnTo>
                <a:lnTo>
                  <a:pt x="0" y="0"/>
                </a:lnTo>
                <a:lnTo>
                  <a:pt x="0" y="2031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11223444" y="1808375"/>
            <a:ext cx="9525" cy="17145"/>
          </a:xfrm>
          <a:custGeom>
            <a:avLst/>
            <a:gdLst/>
            <a:ahLst/>
            <a:cxnLst/>
            <a:rect l="l" t="t" r="r" b="b"/>
            <a:pathLst>
              <a:path w="9525" h="17144">
                <a:moveTo>
                  <a:pt x="0" y="16621"/>
                </a:moveTo>
                <a:lnTo>
                  <a:pt x="9285" y="16621"/>
                </a:lnTo>
                <a:lnTo>
                  <a:pt x="9285" y="0"/>
                </a:lnTo>
                <a:lnTo>
                  <a:pt x="0" y="0"/>
                </a:lnTo>
                <a:lnTo>
                  <a:pt x="0" y="1662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11220658" y="1837001"/>
            <a:ext cx="17145" cy="20320"/>
          </a:xfrm>
          <a:custGeom>
            <a:avLst/>
            <a:gdLst/>
            <a:ahLst/>
            <a:cxnLst/>
            <a:rect l="l" t="t" r="r" b="b"/>
            <a:pathLst>
              <a:path w="17145" h="20319">
                <a:moveTo>
                  <a:pt x="0" y="20315"/>
                </a:moveTo>
                <a:lnTo>
                  <a:pt x="16713" y="20315"/>
                </a:lnTo>
                <a:lnTo>
                  <a:pt x="16713" y="0"/>
                </a:lnTo>
                <a:lnTo>
                  <a:pt x="0" y="0"/>
                </a:lnTo>
                <a:lnTo>
                  <a:pt x="0" y="2031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11223444" y="1849005"/>
            <a:ext cx="9525" cy="17145"/>
          </a:xfrm>
          <a:custGeom>
            <a:avLst/>
            <a:gdLst/>
            <a:ahLst/>
            <a:cxnLst/>
            <a:rect l="l" t="t" r="r" b="b"/>
            <a:pathLst>
              <a:path w="9525" h="17144">
                <a:moveTo>
                  <a:pt x="0" y="16621"/>
                </a:moveTo>
                <a:lnTo>
                  <a:pt x="9285" y="16621"/>
                </a:lnTo>
                <a:lnTo>
                  <a:pt x="9285" y="0"/>
                </a:lnTo>
                <a:lnTo>
                  <a:pt x="0" y="0"/>
                </a:lnTo>
                <a:lnTo>
                  <a:pt x="0" y="1662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11991323" y="1949657"/>
            <a:ext cx="17145" cy="22225"/>
          </a:xfrm>
          <a:custGeom>
            <a:avLst/>
            <a:gdLst/>
            <a:ahLst/>
            <a:cxnLst/>
            <a:rect l="l" t="t" r="r" b="b"/>
            <a:pathLst>
              <a:path w="17145" h="22225">
                <a:moveTo>
                  <a:pt x="0" y="22161"/>
                </a:moveTo>
                <a:lnTo>
                  <a:pt x="16713" y="22161"/>
                </a:lnTo>
                <a:lnTo>
                  <a:pt x="16713" y="0"/>
                </a:lnTo>
                <a:lnTo>
                  <a:pt x="0" y="0"/>
                </a:lnTo>
                <a:lnTo>
                  <a:pt x="0" y="2216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11994108" y="1941346"/>
            <a:ext cx="9525" cy="17145"/>
          </a:xfrm>
          <a:custGeom>
            <a:avLst/>
            <a:gdLst/>
            <a:ahLst/>
            <a:cxnLst/>
            <a:rect l="l" t="t" r="r" b="b"/>
            <a:pathLst>
              <a:path w="9525" h="17144">
                <a:moveTo>
                  <a:pt x="0" y="16621"/>
                </a:moveTo>
                <a:lnTo>
                  <a:pt x="9285" y="16621"/>
                </a:lnTo>
                <a:lnTo>
                  <a:pt x="9285" y="0"/>
                </a:lnTo>
                <a:lnTo>
                  <a:pt x="0" y="0"/>
                </a:lnTo>
                <a:lnTo>
                  <a:pt x="0" y="1662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11991323" y="1971819"/>
            <a:ext cx="17145" cy="20320"/>
          </a:xfrm>
          <a:custGeom>
            <a:avLst/>
            <a:gdLst/>
            <a:ahLst/>
            <a:cxnLst/>
            <a:rect l="l" t="t" r="r" b="b"/>
            <a:pathLst>
              <a:path w="17145" h="20319">
                <a:moveTo>
                  <a:pt x="0" y="20315"/>
                </a:moveTo>
                <a:lnTo>
                  <a:pt x="16713" y="20315"/>
                </a:lnTo>
                <a:lnTo>
                  <a:pt x="16713" y="0"/>
                </a:lnTo>
                <a:lnTo>
                  <a:pt x="0" y="0"/>
                </a:lnTo>
                <a:lnTo>
                  <a:pt x="0" y="2031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11994108" y="1983823"/>
            <a:ext cx="9525" cy="17145"/>
          </a:xfrm>
          <a:custGeom>
            <a:avLst/>
            <a:gdLst/>
            <a:ahLst/>
            <a:cxnLst/>
            <a:rect l="l" t="t" r="r" b="b"/>
            <a:pathLst>
              <a:path w="9525" h="17144">
                <a:moveTo>
                  <a:pt x="0" y="16621"/>
                </a:moveTo>
                <a:lnTo>
                  <a:pt x="9285" y="16621"/>
                </a:lnTo>
                <a:lnTo>
                  <a:pt x="9285" y="0"/>
                </a:lnTo>
                <a:lnTo>
                  <a:pt x="0" y="0"/>
                </a:lnTo>
                <a:lnTo>
                  <a:pt x="0" y="1662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12837196" y="2230375"/>
            <a:ext cx="9525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9285" y="0"/>
                </a:lnTo>
              </a:path>
            </a:pathLst>
          </a:custGeom>
          <a:ln w="1662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12842766" y="2230376"/>
            <a:ext cx="0" cy="68580"/>
          </a:xfrm>
          <a:custGeom>
            <a:avLst/>
            <a:gdLst/>
            <a:ahLst/>
            <a:cxnLst/>
            <a:rect l="l" t="t" r="r" b="b"/>
            <a:pathLst>
              <a:path h="68580">
                <a:moveTo>
                  <a:pt x="0" y="0"/>
                </a:moveTo>
                <a:lnTo>
                  <a:pt x="0" y="68332"/>
                </a:lnTo>
              </a:path>
            </a:pathLst>
          </a:custGeom>
          <a:ln w="1671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12837196" y="2298708"/>
            <a:ext cx="9525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9285" y="0"/>
                </a:lnTo>
              </a:path>
            </a:pathLst>
          </a:custGeom>
          <a:ln w="1662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9605050" y="1934882"/>
            <a:ext cx="17145" cy="19050"/>
          </a:xfrm>
          <a:custGeom>
            <a:avLst/>
            <a:gdLst/>
            <a:ahLst/>
            <a:cxnLst/>
            <a:rect l="l" t="t" r="r" b="b"/>
            <a:pathLst>
              <a:path w="17145" h="19050">
                <a:moveTo>
                  <a:pt x="0" y="18468"/>
                </a:moveTo>
                <a:lnTo>
                  <a:pt x="16713" y="18468"/>
                </a:lnTo>
                <a:lnTo>
                  <a:pt x="16713" y="0"/>
                </a:lnTo>
                <a:lnTo>
                  <a:pt x="0" y="0"/>
                </a:lnTo>
                <a:lnTo>
                  <a:pt x="0" y="18468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9607835" y="1926572"/>
            <a:ext cx="9525" cy="17145"/>
          </a:xfrm>
          <a:custGeom>
            <a:avLst/>
            <a:gdLst/>
            <a:ahLst/>
            <a:cxnLst/>
            <a:rect l="l" t="t" r="r" b="b"/>
            <a:pathLst>
              <a:path w="9525" h="17144">
                <a:moveTo>
                  <a:pt x="0" y="16621"/>
                </a:moveTo>
                <a:lnTo>
                  <a:pt x="9285" y="16621"/>
                </a:lnTo>
                <a:lnTo>
                  <a:pt x="9285" y="0"/>
                </a:lnTo>
                <a:lnTo>
                  <a:pt x="0" y="0"/>
                </a:lnTo>
                <a:lnTo>
                  <a:pt x="0" y="16621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9605050" y="1953351"/>
            <a:ext cx="17145" cy="20320"/>
          </a:xfrm>
          <a:custGeom>
            <a:avLst/>
            <a:gdLst/>
            <a:ahLst/>
            <a:cxnLst/>
            <a:rect l="l" t="t" r="r" b="b"/>
            <a:pathLst>
              <a:path w="17145" h="20319">
                <a:moveTo>
                  <a:pt x="0" y="20315"/>
                </a:moveTo>
                <a:lnTo>
                  <a:pt x="16713" y="20315"/>
                </a:lnTo>
                <a:lnTo>
                  <a:pt x="16713" y="0"/>
                </a:lnTo>
                <a:lnTo>
                  <a:pt x="0" y="0"/>
                </a:lnTo>
                <a:lnTo>
                  <a:pt x="0" y="20315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9607835" y="1965355"/>
            <a:ext cx="9525" cy="17145"/>
          </a:xfrm>
          <a:custGeom>
            <a:avLst/>
            <a:gdLst/>
            <a:ahLst/>
            <a:cxnLst/>
            <a:rect l="l" t="t" r="r" b="b"/>
            <a:pathLst>
              <a:path w="9525" h="17144">
                <a:moveTo>
                  <a:pt x="0" y="16621"/>
                </a:moveTo>
                <a:lnTo>
                  <a:pt x="9285" y="16621"/>
                </a:lnTo>
                <a:lnTo>
                  <a:pt x="9285" y="0"/>
                </a:lnTo>
                <a:lnTo>
                  <a:pt x="0" y="0"/>
                </a:lnTo>
                <a:lnTo>
                  <a:pt x="0" y="16621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10375713" y="2217447"/>
            <a:ext cx="17145" cy="24130"/>
          </a:xfrm>
          <a:custGeom>
            <a:avLst/>
            <a:gdLst/>
            <a:ahLst/>
            <a:cxnLst/>
            <a:rect l="l" t="t" r="r" b="b"/>
            <a:pathLst>
              <a:path w="17145" h="24130">
                <a:moveTo>
                  <a:pt x="0" y="24008"/>
                </a:moveTo>
                <a:lnTo>
                  <a:pt x="16713" y="24008"/>
                </a:lnTo>
                <a:lnTo>
                  <a:pt x="16713" y="0"/>
                </a:lnTo>
                <a:lnTo>
                  <a:pt x="0" y="0"/>
                </a:lnTo>
                <a:lnTo>
                  <a:pt x="0" y="24008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10378499" y="2209137"/>
            <a:ext cx="9525" cy="17145"/>
          </a:xfrm>
          <a:custGeom>
            <a:avLst/>
            <a:gdLst/>
            <a:ahLst/>
            <a:cxnLst/>
            <a:rect l="l" t="t" r="r" b="b"/>
            <a:pathLst>
              <a:path w="9525" h="17144">
                <a:moveTo>
                  <a:pt x="0" y="16621"/>
                </a:moveTo>
                <a:lnTo>
                  <a:pt x="9285" y="16621"/>
                </a:lnTo>
                <a:lnTo>
                  <a:pt x="9285" y="0"/>
                </a:lnTo>
                <a:lnTo>
                  <a:pt x="0" y="0"/>
                </a:lnTo>
                <a:lnTo>
                  <a:pt x="0" y="16621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10375713" y="2241456"/>
            <a:ext cx="17145" cy="26034"/>
          </a:xfrm>
          <a:custGeom>
            <a:avLst/>
            <a:gdLst/>
            <a:ahLst/>
            <a:cxnLst/>
            <a:rect l="l" t="t" r="r" b="b"/>
            <a:pathLst>
              <a:path w="17145" h="26035">
                <a:moveTo>
                  <a:pt x="0" y="25855"/>
                </a:moveTo>
                <a:lnTo>
                  <a:pt x="16713" y="25855"/>
                </a:lnTo>
                <a:lnTo>
                  <a:pt x="16713" y="0"/>
                </a:lnTo>
                <a:lnTo>
                  <a:pt x="0" y="0"/>
                </a:lnTo>
                <a:lnTo>
                  <a:pt x="0" y="25855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10378499" y="2259001"/>
            <a:ext cx="9525" cy="17145"/>
          </a:xfrm>
          <a:custGeom>
            <a:avLst/>
            <a:gdLst/>
            <a:ahLst/>
            <a:cxnLst/>
            <a:rect l="l" t="t" r="r" b="b"/>
            <a:pathLst>
              <a:path w="9525" h="17144">
                <a:moveTo>
                  <a:pt x="0" y="16621"/>
                </a:moveTo>
                <a:lnTo>
                  <a:pt x="9285" y="16621"/>
                </a:lnTo>
                <a:lnTo>
                  <a:pt x="9285" y="0"/>
                </a:lnTo>
                <a:lnTo>
                  <a:pt x="0" y="0"/>
                </a:lnTo>
                <a:lnTo>
                  <a:pt x="0" y="16621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11220658" y="2662533"/>
            <a:ext cx="17145" cy="19050"/>
          </a:xfrm>
          <a:custGeom>
            <a:avLst/>
            <a:gdLst/>
            <a:ahLst/>
            <a:cxnLst/>
            <a:rect l="l" t="t" r="r" b="b"/>
            <a:pathLst>
              <a:path w="17145" h="19050">
                <a:moveTo>
                  <a:pt x="0" y="18468"/>
                </a:moveTo>
                <a:lnTo>
                  <a:pt x="16713" y="18468"/>
                </a:lnTo>
                <a:lnTo>
                  <a:pt x="16713" y="0"/>
                </a:lnTo>
                <a:lnTo>
                  <a:pt x="0" y="0"/>
                </a:lnTo>
                <a:lnTo>
                  <a:pt x="0" y="18468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11223444" y="2654222"/>
            <a:ext cx="9525" cy="17145"/>
          </a:xfrm>
          <a:custGeom>
            <a:avLst/>
            <a:gdLst/>
            <a:ahLst/>
            <a:cxnLst/>
            <a:rect l="l" t="t" r="r" b="b"/>
            <a:pathLst>
              <a:path w="9525" h="17144">
                <a:moveTo>
                  <a:pt x="0" y="16621"/>
                </a:moveTo>
                <a:lnTo>
                  <a:pt x="9285" y="16621"/>
                </a:lnTo>
                <a:lnTo>
                  <a:pt x="9285" y="0"/>
                </a:lnTo>
                <a:lnTo>
                  <a:pt x="0" y="0"/>
                </a:lnTo>
                <a:lnTo>
                  <a:pt x="0" y="16621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11220658" y="2681001"/>
            <a:ext cx="17145" cy="20320"/>
          </a:xfrm>
          <a:custGeom>
            <a:avLst/>
            <a:gdLst/>
            <a:ahLst/>
            <a:cxnLst/>
            <a:rect l="l" t="t" r="r" b="b"/>
            <a:pathLst>
              <a:path w="17145" h="20319">
                <a:moveTo>
                  <a:pt x="0" y="20315"/>
                </a:moveTo>
                <a:lnTo>
                  <a:pt x="16713" y="20315"/>
                </a:lnTo>
                <a:lnTo>
                  <a:pt x="16713" y="0"/>
                </a:lnTo>
                <a:lnTo>
                  <a:pt x="0" y="0"/>
                </a:lnTo>
                <a:lnTo>
                  <a:pt x="0" y="20315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11223444" y="2693006"/>
            <a:ext cx="9525" cy="17145"/>
          </a:xfrm>
          <a:custGeom>
            <a:avLst/>
            <a:gdLst/>
            <a:ahLst/>
            <a:cxnLst/>
            <a:rect l="l" t="t" r="r" b="b"/>
            <a:pathLst>
              <a:path w="9525" h="17144">
                <a:moveTo>
                  <a:pt x="0" y="16621"/>
                </a:moveTo>
                <a:lnTo>
                  <a:pt x="9285" y="16621"/>
                </a:lnTo>
                <a:lnTo>
                  <a:pt x="9285" y="0"/>
                </a:lnTo>
                <a:lnTo>
                  <a:pt x="0" y="0"/>
                </a:lnTo>
                <a:lnTo>
                  <a:pt x="0" y="16621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11991323" y="307252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0" y="16621"/>
                </a:moveTo>
                <a:lnTo>
                  <a:pt x="16713" y="16621"/>
                </a:lnTo>
                <a:lnTo>
                  <a:pt x="16713" y="0"/>
                </a:lnTo>
                <a:lnTo>
                  <a:pt x="0" y="0"/>
                </a:lnTo>
                <a:lnTo>
                  <a:pt x="0" y="16621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11994108" y="3064218"/>
            <a:ext cx="9525" cy="17145"/>
          </a:xfrm>
          <a:custGeom>
            <a:avLst/>
            <a:gdLst/>
            <a:ahLst/>
            <a:cxnLst/>
            <a:rect l="l" t="t" r="r" b="b"/>
            <a:pathLst>
              <a:path w="9525" h="17144">
                <a:moveTo>
                  <a:pt x="0" y="16621"/>
                </a:moveTo>
                <a:lnTo>
                  <a:pt x="9285" y="16621"/>
                </a:lnTo>
                <a:lnTo>
                  <a:pt x="9285" y="0"/>
                </a:lnTo>
                <a:lnTo>
                  <a:pt x="0" y="0"/>
                </a:lnTo>
                <a:lnTo>
                  <a:pt x="0" y="16621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11991323" y="3089151"/>
            <a:ext cx="17145" cy="19050"/>
          </a:xfrm>
          <a:custGeom>
            <a:avLst/>
            <a:gdLst/>
            <a:ahLst/>
            <a:cxnLst/>
            <a:rect l="l" t="t" r="r" b="b"/>
            <a:pathLst>
              <a:path w="17145" h="19050">
                <a:moveTo>
                  <a:pt x="0" y="18468"/>
                </a:moveTo>
                <a:lnTo>
                  <a:pt x="16713" y="18468"/>
                </a:lnTo>
                <a:lnTo>
                  <a:pt x="16713" y="0"/>
                </a:lnTo>
                <a:lnTo>
                  <a:pt x="0" y="0"/>
                </a:lnTo>
                <a:lnTo>
                  <a:pt x="0" y="18468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11994108" y="3099308"/>
            <a:ext cx="9525" cy="17145"/>
          </a:xfrm>
          <a:custGeom>
            <a:avLst/>
            <a:gdLst/>
            <a:ahLst/>
            <a:cxnLst/>
            <a:rect l="l" t="t" r="r" b="b"/>
            <a:pathLst>
              <a:path w="9525" h="17144">
                <a:moveTo>
                  <a:pt x="0" y="16621"/>
                </a:moveTo>
                <a:lnTo>
                  <a:pt x="9285" y="16621"/>
                </a:lnTo>
                <a:lnTo>
                  <a:pt x="9285" y="0"/>
                </a:lnTo>
                <a:lnTo>
                  <a:pt x="0" y="0"/>
                </a:lnTo>
                <a:lnTo>
                  <a:pt x="0" y="16621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12842767" y="3427121"/>
            <a:ext cx="0" cy="11430"/>
          </a:xfrm>
          <a:custGeom>
            <a:avLst/>
            <a:gdLst/>
            <a:ahLst/>
            <a:cxnLst/>
            <a:rect l="l" t="t" r="r" b="b"/>
            <a:pathLst>
              <a:path h="11429">
                <a:moveTo>
                  <a:pt x="-8356" y="5540"/>
                </a:moveTo>
                <a:lnTo>
                  <a:pt x="8356" y="5540"/>
                </a:lnTo>
              </a:path>
            </a:pathLst>
          </a:custGeom>
          <a:ln w="1108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12839052" y="3418810"/>
            <a:ext cx="9525" cy="17145"/>
          </a:xfrm>
          <a:custGeom>
            <a:avLst/>
            <a:gdLst/>
            <a:ahLst/>
            <a:cxnLst/>
            <a:rect l="l" t="t" r="r" b="b"/>
            <a:pathLst>
              <a:path w="9525" h="17145">
                <a:moveTo>
                  <a:pt x="0" y="16621"/>
                </a:moveTo>
                <a:lnTo>
                  <a:pt x="9285" y="16621"/>
                </a:lnTo>
                <a:lnTo>
                  <a:pt x="9285" y="0"/>
                </a:lnTo>
                <a:lnTo>
                  <a:pt x="0" y="0"/>
                </a:lnTo>
                <a:lnTo>
                  <a:pt x="0" y="16621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12842767" y="3438201"/>
            <a:ext cx="0" cy="11430"/>
          </a:xfrm>
          <a:custGeom>
            <a:avLst/>
            <a:gdLst/>
            <a:ahLst/>
            <a:cxnLst/>
            <a:rect l="l" t="t" r="r" b="b"/>
            <a:pathLst>
              <a:path h="11429">
                <a:moveTo>
                  <a:pt x="-8356" y="5540"/>
                </a:moveTo>
                <a:lnTo>
                  <a:pt x="8356" y="5540"/>
                </a:lnTo>
              </a:path>
            </a:pathLst>
          </a:custGeom>
          <a:ln w="1108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12839052" y="3440972"/>
            <a:ext cx="9525" cy="17145"/>
          </a:xfrm>
          <a:custGeom>
            <a:avLst/>
            <a:gdLst/>
            <a:ahLst/>
            <a:cxnLst/>
            <a:rect l="l" t="t" r="r" b="b"/>
            <a:pathLst>
              <a:path w="9525" h="17145">
                <a:moveTo>
                  <a:pt x="0" y="16621"/>
                </a:moveTo>
                <a:lnTo>
                  <a:pt x="9285" y="16621"/>
                </a:lnTo>
                <a:lnTo>
                  <a:pt x="9285" y="0"/>
                </a:lnTo>
                <a:lnTo>
                  <a:pt x="0" y="0"/>
                </a:lnTo>
                <a:lnTo>
                  <a:pt x="0" y="16621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9613406" y="1953351"/>
            <a:ext cx="3229610" cy="1485265"/>
          </a:xfrm>
          <a:custGeom>
            <a:avLst/>
            <a:gdLst/>
            <a:ahLst/>
            <a:cxnLst/>
            <a:rect l="l" t="t" r="r" b="b"/>
            <a:pathLst>
              <a:path w="3229609" h="1485264">
                <a:moveTo>
                  <a:pt x="0" y="0"/>
                </a:moveTo>
                <a:lnTo>
                  <a:pt x="770663" y="288105"/>
                </a:lnTo>
                <a:lnTo>
                  <a:pt x="1615608" y="727650"/>
                </a:lnTo>
                <a:lnTo>
                  <a:pt x="2386272" y="1135800"/>
                </a:lnTo>
                <a:lnTo>
                  <a:pt x="3229360" y="1484850"/>
                </a:lnTo>
              </a:path>
            </a:pathLst>
          </a:custGeom>
          <a:ln w="16637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9916100" y="2946945"/>
            <a:ext cx="1053465" cy="480695"/>
          </a:xfrm>
          <a:custGeom>
            <a:avLst/>
            <a:gdLst/>
            <a:ahLst/>
            <a:cxnLst/>
            <a:rect l="l" t="t" r="r" b="b"/>
            <a:pathLst>
              <a:path w="1053465" h="480695">
                <a:moveTo>
                  <a:pt x="0" y="0"/>
                </a:moveTo>
                <a:lnTo>
                  <a:pt x="1052931" y="0"/>
                </a:lnTo>
                <a:lnTo>
                  <a:pt x="1052931" y="480175"/>
                </a:lnTo>
                <a:lnTo>
                  <a:pt x="0" y="4801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9916100" y="3427121"/>
            <a:ext cx="1053465" cy="0"/>
          </a:xfrm>
          <a:custGeom>
            <a:avLst/>
            <a:gdLst/>
            <a:ahLst/>
            <a:cxnLst/>
            <a:rect l="l" t="t" r="r" b="b"/>
            <a:pathLst>
              <a:path w="1053465">
                <a:moveTo>
                  <a:pt x="0" y="0"/>
                </a:moveTo>
                <a:lnTo>
                  <a:pt x="1052931" y="0"/>
                </a:lnTo>
              </a:path>
            </a:pathLst>
          </a:custGeom>
          <a:ln w="55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10969032" y="2946945"/>
            <a:ext cx="0" cy="480695"/>
          </a:xfrm>
          <a:custGeom>
            <a:avLst/>
            <a:gdLst/>
            <a:ahLst/>
            <a:cxnLst/>
            <a:rect l="l" t="t" r="r" b="b"/>
            <a:pathLst>
              <a:path h="480695">
                <a:moveTo>
                  <a:pt x="0" y="480175"/>
                </a:moveTo>
                <a:lnTo>
                  <a:pt x="0" y="0"/>
                </a:lnTo>
              </a:path>
            </a:pathLst>
          </a:custGeom>
          <a:ln w="55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9916100" y="2946945"/>
            <a:ext cx="1053465" cy="0"/>
          </a:xfrm>
          <a:custGeom>
            <a:avLst/>
            <a:gdLst/>
            <a:ahLst/>
            <a:cxnLst/>
            <a:rect l="l" t="t" r="r" b="b"/>
            <a:pathLst>
              <a:path w="1053465">
                <a:moveTo>
                  <a:pt x="1052931" y="0"/>
                </a:moveTo>
                <a:lnTo>
                  <a:pt x="0" y="0"/>
                </a:lnTo>
              </a:path>
            </a:pathLst>
          </a:custGeom>
          <a:ln w="55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9916100" y="2946945"/>
            <a:ext cx="0" cy="480695"/>
          </a:xfrm>
          <a:custGeom>
            <a:avLst/>
            <a:gdLst/>
            <a:ahLst/>
            <a:cxnLst/>
            <a:rect l="l" t="t" r="r" b="b"/>
            <a:pathLst>
              <a:path h="480695">
                <a:moveTo>
                  <a:pt x="0" y="0"/>
                </a:moveTo>
                <a:lnTo>
                  <a:pt x="0" y="480175"/>
                </a:lnTo>
              </a:path>
            </a:pathLst>
          </a:custGeom>
          <a:ln w="55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 txBox="1"/>
          <p:nvPr/>
        </p:nvSpPr>
        <p:spPr>
          <a:xfrm>
            <a:off x="9955098" y="2926588"/>
            <a:ext cx="815975" cy="241935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15"/>
              </a:spcBef>
              <a:tabLst>
                <a:tab pos="185420" algn="l"/>
              </a:tabLst>
            </a:pPr>
            <a:r>
              <a:rPr sz="2100" b="1" u="heavy" spc="0" baseline="-43650" dirty="0">
                <a:latin typeface="Arial"/>
                <a:cs typeface="Arial"/>
              </a:rPr>
              <a:t> 	</a:t>
            </a:r>
            <a:r>
              <a:rPr sz="2100" b="1" spc="-127" baseline="-43650" dirty="0">
                <a:latin typeface="Arial"/>
                <a:cs typeface="Arial"/>
              </a:rPr>
              <a:t> </a:t>
            </a:r>
            <a:r>
              <a:rPr sz="1100" spc="5" dirty="0">
                <a:latin typeface="Arial"/>
                <a:cs typeface="Arial"/>
              </a:rPr>
              <a:t>Standard</a:t>
            </a:r>
            <a:endParaRPr sz="1100">
              <a:latin typeface="Arial"/>
              <a:cs typeface="Arial"/>
            </a:endParaRPr>
          </a:p>
        </p:txBody>
      </p:sp>
      <p:sp>
        <p:nvSpPr>
          <p:cNvPr id="328" name="object 328"/>
          <p:cNvSpPr/>
          <p:nvPr/>
        </p:nvSpPr>
        <p:spPr>
          <a:xfrm>
            <a:off x="9955098" y="2982036"/>
            <a:ext cx="186055" cy="168275"/>
          </a:xfrm>
          <a:custGeom>
            <a:avLst/>
            <a:gdLst/>
            <a:ahLst/>
            <a:cxnLst/>
            <a:rect l="l" t="t" r="r" b="b"/>
            <a:pathLst>
              <a:path w="186054" h="168275">
                <a:moveTo>
                  <a:pt x="0" y="0"/>
                </a:moveTo>
                <a:lnTo>
                  <a:pt x="185701" y="0"/>
                </a:lnTo>
                <a:lnTo>
                  <a:pt x="185701" y="168060"/>
                </a:lnTo>
                <a:lnTo>
                  <a:pt x="0" y="16806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9955098" y="3058678"/>
            <a:ext cx="186055" cy="17145"/>
          </a:xfrm>
          <a:custGeom>
            <a:avLst/>
            <a:gdLst/>
            <a:ahLst/>
            <a:cxnLst/>
            <a:rect l="l" t="t" r="r" b="b"/>
            <a:pathLst>
              <a:path w="186054" h="17144">
                <a:moveTo>
                  <a:pt x="0" y="16621"/>
                </a:moveTo>
                <a:lnTo>
                  <a:pt x="185702" y="16621"/>
                </a:lnTo>
                <a:lnTo>
                  <a:pt x="185702" y="0"/>
                </a:lnTo>
                <a:lnTo>
                  <a:pt x="0" y="0"/>
                </a:lnTo>
                <a:lnTo>
                  <a:pt x="0" y="16621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10046091" y="306514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875" y="0"/>
                </a:moveTo>
                <a:lnTo>
                  <a:pt x="842" y="0"/>
                </a:lnTo>
                <a:lnTo>
                  <a:pt x="0" y="836"/>
                </a:lnTo>
                <a:lnTo>
                  <a:pt x="0" y="2860"/>
                </a:lnTo>
                <a:lnTo>
                  <a:pt x="842" y="3694"/>
                </a:lnTo>
                <a:lnTo>
                  <a:pt x="2875" y="3694"/>
                </a:lnTo>
                <a:lnTo>
                  <a:pt x="3714" y="2860"/>
                </a:lnTo>
                <a:lnTo>
                  <a:pt x="3714" y="836"/>
                </a:lnTo>
                <a:lnTo>
                  <a:pt x="2875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 txBox="1"/>
          <p:nvPr/>
        </p:nvSpPr>
        <p:spPr>
          <a:xfrm>
            <a:off x="10179545" y="3205310"/>
            <a:ext cx="29781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1100" spc="5" dirty="0">
                <a:latin typeface="Arial"/>
                <a:cs typeface="Arial"/>
              </a:rPr>
              <a:t>BDT</a:t>
            </a:r>
            <a:endParaRPr sz="1100">
              <a:latin typeface="Arial"/>
              <a:cs typeface="Arial"/>
            </a:endParaRPr>
          </a:p>
        </p:txBody>
      </p:sp>
      <p:sp>
        <p:nvSpPr>
          <p:cNvPr id="332" name="object 332"/>
          <p:cNvSpPr/>
          <p:nvPr/>
        </p:nvSpPr>
        <p:spPr>
          <a:xfrm>
            <a:off x="9955098" y="3222122"/>
            <a:ext cx="186055" cy="168275"/>
          </a:xfrm>
          <a:custGeom>
            <a:avLst/>
            <a:gdLst/>
            <a:ahLst/>
            <a:cxnLst/>
            <a:rect l="l" t="t" r="r" b="b"/>
            <a:pathLst>
              <a:path w="186054" h="168275">
                <a:moveTo>
                  <a:pt x="0" y="0"/>
                </a:moveTo>
                <a:lnTo>
                  <a:pt x="185701" y="0"/>
                </a:lnTo>
                <a:lnTo>
                  <a:pt x="185701" y="168064"/>
                </a:lnTo>
                <a:lnTo>
                  <a:pt x="0" y="1680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10046091" y="330523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875" y="0"/>
                </a:moveTo>
                <a:lnTo>
                  <a:pt x="842" y="0"/>
                </a:lnTo>
                <a:lnTo>
                  <a:pt x="0" y="834"/>
                </a:lnTo>
                <a:lnTo>
                  <a:pt x="0" y="2860"/>
                </a:lnTo>
                <a:lnTo>
                  <a:pt x="842" y="3694"/>
                </a:lnTo>
                <a:lnTo>
                  <a:pt x="2875" y="3694"/>
                </a:lnTo>
                <a:lnTo>
                  <a:pt x="3714" y="2860"/>
                </a:lnTo>
                <a:lnTo>
                  <a:pt x="3714" y="834"/>
                </a:lnTo>
                <a:lnTo>
                  <a:pt x="2875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9606149" y="1692195"/>
            <a:ext cx="5715" cy="1800860"/>
          </a:xfrm>
          <a:custGeom>
            <a:avLst/>
            <a:gdLst/>
            <a:ahLst/>
            <a:cxnLst/>
            <a:rect l="l" t="t" r="r" b="b"/>
            <a:pathLst>
              <a:path w="5715" h="1800860">
                <a:moveTo>
                  <a:pt x="5110" y="0"/>
                </a:moveTo>
                <a:lnTo>
                  <a:pt x="0" y="1800658"/>
                </a:lnTo>
              </a:path>
            </a:pathLst>
          </a:custGeom>
          <a:ln w="17827">
            <a:solidFill>
              <a:srgbClr val="A0A0A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 txBox="1"/>
          <p:nvPr/>
        </p:nvSpPr>
        <p:spPr>
          <a:xfrm>
            <a:off x="9581320" y="2184404"/>
            <a:ext cx="185420" cy="654685"/>
          </a:xfrm>
          <a:prstGeom prst="rect">
            <a:avLst/>
          </a:prstGeom>
        </p:spPr>
        <p:txBody>
          <a:bodyPr vert="vert270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sz="850" dirty="0">
                <a:solidFill>
                  <a:srgbClr val="A0A0A0"/>
                </a:solidFill>
                <a:latin typeface="Arial"/>
                <a:cs typeface="Arial"/>
              </a:rPr>
              <a:t>SuperNEMO</a:t>
            </a:r>
            <a:endParaRPr sz="850">
              <a:latin typeface="Arial"/>
              <a:cs typeface="Arial"/>
            </a:endParaRPr>
          </a:p>
        </p:txBody>
      </p:sp>
      <p:sp>
        <p:nvSpPr>
          <p:cNvPr id="336" name="object 336"/>
          <p:cNvSpPr/>
          <p:nvPr/>
        </p:nvSpPr>
        <p:spPr>
          <a:xfrm>
            <a:off x="12071902" y="1685015"/>
            <a:ext cx="5715" cy="1800860"/>
          </a:xfrm>
          <a:custGeom>
            <a:avLst/>
            <a:gdLst/>
            <a:ahLst/>
            <a:cxnLst/>
            <a:rect l="l" t="t" r="r" b="b"/>
            <a:pathLst>
              <a:path w="5715" h="1800860">
                <a:moveTo>
                  <a:pt x="5132" y="0"/>
                </a:moveTo>
                <a:lnTo>
                  <a:pt x="0" y="1800658"/>
                </a:lnTo>
              </a:path>
            </a:pathLst>
          </a:custGeom>
          <a:ln w="17827">
            <a:solidFill>
              <a:srgbClr val="A0A0A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 txBox="1"/>
          <p:nvPr/>
        </p:nvSpPr>
        <p:spPr>
          <a:xfrm>
            <a:off x="12041982" y="2233866"/>
            <a:ext cx="185420" cy="420370"/>
          </a:xfrm>
          <a:prstGeom prst="rect">
            <a:avLst/>
          </a:prstGeom>
        </p:spPr>
        <p:txBody>
          <a:bodyPr vert="vert270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sz="850" dirty="0">
                <a:solidFill>
                  <a:srgbClr val="A0A0A0"/>
                </a:solidFill>
                <a:latin typeface="Arial"/>
                <a:cs typeface="Arial"/>
              </a:rPr>
              <a:t>NEMO3</a:t>
            </a:r>
            <a:endParaRPr sz="850">
              <a:latin typeface="Arial"/>
              <a:cs typeface="Arial"/>
            </a:endParaRPr>
          </a:p>
        </p:txBody>
      </p:sp>
      <p:sp>
        <p:nvSpPr>
          <p:cNvPr id="346" name="object 346"/>
          <p:cNvSpPr txBox="1"/>
          <p:nvPr/>
        </p:nvSpPr>
        <p:spPr>
          <a:xfrm>
            <a:off x="6337300" y="9336278"/>
            <a:ext cx="30543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845"/>
              </a:lnSpc>
            </a:pPr>
            <a:fld id="{81D60167-4931-47E6-BA6A-407CBD079E47}" type="slidenum">
              <a:rPr sz="1800" spc="-5" dirty="0">
                <a:latin typeface="Arial"/>
                <a:cs typeface="Arial"/>
              </a:rPr>
              <a:t>20</a:t>
            </a:fld>
            <a:endParaRPr sz="1800">
              <a:latin typeface="Arial"/>
              <a:cs typeface="Arial"/>
            </a:endParaRPr>
          </a:p>
        </p:txBody>
      </p:sp>
      <p:sp>
        <p:nvSpPr>
          <p:cNvPr id="338" name="object 338"/>
          <p:cNvSpPr txBox="1"/>
          <p:nvPr/>
        </p:nvSpPr>
        <p:spPr>
          <a:xfrm>
            <a:off x="10870610" y="2082629"/>
            <a:ext cx="161925" cy="369570"/>
          </a:xfrm>
          <a:prstGeom prst="rect">
            <a:avLst/>
          </a:prstGeom>
          <a:ln w="5571">
            <a:solidFill>
              <a:schemeClr val="bg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60"/>
              </a:lnSpc>
            </a:pPr>
            <a:r>
              <a:rPr sz="2400" b="1" spc="-85" dirty="0">
                <a:latin typeface="Gill Sans MT"/>
                <a:cs typeface="Gill Sans MT"/>
              </a:rPr>
              <a:t>R</a:t>
            </a:r>
            <a:endParaRPr sz="2400" dirty="0">
              <a:latin typeface="Gill Sans MT"/>
              <a:cs typeface="Gill Sans MT"/>
            </a:endParaRPr>
          </a:p>
        </p:txBody>
      </p:sp>
      <p:sp>
        <p:nvSpPr>
          <p:cNvPr id="339" name="object 339"/>
          <p:cNvSpPr txBox="1"/>
          <p:nvPr/>
        </p:nvSpPr>
        <p:spPr>
          <a:xfrm>
            <a:off x="10943034" y="2082629"/>
            <a:ext cx="487045" cy="369570"/>
          </a:xfrm>
          <a:prstGeom prst="rect">
            <a:avLst/>
          </a:prstGeom>
          <a:ln w="5571">
            <a:solidFill>
              <a:schemeClr val="bg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0485">
              <a:lnSpc>
                <a:spcPts val="2160"/>
              </a:lnSpc>
            </a:pPr>
            <a:r>
              <a:rPr sz="2400" b="1" spc="-105" dirty="0">
                <a:latin typeface="Gill Sans MT"/>
                <a:cs typeface="Gill Sans MT"/>
              </a:rPr>
              <a:t>ad</a:t>
            </a:r>
            <a:endParaRPr sz="2400" dirty="0">
              <a:latin typeface="Gill Sans MT"/>
              <a:cs typeface="Gill Sans MT"/>
            </a:endParaRPr>
          </a:p>
        </p:txBody>
      </p:sp>
      <p:sp>
        <p:nvSpPr>
          <p:cNvPr id="340" name="object 340"/>
          <p:cNvSpPr txBox="1"/>
          <p:nvPr/>
        </p:nvSpPr>
        <p:spPr>
          <a:xfrm>
            <a:off x="11329611" y="2090501"/>
            <a:ext cx="382731" cy="286263"/>
          </a:xfrm>
          <a:prstGeom prst="rect">
            <a:avLst/>
          </a:prstGeom>
          <a:ln w="5571">
            <a:solidFill>
              <a:schemeClr val="bg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60"/>
              </a:lnSpc>
            </a:pPr>
            <a:r>
              <a:rPr sz="2400" b="1" spc="-80" dirty="0">
                <a:latin typeface="Gill Sans MT"/>
                <a:cs typeface="Gill Sans MT"/>
              </a:rPr>
              <a:t>on</a:t>
            </a:r>
            <a:endParaRPr sz="2400" dirty="0">
              <a:latin typeface="Gill Sans MT"/>
              <a:cs typeface="Gill Sans MT"/>
            </a:endParaRPr>
          </a:p>
        </p:txBody>
      </p:sp>
      <p:sp>
        <p:nvSpPr>
          <p:cNvPr id="341" name="object 341"/>
          <p:cNvSpPr txBox="1"/>
          <p:nvPr/>
        </p:nvSpPr>
        <p:spPr>
          <a:xfrm>
            <a:off x="7719860" y="1961604"/>
            <a:ext cx="349250" cy="358140"/>
          </a:xfrm>
          <a:prstGeom prst="rect">
            <a:avLst/>
          </a:prstGeom>
          <a:ln w="5394">
            <a:solidFill>
              <a:schemeClr val="bg1"/>
            </a:solidFill>
          </a:ln>
        </p:spPr>
        <p:txBody>
          <a:bodyPr vert="horz" wrap="square" lIns="0" tIns="9525" rIns="0" bIns="0" rtlCol="0">
            <a:spAutoFit/>
          </a:bodyPr>
          <a:lstStyle/>
          <a:p>
            <a:pPr marL="11430">
              <a:lnSpc>
                <a:spcPct val="100000"/>
              </a:lnSpc>
              <a:spcBef>
                <a:spcPts val="75"/>
              </a:spcBef>
            </a:pPr>
            <a:r>
              <a:rPr sz="1600" b="1" spc="-45" dirty="0">
                <a:latin typeface="Gill Sans MT"/>
                <a:cs typeface="Gill Sans MT"/>
              </a:rPr>
              <a:t>208</a:t>
            </a:r>
            <a:endParaRPr sz="1600" dirty="0">
              <a:latin typeface="Gill Sans MT"/>
              <a:cs typeface="Gill Sans MT"/>
            </a:endParaRPr>
          </a:p>
        </p:txBody>
      </p:sp>
      <p:sp>
        <p:nvSpPr>
          <p:cNvPr id="342" name="object 342"/>
          <p:cNvSpPr txBox="1"/>
          <p:nvPr/>
        </p:nvSpPr>
        <p:spPr>
          <a:xfrm>
            <a:off x="8099283" y="1955799"/>
            <a:ext cx="429469" cy="378950"/>
          </a:xfrm>
          <a:prstGeom prst="rect">
            <a:avLst/>
          </a:prstGeom>
          <a:ln w="5394">
            <a:solidFill>
              <a:schemeClr val="bg1"/>
            </a:solidFill>
          </a:ln>
        </p:spPr>
        <p:txBody>
          <a:bodyPr vert="horz" wrap="square" lIns="0" tIns="95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</a:pPr>
            <a:r>
              <a:rPr sz="2400" b="1" spc="-135" dirty="0">
                <a:latin typeface="Gill Sans MT"/>
                <a:cs typeface="Gill Sans MT"/>
              </a:rPr>
              <a:t>T</a:t>
            </a:r>
            <a:r>
              <a:rPr sz="2400" b="1" spc="-65" dirty="0">
                <a:latin typeface="Gill Sans MT"/>
                <a:cs typeface="Gill Sans MT"/>
              </a:rPr>
              <a:t>l</a:t>
            </a:r>
            <a:endParaRPr sz="2400" dirty="0">
              <a:latin typeface="Gill Sans MT"/>
              <a:cs typeface="Gill Sans MT"/>
            </a:endParaRPr>
          </a:p>
        </p:txBody>
      </p:sp>
      <p:sp>
        <p:nvSpPr>
          <p:cNvPr id="343" name="object 343"/>
          <p:cNvSpPr txBox="1"/>
          <p:nvPr/>
        </p:nvSpPr>
        <p:spPr>
          <a:xfrm>
            <a:off x="7823200" y="4127500"/>
            <a:ext cx="5030470" cy="12465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Arial"/>
                <a:cs typeface="Arial"/>
              </a:rPr>
              <a:t>In [2.8-3.2]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spc="-30" dirty="0">
                <a:latin typeface="Arial"/>
                <a:cs typeface="Arial"/>
              </a:rPr>
              <a:t>MeV:</a:t>
            </a:r>
            <a:endParaRPr sz="2000" dirty="0">
              <a:latin typeface="Arial"/>
              <a:cs typeface="Arial"/>
            </a:endParaRPr>
          </a:p>
          <a:p>
            <a:pPr marL="241300" indent="-226695">
              <a:lnSpc>
                <a:spcPct val="100000"/>
              </a:lnSpc>
              <a:spcBef>
                <a:spcPts val="10"/>
              </a:spcBef>
              <a:buChar char="•"/>
              <a:tabLst>
                <a:tab pos="241300" algn="l"/>
              </a:tabLst>
            </a:pPr>
            <a:r>
              <a:rPr sz="2000" spc="0" dirty="0">
                <a:latin typeface="Arial"/>
                <a:cs typeface="Arial"/>
              </a:rPr>
              <a:t>Efficiency: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27.5%</a:t>
            </a:r>
            <a:endParaRPr sz="2000" dirty="0">
              <a:latin typeface="Arial"/>
              <a:cs typeface="Arial"/>
            </a:endParaRPr>
          </a:p>
          <a:p>
            <a:pPr marL="241300" indent="-226695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2000" spc="-70" dirty="0">
                <a:latin typeface="Arial"/>
                <a:cs typeface="Arial"/>
              </a:rPr>
              <a:t>Total </a:t>
            </a:r>
            <a:r>
              <a:rPr sz="2000" dirty="0">
                <a:latin typeface="Arial"/>
                <a:cs typeface="Arial"/>
              </a:rPr>
              <a:t>n</a:t>
            </a:r>
            <a:r>
              <a:rPr lang="en-US" sz="2000" dirty="0">
                <a:latin typeface="Arial"/>
                <a:cs typeface="Arial"/>
              </a:rPr>
              <a:t>umber</a:t>
            </a:r>
            <a:r>
              <a:rPr sz="2000" dirty="0">
                <a:latin typeface="Arial"/>
                <a:cs typeface="Arial"/>
              </a:rPr>
              <a:t> of </a:t>
            </a:r>
            <a:r>
              <a:rPr sz="2000" spc="65" dirty="0">
                <a:latin typeface="Arial"/>
                <a:cs typeface="Arial"/>
              </a:rPr>
              <a:t>bkg </a:t>
            </a:r>
            <a:r>
              <a:rPr sz="2000" dirty="0">
                <a:latin typeface="Arial"/>
                <a:cs typeface="Arial"/>
              </a:rPr>
              <a:t>events: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0.21</a:t>
            </a:r>
            <a:endParaRPr sz="2000" dirty="0">
              <a:latin typeface="Arial"/>
              <a:cs typeface="Arial"/>
            </a:endParaRPr>
          </a:p>
          <a:p>
            <a:pPr marL="241300" indent="-226695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2000" spc="25" dirty="0">
                <a:latin typeface="Arial"/>
                <a:cs typeface="Arial"/>
              </a:rPr>
              <a:t>Background </a:t>
            </a:r>
            <a:r>
              <a:rPr sz="2000" spc="10" dirty="0">
                <a:latin typeface="Arial"/>
                <a:cs typeface="Arial"/>
              </a:rPr>
              <a:t>index: </a:t>
            </a:r>
            <a:r>
              <a:rPr sz="2000" spc="-5" dirty="0">
                <a:latin typeface="Arial"/>
                <a:cs typeface="Arial"/>
              </a:rPr>
              <a:t>3 </a:t>
            </a:r>
            <a:r>
              <a:rPr sz="2000" dirty="0">
                <a:latin typeface="Arial"/>
                <a:cs typeface="Arial"/>
              </a:rPr>
              <a:t>x </a:t>
            </a:r>
            <a:r>
              <a:rPr sz="2000" spc="0" dirty="0">
                <a:latin typeface="Arial"/>
                <a:cs typeface="Arial"/>
              </a:rPr>
              <a:t>10</a:t>
            </a:r>
            <a:r>
              <a:rPr sz="1950" spc="0" baseline="21367" dirty="0">
                <a:latin typeface="Arial"/>
                <a:cs typeface="Arial"/>
              </a:rPr>
              <a:t>-5 </a:t>
            </a:r>
            <a:r>
              <a:rPr sz="2000" dirty="0">
                <a:latin typeface="Arial"/>
                <a:cs typeface="Arial"/>
              </a:rPr>
              <a:t>cts/(keV </a:t>
            </a:r>
            <a:r>
              <a:rPr sz="2000" spc="50" dirty="0">
                <a:latin typeface="Arial"/>
                <a:cs typeface="Arial"/>
              </a:rPr>
              <a:t>kg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yr)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6337300" y="9336278"/>
            <a:ext cx="30543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845"/>
              </a:lnSpc>
            </a:pPr>
            <a:fld id="{81D60167-4931-47E6-BA6A-407CBD079E47}" type="slidenum">
              <a:rPr sz="1800" spc="-5" dirty="0">
                <a:latin typeface="Arial"/>
                <a:cs typeface="Arial"/>
              </a:rPr>
              <a:t>21</a:t>
            </a:fld>
            <a:endParaRPr sz="1800">
              <a:latin typeface="Arial"/>
              <a:cs typeface="Arial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83000" y="204740"/>
            <a:ext cx="433324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spc="-50" dirty="0"/>
              <a:t>Summary</a:t>
            </a:r>
            <a:endParaRPr sz="7200" dirty="0"/>
          </a:p>
        </p:txBody>
      </p:sp>
      <p:sp>
        <p:nvSpPr>
          <p:cNvPr id="3" name="object 3"/>
          <p:cNvSpPr txBox="1"/>
          <p:nvPr/>
        </p:nvSpPr>
        <p:spPr>
          <a:xfrm>
            <a:off x="918729" y="1513525"/>
            <a:ext cx="10742295" cy="7068602"/>
          </a:xfrm>
          <a:prstGeom prst="rect">
            <a:avLst/>
          </a:prstGeom>
        </p:spPr>
        <p:txBody>
          <a:bodyPr vert="horz" wrap="square" lIns="0" tIns="226060" rIns="0" bIns="0" rtlCol="0">
            <a:spAutoFit/>
          </a:bodyPr>
          <a:lstStyle/>
          <a:p>
            <a:pPr marL="236854" indent="-224154">
              <a:lnSpc>
                <a:spcPct val="100000"/>
              </a:lnSpc>
              <a:spcBef>
                <a:spcPts val="1780"/>
              </a:spcBef>
              <a:buChar char="•"/>
              <a:tabLst>
                <a:tab pos="237490" algn="l"/>
              </a:tabLst>
            </a:pPr>
            <a:r>
              <a:rPr sz="2800" spc="-65" dirty="0">
                <a:latin typeface="Gill Sans MT"/>
                <a:cs typeface="Gill Sans MT"/>
              </a:rPr>
              <a:t>Tracker </a:t>
            </a:r>
            <a:r>
              <a:rPr sz="2800" dirty="0">
                <a:latin typeface="Gill Sans MT"/>
                <a:cs typeface="Gill Sans MT"/>
              </a:rPr>
              <a:t>+ </a:t>
            </a:r>
            <a:r>
              <a:rPr sz="2800" spc="-5" dirty="0">
                <a:latin typeface="Gill Sans MT"/>
                <a:cs typeface="Gill Sans MT"/>
              </a:rPr>
              <a:t>calorimetric experiment </a:t>
            </a:r>
            <a:r>
              <a:rPr sz="2800" spc="-10" dirty="0">
                <a:latin typeface="Gill Sans MT"/>
                <a:cs typeface="Gill Sans MT"/>
              </a:rPr>
              <a:t>searching for </a:t>
            </a:r>
            <a:r>
              <a:rPr sz="2800" spc="80" dirty="0">
                <a:latin typeface="Gill Sans MT"/>
                <a:cs typeface="Gill Sans MT"/>
              </a:rPr>
              <a:t>0</a:t>
            </a:r>
            <a:r>
              <a:rPr sz="2800" spc="80" dirty="0">
                <a:latin typeface="Trebuchet MS"/>
                <a:cs typeface="Trebuchet MS"/>
              </a:rPr>
              <a:t>νββ</a:t>
            </a:r>
            <a:r>
              <a:rPr sz="2800" spc="0" dirty="0">
                <a:latin typeface="Trebuchet MS"/>
                <a:cs typeface="Trebuchet MS"/>
              </a:rPr>
              <a:t> </a:t>
            </a:r>
            <a:r>
              <a:rPr sz="2800" spc="-25" dirty="0">
                <a:latin typeface="Gill Sans MT"/>
                <a:cs typeface="Gill Sans MT"/>
              </a:rPr>
              <a:t>decay</a:t>
            </a:r>
            <a:endParaRPr sz="2800" dirty="0">
              <a:latin typeface="Gill Sans MT"/>
              <a:cs typeface="Gill Sans MT"/>
            </a:endParaRPr>
          </a:p>
          <a:p>
            <a:pPr marL="236854" marR="429259" indent="-224154">
              <a:lnSpc>
                <a:spcPts val="3160"/>
              </a:lnSpc>
              <a:spcBef>
                <a:spcPts val="1950"/>
              </a:spcBef>
              <a:buChar char="•"/>
              <a:tabLst>
                <a:tab pos="237490" algn="l"/>
              </a:tabLst>
            </a:pPr>
            <a:r>
              <a:rPr sz="2800" spc="-5" dirty="0">
                <a:latin typeface="Gill Sans MT"/>
                <a:cs typeface="Gill Sans MT"/>
              </a:rPr>
              <a:t>Demonstrator module under installation </a:t>
            </a:r>
            <a:r>
              <a:rPr sz="2800" dirty="0">
                <a:latin typeface="Gill Sans MT"/>
                <a:cs typeface="Gill Sans MT"/>
              </a:rPr>
              <a:t>at </a:t>
            </a:r>
            <a:r>
              <a:rPr sz="2800" spc="-10" dirty="0">
                <a:latin typeface="Gill Sans MT"/>
                <a:cs typeface="Gill Sans MT"/>
              </a:rPr>
              <a:t>Laboratoire </a:t>
            </a:r>
            <a:r>
              <a:rPr sz="2800" spc="-5" dirty="0">
                <a:latin typeface="Gill Sans MT"/>
                <a:cs typeface="Gill Sans MT"/>
              </a:rPr>
              <a:t>Souterrain </a:t>
            </a:r>
            <a:r>
              <a:rPr sz="2800" dirty="0">
                <a:latin typeface="Gill Sans MT"/>
                <a:cs typeface="Gill Sans MT"/>
              </a:rPr>
              <a:t>de  </a:t>
            </a:r>
            <a:r>
              <a:rPr sz="2800" dirty="0" err="1">
                <a:latin typeface="Gill Sans MT"/>
                <a:cs typeface="Gill Sans MT"/>
              </a:rPr>
              <a:t>Modane</a:t>
            </a:r>
            <a:r>
              <a:rPr lang="en-US" sz="2800" dirty="0">
                <a:latin typeface="Gill Sans MT"/>
                <a:cs typeface="Gill Sans MT"/>
              </a:rPr>
              <a:t>, France</a:t>
            </a:r>
            <a:endParaRPr sz="2800" dirty="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Gill Sans MT"/>
              <a:buChar char="•"/>
            </a:pPr>
            <a:endParaRPr sz="2600" dirty="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37490" algn="l"/>
              </a:tabLst>
            </a:pPr>
            <a:r>
              <a:rPr sz="2800" spc="0" dirty="0">
                <a:latin typeface="Gill Sans MT"/>
                <a:cs typeface="Gill Sans MT"/>
              </a:rPr>
              <a:t>Demonstrator:</a:t>
            </a:r>
            <a:endParaRPr sz="2800" dirty="0">
              <a:latin typeface="Gill Sans MT"/>
              <a:cs typeface="Gill Sans MT"/>
            </a:endParaRPr>
          </a:p>
          <a:p>
            <a:pPr marL="241300">
              <a:lnSpc>
                <a:spcPct val="100000"/>
              </a:lnSpc>
              <a:spcBef>
                <a:spcPts val="1090"/>
              </a:spcBef>
            </a:pPr>
            <a:r>
              <a:rPr sz="3525" spc="-367" baseline="4728" dirty="0">
                <a:latin typeface="MS UI Gothic"/>
                <a:cs typeface="MS UI Gothic"/>
              </a:rPr>
              <a:t>✴</a:t>
            </a:r>
            <a:r>
              <a:rPr sz="2800" spc="-245" dirty="0">
                <a:latin typeface="Gill Sans MT"/>
                <a:cs typeface="Gill Sans MT"/>
              </a:rPr>
              <a:t>7  </a:t>
            </a:r>
            <a:r>
              <a:rPr sz="2800" spc="-5" dirty="0">
                <a:latin typeface="Gill Sans MT"/>
                <a:cs typeface="Gill Sans MT"/>
              </a:rPr>
              <a:t>kg </a:t>
            </a:r>
            <a:r>
              <a:rPr sz="2800" dirty="0">
                <a:latin typeface="Gill Sans MT"/>
                <a:cs typeface="Gill Sans MT"/>
              </a:rPr>
              <a:t>of </a:t>
            </a:r>
            <a:r>
              <a:rPr sz="2775" baseline="25525" dirty="0">
                <a:latin typeface="Gill Sans MT"/>
                <a:cs typeface="Gill Sans MT"/>
              </a:rPr>
              <a:t>82</a:t>
            </a:r>
            <a:r>
              <a:rPr sz="2800" dirty="0">
                <a:latin typeface="Gill Sans MT"/>
                <a:cs typeface="Gill Sans MT"/>
              </a:rPr>
              <a:t>Se running </a:t>
            </a:r>
            <a:r>
              <a:rPr sz="2800" spc="-10" dirty="0">
                <a:latin typeface="Gill Sans MT"/>
                <a:cs typeface="Gill Sans MT"/>
              </a:rPr>
              <a:t>for </a:t>
            </a:r>
            <a:r>
              <a:rPr sz="2800" dirty="0">
                <a:latin typeface="Gill Sans MT"/>
                <a:cs typeface="Gill Sans MT"/>
              </a:rPr>
              <a:t>2.5</a:t>
            </a:r>
            <a:r>
              <a:rPr sz="2800" spc="-380" dirty="0">
                <a:latin typeface="Gill Sans MT"/>
                <a:cs typeface="Gill Sans MT"/>
              </a:rPr>
              <a:t> </a:t>
            </a:r>
            <a:r>
              <a:rPr sz="2800" dirty="0">
                <a:latin typeface="Gill Sans MT"/>
                <a:cs typeface="Gill Sans MT"/>
              </a:rPr>
              <a:t>yr</a:t>
            </a:r>
          </a:p>
          <a:p>
            <a:pPr marL="241300">
              <a:lnSpc>
                <a:spcPct val="100000"/>
              </a:lnSpc>
              <a:spcBef>
                <a:spcPts val="1135"/>
              </a:spcBef>
            </a:pPr>
            <a:r>
              <a:rPr sz="3525" spc="-67" baseline="4728" dirty="0">
                <a:latin typeface="MS UI Gothic"/>
                <a:cs typeface="MS UI Gothic"/>
              </a:rPr>
              <a:t>✴</a:t>
            </a:r>
            <a:r>
              <a:rPr sz="2800" spc="-45" dirty="0">
                <a:latin typeface="Gill Sans MT"/>
                <a:cs typeface="Gill Sans MT"/>
              </a:rPr>
              <a:t>Sensitivity </a:t>
            </a:r>
            <a:r>
              <a:rPr sz="2800" dirty="0">
                <a:latin typeface="Gill Sans MT"/>
                <a:cs typeface="Gill Sans MT"/>
              </a:rPr>
              <a:t>on </a:t>
            </a:r>
            <a:r>
              <a:rPr sz="2800" spc="-15" dirty="0">
                <a:latin typeface="Gill Sans MT"/>
                <a:cs typeface="Gill Sans MT"/>
              </a:rPr>
              <a:t>effective </a:t>
            </a:r>
            <a:r>
              <a:rPr sz="2800" spc="-5" dirty="0">
                <a:latin typeface="Gill Sans MT"/>
                <a:cs typeface="Gill Sans MT"/>
              </a:rPr>
              <a:t>mass </a:t>
            </a:r>
            <a:r>
              <a:rPr sz="2800" dirty="0">
                <a:latin typeface="Gill Sans MT"/>
                <a:cs typeface="Gill Sans MT"/>
              </a:rPr>
              <a:t>0.2</a:t>
            </a:r>
            <a:r>
              <a:rPr lang="en-US" sz="2800" dirty="0">
                <a:latin typeface="Gill Sans MT"/>
                <a:cs typeface="Gill Sans MT"/>
              </a:rPr>
              <a:t>0 </a:t>
            </a:r>
            <a:r>
              <a:rPr sz="2800" dirty="0">
                <a:latin typeface="Gill Sans MT"/>
                <a:cs typeface="Gill Sans MT"/>
              </a:rPr>
              <a:t>-</a:t>
            </a:r>
            <a:r>
              <a:rPr lang="en-US" sz="2800" dirty="0">
                <a:latin typeface="Gill Sans MT"/>
                <a:cs typeface="Gill Sans MT"/>
              </a:rPr>
              <a:t> </a:t>
            </a:r>
            <a:r>
              <a:rPr sz="2800" dirty="0">
                <a:latin typeface="Gill Sans MT"/>
                <a:cs typeface="Gill Sans MT"/>
              </a:rPr>
              <a:t>0.55</a:t>
            </a:r>
            <a:r>
              <a:rPr sz="2800" spc="-5" dirty="0">
                <a:latin typeface="Gill Sans MT"/>
                <a:cs typeface="Gill Sans MT"/>
              </a:rPr>
              <a:t> eV</a:t>
            </a:r>
            <a:endParaRPr sz="2800" dirty="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650" dirty="0">
              <a:latin typeface="Times New Roman"/>
              <a:cs typeface="Times New Roman"/>
            </a:endParaRPr>
          </a:p>
          <a:p>
            <a:pPr marL="236854" indent="-224154">
              <a:lnSpc>
                <a:spcPct val="100000"/>
              </a:lnSpc>
              <a:spcBef>
                <a:spcPts val="5"/>
              </a:spcBef>
              <a:buChar char="•"/>
              <a:tabLst>
                <a:tab pos="237490" algn="l"/>
              </a:tabLst>
            </a:pPr>
            <a:r>
              <a:rPr sz="2800" spc="-5" dirty="0">
                <a:latin typeface="Gill Sans MT"/>
                <a:cs typeface="Gill Sans MT"/>
              </a:rPr>
              <a:t>Challenges: </a:t>
            </a:r>
            <a:r>
              <a:rPr sz="2800" spc="-15" dirty="0">
                <a:latin typeface="Gill Sans MT"/>
                <a:cs typeface="Gill Sans MT"/>
              </a:rPr>
              <a:t>low </a:t>
            </a:r>
            <a:r>
              <a:rPr sz="2800" spc="-5" dirty="0">
                <a:latin typeface="Gill Sans MT"/>
                <a:cs typeface="Gill Sans MT"/>
              </a:rPr>
              <a:t>radioactivity </a:t>
            </a:r>
            <a:r>
              <a:rPr sz="2800" spc="-15" dirty="0">
                <a:latin typeface="Gill Sans MT"/>
                <a:cs typeface="Gill Sans MT"/>
              </a:rPr>
              <a:t>source </a:t>
            </a:r>
            <a:r>
              <a:rPr sz="2800" spc="-10" dirty="0">
                <a:latin typeface="Gill Sans MT"/>
                <a:cs typeface="Gill Sans MT"/>
              </a:rPr>
              <a:t>foil, </a:t>
            </a:r>
            <a:r>
              <a:rPr sz="2800" spc="-15" dirty="0">
                <a:latin typeface="Gill Sans MT"/>
                <a:cs typeface="Gill Sans MT"/>
              </a:rPr>
              <a:t>extremely low </a:t>
            </a:r>
            <a:r>
              <a:rPr sz="2800" spc="-20" dirty="0">
                <a:latin typeface="Gill Sans MT"/>
                <a:cs typeface="Gill Sans MT"/>
              </a:rPr>
              <a:t>levels </a:t>
            </a:r>
            <a:r>
              <a:rPr sz="2800" dirty="0">
                <a:latin typeface="Gill Sans MT"/>
                <a:cs typeface="Gill Sans MT"/>
              </a:rPr>
              <a:t>of</a:t>
            </a:r>
            <a:r>
              <a:rPr sz="2800" spc="-450" dirty="0">
                <a:latin typeface="Gill Sans MT"/>
                <a:cs typeface="Gill Sans MT"/>
              </a:rPr>
              <a:t> </a:t>
            </a:r>
            <a:r>
              <a:rPr lang="en-US" sz="2800" spc="-450" dirty="0">
                <a:latin typeface="Gill Sans MT"/>
                <a:cs typeface="Gill Sans MT"/>
              </a:rPr>
              <a:t> </a:t>
            </a:r>
            <a:r>
              <a:rPr sz="2800" spc="-5" dirty="0">
                <a:latin typeface="Gill Sans MT"/>
                <a:cs typeface="Gill Sans MT"/>
              </a:rPr>
              <a:t>Radon</a:t>
            </a:r>
            <a:endParaRPr sz="2800" dirty="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Gill Sans MT"/>
              <a:buChar char="•"/>
            </a:pPr>
            <a:endParaRPr sz="2850" dirty="0">
              <a:latin typeface="Times New Roman"/>
              <a:cs typeface="Times New Roman"/>
            </a:endParaRPr>
          </a:p>
          <a:p>
            <a:pPr marL="236854" marR="5080" indent="-224154">
              <a:lnSpc>
                <a:spcPts val="3160"/>
              </a:lnSpc>
              <a:buChar char="•"/>
              <a:tabLst>
                <a:tab pos="237490" algn="l"/>
                <a:tab pos="6738620" algn="l"/>
              </a:tabLst>
            </a:pPr>
            <a:r>
              <a:rPr lang="en-US" sz="2800" spc="-5" dirty="0">
                <a:latin typeface="Gill Sans MT"/>
                <a:cs typeface="Gill Sans MT"/>
              </a:rPr>
              <a:t>Practically all </a:t>
            </a:r>
            <a:r>
              <a:rPr sz="2800" spc="-5" dirty="0">
                <a:latin typeface="Gill Sans MT"/>
                <a:cs typeface="Gill Sans MT"/>
              </a:rPr>
              <a:t>demonstrator module</a:t>
            </a:r>
            <a:r>
              <a:rPr sz="2800" spc="30" dirty="0">
                <a:latin typeface="Gill Sans MT"/>
                <a:cs typeface="Gill Sans MT"/>
              </a:rPr>
              <a:t> </a:t>
            </a:r>
            <a:r>
              <a:rPr sz="2800" spc="-15" dirty="0">
                <a:latin typeface="Gill Sans MT"/>
                <a:cs typeface="Gill Sans MT"/>
              </a:rPr>
              <a:t>already</a:t>
            </a:r>
            <a:r>
              <a:rPr sz="2800" spc="10" dirty="0">
                <a:latin typeface="Gill Sans MT"/>
                <a:cs typeface="Gill Sans MT"/>
              </a:rPr>
              <a:t> </a:t>
            </a:r>
            <a:r>
              <a:rPr sz="2800" spc="-5" dirty="0">
                <a:latin typeface="Gill Sans MT"/>
                <a:cs typeface="Gill Sans MT"/>
              </a:rPr>
              <a:t>installed.</a:t>
            </a:r>
            <a:r>
              <a:rPr lang="en-US" sz="2800" spc="-5" dirty="0">
                <a:latin typeface="Gill Sans MT"/>
                <a:cs typeface="Gill Sans MT"/>
              </a:rPr>
              <a:t> </a:t>
            </a:r>
            <a:r>
              <a:rPr sz="2800" spc="-5" dirty="0">
                <a:latin typeface="Gill Sans MT"/>
                <a:cs typeface="Gill Sans MT"/>
              </a:rPr>
              <a:t>Data taking expected</a:t>
            </a:r>
            <a:r>
              <a:rPr sz="2800" spc="-60" dirty="0">
                <a:latin typeface="Gill Sans MT"/>
                <a:cs typeface="Gill Sans MT"/>
              </a:rPr>
              <a:t> </a:t>
            </a:r>
            <a:r>
              <a:rPr sz="2800" dirty="0">
                <a:latin typeface="Gill Sans MT"/>
                <a:cs typeface="Gill Sans MT"/>
              </a:rPr>
              <a:t>at</a:t>
            </a:r>
            <a:r>
              <a:rPr sz="2800" spc="-25" dirty="0">
                <a:latin typeface="Gill Sans MT"/>
                <a:cs typeface="Gill Sans MT"/>
              </a:rPr>
              <a:t> </a:t>
            </a:r>
            <a:r>
              <a:rPr sz="2800" spc="-5" dirty="0">
                <a:latin typeface="Gill Sans MT"/>
                <a:cs typeface="Gill Sans MT"/>
              </a:rPr>
              <a:t>the</a:t>
            </a:r>
            <a:r>
              <a:rPr lang="en-US" sz="2800" spc="-5" dirty="0">
                <a:latin typeface="Gill Sans MT"/>
                <a:cs typeface="Gill Sans MT"/>
              </a:rPr>
              <a:t> </a:t>
            </a:r>
            <a:r>
              <a:rPr sz="2800" spc="-5" dirty="0">
                <a:latin typeface="Gill Sans MT"/>
                <a:cs typeface="Gill Sans MT"/>
              </a:rPr>
              <a:t>end </a:t>
            </a:r>
            <a:r>
              <a:rPr lang="en-US" sz="2800" spc="-5" dirty="0">
                <a:latin typeface="Gill Sans MT"/>
                <a:cs typeface="Gill Sans MT"/>
              </a:rPr>
              <a:t>of the summer</a:t>
            </a:r>
            <a:r>
              <a:rPr sz="2800" spc="-100" dirty="0">
                <a:latin typeface="Gill Sans MT"/>
                <a:cs typeface="Gill Sans MT"/>
              </a:rPr>
              <a:t> </a:t>
            </a:r>
            <a:r>
              <a:rPr sz="2800" dirty="0">
                <a:latin typeface="Gill Sans MT"/>
                <a:cs typeface="Gill Sans MT"/>
              </a:rPr>
              <a:t>201</a:t>
            </a:r>
            <a:r>
              <a:rPr lang="en-US" sz="2800" dirty="0">
                <a:latin typeface="Gill Sans MT"/>
                <a:cs typeface="Gill Sans MT"/>
              </a:rPr>
              <a:t>8</a:t>
            </a:r>
            <a:endParaRPr sz="2800" dirty="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buFont typeface="Gill Sans MT"/>
              <a:buChar char="•"/>
            </a:pPr>
            <a:endParaRPr sz="2850" dirty="0">
              <a:latin typeface="Times New Roman"/>
              <a:cs typeface="Times New Roman"/>
            </a:endParaRPr>
          </a:p>
          <a:p>
            <a:pPr marL="236854" marR="1022985" indent="-224154">
              <a:lnSpc>
                <a:spcPts val="3160"/>
              </a:lnSpc>
              <a:spcBef>
                <a:spcPts val="5"/>
              </a:spcBef>
              <a:buChar char="•"/>
              <a:tabLst>
                <a:tab pos="237490" algn="l"/>
              </a:tabLst>
            </a:pPr>
            <a:r>
              <a:rPr sz="2800" dirty="0">
                <a:latin typeface="Gill Sans MT"/>
                <a:cs typeface="Gill Sans MT"/>
              </a:rPr>
              <a:t>Modular </a:t>
            </a:r>
            <a:r>
              <a:rPr sz="2800" spc="-5" dirty="0">
                <a:latin typeface="Gill Sans MT"/>
                <a:cs typeface="Gill Sans MT"/>
              </a:rPr>
              <a:t>design</a:t>
            </a:r>
            <a:r>
              <a:rPr lang="en-US" sz="2800" spc="-5" dirty="0">
                <a:latin typeface="Gill Sans MT"/>
                <a:cs typeface="Gill Sans MT"/>
              </a:rPr>
              <a:t> </a:t>
            </a:r>
            <a:r>
              <a:rPr lang="en-US" sz="2800" spc="-5" dirty="0" err="1">
                <a:latin typeface="Gill Sans MT"/>
                <a:cs typeface="Gill Sans MT"/>
              </a:rPr>
              <a:t>SuperNEMO</a:t>
            </a:r>
            <a:r>
              <a:rPr sz="2800" spc="-5" dirty="0">
                <a:latin typeface="Gill Sans MT"/>
                <a:cs typeface="Gill Sans MT"/>
              </a:rPr>
              <a:t> (20 modules) with total mass </a:t>
            </a:r>
            <a:r>
              <a:rPr sz="2800" dirty="0">
                <a:latin typeface="Gill Sans MT"/>
                <a:cs typeface="Gill Sans MT"/>
              </a:rPr>
              <a:t>of 100 </a:t>
            </a:r>
            <a:r>
              <a:rPr sz="2800" spc="-5" dirty="0">
                <a:latin typeface="Gill Sans MT"/>
                <a:cs typeface="Gill Sans MT"/>
              </a:rPr>
              <a:t>kg </a:t>
            </a:r>
            <a:r>
              <a:rPr sz="2800" dirty="0">
                <a:latin typeface="Gill Sans MT"/>
                <a:cs typeface="Gill Sans MT"/>
              </a:rPr>
              <a:t>- </a:t>
            </a:r>
            <a:r>
              <a:rPr sz="2800" spc="-5" dirty="0">
                <a:latin typeface="Gill Sans MT"/>
                <a:cs typeface="Gill Sans MT"/>
              </a:rPr>
              <a:t>Ultimate  sensitivity </a:t>
            </a:r>
            <a:r>
              <a:rPr sz="2800" dirty="0">
                <a:latin typeface="Gill Sans MT"/>
                <a:cs typeface="Gill Sans MT"/>
              </a:rPr>
              <a:t>50-100</a:t>
            </a:r>
            <a:r>
              <a:rPr sz="2800" spc="-80" dirty="0">
                <a:latin typeface="Gill Sans MT"/>
                <a:cs typeface="Gill Sans MT"/>
              </a:rPr>
              <a:t> </a:t>
            </a:r>
            <a:r>
              <a:rPr sz="2800" dirty="0">
                <a:latin typeface="Gill Sans MT"/>
                <a:cs typeface="Gill Sans MT"/>
              </a:rPr>
              <a:t>meV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CA9D6B-DD63-426A-9546-B8EFE27F3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4DA487-0C52-4443-A4AB-72992EFF24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1497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4312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64"/>
              </a:lnSpc>
            </a:pPr>
            <a:r>
              <a:rPr spc="-5" dirty="0"/>
              <a:t>Carla Macolino</a:t>
            </a:r>
            <a:r>
              <a:rPr spc="-35" dirty="0"/>
              <a:t> </a:t>
            </a:r>
            <a:r>
              <a:rPr spc="-10" dirty="0"/>
              <a:t>(LAL-Orsay)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337300" y="9336278"/>
            <a:ext cx="30543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845"/>
              </a:lnSpc>
            </a:pPr>
            <a:fld id="{81D60167-4931-47E6-BA6A-407CBD079E47}" type="slidenum">
              <a:rPr sz="1800" spc="-5" dirty="0">
                <a:latin typeface="Arial"/>
                <a:cs typeface="Arial"/>
              </a:rPr>
              <a:t>24</a:t>
            </a:fld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64"/>
              </a:lnSpc>
            </a:pPr>
            <a:r>
              <a:rPr spc="-5" dirty="0"/>
              <a:t>EPS-HEP2017</a:t>
            </a:r>
            <a:r>
              <a:rPr spc="-240" dirty="0"/>
              <a:t> </a:t>
            </a:r>
            <a:r>
              <a:rPr spc="-25" dirty="0"/>
              <a:t>Venezia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4737100" y="114300"/>
            <a:ext cx="352679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spc="140" dirty="0">
                <a:latin typeface="Arial"/>
                <a:cs typeface="Arial"/>
              </a:rPr>
              <a:t>Backup</a:t>
            </a:r>
            <a:endParaRPr sz="8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67300" y="4699000"/>
            <a:ext cx="310134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31975" algn="l"/>
              </a:tabLst>
            </a:pPr>
            <a:r>
              <a:rPr sz="4500" dirty="0">
                <a:latin typeface="Gill Sans MT"/>
                <a:cs typeface="Gill Sans MT"/>
              </a:rPr>
              <a:t>B</a:t>
            </a:r>
            <a:r>
              <a:rPr sz="4500" spc="-5" dirty="0">
                <a:latin typeface="Gill Sans MT"/>
                <a:cs typeface="Gill Sans MT"/>
              </a:rPr>
              <a:t>a</a:t>
            </a:r>
            <a:r>
              <a:rPr sz="4500" dirty="0">
                <a:latin typeface="Gill Sans MT"/>
                <a:cs typeface="Gill Sans MT"/>
              </a:rPr>
              <a:t>ckup	s</a:t>
            </a:r>
            <a:r>
              <a:rPr sz="4500" spc="-5" dirty="0">
                <a:latin typeface="Gill Sans MT"/>
                <a:cs typeface="Gill Sans MT"/>
              </a:rPr>
              <a:t>li</a:t>
            </a:r>
            <a:r>
              <a:rPr sz="4500" dirty="0">
                <a:latin typeface="Gill Sans MT"/>
                <a:cs typeface="Gill Sans MT"/>
              </a:rPr>
              <a:t>d</a:t>
            </a:r>
            <a:r>
              <a:rPr sz="4500" spc="-5" dirty="0">
                <a:latin typeface="Gill Sans MT"/>
                <a:cs typeface="Gill Sans MT"/>
              </a:rPr>
              <a:t>es</a:t>
            </a:r>
            <a:endParaRPr sz="45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91100" y="114300"/>
            <a:ext cx="301879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spc="-5" dirty="0"/>
              <a:t>Radon</a:t>
            </a:r>
            <a:endParaRPr sz="8000"/>
          </a:p>
        </p:txBody>
      </p:sp>
      <p:sp>
        <p:nvSpPr>
          <p:cNvPr id="3" name="object 3"/>
          <p:cNvSpPr/>
          <p:nvPr/>
        </p:nvSpPr>
        <p:spPr>
          <a:xfrm>
            <a:off x="586249" y="1422400"/>
            <a:ext cx="2533784" cy="113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501059" y="1422400"/>
            <a:ext cx="2071939" cy="113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357569" y="142240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0" y="0"/>
                </a:moveTo>
                <a:lnTo>
                  <a:pt x="1202" y="1242"/>
                </a:lnTo>
              </a:path>
            </a:pathLst>
          </a:custGeom>
          <a:ln w="3148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86249" y="1435966"/>
            <a:ext cx="11986895" cy="0"/>
          </a:xfrm>
          <a:custGeom>
            <a:avLst/>
            <a:gdLst/>
            <a:ahLst/>
            <a:cxnLst/>
            <a:rect l="l" t="t" r="r" b="b"/>
            <a:pathLst>
              <a:path w="11986895">
                <a:moveTo>
                  <a:pt x="0" y="0"/>
                </a:moveTo>
                <a:lnTo>
                  <a:pt x="11986750" y="0"/>
                </a:lnTo>
              </a:path>
            </a:pathLst>
          </a:custGeom>
          <a:ln w="271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180384" y="7197235"/>
            <a:ext cx="393700" cy="1449070"/>
          </a:xfrm>
          <a:custGeom>
            <a:avLst/>
            <a:gdLst/>
            <a:ahLst/>
            <a:cxnLst/>
            <a:rect l="l" t="t" r="r" b="b"/>
            <a:pathLst>
              <a:path w="393700" h="1449070">
                <a:moveTo>
                  <a:pt x="295083" y="196839"/>
                </a:moveTo>
                <a:lnTo>
                  <a:pt x="98361" y="196839"/>
                </a:lnTo>
                <a:lnTo>
                  <a:pt x="98361" y="1448737"/>
                </a:lnTo>
                <a:lnTo>
                  <a:pt x="295083" y="1448737"/>
                </a:lnTo>
                <a:lnTo>
                  <a:pt x="295083" y="196839"/>
                </a:lnTo>
                <a:close/>
              </a:path>
              <a:path w="393700" h="1449070">
                <a:moveTo>
                  <a:pt x="196723" y="0"/>
                </a:moveTo>
                <a:lnTo>
                  <a:pt x="0" y="196839"/>
                </a:lnTo>
                <a:lnTo>
                  <a:pt x="393444" y="196839"/>
                </a:lnTo>
                <a:lnTo>
                  <a:pt x="196723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415151" y="8110570"/>
            <a:ext cx="1432560" cy="378460"/>
          </a:xfrm>
          <a:custGeom>
            <a:avLst/>
            <a:gdLst/>
            <a:ahLst/>
            <a:cxnLst/>
            <a:rect l="l" t="t" r="r" b="b"/>
            <a:pathLst>
              <a:path w="1432559" h="378459">
                <a:moveTo>
                  <a:pt x="188852" y="0"/>
                </a:moveTo>
                <a:lnTo>
                  <a:pt x="0" y="188967"/>
                </a:lnTo>
                <a:lnTo>
                  <a:pt x="188852" y="377932"/>
                </a:lnTo>
                <a:lnTo>
                  <a:pt x="188852" y="283450"/>
                </a:lnTo>
                <a:lnTo>
                  <a:pt x="1432138" y="283450"/>
                </a:lnTo>
                <a:lnTo>
                  <a:pt x="1432138" y="94484"/>
                </a:lnTo>
                <a:lnTo>
                  <a:pt x="188852" y="94484"/>
                </a:lnTo>
                <a:lnTo>
                  <a:pt x="188852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815815" y="5764248"/>
            <a:ext cx="377825" cy="1433195"/>
          </a:xfrm>
          <a:custGeom>
            <a:avLst/>
            <a:gdLst/>
            <a:ahLst/>
            <a:cxnLst/>
            <a:rect l="l" t="t" r="r" b="b"/>
            <a:pathLst>
              <a:path w="377825" h="1433195">
                <a:moveTo>
                  <a:pt x="377705" y="1244024"/>
                </a:moveTo>
                <a:lnTo>
                  <a:pt x="0" y="1244024"/>
                </a:lnTo>
                <a:lnTo>
                  <a:pt x="188852" y="1432989"/>
                </a:lnTo>
                <a:lnTo>
                  <a:pt x="377705" y="1244024"/>
                </a:lnTo>
                <a:close/>
              </a:path>
              <a:path w="377825" h="1433195">
                <a:moveTo>
                  <a:pt x="283278" y="0"/>
                </a:moveTo>
                <a:lnTo>
                  <a:pt x="94425" y="0"/>
                </a:lnTo>
                <a:lnTo>
                  <a:pt x="94425" y="1244024"/>
                </a:lnTo>
                <a:lnTo>
                  <a:pt x="283278" y="1244024"/>
                </a:lnTo>
                <a:lnTo>
                  <a:pt x="283278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815815" y="2205393"/>
            <a:ext cx="377825" cy="598805"/>
          </a:xfrm>
          <a:custGeom>
            <a:avLst/>
            <a:gdLst/>
            <a:ahLst/>
            <a:cxnLst/>
            <a:rect l="l" t="t" r="r" b="b"/>
            <a:pathLst>
              <a:path w="377825" h="598805">
                <a:moveTo>
                  <a:pt x="377705" y="409427"/>
                </a:moveTo>
                <a:lnTo>
                  <a:pt x="0" y="409427"/>
                </a:lnTo>
                <a:lnTo>
                  <a:pt x="188852" y="598393"/>
                </a:lnTo>
                <a:lnTo>
                  <a:pt x="377705" y="409427"/>
                </a:lnTo>
                <a:close/>
              </a:path>
              <a:path w="377825" h="598805">
                <a:moveTo>
                  <a:pt x="283278" y="0"/>
                </a:moveTo>
                <a:lnTo>
                  <a:pt x="94425" y="0"/>
                </a:lnTo>
                <a:lnTo>
                  <a:pt x="94425" y="409427"/>
                </a:lnTo>
                <a:lnTo>
                  <a:pt x="283278" y="409427"/>
                </a:lnTo>
                <a:lnTo>
                  <a:pt x="283278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911542" y="1827464"/>
            <a:ext cx="1101725" cy="378460"/>
          </a:xfrm>
          <a:custGeom>
            <a:avLst/>
            <a:gdLst/>
            <a:ahLst/>
            <a:cxnLst/>
            <a:rect l="l" t="t" r="r" b="b"/>
            <a:pathLst>
              <a:path w="1101725" h="378460">
                <a:moveTo>
                  <a:pt x="912792" y="0"/>
                </a:moveTo>
                <a:lnTo>
                  <a:pt x="912792" y="94482"/>
                </a:lnTo>
                <a:lnTo>
                  <a:pt x="0" y="94482"/>
                </a:lnTo>
                <a:lnTo>
                  <a:pt x="0" y="283446"/>
                </a:lnTo>
                <a:lnTo>
                  <a:pt x="912792" y="283446"/>
                </a:lnTo>
                <a:lnTo>
                  <a:pt x="912792" y="377929"/>
                </a:lnTo>
                <a:lnTo>
                  <a:pt x="1101644" y="188963"/>
                </a:lnTo>
                <a:lnTo>
                  <a:pt x="912792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33463" y="1422400"/>
            <a:ext cx="8278078" cy="33970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80675" y="5575281"/>
            <a:ext cx="4485271" cy="33226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855810" y="2803786"/>
            <a:ext cx="2297715" cy="31179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855810" y="7197237"/>
            <a:ext cx="2297715" cy="170069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844620" y="4244650"/>
            <a:ext cx="4281170" cy="409575"/>
          </a:xfrm>
          <a:prstGeom prst="rect">
            <a:avLst/>
          </a:prstGeom>
          <a:ln w="15747">
            <a:solidFill>
              <a:srgbClr val="FF0000"/>
            </a:solidFill>
          </a:ln>
        </p:spPr>
        <p:txBody>
          <a:bodyPr vert="horz" wrap="square" lIns="0" tIns="49530" rIns="0" bIns="0" rtlCol="0">
            <a:spAutoFit/>
          </a:bodyPr>
          <a:lstStyle/>
          <a:p>
            <a:pPr marL="449580">
              <a:lnSpc>
                <a:spcPct val="100000"/>
              </a:lnSpc>
              <a:spcBef>
                <a:spcPts val="390"/>
              </a:spcBef>
            </a:pPr>
            <a:r>
              <a:rPr sz="1850" b="1" spc="-20" dirty="0">
                <a:solidFill>
                  <a:srgbClr val="FFFFFF"/>
                </a:solidFill>
                <a:latin typeface="Arial"/>
                <a:cs typeface="Arial"/>
              </a:rPr>
              <a:t>1. </a:t>
            </a:r>
            <a:r>
              <a:rPr sz="1850" b="1" spc="-5" dirty="0">
                <a:solidFill>
                  <a:srgbClr val="FFFFFF"/>
                </a:solidFill>
                <a:latin typeface="Arial"/>
                <a:cs typeface="Arial"/>
              </a:rPr>
              <a:t>Purge for </a:t>
            </a:r>
            <a:r>
              <a:rPr sz="1850" b="1" spc="-30" dirty="0">
                <a:solidFill>
                  <a:srgbClr val="FFFFFF"/>
                </a:solidFill>
                <a:latin typeface="Arial"/>
                <a:cs typeface="Arial"/>
              </a:rPr>
              <a:t>several  </a:t>
            </a:r>
            <a:r>
              <a:rPr sz="1850" b="1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b="1" spc="0" baseline="-16203" dirty="0">
                <a:solidFill>
                  <a:srgbClr val="FFFFFF"/>
                </a:solidFill>
                <a:latin typeface="Arial"/>
                <a:cs typeface="Arial"/>
              </a:rPr>
              <a:t>½</a:t>
            </a:r>
            <a:r>
              <a:rPr sz="1800" b="1" spc="-367" baseline="-1620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50" b="1" spc="25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1800" b="1" spc="37" baseline="27777" dirty="0">
                <a:solidFill>
                  <a:srgbClr val="FFFFFF"/>
                </a:solidFill>
                <a:latin typeface="Arial"/>
                <a:cs typeface="Arial"/>
              </a:rPr>
              <a:t>222</a:t>
            </a:r>
            <a:r>
              <a:rPr sz="1850" b="1" spc="25" dirty="0">
                <a:solidFill>
                  <a:srgbClr val="FFFFFF"/>
                </a:solidFill>
                <a:latin typeface="Arial"/>
                <a:cs typeface="Arial"/>
              </a:rPr>
              <a:t>Rn)</a:t>
            </a:r>
            <a:endParaRPr sz="1850" dirty="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627610" y="1693610"/>
            <a:ext cx="2769870" cy="693420"/>
          </a:xfrm>
          <a:custGeom>
            <a:avLst/>
            <a:gdLst/>
            <a:ahLst/>
            <a:cxnLst/>
            <a:rect l="l" t="t" r="r" b="b"/>
            <a:pathLst>
              <a:path w="2769870" h="693419">
                <a:moveTo>
                  <a:pt x="0" y="0"/>
                </a:moveTo>
                <a:lnTo>
                  <a:pt x="2769850" y="0"/>
                </a:lnTo>
                <a:lnTo>
                  <a:pt x="2769850" y="692876"/>
                </a:lnTo>
                <a:lnTo>
                  <a:pt x="0" y="69287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9627610" y="1675957"/>
            <a:ext cx="2769870" cy="693420"/>
          </a:xfrm>
          <a:prstGeom prst="rect">
            <a:avLst/>
          </a:prstGeom>
          <a:ln w="15747">
            <a:solidFill>
              <a:srgbClr val="FF00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742950" marR="193040" indent="-551180">
              <a:lnSpc>
                <a:spcPct val="100499"/>
              </a:lnSpc>
              <a:spcBef>
                <a:spcPts val="330"/>
              </a:spcBef>
            </a:pPr>
            <a:r>
              <a:rPr sz="1850" spc="-20" dirty="0">
                <a:latin typeface="Arial"/>
                <a:cs typeface="Arial"/>
              </a:rPr>
              <a:t>2. </a:t>
            </a:r>
            <a:r>
              <a:rPr sz="1850" spc="-25" dirty="0">
                <a:latin typeface="Arial"/>
                <a:cs typeface="Arial"/>
              </a:rPr>
              <a:t>Flow </a:t>
            </a:r>
            <a:r>
              <a:rPr sz="1850" spc="-30" dirty="0">
                <a:latin typeface="Arial"/>
                <a:cs typeface="Arial"/>
              </a:rPr>
              <a:t>through </a:t>
            </a:r>
            <a:r>
              <a:rPr sz="1850" spc="-25" dirty="0">
                <a:latin typeface="Arial"/>
                <a:cs typeface="Arial"/>
              </a:rPr>
              <a:t>cooled  </a:t>
            </a:r>
            <a:r>
              <a:rPr sz="1850" spc="-10" dirty="0">
                <a:latin typeface="Arial"/>
                <a:cs typeface="Arial"/>
              </a:rPr>
              <a:t>carbon</a:t>
            </a:r>
            <a:r>
              <a:rPr sz="1850" spc="-30" dirty="0">
                <a:latin typeface="Arial"/>
                <a:cs typeface="Arial"/>
              </a:rPr>
              <a:t> </a:t>
            </a:r>
            <a:r>
              <a:rPr sz="1850" spc="-20" dirty="0">
                <a:latin typeface="Arial"/>
                <a:cs typeface="Arial"/>
              </a:rPr>
              <a:t>trap.</a:t>
            </a:r>
            <a:endParaRPr sz="1850" dirty="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627610" y="6181547"/>
            <a:ext cx="2769870" cy="693420"/>
          </a:xfrm>
          <a:custGeom>
            <a:avLst/>
            <a:gdLst/>
            <a:ahLst/>
            <a:cxnLst/>
            <a:rect l="l" t="t" r="r" b="b"/>
            <a:pathLst>
              <a:path w="2769870" h="693420">
                <a:moveTo>
                  <a:pt x="0" y="0"/>
                </a:moveTo>
                <a:lnTo>
                  <a:pt x="2769850" y="0"/>
                </a:lnTo>
                <a:lnTo>
                  <a:pt x="2769850" y="692872"/>
                </a:lnTo>
                <a:lnTo>
                  <a:pt x="0" y="6928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9627610" y="6181547"/>
            <a:ext cx="2769870" cy="693420"/>
          </a:xfrm>
          <a:prstGeom prst="rect">
            <a:avLst/>
          </a:prstGeom>
          <a:ln w="15747">
            <a:solidFill>
              <a:srgbClr val="FF0000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271145" marR="269875" indent="314325">
              <a:lnSpc>
                <a:spcPct val="100499"/>
              </a:lnSpc>
              <a:spcBef>
                <a:spcPts val="315"/>
              </a:spcBef>
            </a:pPr>
            <a:r>
              <a:rPr sz="1850" spc="-20" dirty="0">
                <a:latin typeface="Arial"/>
                <a:cs typeface="Arial"/>
              </a:rPr>
              <a:t>3. </a:t>
            </a:r>
            <a:r>
              <a:rPr sz="1850" spc="-15" dirty="0">
                <a:latin typeface="Arial"/>
                <a:cs typeface="Arial"/>
              </a:rPr>
              <a:t>Release </a:t>
            </a:r>
            <a:r>
              <a:rPr sz="1850" spc="-30" dirty="0">
                <a:latin typeface="Arial"/>
                <a:cs typeface="Arial"/>
              </a:rPr>
              <a:t>into  </a:t>
            </a:r>
            <a:r>
              <a:rPr sz="1850" spc="-15" dirty="0">
                <a:latin typeface="Arial"/>
                <a:cs typeface="Arial"/>
              </a:rPr>
              <a:t>electrostatic</a:t>
            </a:r>
            <a:r>
              <a:rPr sz="1850" spc="85" dirty="0">
                <a:latin typeface="Arial"/>
                <a:cs typeface="Arial"/>
              </a:rPr>
              <a:t> </a:t>
            </a:r>
            <a:r>
              <a:rPr sz="1850" spc="-30" dirty="0">
                <a:latin typeface="Arial"/>
                <a:cs typeface="Arial"/>
              </a:rPr>
              <a:t>detector.</a:t>
            </a:r>
            <a:endParaRPr sz="1850" dirty="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409882" y="7756260"/>
            <a:ext cx="4013200" cy="1134110"/>
          </a:xfrm>
          <a:custGeom>
            <a:avLst/>
            <a:gdLst/>
            <a:ahLst/>
            <a:cxnLst/>
            <a:rect l="l" t="t" r="r" b="b"/>
            <a:pathLst>
              <a:path w="4013200" h="1134109">
                <a:moveTo>
                  <a:pt x="0" y="0"/>
                </a:moveTo>
                <a:lnTo>
                  <a:pt x="4013135" y="0"/>
                </a:lnTo>
                <a:lnTo>
                  <a:pt x="4013135" y="1133794"/>
                </a:lnTo>
                <a:lnTo>
                  <a:pt x="0" y="113379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409882" y="7756260"/>
            <a:ext cx="4013200" cy="901528"/>
          </a:xfrm>
          <a:prstGeom prst="rect">
            <a:avLst/>
          </a:prstGeom>
          <a:ln w="15747">
            <a:solidFill>
              <a:srgbClr val="FF0000"/>
            </a:solidFill>
          </a:ln>
        </p:spPr>
        <p:txBody>
          <a:bodyPr vert="horz" wrap="square" lIns="0" tIns="52069" rIns="0" bIns="0" rtlCol="0">
            <a:spAutoFit/>
          </a:bodyPr>
          <a:lstStyle/>
          <a:p>
            <a:pPr marL="161290">
              <a:lnSpc>
                <a:spcPct val="100000"/>
              </a:lnSpc>
              <a:spcBef>
                <a:spcPts val="409"/>
              </a:spcBef>
            </a:pPr>
            <a:r>
              <a:rPr sz="1850" spc="-20" dirty="0">
                <a:latin typeface="Arial"/>
                <a:cs typeface="Arial"/>
              </a:rPr>
              <a:t>4. For </a:t>
            </a:r>
            <a:r>
              <a:rPr sz="1850" spc="-25" dirty="0">
                <a:latin typeface="Arial"/>
                <a:cs typeface="Arial"/>
              </a:rPr>
              <a:t>reasonable  </a:t>
            </a:r>
            <a:r>
              <a:rPr sz="1850" spc="-5" dirty="0">
                <a:latin typeface="Arial"/>
                <a:cs typeface="Arial"/>
              </a:rPr>
              <a:t>gas,</a:t>
            </a:r>
            <a:r>
              <a:rPr lang="ru-RU" sz="1850" spc="-5" dirty="0">
                <a:latin typeface="Arial"/>
                <a:cs typeface="Arial"/>
              </a:rPr>
              <a:t> </a:t>
            </a:r>
            <a:r>
              <a:rPr sz="1850" spc="-5" dirty="0">
                <a:latin typeface="Arial"/>
                <a:cs typeface="Arial"/>
              </a:rPr>
              <a:t>flow </a:t>
            </a:r>
            <a:r>
              <a:rPr sz="1850" spc="-20" dirty="0">
                <a:latin typeface="Arial"/>
                <a:cs typeface="Arial"/>
              </a:rPr>
              <a:t>rates</a:t>
            </a:r>
            <a:r>
              <a:rPr sz="1850" spc="-25" dirty="0">
                <a:latin typeface="Arial"/>
                <a:cs typeface="Arial"/>
              </a:rPr>
              <a:t> </a:t>
            </a:r>
            <a:r>
              <a:rPr sz="1850" dirty="0">
                <a:latin typeface="Arial"/>
                <a:cs typeface="Arial"/>
              </a:rPr>
              <a:t>:</a:t>
            </a:r>
          </a:p>
          <a:p>
            <a:pPr marL="214629">
              <a:lnSpc>
                <a:spcPct val="100000"/>
              </a:lnSpc>
              <a:spcBef>
                <a:spcPts val="1420"/>
              </a:spcBef>
            </a:pPr>
            <a:r>
              <a:rPr sz="2500" i="1" spc="40" dirty="0">
                <a:latin typeface="Century Gothic"/>
                <a:cs typeface="Century Gothic"/>
              </a:rPr>
              <a:t>A</a:t>
            </a:r>
            <a:r>
              <a:rPr sz="2500" spc="40" dirty="0">
                <a:latin typeface="Tahoma"/>
                <a:cs typeface="Tahoma"/>
              </a:rPr>
              <a:t>(</a:t>
            </a:r>
            <a:r>
              <a:rPr sz="2625" spc="60" baseline="33333" dirty="0">
                <a:latin typeface="Maiandra GD"/>
                <a:cs typeface="Maiandra GD"/>
              </a:rPr>
              <a:t>222</a:t>
            </a:r>
            <a:r>
              <a:rPr sz="2500" spc="40" dirty="0">
                <a:latin typeface="Tahoma"/>
                <a:cs typeface="Tahoma"/>
              </a:rPr>
              <a:t>Rn) </a:t>
            </a:r>
            <a:r>
              <a:rPr sz="2500" spc="110" dirty="0">
                <a:latin typeface="Tahoma"/>
                <a:cs typeface="Tahoma"/>
              </a:rPr>
              <a:t>=</a:t>
            </a:r>
            <a:r>
              <a:rPr sz="2500" spc="-540" dirty="0">
                <a:latin typeface="Tahoma"/>
                <a:cs typeface="Tahoma"/>
              </a:rPr>
              <a:t> </a:t>
            </a:r>
            <a:r>
              <a:rPr sz="2500" spc="-120" dirty="0">
                <a:latin typeface="Tahoma"/>
                <a:cs typeface="Tahoma"/>
              </a:rPr>
              <a:t>150 </a:t>
            </a:r>
            <a:r>
              <a:rPr sz="2500" i="1" spc="60" dirty="0">
                <a:latin typeface="Century Gothic"/>
                <a:cs typeface="Century Gothic"/>
              </a:rPr>
              <a:t>µ</a:t>
            </a:r>
            <a:r>
              <a:rPr sz="2500" spc="60" dirty="0">
                <a:latin typeface="Tahoma"/>
                <a:cs typeface="Tahoma"/>
              </a:rPr>
              <a:t>Bq</a:t>
            </a:r>
            <a:r>
              <a:rPr sz="2500" i="1" spc="60" dirty="0">
                <a:latin typeface="Century Gothic"/>
                <a:cs typeface="Century Gothic"/>
              </a:rPr>
              <a:t>/</a:t>
            </a:r>
            <a:r>
              <a:rPr sz="2500" spc="60" dirty="0">
                <a:latin typeface="Tahoma"/>
                <a:cs typeface="Tahoma"/>
              </a:rPr>
              <a:t>m</a:t>
            </a:r>
            <a:r>
              <a:rPr sz="2625" spc="89" baseline="33333" dirty="0">
                <a:latin typeface="Maiandra GD"/>
                <a:cs typeface="Maiandra GD"/>
              </a:rPr>
              <a:t>3</a:t>
            </a:r>
            <a:endParaRPr sz="2625" baseline="33333" dirty="0">
              <a:latin typeface="Maiandra GD"/>
              <a:cs typeface="Maiandra GD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409882" y="5567409"/>
            <a:ext cx="4013200" cy="1149674"/>
          </a:xfrm>
          <a:prstGeom prst="rect">
            <a:avLst/>
          </a:prstGeom>
          <a:ln w="15746">
            <a:solidFill>
              <a:srgbClr val="FF0000"/>
            </a:solidFill>
          </a:ln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2750" dirty="0">
              <a:latin typeface="Times New Roman"/>
              <a:cs typeface="Times New Roman"/>
            </a:endParaRPr>
          </a:p>
          <a:p>
            <a:pPr marR="36830" algn="ctr">
              <a:lnSpc>
                <a:spcPct val="100000"/>
              </a:lnSpc>
              <a:spcBef>
                <a:spcPts val="5"/>
              </a:spcBef>
            </a:pPr>
            <a:r>
              <a:rPr sz="2100" spc="-30" dirty="0">
                <a:latin typeface="Arial"/>
                <a:cs typeface="Arial"/>
              </a:rPr>
              <a:t>70 </a:t>
            </a:r>
            <a:r>
              <a:rPr sz="2100" spc="-25" dirty="0">
                <a:latin typeface="Arial"/>
                <a:cs typeface="Arial"/>
              </a:rPr>
              <a:t>atoms </a:t>
            </a:r>
            <a:r>
              <a:rPr sz="2100" spc="-40" dirty="0">
                <a:latin typeface="Arial"/>
                <a:cs typeface="Arial"/>
              </a:rPr>
              <a:t>per</a:t>
            </a:r>
            <a:r>
              <a:rPr sz="2100" spc="400" dirty="0">
                <a:latin typeface="Arial"/>
                <a:cs typeface="Arial"/>
              </a:rPr>
              <a:t> </a:t>
            </a:r>
            <a:r>
              <a:rPr sz="2100" spc="-10" dirty="0">
                <a:latin typeface="Arial"/>
                <a:cs typeface="Arial"/>
              </a:rPr>
              <a:t>m</a:t>
            </a:r>
            <a:r>
              <a:rPr sz="2025" spc="-15" baseline="24691" dirty="0">
                <a:latin typeface="Arial"/>
                <a:cs typeface="Arial"/>
              </a:rPr>
              <a:t>3</a:t>
            </a:r>
            <a:endParaRPr sz="2025" baseline="24691" dirty="0">
              <a:latin typeface="Arial"/>
              <a:cs typeface="Arial"/>
            </a:endParaRPr>
          </a:p>
          <a:p>
            <a:pPr marR="31750" algn="ctr">
              <a:lnSpc>
                <a:spcPct val="100000"/>
              </a:lnSpc>
              <a:spcBef>
                <a:spcPts val="580"/>
              </a:spcBef>
            </a:pPr>
            <a:r>
              <a:rPr sz="2100" spc="-30" dirty="0">
                <a:latin typeface="Arial"/>
                <a:cs typeface="Arial"/>
              </a:rPr>
              <a:t>30 </a:t>
            </a:r>
            <a:r>
              <a:rPr sz="2100" spc="-5" dirty="0">
                <a:latin typeface="Arial"/>
                <a:cs typeface="Arial"/>
              </a:rPr>
              <a:t>times </a:t>
            </a:r>
            <a:r>
              <a:rPr sz="2100" spc="-20" dirty="0">
                <a:latin typeface="Arial"/>
                <a:cs typeface="Arial"/>
              </a:rPr>
              <a:t>better </a:t>
            </a:r>
            <a:r>
              <a:rPr sz="2100" spc="-25" dirty="0">
                <a:latin typeface="Arial"/>
                <a:cs typeface="Arial"/>
              </a:rPr>
              <a:t>than</a:t>
            </a:r>
            <a:r>
              <a:rPr sz="2100" spc="385" dirty="0">
                <a:latin typeface="Arial"/>
                <a:cs typeface="Arial"/>
              </a:rPr>
              <a:t> </a:t>
            </a:r>
            <a:r>
              <a:rPr sz="2100" spc="0" dirty="0">
                <a:latin typeface="Arial"/>
                <a:cs typeface="Arial"/>
              </a:rPr>
              <a:t>NEMO</a:t>
            </a:r>
            <a:r>
              <a:rPr lang="ru-RU" sz="2100" spc="0" dirty="0">
                <a:latin typeface="Arial"/>
                <a:cs typeface="Arial"/>
              </a:rPr>
              <a:t>-</a:t>
            </a:r>
            <a:r>
              <a:rPr sz="2100" spc="0" dirty="0">
                <a:latin typeface="Arial"/>
                <a:cs typeface="Arial"/>
              </a:rPr>
              <a:t>3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204641" y="6709075"/>
            <a:ext cx="409181" cy="3149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085957" y="5654018"/>
            <a:ext cx="409182" cy="3149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762683" y="6772065"/>
            <a:ext cx="393444" cy="31494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675474" y="5842984"/>
            <a:ext cx="393444" cy="31494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751496" y="5630397"/>
            <a:ext cx="4281170" cy="409575"/>
          </a:xfrm>
          <a:prstGeom prst="rect">
            <a:avLst/>
          </a:prstGeom>
          <a:solidFill>
            <a:srgbClr val="FFFFFF">
              <a:alpha val="74899"/>
            </a:srgbClr>
          </a:solidFill>
          <a:ln w="15747">
            <a:solidFill>
              <a:srgbClr val="FF0000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1002030">
              <a:lnSpc>
                <a:spcPct val="100000"/>
              </a:lnSpc>
              <a:spcBef>
                <a:spcPts val="380"/>
              </a:spcBef>
            </a:pPr>
            <a:r>
              <a:rPr sz="1850" b="1" spc="-20" dirty="0">
                <a:latin typeface="Arial"/>
                <a:cs typeface="Arial"/>
              </a:rPr>
              <a:t>Emanation</a:t>
            </a:r>
            <a:r>
              <a:rPr sz="1850" b="1" spc="15" dirty="0">
                <a:latin typeface="Arial"/>
                <a:cs typeface="Arial"/>
              </a:rPr>
              <a:t> </a:t>
            </a:r>
            <a:r>
              <a:rPr sz="1850" b="1" spc="-25" dirty="0">
                <a:latin typeface="Arial"/>
                <a:cs typeface="Arial"/>
              </a:rPr>
              <a:t>Facilities</a:t>
            </a:r>
            <a:endParaRPr sz="185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527916" y="5968960"/>
            <a:ext cx="409181" cy="31494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33463" y="4976891"/>
            <a:ext cx="1825583" cy="59839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79694" y="5008386"/>
            <a:ext cx="1085907" cy="62988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81659" y="5000511"/>
            <a:ext cx="1597025" cy="393700"/>
          </a:xfrm>
          <a:custGeom>
            <a:avLst/>
            <a:gdLst/>
            <a:ahLst/>
            <a:cxnLst/>
            <a:rect l="l" t="t" r="r" b="b"/>
            <a:pathLst>
              <a:path w="1597025" h="393700">
                <a:moveTo>
                  <a:pt x="1571812" y="0"/>
                </a:moveTo>
                <a:lnTo>
                  <a:pt x="49181" y="0"/>
                </a:lnTo>
                <a:lnTo>
                  <a:pt x="39609" y="1933"/>
                </a:lnTo>
                <a:lnTo>
                  <a:pt x="31793" y="7207"/>
                </a:lnTo>
                <a:lnTo>
                  <a:pt x="26523" y="15028"/>
                </a:lnTo>
                <a:lnTo>
                  <a:pt x="24591" y="24602"/>
                </a:lnTo>
                <a:lnTo>
                  <a:pt x="24591" y="344468"/>
                </a:lnTo>
                <a:lnTo>
                  <a:pt x="6790" y="344468"/>
                </a:lnTo>
                <a:lnTo>
                  <a:pt x="12295" y="349977"/>
                </a:lnTo>
                <a:lnTo>
                  <a:pt x="12295" y="363565"/>
                </a:lnTo>
                <a:lnTo>
                  <a:pt x="6790" y="369073"/>
                </a:lnTo>
                <a:lnTo>
                  <a:pt x="24589" y="369073"/>
                </a:lnTo>
                <a:lnTo>
                  <a:pt x="22657" y="378650"/>
                </a:lnTo>
                <a:lnTo>
                  <a:pt x="17387" y="386471"/>
                </a:lnTo>
                <a:lnTo>
                  <a:pt x="9571" y="391744"/>
                </a:lnTo>
                <a:lnTo>
                  <a:pt x="0" y="393678"/>
                </a:lnTo>
                <a:lnTo>
                  <a:pt x="1522632" y="393678"/>
                </a:lnTo>
                <a:lnTo>
                  <a:pt x="1532203" y="391744"/>
                </a:lnTo>
                <a:lnTo>
                  <a:pt x="1540018" y="386471"/>
                </a:lnTo>
                <a:lnTo>
                  <a:pt x="1545288" y="378650"/>
                </a:lnTo>
                <a:lnTo>
                  <a:pt x="1547220" y="369073"/>
                </a:lnTo>
                <a:lnTo>
                  <a:pt x="1547220" y="49209"/>
                </a:lnTo>
                <a:lnTo>
                  <a:pt x="42390" y="49208"/>
                </a:lnTo>
                <a:lnTo>
                  <a:pt x="36885" y="43699"/>
                </a:lnTo>
                <a:lnTo>
                  <a:pt x="36885" y="30110"/>
                </a:lnTo>
                <a:lnTo>
                  <a:pt x="42390" y="24602"/>
                </a:lnTo>
                <a:lnTo>
                  <a:pt x="1596402" y="24602"/>
                </a:lnTo>
                <a:lnTo>
                  <a:pt x="1594470" y="15028"/>
                </a:lnTo>
                <a:lnTo>
                  <a:pt x="1589200" y="7207"/>
                </a:lnTo>
                <a:lnTo>
                  <a:pt x="1581384" y="1933"/>
                </a:lnTo>
                <a:lnTo>
                  <a:pt x="1571812" y="0"/>
                </a:lnTo>
                <a:close/>
              </a:path>
              <a:path w="1597025" h="393700">
                <a:moveTo>
                  <a:pt x="42390" y="24602"/>
                </a:moveTo>
                <a:lnTo>
                  <a:pt x="36885" y="30110"/>
                </a:lnTo>
                <a:lnTo>
                  <a:pt x="36885" y="43699"/>
                </a:lnTo>
                <a:lnTo>
                  <a:pt x="42390" y="49208"/>
                </a:lnTo>
                <a:lnTo>
                  <a:pt x="49181" y="49208"/>
                </a:lnTo>
                <a:lnTo>
                  <a:pt x="58752" y="47275"/>
                </a:lnTo>
                <a:lnTo>
                  <a:pt x="66568" y="42002"/>
                </a:lnTo>
                <a:lnTo>
                  <a:pt x="71838" y="34181"/>
                </a:lnTo>
                <a:lnTo>
                  <a:pt x="73770" y="24604"/>
                </a:lnTo>
                <a:lnTo>
                  <a:pt x="42390" y="24602"/>
                </a:lnTo>
                <a:close/>
              </a:path>
              <a:path w="1597025" h="393700">
                <a:moveTo>
                  <a:pt x="1596402" y="24602"/>
                </a:moveTo>
                <a:lnTo>
                  <a:pt x="42390" y="24602"/>
                </a:lnTo>
                <a:lnTo>
                  <a:pt x="73770" y="24604"/>
                </a:lnTo>
                <a:lnTo>
                  <a:pt x="71838" y="34181"/>
                </a:lnTo>
                <a:lnTo>
                  <a:pt x="66568" y="42002"/>
                </a:lnTo>
                <a:lnTo>
                  <a:pt x="58752" y="47275"/>
                </a:lnTo>
                <a:lnTo>
                  <a:pt x="49181" y="49208"/>
                </a:lnTo>
                <a:lnTo>
                  <a:pt x="1571812" y="49208"/>
                </a:lnTo>
                <a:lnTo>
                  <a:pt x="1581384" y="47275"/>
                </a:lnTo>
                <a:lnTo>
                  <a:pt x="1589200" y="42002"/>
                </a:lnTo>
                <a:lnTo>
                  <a:pt x="1594470" y="34181"/>
                </a:lnTo>
                <a:lnTo>
                  <a:pt x="1596402" y="24602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57072" y="5025114"/>
            <a:ext cx="98425" cy="369570"/>
          </a:xfrm>
          <a:custGeom>
            <a:avLst/>
            <a:gdLst/>
            <a:ahLst/>
            <a:cxnLst/>
            <a:rect l="l" t="t" r="r" b="b"/>
            <a:pathLst>
              <a:path w="98425" h="369570">
                <a:moveTo>
                  <a:pt x="66977" y="0"/>
                </a:moveTo>
                <a:lnTo>
                  <a:pt x="61472" y="5507"/>
                </a:lnTo>
                <a:lnTo>
                  <a:pt x="61472" y="19096"/>
                </a:lnTo>
                <a:lnTo>
                  <a:pt x="66977" y="24606"/>
                </a:lnTo>
                <a:lnTo>
                  <a:pt x="73768" y="24606"/>
                </a:lnTo>
                <a:lnTo>
                  <a:pt x="83339" y="22672"/>
                </a:lnTo>
                <a:lnTo>
                  <a:pt x="91156" y="17399"/>
                </a:lnTo>
                <a:lnTo>
                  <a:pt x="96425" y="9579"/>
                </a:lnTo>
                <a:lnTo>
                  <a:pt x="98358" y="2"/>
                </a:lnTo>
                <a:lnTo>
                  <a:pt x="66977" y="0"/>
                </a:lnTo>
                <a:close/>
              </a:path>
              <a:path w="98425" h="369570">
                <a:moveTo>
                  <a:pt x="31380" y="319867"/>
                </a:moveTo>
                <a:lnTo>
                  <a:pt x="24589" y="319867"/>
                </a:lnTo>
                <a:lnTo>
                  <a:pt x="15017" y="321800"/>
                </a:lnTo>
                <a:lnTo>
                  <a:pt x="7201" y="327073"/>
                </a:lnTo>
                <a:lnTo>
                  <a:pt x="1932" y="334894"/>
                </a:lnTo>
                <a:lnTo>
                  <a:pt x="0" y="344472"/>
                </a:lnTo>
                <a:lnTo>
                  <a:pt x="1932" y="354048"/>
                </a:lnTo>
                <a:lnTo>
                  <a:pt x="7201" y="361869"/>
                </a:lnTo>
                <a:lnTo>
                  <a:pt x="15017" y="367142"/>
                </a:lnTo>
                <a:lnTo>
                  <a:pt x="24589" y="369075"/>
                </a:lnTo>
                <a:lnTo>
                  <a:pt x="34160" y="367142"/>
                </a:lnTo>
                <a:lnTo>
                  <a:pt x="41976" y="361869"/>
                </a:lnTo>
                <a:lnTo>
                  <a:pt x="47246" y="354048"/>
                </a:lnTo>
                <a:lnTo>
                  <a:pt x="49178" y="344472"/>
                </a:lnTo>
                <a:lnTo>
                  <a:pt x="24589" y="344472"/>
                </a:lnTo>
                <a:lnTo>
                  <a:pt x="31381" y="344470"/>
                </a:lnTo>
                <a:lnTo>
                  <a:pt x="36884" y="338965"/>
                </a:lnTo>
                <a:lnTo>
                  <a:pt x="36884" y="325375"/>
                </a:lnTo>
                <a:lnTo>
                  <a:pt x="31380" y="319867"/>
                </a:lnTo>
                <a:close/>
              </a:path>
            </a:pathLst>
          </a:custGeom>
          <a:solidFill>
            <a:srgbClr val="CDC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57070" y="5000512"/>
            <a:ext cx="1621155" cy="393700"/>
          </a:xfrm>
          <a:custGeom>
            <a:avLst/>
            <a:gdLst/>
            <a:ahLst/>
            <a:cxnLst/>
            <a:rect l="l" t="t" r="r" b="b"/>
            <a:pathLst>
              <a:path w="1621155" h="393700">
                <a:moveTo>
                  <a:pt x="49181" y="344468"/>
                </a:moveTo>
                <a:lnTo>
                  <a:pt x="49181" y="24604"/>
                </a:lnTo>
                <a:lnTo>
                  <a:pt x="51113" y="15027"/>
                </a:lnTo>
                <a:lnTo>
                  <a:pt x="56383" y="7206"/>
                </a:lnTo>
                <a:lnTo>
                  <a:pt x="64199" y="1933"/>
                </a:lnTo>
                <a:lnTo>
                  <a:pt x="73770" y="0"/>
                </a:lnTo>
                <a:lnTo>
                  <a:pt x="1596402" y="0"/>
                </a:lnTo>
                <a:lnTo>
                  <a:pt x="1605973" y="1933"/>
                </a:lnTo>
                <a:lnTo>
                  <a:pt x="1613790" y="7206"/>
                </a:lnTo>
                <a:lnTo>
                  <a:pt x="1619060" y="15027"/>
                </a:lnTo>
                <a:lnTo>
                  <a:pt x="1620992" y="24604"/>
                </a:lnTo>
                <a:lnTo>
                  <a:pt x="1619060" y="34181"/>
                </a:lnTo>
                <a:lnTo>
                  <a:pt x="1613790" y="42002"/>
                </a:lnTo>
                <a:lnTo>
                  <a:pt x="1605973" y="47275"/>
                </a:lnTo>
                <a:lnTo>
                  <a:pt x="1596402" y="49208"/>
                </a:lnTo>
                <a:lnTo>
                  <a:pt x="1571810" y="49210"/>
                </a:lnTo>
                <a:lnTo>
                  <a:pt x="1571810" y="369074"/>
                </a:lnTo>
                <a:lnTo>
                  <a:pt x="1569878" y="378651"/>
                </a:lnTo>
                <a:lnTo>
                  <a:pt x="1564609" y="386471"/>
                </a:lnTo>
                <a:lnTo>
                  <a:pt x="1556793" y="391744"/>
                </a:lnTo>
                <a:lnTo>
                  <a:pt x="1547222" y="393678"/>
                </a:lnTo>
                <a:lnTo>
                  <a:pt x="24589" y="393678"/>
                </a:lnTo>
                <a:lnTo>
                  <a:pt x="15018" y="391744"/>
                </a:lnTo>
                <a:lnTo>
                  <a:pt x="7202" y="386471"/>
                </a:lnTo>
                <a:lnTo>
                  <a:pt x="1932" y="378651"/>
                </a:lnTo>
                <a:lnTo>
                  <a:pt x="0" y="369074"/>
                </a:lnTo>
                <a:lnTo>
                  <a:pt x="1932" y="359496"/>
                </a:lnTo>
                <a:lnTo>
                  <a:pt x="7202" y="351676"/>
                </a:lnTo>
                <a:lnTo>
                  <a:pt x="15018" y="346403"/>
                </a:lnTo>
                <a:lnTo>
                  <a:pt x="24589" y="344469"/>
                </a:lnTo>
                <a:lnTo>
                  <a:pt x="49181" y="344468"/>
                </a:lnTo>
                <a:close/>
              </a:path>
            </a:pathLst>
          </a:custGeom>
          <a:ln w="157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18545" y="5000512"/>
            <a:ext cx="37465" cy="49530"/>
          </a:xfrm>
          <a:custGeom>
            <a:avLst/>
            <a:gdLst/>
            <a:ahLst/>
            <a:cxnLst/>
            <a:rect l="l" t="t" r="r" b="b"/>
            <a:pathLst>
              <a:path w="37465" h="49529">
                <a:moveTo>
                  <a:pt x="12295" y="0"/>
                </a:moveTo>
                <a:lnTo>
                  <a:pt x="21867" y="1933"/>
                </a:lnTo>
                <a:lnTo>
                  <a:pt x="29683" y="7206"/>
                </a:lnTo>
                <a:lnTo>
                  <a:pt x="34952" y="15027"/>
                </a:lnTo>
                <a:lnTo>
                  <a:pt x="36885" y="24604"/>
                </a:lnTo>
                <a:lnTo>
                  <a:pt x="34952" y="34181"/>
                </a:lnTo>
                <a:lnTo>
                  <a:pt x="29683" y="42002"/>
                </a:lnTo>
                <a:lnTo>
                  <a:pt x="21867" y="47275"/>
                </a:lnTo>
                <a:lnTo>
                  <a:pt x="12295" y="49208"/>
                </a:lnTo>
                <a:lnTo>
                  <a:pt x="5504" y="49208"/>
                </a:lnTo>
                <a:lnTo>
                  <a:pt x="0" y="43700"/>
                </a:lnTo>
                <a:lnTo>
                  <a:pt x="0" y="36905"/>
                </a:lnTo>
                <a:lnTo>
                  <a:pt x="0" y="30110"/>
                </a:lnTo>
                <a:lnTo>
                  <a:pt x="5504" y="24602"/>
                </a:lnTo>
                <a:lnTo>
                  <a:pt x="12295" y="24602"/>
                </a:lnTo>
                <a:lnTo>
                  <a:pt x="36885" y="24604"/>
                </a:lnTo>
              </a:path>
            </a:pathLst>
          </a:custGeom>
          <a:ln w="157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81659" y="5344980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0" y="0"/>
                </a:moveTo>
                <a:lnTo>
                  <a:pt x="6790" y="0"/>
                </a:lnTo>
                <a:lnTo>
                  <a:pt x="12295" y="5508"/>
                </a:lnTo>
                <a:lnTo>
                  <a:pt x="12295" y="12302"/>
                </a:lnTo>
                <a:lnTo>
                  <a:pt x="12295" y="19097"/>
                </a:lnTo>
                <a:lnTo>
                  <a:pt x="6790" y="24605"/>
                </a:lnTo>
                <a:lnTo>
                  <a:pt x="0" y="24605"/>
                </a:lnTo>
                <a:lnTo>
                  <a:pt x="24591" y="24605"/>
                </a:lnTo>
              </a:path>
            </a:pathLst>
          </a:custGeom>
          <a:ln w="157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81659" y="5344980"/>
            <a:ext cx="24765" cy="49530"/>
          </a:xfrm>
          <a:custGeom>
            <a:avLst/>
            <a:gdLst/>
            <a:ahLst/>
            <a:cxnLst/>
            <a:rect l="l" t="t" r="r" b="b"/>
            <a:pathLst>
              <a:path w="24765" h="49529">
                <a:moveTo>
                  <a:pt x="0" y="49210"/>
                </a:moveTo>
                <a:lnTo>
                  <a:pt x="9571" y="47276"/>
                </a:lnTo>
                <a:lnTo>
                  <a:pt x="17387" y="42003"/>
                </a:lnTo>
                <a:lnTo>
                  <a:pt x="22657" y="34182"/>
                </a:lnTo>
                <a:lnTo>
                  <a:pt x="24589" y="24605"/>
                </a:lnTo>
                <a:lnTo>
                  <a:pt x="24591" y="0"/>
                </a:lnTo>
              </a:path>
            </a:pathLst>
          </a:custGeom>
          <a:ln w="157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1133902" y="5111655"/>
            <a:ext cx="648970" cy="229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80"/>
              </a:lnSpc>
            </a:pPr>
            <a:r>
              <a:rPr sz="1600" b="1" spc="40" dirty="0">
                <a:latin typeface="Arial"/>
                <a:cs typeface="Arial"/>
              </a:rPr>
              <a:t>P</a:t>
            </a:r>
            <a:r>
              <a:rPr sz="1600" b="1" spc="-25" dirty="0">
                <a:latin typeface="Arial"/>
                <a:cs typeface="Arial"/>
              </a:rPr>
              <a:t>1</a:t>
            </a:r>
            <a:r>
              <a:rPr sz="1600" b="1" spc="40" dirty="0">
                <a:latin typeface="Arial"/>
                <a:cs typeface="Arial"/>
              </a:rPr>
              <a:t>.</a:t>
            </a:r>
            <a:r>
              <a:rPr sz="1600" b="1" spc="-25" dirty="0">
                <a:latin typeface="Arial"/>
                <a:cs typeface="Arial"/>
              </a:rPr>
              <a:t>07</a:t>
            </a:r>
            <a:r>
              <a:rPr sz="1600" b="1" spc="0" dirty="0">
                <a:latin typeface="Arial"/>
                <a:cs typeface="Arial"/>
              </a:rPr>
              <a:t>5</a:t>
            </a:r>
            <a:endParaRPr sz="160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48733" y="4978614"/>
            <a:ext cx="2275840" cy="533400"/>
          </a:xfrm>
          <a:custGeom>
            <a:avLst/>
            <a:gdLst/>
            <a:ahLst/>
            <a:cxnLst/>
            <a:rect l="l" t="t" r="r" b="b"/>
            <a:pathLst>
              <a:path w="2275840" h="533400">
                <a:moveTo>
                  <a:pt x="0" y="0"/>
                </a:moveTo>
                <a:lnTo>
                  <a:pt x="2275218" y="0"/>
                </a:lnTo>
                <a:lnTo>
                  <a:pt x="2275218" y="533185"/>
                </a:lnTo>
                <a:lnTo>
                  <a:pt x="0" y="53318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73FBC9E-C095-401C-B623-D151677F921E}"/>
              </a:ext>
            </a:extLst>
          </p:cNvPr>
          <p:cNvSpPr txBox="1"/>
          <p:nvPr/>
        </p:nvSpPr>
        <p:spPr>
          <a:xfrm>
            <a:off x="5937097" y="92202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5514599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79234" y="1010911"/>
            <a:ext cx="5700332" cy="17363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2800" spc="-15" dirty="0">
                <a:solidFill>
                  <a:srgbClr val="FF0000"/>
                </a:solidFill>
                <a:latin typeface="Gill Sans MT"/>
                <a:cs typeface="Gill Sans MT"/>
              </a:rPr>
              <a:t>Many results </a:t>
            </a:r>
            <a:r>
              <a:rPr sz="2800" spc="-5" dirty="0">
                <a:solidFill>
                  <a:srgbClr val="FF0000"/>
                </a:solidFill>
                <a:latin typeface="Gill Sans MT"/>
                <a:cs typeface="Gill Sans MT"/>
              </a:rPr>
              <a:t>with </a:t>
            </a:r>
            <a:r>
              <a:rPr sz="2800" spc="-15" dirty="0">
                <a:solidFill>
                  <a:srgbClr val="FF0000"/>
                </a:solidFill>
                <a:latin typeface="Gill Sans MT"/>
                <a:cs typeface="Gill Sans MT"/>
              </a:rPr>
              <a:t>different </a:t>
            </a:r>
            <a:r>
              <a:rPr sz="2800" spc="-5" dirty="0">
                <a:solidFill>
                  <a:srgbClr val="FF0000"/>
                </a:solidFill>
                <a:latin typeface="Gill Sans MT"/>
                <a:cs typeface="Gill Sans MT"/>
              </a:rPr>
              <a:t>isotopes  </a:t>
            </a:r>
            <a:r>
              <a:rPr sz="2800" dirty="0">
                <a:solidFill>
                  <a:srgbClr val="FF0000"/>
                </a:solidFill>
                <a:latin typeface="Gill Sans MT"/>
                <a:cs typeface="Gill Sans MT"/>
              </a:rPr>
              <a:t>and on </a:t>
            </a:r>
            <a:r>
              <a:rPr sz="2800" spc="-15" dirty="0">
                <a:solidFill>
                  <a:srgbClr val="FF0000"/>
                </a:solidFill>
                <a:latin typeface="Gill Sans MT"/>
                <a:cs typeface="Gill Sans MT"/>
              </a:rPr>
              <a:t>different</a:t>
            </a:r>
            <a:r>
              <a:rPr sz="2800" spc="-45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2800" spc="-5" dirty="0">
                <a:solidFill>
                  <a:srgbClr val="FF0000"/>
                </a:solidFill>
                <a:latin typeface="Gill Sans MT"/>
                <a:cs typeface="Gill Sans MT"/>
              </a:rPr>
              <a:t>mechanisms</a:t>
            </a:r>
            <a:r>
              <a:rPr lang="en-US" sz="2800" spc="-5" dirty="0">
                <a:solidFill>
                  <a:srgbClr val="FF0000"/>
                </a:solidFill>
                <a:latin typeface="Gill Sans MT"/>
                <a:cs typeface="Gill Sans MT"/>
              </a:rPr>
              <a:t> 2b-decay</a:t>
            </a:r>
          </a:p>
          <a:p>
            <a:pPr marL="12700" marR="5080">
              <a:spcBef>
                <a:spcPts val="100"/>
              </a:spcBef>
            </a:pPr>
            <a:r>
              <a:rPr lang="en-US" sz="2800" spc="-5" dirty="0">
                <a:solidFill>
                  <a:srgbClr val="FF0000"/>
                </a:solidFill>
                <a:latin typeface="Gill Sans MT"/>
                <a:cs typeface="Gill Sans MT"/>
              </a:rPr>
              <a:t>processes for: Ca-48, Se-82, Zr-96, Mo-100, Cd-116, Te-130, Nd-150</a:t>
            </a:r>
            <a:endParaRPr sz="2800" dirty="0">
              <a:solidFill>
                <a:srgbClr val="FF0000"/>
              </a:solidFill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11069" y="1008684"/>
            <a:ext cx="4260203" cy="3963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826000" y="0"/>
            <a:ext cx="5001681" cy="964367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120014">
              <a:lnSpc>
                <a:spcPct val="100000"/>
              </a:lnSpc>
              <a:spcBef>
                <a:spcPts val="940"/>
              </a:spcBef>
            </a:pPr>
            <a:r>
              <a:rPr lang="en-US" sz="4400" spc="-70" dirty="0"/>
              <a:t> </a:t>
            </a:r>
            <a:r>
              <a:rPr sz="4400" spc="-70" dirty="0"/>
              <a:t>NEMO-3</a:t>
            </a:r>
            <a:r>
              <a:rPr sz="4400" spc="-95" dirty="0"/>
              <a:t> </a:t>
            </a:r>
            <a:r>
              <a:rPr sz="4400" spc="-20" dirty="0"/>
              <a:t>results</a:t>
            </a:r>
            <a:endParaRPr sz="4400" dirty="0"/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b="1" spc="15" dirty="0">
                <a:solidFill>
                  <a:srgbClr val="FF0000"/>
                </a:solidFill>
                <a:latin typeface="Arial"/>
                <a:cs typeface="Arial"/>
              </a:rPr>
              <a:t>PRD</a:t>
            </a:r>
            <a:r>
              <a:rPr sz="1000" b="1" spc="-9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00" b="1" spc="25" dirty="0">
                <a:solidFill>
                  <a:srgbClr val="FF0000"/>
                </a:solidFill>
                <a:latin typeface="Arial"/>
                <a:cs typeface="Arial"/>
              </a:rPr>
              <a:t>92,</a:t>
            </a:r>
            <a:r>
              <a:rPr sz="1000" b="1" spc="-7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00" b="1" spc="25" dirty="0">
                <a:solidFill>
                  <a:srgbClr val="FF0000"/>
                </a:solidFill>
                <a:latin typeface="Arial"/>
                <a:cs typeface="Arial"/>
              </a:rPr>
              <a:t>072011</a:t>
            </a:r>
            <a:r>
              <a:rPr sz="1000" b="1" spc="-9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00" b="1" spc="5" dirty="0">
                <a:solidFill>
                  <a:srgbClr val="FF0000"/>
                </a:solidFill>
                <a:latin typeface="Arial"/>
                <a:cs typeface="Arial"/>
              </a:rPr>
              <a:t>(2015)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0367" y="994502"/>
            <a:ext cx="5941695" cy="5027930"/>
          </a:xfrm>
          <a:custGeom>
            <a:avLst/>
            <a:gdLst/>
            <a:ahLst/>
            <a:cxnLst/>
            <a:rect l="l" t="t" r="r" b="b"/>
            <a:pathLst>
              <a:path w="5941695" h="5027930">
                <a:moveTo>
                  <a:pt x="1053467" y="0"/>
                </a:moveTo>
                <a:lnTo>
                  <a:pt x="4887677" y="0"/>
                </a:lnTo>
                <a:lnTo>
                  <a:pt x="4960178" y="29"/>
                </a:lnTo>
                <a:lnTo>
                  <a:pt x="5027033" y="239"/>
                </a:lnTo>
                <a:lnTo>
                  <a:pt x="5088793" y="806"/>
                </a:lnTo>
                <a:lnTo>
                  <a:pt x="5146006" y="1912"/>
                </a:lnTo>
                <a:lnTo>
                  <a:pt x="5199222" y="3734"/>
                </a:lnTo>
                <a:lnTo>
                  <a:pt x="5248990" y="6453"/>
                </a:lnTo>
                <a:lnTo>
                  <a:pt x="5295859" y="10247"/>
                </a:lnTo>
                <a:lnTo>
                  <a:pt x="5340379" y="15296"/>
                </a:lnTo>
                <a:lnTo>
                  <a:pt x="5383100" y="21779"/>
                </a:lnTo>
                <a:lnTo>
                  <a:pt x="5424569" y="29875"/>
                </a:lnTo>
                <a:lnTo>
                  <a:pt x="5465338" y="39764"/>
                </a:lnTo>
                <a:lnTo>
                  <a:pt x="5505955" y="51624"/>
                </a:lnTo>
                <a:lnTo>
                  <a:pt x="5553605" y="71164"/>
                </a:lnTo>
                <a:lnTo>
                  <a:pt x="5599209" y="94279"/>
                </a:lnTo>
                <a:lnTo>
                  <a:pt x="5642597" y="120800"/>
                </a:lnTo>
                <a:lnTo>
                  <a:pt x="5683598" y="150558"/>
                </a:lnTo>
                <a:lnTo>
                  <a:pt x="5722044" y="183381"/>
                </a:lnTo>
                <a:lnTo>
                  <a:pt x="5757763" y="219100"/>
                </a:lnTo>
                <a:lnTo>
                  <a:pt x="5790586" y="257546"/>
                </a:lnTo>
                <a:lnTo>
                  <a:pt x="5820343" y="298547"/>
                </a:lnTo>
                <a:lnTo>
                  <a:pt x="5846865" y="341935"/>
                </a:lnTo>
                <a:lnTo>
                  <a:pt x="5869980" y="387538"/>
                </a:lnTo>
                <a:lnTo>
                  <a:pt x="5889519" y="435188"/>
                </a:lnTo>
                <a:lnTo>
                  <a:pt x="5901380" y="475808"/>
                </a:lnTo>
                <a:lnTo>
                  <a:pt x="5911269" y="516596"/>
                </a:lnTo>
                <a:lnTo>
                  <a:pt x="5919365" y="558117"/>
                </a:lnTo>
                <a:lnTo>
                  <a:pt x="5925848" y="600938"/>
                </a:lnTo>
                <a:lnTo>
                  <a:pt x="5930897" y="645623"/>
                </a:lnTo>
                <a:lnTo>
                  <a:pt x="5934691" y="692739"/>
                </a:lnTo>
                <a:lnTo>
                  <a:pt x="5937410" y="742851"/>
                </a:lnTo>
                <a:lnTo>
                  <a:pt x="5939233" y="796525"/>
                </a:lnTo>
                <a:lnTo>
                  <a:pt x="5940338" y="854327"/>
                </a:lnTo>
                <a:lnTo>
                  <a:pt x="5940906" y="916821"/>
                </a:lnTo>
                <a:lnTo>
                  <a:pt x="5941115" y="984574"/>
                </a:lnTo>
                <a:lnTo>
                  <a:pt x="5941145" y="1058151"/>
                </a:lnTo>
                <a:lnTo>
                  <a:pt x="5941145" y="3974092"/>
                </a:lnTo>
                <a:lnTo>
                  <a:pt x="5941115" y="4046593"/>
                </a:lnTo>
                <a:lnTo>
                  <a:pt x="5940906" y="4113449"/>
                </a:lnTo>
                <a:lnTo>
                  <a:pt x="5940338" y="4175208"/>
                </a:lnTo>
                <a:lnTo>
                  <a:pt x="5939233" y="4232421"/>
                </a:lnTo>
                <a:lnTo>
                  <a:pt x="5937410" y="4285637"/>
                </a:lnTo>
                <a:lnTo>
                  <a:pt x="5934691" y="4335405"/>
                </a:lnTo>
                <a:lnTo>
                  <a:pt x="5930897" y="4382274"/>
                </a:lnTo>
                <a:lnTo>
                  <a:pt x="5925848" y="4426795"/>
                </a:lnTo>
                <a:lnTo>
                  <a:pt x="5919365" y="4469515"/>
                </a:lnTo>
                <a:lnTo>
                  <a:pt x="5911269" y="4510985"/>
                </a:lnTo>
                <a:lnTo>
                  <a:pt x="5901380" y="4551753"/>
                </a:lnTo>
                <a:lnTo>
                  <a:pt x="5889519" y="4592370"/>
                </a:lnTo>
                <a:lnTo>
                  <a:pt x="5869980" y="4640020"/>
                </a:lnTo>
                <a:lnTo>
                  <a:pt x="5846865" y="4685624"/>
                </a:lnTo>
                <a:lnTo>
                  <a:pt x="5820343" y="4729012"/>
                </a:lnTo>
                <a:lnTo>
                  <a:pt x="5790586" y="4770013"/>
                </a:lnTo>
                <a:lnTo>
                  <a:pt x="5757763" y="4808459"/>
                </a:lnTo>
                <a:lnTo>
                  <a:pt x="5722044" y="4844178"/>
                </a:lnTo>
                <a:lnTo>
                  <a:pt x="5683598" y="4877001"/>
                </a:lnTo>
                <a:lnTo>
                  <a:pt x="5642597" y="4906758"/>
                </a:lnTo>
                <a:lnTo>
                  <a:pt x="5599209" y="4933279"/>
                </a:lnTo>
                <a:lnTo>
                  <a:pt x="5553605" y="4956395"/>
                </a:lnTo>
                <a:lnTo>
                  <a:pt x="5505955" y="4975934"/>
                </a:lnTo>
                <a:lnTo>
                  <a:pt x="5465335" y="4987795"/>
                </a:lnTo>
                <a:lnTo>
                  <a:pt x="5424548" y="4997684"/>
                </a:lnTo>
                <a:lnTo>
                  <a:pt x="5383026" y="5005780"/>
                </a:lnTo>
                <a:lnTo>
                  <a:pt x="5340206" y="5012263"/>
                </a:lnTo>
                <a:lnTo>
                  <a:pt x="5295520" y="5017311"/>
                </a:lnTo>
                <a:lnTo>
                  <a:pt x="5248404" y="5021106"/>
                </a:lnTo>
                <a:lnTo>
                  <a:pt x="5198292" y="5023824"/>
                </a:lnTo>
                <a:lnTo>
                  <a:pt x="5144618" y="5025647"/>
                </a:lnTo>
                <a:lnTo>
                  <a:pt x="5086817" y="5026752"/>
                </a:lnTo>
                <a:lnTo>
                  <a:pt x="5024323" y="5027320"/>
                </a:lnTo>
                <a:lnTo>
                  <a:pt x="4956570" y="5027529"/>
                </a:lnTo>
                <a:lnTo>
                  <a:pt x="4882993" y="5027559"/>
                </a:lnTo>
                <a:lnTo>
                  <a:pt x="1053467" y="5027559"/>
                </a:lnTo>
                <a:lnTo>
                  <a:pt x="980966" y="5027529"/>
                </a:lnTo>
                <a:lnTo>
                  <a:pt x="914110" y="5027320"/>
                </a:lnTo>
                <a:lnTo>
                  <a:pt x="852351" y="5026752"/>
                </a:lnTo>
                <a:lnTo>
                  <a:pt x="795137" y="5025647"/>
                </a:lnTo>
                <a:lnTo>
                  <a:pt x="741922" y="5023824"/>
                </a:lnTo>
                <a:lnTo>
                  <a:pt x="692154" y="5021106"/>
                </a:lnTo>
                <a:lnTo>
                  <a:pt x="645284" y="5017311"/>
                </a:lnTo>
                <a:lnTo>
                  <a:pt x="600764" y="5012263"/>
                </a:lnTo>
                <a:lnTo>
                  <a:pt x="558044" y="5005780"/>
                </a:lnTo>
                <a:lnTo>
                  <a:pt x="516574" y="4997684"/>
                </a:lnTo>
                <a:lnTo>
                  <a:pt x="475805" y="4987795"/>
                </a:lnTo>
                <a:lnTo>
                  <a:pt x="435188" y="4975934"/>
                </a:lnTo>
                <a:lnTo>
                  <a:pt x="387538" y="4956395"/>
                </a:lnTo>
                <a:lnTo>
                  <a:pt x="341935" y="4933279"/>
                </a:lnTo>
                <a:lnTo>
                  <a:pt x="298547" y="4906758"/>
                </a:lnTo>
                <a:lnTo>
                  <a:pt x="257546" y="4877001"/>
                </a:lnTo>
                <a:lnTo>
                  <a:pt x="219100" y="4844178"/>
                </a:lnTo>
                <a:lnTo>
                  <a:pt x="183381" y="4808459"/>
                </a:lnTo>
                <a:lnTo>
                  <a:pt x="150558" y="4770013"/>
                </a:lnTo>
                <a:lnTo>
                  <a:pt x="120800" y="4729012"/>
                </a:lnTo>
                <a:lnTo>
                  <a:pt x="94279" y="4685624"/>
                </a:lnTo>
                <a:lnTo>
                  <a:pt x="71164" y="4640020"/>
                </a:lnTo>
                <a:lnTo>
                  <a:pt x="51624" y="4592370"/>
                </a:lnTo>
                <a:lnTo>
                  <a:pt x="39764" y="4551751"/>
                </a:lnTo>
                <a:lnTo>
                  <a:pt x="29875" y="4510963"/>
                </a:lnTo>
                <a:lnTo>
                  <a:pt x="21779" y="4469442"/>
                </a:lnTo>
                <a:lnTo>
                  <a:pt x="15296" y="4426621"/>
                </a:lnTo>
                <a:lnTo>
                  <a:pt x="10247" y="4381936"/>
                </a:lnTo>
                <a:lnTo>
                  <a:pt x="6453" y="4334820"/>
                </a:lnTo>
                <a:lnTo>
                  <a:pt x="3734" y="4284707"/>
                </a:lnTo>
                <a:lnTo>
                  <a:pt x="1912" y="4231034"/>
                </a:lnTo>
                <a:lnTo>
                  <a:pt x="806" y="4173232"/>
                </a:lnTo>
                <a:lnTo>
                  <a:pt x="239" y="4110738"/>
                </a:lnTo>
                <a:lnTo>
                  <a:pt x="29" y="4042986"/>
                </a:lnTo>
                <a:lnTo>
                  <a:pt x="0" y="3969409"/>
                </a:lnTo>
                <a:lnTo>
                  <a:pt x="0" y="1053467"/>
                </a:lnTo>
                <a:lnTo>
                  <a:pt x="29" y="980966"/>
                </a:lnTo>
                <a:lnTo>
                  <a:pt x="239" y="914110"/>
                </a:lnTo>
                <a:lnTo>
                  <a:pt x="806" y="852351"/>
                </a:lnTo>
                <a:lnTo>
                  <a:pt x="1912" y="795137"/>
                </a:lnTo>
                <a:lnTo>
                  <a:pt x="3734" y="741922"/>
                </a:lnTo>
                <a:lnTo>
                  <a:pt x="6453" y="692154"/>
                </a:lnTo>
                <a:lnTo>
                  <a:pt x="10247" y="645284"/>
                </a:lnTo>
                <a:lnTo>
                  <a:pt x="15296" y="600764"/>
                </a:lnTo>
                <a:lnTo>
                  <a:pt x="21779" y="558044"/>
                </a:lnTo>
                <a:lnTo>
                  <a:pt x="29875" y="516574"/>
                </a:lnTo>
                <a:lnTo>
                  <a:pt x="39764" y="475805"/>
                </a:lnTo>
                <a:lnTo>
                  <a:pt x="51624" y="435188"/>
                </a:lnTo>
                <a:lnTo>
                  <a:pt x="71164" y="387538"/>
                </a:lnTo>
                <a:lnTo>
                  <a:pt x="94279" y="341935"/>
                </a:lnTo>
                <a:lnTo>
                  <a:pt x="120800" y="298547"/>
                </a:lnTo>
                <a:lnTo>
                  <a:pt x="150558" y="257546"/>
                </a:lnTo>
                <a:lnTo>
                  <a:pt x="183381" y="219100"/>
                </a:lnTo>
                <a:lnTo>
                  <a:pt x="219100" y="183381"/>
                </a:lnTo>
                <a:lnTo>
                  <a:pt x="257546" y="150558"/>
                </a:lnTo>
                <a:lnTo>
                  <a:pt x="298547" y="120800"/>
                </a:lnTo>
                <a:lnTo>
                  <a:pt x="341935" y="94279"/>
                </a:lnTo>
                <a:lnTo>
                  <a:pt x="387538" y="71164"/>
                </a:lnTo>
                <a:lnTo>
                  <a:pt x="435188" y="51624"/>
                </a:lnTo>
                <a:lnTo>
                  <a:pt x="475808" y="39764"/>
                </a:lnTo>
                <a:lnTo>
                  <a:pt x="516596" y="29875"/>
                </a:lnTo>
                <a:lnTo>
                  <a:pt x="558117" y="21779"/>
                </a:lnTo>
                <a:lnTo>
                  <a:pt x="600938" y="15296"/>
                </a:lnTo>
                <a:lnTo>
                  <a:pt x="645623" y="10247"/>
                </a:lnTo>
                <a:lnTo>
                  <a:pt x="692739" y="6453"/>
                </a:lnTo>
                <a:lnTo>
                  <a:pt x="742851" y="3734"/>
                </a:lnTo>
                <a:lnTo>
                  <a:pt x="796525" y="1912"/>
                </a:lnTo>
                <a:lnTo>
                  <a:pt x="854327" y="806"/>
                </a:lnTo>
                <a:lnTo>
                  <a:pt x="916821" y="239"/>
                </a:lnTo>
                <a:lnTo>
                  <a:pt x="984574" y="29"/>
                </a:lnTo>
                <a:lnTo>
                  <a:pt x="1058151" y="0"/>
                </a:lnTo>
                <a:lnTo>
                  <a:pt x="1053467" y="0"/>
                </a:lnTo>
                <a:close/>
              </a:path>
            </a:pathLst>
          </a:custGeom>
          <a:ln w="25399">
            <a:solidFill>
              <a:srgbClr val="C8250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49472" y="5042402"/>
            <a:ext cx="175895" cy="3492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100" i="1" spc="5" dirty="0">
                <a:latin typeface="Times New Roman"/>
                <a:cs typeface="Times New Roman"/>
              </a:rPr>
              <a:t>T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351" y="5223473"/>
            <a:ext cx="225425" cy="2127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00" spc="-35" dirty="0">
                <a:latin typeface="Times New Roman"/>
                <a:cs typeface="Times New Roman"/>
              </a:rPr>
              <a:t>1</a:t>
            </a:r>
            <a:r>
              <a:rPr sz="1200" spc="45" dirty="0">
                <a:latin typeface="Times New Roman"/>
                <a:cs typeface="Times New Roman"/>
              </a:rPr>
              <a:t>/</a:t>
            </a:r>
            <a:r>
              <a:rPr sz="1200" spc="5" dirty="0">
                <a:latin typeface="Times New Roman"/>
                <a:cs typeface="Times New Roman"/>
              </a:rPr>
              <a:t>2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37990" y="5030566"/>
            <a:ext cx="356870" cy="2184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spc="15" dirty="0">
                <a:latin typeface="Times New Roman"/>
                <a:cs typeface="Times New Roman"/>
              </a:rPr>
              <a:t>0</a:t>
            </a:r>
            <a:r>
              <a:rPr sz="1250" i="1" spc="-20" dirty="0">
                <a:latin typeface="Symbol"/>
                <a:cs typeface="Symbol"/>
              </a:rPr>
              <a:t></a:t>
            </a:r>
            <a:r>
              <a:rPr sz="1250" i="1" spc="-15" dirty="0">
                <a:latin typeface="Symbol"/>
                <a:cs typeface="Symbol"/>
              </a:rPr>
              <a:t></a:t>
            </a:r>
            <a:endParaRPr sz="1250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365237" y="5035383"/>
            <a:ext cx="181610" cy="2127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00" spc="5" dirty="0">
                <a:latin typeface="Times New Roman"/>
                <a:cs typeface="Times New Roman"/>
              </a:rPr>
              <a:t>24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64968" y="5042402"/>
            <a:ext cx="2779395" cy="3492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273810" algn="l"/>
              </a:tabLst>
            </a:pPr>
            <a:r>
              <a:rPr sz="2100" spc="5" dirty="0">
                <a:latin typeface="Symbol"/>
                <a:cs typeface="Symbol"/>
              </a:rPr>
              <a:t></a:t>
            </a:r>
            <a:r>
              <a:rPr sz="2100" spc="-254" dirty="0">
                <a:latin typeface="Times New Roman"/>
                <a:cs typeface="Times New Roman"/>
              </a:rPr>
              <a:t> </a:t>
            </a:r>
            <a:r>
              <a:rPr sz="2100" spc="5" dirty="0">
                <a:latin typeface="Times New Roman"/>
                <a:cs typeface="Times New Roman"/>
              </a:rPr>
              <a:t>1.1</a:t>
            </a:r>
            <a:r>
              <a:rPr sz="2100" spc="-330" dirty="0">
                <a:latin typeface="Times New Roman"/>
                <a:cs typeface="Times New Roman"/>
              </a:rPr>
              <a:t> </a:t>
            </a:r>
            <a:r>
              <a:rPr sz="2100" spc="65" dirty="0">
                <a:latin typeface="Symbol"/>
                <a:cs typeface="Symbol"/>
              </a:rPr>
              <a:t></a:t>
            </a:r>
            <a:r>
              <a:rPr sz="2100" spc="65" dirty="0">
                <a:latin typeface="Times New Roman"/>
                <a:cs typeface="Times New Roman"/>
              </a:rPr>
              <a:t>10	</a:t>
            </a:r>
            <a:r>
              <a:rPr sz="2100" spc="5" dirty="0">
                <a:latin typeface="Times New Roman"/>
                <a:cs typeface="Times New Roman"/>
              </a:rPr>
              <a:t>yr </a:t>
            </a:r>
            <a:r>
              <a:rPr sz="2100" spc="0" dirty="0">
                <a:latin typeface="Times New Roman"/>
                <a:cs typeface="Times New Roman"/>
              </a:rPr>
              <a:t>(90%</a:t>
            </a:r>
            <a:r>
              <a:rPr sz="2100" spc="-220" dirty="0">
                <a:latin typeface="Times New Roman"/>
                <a:cs typeface="Times New Roman"/>
              </a:rPr>
              <a:t> </a:t>
            </a:r>
            <a:r>
              <a:rPr sz="2100" spc="0" dirty="0">
                <a:latin typeface="Times New Roman"/>
                <a:cs typeface="Times New Roman"/>
              </a:rPr>
              <a:t>C.L.)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10100" y="2140516"/>
            <a:ext cx="1231265" cy="168507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81915">
              <a:lnSpc>
                <a:spcPct val="100000"/>
              </a:lnSpc>
              <a:spcBef>
                <a:spcPts val="120"/>
              </a:spcBef>
            </a:pPr>
            <a:r>
              <a:rPr sz="4000" spc="-10" dirty="0">
                <a:solidFill>
                  <a:srgbClr val="FF0000"/>
                </a:solidFill>
                <a:latin typeface="Gill Sans MT"/>
                <a:cs typeface="Gill Sans MT"/>
              </a:rPr>
              <a:t>0</a:t>
            </a:r>
            <a:r>
              <a:rPr lang="el-GR" sz="4000" spc="80" dirty="0">
                <a:solidFill>
                  <a:srgbClr val="FF0000"/>
                </a:solidFill>
                <a:latin typeface="Trebuchet MS"/>
                <a:cs typeface="Trebuchet MS"/>
              </a:rPr>
              <a:t>νββ</a:t>
            </a:r>
            <a:r>
              <a:rPr lang="en-US" sz="4000" spc="80" dirty="0">
                <a:latin typeface="Trebuchet MS"/>
                <a:cs typeface="Trebuchet MS"/>
              </a:rPr>
              <a:t>    </a:t>
            </a:r>
            <a:r>
              <a:rPr sz="3600" dirty="0">
                <a:solidFill>
                  <a:srgbClr val="FF2600"/>
                </a:solidFill>
                <a:latin typeface="Arial"/>
                <a:cs typeface="Arial"/>
              </a:rPr>
              <a:t>of</a:t>
            </a:r>
            <a:endParaRPr sz="3600" dirty="0">
              <a:latin typeface="Arial"/>
              <a:cs typeface="Arial"/>
            </a:endParaRPr>
          </a:p>
          <a:p>
            <a:pPr marR="105410" algn="ctr">
              <a:lnSpc>
                <a:spcPts val="3860"/>
              </a:lnSpc>
            </a:pPr>
            <a:r>
              <a:rPr sz="2400" dirty="0">
                <a:solidFill>
                  <a:srgbClr val="FF2600"/>
                </a:solidFill>
                <a:latin typeface="Times New Roman"/>
                <a:cs typeface="Times New Roman"/>
              </a:rPr>
              <a:t>100</a:t>
            </a:r>
            <a:r>
              <a:rPr sz="5400" baseline="-13888" dirty="0">
                <a:solidFill>
                  <a:srgbClr val="FF2600"/>
                </a:solidFill>
                <a:latin typeface="Times New Roman"/>
                <a:cs typeface="Times New Roman"/>
              </a:rPr>
              <a:t>Mo</a:t>
            </a:r>
            <a:endParaRPr sz="5400" baseline="-13888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253779" y="8398483"/>
            <a:ext cx="723900" cy="53540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375" i="1" spc="-89" baseline="-27160" dirty="0">
                <a:latin typeface="Verdana"/>
                <a:cs typeface="Verdana"/>
              </a:rPr>
              <a:t>T</a:t>
            </a:r>
            <a:r>
              <a:rPr sz="3375" i="1" spc="-825" baseline="-27160" dirty="0">
                <a:latin typeface="Verdana"/>
                <a:cs typeface="Verdana"/>
              </a:rPr>
              <a:t> </a:t>
            </a:r>
            <a:endParaRPr sz="1600" dirty="0">
              <a:latin typeface="Segoe UI Symbol"/>
              <a:cs typeface="Segoe UI 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422334" y="8722665"/>
            <a:ext cx="374015" cy="268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00" spc="-5" dirty="0">
                <a:latin typeface="Bauhaus 93"/>
                <a:cs typeface="Bauhaus 93"/>
              </a:rPr>
              <a:t>1</a:t>
            </a:r>
            <a:r>
              <a:rPr sz="1600" i="1" spc="85" dirty="0">
                <a:latin typeface="Trebuchet MS"/>
                <a:cs typeface="Trebuchet MS"/>
              </a:rPr>
              <a:t>/</a:t>
            </a:r>
            <a:r>
              <a:rPr sz="1600" spc="-5" dirty="0">
                <a:latin typeface="Bauhaus 93"/>
                <a:cs typeface="Bauhaus 93"/>
              </a:rPr>
              <a:t>2</a:t>
            </a:r>
            <a:endParaRPr sz="1600" dirty="0">
              <a:latin typeface="Bauhaus 93"/>
              <a:cs typeface="Bauhaus 93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013031" y="8745771"/>
            <a:ext cx="931679" cy="2821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60"/>
              </a:lnSpc>
            </a:pPr>
            <a:r>
              <a:rPr sz="2250" i="1" spc="-80" dirty="0">
                <a:latin typeface="Verdana"/>
                <a:cs typeface="Verdana"/>
              </a:rPr>
              <a:t>&gt;</a:t>
            </a:r>
            <a:r>
              <a:rPr lang="en-US" sz="2250" i="1" spc="-80" dirty="0">
                <a:latin typeface="Verdana"/>
                <a:cs typeface="Verdana"/>
              </a:rPr>
              <a:t>11.1</a:t>
            </a:r>
            <a:r>
              <a:rPr sz="2250" i="1" spc="-250" dirty="0">
                <a:latin typeface="Verdana"/>
                <a:cs typeface="Verdana"/>
              </a:rPr>
              <a:t> </a:t>
            </a:r>
            <a:endParaRPr sz="2250" dirty="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248612" y="8523630"/>
            <a:ext cx="552450" cy="450215"/>
          </a:xfrm>
          <a:custGeom>
            <a:avLst/>
            <a:gdLst/>
            <a:ahLst/>
            <a:cxnLst/>
            <a:rect l="l" t="t" r="r" b="b"/>
            <a:pathLst>
              <a:path w="552450" h="450215">
                <a:moveTo>
                  <a:pt x="0" y="0"/>
                </a:moveTo>
                <a:lnTo>
                  <a:pt x="551917" y="0"/>
                </a:lnTo>
                <a:lnTo>
                  <a:pt x="551917" y="449593"/>
                </a:lnTo>
                <a:lnTo>
                  <a:pt x="0" y="44959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8248613" y="8615252"/>
            <a:ext cx="3336162" cy="39626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782955" algn="ctr">
              <a:lnSpc>
                <a:spcPts val="1105"/>
              </a:lnSpc>
              <a:spcBef>
                <a:spcPts val="90"/>
              </a:spcBef>
            </a:pPr>
            <a:r>
              <a:rPr sz="1600" spc="-5" dirty="0">
                <a:latin typeface="Bauhaus 93"/>
                <a:cs typeface="Bauhaus 93"/>
              </a:rPr>
              <a:t>21</a:t>
            </a:r>
            <a:endParaRPr sz="1600" dirty="0">
              <a:latin typeface="Bauhaus 93"/>
              <a:cs typeface="Bauhaus 93"/>
            </a:endParaRPr>
          </a:p>
          <a:p>
            <a:pPr marL="12700">
              <a:lnSpc>
                <a:spcPts val="1885"/>
              </a:lnSpc>
              <a:tabLst>
                <a:tab pos="1367790" algn="l"/>
              </a:tabLst>
            </a:pPr>
            <a:r>
              <a:rPr lang="en-US" sz="2000" dirty="0">
                <a:latin typeface="Times New Roman"/>
                <a:cs typeface="Times New Roman"/>
              </a:rPr>
              <a:t>   </a:t>
            </a:r>
            <a:r>
              <a:rPr sz="2000" dirty="0">
                <a:latin typeface="Times New Roman"/>
                <a:cs typeface="Times New Roman"/>
              </a:rPr>
              <a:t>3.2</a:t>
            </a:r>
            <a:r>
              <a:rPr sz="2000" spc="325" dirty="0">
                <a:latin typeface="Times New Roman"/>
                <a:cs typeface="Times New Roman"/>
              </a:rPr>
              <a:t> </a:t>
            </a:r>
            <a:r>
              <a:rPr lang="en-US" sz="2250" spc="-350" dirty="0">
                <a:latin typeface="Lucida Sans Unicode"/>
                <a:cs typeface="Lucida Sans Unicode"/>
              </a:rPr>
              <a:t>x</a:t>
            </a:r>
            <a:r>
              <a:rPr sz="2250" spc="-210" dirty="0">
                <a:latin typeface="Lucida Sans Unicode"/>
                <a:cs typeface="Lucida Sans Unicode"/>
              </a:rPr>
              <a:t> </a:t>
            </a:r>
            <a:r>
              <a:rPr sz="2250" spc="-120" dirty="0">
                <a:latin typeface="Arial"/>
                <a:cs typeface="Arial"/>
              </a:rPr>
              <a:t>10	</a:t>
            </a:r>
            <a:r>
              <a:rPr sz="2250" spc="100" dirty="0">
                <a:latin typeface="Arial"/>
                <a:cs typeface="Arial"/>
              </a:rPr>
              <a:t>yr </a:t>
            </a:r>
            <a:r>
              <a:rPr sz="2250" spc="-55" dirty="0">
                <a:latin typeface="Arial"/>
                <a:cs typeface="Arial"/>
              </a:rPr>
              <a:t>(90%</a:t>
            </a:r>
            <a:r>
              <a:rPr sz="2250" spc="-430" dirty="0">
                <a:latin typeface="Arial"/>
                <a:cs typeface="Arial"/>
              </a:rPr>
              <a:t> </a:t>
            </a:r>
            <a:r>
              <a:rPr sz="2250" spc="-15" dirty="0">
                <a:latin typeface="Arial"/>
                <a:cs typeface="Arial"/>
              </a:rPr>
              <a:t>C</a:t>
            </a:r>
            <a:r>
              <a:rPr sz="2250" i="1" spc="-15" dirty="0">
                <a:latin typeface="Verdana"/>
                <a:cs typeface="Verdana"/>
              </a:rPr>
              <a:t>.</a:t>
            </a:r>
            <a:r>
              <a:rPr sz="2250" spc="-15" dirty="0">
                <a:latin typeface="Arial"/>
                <a:cs typeface="Arial"/>
              </a:rPr>
              <a:t>L</a:t>
            </a:r>
            <a:r>
              <a:rPr sz="2250" i="1" spc="-15" dirty="0">
                <a:latin typeface="Verdana"/>
                <a:cs typeface="Verdana"/>
              </a:rPr>
              <a:t>.</a:t>
            </a:r>
            <a:r>
              <a:rPr sz="2250" spc="-15" dirty="0">
                <a:latin typeface="Arial"/>
                <a:cs typeface="Arial"/>
              </a:rPr>
              <a:t>)</a:t>
            </a:r>
            <a:endParaRPr sz="2250" dirty="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236923" y="5911972"/>
            <a:ext cx="2199422" cy="2119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817170" y="6339142"/>
            <a:ext cx="349250" cy="139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50" spc="-5" dirty="0">
                <a:solidFill>
                  <a:srgbClr val="FF0000"/>
                </a:solidFill>
                <a:latin typeface="Times New Roman"/>
                <a:cs typeface="Times New Roman"/>
              </a:rPr>
              <a:t>351</a:t>
            </a:r>
            <a:r>
              <a:rPr sz="750" spc="-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750" spc="-5" dirty="0">
                <a:solidFill>
                  <a:srgbClr val="FF0000"/>
                </a:solidFill>
                <a:latin typeface="Times New Roman"/>
                <a:cs typeface="Times New Roman"/>
              </a:rPr>
              <a:t>keV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524779" y="6023479"/>
            <a:ext cx="349250" cy="139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50" spc="-5" dirty="0">
                <a:solidFill>
                  <a:srgbClr val="FF0000"/>
                </a:solidFill>
                <a:latin typeface="Times New Roman"/>
                <a:cs typeface="Times New Roman"/>
              </a:rPr>
              <a:t>307</a:t>
            </a:r>
            <a:r>
              <a:rPr sz="750" spc="-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750" spc="-5" dirty="0">
                <a:solidFill>
                  <a:srgbClr val="FF0000"/>
                </a:solidFill>
                <a:latin typeface="Times New Roman"/>
                <a:cs typeface="Times New Roman"/>
              </a:rPr>
              <a:t>keV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123588" y="7977437"/>
            <a:ext cx="349250" cy="139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50" spc="-5" dirty="0">
                <a:solidFill>
                  <a:srgbClr val="FF0000"/>
                </a:solidFill>
                <a:latin typeface="Times New Roman"/>
                <a:cs typeface="Times New Roman"/>
              </a:rPr>
              <a:t>532</a:t>
            </a:r>
            <a:r>
              <a:rPr sz="750" spc="-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750" spc="-5" dirty="0">
                <a:solidFill>
                  <a:srgbClr val="FF0000"/>
                </a:solidFill>
                <a:latin typeface="Times New Roman"/>
                <a:cs typeface="Times New Roman"/>
              </a:rPr>
              <a:t>keV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720633" y="7901677"/>
            <a:ext cx="349250" cy="139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50" spc="-5" dirty="0">
                <a:solidFill>
                  <a:srgbClr val="FF0000"/>
                </a:solidFill>
                <a:latin typeface="Times New Roman"/>
                <a:cs typeface="Times New Roman"/>
              </a:rPr>
              <a:t>305</a:t>
            </a:r>
            <a:r>
              <a:rPr sz="750" spc="-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750" spc="-5" dirty="0">
                <a:solidFill>
                  <a:srgbClr val="FF0000"/>
                </a:solidFill>
                <a:latin typeface="Times New Roman"/>
                <a:cs typeface="Times New Roman"/>
              </a:rPr>
              <a:t>keV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333856" y="5897220"/>
            <a:ext cx="833119" cy="2190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00" spc="0" dirty="0">
                <a:latin typeface="Times New Roman"/>
                <a:cs typeface="Times New Roman"/>
              </a:rPr>
              <a:t>NEMO-3</a:t>
            </a:r>
            <a:endParaRPr sz="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z="600" spc="5" dirty="0">
                <a:latin typeface="Times New Roman"/>
                <a:cs typeface="Times New Roman"/>
              </a:rPr>
              <a:t>2006-06-08</a:t>
            </a:r>
            <a:r>
              <a:rPr sz="600" spc="-40" dirty="0">
                <a:latin typeface="Times New Roman"/>
                <a:cs typeface="Times New Roman"/>
              </a:rPr>
              <a:t> </a:t>
            </a:r>
            <a:r>
              <a:rPr sz="600" spc="0" dirty="0">
                <a:latin typeface="Times New Roman"/>
                <a:cs typeface="Times New Roman"/>
              </a:rPr>
              <a:t>13:35:02.673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451184" y="5321300"/>
            <a:ext cx="4503420" cy="3231515"/>
          </a:xfrm>
          <a:custGeom>
            <a:avLst/>
            <a:gdLst/>
            <a:ahLst/>
            <a:cxnLst/>
            <a:rect l="l" t="t" r="r" b="b"/>
            <a:pathLst>
              <a:path w="4503420" h="3231515">
                <a:moveTo>
                  <a:pt x="0" y="3231036"/>
                </a:moveTo>
                <a:lnTo>
                  <a:pt x="4502815" y="3231036"/>
                </a:lnTo>
                <a:lnTo>
                  <a:pt x="4502815" y="0"/>
                </a:lnTo>
                <a:lnTo>
                  <a:pt x="0" y="0"/>
                </a:lnTo>
                <a:lnTo>
                  <a:pt x="0" y="32310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932385" y="5624513"/>
            <a:ext cx="3845560" cy="2602230"/>
          </a:xfrm>
          <a:custGeom>
            <a:avLst/>
            <a:gdLst/>
            <a:ahLst/>
            <a:cxnLst/>
            <a:rect l="l" t="t" r="r" b="b"/>
            <a:pathLst>
              <a:path w="3845559" h="2602229">
                <a:moveTo>
                  <a:pt x="0" y="2602042"/>
                </a:moveTo>
                <a:lnTo>
                  <a:pt x="3845340" y="2602042"/>
                </a:lnTo>
                <a:lnTo>
                  <a:pt x="3845340" y="0"/>
                </a:lnTo>
                <a:lnTo>
                  <a:pt x="0" y="0"/>
                </a:lnTo>
                <a:lnTo>
                  <a:pt x="0" y="2602042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932386" y="5624513"/>
            <a:ext cx="3845560" cy="2602230"/>
          </a:xfrm>
          <a:custGeom>
            <a:avLst/>
            <a:gdLst/>
            <a:ahLst/>
            <a:cxnLst/>
            <a:rect l="l" t="t" r="r" b="b"/>
            <a:pathLst>
              <a:path w="3845559" h="2602229">
                <a:moveTo>
                  <a:pt x="0" y="2602043"/>
                </a:moveTo>
                <a:lnTo>
                  <a:pt x="3845341" y="2602043"/>
                </a:lnTo>
                <a:lnTo>
                  <a:pt x="3845341" y="0"/>
                </a:lnTo>
                <a:lnTo>
                  <a:pt x="0" y="0"/>
                </a:lnTo>
                <a:lnTo>
                  <a:pt x="0" y="260204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932385" y="5624513"/>
            <a:ext cx="3845560" cy="2602230"/>
          </a:xfrm>
          <a:custGeom>
            <a:avLst/>
            <a:gdLst/>
            <a:ahLst/>
            <a:cxnLst/>
            <a:rect l="l" t="t" r="r" b="b"/>
            <a:pathLst>
              <a:path w="3845559" h="2602229">
                <a:moveTo>
                  <a:pt x="0" y="2602042"/>
                </a:moveTo>
                <a:lnTo>
                  <a:pt x="3845340" y="2602042"/>
                </a:lnTo>
                <a:lnTo>
                  <a:pt x="3845340" y="0"/>
                </a:lnTo>
                <a:lnTo>
                  <a:pt x="0" y="0"/>
                </a:lnTo>
                <a:lnTo>
                  <a:pt x="0" y="2602042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932385" y="6115294"/>
            <a:ext cx="3845560" cy="2111375"/>
          </a:xfrm>
          <a:custGeom>
            <a:avLst/>
            <a:gdLst/>
            <a:ahLst/>
            <a:cxnLst/>
            <a:rect l="l" t="t" r="r" b="b"/>
            <a:pathLst>
              <a:path w="3845559" h="2111375">
                <a:moveTo>
                  <a:pt x="0" y="2111261"/>
                </a:moveTo>
                <a:lnTo>
                  <a:pt x="640194" y="2111261"/>
                </a:lnTo>
                <a:lnTo>
                  <a:pt x="640194" y="2100664"/>
                </a:lnTo>
                <a:lnTo>
                  <a:pt x="854286" y="2100664"/>
                </a:lnTo>
                <a:lnTo>
                  <a:pt x="854286" y="2085868"/>
                </a:lnTo>
                <a:lnTo>
                  <a:pt x="1068377" y="2085868"/>
                </a:lnTo>
                <a:lnTo>
                  <a:pt x="1068377" y="1977986"/>
                </a:lnTo>
                <a:lnTo>
                  <a:pt x="1280376" y="1977986"/>
                </a:lnTo>
                <a:lnTo>
                  <a:pt x="1280376" y="1681798"/>
                </a:lnTo>
                <a:lnTo>
                  <a:pt x="1494467" y="1681798"/>
                </a:lnTo>
                <a:lnTo>
                  <a:pt x="1494467" y="1051409"/>
                </a:lnTo>
                <a:lnTo>
                  <a:pt x="1708581" y="1051409"/>
                </a:lnTo>
                <a:lnTo>
                  <a:pt x="1708581" y="31725"/>
                </a:lnTo>
                <a:lnTo>
                  <a:pt x="1922672" y="31725"/>
                </a:lnTo>
                <a:lnTo>
                  <a:pt x="1922672" y="0"/>
                </a:lnTo>
                <a:lnTo>
                  <a:pt x="2136764" y="0"/>
                </a:lnTo>
                <a:lnTo>
                  <a:pt x="2136764" y="1229096"/>
                </a:lnTo>
                <a:lnTo>
                  <a:pt x="2348762" y="1229096"/>
                </a:lnTo>
                <a:lnTo>
                  <a:pt x="2348762" y="1808742"/>
                </a:lnTo>
                <a:lnTo>
                  <a:pt x="2562854" y="1808742"/>
                </a:lnTo>
                <a:lnTo>
                  <a:pt x="2562854" y="2022418"/>
                </a:lnTo>
                <a:lnTo>
                  <a:pt x="2776967" y="2022418"/>
                </a:lnTo>
                <a:lnTo>
                  <a:pt x="2776967" y="1897585"/>
                </a:lnTo>
                <a:lnTo>
                  <a:pt x="2991059" y="1897585"/>
                </a:lnTo>
                <a:lnTo>
                  <a:pt x="2991059" y="1927221"/>
                </a:lnTo>
                <a:lnTo>
                  <a:pt x="3205150" y="1927221"/>
                </a:lnTo>
                <a:lnTo>
                  <a:pt x="3205150" y="2032993"/>
                </a:lnTo>
                <a:lnTo>
                  <a:pt x="3417149" y="2032993"/>
                </a:lnTo>
                <a:lnTo>
                  <a:pt x="3417149" y="2037214"/>
                </a:lnTo>
                <a:lnTo>
                  <a:pt x="3631240" y="2037214"/>
                </a:lnTo>
                <a:lnTo>
                  <a:pt x="3631240" y="2111261"/>
                </a:lnTo>
                <a:lnTo>
                  <a:pt x="3845353" y="2111261"/>
                </a:lnTo>
              </a:path>
            </a:pathLst>
          </a:custGeom>
          <a:ln w="25397">
            <a:solidFill>
              <a:srgbClr val="00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932385" y="8226556"/>
            <a:ext cx="3845560" cy="0"/>
          </a:xfrm>
          <a:custGeom>
            <a:avLst/>
            <a:gdLst/>
            <a:ahLst/>
            <a:cxnLst/>
            <a:rect l="l" t="t" r="r" b="b"/>
            <a:pathLst>
              <a:path w="3845559">
                <a:moveTo>
                  <a:pt x="0" y="0"/>
                </a:moveTo>
                <a:lnTo>
                  <a:pt x="3845353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9916547" y="8339735"/>
            <a:ext cx="1875155" cy="2076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spc="-5" dirty="0">
                <a:latin typeface="Arial"/>
                <a:cs typeface="Arial"/>
              </a:rPr>
              <a:t>Electron </a:t>
            </a:r>
            <a:r>
              <a:rPr sz="1200" spc="-10" dirty="0">
                <a:latin typeface="Arial"/>
                <a:cs typeface="Arial"/>
              </a:rPr>
              <a:t>energy </a:t>
            </a:r>
            <a:r>
              <a:rPr sz="1200" spc="-5" dirty="0">
                <a:latin typeface="Arial"/>
                <a:cs typeface="Arial"/>
              </a:rPr>
              <a:t>sum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(MeV)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9216437" y="8148288"/>
            <a:ext cx="0" cy="78740"/>
          </a:xfrm>
          <a:custGeom>
            <a:avLst/>
            <a:gdLst/>
            <a:ahLst/>
            <a:cxnLst/>
            <a:rect l="l" t="t" r="r" b="b"/>
            <a:pathLst>
              <a:path h="78740">
                <a:moveTo>
                  <a:pt x="0" y="0"/>
                </a:moveTo>
                <a:lnTo>
                  <a:pt x="0" y="7826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358467" y="8188477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07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502612" y="8188477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07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644642" y="8188477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07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786672" y="8188477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07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928701" y="8148288"/>
            <a:ext cx="0" cy="78740"/>
          </a:xfrm>
          <a:custGeom>
            <a:avLst/>
            <a:gdLst/>
            <a:ahLst/>
            <a:cxnLst/>
            <a:rect l="l" t="t" r="r" b="b"/>
            <a:pathLst>
              <a:path h="78740">
                <a:moveTo>
                  <a:pt x="0" y="0"/>
                </a:moveTo>
                <a:lnTo>
                  <a:pt x="0" y="7826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0070731" y="8188477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07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0212761" y="8188477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07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0356907" y="8188477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07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0498936" y="8188477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07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0640966" y="8148288"/>
            <a:ext cx="0" cy="78740"/>
          </a:xfrm>
          <a:custGeom>
            <a:avLst/>
            <a:gdLst/>
            <a:ahLst/>
            <a:cxnLst/>
            <a:rect l="l" t="t" r="r" b="b"/>
            <a:pathLst>
              <a:path h="78740">
                <a:moveTo>
                  <a:pt x="0" y="0"/>
                </a:moveTo>
                <a:lnTo>
                  <a:pt x="0" y="7826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0782975" y="8188477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07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0925005" y="8188477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07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1069149" y="8188477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07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1211180" y="8188477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07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1353210" y="8148288"/>
            <a:ext cx="0" cy="78740"/>
          </a:xfrm>
          <a:custGeom>
            <a:avLst/>
            <a:gdLst/>
            <a:ahLst/>
            <a:cxnLst/>
            <a:rect l="l" t="t" r="r" b="b"/>
            <a:pathLst>
              <a:path h="78740">
                <a:moveTo>
                  <a:pt x="0" y="0"/>
                </a:moveTo>
                <a:lnTo>
                  <a:pt x="0" y="7826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1495240" y="8188477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07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1637270" y="8188477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07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1781414" y="8188477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07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1923445" y="8188477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07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2065475" y="8148288"/>
            <a:ext cx="0" cy="78740"/>
          </a:xfrm>
          <a:custGeom>
            <a:avLst/>
            <a:gdLst/>
            <a:ahLst/>
            <a:cxnLst/>
            <a:rect l="l" t="t" r="r" b="b"/>
            <a:pathLst>
              <a:path h="78740">
                <a:moveTo>
                  <a:pt x="0" y="0"/>
                </a:moveTo>
                <a:lnTo>
                  <a:pt x="0" y="7826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2207505" y="8188477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07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2349534" y="8188477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07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2493680" y="8188477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07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2635710" y="8188477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07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2777740" y="8148288"/>
            <a:ext cx="0" cy="78740"/>
          </a:xfrm>
          <a:custGeom>
            <a:avLst/>
            <a:gdLst/>
            <a:ahLst/>
            <a:cxnLst/>
            <a:rect l="l" t="t" r="r" b="b"/>
            <a:pathLst>
              <a:path h="78740">
                <a:moveTo>
                  <a:pt x="0" y="0"/>
                </a:moveTo>
                <a:lnTo>
                  <a:pt x="0" y="7826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9216437" y="8148288"/>
            <a:ext cx="0" cy="78740"/>
          </a:xfrm>
          <a:custGeom>
            <a:avLst/>
            <a:gdLst/>
            <a:ahLst/>
            <a:cxnLst/>
            <a:rect l="l" t="t" r="r" b="b"/>
            <a:pathLst>
              <a:path h="78740">
                <a:moveTo>
                  <a:pt x="0" y="0"/>
                </a:moveTo>
                <a:lnTo>
                  <a:pt x="0" y="7826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9074415" y="8188477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07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932385" y="8188477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07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9094635" y="8208788"/>
            <a:ext cx="2313305" cy="2076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92480" algn="l"/>
                <a:tab pos="1442085" algn="l"/>
                <a:tab pos="2215515" algn="l"/>
              </a:tabLst>
            </a:pPr>
            <a:r>
              <a:rPr sz="1200" spc="-10" dirty="0">
                <a:latin typeface="Arial"/>
                <a:cs typeface="Arial"/>
              </a:rPr>
              <a:t>0.</a:t>
            </a:r>
            <a:r>
              <a:rPr sz="1200" spc="-5" dirty="0">
                <a:latin typeface="Arial"/>
                <a:cs typeface="Arial"/>
              </a:rPr>
              <a:t>5</a:t>
            </a:r>
            <a:r>
              <a:rPr sz="1200" dirty="0">
                <a:latin typeface="Arial"/>
                <a:cs typeface="Arial"/>
              </a:rPr>
              <a:t>	</a:t>
            </a:r>
            <a:r>
              <a:rPr sz="1200" spc="-5" dirty="0">
                <a:latin typeface="Arial"/>
                <a:cs typeface="Arial"/>
              </a:rPr>
              <a:t>1</a:t>
            </a:r>
            <a:r>
              <a:rPr sz="1200" dirty="0">
                <a:latin typeface="Arial"/>
                <a:cs typeface="Arial"/>
              </a:rPr>
              <a:t>	</a:t>
            </a:r>
            <a:r>
              <a:rPr sz="1200" spc="-10" dirty="0">
                <a:latin typeface="Arial"/>
                <a:cs typeface="Arial"/>
              </a:rPr>
              <a:t>1.</a:t>
            </a:r>
            <a:r>
              <a:rPr sz="1200" spc="-5" dirty="0">
                <a:latin typeface="Arial"/>
                <a:cs typeface="Arial"/>
              </a:rPr>
              <a:t>5</a:t>
            </a:r>
            <a:r>
              <a:rPr sz="1200" dirty="0">
                <a:latin typeface="Arial"/>
                <a:cs typeface="Arial"/>
              </a:rPr>
              <a:t>	</a:t>
            </a:r>
            <a:r>
              <a:rPr sz="1200" spc="-5" dirty="0">
                <a:latin typeface="Arial"/>
                <a:cs typeface="Arial"/>
              </a:rPr>
              <a:t>2</a:t>
            </a:r>
            <a:endParaRPr sz="12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1947031" y="8208788"/>
            <a:ext cx="236854" cy="2076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spc="-10" dirty="0">
                <a:latin typeface="Arial"/>
                <a:cs typeface="Arial"/>
              </a:rPr>
              <a:t>2.5</a:t>
            </a:r>
            <a:endParaRPr sz="12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2720544" y="8208788"/>
            <a:ext cx="110489" cy="2076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spc="-5" dirty="0">
                <a:latin typeface="Arial"/>
                <a:cs typeface="Arial"/>
              </a:rPr>
              <a:t>3</a:t>
            </a:r>
            <a:endParaRPr sz="1200">
              <a:latin typeface="Arial"/>
              <a:cs typeface="Arial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8932385" y="5624513"/>
            <a:ext cx="0" cy="2602230"/>
          </a:xfrm>
          <a:custGeom>
            <a:avLst/>
            <a:gdLst/>
            <a:ahLst/>
            <a:cxnLst/>
            <a:rect l="l" t="t" r="r" b="b"/>
            <a:pathLst>
              <a:path h="2602229">
                <a:moveTo>
                  <a:pt x="0" y="2602042"/>
                </a:moveTo>
                <a:lnTo>
                  <a:pt x="0" y="0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8466528" y="5612139"/>
            <a:ext cx="177800" cy="118872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60"/>
              </a:lnSpc>
            </a:pPr>
            <a:r>
              <a:rPr sz="1200" spc="-5" dirty="0">
                <a:latin typeface="Arial"/>
                <a:cs typeface="Arial"/>
              </a:rPr>
              <a:t>Count</a:t>
            </a:r>
            <a:r>
              <a:rPr sz="1200" dirty="0">
                <a:latin typeface="Arial"/>
                <a:cs typeface="Arial"/>
              </a:rPr>
              <a:t>s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/</a:t>
            </a:r>
            <a:r>
              <a:rPr sz="1200" spc="-5" dirty="0">
                <a:latin typeface="Arial"/>
                <a:cs typeface="Arial"/>
              </a:rPr>
              <a:t> 15</a:t>
            </a:r>
            <a:r>
              <a:rPr sz="1200" dirty="0">
                <a:latin typeface="Arial"/>
                <a:cs typeface="Arial"/>
              </a:rPr>
              <a:t>0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keV</a:t>
            </a:r>
            <a:endParaRPr sz="1200">
              <a:latin typeface="Arial"/>
              <a:cs typeface="Arial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8932385" y="8226556"/>
            <a:ext cx="114935" cy="0"/>
          </a:xfrm>
          <a:custGeom>
            <a:avLst/>
            <a:gdLst/>
            <a:ahLst/>
            <a:cxnLst/>
            <a:rect l="l" t="t" r="r" b="b"/>
            <a:pathLst>
              <a:path w="114934">
                <a:moveTo>
                  <a:pt x="114469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932385" y="8175770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932385" y="8122894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8932385" y="8069998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932385" y="8019233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8932385" y="7966336"/>
            <a:ext cx="114935" cy="0"/>
          </a:xfrm>
          <a:custGeom>
            <a:avLst/>
            <a:gdLst/>
            <a:ahLst/>
            <a:cxnLst/>
            <a:rect l="l" t="t" r="r" b="b"/>
            <a:pathLst>
              <a:path w="114934">
                <a:moveTo>
                  <a:pt x="114469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932385" y="7915572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932385" y="7862697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932385" y="7809800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932385" y="7759014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932385" y="7706138"/>
            <a:ext cx="114935" cy="0"/>
          </a:xfrm>
          <a:custGeom>
            <a:avLst/>
            <a:gdLst/>
            <a:ahLst/>
            <a:cxnLst/>
            <a:rect l="l" t="t" r="r" b="b"/>
            <a:pathLst>
              <a:path w="114934">
                <a:moveTo>
                  <a:pt x="114469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932385" y="7655374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932385" y="7602477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932385" y="7549581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932385" y="7498816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932385" y="7445941"/>
            <a:ext cx="114935" cy="0"/>
          </a:xfrm>
          <a:custGeom>
            <a:avLst/>
            <a:gdLst/>
            <a:ahLst/>
            <a:cxnLst/>
            <a:rect l="l" t="t" r="r" b="b"/>
            <a:pathLst>
              <a:path w="114934">
                <a:moveTo>
                  <a:pt x="114469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932385" y="7395155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932385" y="7342280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932385" y="7289382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932385" y="7238618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932385" y="7185721"/>
            <a:ext cx="114935" cy="0"/>
          </a:xfrm>
          <a:custGeom>
            <a:avLst/>
            <a:gdLst/>
            <a:ahLst/>
            <a:cxnLst/>
            <a:rect l="l" t="t" r="r" b="b"/>
            <a:pathLst>
              <a:path w="114934">
                <a:moveTo>
                  <a:pt x="114469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932385" y="7132846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932385" y="7082082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932385" y="7029185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932385" y="6978399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932385" y="6925524"/>
            <a:ext cx="114935" cy="0"/>
          </a:xfrm>
          <a:custGeom>
            <a:avLst/>
            <a:gdLst/>
            <a:ahLst/>
            <a:cxnLst/>
            <a:rect l="l" t="t" r="r" b="b"/>
            <a:pathLst>
              <a:path w="114934">
                <a:moveTo>
                  <a:pt x="114469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932385" y="6872649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932385" y="6821862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932385" y="6768965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932385" y="6718201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932385" y="6665326"/>
            <a:ext cx="114935" cy="0"/>
          </a:xfrm>
          <a:custGeom>
            <a:avLst/>
            <a:gdLst/>
            <a:ahLst/>
            <a:cxnLst/>
            <a:rect l="l" t="t" r="r" b="b"/>
            <a:pathLst>
              <a:path w="114934">
                <a:moveTo>
                  <a:pt x="114469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932385" y="6612429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932385" y="6561665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932385" y="6508768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932385" y="6458003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932385" y="6405107"/>
            <a:ext cx="114935" cy="0"/>
          </a:xfrm>
          <a:custGeom>
            <a:avLst/>
            <a:gdLst/>
            <a:ahLst/>
            <a:cxnLst/>
            <a:rect l="l" t="t" r="r" b="b"/>
            <a:pathLst>
              <a:path w="114934">
                <a:moveTo>
                  <a:pt x="114469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932385" y="6352232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932385" y="6301467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932385" y="6248570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932385" y="6197784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932385" y="6144909"/>
            <a:ext cx="114935" cy="0"/>
          </a:xfrm>
          <a:custGeom>
            <a:avLst/>
            <a:gdLst/>
            <a:ahLst/>
            <a:cxnLst/>
            <a:rect l="l" t="t" r="r" b="b"/>
            <a:pathLst>
              <a:path w="114934">
                <a:moveTo>
                  <a:pt x="114469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932385" y="6092033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932385" y="6041247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932385" y="5988351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932385" y="5937586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932385" y="5884711"/>
            <a:ext cx="114935" cy="0"/>
          </a:xfrm>
          <a:custGeom>
            <a:avLst/>
            <a:gdLst/>
            <a:ahLst/>
            <a:cxnLst/>
            <a:rect l="l" t="t" r="r" b="b"/>
            <a:pathLst>
              <a:path w="114934">
                <a:moveTo>
                  <a:pt x="114469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932385" y="5831814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932385" y="5781050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932385" y="5728153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932385" y="5677388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932385" y="5624491"/>
            <a:ext cx="114935" cy="0"/>
          </a:xfrm>
          <a:custGeom>
            <a:avLst/>
            <a:gdLst/>
            <a:ahLst/>
            <a:cxnLst/>
            <a:rect l="l" t="t" r="r" b="b"/>
            <a:pathLst>
              <a:path w="114934">
                <a:moveTo>
                  <a:pt x="114469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 txBox="1"/>
          <p:nvPr/>
        </p:nvSpPr>
        <p:spPr>
          <a:xfrm>
            <a:off x="8811458" y="8112285"/>
            <a:ext cx="110489" cy="2076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spc="-5" dirty="0"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8624976" y="7857259"/>
            <a:ext cx="321310" cy="2076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spc="-10" dirty="0">
                <a:latin typeface="Arial"/>
                <a:cs typeface="Arial"/>
              </a:rPr>
              <a:t>0.01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8604253" y="5688815"/>
            <a:ext cx="321310" cy="2113915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spc="-10" dirty="0">
                <a:latin typeface="Arial"/>
                <a:cs typeface="Arial"/>
              </a:rPr>
              <a:t>0.09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1200" spc="-10" dirty="0">
                <a:latin typeface="Arial"/>
                <a:cs typeface="Arial"/>
              </a:rPr>
              <a:t>0.08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1200" spc="-10" dirty="0">
                <a:latin typeface="Arial"/>
                <a:cs typeface="Arial"/>
              </a:rPr>
              <a:t>0.07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1200" spc="-10" dirty="0">
                <a:latin typeface="Arial"/>
                <a:cs typeface="Arial"/>
              </a:rPr>
              <a:t>0.06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1200" spc="-10" dirty="0">
                <a:latin typeface="Arial"/>
                <a:cs typeface="Arial"/>
              </a:rPr>
              <a:t>0.05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sz="1200" spc="-10" dirty="0">
                <a:latin typeface="Arial"/>
                <a:cs typeface="Arial"/>
              </a:rPr>
              <a:t>0.04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1200" spc="-10" dirty="0">
                <a:latin typeface="Arial"/>
                <a:cs typeface="Arial"/>
              </a:rPr>
              <a:t>0.03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1200" spc="-10" dirty="0">
                <a:latin typeface="Arial"/>
                <a:cs typeface="Arial"/>
              </a:rPr>
              <a:t>0.02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8707856" y="5513750"/>
            <a:ext cx="236854" cy="2076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spc="-10" dirty="0">
                <a:latin typeface="Arial"/>
                <a:cs typeface="Arial"/>
              </a:rPr>
              <a:t>0.1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9572580" y="8223884"/>
            <a:ext cx="2991485" cy="0"/>
          </a:xfrm>
          <a:custGeom>
            <a:avLst/>
            <a:gdLst/>
            <a:ahLst/>
            <a:cxnLst/>
            <a:rect l="l" t="t" r="r" b="b"/>
            <a:pathLst>
              <a:path w="2991484">
                <a:moveTo>
                  <a:pt x="0" y="0"/>
                </a:moveTo>
                <a:lnTo>
                  <a:pt x="2991046" y="0"/>
                </a:lnTo>
              </a:path>
            </a:pathLst>
          </a:custGeom>
          <a:ln w="6350">
            <a:solidFill>
              <a:srgbClr val="99FF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572580" y="8219440"/>
            <a:ext cx="214629" cy="0"/>
          </a:xfrm>
          <a:custGeom>
            <a:avLst/>
            <a:gdLst/>
            <a:ahLst/>
            <a:cxnLst/>
            <a:rect l="l" t="t" r="r" b="b"/>
            <a:pathLst>
              <a:path w="214629">
                <a:moveTo>
                  <a:pt x="0" y="0"/>
                </a:moveTo>
                <a:lnTo>
                  <a:pt x="214091" y="0"/>
                </a:lnTo>
              </a:path>
            </a:pathLst>
          </a:custGeom>
          <a:ln w="3175">
            <a:solidFill>
              <a:srgbClr val="99FF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10000763" y="8205469"/>
            <a:ext cx="2563495" cy="0"/>
          </a:xfrm>
          <a:custGeom>
            <a:avLst/>
            <a:gdLst/>
            <a:ahLst/>
            <a:cxnLst/>
            <a:rect l="l" t="t" r="r" b="b"/>
            <a:pathLst>
              <a:path w="2563495">
                <a:moveTo>
                  <a:pt x="0" y="0"/>
                </a:moveTo>
                <a:lnTo>
                  <a:pt x="2562863" y="0"/>
                </a:lnTo>
              </a:path>
            </a:pathLst>
          </a:custGeom>
          <a:ln w="30480">
            <a:solidFill>
              <a:srgbClr val="99FF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10212761" y="8171180"/>
            <a:ext cx="2351405" cy="0"/>
          </a:xfrm>
          <a:custGeom>
            <a:avLst/>
            <a:gdLst/>
            <a:ahLst/>
            <a:cxnLst/>
            <a:rect l="l" t="t" r="r" b="b"/>
            <a:pathLst>
              <a:path w="2351404">
                <a:moveTo>
                  <a:pt x="0" y="0"/>
                </a:moveTo>
                <a:lnTo>
                  <a:pt x="2350865" y="0"/>
                </a:lnTo>
              </a:path>
            </a:pathLst>
          </a:custGeom>
          <a:ln w="38100">
            <a:solidFill>
              <a:srgbClr val="99FF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0212761" y="8150225"/>
            <a:ext cx="2136775" cy="0"/>
          </a:xfrm>
          <a:custGeom>
            <a:avLst/>
            <a:gdLst/>
            <a:ahLst/>
            <a:cxnLst/>
            <a:rect l="l" t="t" r="r" b="b"/>
            <a:pathLst>
              <a:path w="2136775">
                <a:moveTo>
                  <a:pt x="0" y="0"/>
                </a:moveTo>
                <a:lnTo>
                  <a:pt x="2136773" y="0"/>
                </a:lnTo>
              </a:path>
            </a:pathLst>
          </a:custGeom>
          <a:ln w="3809">
            <a:solidFill>
              <a:srgbClr val="99FF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0212761" y="8143240"/>
            <a:ext cx="1925320" cy="0"/>
          </a:xfrm>
          <a:custGeom>
            <a:avLst/>
            <a:gdLst/>
            <a:ahLst/>
            <a:cxnLst/>
            <a:rect l="l" t="t" r="r" b="b"/>
            <a:pathLst>
              <a:path w="1925320">
                <a:moveTo>
                  <a:pt x="0" y="0"/>
                </a:moveTo>
                <a:lnTo>
                  <a:pt x="1924775" y="0"/>
                </a:lnTo>
              </a:path>
            </a:pathLst>
          </a:custGeom>
          <a:ln w="10159">
            <a:solidFill>
              <a:srgbClr val="99FF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0212761" y="8129269"/>
            <a:ext cx="1068705" cy="0"/>
          </a:xfrm>
          <a:custGeom>
            <a:avLst/>
            <a:gdLst/>
            <a:ahLst/>
            <a:cxnLst/>
            <a:rect l="l" t="t" r="r" b="b"/>
            <a:pathLst>
              <a:path w="1068704">
                <a:moveTo>
                  <a:pt x="0" y="0"/>
                </a:moveTo>
                <a:lnTo>
                  <a:pt x="1068386" y="0"/>
                </a:lnTo>
              </a:path>
            </a:pathLst>
          </a:custGeom>
          <a:ln w="17779">
            <a:solidFill>
              <a:srgbClr val="99FF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0426853" y="8110219"/>
            <a:ext cx="854710" cy="0"/>
          </a:xfrm>
          <a:custGeom>
            <a:avLst/>
            <a:gdLst/>
            <a:ahLst/>
            <a:cxnLst/>
            <a:rect l="l" t="t" r="r" b="b"/>
            <a:pathLst>
              <a:path w="854709">
                <a:moveTo>
                  <a:pt x="0" y="0"/>
                </a:moveTo>
                <a:lnTo>
                  <a:pt x="854294" y="0"/>
                </a:lnTo>
              </a:path>
            </a:pathLst>
          </a:custGeom>
          <a:ln w="20320">
            <a:solidFill>
              <a:srgbClr val="99FF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0640966" y="8091169"/>
            <a:ext cx="640715" cy="0"/>
          </a:xfrm>
          <a:custGeom>
            <a:avLst/>
            <a:gdLst/>
            <a:ahLst/>
            <a:cxnLst/>
            <a:rect l="l" t="t" r="r" b="b"/>
            <a:pathLst>
              <a:path w="640715">
                <a:moveTo>
                  <a:pt x="0" y="0"/>
                </a:moveTo>
                <a:lnTo>
                  <a:pt x="640181" y="0"/>
                </a:lnTo>
              </a:path>
            </a:pathLst>
          </a:custGeom>
          <a:ln w="17779">
            <a:solidFill>
              <a:srgbClr val="99FF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0855058" y="8070850"/>
            <a:ext cx="426720" cy="0"/>
          </a:xfrm>
          <a:custGeom>
            <a:avLst/>
            <a:gdLst/>
            <a:ahLst/>
            <a:cxnLst/>
            <a:rect l="l" t="t" r="r" b="b"/>
            <a:pathLst>
              <a:path w="426720">
                <a:moveTo>
                  <a:pt x="0" y="0"/>
                </a:moveTo>
                <a:lnTo>
                  <a:pt x="426090" y="0"/>
                </a:lnTo>
              </a:path>
            </a:pathLst>
          </a:custGeom>
          <a:ln w="22860">
            <a:solidFill>
              <a:srgbClr val="99FF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0855058" y="8054975"/>
            <a:ext cx="214629" cy="0"/>
          </a:xfrm>
          <a:custGeom>
            <a:avLst/>
            <a:gdLst/>
            <a:ahLst/>
            <a:cxnLst/>
            <a:rect l="l" t="t" r="r" b="b"/>
            <a:pathLst>
              <a:path w="214629">
                <a:moveTo>
                  <a:pt x="0" y="0"/>
                </a:moveTo>
                <a:lnTo>
                  <a:pt x="214091" y="0"/>
                </a:lnTo>
              </a:path>
            </a:pathLst>
          </a:custGeom>
          <a:ln w="8889">
            <a:solidFill>
              <a:srgbClr val="99FF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1709354" y="8042909"/>
            <a:ext cx="428625" cy="7620"/>
          </a:xfrm>
          <a:custGeom>
            <a:avLst/>
            <a:gdLst/>
            <a:ahLst/>
            <a:cxnLst/>
            <a:rect l="l" t="t" r="r" b="b"/>
            <a:pathLst>
              <a:path w="428625" h="7620">
                <a:moveTo>
                  <a:pt x="0" y="7620"/>
                </a:moveTo>
                <a:lnTo>
                  <a:pt x="428183" y="7620"/>
                </a:lnTo>
                <a:lnTo>
                  <a:pt x="428183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99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1709354" y="8012430"/>
            <a:ext cx="214629" cy="30480"/>
          </a:xfrm>
          <a:custGeom>
            <a:avLst/>
            <a:gdLst/>
            <a:ahLst/>
            <a:cxnLst/>
            <a:rect l="l" t="t" r="r" b="b"/>
            <a:pathLst>
              <a:path w="214629" h="30479">
                <a:moveTo>
                  <a:pt x="0" y="30480"/>
                </a:moveTo>
                <a:lnTo>
                  <a:pt x="214091" y="30480"/>
                </a:lnTo>
                <a:lnTo>
                  <a:pt x="214091" y="0"/>
                </a:lnTo>
                <a:lnTo>
                  <a:pt x="0" y="0"/>
                </a:lnTo>
                <a:lnTo>
                  <a:pt x="0" y="30480"/>
                </a:lnTo>
                <a:close/>
              </a:path>
            </a:pathLst>
          </a:custGeom>
          <a:solidFill>
            <a:srgbClr val="99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1281148" y="7979043"/>
            <a:ext cx="214629" cy="76835"/>
          </a:xfrm>
          <a:custGeom>
            <a:avLst/>
            <a:gdLst/>
            <a:ahLst/>
            <a:cxnLst/>
            <a:rect l="l" t="t" r="r" b="b"/>
            <a:pathLst>
              <a:path w="214629" h="76834">
                <a:moveTo>
                  <a:pt x="0" y="76565"/>
                </a:moveTo>
                <a:lnTo>
                  <a:pt x="214091" y="76565"/>
                </a:lnTo>
                <a:lnTo>
                  <a:pt x="214091" y="0"/>
                </a:lnTo>
                <a:lnTo>
                  <a:pt x="0" y="0"/>
                </a:lnTo>
                <a:lnTo>
                  <a:pt x="0" y="76565"/>
                </a:lnTo>
                <a:close/>
              </a:path>
            </a:pathLst>
          </a:custGeom>
          <a:solidFill>
            <a:srgbClr val="99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932385" y="7979044"/>
            <a:ext cx="3845560" cy="247650"/>
          </a:xfrm>
          <a:custGeom>
            <a:avLst/>
            <a:gdLst/>
            <a:ahLst/>
            <a:cxnLst/>
            <a:rect l="l" t="t" r="r" b="b"/>
            <a:pathLst>
              <a:path w="3845559" h="247650">
                <a:moveTo>
                  <a:pt x="0" y="247512"/>
                </a:moveTo>
                <a:lnTo>
                  <a:pt x="640194" y="247512"/>
                </a:lnTo>
                <a:lnTo>
                  <a:pt x="640194" y="239047"/>
                </a:lnTo>
                <a:lnTo>
                  <a:pt x="854286" y="239047"/>
                </a:lnTo>
                <a:lnTo>
                  <a:pt x="854286" y="241158"/>
                </a:lnTo>
                <a:lnTo>
                  <a:pt x="1068377" y="241158"/>
                </a:lnTo>
                <a:lnTo>
                  <a:pt x="1068377" y="211543"/>
                </a:lnTo>
                <a:lnTo>
                  <a:pt x="1280376" y="211543"/>
                </a:lnTo>
                <a:lnTo>
                  <a:pt x="1280376" y="141718"/>
                </a:lnTo>
                <a:lnTo>
                  <a:pt x="1494467" y="141718"/>
                </a:lnTo>
                <a:lnTo>
                  <a:pt x="1494467" y="120590"/>
                </a:lnTo>
                <a:lnTo>
                  <a:pt x="1708581" y="120590"/>
                </a:lnTo>
                <a:lnTo>
                  <a:pt x="1708581" y="103639"/>
                </a:lnTo>
                <a:lnTo>
                  <a:pt x="1922672" y="103639"/>
                </a:lnTo>
                <a:lnTo>
                  <a:pt x="1922672" y="71914"/>
                </a:lnTo>
                <a:lnTo>
                  <a:pt x="2136764" y="71914"/>
                </a:lnTo>
                <a:lnTo>
                  <a:pt x="2136764" y="80378"/>
                </a:lnTo>
                <a:lnTo>
                  <a:pt x="2348762" y="80378"/>
                </a:lnTo>
                <a:lnTo>
                  <a:pt x="2348762" y="0"/>
                </a:lnTo>
                <a:lnTo>
                  <a:pt x="2562854" y="0"/>
                </a:lnTo>
                <a:lnTo>
                  <a:pt x="2562854" y="158668"/>
                </a:lnTo>
                <a:lnTo>
                  <a:pt x="2776967" y="158668"/>
                </a:lnTo>
                <a:lnTo>
                  <a:pt x="2776967" y="33835"/>
                </a:lnTo>
                <a:lnTo>
                  <a:pt x="2991059" y="33835"/>
                </a:lnTo>
                <a:lnTo>
                  <a:pt x="2991059" y="63471"/>
                </a:lnTo>
                <a:lnTo>
                  <a:pt x="3205150" y="63471"/>
                </a:lnTo>
                <a:lnTo>
                  <a:pt x="3205150" y="169243"/>
                </a:lnTo>
                <a:lnTo>
                  <a:pt x="3417149" y="169243"/>
                </a:lnTo>
                <a:lnTo>
                  <a:pt x="3417149" y="173465"/>
                </a:lnTo>
                <a:lnTo>
                  <a:pt x="3631240" y="173465"/>
                </a:lnTo>
                <a:lnTo>
                  <a:pt x="3631240" y="247512"/>
                </a:lnTo>
                <a:lnTo>
                  <a:pt x="3845353" y="247512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0212761" y="8214994"/>
            <a:ext cx="2351405" cy="0"/>
          </a:xfrm>
          <a:custGeom>
            <a:avLst/>
            <a:gdLst/>
            <a:ahLst/>
            <a:cxnLst/>
            <a:rect l="l" t="t" r="r" b="b"/>
            <a:pathLst>
              <a:path w="2351404">
                <a:moveTo>
                  <a:pt x="0" y="0"/>
                </a:moveTo>
                <a:lnTo>
                  <a:pt x="2350865" y="0"/>
                </a:lnTo>
              </a:path>
            </a:pathLst>
          </a:custGeom>
          <a:ln w="24130">
            <a:solidFill>
              <a:srgbClr val="99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10426853" y="8199755"/>
            <a:ext cx="2136775" cy="0"/>
          </a:xfrm>
          <a:custGeom>
            <a:avLst/>
            <a:gdLst/>
            <a:ahLst/>
            <a:cxnLst/>
            <a:rect l="l" t="t" r="r" b="b"/>
            <a:pathLst>
              <a:path w="2136775">
                <a:moveTo>
                  <a:pt x="0" y="0"/>
                </a:moveTo>
                <a:lnTo>
                  <a:pt x="2136773" y="0"/>
                </a:lnTo>
              </a:path>
            </a:pathLst>
          </a:custGeom>
          <a:ln w="6350">
            <a:solidFill>
              <a:srgbClr val="99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11069149" y="8177530"/>
            <a:ext cx="1494790" cy="0"/>
          </a:xfrm>
          <a:custGeom>
            <a:avLst/>
            <a:gdLst/>
            <a:ahLst/>
            <a:cxnLst/>
            <a:rect l="l" t="t" r="r" b="b"/>
            <a:pathLst>
              <a:path w="1494790">
                <a:moveTo>
                  <a:pt x="0" y="0"/>
                </a:moveTo>
                <a:lnTo>
                  <a:pt x="1494477" y="0"/>
                </a:lnTo>
              </a:path>
            </a:pathLst>
          </a:custGeom>
          <a:ln w="38100">
            <a:solidFill>
              <a:srgbClr val="99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1281148" y="8155305"/>
            <a:ext cx="1282700" cy="0"/>
          </a:xfrm>
          <a:custGeom>
            <a:avLst/>
            <a:gdLst/>
            <a:ahLst/>
            <a:cxnLst/>
            <a:rect l="l" t="t" r="r" b="b"/>
            <a:pathLst>
              <a:path w="1282700">
                <a:moveTo>
                  <a:pt x="0" y="0"/>
                </a:moveTo>
                <a:lnTo>
                  <a:pt x="1282479" y="0"/>
                </a:lnTo>
              </a:path>
            </a:pathLst>
          </a:custGeom>
          <a:ln w="6350">
            <a:solidFill>
              <a:srgbClr val="99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11281148" y="8150225"/>
            <a:ext cx="1068705" cy="0"/>
          </a:xfrm>
          <a:custGeom>
            <a:avLst/>
            <a:gdLst/>
            <a:ahLst/>
            <a:cxnLst/>
            <a:rect l="l" t="t" r="r" b="b"/>
            <a:pathLst>
              <a:path w="1068704">
                <a:moveTo>
                  <a:pt x="0" y="0"/>
                </a:moveTo>
                <a:lnTo>
                  <a:pt x="1068387" y="0"/>
                </a:lnTo>
              </a:path>
            </a:pathLst>
          </a:custGeom>
          <a:ln w="3809">
            <a:solidFill>
              <a:srgbClr val="99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11281148" y="8143875"/>
            <a:ext cx="856615" cy="0"/>
          </a:xfrm>
          <a:custGeom>
            <a:avLst/>
            <a:gdLst/>
            <a:ahLst/>
            <a:cxnLst/>
            <a:rect l="l" t="t" r="r" b="b"/>
            <a:pathLst>
              <a:path w="856615">
                <a:moveTo>
                  <a:pt x="0" y="0"/>
                </a:moveTo>
                <a:lnTo>
                  <a:pt x="856388" y="0"/>
                </a:lnTo>
              </a:path>
            </a:pathLst>
          </a:custGeom>
          <a:ln w="8890">
            <a:solidFill>
              <a:srgbClr val="99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11281148" y="8055609"/>
            <a:ext cx="214629" cy="83820"/>
          </a:xfrm>
          <a:custGeom>
            <a:avLst/>
            <a:gdLst/>
            <a:ahLst/>
            <a:cxnLst/>
            <a:rect l="l" t="t" r="r" b="b"/>
            <a:pathLst>
              <a:path w="214629" h="83820">
                <a:moveTo>
                  <a:pt x="0" y="83820"/>
                </a:moveTo>
                <a:lnTo>
                  <a:pt x="214091" y="83820"/>
                </a:lnTo>
                <a:lnTo>
                  <a:pt x="214091" y="0"/>
                </a:lnTo>
                <a:lnTo>
                  <a:pt x="0" y="0"/>
                </a:lnTo>
                <a:lnTo>
                  <a:pt x="0" y="83820"/>
                </a:lnTo>
                <a:close/>
              </a:path>
            </a:pathLst>
          </a:custGeom>
          <a:solidFill>
            <a:srgbClr val="99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10640966" y="8189521"/>
            <a:ext cx="214629" cy="0"/>
          </a:xfrm>
          <a:custGeom>
            <a:avLst/>
            <a:gdLst/>
            <a:ahLst/>
            <a:cxnLst/>
            <a:rect l="l" t="t" r="r" b="b"/>
            <a:pathLst>
              <a:path w="214629">
                <a:moveTo>
                  <a:pt x="0" y="0"/>
                </a:moveTo>
                <a:lnTo>
                  <a:pt x="214091" y="0"/>
                </a:lnTo>
              </a:path>
            </a:pathLst>
          </a:custGeom>
          <a:ln w="14796">
            <a:solidFill>
              <a:srgbClr val="99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11709354" y="8050530"/>
            <a:ext cx="428625" cy="88900"/>
          </a:xfrm>
          <a:custGeom>
            <a:avLst/>
            <a:gdLst/>
            <a:ahLst/>
            <a:cxnLst/>
            <a:rect l="l" t="t" r="r" b="b"/>
            <a:pathLst>
              <a:path w="428625" h="88900">
                <a:moveTo>
                  <a:pt x="0" y="88900"/>
                </a:moveTo>
                <a:lnTo>
                  <a:pt x="428183" y="88900"/>
                </a:lnTo>
                <a:lnTo>
                  <a:pt x="428183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99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11709354" y="8021319"/>
            <a:ext cx="214629" cy="29209"/>
          </a:xfrm>
          <a:custGeom>
            <a:avLst/>
            <a:gdLst/>
            <a:ahLst/>
            <a:cxnLst/>
            <a:rect l="l" t="t" r="r" b="b"/>
            <a:pathLst>
              <a:path w="214629" h="29209">
                <a:moveTo>
                  <a:pt x="0" y="29209"/>
                </a:moveTo>
                <a:lnTo>
                  <a:pt x="214091" y="29209"/>
                </a:lnTo>
                <a:lnTo>
                  <a:pt x="214091" y="0"/>
                </a:lnTo>
                <a:lnTo>
                  <a:pt x="0" y="0"/>
                </a:lnTo>
                <a:lnTo>
                  <a:pt x="0" y="29209"/>
                </a:lnTo>
                <a:close/>
              </a:path>
            </a:pathLst>
          </a:custGeom>
          <a:solidFill>
            <a:srgbClr val="99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8932385" y="8021344"/>
            <a:ext cx="3845560" cy="205740"/>
          </a:xfrm>
          <a:custGeom>
            <a:avLst/>
            <a:gdLst/>
            <a:ahLst/>
            <a:cxnLst/>
            <a:rect l="l" t="t" r="r" b="b"/>
            <a:pathLst>
              <a:path w="3845559" h="205740">
                <a:moveTo>
                  <a:pt x="0" y="205211"/>
                </a:moveTo>
                <a:lnTo>
                  <a:pt x="1280376" y="205211"/>
                </a:lnTo>
                <a:lnTo>
                  <a:pt x="1280376" y="181929"/>
                </a:lnTo>
                <a:lnTo>
                  <a:pt x="1494467" y="181929"/>
                </a:lnTo>
                <a:lnTo>
                  <a:pt x="1494467" y="175575"/>
                </a:lnTo>
                <a:lnTo>
                  <a:pt x="1708581" y="175575"/>
                </a:lnTo>
                <a:lnTo>
                  <a:pt x="1708581" y="160779"/>
                </a:lnTo>
                <a:lnTo>
                  <a:pt x="1922672" y="160779"/>
                </a:lnTo>
                <a:lnTo>
                  <a:pt x="1922672" y="175575"/>
                </a:lnTo>
                <a:lnTo>
                  <a:pt x="2136764" y="175575"/>
                </a:lnTo>
                <a:lnTo>
                  <a:pt x="2136764" y="137497"/>
                </a:lnTo>
                <a:lnTo>
                  <a:pt x="2348762" y="137497"/>
                </a:lnTo>
                <a:lnTo>
                  <a:pt x="2348762" y="33857"/>
                </a:lnTo>
                <a:lnTo>
                  <a:pt x="2562854" y="33857"/>
                </a:lnTo>
                <a:lnTo>
                  <a:pt x="2562854" y="118457"/>
                </a:lnTo>
                <a:lnTo>
                  <a:pt x="2776967" y="118457"/>
                </a:lnTo>
                <a:lnTo>
                  <a:pt x="2776967" y="0"/>
                </a:lnTo>
                <a:lnTo>
                  <a:pt x="2991059" y="0"/>
                </a:lnTo>
                <a:lnTo>
                  <a:pt x="2991059" y="29614"/>
                </a:lnTo>
                <a:lnTo>
                  <a:pt x="3205150" y="29614"/>
                </a:lnTo>
                <a:lnTo>
                  <a:pt x="3205150" y="126943"/>
                </a:lnTo>
                <a:lnTo>
                  <a:pt x="3417149" y="126943"/>
                </a:lnTo>
                <a:lnTo>
                  <a:pt x="3417149" y="131165"/>
                </a:lnTo>
                <a:lnTo>
                  <a:pt x="3631240" y="131165"/>
                </a:lnTo>
                <a:lnTo>
                  <a:pt x="3631240" y="205211"/>
                </a:lnTo>
                <a:lnTo>
                  <a:pt x="3845353" y="205211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9778190" y="8218092"/>
            <a:ext cx="8890" cy="6985"/>
          </a:xfrm>
          <a:custGeom>
            <a:avLst/>
            <a:gdLst/>
            <a:ahLst/>
            <a:cxnLst/>
            <a:rect l="l" t="t" r="r" b="b"/>
            <a:pathLst>
              <a:path w="8890" h="6984">
                <a:moveTo>
                  <a:pt x="8481" y="0"/>
                </a:moveTo>
                <a:lnTo>
                  <a:pt x="0" y="6353"/>
                </a:lnTo>
              </a:path>
            </a:pathLst>
          </a:custGeom>
          <a:ln w="6351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9756997" y="8211738"/>
            <a:ext cx="15240" cy="13335"/>
          </a:xfrm>
          <a:custGeom>
            <a:avLst/>
            <a:gdLst/>
            <a:ahLst/>
            <a:cxnLst/>
            <a:rect l="l" t="t" r="r" b="b"/>
            <a:pathLst>
              <a:path w="15240" h="13334">
                <a:moveTo>
                  <a:pt x="14826" y="0"/>
                </a:moveTo>
                <a:lnTo>
                  <a:pt x="0" y="12707"/>
                </a:lnTo>
              </a:path>
            </a:pathLst>
          </a:custGeom>
          <a:ln w="6351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9737918" y="8211738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2711" y="0"/>
                </a:moveTo>
                <a:lnTo>
                  <a:pt x="0" y="12707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9716725" y="8211738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2711" y="0"/>
                </a:moveTo>
                <a:lnTo>
                  <a:pt x="0" y="12707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9697646" y="8211738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2711" y="0"/>
                </a:moveTo>
                <a:lnTo>
                  <a:pt x="0" y="12707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9676431" y="8211738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2733" y="0"/>
                </a:moveTo>
                <a:lnTo>
                  <a:pt x="0" y="12707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9655238" y="8211738"/>
            <a:ext cx="15240" cy="13335"/>
          </a:xfrm>
          <a:custGeom>
            <a:avLst/>
            <a:gdLst/>
            <a:ahLst/>
            <a:cxnLst/>
            <a:rect l="l" t="t" r="r" b="b"/>
            <a:pathLst>
              <a:path w="15240" h="13334">
                <a:moveTo>
                  <a:pt x="14848" y="0"/>
                </a:moveTo>
                <a:lnTo>
                  <a:pt x="0" y="12707"/>
                </a:lnTo>
              </a:path>
            </a:pathLst>
          </a:custGeom>
          <a:ln w="6351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9636160" y="8211738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2733" y="0"/>
                </a:moveTo>
                <a:lnTo>
                  <a:pt x="0" y="12707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9614967" y="8211738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2711" y="0"/>
                </a:moveTo>
                <a:lnTo>
                  <a:pt x="0" y="12707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9593774" y="8211738"/>
            <a:ext cx="15240" cy="13335"/>
          </a:xfrm>
          <a:custGeom>
            <a:avLst/>
            <a:gdLst/>
            <a:ahLst/>
            <a:cxnLst/>
            <a:rect l="l" t="t" r="r" b="b"/>
            <a:pathLst>
              <a:path w="15240" h="13334">
                <a:moveTo>
                  <a:pt x="14826" y="0"/>
                </a:moveTo>
                <a:lnTo>
                  <a:pt x="0" y="12707"/>
                </a:lnTo>
              </a:path>
            </a:pathLst>
          </a:custGeom>
          <a:ln w="6351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9574695" y="8211738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2711" y="0"/>
                </a:moveTo>
                <a:lnTo>
                  <a:pt x="0" y="12707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9678568" y="821596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271" y="0"/>
                </a:moveTo>
                <a:lnTo>
                  <a:pt x="938" y="0"/>
                </a:lnTo>
                <a:lnTo>
                  <a:pt x="0" y="957"/>
                </a:lnTo>
                <a:lnTo>
                  <a:pt x="0" y="3285"/>
                </a:lnTo>
                <a:lnTo>
                  <a:pt x="938" y="4243"/>
                </a:lnTo>
                <a:lnTo>
                  <a:pt x="3271" y="4243"/>
                </a:lnTo>
                <a:lnTo>
                  <a:pt x="4230" y="3285"/>
                </a:lnTo>
                <a:lnTo>
                  <a:pt x="4230" y="957"/>
                </a:lnTo>
                <a:lnTo>
                  <a:pt x="32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9979570" y="8213849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2733" y="0"/>
                </a:moveTo>
                <a:lnTo>
                  <a:pt x="0" y="12707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9960492" y="8213849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2733" y="0"/>
                </a:moveTo>
                <a:lnTo>
                  <a:pt x="0" y="12707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9939298" y="8213849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2711" y="0"/>
                </a:moveTo>
                <a:lnTo>
                  <a:pt x="0" y="12707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9920220" y="8213849"/>
            <a:ext cx="10795" cy="13335"/>
          </a:xfrm>
          <a:custGeom>
            <a:avLst/>
            <a:gdLst/>
            <a:ahLst/>
            <a:cxnLst/>
            <a:rect l="l" t="t" r="r" b="b"/>
            <a:pathLst>
              <a:path w="10795" h="13334">
                <a:moveTo>
                  <a:pt x="10596" y="0"/>
                </a:moveTo>
                <a:lnTo>
                  <a:pt x="0" y="12707"/>
                </a:lnTo>
              </a:path>
            </a:pathLst>
          </a:custGeom>
          <a:ln w="6354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9899026" y="8213849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2711" y="0"/>
                </a:moveTo>
                <a:lnTo>
                  <a:pt x="0" y="12707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9877833" y="8213849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2711" y="0"/>
                </a:moveTo>
                <a:lnTo>
                  <a:pt x="0" y="12707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9858755" y="8213849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2711" y="0"/>
                </a:moveTo>
                <a:lnTo>
                  <a:pt x="0" y="12707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9837540" y="8213849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2733" y="0"/>
                </a:moveTo>
                <a:lnTo>
                  <a:pt x="0" y="12707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9816347" y="8213849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2711" y="0"/>
                </a:moveTo>
                <a:lnTo>
                  <a:pt x="0" y="12707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9797268" y="8213849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2711" y="0"/>
                </a:moveTo>
                <a:lnTo>
                  <a:pt x="0" y="12707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9786672" y="8213849"/>
            <a:ext cx="2540" cy="4445"/>
          </a:xfrm>
          <a:custGeom>
            <a:avLst/>
            <a:gdLst/>
            <a:ahLst/>
            <a:cxnLst/>
            <a:rect l="l" t="t" r="r" b="b"/>
            <a:pathLst>
              <a:path w="2540" h="4445">
                <a:moveTo>
                  <a:pt x="2114" y="0"/>
                </a:moveTo>
                <a:lnTo>
                  <a:pt x="0" y="4243"/>
                </a:lnTo>
              </a:path>
            </a:pathLst>
          </a:custGeom>
          <a:ln w="6356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9890545" y="821809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293" y="0"/>
                </a:moveTo>
                <a:lnTo>
                  <a:pt x="960" y="0"/>
                </a:lnTo>
                <a:lnTo>
                  <a:pt x="0" y="935"/>
                </a:lnTo>
                <a:lnTo>
                  <a:pt x="0" y="3285"/>
                </a:lnTo>
                <a:lnTo>
                  <a:pt x="960" y="4221"/>
                </a:lnTo>
                <a:lnTo>
                  <a:pt x="3293" y="4221"/>
                </a:lnTo>
                <a:lnTo>
                  <a:pt x="4230" y="3285"/>
                </a:lnTo>
                <a:lnTo>
                  <a:pt x="4230" y="935"/>
                </a:lnTo>
                <a:lnTo>
                  <a:pt x="32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10208510" y="819692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4251" y="0"/>
                </a:moveTo>
                <a:lnTo>
                  <a:pt x="0" y="4243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10189432" y="8177880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330" y="0"/>
                </a:moveTo>
                <a:lnTo>
                  <a:pt x="0" y="23282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10168239" y="8177880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308" y="0"/>
                </a:moveTo>
                <a:lnTo>
                  <a:pt x="0" y="23282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10149160" y="8177880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308" y="0"/>
                </a:moveTo>
                <a:lnTo>
                  <a:pt x="0" y="23282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10127967" y="8177880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308" y="0"/>
                </a:moveTo>
                <a:lnTo>
                  <a:pt x="0" y="23282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10106773" y="8177880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308" y="0"/>
                </a:moveTo>
                <a:lnTo>
                  <a:pt x="0" y="23282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10087695" y="8177880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308" y="0"/>
                </a:moveTo>
                <a:lnTo>
                  <a:pt x="0" y="23282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10066480" y="8177880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330" y="0"/>
                </a:moveTo>
                <a:lnTo>
                  <a:pt x="0" y="23282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10045286" y="8177880"/>
            <a:ext cx="26034" cy="23495"/>
          </a:xfrm>
          <a:custGeom>
            <a:avLst/>
            <a:gdLst/>
            <a:ahLst/>
            <a:cxnLst/>
            <a:rect l="l" t="t" r="r" b="b"/>
            <a:pathLst>
              <a:path w="26034" h="23495">
                <a:moveTo>
                  <a:pt x="25445" y="0"/>
                </a:moveTo>
                <a:lnTo>
                  <a:pt x="0" y="23282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10026208" y="8177880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330" y="0"/>
                </a:moveTo>
                <a:lnTo>
                  <a:pt x="0" y="23282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10005015" y="8177880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308" y="0"/>
                </a:moveTo>
                <a:lnTo>
                  <a:pt x="0" y="23282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10000763" y="8177880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8481" y="0"/>
                </a:moveTo>
                <a:lnTo>
                  <a:pt x="0" y="8486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10104636" y="818847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293" y="0"/>
                </a:moveTo>
                <a:lnTo>
                  <a:pt x="960" y="0"/>
                </a:lnTo>
                <a:lnTo>
                  <a:pt x="0" y="957"/>
                </a:lnTo>
                <a:lnTo>
                  <a:pt x="0" y="3285"/>
                </a:lnTo>
                <a:lnTo>
                  <a:pt x="960" y="4221"/>
                </a:lnTo>
                <a:lnTo>
                  <a:pt x="3293" y="4221"/>
                </a:lnTo>
                <a:lnTo>
                  <a:pt x="4251" y="3285"/>
                </a:lnTo>
                <a:lnTo>
                  <a:pt x="4251" y="957"/>
                </a:lnTo>
                <a:lnTo>
                  <a:pt x="32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10420487" y="8148288"/>
            <a:ext cx="6985" cy="6350"/>
          </a:xfrm>
          <a:custGeom>
            <a:avLst/>
            <a:gdLst/>
            <a:ahLst/>
            <a:cxnLst/>
            <a:rect l="l" t="t" r="r" b="b"/>
            <a:pathLst>
              <a:path w="6984" h="6350">
                <a:moveTo>
                  <a:pt x="6366" y="0"/>
                </a:moveTo>
                <a:lnTo>
                  <a:pt x="0" y="6331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10401408" y="8127116"/>
            <a:ext cx="26034" cy="27940"/>
          </a:xfrm>
          <a:custGeom>
            <a:avLst/>
            <a:gdLst/>
            <a:ahLst/>
            <a:cxnLst/>
            <a:rect l="l" t="t" r="r" b="b"/>
            <a:pathLst>
              <a:path w="26034" h="27940">
                <a:moveTo>
                  <a:pt x="25445" y="0"/>
                </a:moveTo>
                <a:lnTo>
                  <a:pt x="0" y="27503"/>
                </a:lnTo>
              </a:path>
            </a:pathLst>
          </a:custGeom>
          <a:ln w="6353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10380215" y="8105966"/>
            <a:ext cx="46990" cy="48895"/>
          </a:xfrm>
          <a:custGeom>
            <a:avLst/>
            <a:gdLst/>
            <a:ahLst/>
            <a:cxnLst/>
            <a:rect l="l" t="t" r="r" b="b"/>
            <a:pathLst>
              <a:path w="46990" h="48895">
                <a:moveTo>
                  <a:pt x="46638" y="0"/>
                </a:moveTo>
                <a:lnTo>
                  <a:pt x="0" y="48653"/>
                </a:lnTo>
              </a:path>
            </a:pathLst>
          </a:custGeom>
          <a:ln w="6353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10359021" y="8089038"/>
            <a:ext cx="66040" cy="66040"/>
          </a:xfrm>
          <a:custGeom>
            <a:avLst/>
            <a:gdLst/>
            <a:ahLst/>
            <a:cxnLst/>
            <a:rect l="l" t="t" r="r" b="b"/>
            <a:pathLst>
              <a:path w="66040" h="66040">
                <a:moveTo>
                  <a:pt x="65716" y="0"/>
                </a:moveTo>
                <a:lnTo>
                  <a:pt x="0" y="65582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10339943" y="8089038"/>
            <a:ext cx="64135" cy="66040"/>
          </a:xfrm>
          <a:custGeom>
            <a:avLst/>
            <a:gdLst/>
            <a:ahLst/>
            <a:cxnLst/>
            <a:rect l="l" t="t" r="r" b="b"/>
            <a:pathLst>
              <a:path w="64134" h="66040">
                <a:moveTo>
                  <a:pt x="63601" y="0"/>
                </a:moveTo>
                <a:lnTo>
                  <a:pt x="0" y="65582"/>
                </a:lnTo>
              </a:path>
            </a:pathLst>
          </a:custGeom>
          <a:ln w="6353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10318750" y="8089038"/>
            <a:ext cx="64135" cy="66040"/>
          </a:xfrm>
          <a:custGeom>
            <a:avLst/>
            <a:gdLst/>
            <a:ahLst/>
            <a:cxnLst/>
            <a:rect l="l" t="t" r="r" b="b"/>
            <a:pathLst>
              <a:path w="64134" h="66040">
                <a:moveTo>
                  <a:pt x="63579" y="0"/>
                </a:moveTo>
                <a:lnTo>
                  <a:pt x="0" y="65582"/>
                </a:lnTo>
              </a:path>
            </a:pathLst>
          </a:custGeom>
          <a:ln w="6353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10297556" y="8089038"/>
            <a:ext cx="66040" cy="66040"/>
          </a:xfrm>
          <a:custGeom>
            <a:avLst/>
            <a:gdLst/>
            <a:ahLst/>
            <a:cxnLst/>
            <a:rect l="l" t="t" r="r" b="b"/>
            <a:pathLst>
              <a:path w="66040" h="66040">
                <a:moveTo>
                  <a:pt x="65694" y="0"/>
                </a:moveTo>
                <a:lnTo>
                  <a:pt x="0" y="65582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10278478" y="8089038"/>
            <a:ext cx="64135" cy="66040"/>
          </a:xfrm>
          <a:custGeom>
            <a:avLst/>
            <a:gdLst/>
            <a:ahLst/>
            <a:cxnLst/>
            <a:rect l="l" t="t" r="r" b="b"/>
            <a:pathLst>
              <a:path w="64134" h="66040">
                <a:moveTo>
                  <a:pt x="63579" y="0"/>
                </a:moveTo>
                <a:lnTo>
                  <a:pt x="0" y="65582"/>
                </a:lnTo>
              </a:path>
            </a:pathLst>
          </a:custGeom>
          <a:ln w="6353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10257263" y="8089038"/>
            <a:ext cx="66040" cy="66040"/>
          </a:xfrm>
          <a:custGeom>
            <a:avLst/>
            <a:gdLst/>
            <a:ahLst/>
            <a:cxnLst/>
            <a:rect l="l" t="t" r="r" b="b"/>
            <a:pathLst>
              <a:path w="66040" h="66040">
                <a:moveTo>
                  <a:pt x="65716" y="0"/>
                </a:moveTo>
                <a:lnTo>
                  <a:pt x="0" y="65582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10238185" y="8089038"/>
            <a:ext cx="64135" cy="66040"/>
          </a:xfrm>
          <a:custGeom>
            <a:avLst/>
            <a:gdLst/>
            <a:ahLst/>
            <a:cxnLst/>
            <a:rect l="l" t="t" r="r" b="b"/>
            <a:pathLst>
              <a:path w="64134" h="66040">
                <a:moveTo>
                  <a:pt x="63601" y="0"/>
                </a:moveTo>
                <a:lnTo>
                  <a:pt x="0" y="65582"/>
                </a:lnTo>
              </a:path>
            </a:pathLst>
          </a:custGeom>
          <a:ln w="6353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10216991" y="8089038"/>
            <a:ext cx="64135" cy="66040"/>
          </a:xfrm>
          <a:custGeom>
            <a:avLst/>
            <a:gdLst/>
            <a:ahLst/>
            <a:cxnLst/>
            <a:rect l="l" t="t" r="r" b="b"/>
            <a:pathLst>
              <a:path w="64134" h="66040">
                <a:moveTo>
                  <a:pt x="63601" y="0"/>
                </a:moveTo>
                <a:lnTo>
                  <a:pt x="0" y="65582"/>
                </a:lnTo>
              </a:path>
            </a:pathLst>
          </a:custGeom>
          <a:ln w="6353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10212761" y="8089038"/>
            <a:ext cx="48895" cy="46990"/>
          </a:xfrm>
          <a:custGeom>
            <a:avLst/>
            <a:gdLst/>
            <a:ahLst/>
            <a:cxnLst/>
            <a:rect l="l" t="t" r="r" b="b"/>
            <a:pathLst>
              <a:path w="48895" h="46990">
                <a:moveTo>
                  <a:pt x="48753" y="0"/>
                </a:moveTo>
                <a:lnTo>
                  <a:pt x="0" y="46543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10212761" y="8089038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40">
                <a:moveTo>
                  <a:pt x="27560" y="0"/>
                </a:moveTo>
                <a:lnTo>
                  <a:pt x="0" y="27503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10212761" y="8089038"/>
            <a:ext cx="6350" cy="6985"/>
          </a:xfrm>
          <a:custGeom>
            <a:avLst/>
            <a:gdLst/>
            <a:ahLst/>
            <a:cxnLst/>
            <a:rect l="l" t="t" r="r" b="b"/>
            <a:pathLst>
              <a:path w="6350" h="6984">
                <a:moveTo>
                  <a:pt x="6344" y="0"/>
                </a:moveTo>
                <a:lnTo>
                  <a:pt x="0" y="6353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10318750" y="811865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271" y="0"/>
                </a:moveTo>
                <a:lnTo>
                  <a:pt x="938" y="0"/>
                </a:lnTo>
                <a:lnTo>
                  <a:pt x="0" y="956"/>
                </a:lnTo>
                <a:lnTo>
                  <a:pt x="0" y="3285"/>
                </a:lnTo>
                <a:lnTo>
                  <a:pt x="938" y="4243"/>
                </a:lnTo>
                <a:lnTo>
                  <a:pt x="3271" y="4243"/>
                </a:lnTo>
                <a:lnTo>
                  <a:pt x="4230" y="3285"/>
                </a:lnTo>
                <a:lnTo>
                  <a:pt x="4230" y="956"/>
                </a:lnTo>
                <a:lnTo>
                  <a:pt x="32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10624003" y="811654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63" y="0"/>
                </a:moveTo>
                <a:lnTo>
                  <a:pt x="0" y="16928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10604925" y="8097501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36041" y="0"/>
                </a:moveTo>
                <a:lnTo>
                  <a:pt x="0" y="35968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10583732" y="8076351"/>
            <a:ext cx="57785" cy="57150"/>
          </a:xfrm>
          <a:custGeom>
            <a:avLst/>
            <a:gdLst/>
            <a:ahLst/>
            <a:cxnLst/>
            <a:rect l="l" t="t" r="r" b="b"/>
            <a:pathLst>
              <a:path w="57784" h="57150">
                <a:moveTo>
                  <a:pt x="57234" y="0"/>
                </a:moveTo>
                <a:lnTo>
                  <a:pt x="0" y="57118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10562516" y="8065777"/>
            <a:ext cx="70485" cy="67945"/>
          </a:xfrm>
          <a:custGeom>
            <a:avLst/>
            <a:gdLst/>
            <a:ahLst/>
            <a:cxnLst/>
            <a:rect l="l" t="t" r="r" b="b"/>
            <a:pathLst>
              <a:path w="70484" h="67945">
                <a:moveTo>
                  <a:pt x="69968" y="0"/>
                </a:moveTo>
                <a:lnTo>
                  <a:pt x="0" y="67693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10543438" y="8065777"/>
            <a:ext cx="67945" cy="67945"/>
          </a:xfrm>
          <a:custGeom>
            <a:avLst/>
            <a:gdLst/>
            <a:ahLst/>
            <a:cxnLst/>
            <a:rect l="l" t="t" r="r" b="b"/>
            <a:pathLst>
              <a:path w="67945" h="67945">
                <a:moveTo>
                  <a:pt x="67831" y="0"/>
                </a:moveTo>
                <a:lnTo>
                  <a:pt x="0" y="67693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10522245" y="8065777"/>
            <a:ext cx="67945" cy="67945"/>
          </a:xfrm>
          <a:custGeom>
            <a:avLst/>
            <a:gdLst/>
            <a:ahLst/>
            <a:cxnLst/>
            <a:rect l="l" t="t" r="r" b="b"/>
            <a:pathLst>
              <a:path w="67945" h="67945">
                <a:moveTo>
                  <a:pt x="67831" y="0"/>
                </a:moveTo>
                <a:lnTo>
                  <a:pt x="0" y="67693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10503166" y="8065777"/>
            <a:ext cx="67945" cy="67945"/>
          </a:xfrm>
          <a:custGeom>
            <a:avLst/>
            <a:gdLst/>
            <a:ahLst/>
            <a:cxnLst/>
            <a:rect l="l" t="t" r="r" b="b"/>
            <a:pathLst>
              <a:path w="67945" h="67945">
                <a:moveTo>
                  <a:pt x="67831" y="0"/>
                </a:moveTo>
                <a:lnTo>
                  <a:pt x="0" y="67693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10481973" y="8065777"/>
            <a:ext cx="67945" cy="67945"/>
          </a:xfrm>
          <a:custGeom>
            <a:avLst/>
            <a:gdLst/>
            <a:ahLst/>
            <a:cxnLst/>
            <a:rect l="l" t="t" r="r" b="b"/>
            <a:pathLst>
              <a:path w="67945" h="67945">
                <a:moveTo>
                  <a:pt x="67831" y="0"/>
                </a:moveTo>
                <a:lnTo>
                  <a:pt x="0" y="67693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10460780" y="8065777"/>
            <a:ext cx="67945" cy="67945"/>
          </a:xfrm>
          <a:custGeom>
            <a:avLst/>
            <a:gdLst/>
            <a:ahLst/>
            <a:cxnLst/>
            <a:rect l="l" t="t" r="r" b="b"/>
            <a:pathLst>
              <a:path w="67945" h="67945">
                <a:moveTo>
                  <a:pt x="67831" y="0"/>
                </a:moveTo>
                <a:lnTo>
                  <a:pt x="0" y="67693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10441702" y="8065777"/>
            <a:ext cx="67945" cy="67945"/>
          </a:xfrm>
          <a:custGeom>
            <a:avLst/>
            <a:gdLst/>
            <a:ahLst/>
            <a:cxnLst/>
            <a:rect l="l" t="t" r="r" b="b"/>
            <a:pathLst>
              <a:path w="67945" h="67945">
                <a:moveTo>
                  <a:pt x="67831" y="0"/>
                </a:moveTo>
                <a:lnTo>
                  <a:pt x="0" y="67693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10426853" y="8065777"/>
            <a:ext cx="61594" cy="61594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61486" y="0"/>
                </a:moveTo>
                <a:lnTo>
                  <a:pt x="0" y="61339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10426853" y="8065777"/>
            <a:ext cx="42545" cy="40640"/>
          </a:xfrm>
          <a:custGeom>
            <a:avLst/>
            <a:gdLst/>
            <a:ahLst/>
            <a:cxnLst/>
            <a:rect l="l" t="t" r="r" b="b"/>
            <a:pathLst>
              <a:path w="42545" h="40640">
                <a:moveTo>
                  <a:pt x="42408" y="0"/>
                </a:moveTo>
                <a:lnTo>
                  <a:pt x="0" y="40189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10426853" y="8065777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21193" y="0"/>
                </a:moveTo>
                <a:lnTo>
                  <a:pt x="0" y="21150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10532841" y="809750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293" y="0"/>
                </a:moveTo>
                <a:lnTo>
                  <a:pt x="960" y="0"/>
                </a:lnTo>
                <a:lnTo>
                  <a:pt x="0" y="957"/>
                </a:lnTo>
                <a:lnTo>
                  <a:pt x="0" y="3285"/>
                </a:lnTo>
                <a:lnTo>
                  <a:pt x="960" y="4221"/>
                </a:lnTo>
                <a:lnTo>
                  <a:pt x="3293" y="4221"/>
                </a:lnTo>
                <a:lnTo>
                  <a:pt x="4251" y="3285"/>
                </a:lnTo>
                <a:lnTo>
                  <a:pt x="4251" y="957"/>
                </a:lnTo>
                <a:lnTo>
                  <a:pt x="32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10844462" y="810807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10596" y="0"/>
                </a:moveTo>
                <a:lnTo>
                  <a:pt x="0" y="10596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10823268" y="8086927"/>
            <a:ext cx="32384" cy="31750"/>
          </a:xfrm>
          <a:custGeom>
            <a:avLst/>
            <a:gdLst/>
            <a:ahLst/>
            <a:cxnLst/>
            <a:rect l="l" t="t" r="r" b="b"/>
            <a:pathLst>
              <a:path w="32384" h="31750">
                <a:moveTo>
                  <a:pt x="31789" y="0"/>
                </a:moveTo>
                <a:lnTo>
                  <a:pt x="0" y="31746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10802053" y="8067887"/>
            <a:ext cx="53340" cy="50800"/>
          </a:xfrm>
          <a:custGeom>
            <a:avLst/>
            <a:gdLst/>
            <a:ahLst/>
            <a:cxnLst/>
            <a:rect l="l" t="t" r="r" b="b"/>
            <a:pathLst>
              <a:path w="53340" h="50800">
                <a:moveTo>
                  <a:pt x="53005" y="0"/>
                </a:moveTo>
                <a:lnTo>
                  <a:pt x="0" y="50786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10782975" y="8046737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90" h="72390">
                <a:moveTo>
                  <a:pt x="72083" y="0"/>
                </a:moveTo>
                <a:lnTo>
                  <a:pt x="0" y="71914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10761781" y="8044605"/>
            <a:ext cx="74295" cy="74295"/>
          </a:xfrm>
          <a:custGeom>
            <a:avLst/>
            <a:gdLst/>
            <a:ahLst/>
            <a:cxnLst/>
            <a:rect l="l" t="t" r="r" b="b"/>
            <a:pathLst>
              <a:path w="74295" h="74295">
                <a:moveTo>
                  <a:pt x="74198" y="0"/>
                </a:moveTo>
                <a:lnTo>
                  <a:pt x="0" y="74046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10740588" y="8044605"/>
            <a:ext cx="74295" cy="74295"/>
          </a:xfrm>
          <a:custGeom>
            <a:avLst/>
            <a:gdLst/>
            <a:ahLst/>
            <a:cxnLst/>
            <a:rect l="l" t="t" r="r" b="b"/>
            <a:pathLst>
              <a:path w="74295" h="74295">
                <a:moveTo>
                  <a:pt x="74198" y="0"/>
                </a:moveTo>
                <a:lnTo>
                  <a:pt x="0" y="74046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10721509" y="8044605"/>
            <a:ext cx="72390" cy="74295"/>
          </a:xfrm>
          <a:custGeom>
            <a:avLst/>
            <a:gdLst/>
            <a:ahLst/>
            <a:cxnLst/>
            <a:rect l="l" t="t" r="r" b="b"/>
            <a:pathLst>
              <a:path w="72390" h="74295">
                <a:moveTo>
                  <a:pt x="72083" y="0"/>
                </a:moveTo>
                <a:lnTo>
                  <a:pt x="0" y="74046"/>
                </a:lnTo>
              </a:path>
            </a:pathLst>
          </a:custGeom>
          <a:ln w="6353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10700316" y="8044605"/>
            <a:ext cx="74295" cy="74295"/>
          </a:xfrm>
          <a:custGeom>
            <a:avLst/>
            <a:gdLst/>
            <a:ahLst/>
            <a:cxnLst/>
            <a:rect l="l" t="t" r="r" b="b"/>
            <a:pathLst>
              <a:path w="74295" h="74295">
                <a:moveTo>
                  <a:pt x="74198" y="0"/>
                </a:moveTo>
                <a:lnTo>
                  <a:pt x="0" y="74046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10681238" y="8044605"/>
            <a:ext cx="72390" cy="74295"/>
          </a:xfrm>
          <a:custGeom>
            <a:avLst/>
            <a:gdLst/>
            <a:ahLst/>
            <a:cxnLst/>
            <a:rect l="l" t="t" r="r" b="b"/>
            <a:pathLst>
              <a:path w="72390" h="74295">
                <a:moveTo>
                  <a:pt x="72061" y="0"/>
                </a:moveTo>
                <a:lnTo>
                  <a:pt x="0" y="74046"/>
                </a:lnTo>
              </a:path>
            </a:pathLst>
          </a:custGeom>
          <a:ln w="6353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10660045" y="8044605"/>
            <a:ext cx="74295" cy="74295"/>
          </a:xfrm>
          <a:custGeom>
            <a:avLst/>
            <a:gdLst/>
            <a:ahLst/>
            <a:cxnLst/>
            <a:rect l="l" t="t" r="r" b="b"/>
            <a:pathLst>
              <a:path w="74295" h="74295">
                <a:moveTo>
                  <a:pt x="74176" y="0"/>
                </a:moveTo>
                <a:lnTo>
                  <a:pt x="0" y="74046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10640966" y="8044605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90" h="72390">
                <a:moveTo>
                  <a:pt x="72061" y="0"/>
                </a:moveTo>
                <a:lnTo>
                  <a:pt x="0" y="71936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10640966" y="8044605"/>
            <a:ext cx="51435" cy="53340"/>
          </a:xfrm>
          <a:custGeom>
            <a:avLst/>
            <a:gdLst/>
            <a:ahLst/>
            <a:cxnLst/>
            <a:rect l="l" t="t" r="r" b="b"/>
            <a:pathLst>
              <a:path w="51434" h="53340">
                <a:moveTo>
                  <a:pt x="50868" y="0"/>
                </a:moveTo>
                <a:lnTo>
                  <a:pt x="0" y="52896"/>
                </a:lnTo>
              </a:path>
            </a:pathLst>
          </a:custGeom>
          <a:ln w="6353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10640966" y="8044605"/>
            <a:ext cx="32384" cy="31750"/>
          </a:xfrm>
          <a:custGeom>
            <a:avLst/>
            <a:gdLst/>
            <a:ahLst/>
            <a:cxnLst/>
            <a:rect l="l" t="t" r="r" b="b"/>
            <a:pathLst>
              <a:path w="32384" h="31750">
                <a:moveTo>
                  <a:pt x="31789" y="0"/>
                </a:moveTo>
                <a:lnTo>
                  <a:pt x="0" y="31746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10640966" y="804460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10596" y="0"/>
                </a:moveTo>
                <a:lnTo>
                  <a:pt x="0" y="10596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10744818" y="808057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293" y="0"/>
                </a:moveTo>
                <a:lnTo>
                  <a:pt x="960" y="0"/>
                </a:lnTo>
                <a:lnTo>
                  <a:pt x="0" y="957"/>
                </a:lnTo>
                <a:lnTo>
                  <a:pt x="0" y="3285"/>
                </a:lnTo>
                <a:lnTo>
                  <a:pt x="960" y="4243"/>
                </a:lnTo>
                <a:lnTo>
                  <a:pt x="3293" y="4243"/>
                </a:lnTo>
                <a:lnTo>
                  <a:pt x="4251" y="3285"/>
                </a:lnTo>
                <a:lnTo>
                  <a:pt x="4251" y="957"/>
                </a:lnTo>
                <a:lnTo>
                  <a:pt x="32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11054323" y="8078462"/>
            <a:ext cx="15240" cy="13335"/>
          </a:xfrm>
          <a:custGeom>
            <a:avLst/>
            <a:gdLst/>
            <a:ahLst/>
            <a:cxnLst/>
            <a:rect l="l" t="t" r="r" b="b"/>
            <a:pathLst>
              <a:path w="15240" h="13334">
                <a:moveTo>
                  <a:pt x="14826" y="0"/>
                </a:moveTo>
                <a:lnTo>
                  <a:pt x="0" y="12707"/>
                </a:lnTo>
              </a:path>
            </a:pathLst>
          </a:custGeom>
          <a:ln w="6351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11035245" y="8057312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90">
                <a:moveTo>
                  <a:pt x="33904" y="0"/>
                </a:moveTo>
                <a:lnTo>
                  <a:pt x="0" y="33857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11014051" y="8036162"/>
            <a:ext cx="55244" cy="55244"/>
          </a:xfrm>
          <a:custGeom>
            <a:avLst/>
            <a:gdLst/>
            <a:ahLst/>
            <a:cxnLst/>
            <a:rect l="l" t="t" r="r" b="b"/>
            <a:pathLst>
              <a:path w="55245" h="55245">
                <a:moveTo>
                  <a:pt x="55098" y="0"/>
                </a:moveTo>
                <a:lnTo>
                  <a:pt x="0" y="55007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10994973" y="8017123"/>
            <a:ext cx="74295" cy="74295"/>
          </a:xfrm>
          <a:custGeom>
            <a:avLst/>
            <a:gdLst/>
            <a:ahLst/>
            <a:cxnLst/>
            <a:rect l="l" t="t" r="r" b="b"/>
            <a:pathLst>
              <a:path w="74295" h="74295">
                <a:moveTo>
                  <a:pt x="74176" y="0"/>
                </a:moveTo>
                <a:lnTo>
                  <a:pt x="0" y="74046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10973758" y="8010769"/>
            <a:ext cx="80645" cy="80645"/>
          </a:xfrm>
          <a:custGeom>
            <a:avLst/>
            <a:gdLst/>
            <a:ahLst/>
            <a:cxnLst/>
            <a:rect l="l" t="t" r="r" b="b"/>
            <a:pathLst>
              <a:path w="80645" h="80645">
                <a:moveTo>
                  <a:pt x="80565" y="0"/>
                </a:moveTo>
                <a:lnTo>
                  <a:pt x="0" y="80400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10952564" y="8010769"/>
            <a:ext cx="80645" cy="80645"/>
          </a:xfrm>
          <a:custGeom>
            <a:avLst/>
            <a:gdLst/>
            <a:ahLst/>
            <a:cxnLst/>
            <a:rect l="l" t="t" r="r" b="b"/>
            <a:pathLst>
              <a:path w="80645" h="80645">
                <a:moveTo>
                  <a:pt x="80565" y="0"/>
                </a:moveTo>
                <a:lnTo>
                  <a:pt x="0" y="80400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10933486" y="8010769"/>
            <a:ext cx="78740" cy="80645"/>
          </a:xfrm>
          <a:custGeom>
            <a:avLst/>
            <a:gdLst/>
            <a:ahLst/>
            <a:cxnLst/>
            <a:rect l="l" t="t" r="r" b="b"/>
            <a:pathLst>
              <a:path w="78740" h="80645">
                <a:moveTo>
                  <a:pt x="78428" y="0"/>
                </a:moveTo>
                <a:lnTo>
                  <a:pt x="0" y="80400"/>
                </a:lnTo>
              </a:path>
            </a:pathLst>
          </a:custGeom>
          <a:ln w="6353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10912293" y="8010769"/>
            <a:ext cx="80645" cy="80645"/>
          </a:xfrm>
          <a:custGeom>
            <a:avLst/>
            <a:gdLst/>
            <a:ahLst/>
            <a:cxnLst/>
            <a:rect l="l" t="t" r="r" b="b"/>
            <a:pathLst>
              <a:path w="80645" h="80645">
                <a:moveTo>
                  <a:pt x="80543" y="0"/>
                </a:moveTo>
                <a:lnTo>
                  <a:pt x="0" y="80400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10891100" y="8010769"/>
            <a:ext cx="80645" cy="80645"/>
          </a:xfrm>
          <a:custGeom>
            <a:avLst/>
            <a:gdLst/>
            <a:ahLst/>
            <a:cxnLst/>
            <a:rect l="l" t="t" r="r" b="b"/>
            <a:pathLst>
              <a:path w="80645" h="80645">
                <a:moveTo>
                  <a:pt x="80543" y="0"/>
                </a:moveTo>
                <a:lnTo>
                  <a:pt x="0" y="80400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10872021" y="8010769"/>
            <a:ext cx="78740" cy="80645"/>
          </a:xfrm>
          <a:custGeom>
            <a:avLst/>
            <a:gdLst/>
            <a:ahLst/>
            <a:cxnLst/>
            <a:rect l="l" t="t" r="r" b="b"/>
            <a:pathLst>
              <a:path w="78740" h="80645">
                <a:moveTo>
                  <a:pt x="78428" y="0"/>
                </a:moveTo>
                <a:lnTo>
                  <a:pt x="0" y="80400"/>
                </a:lnTo>
              </a:path>
            </a:pathLst>
          </a:custGeom>
          <a:ln w="6353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10855058" y="8010769"/>
            <a:ext cx="76835" cy="76200"/>
          </a:xfrm>
          <a:custGeom>
            <a:avLst/>
            <a:gdLst/>
            <a:ahLst/>
            <a:cxnLst/>
            <a:rect l="l" t="t" r="r" b="b"/>
            <a:pathLst>
              <a:path w="76834" h="76200">
                <a:moveTo>
                  <a:pt x="76313" y="0"/>
                </a:moveTo>
                <a:lnTo>
                  <a:pt x="0" y="76157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10855058" y="8010769"/>
            <a:ext cx="55244" cy="57150"/>
          </a:xfrm>
          <a:custGeom>
            <a:avLst/>
            <a:gdLst/>
            <a:ahLst/>
            <a:cxnLst/>
            <a:rect l="l" t="t" r="r" b="b"/>
            <a:pathLst>
              <a:path w="55245" h="57150">
                <a:moveTo>
                  <a:pt x="55120" y="0"/>
                </a:moveTo>
                <a:lnTo>
                  <a:pt x="0" y="57118"/>
                </a:lnTo>
              </a:path>
            </a:pathLst>
          </a:custGeom>
          <a:ln w="6353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10855058" y="8010769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36041" y="0"/>
                </a:moveTo>
                <a:lnTo>
                  <a:pt x="0" y="35968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10855058" y="8010769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4848" y="0"/>
                </a:moveTo>
                <a:lnTo>
                  <a:pt x="0" y="14796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10958931" y="804884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293" y="0"/>
                </a:moveTo>
                <a:lnTo>
                  <a:pt x="960" y="0"/>
                </a:lnTo>
                <a:lnTo>
                  <a:pt x="0" y="957"/>
                </a:lnTo>
                <a:lnTo>
                  <a:pt x="0" y="3285"/>
                </a:lnTo>
                <a:lnTo>
                  <a:pt x="960" y="4243"/>
                </a:lnTo>
                <a:lnTo>
                  <a:pt x="3293" y="4243"/>
                </a:lnTo>
                <a:lnTo>
                  <a:pt x="4230" y="3285"/>
                </a:lnTo>
                <a:lnTo>
                  <a:pt x="4230" y="957"/>
                </a:lnTo>
                <a:lnTo>
                  <a:pt x="32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11266299" y="8089038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4848" y="0"/>
                </a:moveTo>
                <a:lnTo>
                  <a:pt x="0" y="14818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11245106" y="8067887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36041" y="0"/>
                </a:moveTo>
                <a:lnTo>
                  <a:pt x="0" y="35968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11226028" y="8046737"/>
            <a:ext cx="55244" cy="57150"/>
          </a:xfrm>
          <a:custGeom>
            <a:avLst/>
            <a:gdLst/>
            <a:ahLst/>
            <a:cxnLst/>
            <a:rect l="l" t="t" r="r" b="b"/>
            <a:pathLst>
              <a:path w="55245" h="57150">
                <a:moveTo>
                  <a:pt x="55120" y="0"/>
                </a:moveTo>
                <a:lnTo>
                  <a:pt x="0" y="57118"/>
                </a:lnTo>
              </a:path>
            </a:pathLst>
          </a:custGeom>
          <a:ln w="6353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11204835" y="8027698"/>
            <a:ext cx="76835" cy="76200"/>
          </a:xfrm>
          <a:custGeom>
            <a:avLst/>
            <a:gdLst/>
            <a:ahLst/>
            <a:cxnLst/>
            <a:rect l="l" t="t" r="r" b="b"/>
            <a:pathLst>
              <a:path w="76834" h="76200">
                <a:moveTo>
                  <a:pt x="76313" y="0"/>
                </a:moveTo>
                <a:lnTo>
                  <a:pt x="0" y="76157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11185756" y="8015012"/>
            <a:ext cx="89535" cy="88900"/>
          </a:xfrm>
          <a:custGeom>
            <a:avLst/>
            <a:gdLst/>
            <a:ahLst/>
            <a:cxnLst/>
            <a:rect l="l" t="t" r="r" b="b"/>
            <a:pathLst>
              <a:path w="89534" h="88900">
                <a:moveTo>
                  <a:pt x="89024" y="0"/>
                </a:moveTo>
                <a:lnTo>
                  <a:pt x="0" y="88843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11164541" y="8015012"/>
            <a:ext cx="89535" cy="88900"/>
          </a:xfrm>
          <a:custGeom>
            <a:avLst/>
            <a:gdLst/>
            <a:ahLst/>
            <a:cxnLst/>
            <a:rect l="l" t="t" r="r" b="b"/>
            <a:pathLst>
              <a:path w="89534" h="88900">
                <a:moveTo>
                  <a:pt x="89046" y="0"/>
                </a:moveTo>
                <a:lnTo>
                  <a:pt x="0" y="88843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11143348" y="8015012"/>
            <a:ext cx="89535" cy="88900"/>
          </a:xfrm>
          <a:custGeom>
            <a:avLst/>
            <a:gdLst/>
            <a:ahLst/>
            <a:cxnLst/>
            <a:rect l="l" t="t" r="r" b="b"/>
            <a:pathLst>
              <a:path w="89534" h="88900">
                <a:moveTo>
                  <a:pt x="89046" y="0"/>
                </a:moveTo>
                <a:lnTo>
                  <a:pt x="0" y="88843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11124269" y="8015012"/>
            <a:ext cx="89535" cy="88900"/>
          </a:xfrm>
          <a:custGeom>
            <a:avLst/>
            <a:gdLst/>
            <a:ahLst/>
            <a:cxnLst/>
            <a:rect l="l" t="t" r="r" b="b"/>
            <a:pathLst>
              <a:path w="89534" h="88900">
                <a:moveTo>
                  <a:pt x="89046" y="0"/>
                </a:moveTo>
                <a:lnTo>
                  <a:pt x="0" y="88843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11103076" y="8015012"/>
            <a:ext cx="89535" cy="88900"/>
          </a:xfrm>
          <a:custGeom>
            <a:avLst/>
            <a:gdLst/>
            <a:ahLst/>
            <a:cxnLst/>
            <a:rect l="l" t="t" r="r" b="b"/>
            <a:pathLst>
              <a:path w="89534" h="88900">
                <a:moveTo>
                  <a:pt x="89024" y="0"/>
                </a:moveTo>
                <a:lnTo>
                  <a:pt x="0" y="88843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11083998" y="8015012"/>
            <a:ext cx="86995" cy="88900"/>
          </a:xfrm>
          <a:custGeom>
            <a:avLst/>
            <a:gdLst/>
            <a:ahLst/>
            <a:cxnLst/>
            <a:rect l="l" t="t" r="r" b="b"/>
            <a:pathLst>
              <a:path w="86995" h="88900">
                <a:moveTo>
                  <a:pt x="86909" y="0"/>
                </a:moveTo>
                <a:lnTo>
                  <a:pt x="0" y="88843"/>
                </a:lnTo>
              </a:path>
            </a:pathLst>
          </a:custGeom>
          <a:ln w="6353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11069149" y="8015012"/>
            <a:ext cx="83185" cy="82550"/>
          </a:xfrm>
          <a:custGeom>
            <a:avLst/>
            <a:gdLst/>
            <a:ahLst/>
            <a:cxnLst/>
            <a:rect l="l" t="t" r="r" b="b"/>
            <a:pathLst>
              <a:path w="83184" h="82550">
                <a:moveTo>
                  <a:pt x="82680" y="0"/>
                </a:moveTo>
                <a:lnTo>
                  <a:pt x="0" y="82489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11069149" y="8015012"/>
            <a:ext cx="61594" cy="63500"/>
          </a:xfrm>
          <a:custGeom>
            <a:avLst/>
            <a:gdLst/>
            <a:ahLst/>
            <a:cxnLst/>
            <a:rect l="l" t="t" r="r" b="b"/>
            <a:pathLst>
              <a:path w="61595" h="63500">
                <a:moveTo>
                  <a:pt x="61486" y="0"/>
                </a:moveTo>
                <a:lnTo>
                  <a:pt x="0" y="63450"/>
                </a:lnTo>
              </a:path>
            </a:pathLst>
          </a:custGeom>
          <a:ln w="6353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11069149" y="8015012"/>
            <a:ext cx="42545" cy="42545"/>
          </a:xfrm>
          <a:custGeom>
            <a:avLst/>
            <a:gdLst/>
            <a:ahLst/>
            <a:cxnLst/>
            <a:rect l="l" t="t" r="r" b="b"/>
            <a:pathLst>
              <a:path w="42545" h="42545">
                <a:moveTo>
                  <a:pt x="42408" y="0"/>
                </a:moveTo>
                <a:lnTo>
                  <a:pt x="0" y="42300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11069149" y="8015012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21215" y="0"/>
                </a:moveTo>
                <a:lnTo>
                  <a:pt x="0" y="21150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11069149" y="8015012"/>
            <a:ext cx="0" cy="2540"/>
          </a:xfrm>
          <a:custGeom>
            <a:avLst/>
            <a:gdLst/>
            <a:ahLst/>
            <a:cxnLst/>
            <a:rect l="l" t="t" r="r" b="b"/>
            <a:pathLst>
              <a:path h="2540">
                <a:moveTo>
                  <a:pt x="-3179" y="1055"/>
                </a:moveTo>
                <a:lnTo>
                  <a:pt x="3179" y="1055"/>
                </a:lnTo>
              </a:path>
            </a:pathLst>
          </a:custGeom>
          <a:ln w="3175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11173023" y="805731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293" y="0"/>
                </a:moveTo>
                <a:lnTo>
                  <a:pt x="960" y="0"/>
                </a:lnTo>
                <a:lnTo>
                  <a:pt x="0" y="957"/>
                </a:lnTo>
                <a:lnTo>
                  <a:pt x="0" y="3285"/>
                </a:lnTo>
                <a:lnTo>
                  <a:pt x="960" y="4221"/>
                </a:lnTo>
                <a:lnTo>
                  <a:pt x="3293" y="4221"/>
                </a:lnTo>
                <a:lnTo>
                  <a:pt x="4251" y="3285"/>
                </a:lnTo>
                <a:lnTo>
                  <a:pt x="4251" y="957"/>
                </a:lnTo>
                <a:lnTo>
                  <a:pt x="32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11488873" y="8038273"/>
            <a:ext cx="6985" cy="6350"/>
          </a:xfrm>
          <a:custGeom>
            <a:avLst/>
            <a:gdLst/>
            <a:ahLst/>
            <a:cxnLst/>
            <a:rect l="l" t="t" r="r" b="b"/>
            <a:pathLst>
              <a:path w="6984" h="6350">
                <a:moveTo>
                  <a:pt x="6366" y="0"/>
                </a:moveTo>
                <a:lnTo>
                  <a:pt x="0" y="6331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11467679" y="8017123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40">
                <a:moveTo>
                  <a:pt x="27560" y="0"/>
                </a:moveTo>
                <a:lnTo>
                  <a:pt x="0" y="27482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11446486" y="7998083"/>
            <a:ext cx="48895" cy="46990"/>
          </a:xfrm>
          <a:custGeom>
            <a:avLst/>
            <a:gdLst/>
            <a:ahLst/>
            <a:cxnLst/>
            <a:rect l="l" t="t" r="r" b="b"/>
            <a:pathLst>
              <a:path w="48895" h="46990">
                <a:moveTo>
                  <a:pt x="48753" y="0"/>
                </a:moveTo>
                <a:lnTo>
                  <a:pt x="0" y="46521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11427408" y="7976934"/>
            <a:ext cx="67945" cy="67945"/>
          </a:xfrm>
          <a:custGeom>
            <a:avLst/>
            <a:gdLst/>
            <a:ahLst/>
            <a:cxnLst/>
            <a:rect l="l" t="t" r="r" b="b"/>
            <a:pathLst>
              <a:path w="67945" h="67945">
                <a:moveTo>
                  <a:pt x="67831" y="0"/>
                </a:moveTo>
                <a:lnTo>
                  <a:pt x="0" y="67671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11406215" y="7955761"/>
            <a:ext cx="89535" cy="88900"/>
          </a:xfrm>
          <a:custGeom>
            <a:avLst/>
            <a:gdLst/>
            <a:ahLst/>
            <a:cxnLst/>
            <a:rect l="l" t="t" r="r" b="b"/>
            <a:pathLst>
              <a:path w="89534" h="88900">
                <a:moveTo>
                  <a:pt x="89024" y="0"/>
                </a:moveTo>
                <a:lnTo>
                  <a:pt x="0" y="88843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11385022" y="7936722"/>
            <a:ext cx="110489" cy="107950"/>
          </a:xfrm>
          <a:custGeom>
            <a:avLst/>
            <a:gdLst/>
            <a:ahLst/>
            <a:cxnLst/>
            <a:rect l="l" t="t" r="r" b="b"/>
            <a:pathLst>
              <a:path w="110490" h="107950">
                <a:moveTo>
                  <a:pt x="110218" y="0"/>
                </a:moveTo>
                <a:lnTo>
                  <a:pt x="0" y="107882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11365943" y="7915572"/>
            <a:ext cx="129539" cy="129539"/>
          </a:xfrm>
          <a:custGeom>
            <a:avLst/>
            <a:gdLst/>
            <a:ahLst/>
            <a:cxnLst/>
            <a:rect l="l" t="t" r="r" b="b"/>
            <a:pathLst>
              <a:path w="129540" h="129540">
                <a:moveTo>
                  <a:pt x="129296" y="0"/>
                </a:moveTo>
                <a:lnTo>
                  <a:pt x="0" y="129032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11344728" y="7911329"/>
            <a:ext cx="135890" cy="133350"/>
          </a:xfrm>
          <a:custGeom>
            <a:avLst/>
            <a:gdLst/>
            <a:ahLst/>
            <a:cxnLst/>
            <a:rect l="l" t="t" r="r" b="b"/>
            <a:pathLst>
              <a:path w="135890" h="133350">
                <a:moveTo>
                  <a:pt x="135685" y="0"/>
                </a:moveTo>
                <a:lnTo>
                  <a:pt x="0" y="133275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11325649" y="7911329"/>
            <a:ext cx="133985" cy="133350"/>
          </a:xfrm>
          <a:custGeom>
            <a:avLst/>
            <a:gdLst/>
            <a:ahLst/>
            <a:cxnLst/>
            <a:rect l="l" t="t" r="r" b="b"/>
            <a:pathLst>
              <a:path w="133984" h="133350">
                <a:moveTo>
                  <a:pt x="133548" y="0"/>
                </a:moveTo>
                <a:lnTo>
                  <a:pt x="0" y="133275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11304456" y="7911329"/>
            <a:ext cx="135890" cy="133350"/>
          </a:xfrm>
          <a:custGeom>
            <a:avLst/>
            <a:gdLst/>
            <a:ahLst/>
            <a:cxnLst/>
            <a:rect l="l" t="t" r="r" b="b"/>
            <a:pathLst>
              <a:path w="135890" h="133350">
                <a:moveTo>
                  <a:pt x="135663" y="0"/>
                </a:moveTo>
                <a:lnTo>
                  <a:pt x="0" y="133275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11283263" y="7911329"/>
            <a:ext cx="135890" cy="133350"/>
          </a:xfrm>
          <a:custGeom>
            <a:avLst/>
            <a:gdLst/>
            <a:ahLst/>
            <a:cxnLst/>
            <a:rect l="l" t="t" r="r" b="b"/>
            <a:pathLst>
              <a:path w="135890" h="133350">
                <a:moveTo>
                  <a:pt x="135663" y="0"/>
                </a:moveTo>
                <a:lnTo>
                  <a:pt x="0" y="133275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11281148" y="7911329"/>
            <a:ext cx="118745" cy="116839"/>
          </a:xfrm>
          <a:custGeom>
            <a:avLst/>
            <a:gdLst/>
            <a:ahLst/>
            <a:cxnLst/>
            <a:rect l="l" t="t" r="r" b="b"/>
            <a:pathLst>
              <a:path w="118745" h="116840">
                <a:moveTo>
                  <a:pt x="118699" y="0"/>
                </a:moveTo>
                <a:lnTo>
                  <a:pt x="0" y="116368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11281148" y="7911329"/>
            <a:ext cx="97790" cy="95250"/>
          </a:xfrm>
          <a:custGeom>
            <a:avLst/>
            <a:gdLst/>
            <a:ahLst/>
            <a:cxnLst/>
            <a:rect l="l" t="t" r="r" b="b"/>
            <a:pathLst>
              <a:path w="97790" h="95250">
                <a:moveTo>
                  <a:pt x="97506" y="0"/>
                </a:moveTo>
                <a:lnTo>
                  <a:pt x="0" y="95196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11281148" y="7911329"/>
            <a:ext cx="76835" cy="76200"/>
          </a:xfrm>
          <a:custGeom>
            <a:avLst/>
            <a:gdLst/>
            <a:ahLst/>
            <a:cxnLst/>
            <a:rect l="l" t="t" r="r" b="b"/>
            <a:pathLst>
              <a:path w="76834" h="76200">
                <a:moveTo>
                  <a:pt x="76313" y="0"/>
                </a:moveTo>
                <a:lnTo>
                  <a:pt x="0" y="76157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11281148" y="7911329"/>
            <a:ext cx="57785" cy="55244"/>
          </a:xfrm>
          <a:custGeom>
            <a:avLst/>
            <a:gdLst/>
            <a:ahLst/>
            <a:cxnLst/>
            <a:rect l="l" t="t" r="r" b="b"/>
            <a:pathLst>
              <a:path w="57784" h="55245">
                <a:moveTo>
                  <a:pt x="57234" y="0"/>
                </a:moveTo>
                <a:lnTo>
                  <a:pt x="0" y="55007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11281148" y="7911329"/>
            <a:ext cx="36195" cy="34290"/>
          </a:xfrm>
          <a:custGeom>
            <a:avLst/>
            <a:gdLst/>
            <a:ahLst/>
            <a:cxnLst/>
            <a:rect l="l" t="t" r="r" b="b"/>
            <a:pathLst>
              <a:path w="36195" h="34290">
                <a:moveTo>
                  <a:pt x="36019" y="0"/>
                </a:moveTo>
                <a:lnTo>
                  <a:pt x="0" y="33857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11281148" y="7911329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4826" y="0"/>
                </a:moveTo>
                <a:lnTo>
                  <a:pt x="0" y="14818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11387137" y="797693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270" y="0"/>
                </a:moveTo>
                <a:lnTo>
                  <a:pt x="937" y="0"/>
                </a:lnTo>
                <a:lnTo>
                  <a:pt x="0" y="935"/>
                </a:lnTo>
                <a:lnTo>
                  <a:pt x="0" y="3263"/>
                </a:lnTo>
                <a:lnTo>
                  <a:pt x="937" y="4221"/>
                </a:lnTo>
                <a:lnTo>
                  <a:pt x="3270" y="4221"/>
                </a:lnTo>
                <a:lnTo>
                  <a:pt x="4229" y="3263"/>
                </a:lnTo>
                <a:lnTo>
                  <a:pt x="4229" y="935"/>
                </a:lnTo>
                <a:lnTo>
                  <a:pt x="32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11698734" y="8171549"/>
            <a:ext cx="10795" cy="8890"/>
          </a:xfrm>
          <a:custGeom>
            <a:avLst/>
            <a:gdLst/>
            <a:ahLst/>
            <a:cxnLst/>
            <a:rect l="l" t="t" r="r" b="b"/>
            <a:pathLst>
              <a:path w="10795" h="8890">
                <a:moveTo>
                  <a:pt x="10618" y="0"/>
                </a:moveTo>
                <a:lnTo>
                  <a:pt x="0" y="8464"/>
                </a:lnTo>
              </a:path>
            </a:pathLst>
          </a:custGeom>
          <a:ln w="6351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11679656" y="8150398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29696" y="0"/>
                </a:moveTo>
                <a:lnTo>
                  <a:pt x="0" y="29614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11658463" y="8129248"/>
            <a:ext cx="51435" cy="50800"/>
          </a:xfrm>
          <a:custGeom>
            <a:avLst/>
            <a:gdLst/>
            <a:ahLst/>
            <a:cxnLst/>
            <a:rect l="l" t="t" r="r" b="b"/>
            <a:pathLst>
              <a:path w="51434" h="50800">
                <a:moveTo>
                  <a:pt x="50890" y="0"/>
                </a:moveTo>
                <a:lnTo>
                  <a:pt x="0" y="50764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11637270" y="8110209"/>
            <a:ext cx="72390" cy="69850"/>
          </a:xfrm>
          <a:custGeom>
            <a:avLst/>
            <a:gdLst/>
            <a:ahLst/>
            <a:cxnLst/>
            <a:rect l="l" t="t" r="r" b="b"/>
            <a:pathLst>
              <a:path w="72390" h="69850">
                <a:moveTo>
                  <a:pt x="72083" y="0"/>
                </a:moveTo>
                <a:lnTo>
                  <a:pt x="0" y="69803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11618191" y="8093281"/>
            <a:ext cx="86995" cy="86995"/>
          </a:xfrm>
          <a:custGeom>
            <a:avLst/>
            <a:gdLst/>
            <a:ahLst/>
            <a:cxnLst/>
            <a:rect l="l" t="t" r="r" b="b"/>
            <a:pathLst>
              <a:path w="86995" h="86995">
                <a:moveTo>
                  <a:pt x="86909" y="0"/>
                </a:moveTo>
                <a:lnTo>
                  <a:pt x="0" y="86732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11596998" y="8093281"/>
            <a:ext cx="89535" cy="86995"/>
          </a:xfrm>
          <a:custGeom>
            <a:avLst/>
            <a:gdLst/>
            <a:ahLst/>
            <a:cxnLst/>
            <a:rect l="l" t="t" r="r" b="b"/>
            <a:pathLst>
              <a:path w="89534" h="86995">
                <a:moveTo>
                  <a:pt x="89024" y="0"/>
                </a:moveTo>
                <a:lnTo>
                  <a:pt x="0" y="86732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11577920" y="8093281"/>
            <a:ext cx="86995" cy="86995"/>
          </a:xfrm>
          <a:custGeom>
            <a:avLst/>
            <a:gdLst/>
            <a:ahLst/>
            <a:cxnLst/>
            <a:rect l="l" t="t" r="r" b="b"/>
            <a:pathLst>
              <a:path w="86995" h="86995">
                <a:moveTo>
                  <a:pt x="86909" y="0"/>
                </a:moveTo>
                <a:lnTo>
                  <a:pt x="0" y="86732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11556727" y="8093281"/>
            <a:ext cx="89535" cy="86995"/>
          </a:xfrm>
          <a:custGeom>
            <a:avLst/>
            <a:gdLst/>
            <a:ahLst/>
            <a:cxnLst/>
            <a:rect l="l" t="t" r="r" b="b"/>
            <a:pathLst>
              <a:path w="89534" h="86995">
                <a:moveTo>
                  <a:pt x="89024" y="0"/>
                </a:moveTo>
                <a:lnTo>
                  <a:pt x="0" y="86732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11535511" y="8093281"/>
            <a:ext cx="89535" cy="86995"/>
          </a:xfrm>
          <a:custGeom>
            <a:avLst/>
            <a:gdLst/>
            <a:ahLst/>
            <a:cxnLst/>
            <a:rect l="l" t="t" r="r" b="b"/>
            <a:pathLst>
              <a:path w="89534" h="86995">
                <a:moveTo>
                  <a:pt x="89046" y="0"/>
                </a:moveTo>
                <a:lnTo>
                  <a:pt x="0" y="86732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11516433" y="8093281"/>
            <a:ext cx="86995" cy="86995"/>
          </a:xfrm>
          <a:custGeom>
            <a:avLst/>
            <a:gdLst/>
            <a:ahLst/>
            <a:cxnLst/>
            <a:rect l="l" t="t" r="r" b="b"/>
            <a:pathLst>
              <a:path w="86995" h="86995">
                <a:moveTo>
                  <a:pt x="86909" y="0"/>
                </a:moveTo>
                <a:lnTo>
                  <a:pt x="0" y="86732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11495240" y="8093281"/>
            <a:ext cx="89535" cy="86995"/>
          </a:xfrm>
          <a:custGeom>
            <a:avLst/>
            <a:gdLst/>
            <a:ahLst/>
            <a:cxnLst/>
            <a:rect l="l" t="t" r="r" b="b"/>
            <a:pathLst>
              <a:path w="89534" h="86995">
                <a:moveTo>
                  <a:pt x="89024" y="0"/>
                </a:moveTo>
                <a:lnTo>
                  <a:pt x="0" y="86732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11495240" y="8093281"/>
            <a:ext cx="67945" cy="67945"/>
          </a:xfrm>
          <a:custGeom>
            <a:avLst/>
            <a:gdLst/>
            <a:ahLst/>
            <a:cxnLst/>
            <a:rect l="l" t="t" r="r" b="b"/>
            <a:pathLst>
              <a:path w="67945" h="67945">
                <a:moveTo>
                  <a:pt x="67831" y="0"/>
                </a:moveTo>
                <a:lnTo>
                  <a:pt x="0" y="67693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11495240" y="8093281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46638" y="0"/>
                </a:moveTo>
                <a:lnTo>
                  <a:pt x="0" y="46521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11495240" y="8093281"/>
            <a:ext cx="27940" cy="25400"/>
          </a:xfrm>
          <a:custGeom>
            <a:avLst/>
            <a:gdLst/>
            <a:ahLst/>
            <a:cxnLst/>
            <a:rect l="l" t="t" r="r" b="b"/>
            <a:pathLst>
              <a:path w="27940" h="25400">
                <a:moveTo>
                  <a:pt x="27560" y="0"/>
                </a:moveTo>
                <a:lnTo>
                  <a:pt x="0" y="25393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11495240" y="809328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6366" y="0"/>
                </a:moveTo>
                <a:lnTo>
                  <a:pt x="0" y="6353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11601229" y="813558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291" y="0"/>
                </a:moveTo>
                <a:lnTo>
                  <a:pt x="958" y="0"/>
                </a:lnTo>
                <a:lnTo>
                  <a:pt x="0" y="957"/>
                </a:lnTo>
                <a:lnTo>
                  <a:pt x="0" y="3285"/>
                </a:lnTo>
                <a:lnTo>
                  <a:pt x="958" y="4221"/>
                </a:lnTo>
                <a:lnTo>
                  <a:pt x="3291" y="4221"/>
                </a:lnTo>
                <a:lnTo>
                  <a:pt x="4251" y="3285"/>
                </a:lnTo>
                <a:lnTo>
                  <a:pt x="4251" y="957"/>
                </a:lnTo>
                <a:lnTo>
                  <a:pt x="32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11917078" y="8080573"/>
            <a:ext cx="6985" cy="4445"/>
          </a:xfrm>
          <a:custGeom>
            <a:avLst/>
            <a:gdLst/>
            <a:ahLst/>
            <a:cxnLst/>
            <a:rect l="l" t="t" r="r" b="b"/>
            <a:pathLst>
              <a:path w="6984" h="4445">
                <a:moveTo>
                  <a:pt x="6366" y="0"/>
                </a:moveTo>
                <a:lnTo>
                  <a:pt x="0" y="4243"/>
                </a:lnTo>
              </a:path>
            </a:pathLst>
          </a:custGeom>
          <a:ln w="6350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11898000" y="8059423"/>
            <a:ext cx="26034" cy="25400"/>
          </a:xfrm>
          <a:custGeom>
            <a:avLst/>
            <a:gdLst/>
            <a:ahLst/>
            <a:cxnLst/>
            <a:rect l="l" t="t" r="r" b="b"/>
            <a:pathLst>
              <a:path w="26034" h="25400">
                <a:moveTo>
                  <a:pt x="25445" y="0"/>
                </a:moveTo>
                <a:lnTo>
                  <a:pt x="0" y="25393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11876806" y="8038273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46638" y="0"/>
                </a:moveTo>
                <a:lnTo>
                  <a:pt x="0" y="46543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11855613" y="8019233"/>
            <a:ext cx="67945" cy="66040"/>
          </a:xfrm>
          <a:custGeom>
            <a:avLst/>
            <a:gdLst/>
            <a:ahLst/>
            <a:cxnLst/>
            <a:rect l="l" t="t" r="r" b="b"/>
            <a:pathLst>
              <a:path w="67945" h="66040">
                <a:moveTo>
                  <a:pt x="67831" y="0"/>
                </a:moveTo>
                <a:lnTo>
                  <a:pt x="0" y="65582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11836534" y="7998083"/>
            <a:ext cx="86995" cy="86995"/>
          </a:xfrm>
          <a:custGeom>
            <a:avLst/>
            <a:gdLst/>
            <a:ahLst/>
            <a:cxnLst/>
            <a:rect l="l" t="t" r="r" b="b"/>
            <a:pathLst>
              <a:path w="86995" h="86995">
                <a:moveTo>
                  <a:pt x="86909" y="0"/>
                </a:moveTo>
                <a:lnTo>
                  <a:pt x="0" y="86732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11815341" y="7976934"/>
            <a:ext cx="108585" cy="107950"/>
          </a:xfrm>
          <a:custGeom>
            <a:avLst/>
            <a:gdLst/>
            <a:ahLst/>
            <a:cxnLst/>
            <a:rect l="l" t="t" r="r" b="b"/>
            <a:pathLst>
              <a:path w="108584" h="107950">
                <a:moveTo>
                  <a:pt x="108103" y="0"/>
                </a:moveTo>
                <a:lnTo>
                  <a:pt x="0" y="107882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11794126" y="7957894"/>
            <a:ext cx="129539" cy="127000"/>
          </a:xfrm>
          <a:custGeom>
            <a:avLst/>
            <a:gdLst/>
            <a:ahLst/>
            <a:cxnLst/>
            <a:rect l="l" t="t" r="r" b="b"/>
            <a:pathLst>
              <a:path w="129540" h="127000">
                <a:moveTo>
                  <a:pt x="129318" y="0"/>
                </a:moveTo>
                <a:lnTo>
                  <a:pt x="0" y="126922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11775047" y="7940965"/>
            <a:ext cx="144780" cy="144145"/>
          </a:xfrm>
          <a:custGeom>
            <a:avLst/>
            <a:gdLst/>
            <a:ahLst/>
            <a:cxnLst/>
            <a:rect l="l" t="t" r="r" b="b"/>
            <a:pathLst>
              <a:path w="144779" h="144145">
                <a:moveTo>
                  <a:pt x="144166" y="0"/>
                </a:moveTo>
                <a:lnTo>
                  <a:pt x="0" y="143850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11753854" y="7940965"/>
            <a:ext cx="146685" cy="144145"/>
          </a:xfrm>
          <a:custGeom>
            <a:avLst/>
            <a:gdLst/>
            <a:ahLst/>
            <a:cxnLst/>
            <a:rect l="l" t="t" r="r" b="b"/>
            <a:pathLst>
              <a:path w="146684" h="144145">
                <a:moveTo>
                  <a:pt x="146281" y="0"/>
                </a:moveTo>
                <a:lnTo>
                  <a:pt x="0" y="143850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11734776" y="7940965"/>
            <a:ext cx="144145" cy="144145"/>
          </a:xfrm>
          <a:custGeom>
            <a:avLst/>
            <a:gdLst/>
            <a:ahLst/>
            <a:cxnLst/>
            <a:rect l="l" t="t" r="r" b="b"/>
            <a:pathLst>
              <a:path w="144145" h="144145">
                <a:moveTo>
                  <a:pt x="144144" y="0"/>
                </a:moveTo>
                <a:lnTo>
                  <a:pt x="0" y="143850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11713583" y="7940965"/>
            <a:ext cx="144145" cy="144145"/>
          </a:xfrm>
          <a:custGeom>
            <a:avLst/>
            <a:gdLst/>
            <a:ahLst/>
            <a:cxnLst/>
            <a:rect l="l" t="t" r="r" b="b"/>
            <a:pathLst>
              <a:path w="144145" h="144145">
                <a:moveTo>
                  <a:pt x="144144" y="0"/>
                </a:moveTo>
                <a:lnTo>
                  <a:pt x="0" y="143850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11709353" y="7940965"/>
            <a:ext cx="129539" cy="127000"/>
          </a:xfrm>
          <a:custGeom>
            <a:avLst/>
            <a:gdLst/>
            <a:ahLst/>
            <a:cxnLst/>
            <a:rect l="l" t="t" r="r" b="b"/>
            <a:pathLst>
              <a:path w="129540" h="127000">
                <a:moveTo>
                  <a:pt x="129296" y="0"/>
                </a:moveTo>
                <a:lnTo>
                  <a:pt x="0" y="126922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11709353" y="7940965"/>
            <a:ext cx="108585" cy="107950"/>
          </a:xfrm>
          <a:custGeom>
            <a:avLst/>
            <a:gdLst/>
            <a:ahLst/>
            <a:cxnLst/>
            <a:rect l="l" t="t" r="r" b="b"/>
            <a:pathLst>
              <a:path w="108584" h="107950">
                <a:moveTo>
                  <a:pt x="108103" y="0"/>
                </a:moveTo>
                <a:lnTo>
                  <a:pt x="0" y="107882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11709353" y="7940965"/>
            <a:ext cx="89535" cy="86995"/>
          </a:xfrm>
          <a:custGeom>
            <a:avLst/>
            <a:gdLst/>
            <a:ahLst/>
            <a:cxnLst/>
            <a:rect l="l" t="t" r="r" b="b"/>
            <a:pathLst>
              <a:path w="89534" h="86995">
                <a:moveTo>
                  <a:pt x="89024" y="0"/>
                </a:moveTo>
                <a:lnTo>
                  <a:pt x="0" y="86732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11709353" y="7940965"/>
            <a:ext cx="67945" cy="67945"/>
          </a:xfrm>
          <a:custGeom>
            <a:avLst/>
            <a:gdLst/>
            <a:ahLst/>
            <a:cxnLst/>
            <a:rect l="l" t="t" r="r" b="b"/>
            <a:pathLst>
              <a:path w="67945" h="67945">
                <a:moveTo>
                  <a:pt x="67831" y="0"/>
                </a:moveTo>
                <a:lnTo>
                  <a:pt x="0" y="67693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11709353" y="7940965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46616" y="0"/>
                </a:moveTo>
                <a:lnTo>
                  <a:pt x="0" y="46521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11709353" y="7940965"/>
            <a:ext cx="27940" cy="25400"/>
          </a:xfrm>
          <a:custGeom>
            <a:avLst/>
            <a:gdLst/>
            <a:ahLst/>
            <a:cxnLst/>
            <a:rect l="l" t="t" r="r" b="b"/>
            <a:pathLst>
              <a:path w="27940" h="25400">
                <a:moveTo>
                  <a:pt x="27538" y="0"/>
                </a:moveTo>
                <a:lnTo>
                  <a:pt x="0" y="25393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11709353" y="7940965"/>
            <a:ext cx="6350" cy="6985"/>
          </a:xfrm>
          <a:custGeom>
            <a:avLst/>
            <a:gdLst/>
            <a:ahLst/>
            <a:cxnLst/>
            <a:rect l="l" t="t" r="r" b="b"/>
            <a:pathLst>
              <a:path w="6350" h="6984">
                <a:moveTo>
                  <a:pt x="6344" y="0"/>
                </a:moveTo>
                <a:lnTo>
                  <a:pt x="0" y="6353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11813204" y="801076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293" y="0"/>
                </a:moveTo>
                <a:lnTo>
                  <a:pt x="960" y="0"/>
                </a:lnTo>
                <a:lnTo>
                  <a:pt x="0" y="956"/>
                </a:lnTo>
                <a:lnTo>
                  <a:pt x="0" y="3285"/>
                </a:lnTo>
                <a:lnTo>
                  <a:pt x="960" y="4243"/>
                </a:lnTo>
                <a:lnTo>
                  <a:pt x="3293" y="4243"/>
                </a:lnTo>
                <a:lnTo>
                  <a:pt x="4251" y="3285"/>
                </a:lnTo>
                <a:lnTo>
                  <a:pt x="4251" y="956"/>
                </a:lnTo>
                <a:lnTo>
                  <a:pt x="32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12118457" y="8091170"/>
            <a:ext cx="19685" cy="19050"/>
          </a:xfrm>
          <a:custGeom>
            <a:avLst/>
            <a:gdLst/>
            <a:ahLst/>
            <a:cxnLst/>
            <a:rect l="l" t="t" r="r" b="b"/>
            <a:pathLst>
              <a:path w="19684" h="19050">
                <a:moveTo>
                  <a:pt x="19078" y="0"/>
                </a:moveTo>
                <a:lnTo>
                  <a:pt x="0" y="19039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12097264" y="8069998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40">
                <a:moveTo>
                  <a:pt x="40271" y="0"/>
                </a:moveTo>
                <a:lnTo>
                  <a:pt x="0" y="40211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12076071" y="8048848"/>
            <a:ext cx="61594" cy="61594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61464" y="0"/>
                </a:moveTo>
                <a:lnTo>
                  <a:pt x="0" y="61361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12056993" y="8029809"/>
            <a:ext cx="80645" cy="80645"/>
          </a:xfrm>
          <a:custGeom>
            <a:avLst/>
            <a:gdLst/>
            <a:ahLst/>
            <a:cxnLst/>
            <a:rect l="l" t="t" r="r" b="b"/>
            <a:pathLst>
              <a:path w="80645" h="80645">
                <a:moveTo>
                  <a:pt x="80543" y="0"/>
                </a:moveTo>
                <a:lnTo>
                  <a:pt x="0" y="80400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12035800" y="8008659"/>
            <a:ext cx="102235" cy="101600"/>
          </a:xfrm>
          <a:custGeom>
            <a:avLst/>
            <a:gdLst/>
            <a:ahLst/>
            <a:cxnLst/>
            <a:rect l="l" t="t" r="r" b="b"/>
            <a:pathLst>
              <a:path w="102234" h="101600">
                <a:moveTo>
                  <a:pt x="101736" y="0"/>
                </a:moveTo>
                <a:lnTo>
                  <a:pt x="0" y="101550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12014606" y="7987486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122929" y="0"/>
                </a:moveTo>
                <a:lnTo>
                  <a:pt x="0" y="122722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11995528" y="7974801"/>
            <a:ext cx="133985" cy="135890"/>
          </a:xfrm>
          <a:custGeom>
            <a:avLst/>
            <a:gdLst/>
            <a:ahLst/>
            <a:cxnLst/>
            <a:rect l="l" t="t" r="r" b="b"/>
            <a:pathLst>
              <a:path w="133984" h="135890">
                <a:moveTo>
                  <a:pt x="133548" y="0"/>
                </a:moveTo>
                <a:lnTo>
                  <a:pt x="0" y="135408"/>
                </a:lnTo>
              </a:path>
            </a:pathLst>
          </a:custGeom>
          <a:ln w="6353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11974313" y="7974801"/>
            <a:ext cx="135890" cy="135890"/>
          </a:xfrm>
          <a:custGeom>
            <a:avLst/>
            <a:gdLst/>
            <a:ahLst/>
            <a:cxnLst/>
            <a:rect l="l" t="t" r="r" b="b"/>
            <a:pathLst>
              <a:path w="135890" h="135890">
                <a:moveTo>
                  <a:pt x="135685" y="0"/>
                </a:moveTo>
                <a:lnTo>
                  <a:pt x="0" y="135408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11955234" y="7974801"/>
            <a:ext cx="133985" cy="135890"/>
          </a:xfrm>
          <a:custGeom>
            <a:avLst/>
            <a:gdLst/>
            <a:ahLst/>
            <a:cxnLst/>
            <a:rect l="l" t="t" r="r" b="b"/>
            <a:pathLst>
              <a:path w="133984" h="135890">
                <a:moveTo>
                  <a:pt x="133548" y="0"/>
                </a:moveTo>
                <a:lnTo>
                  <a:pt x="0" y="135408"/>
                </a:lnTo>
              </a:path>
            </a:pathLst>
          </a:custGeom>
          <a:ln w="6353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11934041" y="7974801"/>
            <a:ext cx="135890" cy="135890"/>
          </a:xfrm>
          <a:custGeom>
            <a:avLst/>
            <a:gdLst/>
            <a:ahLst/>
            <a:cxnLst/>
            <a:rect l="l" t="t" r="r" b="b"/>
            <a:pathLst>
              <a:path w="135890" h="135890">
                <a:moveTo>
                  <a:pt x="135663" y="0"/>
                </a:moveTo>
                <a:lnTo>
                  <a:pt x="0" y="135408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11923445" y="7974801"/>
            <a:ext cx="125095" cy="125095"/>
          </a:xfrm>
          <a:custGeom>
            <a:avLst/>
            <a:gdLst/>
            <a:ahLst/>
            <a:cxnLst/>
            <a:rect l="l" t="t" r="r" b="b"/>
            <a:pathLst>
              <a:path w="125095" h="125095">
                <a:moveTo>
                  <a:pt x="125066" y="0"/>
                </a:moveTo>
                <a:lnTo>
                  <a:pt x="0" y="124833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11923445" y="7974801"/>
            <a:ext cx="104139" cy="106045"/>
          </a:xfrm>
          <a:custGeom>
            <a:avLst/>
            <a:gdLst/>
            <a:ahLst/>
            <a:cxnLst/>
            <a:rect l="l" t="t" r="r" b="b"/>
            <a:pathLst>
              <a:path w="104140" h="106045">
                <a:moveTo>
                  <a:pt x="103873" y="0"/>
                </a:moveTo>
                <a:lnTo>
                  <a:pt x="0" y="105793"/>
                </a:lnTo>
              </a:path>
            </a:pathLst>
          </a:custGeom>
          <a:ln w="6353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11923445" y="7974801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90">
                <a:moveTo>
                  <a:pt x="84794" y="0"/>
                </a:moveTo>
                <a:lnTo>
                  <a:pt x="0" y="84621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11923445" y="7974801"/>
            <a:ext cx="64135" cy="63500"/>
          </a:xfrm>
          <a:custGeom>
            <a:avLst/>
            <a:gdLst/>
            <a:ahLst/>
            <a:cxnLst/>
            <a:rect l="l" t="t" r="r" b="b"/>
            <a:pathLst>
              <a:path w="64134" h="63500">
                <a:moveTo>
                  <a:pt x="63601" y="0"/>
                </a:moveTo>
                <a:lnTo>
                  <a:pt x="0" y="63471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11923445" y="7974801"/>
            <a:ext cx="42545" cy="44450"/>
          </a:xfrm>
          <a:custGeom>
            <a:avLst/>
            <a:gdLst/>
            <a:ahLst/>
            <a:cxnLst/>
            <a:rect l="l" t="t" r="r" b="b"/>
            <a:pathLst>
              <a:path w="42545" h="44450">
                <a:moveTo>
                  <a:pt x="42386" y="0"/>
                </a:moveTo>
                <a:lnTo>
                  <a:pt x="0" y="44432"/>
                </a:lnTo>
              </a:path>
            </a:pathLst>
          </a:custGeom>
          <a:ln w="6353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11923445" y="797480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308" y="0"/>
                </a:moveTo>
                <a:lnTo>
                  <a:pt x="0" y="23282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11923445" y="797480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2114" y="0"/>
                </a:moveTo>
                <a:lnTo>
                  <a:pt x="0" y="2132"/>
                </a:lnTo>
              </a:path>
            </a:pathLst>
          </a:custGeom>
          <a:ln w="6353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12027319" y="804038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291" y="0"/>
                </a:moveTo>
                <a:lnTo>
                  <a:pt x="958" y="0"/>
                </a:lnTo>
                <a:lnTo>
                  <a:pt x="0" y="957"/>
                </a:lnTo>
                <a:lnTo>
                  <a:pt x="0" y="3285"/>
                </a:lnTo>
                <a:lnTo>
                  <a:pt x="958" y="4221"/>
                </a:lnTo>
                <a:lnTo>
                  <a:pt x="3291" y="4221"/>
                </a:lnTo>
                <a:lnTo>
                  <a:pt x="4229" y="3285"/>
                </a:lnTo>
                <a:lnTo>
                  <a:pt x="4229" y="957"/>
                </a:lnTo>
                <a:lnTo>
                  <a:pt x="32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12341052" y="8182123"/>
            <a:ext cx="8890" cy="10795"/>
          </a:xfrm>
          <a:custGeom>
            <a:avLst/>
            <a:gdLst/>
            <a:ahLst/>
            <a:cxnLst/>
            <a:rect l="l" t="t" r="r" b="b"/>
            <a:pathLst>
              <a:path w="8890" h="10795">
                <a:moveTo>
                  <a:pt x="8481" y="0"/>
                </a:moveTo>
                <a:lnTo>
                  <a:pt x="0" y="10575"/>
                </a:lnTo>
              </a:path>
            </a:pathLst>
          </a:custGeom>
          <a:ln w="6354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12319859" y="8160973"/>
            <a:ext cx="29845" cy="31750"/>
          </a:xfrm>
          <a:custGeom>
            <a:avLst/>
            <a:gdLst/>
            <a:ahLst/>
            <a:cxnLst/>
            <a:rect l="l" t="t" r="r" b="b"/>
            <a:pathLst>
              <a:path w="29845" h="31750">
                <a:moveTo>
                  <a:pt x="29674" y="0"/>
                </a:moveTo>
                <a:lnTo>
                  <a:pt x="0" y="31725"/>
                </a:lnTo>
              </a:path>
            </a:pathLst>
          </a:custGeom>
          <a:ln w="6353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12300781" y="8141934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5" h="50800">
                <a:moveTo>
                  <a:pt x="48753" y="0"/>
                </a:moveTo>
                <a:lnTo>
                  <a:pt x="0" y="50764"/>
                </a:lnTo>
              </a:path>
            </a:pathLst>
          </a:custGeom>
          <a:ln w="6353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12279566" y="8120762"/>
            <a:ext cx="70485" cy="72390"/>
          </a:xfrm>
          <a:custGeom>
            <a:avLst/>
            <a:gdLst/>
            <a:ahLst/>
            <a:cxnLst/>
            <a:rect l="l" t="t" r="r" b="b"/>
            <a:pathLst>
              <a:path w="70484" h="72390">
                <a:moveTo>
                  <a:pt x="69968" y="0"/>
                </a:moveTo>
                <a:lnTo>
                  <a:pt x="0" y="71936"/>
                </a:lnTo>
              </a:path>
            </a:pathLst>
          </a:custGeom>
          <a:ln w="6353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12258373" y="8105966"/>
            <a:ext cx="86995" cy="86995"/>
          </a:xfrm>
          <a:custGeom>
            <a:avLst/>
            <a:gdLst/>
            <a:ahLst/>
            <a:cxnLst/>
            <a:rect l="l" t="t" r="r" b="b"/>
            <a:pathLst>
              <a:path w="86995" h="86995">
                <a:moveTo>
                  <a:pt x="86909" y="0"/>
                </a:moveTo>
                <a:lnTo>
                  <a:pt x="0" y="86732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12239294" y="8105966"/>
            <a:ext cx="86995" cy="86995"/>
          </a:xfrm>
          <a:custGeom>
            <a:avLst/>
            <a:gdLst/>
            <a:ahLst/>
            <a:cxnLst/>
            <a:rect l="l" t="t" r="r" b="b"/>
            <a:pathLst>
              <a:path w="86995" h="86995">
                <a:moveTo>
                  <a:pt x="86909" y="0"/>
                </a:moveTo>
                <a:lnTo>
                  <a:pt x="0" y="86732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12218101" y="8105966"/>
            <a:ext cx="86995" cy="86995"/>
          </a:xfrm>
          <a:custGeom>
            <a:avLst/>
            <a:gdLst/>
            <a:ahLst/>
            <a:cxnLst/>
            <a:rect l="l" t="t" r="r" b="b"/>
            <a:pathLst>
              <a:path w="86995" h="86995">
                <a:moveTo>
                  <a:pt x="86909" y="0"/>
                </a:moveTo>
                <a:lnTo>
                  <a:pt x="0" y="86732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12199023" y="8105966"/>
            <a:ext cx="85090" cy="86995"/>
          </a:xfrm>
          <a:custGeom>
            <a:avLst/>
            <a:gdLst/>
            <a:ahLst/>
            <a:cxnLst/>
            <a:rect l="l" t="t" r="r" b="b"/>
            <a:pathLst>
              <a:path w="85090" h="86995">
                <a:moveTo>
                  <a:pt x="84794" y="0"/>
                </a:moveTo>
                <a:lnTo>
                  <a:pt x="0" y="86732"/>
                </a:lnTo>
              </a:path>
            </a:pathLst>
          </a:custGeom>
          <a:ln w="6353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12177830" y="8105966"/>
            <a:ext cx="86995" cy="86995"/>
          </a:xfrm>
          <a:custGeom>
            <a:avLst/>
            <a:gdLst/>
            <a:ahLst/>
            <a:cxnLst/>
            <a:rect l="l" t="t" r="r" b="b"/>
            <a:pathLst>
              <a:path w="86995" h="86995">
                <a:moveTo>
                  <a:pt x="86909" y="0"/>
                </a:moveTo>
                <a:lnTo>
                  <a:pt x="0" y="86732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12156614" y="8105966"/>
            <a:ext cx="86995" cy="86995"/>
          </a:xfrm>
          <a:custGeom>
            <a:avLst/>
            <a:gdLst/>
            <a:ahLst/>
            <a:cxnLst/>
            <a:rect l="l" t="t" r="r" b="b"/>
            <a:pathLst>
              <a:path w="86995" h="86995">
                <a:moveTo>
                  <a:pt x="86931" y="0"/>
                </a:moveTo>
                <a:lnTo>
                  <a:pt x="0" y="86732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12137536" y="8105966"/>
            <a:ext cx="86995" cy="86995"/>
          </a:xfrm>
          <a:custGeom>
            <a:avLst/>
            <a:gdLst/>
            <a:ahLst/>
            <a:cxnLst/>
            <a:rect l="l" t="t" r="r" b="b"/>
            <a:pathLst>
              <a:path w="86995" h="86995">
                <a:moveTo>
                  <a:pt x="86931" y="0"/>
                </a:moveTo>
                <a:lnTo>
                  <a:pt x="0" y="86732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12137536" y="8105966"/>
            <a:ext cx="66040" cy="66040"/>
          </a:xfrm>
          <a:custGeom>
            <a:avLst/>
            <a:gdLst/>
            <a:ahLst/>
            <a:cxnLst/>
            <a:rect l="l" t="t" r="r" b="b"/>
            <a:pathLst>
              <a:path w="66040" h="66040">
                <a:moveTo>
                  <a:pt x="65716" y="0"/>
                </a:moveTo>
                <a:lnTo>
                  <a:pt x="0" y="65582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12137536" y="8105966"/>
            <a:ext cx="45085" cy="44450"/>
          </a:xfrm>
          <a:custGeom>
            <a:avLst/>
            <a:gdLst/>
            <a:ahLst/>
            <a:cxnLst/>
            <a:rect l="l" t="t" r="r" b="b"/>
            <a:pathLst>
              <a:path w="45084" h="44450">
                <a:moveTo>
                  <a:pt x="44523" y="0"/>
                </a:moveTo>
                <a:lnTo>
                  <a:pt x="0" y="44432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12137536" y="8105966"/>
            <a:ext cx="26034" cy="25400"/>
          </a:xfrm>
          <a:custGeom>
            <a:avLst/>
            <a:gdLst/>
            <a:ahLst/>
            <a:cxnLst/>
            <a:rect l="l" t="t" r="r" b="b"/>
            <a:pathLst>
              <a:path w="26034" h="25400">
                <a:moveTo>
                  <a:pt x="25445" y="0"/>
                </a:moveTo>
                <a:lnTo>
                  <a:pt x="0" y="25393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12137536" y="810596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4251" y="0"/>
                </a:moveTo>
                <a:lnTo>
                  <a:pt x="0" y="4243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12241410" y="814615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291" y="0"/>
                </a:moveTo>
                <a:lnTo>
                  <a:pt x="958" y="0"/>
                </a:lnTo>
                <a:lnTo>
                  <a:pt x="0" y="957"/>
                </a:lnTo>
                <a:lnTo>
                  <a:pt x="0" y="3285"/>
                </a:lnTo>
                <a:lnTo>
                  <a:pt x="958" y="4243"/>
                </a:lnTo>
                <a:lnTo>
                  <a:pt x="3291" y="4243"/>
                </a:lnTo>
                <a:lnTo>
                  <a:pt x="4250" y="3285"/>
                </a:lnTo>
                <a:lnTo>
                  <a:pt x="4250" y="957"/>
                </a:lnTo>
                <a:lnTo>
                  <a:pt x="32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12561511" y="8192699"/>
            <a:ext cx="2540" cy="4445"/>
          </a:xfrm>
          <a:custGeom>
            <a:avLst/>
            <a:gdLst/>
            <a:ahLst/>
            <a:cxnLst/>
            <a:rect l="l" t="t" r="r" b="b"/>
            <a:pathLst>
              <a:path w="2540" h="4445">
                <a:moveTo>
                  <a:pt x="2114" y="0"/>
                </a:moveTo>
                <a:lnTo>
                  <a:pt x="0" y="4221"/>
                </a:lnTo>
              </a:path>
            </a:pathLst>
          </a:custGeom>
          <a:ln w="6356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12540318" y="8173660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308" y="0"/>
                </a:moveTo>
                <a:lnTo>
                  <a:pt x="0" y="23260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12519103" y="8152509"/>
            <a:ext cx="45085" cy="44450"/>
          </a:xfrm>
          <a:custGeom>
            <a:avLst/>
            <a:gdLst/>
            <a:ahLst/>
            <a:cxnLst/>
            <a:rect l="l" t="t" r="r" b="b"/>
            <a:pathLst>
              <a:path w="45084" h="44450">
                <a:moveTo>
                  <a:pt x="44523" y="0"/>
                </a:moveTo>
                <a:lnTo>
                  <a:pt x="0" y="44410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12500024" y="8131359"/>
            <a:ext cx="64135" cy="66040"/>
          </a:xfrm>
          <a:custGeom>
            <a:avLst/>
            <a:gdLst/>
            <a:ahLst/>
            <a:cxnLst/>
            <a:rect l="l" t="t" r="r" b="b"/>
            <a:pathLst>
              <a:path w="64134" h="66040">
                <a:moveTo>
                  <a:pt x="63601" y="0"/>
                </a:moveTo>
                <a:lnTo>
                  <a:pt x="0" y="65560"/>
                </a:lnTo>
              </a:path>
            </a:pathLst>
          </a:custGeom>
          <a:ln w="6353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12478831" y="8112320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90">
                <a:moveTo>
                  <a:pt x="84794" y="0"/>
                </a:moveTo>
                <a:lnTo>
                  <a:pt x="0" y="84600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12457638" y="8110209"/>
            <a:ext cx="86995" cy="86995"/>
          </a:xfrm>
          <a:custGeom>
            <a:avLst/>
            <a:gdLst/>
            <a:ahLst/>
            <a:cxnLst/>
            <a:rect l="l" t="t" r="r" b="b"/>
            <a:pathLst>
              <a:path w="86995" h="86995">
                <a:moveTo>
                  <a:pt x="86909" y="0"/>
                </a:moveTo>
                <a:lnTo>
                  <a:pt x="0" y="86710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12438560" y="8110209"/>
            <a:ext cx="85090" cy="86995"/>
          </a:xfrm>
          <a:custGeom>
            <a:avLst/>
            <a:gdLst/>
            <a:ahLst/>
            <a:cxnLst/>
            <a:rect l="l" t="t" r="r" b="b"/>
            <a:pathLst>
              <a:path w="85090" h="86995">
                <a:moveTo>
                  <a:pt x="84794" y="0"/>
                </a:moveTo>
                <a:lnTo>
                  <a:pt x="0" y="86710"/>
                </a:lnTo>
              </a:path>
            </a:pathLst>
          </a:custGeom>
          <a:ln w="6353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12417366" y="8110209"/>
            <a:ext cx="86995" cy="86995"/>
          </a:xfrm>
          <a:custGeom>
            <a:avLst/>
            <a:gdLst/>
            <a:ahLst/>
            <a:cxnLst/>
            <a:rect l="l" t="t" r="r" b="b"/>
            <a:pathLst>
              <a:path w="86995" h="86995">
                <a:moveTo>
                  <a:pt x="86909" y="0"/>
                </a:moveTo>
                <a:lnTo>
                  <a:pt x="0" y="86710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12398288" y="8110209"/>
            <a:ext cx="85090" cy="86995"/>
          </a:xfrm>
          <a:custGeom>
            <a:avLst/>
            <a:gdLst/>
            <a:ahLst/>
            <a:cxnLst/>
            <a:rect l="l" t="t" r="r" b="b"/>
            <a:pathLst>
              <a:path w="85090" h="86995">
                <a:moveTo>
                  <a:pt x="84794" y="0"/>
                </a:moveTo>
                <a:lnTo>
                  <a:pt x="0" y="86710"/>
                </a:lnTo>
              </a:path>
            </a:pathLst>
          </a:custGeom>
          <a:ln w="6353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12377094" y="8110209"/>
            <a:ext cx="86995" cy="86995"/>
          </a:xfrm>
          <a:custGeom>
            <a:avLst/>
            <a:gdLst/>
            <a:ahLst/>
            <a:cxnLst/>
            <a:rect l="l" t="t" r="r" b="b"/>
            <a:pathLst>
              <a:path w="86995" h="86995">
                <a:moveTo>
                  <a:pt x="86909" y="0"/>
                </a:moveTo>
                <a:lnTo>
                  <a:pt x="0" y="86710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12355879" y="8110209"/>
            <a:ext cx="86995" cy="86995"/>
          </a:xfrm>
          <a:custGeom>
            <a:avLst/>
            <a:gdLst/>
            <a:ahLst/>
            <a:cxnLst/>
            <a:rect l="l" t="t" r="r" b="b"/>
            <a:pathLst>
              <a:path w="86995" h="86995">
                <a:moveTo>
                  <a:pt x="86909" y="0"/>
                </a:moveTo>
                <a:lnTo>
                  <a:pt x="0" y="86710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12349534" y="8110209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90" h="72390">
                <a:moveTo>
                  <a:pt x="72061" y="0"/>
                </a:moveTo>
                <a:lnTo>
                  <a:pt x="0" y="71914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12349534" y="8110209"/>
            <a:ext cx="53340" cy="50800"/>
          </a:xfrm>
          <a:custGeom>
            <a:avLst/>
            <a:gdLst/>
            <a:ahLst/>
            <a:cxnLst/>
            <a:rect l="l" t="t" r="r" b="b"/>
            <a:pathLst>
              <a:path w="53340" h="50800">
                <a:moveTo>
                  <a:pt x="52983" y="0"/>
                </a:moveTo>
                <a:lnTo>
                  <a:pt x="0" y="50764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12349534" y="8110209"/>
            <a:ext cx="32384" cy="31750"/>
          </a:xfrm>
          <a:custGeom>
            <a:avLst/>
            <a:gdLst/>
            <a:ahLst/>
            <a:cxnLst/>
            <a:rect l="l" t="t" r="r" b="b"/>
            <a:pathLst>
              <a:path w="32384" h="31750">
                <a:moveTo>
                  <a:pt x="31789" y="0"/>
                </a:moveTo>
                <a:lnTo>
                  <a:pt x="0" y="31725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12349534" y="811020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10596" y="0"/>
                </a:moveTo>
                <a:lnTo>
                  <a:pt x="0" y="10553"/>
                </a:lnTo>
              </a:path>
            </a:pathLst>
          </a:custGeom>
          <a:ln w="6352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12455523" y="815039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270" y="0"/>
                </a:moveTo>
                <a:lnTo>
                  <a:pt x="937" y="0"/>
                </a:lnTo>
                <a:lnTo>
                  <a:pt x="0" y="957"/>
                </a:lnTo>
                <a:lnTo>
                  <a:pt x="0" y="3285"/>
                </a:lnTo>
                <a:lnTo>
                  <a:pt x="937" y="4221"/>
                </a:lnTo>
                <a:lnTo>
                  <a:pt x="3270" y="4221"/>
                </a:lnTo>
                <a:lnTo>
                  <a:pt x="4230" y="3285"/>
                </a:lnTo>
                <a:lnTo>
                  <a:pt x="4230" y="957"/>
                </a:lnTo>
                <a:lnTo>
                  <a:pt x="32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8932385" y="7979044"/>
            <a:ext cx="3845560" cy="247650"/>
          </a:xfrm>
          <a:custGeom>
            <a:avLst/>
            <a:gdLst/>
            <a:ahLst/>
            <a:cxnLst/>
            <a:rect l="l" t="t" r="r" b="b"/>
            <a:pathLst>
              <a:path w="3845559" h="247650">
                <a:moveTo>
                  <a:pt x="0" y="247512"/>
                </a:moveTo>
                <a:lnTo>
                  <a:pt x="640194" y="247512"/>
                </a:lnTo>
                <a:lnTo>
                  <a:pt x="640194" y="239047"/>
                </a:lnTo>
                <a:lnTo>
                  <a:pt x="854286" y="239047"/>
                </a:lnTo>
                <a:lnTo>
                  <a:pt x="854286" y="241158"/>
                </a:lnTo>
                <a:lnTo>
                  <a:pt x="1068377" y="241158"/>
                </a:lnTo>
                <a:lnTo>
                  <a:pt x="1068377" y="211543"/>
                </a:lnTo>
                <a:lnTo>
                  <a:pt x="1280376" y="211543"/>
                </a:lnTo>
                <a:lnTo>
                  <a:pt x="1280376" y="141718"/>
                </a:lnTo>
                <a:lnTo>
                  <a:pt x="1494467" y="141718"/>
                </a:lnTo>
                <a:lnTo>
                  <a:pt x="1494467" y="120590"/>
                </a:lnTo>
                <a:lnTo>
                  <a:pt x="1708581" y="120590"/>
                </a:lnTo>
                <a:lnTo>
                  <a:pt x="1708581" y="103639"/>
                </a:lnTo>
                <a:lnTo>
                  <a:pt x="1922672" y="103639"/>
                </a:lnTo>
                <a:lnTo>
                  <a:pt x="1922672" y="71914"/>
                </a:lnTo>
                <a:lnTo>
                  <a:pt x="2136764" y="71914"/>
                </a:lnTo>
                <a:lnTo>
                  <a:pt x="2136764" y="80378"/>
                </a:lnTo>
                <a:lnTo>
                  <a:pt x="2348762" y="80378"/>
                </a:lnTo>
                <a:lnTo>
                  <a:pt x="2348762" y="0"/>
                </a:lnTo>
                <a:lnTo>
                  <a:pt x="2562854" y="0"/>
                </a:lnTo>
                <a:lnTo>
                  <a:pt x="2562854" y="158668"/>
                </a:lnTo>
                <a:lnTo>
                  <a:pt x="2776967" y="158668"/>
                </a:lnTo>
                <a:lnTo>
                  <a:pt x="2776967" y="33835"/>
                </a:lnTo>
                <a:lnTo>
                  <a:pt x="2991059" y="33835"/>
                </a:lnTo>
                <a:lnTo>
                  <a:pt x="2991059" y="63471"/>
                </a:lnTo>
                <a:lnTo>
                  <a:pt x="3205150" y="63471"/>
                </a:lnTo>
                <a:lnTo>
                  <a:pt x="3205150" y="169243"/>
                </a:lnTo>
                <a:lnTo>
                  <a:pt x="3417149" y="169243"/>
                </a:lnTo>
                <a:lnTo>
                  <a:pt x="3417149" y="173465"/>
                </a:lnTo>
                <a:lnTo>
                  <a:pt x="3631240" y="173465"/>
                </a:lnTo>
                <a:lnTo>
                  <a:pt x="3631240" y="247512"/>
                </a:lnTo>
                <a:lnTo>
                  <a:pt x="3845353" y="247512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8932385" y="6115294"/>
            <a:ext cx="3845560" cy="2111375"/>
          </a:xfrm>
          <a:custGeom>
            <a:avLst/>
            <a:gdLst/>
            <a:ahLst/>
            <a:cxnLst/>
            <a:rect l="l" t="t" r="r" b="b"/>
            <a:pathLst>
              <a:path w="3845559" h="2111375">
                <a:moveTo>
                  <a:pt x="0" y="2111261"/>
                </a:moveTo>
                <a:lnTo>
                  <a:pt x="640194" y="2111261"/>
                </a:lnTo>
                <a:lnTo>
                  <a:pt x="640194" y="2100664"/>
                </a:lnTo>
                <a:lnTo>
                  <a:pt x="854286" y="2100664"/>
                </a:lnTo>
                <a:lnTo>
                  <a:pt x="854286" y="2085868"/>
                </a:lnTo>
                <a:lnTo>
                  <a:pt x="1068377" y="2085868"/>
                </a:lnTo>
                <a:lnTo>
                  <a:pt x="1068377" y="1977986"/>
                </a:lnTo>
                <a:lnTo>
                  <a:pt x="1280376" y="1977986"/>
                </a:lnTo>
                <a:lnTo>
                  <a:pt x="1280376" y="1681798"/>
                </a:lnTo>
                <a:lnTo>
                  <a:pt x="1494467" y="1681798"/>
                </a:lnTo>
                <a:lnTo>
                  <a:pt x="1494467" y="1051409"/>
                </a:lnTo>
                <a:lnTo>
                  <a:pt x="1708581" y="1051409"/>
                </a:lnTo>
                <a:lnTo>
                  <a:pt x="1708581" y="31725"/>
                </a:lnTo>
                <a:lnTo>
                  <a:pt x="1922672" y="31725"/>
                </a:lnTo>
                <a:lnTo>
                  <a:pt x="1922672" y="0"/>
                </a:lnTo>
                <a:lnTo>
                  <a:pt x="2136764" y="0"/>
                </a:lnTo>
                <a:lnTo>
                  <a:pt x="2136764" y="1229096"/>
                </a:lnTo>
                <a:lnTo>
                  <a:pt x="2348762" y="1229096"/>
                </a:lnTo>
                <a:lnTo>
                  <a:pt x="2348762" y="1808742"/>
                </a:lnTo>
                <a:lnTo>
                  <a:pt x="2562854" y="1808742"/>
                </a:lnTo>
                <a:lnTo>
                  <a:pt x="2562854" y="2022418"/>
                </a:lnTo>
                <a:lnTo>
                  <a:pt x="2776967" y="2022418"/>
                </a:lnTo>
                <a:lnTo>
                  <a:pt x="2776967" y="1897585"/>
                </a:lnTo>
                <a:lnTo>
                  <a:pt x="2991059" y="1897585"/>
                </a:lnTo>
                <a:lnTo>
                  <a:pt x="2991059" y="1927221"/>
                </a:lnTo>
                <a:lnTo>
                  <a:pt x="3205150" y="1927221"/>
                </a:lnTo>
                <a:lnTo>
                  <a:pt x="3205150" y="2032993"/>
                </a:lnTo>
                <a:lnTo>
                  <a:pt x="3417149" y="2032993"/>
                </a:lnTo>
                <a:lnTo>
                  <a:pt x="3417149" y="2037214"/>
                </a:lnTo>
                <a:lnTo>
                  <a:pt x="3631240" y="2037214"/>
                </a:lnTo>
                <a:lnTo>
                  <a:pt x="3631240" y="2111261"/>
                </a:lnTo>
                <a:lnTo>
                  <a:pt x="3845353" y="2111261"/>
                </a:lnTo>
              </a:path>
            </a:pathLst>
          </a:custGeom>
          <a:ln w="25397">
            <a:solidFill>
              <a:srgbClr val="00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8932385" y="6066640"/>
            <a:ext cx="3845560" cy="2160270"/>
          </a:xfrm>
          <a:custGeom>
            <a:avLst/>
            <a:gdLst/>
            <a:ahLst/>
            <a:cxnLst/>
            <a:rect l="l" t="t" r="r" b="b"/>
            <a:pathLst>
              <a:path w="3845559" h="2160270">
                <a:moveTo>
                  <a:pt x="0" y="2159915"/>
                </a:moveTo>
                <a:lnTo>
                  <a:pt x="640194" y="2159915"/>
                </a:lnTo>
                <a:lnTo>
                  <a:pt x="640194" y="2149318"/>
                </a:lnTo>
                <a:lnTo>
                  <a:pt x="854286" y="2149318"/>
                </a:lnTo>
                <a:lnTo>
                  <a:pt x="854286" y="2111240"/>
                </a:lnTo>
                <a:lnTo>
                  <a:pt x="1068377" y="2111240"/>
                </a:lnTo>
                <a:lnTo>
                  <a:pt x="1068377" y="2009711"/>
                </a:lnTo>
                <a:lnTo>
                  <a:pt x="1280376" y="2009711"/>
                </a:lnTo>
                <a:lnTo>
                  <a:pt x="1280376" y="1777017"/>
                </a:lnTo>
                <a:lnTo>
                  <a:pt x="1494467" y="1777017"/>
                </a:lnTo>
                <a:lnTo>
                  <a:pt x="1494467" y="1235428"/>
                </a:lnTo>
                <a:lnTo>
                  <a:pt x="1708581" y="1235428"/>
                </a:lnTo>
                <a:lnTo>
                  <a:pt x="1708581" y="74025"/>
                </a:lnTo>
                <a:lnTo>
                  <a:pt x="1922672" y="74025"/>
                </a:lnTo>
                <a:lnTo>
                  <a:pt x="1922672" y="0"/>
                </a:lnTo>
                <a:lnTo>
                  <a:pt x="2136764" y="0"/>
                </a:lnTo>
                <a:lnTo>
                  <a:pt x="2136764" y="1178309"/>
                </a:lnTo>
                <a:lnTo>
                  <a:pt x="2348762" y="1178309"/>
                </a:lnTo>
                <a:lnTo>
                  <a:pt x="2348762" y="1829892"/>
                </a:lnTo>
                <a:lnTo>
                  <a:pt x="2562854" y="1829892"/>
                </a:lnTo>
                <a:lnTo>
                  <a:pt x="2562854" y="2071072"/>
                </a:lnTo>
                <a:lnTo>
                  <a:pt x="2776967" y="2071072"/>
                </a:lnTo>
                <a:lnTo>
                  <a:pt x="2776967" y="1946239"/>
                </a:lnTo>
                <a:lnTo>
                  <a:pt x="2991059" y="1946239"/>
                </a:lnTo>
                <a:lnTo>
                  <a:pt x="2991059" y="1975875"/>
                </a:lnTo>
                <a:lnTo>
                  <a:pt x="3205150" y="1975875"/>
                </a:lnTo>
                <a:lnTo>
                  <a:pt x="3205150" y="2081647"/>
                </a:lnTo>
                <a:lnTo>
                  <a:pt x="3417149" y="2081647"/>
                </a:lnTo>
                <a:lnTo>
                  <a:pt x="3417149" y="2085868"/>
                </a:lnTo>
                <a:lnTo>
                  <a:pt x="3631240" y="2085868"/>
                </a:lnTo>
                <a:lnTo>
                  <a:pt x="3631240" y="2159915"/>
                </a:lnTo>
                <a:lnTo>
                  <a:pt x="3845353" y="2159915"/>
                </a:lnTo>
              </a:path>
            </a:pathLst>
          </a:custGeom>
          <a:ln w="25398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8932385" y="6094144"/>
            <a:ext cx="3845560" cy="2132965"/>
          </a:xfrm>
          <a:custGeom>
            <a:avLst/>
            <a:gdLst/>
            <a:ahLst/>
            <a:cxnLst/>
            <a:rect l="l" t="t" r="r" b="b"/>
            <a:pathLst>
              <a:path w="3845559" h="2132965">
                <a:moveTo>
                  <a:pt x="0" y="2132411"/>
                </a:moveTo>
                <a:lnTo>
                  <a:pt x="640194" y="2132411"/>
                </a:lnTo>
                <a:lnTo>
                  <a:pt x="640194" y="2121815"/>
                </a:lnTo>
                <a:lnTo>
                  <a:pt x="854286" y="2121815"/>
                </a:lnTo>
                <a:lnTo>
                  <a:pt x="854286" y="2102775"/>
                </a:lnTo>
                <a:lnTo>
                  <a:pt x="1068377" y="2102775"/>
                </a:lnTo>
                <a:lnTo>
                  <a:pt x="1068377" y="1997025"/>
                </a:lnTo>
                <a:lnTo>
                  <a:pt x="1280376" y="1997025"/>
                </a:lnTo>
                <a:lnTo>
                  <a:pt x="1280376" y="1698727"/>
                </a:lnTo>
                <a:lnTo>
                  <a:pt x="1494467" y="1698727"/>
                </a:lnTo>
                <a:lnTo>
                  <a:pt x="1494467" y="1129677"/>
                </a:lnTo>
                <a:lnTo>
                  <a:pt x="1708581" y="1129677"/>
                </a:lnTo>
                <a:lnTo>
                  <a:pt x="1708581" y="112125"/>
                </a:lnTo>
                <a:lnTo>
                  <a:pt x="1922672" y="112125"/>
                </a:lnTo>
                <a:lnTo>
                  <a:pt x="1922672" y="0"/>
                </a:lnTo>
                <a:lnTo>
                  <a:pt x="2136764" y="0"/>
                </a:lnTo>
                <a:lnTo>
                  <a:pt x="2136764" y="1214277"/>
                </a:lnTo>
                <a:lnTo>
                  <a:pt x="2348762" y="1214277"/>
                </a:lnTo>
                <a:lnTo>
                  <a:pt x="2348762" y="1819317"/>
                </a:lnTo>
                <a:lnTo>
                  <a:pt x="2562854" y="1819317"/>
                </a:lnTo>
                <a:lnTo>
                  <a:pt x="2562854" y="2043568"/>
                </a:lnTo>
                <a:lnTo>
                  <a:pt x="2776967" y="2043568"/>
                </a:lnTo>
                <a:lnTo>
                  <a:pt x="2776967" y="1918735"/>
                </a:lnTo>
                <a:lnTo>
                  <a:pt x="2991059" y="1918735"/>
                </a:lnTo>
                <a:lnTo>
                  <a:pt x="2991059" y="1948371"/>
                </a:lnTo>
                <a:lnTo>
                  <a:pt x="3205150" y="1948371"/>
                </a:lnTo>
                <a:lnTo>
                  <a:pt x="3205150" y="2054143"/>
                </a:lnTo>
                <a:lnTo>
                  <a:pt x="3417149" y="2054143"/>
                </a:lnTo>
                <a:lnTo>
                  <a:pt x="3417149" y="2058364"/>
                </a:lnTo>
                <a:lnTo>
                  <a:pt x="3631240" y="2058364"/>
                </a:lnTo>
                <a:lnTo>
                  <a:pt x="3631240" y="2132411"/>
                </a:lnTo>
                <a:lnTo>
                  <a:pt x="3845353" y="2132411"/>
                </a:lnTo>
              </a:path>
            </a:pathLst>
          </a:custGeom>
          <a:ln w="25398">
            <a:solidFill>
              <a:srgbClr val="99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8932385" y="6119537"/>
            <a:ext cx="3845560" cy="2107565"/>
          </a:xfrm>
          <a:custGeom>
            <a:avLst/>
            <a:gdLst/>
            <a:ahLst/>
            <a:cxnLst/>
            <a:rect l="l" t="t" r="r" b="b"/>
            <a:pathLst>
              <a:path w="3845559" h="2107565">
                <a:moveTo>
                  <a:pt x="0" y="2107018"/>
                </a:moveTo>
                <a:lnTo>
                  <a:pt x="640194" y="2107018"/>
                </a:lnTo>
                <a:lnTo>
                  <a:pt x="640194" y="2087979"/>
                </a:lnTo>
                <a:lnTo>
                  <a:pt x="854286" y="2087979"/>
                </a:lnTo>
                <a:lnTo>
                  <a:pt x="854286" y="2083736"/>
                </a:lnTo>
                <a:lnTo>
                  <a:pt x="1068377" y="2083736"/>
                </a:lnTo>
                <a:lnTo>
                  <a:pt x="1068377" y="1942017"/>
                </a:lnTo>
                <a:lnTo>
                  <a:pt x="1280376" y="1942017"/>
                </a:lnTo>
                <a:lnTo>
                  <a:pt x="1280376" y="1592955"/>
                </a:lnTo>
                <a:lnTo>
                  <a:pt x="1494467" y="1592955"/>
                </a:lnTo>
                <a:lnTo>
                  <a:pt x="1494467" y="1136009"/>
                </a:lnTo>
                <a:lnTo>
                  <a:pt x="1708581" y="1136009"/>
                </a:lnTo>
                <a:lnTo>
                  <a:pt x="1708581" y="194615"/>
                </a:lnTo>
                <a:lnTo>
                  <a:pt x="1922672" y="194615"/>
                </a:lnTo>
                <a:lnTo>
                  <a:pt x="1922672" y="0"/>
                </a:lnTo>
                <a:lnTo>
                  <a:pt x="2136764" y="0"/>
                </a:lnTo>
                <a:lnTo>
                  <a:pt x="2136764" y="1133899"/>
                </a:lnTo>
                <a:lnTo>
                  <a:pt x="2348762" y="1133899"/>
                </a:lnTo>
                <a:lnTo>
                  <a:pt x="2348762" y="1812963"/>
                </a:lnTo>
                <a:lnTo>
                  <a:pt x="2562854" y="1812963"/>
                </a:lnTo>
                <a:lnTo>
                  <a:pt x="2562854" y="2011821"/>
                </a:lnTo>
                <a:lnTo>
                  <a:pt x="2776967" y="2011821"/>
                </a:lnTo>
                <a:lnTo>
                  <a:pt x="2776967" y="1893342"/>
                </a:lnTo>
                <a:lnTo>
                  <a:pt x="2991059" y="1893342"/>
                </a:lnTo>
                <a:lnTo>
                  <a:pt x="2991059" y="1922978"/>
                </a:lnTo>
                <a:lnTo>
                  <a:pt x="3205150" y="1922978"/>
                </a:lnTo>
                <a:lnTo>
                  <a:pt x="3205150" y="2028750"/>
                </a:lnTo>
                <a:lnTo>
                  <a:pt x="3417149" y="2028750"/>
                </a:lnTo>
                <a:lnTo>
                  <a:pt x="3417149" y="2032971"/>
                </a:lnTo>
                <a:lnTo>
                  <a:pt x="3631240" y="2032971"/>
                </a:lnTo>
                <a:lnTo>
                  <a:pt x="3631240" y="2107018"/>
                </a:lnTo>
                <a:lnTo>
                  <a:pt x="3845353" y="2107018"/>
                </a:lnTo>
              </a:path>
            </a:pathLst>
          </a:custGeom>
          <a:ln w="2539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8932385" y="8226556"/>
            <a:ext cx="3845560" cy="0"/>
          </a:xfrm>
          <a:custGeom>
            <a:avLst/>
            <a:gdLst/>
            <a:ahLst/>
            <a:cxnLst/>
            <a:rect l="l" t="t" r="r" b="b"/>
            <a:pathLst>
              <a:path w="3845559">
                <a:moveTo>
                  <a:pt x="0" y="0"/>
                </a:moveTo>
                <a:lnTo>
                  <a:pt x="3845353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9216437" y="8148288"/>
            <a:ext cx="0" cy="78740"/>
          </a:xfrm>
          <a:custGeom>
            <a:avLst/>
            <a:gdLst/>
            <a:ahLst/>
            <a:cxnLst/>
            <a:rect l="l" t="t" r="r" b="b"/>
            <a:pathLst>
              <a:path h="78740">
                <a:moveTo>
                  <a:pt x="0" y="0"/>
                </a:moveTo>
                <a:lnTo>
                  <a:pt x="0" y="7826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9358467" y="8188477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07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9502612" y="8188477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07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9644642" y="8188477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07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9786672" y="8188477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07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9928701" y="8148288"/>
            <a:ext cx="0" cy="78740"/>
          </a:xfrm>
          <a:custGeom>
            <a:avLst/>
            <a:gdLst/>
            <a:ahLst/>
            <a:cxnLst/>
            <a:rect l="l" t="t" r="r" b="b"/>
            <a:pathLst>
              <a:path h="78740">
                <a:moveTo>
                  <a:pt x="0" y="0"/>
                </a:moveTo>
                <a:lnTo>
                  <a:pt x="0" y="7826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10070731" y="8188477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07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10212761" y="8188477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07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10356907" y="8188477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07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10498936" y="8188477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07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10640966" y="8148288"/>
            <a:ext cx="0" cy="78740"/>
          </a:xfrm>
          <a:custGeom>
            <a:avLst/>
            <a:gdLst/>
            <a:ahLst/>
            <a:cxnLst/>
            <a:rect l="l" t="t" r="r" b="b"/>
            <a:pathLst>
              <a:path h="78740">
                <a:moveTo>
                  <a:pt x="0" y="0"/>
                </a:moveTo>
                <a:lnTo>
                  <a:pt x="0" y="7826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10782975" y="8188477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07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10925005" y="8188477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07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11069149" y="8188477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07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11211180" y="8188477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07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11353210" y="8148288"/>
            <a:ext cx="0" cy="78740"/>
          </a:xfrm>
          <a:custGeom>
            <a:avLst/>
            <a:gdLst/>
            <a:ahLst/>
            <a:cxnLst/>
            <a:rect l="l" t="t" r="r" b="b"/>
            <a:pathLst>
              <a:path h="78740">
                <a:moveTo>
                  <a:pt x="0" y="0"/>
                </a:moveTo>
                <a:lnTo>
                  <a:pt x="0" y="7826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11495240" y="8188477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07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11637270" y="8188477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07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11781414" y="8188477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07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11923445" y="8188477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07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12065475" y="8148288"/>
            <a:ext cx="0" cy="78740"/>
          </a:xfrm>
          <a:custGeom>
            <a:avLst/>
            <a:gdLst/>
            <a:ahLst/>
            <a:cxnLst/>
            <a:rect l="l" t="t" r="r" b="b"/>
            <a:pathLst>
              <a:path h="78740">
                <a:moveTo>
                  <a:pt x="0" y="0"/>
                </a:moveTo>
                <a:lnTo>
                  <a:pt x="0" y="7826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12207505" y="8188477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07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12349534" y="8188477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07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12493680" y="8188477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07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12635710" y="8188477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07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12777740" y="8148288"/>
            <a:ext cx="0" cy="78740"/>
          </a:xfrm>
          <a:custGeom>
            <a:avLst/>
            <a:gdLst/>
            <a:ahLst/>
            <a:cxnLst/>
            <a:rect l="l" t="t" r="r" b="b"/>
            <a:pathLst>
              <a:path h="78740">
                <a:moveTo>
                  <a:pt x="0" y="0"/>
                </a:moveTo>
                <a:lnTo>
                  <a:pt x="0" y="7826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9216437" y="8148288"/>
            <a:ext cx="0" cy="78740"/>
          </a:xfrm>
          <a:custGeom>
            <a:avLst/>
            <a:gdLst/>
            <a:ahLst/>
            <a:cxnLst/>
            <a:rect l="l" t="t" r="r" b="b"/>
            <a:pathLst>
              <a:path h="78740">
                <a:moveTo>
                  <a:pt x="0" y="0"/>
                </a:moveTo>
                <a:lnTo>
                  <a:pt x="0" y="7826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9074415" y="8188477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07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8932385" y="8188477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078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8932385" y="5624513"/>
            <a:ext cx="0" cy="2602230"/>
          </a:xfrm>
          <a:custGeom>
            <a:avLst/>
            <a:gdLst/>
            <a:ahLst/>
            <a:cxnLst/>
            <a:rect l="l" t="t" r="r" b="b"/>
            <a:pathLst>
              <a:path h="2602229">
                <a:moveTo>
                  <a:pt x="0" y="2602042"/>
                </a:moveTo>
                <a:lnTo>
                  <a:pt x="0" y="0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8932385" y="8226556"/>
            <a:ext cx="114935" cy="0"/>
          </a:xfrm>
          <a:custGeom>
            <a:avLst/>
            <a:gdLst/>
            <a:ahLst/>
            <a:cxnLst/>
            <a:rect l="l" t="t" r="r" b="b"/>
            <a:pathLst>
              <a:path w="114934">
                <a:moveTo>
                  <a:pt x="114469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8932385" y="8175770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8932385" y="8122894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8932385" y="8069998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8932385" y="8019233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8932385" y="7966336"/>
            <a:ext cx="114935" cy="0"/>
          </a:xfrm>
          <a:custGeom>
            <a:avLst/>
            <a:gdLst/>
            <a:ahLst/>
            <a:cxnLst/>
            <a:rect l="l" t="t" r="r" b="b"/>
            <a:pathLst>
              <a:path w="114934">
                <a:moveTo>
                  <a:pt x="114469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8932385" y="7915572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8932385" y="7862697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8932385" y="7809800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8932385" y="7759014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8932385" y="7706138"/>
            <a:ext cx="114935" cy="0"/>
          </a:xfrm>
          <a:custGeom>
            <a:avLst/>
            <a:gdLst/>
            <a:ahLst/>
            <a:cxnLst/>
            <a:rect l="l" t="t" r="r" b="b"/>
            <a:pathLst>
              <a:path w="114934">
                <a:moveTo>
                  <a:pt x="114469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8932385" y="7655374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8932385" y="7602477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8932385" y="7549581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8932385" y="7498816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8932385" y="7445941"/>
            <a:ext cx="114935" cy="0"/>
          </a:xfrm>
          <a:custGeom>
            <a:avLst/>
            <a:gdLst/>
            <a:ahLst/>
            <a:cxnLst/>
            <a:rect l="l" t="t" r="r" b="b"/>
            <a:pathLst>
              <a:path w="114934">
                <a:moveTo>
                  <a:pt x="114469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8932385" y="7395155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8932385" y="7342280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8932385" y="7289382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8932385" y="7238618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8932385" y="7185721"/>
            <a:ext cx="114935" cy="0"/>
          </a:xfrm>
          <a:custGeom>
            <a:avLst/>
            <a:gdLst/>
            <a:ahLst/>
            <a:cxnLst/>
            <a:rect l="l" t="t" r="r" b="b"/>
            <a:pathLst>
              <a:path w="114934">
                <a:moveTo>
                  <a:pt x="114469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8932385" y="7132846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8932385" y="7082082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8932385" y="7029185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8932385" y="6978399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8932385" y="6925524"/>
            <a:ext cx="114935" cy="0"/>
          </a:xfrm>
          <a:custGeom>
            <a:avLst/>
            <a:gdLst/>
            <a:ahLst/>
            <a:cxnLst/>
            <a:rect l="l" t="t" r="r" b="b"/>
            <a:pathLst>
              <a:path w="114934">
                <a:moveTo>
                  <a:pt x="114469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8932385" y="6872649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8932385" y="6821862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8932385" y="6768965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8932385" y="6718201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8932385" y="6665326"/>
            <a:ext cx="114935" cy="0"/>
          </a:xfrm>
          <a:custGeom>
            <a:avLst/>
            <a:gdLst/>
            <a:ahLst/>
            <a:cxnLst/>
            <a:rect l="l" t="t" r="r" b="b"/>
            <a:pathLst>
              <a:path w="114934">
                <a:moveTo>
                  <a:pt x="114469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8932385" y="6612429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8932385" y="6561665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8932385" y="6508768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8932385" y="6458003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8932385" y="6405107"/>
            <a:ext cx="114935" cy="0"/>
          </a:xfrm>
          <a:custGeom>
            <a:avLst/>
            <a:gdLst/>
            <a:ahLst/>
            <a:cxnLst/>
            <a:rect l="l" t="t" r="r" b="b"/>
            <a:pathLst>
              <a:path w="114934">
                <a:moveTo>
                  <a:pt x="114469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8932385" y="6352232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8932385" y="6301467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8932385" y="6248570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8932385" y="6197784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8932385" y="6144909"/>
            <a:ext cx="114935" cy="0"/>
          </a:xfrm>
          <a:custGeom>
            <a:avLst/>
            <a:gdLst/>
            <a:ahLst/>
            <a:cxnLst/>
            <a:rect l="l" t="t" r="r" b="b"/>
            <a:pathLst>
              <a:path w="114934">
                <a:moveTo>
                  <a:pt x="114469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8932385" y="6092033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8932385" y="6041247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8932385" y="5988351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8932385" y="5937586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8932385" y="5884711"/>
            <a:ext cx="114935" cy="0"/>
          </a:xfrm>
          <a:custGeom>
            <a:avLst/>
            <a:gdLst/>
            <a:ahLst/>
            <a:cxnLst/>
            <a:rect l="l" t="t" r="r" b="b"/>
            <a:pathLst>
              <a:path w="114934">
                <a:moveTo>
                  <a:pt x="114469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8932385" y="5831814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8932385" y="5781050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8932385" y="5728153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8932385" y="5677388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57234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8932385" y="5624491"/>
            <a:ext cx="114935" cy="0"/>
          </a:xfrm>
          <a:custGeom>
            <a:avLst/>
            <a:gdLst/>
            <a:ahLst/>
            <a:cxnLst/>
            <a:rect l="l" t="t" r="r" b="b"/>
            <a:pathLst>
              <a:path w="114934">
                <a:moveTo>
                  <a:pt x="114469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 txBox="1"/>
          <p:nvPr/>
        </p:nvSpPr>
        <p:spPr>
          <a:xfrm>
            <a:off x="8915051" y="5389664"/>
            <a:ext cx="3207385" cy="1911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50" b="1" spc="15" dirty="0">
                <a:latin typeface="Arial"/>
                <a:cs typeface="Arial"/>
              </a:rPr>
              <a:t>NEMO-3 </a:t>
            </a:r>
            <a:r>
              <a:rPr sz="1050" b="1" spc="0" baseline="43650" dirty="0">
                <a:latin typeface="Arial"/>
                <a:cs typeface="Arial"/>
              </a:rPr>
              <a:t>150</a:t>
            </a:r>
            <a:r>
              <a:rPr sz="1050" b="1" spc="0" dirty="0">
                <a:latin typeface="Arial"/>
                <a:cs typeface="Arial"/>
              </a:rPr>
              <a:t>Nd: </a:t>
            </a:r>
            <a:r>
              <a:rPr sz="1050" b="1" spc="5" dirty="0">
                <a:latin typeface="Arial"/>
                <a:cs typeface="Arial"/>
              </a:rPr>
              <a:t>36.6 </a:t>
            </a:r>
            <a:r>
              <a:rPr sz="1050" b="1" spc="10" dirty="0">
                <a:latin typeface="Arial"/>
                <a:cs typeface="Arial"/>
              </a:rPr>
              <a:t>g, </a:t>
            </a:r>
            <a:r>
              <a:rPr sz="1050" b="1" spc="5" dirty="0">
                <a:latin typeface="Arial"/>
                <a:cs typeface="Arial"/>
              </a:rPr>
              <a:t>5.25 </a:t>
            </a:r>
            <a:r>
              <a:rPr sz="1050" b="1" spc="15" dirty="0">
                <a:latin typeface="Arial"/>
                <a:cs typeface="Arial"/>
              </a:rPr>
              <a:t>y </a:t>
            </a:r>
            <a:r>
              <a:rPr sz="1050" b="1" spc="5" dirty="0">
                <a:latin typeface="Arial"/>
                <a:cs typeface="Arial"/>
              </a:rPr>
              <a:t>[4 electron</a:t>
            </a:r>
            <a:r>
              <a:rPr sz="1050" b="1" spc="-35" dirty="0">
                <a:latin typeface="Arial"/>
                <a:cs typeface="Arial"/>
              </a:rPr>
              <a:t> </a:t>
            </a:r>
            <a:r>
              <a:rPr sz="1050" b="1" spc="5" dirty="0">
                <a:latin typeface="Arial"/>
                <a:cs typeface="Arial"/>
              </a:rPr>
              <a:t>channel]</a:t>
            </a:r>
            <a:endParaRPr sz="1050">
              <a:latin typeface="Arial"/>
              <a:cs typeface="Arial"/>
            </a:endParaRPr>
          </a:p>
        </p:txBody>
      </p:sp>
      <p:sp>
        <p:nvSpPr>
          <p:cNvPr id="448" name="object 448"/>
          <p:cNvSpPr/>
          <p:nvPr/>
        </p:nvSpPr>
        <p:spPr>
          <a:xfrm>
            <a:off x="11094595" y="5685847"/>
            <a:ext cx="1653539" cy="1240155"/>
          </a:xfrm>
          <a:custGeom>
            <a:avLst/>
            <a:gdLst/>
            <a:ahLst/>
            <a:cxnLst/>
            <a:rect l="l" t="t" r="r" b="b"/>
            <a:pathLst>
              <a:path w="1653540" h="1240154">
                <a:moveTo>
                  <a:pt x="0" y="1239677"/>
                </a:moveTo>
                <a:lnTo>
                  <a:pt x="1653452" y="1239677"/>
                </a:lnTo>
                <a:lnTo>
                  <a:pt x="1653452" y="0"/>
                </a:lnTo>
                <a:lnTo>
                  <a:pt x="0" y="0"/>
                </a:lnTo>
                <a:lnTo>
                  <a:pt x="0" y="12396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11094594" y="6925524"/>
            <a:ext cx="1653539" cy="0"/>
          </a:xfrm>
          <a:custGeom>
            <a:avLst/>
            <a:gdLst/>
            <a:ahLst/>
            <a:cxnLst/>
            <a:rect l="l" t="t" r="r" b="b"/>
            <a:pathLst>
              <a:path w="1653540">
                <a:moveTo>
                  <a:pt x="0" y="0"/>
                </a:moveTo>
                <a:lnTo>
                  <a:pt x="1653447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12748042" y="5685853"/>
            <a:ext cx="0" cy="1240155"/>
          </a:xfrm>
          <a:custGeom>
            <a:avLst/>
            <a:gdLst/>
            <a:ahLst/>
            <a:cxnLst/>
            <a:rect l="l" t="t" r="r" b="b"/>
            <a:pathLst>
              <a:path h="1240154">
                <a:moveTo>
                  <a:pt x="0" y="1239671"/>
                </a:moveTo>
                <a:lnTo>
                  <a:pt x="0" y="0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11094594" y="5685853"/>
            <a:ext cx="1653539" cy="0"/>
          </a:xfrm>
          <a:custGeom>
            <a:avLst/>
            <a:gdLst/>
            <a:ahLst/>
            <a:cxnLst/>
            <a:rect l="l" t="t" r="r" b="b"/>
            <a:pathLst>
              <a:path w="1653540">
                <a:moveTo>
                  <a:pt x="1653447" y="0"/>
                </a:moveTo>
                <a:lnTo>
                  <a:pt x="0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11094594" y="5685853"/>
            <a:ext cx="0" cy="1240155"/>
          </a:xfrm>
          <a:custGeom>
            <a:avLst/>
            <a:gdLst/>
            <a:ahLst/>
            <a:cxnLst/>
            <a:rect l="l" t="t" r="r" b="b"/>
            <a:pathLst>
              <a:path h="1240154">
                <a:moveTo>
                  <a:pt x="0" y="0"/>
                </a:moveTo>
                <a:lnTo>
                  <a:pt x="0" y="1239671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 txBox="1"/>
          <p:nvPr/>
        </p:nvSpPr>
        <p:spPr>
          <a:xfrm>
            <a:off x="11491304" y="5672270"/>
            <a:ext cx="405765" cy="1498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800" b="1" dirty="0">
                <a:latin typeface="Arial"/>
                <a:cs typeface="Arial"/>
              </a:rPr>
              <a:t>Data</a:t>
            </a:r>
            <a:r>
              <a:rPr sz="800" b="1" spc="-80" dirty="0">
                <a:latin typeface="Arial"/>
                <a:cs typeface="Arial"/>
              </a:rPr>
              <a:t> </a:t>
            </a:r>
            <a:r>
              <a:rPr sz="800" b="1" spc="0" dirty="0">
                <a:latin typeface="Arial"/>
                <a:cs typeface="Arial"/>
              </a:rPr>
              <a:t>(0)</a:t>
            </a:r>
            <a:endParaRPr sz="800">
              <a:latin typeface="Arial"/>
              <a:cs typeface="Arial"/>
            </a:endParaRPr>
          </a:p>
        </p:txBody>
      </p:sp>
      <p:sp>
        <p:nvSpPr>
          <p:cNvPr id="454" name="object 454"/>
          <p:cNvSpPr/>
          <p:nvPr/>
        </p:nvSpPr>
        <p:spPr>
          <a:xfrm>
            <a:off x="11156081" y="5762010"/>
            <a:ext cx="290830" cy="0"/>
          </a:xfrm>
          <a:custGeom>
            <a:avLst/>
            <a:gdLst/>
            <a:ahLst/>
            <a:cxnLst/>
            <a:rect l="l" t="t" r="r" b="b"/>
            <a:pathLst>
              <a:path w="290829">
                <a:moveTo>
                  <a:pt x="0" y="0"/>
                </a:moveTo>
                <a:lnTo>
                  <a:pt x="290404" y="0"/>
                </a:lnTo>
              </a:path>
            </a:pathLst>
          </a:custGeom>
          <a:ln w="126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11302341" y="5715467"/>
            <a:ext cx="0" cy="93345"/>
          </a:xfrm>
          <a:custGeom>
            <a:avLst/>
            <a:gdLst/>
            <a:ahLst/>
            <a:cxnLst/>
            <a:rect l="l" t="t" r="r" b="b"/>
            <a:pathLst>
              <a:path h="93345">
                <a:moveTo>
                  <a:pt x="0" y="93086"/>
                </a:moveTo>
                <a:lnTo>
                  <a:pt x="0" y="0"/>
                </a:lnTo>
              </a:path>
            </a:pathLst>
          </a:custGeom>
          <a:ln w="127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11283263" y="5762011"/>
            <a:ext cx="38735" cy="0"/>
          </a:xfrm>
          <a:custGeom>
            <a:avLst/>
            <a:gdLst/>
            <a:ahLst/>
            <a:cxnLst/>
            <a:rect l="l" t="t" r="r" b="b"/>
            <a:pathLst>
              <a:path w="38734">
                <a:moveTo>
                  <a:pt x="0" y="0"/>
                </a:moveTo>
                <a:lnTo>
                  <a:pt x="38155" y="0"/>
                </a:lnTo>
              </a:path>
            </a:pathLst>
          </a:custGeom>
          <a:ln w="380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 txBox="1"/>
          <p:nvPr/>
        </p:nvSpPr>
        <p:spPr>
          <a:xfrm>
            <a:off x="11491296" y="5803224"/>
            <a:ext cx="1267460" cy="1771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450"/>
              </a:lnSpc>
              <a:spcBef>
                <a:spcPts val="90"/>
              </a:spcBef>
            </a:pPr>
            <a:r>
              <a:rPr sz="550" b="1" spc="-10" dirty="0">
                <a:latin typeface="Arial"/>
                <a:cs typeface="Arial"/>
              </a:rPr>
              <a:t>150</a:t>
            </a:r>
            <a:endParaRPr sz="550">
              <a:latin typeface="Arial"/>
              <a:cs typeface="Arial"/>
            </a:endParaRPr>
          </a:p>
          <a:p>
            <a:pPr marL="129539">
              <a:lnSpc>
                <a:spcPts val="750"/>
              </a:lnSpc>
            </a:pPr>
            <a:r>
              <a:rPr sz="800" b="1" spc="0" dirty="0">
                <a:latin typeface="Arial"/>
                <a:cs typeface="Arial"/>
              </a:rPr>
              <a:t>Nd 0</a:t>
            </a:r>
            <a:r>
              <a:rPr sz="800" spc="0" dirty="0">
                <a:latin typeface="Symbol"/>
                <a:cs typeface="Symbol"/>
              </a:rPr>
              <a:t></a:t>
            </a:r>
            <a:r>
              <a:rPr sz="800" b="1" spc="0" dirty="0">
                <a:latin typeface="Arial"/>
                <a:cs typeface="Arial"/>
              </a:rPr>
              <a:t>4</a:t>
            </a:r>
            <a:r>
              <a:rPr sz="800" spc="0" dirty="0">
                <a:latin typeface="Symbol"/>
                <a:cs typeface="Symbol"/>
              </a:rPr>
              <a:t></a:t>
            </a:r>
            <a:r>
              <a:rPr sz="800" spc="0" dirty="0">
                <a:latin typeface="Times New Roman"/>
                <a:cs typeface="Times New Roman"/>
              </a:rPr>
              <a:t> </a:t>
            </a:r>
            <a:r>
              <a:rPr sz="800" b="1" dirty="0">
                <a:latin typeface="Arial"/>
                <a:cs typeface="Arial"/>
              </a:rPr>
              <a:t>90% </a:t>
            </a:r>
            <a:r>
              <a:rPr sz="800" b="1" spc="-5" dirty="0">
                <a:latin typeface="Arial"/>
                <a:cs typeface="Arial"/>
              </a:rPr>
              <a:t>CL</a:t>
            </a:r>
            <a:r>
              <a:rPr sz="800" b="1" spc="-70" dirty="0">
                <a:latin typeface="Arial"/>
                <a:cs typeface="Arial"/>
              </a:rPr>
              <a:t> </a:t>
            </a:r>
            <a:r>
              <a:rPr sz="800" b="1" spc="0" dirty="0">
                <a:latin typeface="Arial"/>
                <a:cs typeface="Arial"/>
              </a:rPr>
              <a:t>(</a:t>
            </a:r>
            <a:r>
              <a:rPr sz="800" spc="0" dirty="0">
                <a:latin typeface="Symbol"/>
                <a:cs typeface="Symbol"/>
              </a:rPr>
              <a:t></a:t>
            </a:r>
            <a:r>
              <a:rPr sz="800" b="1" spc="0" dirty="0">
                <a:latin typeface="Arial"/>
                <a:cs typeface="Arial"/>
              </a:rPr>
              <a:t>0.1):</a:t>
            </a:r>
            <a:endParaRPr sz="800">
              <a:latin typeface="Arial"/>
              <a:cs typeface="Arial"/>
            </a:endParaRPr>
          </a:p>
        </p:txBody>
      </p:sp>
      <p:sp>
        <p:nvSpPr>
          <p:cNvPr id="458" name="object 458"/>
          <p:cNvSpPr txBox="1"/>
          <p:nvPr/>
        </p:nvSpPr>
        <p:spPr>
          <a:xfrm>
            <a:off x="11143381" y="5982443"/>
            <a:ext cx="903605" cy="255904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360045">
              <a:lnSpc>
                <a:spcPts val="660"/>
              </a:lnSpc>
              <a:spcBef>
                <a:spcPts val="115"/>
              </a:spcBef>
            </a:pPr>
            <a:r>
              <a:rPr sz="800" b="1" spc="0" dirty="0">
                <a:latin typeface="Arial"/>
                <a:cs typeface="Arial"/>
              </a:rPr>
              <a:t>Symmetric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ts val="1140"/>
              </a:lnSpc>
              <a:tabLst>
                <a:tab pos="302895" algn="l"/>
              </a:tabLst>
            </a:pPr>
            <a:r>
              <a:rPr sz="1200" u="heavy" spc="-5" dirty="0">
                <a:latin typeface="Arial"/>
                <a:cs typeface="Arial"/>
              </a:rPr>
              <a:t> 	</a:t>
            </a:r>
            <a:endParaRPr sz="1200">
              <a:latin typeface="Arial"/>
              <a:cs typeface="Arial"/>
            </a:endParaRPr>
          </a:p>
        </p:txBody>
      </p:sp>
      <p:sp>
        <p:nvSpPr>
          <p:cNvPr id="459" name="object 459"/>
          <p:cNvSpPr/>
          <p:nvPr/>
        </p:nvSpPr>
        <p:spPr>
          <a:xfrm>
            <a:off x="11156081" y="6072994"/>
            <a:ext cx="290830" cy="0"/>
          </a:xfrm>
          <a:custGeom>
            <a:avLst/>
            <a:gdLst/>
            <a:ahLst/>
            <a:cxnLst/>
            <a:rect l="l" t="t" r="r" b="b"/>
            <a:pathLst>
              <a:path w="290829">
                <a:moveTo>
                  <a:pt x="0" y="0"/>
                </a:moveTo>
                <a:lnTo>
                  <a:pt x="290404" y="0"/>
                </a:lnTo>
              </a:path>
            </a:pathLst>
          </a:custGeom>
          <a:ln w="25385">
            <a:solidFill>
              <a:srgbClr val="00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 txBox="1"/>
          <p:nvPr/>
        </p:nvSpPr>
        <p:spPr>
          <a:xfrm>
            <a:off x="11491304" y="6147864"/>
            <a:ext cx="422909" cy="1498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800" b="1" dirty="0">
                <a:latin typeface="Arial"/>
                <a:cs typeface="Arial"/>
              </a:rPr>
              <a:t>Uniform</a:t>
            </a:r>
            <a:endParaRPr sz="800">
              <a:latin typeface="Arial"/>
              <a:cs typeface="Arial"/>
            </a:endParaRPr>
          </a:p>
        </p:txBody>
      </p:sp>
      <p:sp>
        <p:nvSpPr>
          <p:cNvPr id="461" name="object 461"/>
          <p:cNvSpPr txBox="1"/>
          <p:nvPr/>
        </p:nvSpPr>
        <p:spPr>
          <a:xfrm>
            <a:off x="11143381" y="6244379"/>
            <a:ext cx="1174115" cy="20764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  <a:tabLst>
                <a:tab pos="302895" algn="l"/>
              </a:tabLst>
            </a:pPr>
            <a:r>
              <a:rPr sz="1800" u="heavy" spc="-7" baseline="-18518" dirty="0">
                <a:latin typeface="Arial"/>
                <a:cs typeface="Arial"/>
              </a:rPr>
              <a:t> 	</a:t>
            </a:r>
            <a:r>
              <a:rPr sz="1800" spc="165" baseline="-18518" dirty="0">
                <a:latin typeface="Arial"/>
                <a:cs typeface="Arial"/>
              </a:rPr>
              <a:t> </a:t>
            </a:r>
            <a:r>
              <a:rPr sz="800" b="1" spc="0" dirty="0">
                <a:latin typeface="Arial"/>
                <a:cs typeface="Arial"/>
              </a:rPr>
              <a:t>Semi-symmetric</a:t>
            </a:r>
            <a:endParaRPr sz="800">
              <a:latin typeface="Arial"/>
              <a:cs typeface="Arial"/>
            </a:endParaRPr>
          </a:p>
        </p:txBody>
      </p:sp>
      <p:sp>
        <p:nvSpPr>
          <p:cNvPr id="462" name="object 462"/>
          <p:cNvSpPr/>
          <p:nvPr/>
        </p:nvSpPr>
        <p:spPr>
          <a:xfrm>
            <a:off x="11156081" y="6381846"/>
            <a:ext cx="290830" cy="0"/>
          </a:xfrm>
          <a:custGeom>
            <a:avLst/>
            <a:gdLst/>
            <a:ahLst/>
            <a:cxnLst/>
            <a:rect l="l" t="t" r="r" b="b"/>
            <a:pathLst>
              <a:path w="290829">
                <a:moveTo>
                  <a:pt x="0" y="0"/>
                </a:moveTo>
                <a:lnTo>
                  <a:pt x="290404" y="0"/>
                </a:lnTo>
              </a:path>
            </a:pathLst>
          </a:custGeom>
          <a:ln w="25385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11156082" y="6637812"/>
            <a:ext cx="290830" cy="110489"/>
          </a:xfrm>
          <a:custGeom>
            <a:avLst/>
            <a:gdLst/>
            <a:ahLst/>
            <a:cxnLst/>
            <a:rect l="l" t="t" r="r" b="b"/>
            <a:pathLst>
              <a:path w="290829" h="110490">
                <a:moveTo>
                  <a:pt x="0" y="110003"/>
                </a:moveTo>
                <a:lnTo>
                  <a:pt x="290407" y="110003"/>
                </a:lnTo>
                <a:lnTo>
                  <a:pt x="290407" y="0"/>
                </a:lnTo>
                <a:lnTo>
                  <a:pt x="0" y="0"/>
                </a:lnTo>
                <a:lnTo>
                  <a:pt x="0" y="110003"/>
                </a:lnTo>
                <a:close/>
              </a:path>
            </a:pathLst>
          </a:custGeom>
          <a:solidFill>
            <a:srgbClr val="99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11156081" y="6637822"/>
            <a:ext cx="290830" cy="0"/>
          </a:xfrm>
          <a:custGeom>
            <a:avLst/>
            <a:gdLst/>
            <a:ahLst/>
            <a:cxnLst/>
            <a:rect l="l" t="t" r="r" b="b"/>
            <a:pathLst>
              <a:path w="290829">
                <a:moveTo>
                  <a:pt x="0" y="0"/>
                </a:moveTo>
                <a:lnTo>
                  <a:pt x="290404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11156081" y="6747816"/>
            <a:ext cx="290830" cy="0"/>
          </a:xfrm>
          <a:custGeom>
            <a:avLst/>
            <a:gdLst/>
            <a:ahLst/>
            <a:cxnLst/>
            <a:rect l="l" t="t" r="r" b="b"/>
            <a:pathLst>
              <a:path w="290829">
                <a:moveTo>
                  <a:pt x="0" y="0"/>
                </a:moveTo>
                <a:lnTo>
                  <a:pt x="290404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11446486" y="6637822"/>
            <a:ext cx="0" cy="110489"/>
          </a:xfrm>
          <a:custGeom>
            <a:avLst/>
            <a:gdLst/>
            <a:ahLst/>
            <a:cxnLst/>
            <a:rect l="l" t="t" r="r" b="b"/>
            <a:pathLst>
              <a:path h="110490">
                <a:moveTo>
                  <a:pt x="0" y="109993"/>
                </a:moveTo>
                <a:lnTo>
                  <a:pt x="0" y="0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11156081" y="6637822"/>
            <a:ext cx="0" cy="110489"/>
          </a:xfrm>
          <a:custGeom>
            <a:avLst/>
            <a:gdLst/>
            <a:ahLst/>
            <a:cxnLst/>
            <a:rect l="l" t="t" r="r" b="b"/>
            <a:pathLst>
              <a:path h="110490">
                <a:moveTo>
                  <a:pt x="0" y="109993"/>
                </a:moveTo>
                <a:lnTo>
                  <a:pt x="0" y="0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 txBox="1"/>
          <p:nvPr/>
        </p:nvSpPr>
        <p:spPr>
          <a:xfrm>
            <a:off x="11491291" y="6423548"/>
            <a:ext cx="981710" cy="480695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sz="800" b="1" dirty="0">
                <a:latin typeface="Arial"/>
                <a:cs typeface="Arial"/>
              </a:rPr>
              <a:t>Anti-symmetric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ts val="450"/>
              </a:lnSpc>
              <a:spcBef>
                <a:spcPts val="100"/>
              </a:spcBef>
            </a:pPr>
            <a:r>
              <a:rPr sz="550" b="1" spc="-10" dirty="0">
                <a:latin typeface="Arial"/>
                <a:cs typeface="Arial"/>
              </a:rPr>
              <a:t>150</a:t>
            </a:r>
            <a:endParaRPr sz="550">
              <a:latin typeface="Arial"/>
              <a:cs typeface="Arial"/>
            </a:endParaRPr>
          </a:p>
          <a:p>
            <a:pPr marR="318135" algn="ctr">
              <a:lnSpc>
                <a:spcPts val="750"/>
              </a:lnSpc>
            </a:pPr>
            <a:r>
              <a:rPr sz="800" b="1" spc="0" dirty="0">
                <a:latin typeface="Arial"/>
                <a:cs typeface="Arial"/>
              </a:rPr>
              <a:t>Nd</a:t>
            </a:r>
            <a:r>
              <a:rPr sz="800" b="1" spc="-70" dirty="0">
                <a:latin typeface="Arial"/>
                <a:cs typeface="Arial"/>
              </a:rPr>
              <a:t> </a:t>
            </a:r>
            <a:r>
              <a:rPr sz="800" b="1" spc="0" dirty="0">
                <a:latin typeface="Arial"/>
                <a:cs typeface="Arial"/>
              </a:rPr>
              <a:t>2</a:t>
            </a:r>
            <a:r>
              <a:rPr sz="800" spc="0" dirty="0">
                <a:latin typeface="Symbol"/>
                <a:cs typeface="Symbol"/>
              </a:rPr>
              <a:t></a:t>
            </a:r>
            <a:r>
              <a:rPr sz="800" b="1" spc="0" dirty="0">
                <a:latin typeface="Arial"/>
                <a:cs typeface="Arial"/>
              </a:rPr>
              <a:t>2</a:t>
            </a:r>
            <a:r>
              <a:rPr sz="800" spc="0" dirty="0">
                <a:latin typeface="Symbol"/>
                <a:cs typeface="Symbol"/>
              </a:rPr>
              <a:t></a:t>
            </a:r>
            <a:endParaRPr sz="80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800" b="1" spc="0" dirty="0">
                <a:latin typeface="Arial"/>
                <a:cs typeface="Arial"/>
              </a:rPr>
              <a:t>Other</a:t>
            </a:r>
            <a:r>
              <a:rPr sz="800" b="1" spc="-40" dirty="0">
                <a:latin typeface="Arial"/>
                <a:cs typeface="Arial"/>
              </a:rPr>
              <a:t> </a:t>
            </a:r>
            <a:r>
              <a:rPr sz="800" b="1" spc="0" dirty="0">
                <a:latin typeface="Arial"/>
                <a:cs typeface="Arial"/>
              </a:rPr>
              <a:t>backgrounds</a:t>
            </a:r>
            <a:endParaRPr sz="800">
              <a:latin typeface="Arial"/>
              <a:cs typeface="Arial"/>
            </a:endParaRPr>
          </a:p>
        </p:txBody>
      </p:sp>
      <p:sp>
        <p:nvSpPr>
          <p:cNvPr id="469" name="object 469"/>
          <p:cNvSpPr/>
          <p:nvPr/>
        </p:nvSpPr>
        <p:spPr>
          <a:xfrm>
            <a:off x="11156082" y="6794355"/>
            <a:ext cx="290830" cy="107950"/>
          </a:xfrm>
          <a:custGeom>
            <a:avLst/>
            <a:gdLst/>
            <a:ahLst/>
            <a:cxnLst/>
            <a:rect l="l" t="t" r="r" b="b"/>
            <a:pathLst>
              <a:path w="290829" h="107950">
                <a:moveTo>
                  <a:pt x="0" y="107886"/>
                </a:moveTo>
                <a:lnTo>
                  <a:pt x="290407" y="107886"/>
                </a:lnTo>
                <a:lnTo>
                  <a:pt x="290407" y="0"/>
                </a:lnTo>
                <a:lnTo>
                  <a:pt x="0" y="0"/>
                </a:lnTo>
                <a:lnTo>
                  <a:pt x="0" y="107886"/>
                </a:lnTo>
                <a:close/>
              </a:path>
            </a:pathLst>
          </a:custGeom>
          <a:solidFill>
            <a:srgbClr val="99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11156081" y="6794358"/>
            <a:ext cx="290830" cy="0"/>
          </a:xfrm>
          <a:custGeom>
            <a:avLst/>
            <a:gdLst/>
            <a:ahLst/>
            <a:cxnLst/>
            <a:rect l="l" t="t" r="r" b="b"/>
            <a:pathLst>
              <a:path w="290829">
                <a:moveTo>
                  <a:pt x="0" y="0"/>
                </a:moveTo>
                <a:lnTo>
                  <a:pt x="290404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11156081" y="6902241"/>
            <a:ext cx="290830" cy="0"/>
          </a:xfrm>
          <a:custGeom>
            <a:avLst/>
            <a:gdLst/>
            <a:ahLst/>
            <a:cxnLst/>
            <a:rect l="l" t="t" r="r" b="b"/>
            <a:pathLst>
              <a:path w="290829">
                <a:moveTo>
                  <a:pt x="0" y="0"/>
                </a:moveTo>
                <a:lnTo>
                  <a:pt x="290404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11446486" y="6794358"/>
            <a:ext cx="0" cy="107950"/>
          </a:xfrm>
          <a:custGeom>
            <a:avLst/>
            <a:gdLst/>
            <a:ahLst/>
            <a:cxnLst/>
            <a:rect l="l" t="t" r="r" b="b"/>
            <a:pathLst>
              <a:path h="107950">
                <a:moveTo>
                  <a:pt x="0" y="107882"/>
                </a:moveTo>
                <a:lnTo>
                  <a:pt x="0" y="0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11156081" y="6794358"/>
            <a:ext cx="0" cy="107950"/>
          </a:xfrm>
          <a:custGeom>
            <a:avLst/>
            <a:gdLst/>
            <a:ahLst/>
            <a:cxnLst/>
            <a:rect l="l" t="t" r="r" b="b"/>
            <a:pathLst>
              <a:path h="107950">
                <a:moveTo>
                  <a:pt x="0" y="107882"/>
                </a:moveTo>
                <a:lnTo>
                  <a:pt x="0" y="0"/>
                </a:lnTo>
              </a:path>
            </a:pathLst>
          </a:custGeom>
          <a:ln w="6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4"/>
          <p:cNvSpPr txBox="1"/>
          <p:nvPr/>
        </p:nvSpPr>
        <p:spPr>
          <a:xfrm>
            <a:off x="9199877" y="5775196"/>
            <a:ext cx="317500" cy="2597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00" spc="-10" dirty="0">
                <a:latin typeface="Verdana"/>
                <a:cs typeface="Verdana"/>
              </a:rPr>
              <a:t>(</a:t>
            </a:r>
            <a:r>
              <a:rPr sz="1500" spc="0" dirty="0">
                <a:latin typeface="Verdana"/>
                <a:cs typeface="Verdana"/>
              </a:rPr>
              <a:t>a</a:t>
            </a:r>
            <a:r>
              <a:rPr sz="1500" spc="25" dirty="0">
                <a:latin typeface="Verdana"/>
                <a:cs typeface="Verdana"/>
              </a:rPr>
              <a:t>)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475" name="object 475"/>
          <p:cNvSpPr/>
          <p:nvPr/>
        </p:nvSpPr>
        <p:spPr>
          <a:xfrm>
            <a:off x="8451184" y="8577819"/>
            <a:ext cx="4503420" cy="0"/>
          </a:xfrm>
          <a:custGeom>
            <a:avLst/>
            <a:gdLst/>
            <a:ahLst/>
            <a:cxnLst/>
            <a:rect l="l" t="t" r="r" b="b"/>
            <a:pathLst>
              <a:path w="4503420">
                <a:moveTo>
                  <a:pt x="0" y="0"/>
                </a:moveTo>
                <a:lnTo>
                  <a:pt x="4502815" y="0"/>
                </a:lnTo>
              </a:path>
            </a:pathLst>
          </a:custGeom>
          <a:ln w="147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6099521" y="3293988"/>
            <a:ext cx="6790055" cy="5716905"/>
          </a:xfrm>
          <a:custGeom>
            <a:avLst/>
            <a:gdLst/>
            <a:ahLst/>
            <a:cxnLst/>
            <a:rect l="l" t="t" r="r" b="b"/>
            <a:pathLst>
              <a:path w="6790055" h="5716905">
                <a:moveTo>
                  <a:pt x="802834" y="0"/>
                </a:moveTo>
                <a:lnTo>
                  <a:pt x="5986823" y="0"/>
                </a:lnTo>
                <a:lnTo>
                  <a:pt x="6059515" y="53"/>
                </a:lnTo>
                <a:lnTo>
                  <a:pt x="6124808" y="431"/>
                </a:lnTo>
                <a:lnTo>
                  <a:pt x="6183692" y="1457"/>
                </a:lnTo>
                <a:lnTo>
                  <a:pt x="6237161" y="3453"/>
                </a:lnTo>
                <a:lnTo>
                  <a:pt x="6286207" y="6745"/>
                </a:lnTo>
                <a:lnTo>
                  <a:pt x="6331822" y="11657"/>
                </a:lnTo>
                <a:lnTo>
                  <a:pt x="6374999" y="18510"/>
                </a:lnTo>
                <a:lnTo>
                  <a:pt x="6416729" y="27631"/>
                </a:lnTo>
                <a:lnTo>
                  <a:pt x="6458005" y="39342"/>
                </a:lnTo>
                <a:lnTo>
                  <a:pt x="6502181" y="57917"/>
                </a:lnTo>
                <a:lnTo>
                  <a:pt x="6543985" y="80519"/>
                </a:lnTo>
                <a:lnTo>
                  <a:pt x="6583180" y="106913"/>
                </a:lnTo>
                <a:lnTo>
                  <a:pt x="6619529" y="136862"/>
                </a:lnTo>
                <a:lnTo>
                  <a:pt x="6652796" y="170129"/>
                </a:lnTo>
                <a:lnTo>
                  <a:pt x="6682744" y="206478"/>
                </a:lnTo>
                <a:lnTo>
                  <a:pt x="6709138" y="245672"/>
                </a:lnTo>
                <a:lnTo>
                  <a:pt x="6731741" y="287476"/>
                </a:lnTo>
                <a:lnTo>
                  <a:pt x="6750315" y="331652"/>
                </a:lnTo>
                <a:lnTo>
                  <a:pt x="6762026" y="372933"/>
                </a:lnTo>
                <a:lnTo>
                  <a:pt x="6771147" y="414698"/>
                </a:lnTo>
                <a:lnTo>
                  <a:pt x="6778001" y="457967"/>
                </a:lnTo>
                <a:lnTo>
                  <a:pt x="6782912" y="503763"/>
                </a:lnTo>
                <a:lnTo>
                  <a:pt x="6786204" y="553108"/>
                </a:lnTo>
                <a:lnTo>
                  <a:pt x="6788201" y="607022"/>
                </a:lnTo>
                <a:lnTo>
                  <a:pt x="6789227" y="666529"/>
                </a:lnTo>
                <a:lnTo>
                  <a:pt x="6789604" y="732649"/>
                </a:lnTo>
                <a:lnTo>
                  <a:pt x="6789658" y="806404"/>
                </a:lnTo>
                <a:lnTo>
                  <a:pt x="6789658" y="4913966"/>
                </a:lnTo>
                <a:lnTo>
                  <a:pt x="6789604" y="4986659"/>
                </a:lnTo>
                <a:lnTo>
                  <a:pt x="6789227" y="5051951"/>
                </a:lnTo>
                <a:lnTo>
                  <a:pt x="6788201" y="5110836"/>
                </a:lnTo>
                <a:lnTo>
                  <a:pt x="6786204" y="5164305"/>
                </a:lnTo>
                <a:lnTo>
                  <a:pt x="6782912" y="5213351"/>
                </a:lnTo>
                <a:lnTo>
                  <a:pt x="6778001" y="5258966"/>
                </a:lnTo>
                <a:lnTo>
                  <a:pt x="6771147" y="5302142"/>
                </a:lnTo>
                <a:lnTo>
                  <a:pt x="6762026" y="5343872"/>
                </a:lnTo>
                <a:lnTo>
                  <a:pt x="6750315" y="5385149"/>
                </a:lnTo>
                <a:lnTo>
                  <a:pt x="6731741" y="5429325"/>
                </a:lnTo>
                <a:lnTo>
                  <a:pt x="6709138" y="5471128"/>
                </a:lnTo>
                <a:lnTo>
                  <a:pt x="6682744" y="5510322"/>
                </a:lnTo>
                <a:lnTo>
                  <a:pt x="6652796" y="5546672"/>
                </a:lnTo>
                <a:lnTo>
                  <a:pt x="6619529" y="5579939"/>
                </a:lnTo>
                <a:lnTo>
                  <a:pt x="6583180" y="5609888"/>
                </a:lnTo>
                <a:lnTo>
                  <a:pt x="6543985" y="5636281"/>
                </a:lnTo>
                <a:lnTo>
                  <a:pt x="6502181" y="5658884"/>
                </a:lnTo>
                <a:lnTo>
                  <a:pt x="6458005" y="5677458"/>
                </a:lnTo>
                <a:lnTo>
                  <a:pt x="6416724" y="5689169"/>
                </a:lnTo>
                <a:lnTo>
                  <a:pt x="6374959" y="5698290"/>
                </a:lnTo>
                <a:lnTo>
                  <a:pt x="6331690" y="5705143"/>
                </a:lnTo>
                <a:lnTo>
                  <a:pt x="6285894" y="5710054"/>
                </a:lnTo>
                <a:lnTo>
                  <a:pt x="6236550" y="5713346"/>
                </a:lnTo>
                <a:lnTo>
                  <a:pt x="6182635" y="5715343"/>
                </a:lnTo>
                <a:lnTo>
                  <a:pt x="6123129" y="5716369"/>
                </a:lnTo>
                <a:lnTo>
                  <a:pt x="6057009" y="5716746"/>
                </a:lnTo>
                <a:lnTo>
                  <a:pt x="5983254" y="5716800"/>
                </a:lnTo>
                <a:lnTo>
                  <a:pt x="802834" y="5716800"/>
                </a:lnTo>
                <a:lnTo>
                  <a:pt x="730142" y="5716746"/>
                </a:lnTo>
                <a:lnTo>
                  <a:pt x="664849" y="5716369"/>
                </a:lnTo>
                <a:lnTo>
                  <a:pt x="605965" y="5715343"/>
                </a:lnTo>
                <a:lnTo>
                  <a:pt x="552496" y="5713346"/>
                </a:lnTo>
                <a:lnTo>
                  <a:pt x="503450" y="5710054"/>
                </a:lnTo>
                <a:lnTo>
                  <a:pt x="457835" y="5705143"/>
                </a:lnTo>
                <a:lnTo>
                  <a:pt x="414659" y="5698290"/>
                </a:lnTo>
                <a:lnTo>
                  <a:pt x="372928" y="5689169"/>
                </a:lnTo>
                <a:lnTo>
                  <a:pt x="331652" y="5677458"/>
                </a:lnTo>
                <a:lnTo>
                  <a:pt x="287476" y="5658884"/>
                </a:lnTo>
                <a:lnTo>
                  <a:pt x="245672" y="5636281"/>
                </a:lnTo>
                <a:lnTo>
                  <a:pt x="206478" y="5609888"/>
                </a:lnTo>
                <a:lnTo>
                  <a:pt x="170129" y="5579939"/>
                </a:lnTo>
                <a:lnTo>
                  <a:pt x="136862" y="5546672"/>
                </a:lnTo>
                <a:lnTo>
                  <a:pt x="106913" y="5510322"/>
                </a:lnTo>
                <a:lnTo>
                  <a:pt x="80519" y="5471128"/>
                </a:lnTo>
                <a:lnTo>
                  <a:pt x="57917" y="5429325"/>
                </a:lnTo>
                <a:lnTo>
                  <a:pt x="39342" y="5385149"/>
                </a:lnTo>
                <a:lnTo>
                  <a:pt x="27631" y="5343867"/>
                </a:lnTo>
                <a:lnTo>
                  <a:pt x="18510" y="5302103"/>
                </a:lnTo>
                <a:lnTo>
                  <a:pt x="11657" y="5258833"/>
                </a:lnTo>
                <a:lnTo>
                  <a:pt x="6745" y="5213037"/>
                </a:lnTo>
                <a:lnTo>
                  <a:pt x="3453" y="5163693"/>
                </a:lnTo>
                <a:lnTo>
                  <a:pt x="1457" y="5109778"/>
                </a:lnTo>
                <a:lnTo>
                  <a:pt x="431" y="5050272"/>
                </a:lnTo>
                <a:lnTo>
                  <a:pt x="53" y="4984151"/>
                </a:lnTo>
                <a:lnTo>
                  <a:pt x="0" y="4910396"/>
                </a:lnTo>
                <a:lnTo>
                  <a:pt x="0" y="802834"/>
                </a:lnTo>
                <a:lnTo>
                  <a:pt x="53" y="730142"/>
                </a:lnTo>
                <a:lnTo>
                  <a:pt x="431" y="664849"/>
                </a:lnTo>
                <a:lnTo>
                  <a:pt x="1457" y="605965"/>
                </a:lnTo>
                <a:lnTo>
                  <a:pt x="3453" y="552496"/>
                </a:lnTo>
                <a:lnTo>
                  <a:pt x="6745" y="503450"/>
                </a:lnTo>
                <a:lnTo>
                  <a:pt x="11657" y="457835"/>
                </a:lnTo>
                <a:lnTo>
                  <a:pt x="18510" y="414659"/>
                </a:lnTo>
                <a:lnTo>
                  <a:pt x="27631" y="372928"/>
                </a:lnTo>
                <a:lnTo>
                  <a:pt x="39342" y="331652"/>
                </a:lnTo>
                <a:lnTo>
                  <a:pt x="57917" y="287476"/>
                </a:lnTo>
                <a:lnTo>
                  <a:pt x="80519" y="245672"/>
                </a:lnTo>
                <a:lnTo>
                  <a:pt x="106913" y="206478"/>
                </a:lnTo>
                <a:lnTo>
                  <a:pt x="136862" y="170129"/>
                </a:lnTo>
                <a:lnTo>
                  <a:pt x="170129" y="136862"/>
                </a:lnTo>
                <a:lnTo>
                  <a:pt x="206478" y="106913"/>
                </a:lnTo>
                <a:lnTo>
                  <a:pt x="245672" y="80519"/>
                </a:lnTo>
                <a:lnTo>
                  <a:pt x="287476" y="57917"/>
                </a:lnTo>
                <a:lnTo>
                  <a:pt x="331652" y="39342"/>
                </a:lnTo>
                <a:lnTo>
                  <a:pt x="372933" y="27631"/>
                </a:lnTo>
                <a:lnTo>
                  <a:pt x="414698" y="18510"/>
                </a:lnTo>
                <a:lnTo>
                  <a:pt x="457967" y="11657"/>
                </a:lnTo>
                <a:lnTo>
                  <a:pt x="503763" y="6745"/>
                </a:lnTo>
                <a:lnTo>
                  <a:pt x="553108" y="3453"/>
                </a:lnTo>
                <a:lnTo>
                  <a:pt x="607022" y="1457"/>
                </a:lnTo>
                <a:lnTo>
                  <a:pt x="666529" y="431"/>
                </a:lnTo>
                <a:lnTo>
                  <a:pt x="732649" y="53"/>
                </a:lnTo>
                <a:lnTo>
                  <a:pt x="806404" y="0"/>
                </a:lnTo>
                <a:lnTo>
                  <a:pt x="802834" y="0"/>
                </a:lnTo>
                <a:close/>
              </a:path>
            </a:pathLst>
          </a:custGeom>
          <a:ln w="25400">
            <a:solidFill>
              <a:srgbClr val="C8250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 txBox="1"/>
          <p:nvPr/>
        </p:nvSpPr>
        <p:spPr>
          <a:xfrm>
            <a:off x="6362700" y="4419600"/>
            <a:ext cx="166814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5" dirty="0">
                <a:latin typeface="Gill Sans MT"/>
                <a:cs typeface="Gill Sans MT"/>
              </a:rPr>
              <a:t>Best</a:t>
            </a:r>
            <a:r>
              <a:rPr sz="2200" spc="-70" dirty="0">
                <a:latin typeface="Gill Sans MT"/>
                <a:cs typeface="Gill Sans MT"/>
              </a:rPr>
              <a:t> </a:t>
            </a:r>
            <a:r>
              <a:rPr sz="2200" spc="-5" dirty="0">
                <a:latin typeface="Gill Sans MT"/>
                <a:cs typeface="Gill Sans MT"/>
              </a:rPr>
              <a:t>candidate</a:t>
            </a:r>
            <a:endParaRPr sz="2200">
              <a:latin typeface="Gill Sans MT"/>
              <a:cs typeface="Gill Sans MT"/>
            </a:endParaRPr>
          </a:p>
        </p:txBody>
      </p:sp>
      <p:sp>
        <p:nvSpPr>
          <p:cNvPr id="488" name="object 48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845"/>
              </a:lnSpc>
            </a:pPr>
            <a:fld id="{81D60167-4931-47E6-BA6A-407CBD079E47}" type="slidenum">
              <a:rPr spc="-5" dirty="0"/>
              <a:t>26</a:t>
            </a:fld>
            <a:endParaRPr spc="-5" dirty="0"/>
          </a:p>
        </p:txBody>
      </p:sp>
      <p:sp>
        <p:nvSpPr>
          <p:cNvPr id="478" name="object 478"/>
          <p:cNvSpPr txBox="1"/>
          <p:nvPr/>
        </p:nvSpPr>
        <p:spPr>
          <a:xfrm>
            <a:off x="8193121" y="4451513"/>
            <a:ext cx="2797810" cy="32380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637540">
              <a:lnSpc>
                <a:spcPts val="915"/>
              </a:lnSpc>
              <a:spcBef>
                <a:spcPts val="125"/>
              </a:spcBef>
            </a:pPr>
            <a:r>
              <a:rPr sz="1150" spc="50" dirty="0">
                <a:latin typeface="Arial"/>
                <a:cs typeface="Arial"/>
              </a:rPr>
              <a:t>2</a:t>
            </a:r>
            <a:r>
              <a:rPr sz="1150" i="1" spc="50" dirty="0">
                <a:latin typeface="Lucida Sans"/>
                <a:cs typeface="Lucida Sans"/>
              </a:rPr>
              <a:t>.</a:t>
            </a:r>
            <a:r>
              <a:rPr sz="1150" spc="50" dirty="0">
                <a:latin typeface="Arial"/>
                <a:cs typeface="Arial"/>
              </a:rPr>
              <a:t>079</a:t>
            </a:r>
            <a:r>
              <a:rPr sz="1150" spc="175" dirty="0">
                <a:latin typeface="Arial"/>
                <a:cs typeface="Arial"/>
              </a:rPr>
              <a:t> </a:t>
            </a:r>
            <a:r>
              <a:rPr sz="1150" spc="180" dirty="0">
                <a:latin typeface="Arial"/>
                <a:cs typeface="Arial"/>
              </a:rPr>
              <a:t>MeV</a:t>
            </a:r>
            <a:endParaRPr sz="1150" dirty="0">
              <a:latin typeface="Arial"/>
              <a:cs typeface="Arial"/>
            </a:endParaRPr>
          </a:p>
          <a:p>
            <a:pPr marL="12700">
              <a:lnSpc>
                <a:spcPts val="1515"/>
              </a:lnSpc>
            </a:pPr>
            <a:r>
              <a:rPr sz="1725" spc="359" baseline="33816" dirty="0">
                <a:latin typeface="Arial"/>
                <a:cs typeface="Arial"/>
              </a:rPr>
              <a:t>150</a:t>
            </a:r>
            <a:r>
              <a:rPr sz="1650" spc="240" dirty="0">
                <a:latin typeface="Garamond"/>
                <a:cs typeface="Garamond"/>
              </a:rPr>
              <a:t>Nd</a:t>
            </a:r>
            <a:r>
              <a:rPr sz="1650" i="1" spc="240" dirty="0">
                <a:latin typeface="Arial"/>
                <a:cs typeface="Arial"/>
              </a:rPr>
              <a:t>-------</a:t>
            </a:r>
            <a:r>
              <a:rPr sz="1725" spc="359" baseline="33816" dirty="0">
                <a:latin typeface="Arial"/>
                <a:cs typeface="Arial"/>
              </a:rPr>
              <a:t>150</a:t>
            </a:r>
            <a:r>
              <a:rPr sz="1650" spc="240" dirty="0">
                <a:latin typeface="Garamond"/>
                <a:cs typeface="Garamond"/>
              </a:rPr>
              <a:t>Gd</a:t>
            </a:r>
            <a:r>
              <a:rPr sz="1650" spc="-40" dirty="0">
                <a:latin typeface="Garamond"/>
                <a:cs typeface="Garamond"/>
              </a:rPr>
              <a:t> </a:t>
            </a:r>
            <a:r>
              <a:rPr sz="1650" spc="254" dirty="0">
                <a:latin typeface="Garamond"/>
                <a:cs typeface="Garamond"/>
              </a:rPr>
              <a:t>+</a:t>
            </a:r>
            <a:r>
              <a:rPr sz="1650" spc="-40" dirty="0">
                <a:latin typeface="Garamond"/>
                <a:cs typeface="Garamond"/>
              </a:rPr>
              <a:t> </a:t>
            </a:r>
            <a:r>
              <a:rPr sz="1650" spc="285" dirty="0">
                <a:latin typeface="Garamond"/>
                <a:cs typeface="Garamond"/>
              </a:rPr>
              <a:t>4</a:t>
            </a:r>
            <a:r>
              <a:rPr sz="1650" i="1" spc="285" dirty="0">
                <a:latin typeface="Arial Narrow"/>
                <a:cs typeface="Arial Narrow"/>
              </a:rPr>
              <a:t>e</a:t>
            </a:r>
            <a:r>
              <a:rPr sz="1725" i="1" spc="427" baseline="33816" dirty="0">
                <a:latin typeface="Arial"/>
                <a:cs typeface="Arial"/>
              </a:rPr>
              <a:t>-</a:t>
            </a:r>
            <a:endParaRPr sz="1725" baseline="33816" dirty="0">
              <a:latin typeface="Arial"/>
              <a:cs typeface="Arial"/>
            </a:endParaRPr>
          </a:p>
        </p:txBody>
      </p:sp>
      <p:sp>
        <p:nvSpPr>
          <p:cNvPr id="479" name="object 479"/>
          <p:cNvSpPr txBox="1"/>
          <p:nvPr/>
        </p:nvSpPr>
        <p:spPr>
          <a:xfrm>
            <a:off x="6362700" y="3139587"/>
            <a:ext cx="4230370" cy="1191993"/>
          </a:xfrm>
          <a:prstGeom prst="rect">
            <a:avLst/>
          </a:prstGeom>
        </p:spPr>
        <p:txBody>
          <a:bodyPr vert="horz" wrap="square" lIns="0" tIns="159385" rIns="0" bIns="0" rtlCol="0">
            <a:spAutoFit/>
          </a:bodyPr>
          <a:lstStyle/>
          <a:p>
            <a:pPr marL="1600835">
              <a:lnSpc>
                <a:spcPct val="100000"/>
              </a:lnSpc>
              <a:spcBef>
                <a:spcPts val="1255"/>
              </a:spcBef>
            </a:pPr>
            <a:r>
              <a:rPr sz="4000" spc="-625" dirty="0">
                <a:solidFill>
                  <a:srgbClr val="FF0000"/>
                </a:solidFill>
                <a:latin typeface="Times New Roman"/>
                <a:cs typeface="Times New Roman"/>
              </a:rPr>
              <a:t>0</a:t>
            </a:r>
            <a:r>
              <a:rPr lang="el-GR" sz="4000" spc="80" dirty="0">
                <a:solidFill>
                  <a:srgbClr val="FF0000"/>
                </a:solidFill>
                <a:latin typeface="Trebuchet MS"/>
                <a:cs typeface="Trebuchet MS"/>
              </a:rPr>
              <a:t>ν</a:t>
            </a:r>
            <a:r>
              <a:rPr sz="4000" spc="-625" dirty="0">
                <a:solidFill>
                  <a:srgbClr val="FF0000"/>
                </a:solidFill>
                <a:latin typeface="Times New Roman"/>
                <a:cs typeface="Times New Roman"/>
              </a:rPr>
              <a:t>4</a:t>
            </a:r>
            <a:r>
              <a:rPr sz="4000" spc="-625" dirty="0">
                <a:solidFill>
                  <a:srgbClr val="FF0000"/>
                </a:solidFill>
                <a:latin typeface="Segoe UI Symbol"/>
                <a:cs typeface="Segoe UI Symbol"/>
              </a:rPr>
              <a:t> </a:t>
            </a:r>
            <a:r>
              <a:rPr lang="el-GR" sz="3200" spc="80" dirty="0">
                <a:solidFill>
                  <a:srgbClr val="FF0000"/>
                </a:solidFill>
                <a:latin typeface="Trebuchet MS"/>
                <a:cs typeface="Trebuchet MS"/>
              </a:rPr>
              <a:t>β</a:t>
            </a:r>
            <a:r>
              <a:rPr lang="ru-RU" sz="3200" spc="8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4950" baseline="-1683" dirty="0">
                <a:solidFill>
                  <a:srgbClr val="FF2600"/>
                </a:solidFill>
                <a:latin typeface="Times New Roman"/>
                <a:cs typeface="Times New Roman"/>
              </a:rPr>
              <a:t>of</a:t>
            </a:r>
            <a:r>
              <a:rPr sz="4950" spc="52" baseline="-1683" dirty="0">
                <a:solidFill>
                  <a:srgbClr val="FF2600"/>
                </a:solidFill>
                <a:latin typeface="Times New Roman"/>
                <a:cs typeface="Times New Roman"/>
              </a:rPr>
              <a:t> </a:t>
            </a:r>
            <a:r>
              <a:rPr sz="3300" baseline="17676" dirty="0">
                <a:solidFill>
                  <a:srgbClr val="FF2600"/>
                </a:solidFill>
                <a:latin typeface="Times New Roman"/>
                <a:cs typeface="Times New Roman"/>
              </a:rPr>
              <a:t>150</a:t>
            </a:r>
            <a:r>
              <a:rPr sz="4950" baseline="-1683" dirty="0">
                <a:solidFill>
                  <a:srgbClr val="FF2600"/>
                </a:solidFill>
                <a:latin typeface="Times New Roman"/>
                <a:cs typeface="Times New Roman"/>
              </a:rPr>
              <a:t>Nd</a:t>
            </a:r>
            <a:endParaRPr sz="4950" baseline="-1683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2200" spc="-10" dirty="0">
                <a:latin typeface="Gill Sans MT"/>
                <a:cs typeface="Gill Sans MT"/>
              </a:rPr>
              <a:t>Possible </a:t>
            </a:r>
            <a:r>
              <a:rPr sz="2200" spc="-5" dirty="0">
                <a:latin typeface="Gill Sans MT"/>
                <a:cs typeface="Gill Sans MT"/>
              </a:rPr>
              <a:t>with Dirac</a:t>
            </a:r>
            <a:r>
              <a:rPr sz="2200" spc="-10" dirty="0">
                <a:latin typeface="Gill Sans MT"/>
                <a:cs typeface="Gill Sans MT"/>
              </a:rPr>
              <a:t> </a:t>
            </a:r>
            <a:r>
              <a:rPr sz="2200" spc="-5" dirty="0">
                <a:latin typeface="Gill Sans MT"/>
                <a:cs typeface="Gill Sans MT"/>
              </a:rPr>
              <a:t>Neutrinos</a:t>
            </a:r>
            <a:endParaRPr sz="2200" dirty="0">
              <a:latin typeface="Gill Sans MT"/>
              <a:cs typeface="Gill Sans MT"/>
            </a:endParaRPr>
          </a:p>
        </p:txBody>
      </p:sp>
      <p:sp>
        <p:nvSpPr>
          <p:cNvPr id="485" name="object 485"/>
          <p:cNvSpPr txBox="1"/>
          <p:nvPr/>
        </p:nvSpPr>
        <p:spPr>
          <a:xfrm>
            <a:off x="6362700" y="4851401"/>
            <a:ext cx="6198811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370"/>
              </a:lnSpc>
              <a:spcBef>
                <a:spcPts val="100"/>
              </a:spcBef>
            </a:pPr>
            <a:r>
              <a:rPr sz="2200" spc="-5" dirty="0">
                <a:latin typeface="Gill Sans MT"/>
                <a:cs typeface="Gill Sans MT"/>
              </a:rPr>
              <a:t>First </a:t>
            </a:r>
            <a:r>
              <a:rPr sz="2200" spc="-10" dirty="0">
                <a:latin typeface="Gill Sans MT"/>
                <a:cs typeface="Gill Sans MT"/>
              </a:rPr>
              <a:t>measurement</a:t>
            </a:r>
            <a:r>
              <a:rPr sz="2200" spc="-55" dirty="0">
                <a:latin typeface="Gill Sans MT"/>
                <a:cs typeface="Gill Sans MT"/>
              </a:rPr>
              <a:t> </a:t>
            </a:r>
            <a:r>
              <a:rPr sz="2200" spc="-20" dirty="0">
                <a:latin typeface="Gill Sans MT"/>
                <a:cs typeface="Gill Sans MT"/>
              </a:rPr>
              <a:t>ever</a:t>
            </a:r>
            <a:endParaRPr lang="ru-RU" sz="2200" dirty="0">
              <a:latin typeface="Gill Sans MT"/>
              <a:cs typeface="Gill Sans MT"/>
            </a:endParaRPr>
          </a:p>
          <a:p>
            <a:pPr marL="12700">
              <a:lnSpc>
                <a:spcPts val="2370"/>
              </a:lnSpc>
              <a:spcBef>
                <a:spcPts val="100"/>
              </a:spcBef>
            </a:pPr>
            <a:r>
              <a:rPr lang="ru-RU" sz="2200" b="1" dirty="0">
                <a:solidFill>
                  <a:srgbClr val="FF2600"/>
                </a:solidFill>
                <a:latin typeface="Arial"/>
                <a:cs typeface="Arial"/>
              </a:rPr>
              <a:t> </a:t>
            </a:r>
            <a:r>
              <a:rPr sz="1600" b="1" dirty="0" err="1">
                <a:solidFill>
                  <a:srgbClr val="FF2600"/>
                </a:solidFill>
                <a:latin typeface="Arial"/>
                <a:cs typeface="Arial"/>
              </a:rPr>
              <a:t>P</a:t>
            </a:r>
            <a:r>
              <a:rPr lang="en-US" sz="1600" b="1" dirty="0" err="1">
                <a:solidFill>
                  <a:srgbClr val="FF2600"/>
                </a:solidFill>
                <a:latin typeface="Arial"/>
                <a:cs typeface="Arial"/>
              </a:rPr>
              <a:t>hys.</a:t>
            </a:r>
            <a:r>
              <a:rPr sz="1600" b="1" dirty="0" err="1">
                <a:solidFill>
                  <a:srgbClr val="FF2600"/>
                </a:solidFill>
                <a:latin typeface="Arial"/>
                <a:cs typeface="Arial"/>
              </a:rPr>
              <a:t>R</a:t>
            </a:r>
            <a:r>
              <a:rPr lang="en-US" sz="1600" b="1" dirty="0" err="1">
                <a:solidFill>
                  <a:srgbClr val="FF2600"/>
                </a:solidFill>
                <a:latin typeface="Arial"/>
                <a:cs typeface="Arial"/>
              </a:rPr>
              <a:t>ev.</a:t>
            </a:r>
            <a:r>
              <a:rPr sz="1600" b="1" dirty="0" err="1">
                <a:solidFill>
                  <a:srgbClr val="FF2600"/>
                </a:solidFill>
                <a:latin typeface="Arial"/>
                <a:cs typeface="Arial"/>
              </a:rPr>
              <a:t>L</a:t>
            </a:r>
            <a:r>
              <a:rPr lang="en-US" sz="1600" b="1" dirty="0" err="1">
                <a:solidFill>
                  <a:srgbClr val="FF2600"/>
                </a:solidFill>
                <a:latin typeface="Arial"/>
                <a:cs typeface="Arial"/>
              </a:rPr>
              <a:t>ett</a:t>
            </a:r>
            <a:r>
              <a:rPr lang="ru-RU" sz="1600" b="1" dirty="0">
                <a:solidFill>
                  <a:srgbClr val="FF2600"/>
                </a:solidFill>
                <a:latin typeface="Arial"/>
                <a:cs typeface="Arial"/>
              </a:rPr>
              <a:t>.</a:t>
            </a:r>
            <a:r>
              <a:rPr lang="en-US" sz="1600" b="1" dirty="0">
                <a:solidFill>
                  <a:srgbClr val="FF2600"/>
                </a:solidFill>
                <a:latin typeface="Arial"/>
                <a:cs typeface="Arial"/>
              </a:rPr>
              <a:t> 119. 041801</a:t>
            </a:r>
            <a:r>
              <a:rPr sz="1600" b="1" dirty="0">
                <a:solidFill>
                  <a:srgbClr val="FF2600"/>
                </a:solidFill>
                <a:latin typeface="Arial"/>
                <a:cs typeface="Arial"/>
              </a:rPr>
              <a:t>	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90" name="TextBox 489">
            <a:extLst>
              <a:ext uri="{FF2B5EF4-FFF2-40B4-BE49-F238E27FC236}">
                <a16:creationId xmlns:a16="http://schemas.microsoft.com/office/drawing/2014/main" id="{65B063FD-D7AE-4261-8119-A3B1B8F565CD}"/>
              </a:ext>
            </a:extLst>
          </p:cNvPr>
          <p:cNvSpPr txBox="1"/>
          <p:nvPr/>
        </p:nvSpPr>
        <p:spPr>
          <a:xfrm>
            <a:off x="1561280" y="5447873"/>
            <a:ext cx="1733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pc="-670" dirty="0">
                <a:latin typeface="Verdana"/>
                <a:cs typeface="Verdana"/>
              </a:rPr>
              <a:t>m</a:t>
            </a:r>
            <a:r>
              <a:rPr lang="en-US" i="1" spc="375" dirty="0">
                <a:latin typeface="Arial"/>
                <a:cs typeface="Arial"/>
              </a:rPr>
              <a:t> </a:t>
            </a:r>
            <a:r>
              <a:rPr lang="en-US" i="1" spc="-75" dirty="0">
                <a:latin typeface="Verdana"/>
                <a:cs typeface="Verdana"/>
              </a:rPr>
              <a:t>&lt; </a:t>
            </a:r>
            <a:r>
              <a:rPr lang="en-US" spc="-140" dirty="0">
                <a:latin typeface="Arial"/>
                <a:cs typeface="Arial"/>
              </a:rPr>
              <a:t>0</a:t>
            </a:r>
            <a:r>
              <a:rPr lang="en-US" i="1" spc="-140" dirty="0">
                <a:latin typeface="Verdana"/>
                <a:cs typeface="Verdana"/>
              </a:rPr>
              <a:t>.</a:t>
            </a:r>
            <a:r>
              <a:rPr lang="en-US" spc="-140" dirty="0">
                <a:latin typeface="Arial"/>
                <a:cs typeface="Arial"/>
              </a:rPr>
              <a:t>3 - 0</a:t>
            </a:r>
            <a:r>
              <a:rPr lang="en-US" i="1" spc="-140" dirty="0">
                <a:latin typeface="Verdana"/>
                <a:cs typeface="Verdana"/>
              </a:rPr>
              <a:t>.</a:t>
            </a:r>
            <a:r>
              <a:rPr lang="en-US" spc="-140" dirty="0">
                <a:latin typeface="Arial"/>
                <a:cs typeface="Arial"/>
              </a:rPr>
              <a:t>6 </a:t>
            </a:r>
            <a:r>
              <a:rPr lang="en-US" spc="-20" dirty="0">
                <a:latin typeface="Arial"/>
                <a:cs typeface="Arial"/>
              </a:rPr>
              <a:t>eV</a:t>
            </a:r>
            <a:endParaRPr lang="en-US" dirty="0">
              <a:latin typeface="Arial"/>
              <a:cs typeface="Arial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7644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62100" y="2971800"/>
            <a:ext cx="6921500" cy="1346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0600" y="5130800"/>
            <a:ext cx="8064500" cy="2463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00200" y="215900"/>
            <a:ext cx="10540365" cy="2870016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>
              <a:lnSpc>
                <a:spcPts val="4400"/>
              </a:lnSpc>
              <a:spcBef>
                <a:spcPts val="380"/>
              </a:spcBef>
              <a:tabLst>
                <a:tab pos="3456940" algn="l"/>
                <a:tab pos="5338445" algn="l"/>
              </a:tabLst>
            </a:pPr>
            <a:r>
              <a:rPr sz="3800" dirty="0"/>
              <a:t>Most</a:t>
            </a:r>
            <a:r>
              <a:rPr sz="3800" spc="0" dirty="0"/>
              <a:t> </a:t>
            </a:r>
            <a:r>
              <a:rPr sz="3800" dirty="0"/>
              <a:t>of</a:t>
            </a:r>
            <a:r>
              <a:rPr sz="3800" spc="0" dirty="0"/>
              <a:t> </a:t>
            </a:r>
            <a:r>
              <a:rPr sz="3800" dirty="0"/>
              <a:t>ordinary</a:t>
            </a:r>
            <a:r>
              <a:rPr lang="en-US" sz="3800" dirty="0"/>
              <a:t> </a:t>
            </a:r>
            <a:r>
              <a:rPr sz="3800" spc="-5" dirty="0"/>
              <a:t>matter</a:t>
            </a:r>
            <a:r>
              <a:rPr sz="3800" dirty="0"/>
              <a:t> </a:t>
            </a:r>
            <a:r>
              <a:rPr sz="3800" spc="-5" dirty="0"/>
              <a:t>is	made </a:t>
            </a:r>
            <a:r>
              <a:rPr sz="3800" dirty="0"/>
              <a:t>of</a:t>
            </a:r>
            <a:r>
              <a:rPr sz="3800" spc="-45" dirty="0"/>
              <a:t> </a:t>
            </a:r>
            <a:r>
              <a:rPr sz="3800" spc="-15" dirty="0"/>
              <a:t>protons,</a:t>
            </a:r>
            <a:r>
              <a:rPr sz="3800" spc="-400" dirty="0"/>
              <a:t> </a:t>
            </a:r>
            <a:r>
              <a:rPr sz="3800" spc="-15" dirty="0"/>
              <a:t>neutrons </a:t>
            </a:r>
            <a:r>
              <a:rPr sz="3800" dirty="0"/>
              <a:t> and</a:t>
            </a:r>
            <a:r>
              <a:rPr sz="3800" spc="-85" dirty="0"/>
              <a:t> </a:t>
            </a:r>
            <a:r>
              <a:rPr sz="3800" spc="-15" dirty="0"/>
              <a:t>electrons</a:t>
            </a:r>
            <a:endParaRPr sz="3800" dirty="0"/>
          </a:p>
          <a:p>
            <a:pPr marL="12700" marR="970280">
              <a:lnSpc>
                <a:spcPts val="4400"/>
              </a:lnSpc>
              <a:tabLst>
                <a:tab pos="7422515" algn="l"/>
                <a:tab pos="8528685" algn="l"/>
              </a:tabLst>
            </a:pPr>
            <a:r>
              <a:rPr sz="3800" spc="-5" dirty="0"/>
              <a:t>The </a:t>
            </a:r>
            <a:r>
              <a:rPr sz="3800" spc="-25" dirty="0"/>
              <a:t>matter-antimatter</a:t>
            </a:r>
            <a:r>
              <a:rPr sz="3800" spc="-330" dirty="0"/>
              <a:t> </a:t>
            </a:r>
            <a:r>
              <a:rPr sz="3800" spc="-5" dirty="0"/>
              <a:t>“disbalance”</a:t>
            </a:r>
            <a:r>
              <a:rPr sz="3800" spc="25" dirty="0"/>
              <a:t> </a:t>
            </a:r>
            <a:r>
              <a:rPr sz="3800" spc="-5" dirty="0"/>
              <a:t>is	</a:t>
            </a:r>
            <a:r>
              <a:rPr sz="3800" spc="-30" dirty="0"/>
              <a:t>likely	</a:t>
            </a:r>
            <a:r>
              <a:rPr sz="3800" spc="-5" dirty="0"/>
              <a:t>to</a:t>
            </a:r>
            <a:r>
              <a:rPr sz="3800" spc="-100" dirty="0"/>
              <a:t> </a:t>
            </a:r>
            <a:r>
              <a:rPr sz="3800" dirty="0"/>
              <a:t>be  </a:t>
            </a:r>
            <a:r>
              <a:rPr sz="3800" spc="-25" dirty="0"/>
              <a:t>linked </a:t>
            </a:r>
            <a:r>
              <a:rPr sz="3800" spc="-5" dirty="0"/>
              <a:t>to these</a:t>
            </a:r>
            <a:r>
              <a:rPr sz="3800" spc="-15" dirty="0"/>
              <a:t> processes:</a:t>
            </a:r>
            <a:endParaRPr sz="3800" dirty="0"/>
          </a:p>
        </p:txBody>
      </p:sp>
      <p:sp>
        <p:nvSpPr>
          <p:cNvPr id="5" name="object 5"/>
          <p:cNvSpPr txBox="1"/>
          <p:nvPr/>
        </p:nvSpPr>
        <p:spPr>
          <a:xfrm>
            <a:off x="9004300" y="3048000"/>
            <a:ext cx="3698240" cy="429006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>
              <a:lnSpc>
                <a:spcPts val="3900"/>
              </a:lnSpc>
              <a:spcBef>
                <a:spcPts val="380"/>
              </a:spcBef>
            </a:pPr>
            <a:r>
              <a:rPr sz="3400" spc="-20" dirty="0">
                <a:latin typeface="Gill Sans MT"/>
                <a:cs typeface="Gill Sans MT"/>
              </a:rPr>
              <a:t>Proton </a:t>
            </a:r>
            <a:r>
              <a:rPr sz="3400" spc="-25" dirty="0">
                <a:latin typeface="Gill Sans MT"/>
                <a:cs typeface="Gill Sans MT"/>
              </a:rPr>
              <a:t>Decay:  </a:t>
            </a:r>
            <a:r>
              <a:rPr sz="3400" spc="-5" dirty="0">
                <a:latin typeface="Gill Sans MT"/>
                <a:cs typeface="Gill Sans MT"/>
              </a:rPr>
              <a:t>“Disappearance” </a:t>
            </a:r>
            <a:r>
              <a:rPr sz="3400" dirty="0">
                <a:latin typeface="Gill Sans MT"/>
                <a:cs typeface="Gill Sans MT"/>
              </a:rPr>
              <a:t>of  </a:t>
            </a:r>
            <a:r>
              <a:rPr sz="3400" spc="-10" dirty="0">
                <a:latin typeface="Gill Sans MT"/>
                <a:cs typeface="Gill Sans MT"/>
              </a:rPr>
              <a:t>nucleons</a:t>
            </a:r>
            <a:endParaRPr sz="34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5300">
              <a:latin typeface="Times New Roman"/>
              <a:cs typeface="Times New Roman"/>
            </a:endParaRPr>
          </a:p>
          <a:p>
            <a:pPr marL="12700" marR="5080">
              <a:lnSpc>
                <a:spcPts val="3900"/>
              </a:lnSpc>
            </a:pPr>
            <a:r>
              <a:rPr sz="3400" spc="-5" dirty="0">
                <a:latin typeface="Gill Sans MT"/>
                <a:cs typeface="Gill Sans MT"/>
              </a:rPr>
              <a:t>Neutrinoless</a:t>
            </a:r>
            <a:r>
              <a:rPr sz="3400" spc="-55" dirty="0">
                <a:latin typeface="Gill Sans MT"/>
                <a:cs typeface="Gill Sans MT"/>
              </a:rPr>
              <a:t> </a:t>
            </a:r>
            <a:r>
              <a:rPr sz="3400" spc="-5" dirty="0">
                <a:latin typeface="Gill Sans MT"/>
                <a:cs typeface="Gill Sans MT"/>
              </a:rPr>
              <a:t>Double  </a:t>
            </a:r>
            <a:r>
              <a:rPr sz="3400" dirty="0">
                <a:latin typeface="Gill Sans MT"/>
                <a:cs typeface="Gill Sans MT"/>
              </a:rPr>
              <a:t>Beta </a:t>
            </a:r>
            <a:r>
              <a:rPr sz="3400" spc="-30" dirty="0">
                <a:latin typeface="Gill Sans MT"/>
                <a:cs typeface="Gill Sans MT"/>
              </a:rPr>
              <a:t>Decay  </a:t>
            </a:r>
            <a:r>
              <a:rPr sz="3400" spc="-10" dirty="0">
                <a:latin typeface="Gill Sans MT"/>
                <a:cs typeface="Gill Sans MT"/>
              </a:rPr>
              <a:t>“Creation” </a:t>
            </a:r>
            <a:r>
              <a:rPr sz="3400" dirty="0">
                <a:latin typeface="Gill Sans MT"/>
                <a:cs typeface="Gill Sans MT"/>
              </a:rPr>
              <a:t>of  </a:t>
            </a:r>
            <a:r>
              <a:rPr sz="3400" spc="-15" dirty="0">
                <a:latin typeface="Gill Sans MT"/>
                <a:cs typeface="Gill Sans MT"/>
              </a:rPr>
              <a:t>electrons</a:t>
            </a:r>
            <a:endParaRPr sz="3400">
              <a:latin typeface="Gill Sans MT"/>
              <a:cs typeface="Gill Sans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653430" y="4946707"/>
            <a:ext cx="6279032" cy="40437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768600" y="8178800"/>
            <a:ext cx="301815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b="1" spc="-295" dirty="0">
                <a:solidFill>
                  <a:srgbClr val="C82506"/>
                </a:solidFill>
                <a:latin typeface="Gill Sans MT"/>
                <a:cs typeface="Gill Sans MT"/>
              </a:rPr>
              <a:t>S</a:t>
            </a:r>
            <a:r>
              <a:rPr sz="4200" b="1" spc="-170" dirty="0">
                <a:solidFill>
                  <a:srgbClr val="C82506"/>
                </a:solidFill>
                <a:latin typeface="Gill Sans MT"/>
                <a:cs typeface="Gill Sans MT"/>
              </a:rPr>
              <a:t>up</a:t>
            </a:r>
            <a:r>
              <a:rPr sz="4200" b="1" spc="-155" dirty="0">
                <a:solidFill>
                  <a:srgbClr val="C82506"/>
                </a:solidFill>
                <a:latin typeface="Gill Sans MT"/>
                <a:cs typeface="Gill Sans MT"/>
              </a:rPr>
              <a:t>e</a:t>
            </a:r>
            <a:r>
              <a:rPr sz="4200" b="1" spc="-110" dirty="0">
                <a:solidFill>
                  <a:srgbClr val="C82506"/>
                </a:solidFill>
                <a:latin typeface="Gill Sans MT"/>
                <a:cs typeface="Gill Sans MT"/>
              </a:rPr>
              <a:t>r</a:t>
            </a:r>
            <a:r>
              <a:rPr sz="4200" b="1" spc="-210" dirty="0">
                <a:solidFill>
                  <a:srgbClr val="C82506"/>
                </a:solidFill>
                <a:latin typeface="Gill Sans MT"/>
                <a:cs typeface="Gill Sans MT"/>
              </a:rPr>
              <a:t>N</a:t>
            </a:r>
            <a:r>
              <a:rPr sz="4200" b="1" spc="-270" dirty="0">
                <a:solidFill>
                  <a:srgbClr val="C82506"/>
                </a:solidFill>
                <a:latin typeface="Gill Sans MT"/>
                <a:cs typeface="Gill Sans MT"/>
              </a:rPr>
              <a:t>E</a:t>
            </a:r>
            <a:r>
              <a:rPr sz="4200" b="1" spc="-160" dirty="0">
                <a:solidFill>
                  <a:srgbClr val="C82506"/>
                </a:solidFill>
                <a:latin typeface="Gill Sans MT"/>
                <a:cs typeface="Gill Sans MT"/>
              </a:rPr>
              <a:t>MO</a:t>
            </a:r>
            <a:endParaRPr sz="4200">
              <a:latin typeface="Gill Sans MT"/>
              <a:cs typeface="Gill Sans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13500" y="9302452"/>
            <a:ext cx="165100" cy="288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110"/>
              </a:lnSpc>
            </a:pPr>
            <a:fld id="{81D60167-4931-47E6-BA6A-407CBD079E47}" type="slidenum">
              <a:rPr sz="1800" dirty="0">
                <a:latin typeface="Gill Sans MT"/>
                <a:cs typeface="Gill Sans MT"/>
              </a:rPr>
              <a:t>27</a:t>
            </a:fld>
            <a:endParaRPr sz="180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3884716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91100" y="114300"/>
            <a:ext cx="301879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spc="-5" dirty="0"/>
              <a:t>Radon</a:t>
            </a:r>
            <a:endParaRPr sz="8000"/>
          </a:p>
        </p:txBody>
      </p:sp>
      <p:sp>
        <p:nvSpPr>
          <p:cNvPr id="3" name="object 3"/>
          <p:cNvSpPr/>
          <p:nvPr/>
        </p:nvSpPr>
        <p:spPr>
          <a:xfrm>
            <a:off x="586249" y="1422400"/>
            <a:ext cx="2533784" cy="113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501059" y="1422400"/>
            <a:ext cx="2071939" cy="113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357569" y="142240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0" y="0"/>
                </a:moveTo>
                <a:lnTo>
                  <a:pt x="1202" y="1242"/>
                </a:lnTo>
              </a:path>
            </a:pathLst>
          </a:custGeom>
          <a:ln w="3148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86249" y="1435966"/>
            <a:ext cx="11986895" cy="0"/>
          </a:xfrm>
          <a:custGeom>
            <a:avLst/>
            <a:gdLst/>
            <a:ahLst/>
            <a:cxnLst/>
            <a:rect l="l" t="t" r="r" b="b"/>
            <a:pathLst>
              <a:path w="11986895">
                <a:moveTo>
                  <a:pt x="0" y="0"/>
                </a:moveTo>
                <a:lnTo>
                  <a:pt x="11986750" y="0"/>
                </a:lnTo>
              </a:path>
            </a:pathLst>
          </a:custGeom>
          <a:ln w="271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180384" y="7197235"/>
            <a:ext cx="393700" cy="1449070"/>
          </a:xfrm>
          <a:custGeom>
            <a:avLst/>
            <a:gdLst/>
            <a:ahLst/>
            <a:cxnLst/>
            <a:rect l="l" t="t" r="r" b="b"/>
            <a:pathLst>
              <a:path w="393700" h="1449070">
                <a:moveTo>
                  <a:pt x="295083" y="196839"/>
                </a:moveTo>
                <a:lnTo>
                  <a:pt x="98361" y="196839"/>
                </a:lnTo>
                <a:lnTo>
                  <a:pt x="98361" y="1448737"/>
                </a:lnTo>
                <a:lnTo>
                  <a:pt x="295083" y="1448737"/>
                </a:lnTo>
                <a:lnTo>
                  <a:pt x="295083" y="196839"/>
                </a:lnTo>
                <a:close/>
              </a:path>
              <a:path w="393700" h="1449070">
                <a:moveTo>
                  <a:pt x="196723" y="0"/>
                </a:moveTo>
                <a:lnTo>
                  <a:pt x="0" y="196839"/>
                </a:lnTo>
                <a:lnTo>
                  <a:pt x="393444" y="196839"/>
                </a:lnTo>
                <a:lnTo>
                  <a:pt x="196723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415151" y="8110570"/>
            <a:ext cx="1432560" cy="378460"/>
          </a:xfrm>
          <a:custGeom>
            <a:avLst/>
            <a:gdLst/>
            <a:ahLst/>
            <a:cxnLst/>
            <a:rect l="l" t="t" r="r" b="b"/>
            <a:pathLst>
              <a:path w="1432559" h="378459">
                <a:moveTo>
                  <a:pt x="188852" y="0"/>
                </a:moveTo>
                <a:lnTo>
                  <a:pt x="0" y="188967"/>
                </a:lnTo>
                <a:lnTo>
                  <a:pt x="188852" y="377932"/>
                </a:lnTo>
                <a:lnTo>
                  <a:pt x="188852" y="283450"/>
                </a:lnTo>
                <a:lnTo>
                  <a:pt x="1432138" y="283450"/>
                </a:lnTo>
                <a:lnTo>
                  <a:pt x="1432138" y="94484"/>
                </a:lnTo>
                <a:lnTo>
                  <a:pt x="188852" y="94484"/>
                </a:lnTo>
                <a:lnTo>
                  <a:pt x="188852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815815" y="5764248"/>
            <a:ext cx="377825" cy="1433195"/>
          </a:xfrm>
          <a:custGeom>
            <a:avLst/>
            <a:gdLst/>
            <a:ahLst/>
            <a:cxnLst/>
            <a:rect l="l" t="t" r="r" b="b"/>
            <a:pathLst>
              <a:path w="377825" h="1433195">
                <a:moveTo>
                  <a:pt x="377705" y="1244024"/>
                </a:moveTo>
                <a:lnTo>
                  <a:pt x="0" y="1244024"/>
                </a:lnTo>
                <a:lnTo>
                  <a:pt x="188852" y="1432989"/>
                </a:lnTo>
                <a:lnTo>
                  <a:pt x="377705" y="1244024"/>
                </a:lnTo>
                <a:close/>
              </a:path>
              <a:path w="377825" h="1433195">
                <a:moveTo>
                  <a:pt x="283278" y="0"/>
                </a:moveTo>
                <a:lnTo>
                  <a:pt x="94425" y="0"/>
                </a:lnTo>
                <a:lnTo>
                  <a:pt x="94425" y="1244024"/>
                </a:lnTo>
                <a:lnTo>
                  <a:pt x="283278" y="1244024"/>
                </a:lnTo>
                <a:lnTo>
                  <a:pt x="283278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815815" y="2205393"/>
            <a:ext cx="377825" cy="598805"/>
          </a:xfrm>
          <a:custGeom>
            <a:avLst/>
            <a:gdLst/>
            <a:ahLst/>
            <a:cxnLst/>
            <a:rect l="l" t="t" r="r" b="b"/>
            <a:pathLst>
              <a:path w="377825" h="598805">
                <a:moveTo>
                  <a:pt x="377705" y="409427"/>
                </a:moveTo>
                <a:lnTo>
                  <a:pt x="0" y="409427"/>
                </a:lnTo>
                <a:lnTo>
                  <a:pt x="188852" y="598393"/>
                </a:lnTo>
                <a:lnTo>
                  <a:pt x="377705" y="409427"/>
                </a:lnTo>
                <a:close/>
              </a:path>
              <a:path w="377825" h="598805">
                <a:moveTo>
                  <a:pt x="283278" y="0"/>
                </a:moveTo>
                <a:lnTo>
                  <a:pt x="94425" y="0"/>
                </a:lnTo>
                <a:lnTo>
                  <a:pt x="94425" y="409427"/>
                </a:lnTo>
                <a:lnTo>
                  <a:pt x="283278" y="409427"/>
                </a:lnTo>
                <a:lnTo>
                  <a:pt x="283278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911542" y="1827464"/>
            <a:ext cx="1101725" cy="378460"/>
          </a:xfrm>
          <a:custGeom>
            <a:avLst/>
            <a:gdLst/>
            <a:ahLst/>
            <a:cxnLst/>
            <a:rect l="l" t="t" r="r" b="b"/>
            <a:pathLst>
              <a:path w="1101725" h="378460">
                <a:moveTo>
                  <a:pt x="912792" y="0"/>
                </a:moveTo>
                <a:lnTo>
                  <a:pt x="912792" y="94482"/>
                </a:lnTo>
                <a:lnTo>
                  <a:pt x="0" y="94482"/>
                </a:lnTo>
                <a:lnTo>
                  <a:pt x="0" y="283446"/>
                </a:lnTo>
                <a:lnTo>
                  <a:pt x="912792" y="283446"/>
                </a:lnTo>
                <a:lnTo>
                  <a:pt x="912792" y="377929"/>
                </a:lnTo>
                <a:lnTo>
                  <a:pt x="1101644" y="188963"/>
                </a:lnTo>
                <a:lnTo>
                  <a:pt x="912792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33463" y="1422400"/>
            <a:ext cx="8278078" cy="33970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80675" y="5575281"/>
            <a:ext cx="4485271" cy="33226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855810" y="2803786"/>
            <a:ext cx="2297715" cy="31179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855810" y="7197237"/>
            <a:ext cx="2297715" cy="170069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844620" y="4244650"/>
            <a:ext cx="4281170" cy="409575"/>
          </a:xfrm>
          <a:prstGeom prst="rect">
            <a:avLst/>
          </a:prstGeom>
          <a:ln w="15747">
            <a:solidFill>
              <a:srgbClr val="FF0000"/>
            </a:solidFill>
          </a:ln>
        </p:spPr>
        <p:txBody>
          <a:bodyPr vert="horz" wrap="square" lIns="0" tIns="49530" rIns="0" bIns="0" rtlCol="0">
            <a:spAutoFit/>
          </a:bodyPr>
          <a:lstStyle/>
          <a:p>
            <a:pPr marL="449580">
              <a:lnSpc>
                <a:spcPct val="100000"/>
              </a:lnSpc>
              <a:spcBef>
                <a:spcPts val="390"/>
              </a:spcBef>
            </a:pPr>
            <a:r>
              <a:rPr sz="1850" b="1" spc="-20" dirty="0">
                <a:solidFill>
                  <a:srgbClr val="FFFFFF"/>
                </a:solidFill>
                <a:latin typeface="Arial"/>
                <a:cs typeface="Arial"/>
              </a:rPr>
              <a:t>1. </a:t>
            </a:r>
            <a:r>
              <a:rPr sz="1850" b="1" spc="-5" dirty="0">
                <a:solidFill>
                  <a:srgbClr val="FFFFFF"/>
                </a:solidFill>
                <a:latin typeface="Arial"/>
                <a:cs typeface="Arial"/>
              </a:rPr>
              <a:t>Purge for </a:t>
            </a:r>
            <a:r>
              <a:rPr sz="1850" b="1" spc="-30" dirty="0">
                <a:solidFill>
                  <a:srgbClr val="FFFFFF"/>
                </a:solidFill>
                <a:latin typeface="Arial"/>
                <a:cs typeface="Arial"/>
              </a:rPr>
              <a:t>several  </a:t>
            </a:r>
            <a:r>
              <a:rPr sz="1850" b="1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b="1" spc="0" baseline="-16203" dirty="0">
                <a:solidFill>
                  <a:srgbClr val="FFFFFF"/>
                </a:solidFill>
                <a:latin typeface="Arial"/>
                <a:cs typeface="Arial"/>
              </a:rPr>
              <a:t>½</a:t>
            </a:r>
            <a:r>
              <a:rPr sz="1800" b="1" spc="-367" baseline="-1620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50" b="1" spc="25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1800" b="1" spc="37" baseline="27777" dirty="0">
                <a:solidFill>
                  <a:srgbClr val="FFFFFF"/>
                </a:solidFill>
                <a:latin typeface="Arial"/>
                <a:cs typeface="Arial"/>
              </a:rPr>
              <a:t>222</a:t>
            </a:r>
            <a:r>
              <a:rPr sz="1850" b="1" spc="25" dirty="0">
                <a:solidFill>
                  <a:srgbClr val="FFFFFF"/>
                </a:solidFill>
                <a:latin typeface="Arial"/>
                <a:cs typeface="Arial"/>
              </a:rPr>
              <a:t>Rn)</a:t>
            </a:r>
            <a:endParaRPr sz="1850" dirty="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627610" y="1693610"/>
            <a:ext cx="2769870" cy="693420"/>
          </a:xfrm>
          <a:custGeom>
            <a:avLst/>
            <a:gdLst/>
            <a:ahLst/>
            <a:cxnLst/>
            <a:rect l="l" t="t" r="r" b="b"/>
            <a:pathLst>
              <a:path w="2769870" h="693419">
                <a:moveTo>
                  <a:pt x="0" y="0"/>
                </a:moveTo>
                <a:lnTo>
                  <a:pt x="2769850" y="0"/>
                </a:lnTo>
                <a:lnTo>
                  <a:pt x="2769850" y="692876"/>
                </a:lnTo>
                <a:lnTo>
                  <a:pt x="0" y="69287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9627610" y="1693611"/>
            <a:ext cx="2769870" cy="693420"/>
          </a:xfrm>
          <a:prstGeom prst="rect">
            <a:avLst/>
          </a:prstGeom>
          <a:ln w="15747">
            <a:solidFill>
              <a:srgbClr val="FF00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742950" marR="193040" indent="-551180">
              <a:lnSpc>
                <a:spcPct val="100499"/>
              </a:lnSpc>
              <a:spcBef>
                <a:spcPts val="330"/>
              </a:spcBef>
            </a:pPr>
            <a:r>
              <a:rPr sz="1850" spc="-20" dirty="0">
                <a:latin typeface="Arial"/>
                <a:cs typeface="Arial"/>
              </a:rPr>
              <a:t>2. </a:t>
            </a:r>
            <a:r>
              <a:rPr sz="1850" spc="-25" dirty="0">
                <a:latin typeface="Arial"/>
                <a:cs typeface="Arial"/>
              </a:rPr>
              <a:t>Flow </a:t>
            </a:r>
            <a:r>
              <a:rPr sz="1850" spc="-30" dirty="0">
                <a:latin typeface="Arial"/>
                <a:cs typeface="Arial"/>
              </a:rPr>
              <a:t>through </a:t>
            </a:r>
            <a:r>
              <a:rPr sz="1850" spc="-25" dirty="0">
                <a:latin typeface="Arial"/>
                <a:cs typeface="Arial"/>
              </a:rPr>
              <a:t>cooled  </a:t>
            </a:r>
            <a:r>
              <a:rPr sz="1850" spc="-10" dirty="0">
                <a:latin typeface="Arial"/>
                <a:cs typeface="Arial"/>
              </a:rPr>
              <a:t>carbon</a:t>
            </a:r>
            <a:r>
              <a:rPr sz="1850" spc="-30" dirty="0">
                <a:latin typeface="Arial"/>
                <a:cs typeface="Arial"/>
              </a:rPr>
              <a:t> </a:t>
            </a:r>
            <a:r>
              <a:rPr sz="1850" spc="-20" dirty="0">
                <a:latin typeface="Arial"/>
                <a:cs typeface="Arial"/>
              </a:rPr>
              <a:t>trap.</a:t>
            </a:r>
            <a:endParaRPr sz="185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627610" y="6181547"/>
            <a:ext cx="2769870" cy="693420"/>
          </a:xfrm>
          <a:custGeom>
            <a:avLst/>
            <a:gdLst/>
            <a:ahLst/>
            <a:cxnLst/>
            <a:rect l="l" t="t" r="r" b="b"/>
            <a:pathLst>
              <a:path w="2769870" h="693420">
                <a:moveTo>
                  <a:pt x="0" y="0"/>
                </a:moveTo>
                <a:lnTo>
                  <a:pt x="2769850" y="0"/>
                </a:lnTo>
                <a:lnTo>
                  <a:pt x="2769850" y="692872"/>
                </a:lnTo>
                <a:lnTo>
                  <a:pt x="0" y="6928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9627610" y="6181547"/>
            <a:ext cx="2769870" cy="693420"/>
          </a:xfrm>
          <a:prstGeom prst="rect">
            <a:avLst/>
          </a:prstGeom>
          <a:ln w="15747">
            <a:solidFill>
              <a:srgbClr val="FF0000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271145" marR="269875" indent="314325">
              <a:lnSpc>
                <a:spcPct val="100499"/>
              </a:lnSpc>
              <a:spcBef>
                <a:spcPts val="315"/>
              </a:spcBef>
            </a:pPr>
            <a:r>
              <a:rPr sz="1850" spc="-20" dirty="0">
                <a:latin typeface="Arial"/>
                <a:cs typeface="Arial"/>
              </a:rPr>
              <a:t>3. </a:t>
            </a:r>
            <a:r>
              <a:rPr sz="1850" spc="-15" dirty="0">
                <a:latin typeface="Arial"/>
                <a:cs typeface="Arial"/>
              </a:rPr>
              <a:t>Release </a:t>
            </a:r>
            <a:r>
              <a:rPr sz="1850" spc="-30" dirty="0">
                <a:latin typeface="Arial"/>
                <a:cs typeface="Arial"/>
              </a:rPr>
              <a:t>into  </a:t>
            </a:r>
            <a:r>
              <a:rPr sz="1850" spc="-15" dirty="0">
                <a:latin typeface="Arial"/>
                <a:cs typeface="Arial"/>
              </a:rPr>
              <a:t>electrostatic</a:t>
            </a:r>
            <a:r>
              <a:rPr sz="1850" spc="85" dirty="0">
                <a:latin typeface="Arial"/>
                <a:cs typeface="Arial"/>
              </a:rPr>
              <a:t> </a:t>
            </a:r>
            <a:r>
              <a:rPr sz="1850" spc="-30" dirty="0">
                <a:latin typeface="Arial"/>
                <a:cs typeface="Arial"/>
              </a:rPr>
              <a:t>detector.</a:t>
            </a:r>
            <a:endParaRPr sz="185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409882" y="7756260"/>
            <a:ext cx="4013200" cy="1134110"/>
          </a:xfrm>
          <a:custGeom>
            <a:avLst/>
            <a:gdLst/>
            <a:ahLst/>
            <a:cxnLst/>
            <a:rect l="l" t="t" r="r" b="b"/>
            <a:pathLst>
              <a:path w="4013200" h="1134109">
                <a:moveTo>
                  <a:pt x="0" y="0"/>
                </a:moveTo>
                <a:lnTo>
                  <a:pt x="4013135" y="0"/>
                </a:lnTo>
                <a:lnTo>
                  <a:pt x="4013135" y="1133794"/>
                </a:lnTo>
                <a:lnTo>
                  <a:pt x="0" y="113379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409882" y="7756260"/>
            <a:ext cx="4013200" cy="1134110"/>
          </a:xfrm>
          <a:prstGeom prst="rect">
            <a:avLst/>
          </a:prstGeom>
          <a:ln w="15747">
            <a:solidFill>
              <a:srgbClr val="FF0000"/>
            </a:solidFill>
          </a:ln>
        </p:spPr>
        <p:txBody>
          <a:bodyPr vert="horz" wrap="square" lIns="0" tIns="52069" rIns="0" bIns="0" rtlCol="0">
            <a:spAutoFit/>
          </a:bodyPr>
          <a:lstStyle/>
          <a:p>
            <a:pPr marL="161290">
              <a:lnSpc>
                <a:spcPct val="100000"/>
              </a:lnSpc>
              <a:spcBef>
                <a:spcPts val="409"/>
              </a:spcBef>
            </a:pPr>
            <a:r>
              <a:rPr sz="1850" spc="-20" dirty="0">
                <a:latin typeface="Arial"/>
                <a:cs typeface="Arial"/>
              </a:rPr>
              <a:t>4. For </a:t>
            </a:r>
            <a:r>
              <a:rPr sz="1850" spc="-25" dirty="0">
                <a:latin typeface="Arial"/>
                <a:cs typeface="Arial"/>
              </a:rPr>
              <a:t>reasonable  </a:t>
            </a:r>
            <a:r>
              <a:rPr sz="1850" spc="-5" dirty="0">
                <a:latin typeface="Arial"/>
                <a:cs typeface="Arial"/>
              </a:rPr>
              <a:t>gas,flow </a:t>
            </a:r>
            <a:r>
              <a:rPr sz="1850" spc="-20" dirty="0">
                <a:latin typeface="Arial"/>
                <a:cs typeface="Arial"/>
              </a:rPr>
              <a:t>rates</a:t>
            </a:r>
            <a:r>
              <a:rPr sz="1850" spc="-25" dirty="0">
                <a:latin typeface="Arial"/>
                <a:cs typeface="Arial"/>
              </a:rPr>
              <a:t> </a:t>
            </a:r>
            <a:r>
              <a:rPr sz="1850" dirty="0">
                <a:latin typeface="Arial"/>
                <a:cs typeface="Arial"/>
              </a:rPr>
              <a:t>:</a:t>
            </a:r>
            <a:endParaRPr sz="1850">
              <a:latin typeface="Arial"/>
              <a:cs typeface="Arial"/>
            </a:endParaRPr>
          </a:p>
          <a:p>
            <a:pPr marL="214629">
              <a:lnSpc>
                <a:spcPct val="100000"/>
              </a:lnSpc>
              <a:spcBef>
                <a:spcPts val="1420"/>
              </a:spcBef>
            </a:pPr>
            <a:r>
              <a:rPr sz="2500" i="1" spc="40" dirty="0">
                <a:latin typeface="Century Gothic"/>
                <a:cs typeface="Century Gothic"/>
              </a:rPr>
              <a:t>A</a:t>
            </a:r>
            <a:r>
              <a:rPr sz="2500" spc="40" dirty="0">
                <a:latin typeface="Tahoma"/>
                <a:cs typeface="Tahoma"/>
              </a:rPr>
              <a:t>(</a:t>
            </a:r>
            <a:r>
              <a:rPr sz="2625" spc="60" baseline="33333" dirty="0">
                <a:latin typeface="Maiandra GD"/>
                <a:cs typeface="Maiandra GD"/>
              </a:rPr>
              <a:t>222</a:t>
            </a:r>
            <a:r>
              <a:rPr sz="2500" spc="40" dirty="0">
                <a:latin typeface="Tahoma"/>
                <a:cs typeface="Tahoma"/>
              </a:rPr>
              <a:t>Rn) </a:t>
            </a:r>
            <a:r>
              <a:rPr sz="2500" spc="110" dirty="0">
                <a:latin typeface="Tahoma"/>
                <a:cs typeface="Tahoma"/>
              </a:rPr>
              <a:t>=</a:t>
            </a:r>
            <a:r>
              <a:rPr sz="2500" spc="-540" dirty="0">
                <a:latin typeface="Tahoma"/>
                <a:cs typeface="Tahoma"/>
              </a:rPr>
              <a:t> </a:t>
            </a:r>
            <a:r>
              <a:rPr sz="2500" spc="-120" dirty="0">
                <a:latin typeface="Tahoma"/>
                <a:cs typeface="Tahoma"/>
              </a:rPr>
              <a:t>150 </a:t>
            </a:r>
            <a:r>
              <a:rPr sz="2500" i="1" spc="60" dirty="0">
                <a:latin typeface="Century Gothic"/>
                <a:cs typeface="Century Gothic"/>
              </a:rPr>
              <a:t>µ</a:t>
            </a:r>
            <a:r>
              <a:rPr sz="2500" spc="60" dirty="0">
                <a:latin typeface="Tahoma"/>
                <a:cs typeface="Tahoma"/>
              </a:rPr>
              <a:t>Bq</a:t>
            </a:r>
            <a:r>
              <a:rPr sz="2500" i="1" spc="60" dirty="0">
                <a:latin typeface="Century Gothic"/>
                <a:cs typeface="Century Gothic"/>
              </a:rPr>
              <a:t>/</a:t>
            </a:r>
            <a:r>
              <a:rPr sz="2500" spc="60" dirty="0">
                <a:latin typeface="Tahoma"/>
                <a:cs typeface="Tahoma"/>
              </a:rPr>
              <a:t>m</a:t>
            </a:r>
            <a:r>
              <a:rPr sz="2625" spc="89" baseline="33333" dirty="0">
                <a:latin typeface="Maiandra GD"/>
                <a:cs typeface="Maiandra GD"/>
              </a:rPr>
              <a:t>3</a:t>
            </a:r>
            <a:endParaRPr sz="2625" baseline="33333">
              <a:latin typeface="Maiandra GD"/>
              <a:cs typeface="Maiandra GD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409882" y="5567409"/>
            <a:ext cx="4013200" cy="1622425"/>
          </a:xfrm>
          <a:prstGeom prst="rect">
            <a:avLst/>
          </a:prstGeom>
          <a:ln w="15746">
            <a:solidFill>
              <a:srgbClr val="FF0000"/>
            </a:solidFill>
          </a:ln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2750">
              <a:latin typeface="Times New Roman"/>
              <a:cs typeface="Times New Roman"/>
            </a:endParaRPr>
          </a:p>
          <a:p>
            <a:pPr marR="36830" algn="ctr">
              <a:lnSpc>
                <a:spcPct val="100000"/>
              </a:lnSpc>
              <a:spcBef>
                <a:spcPts val="5"/>
              </a:spcBef>
            </a:pPr>
            <a:r>
              <a:rPr sz="2100" spc="-30" dirty="0">
                <a:latin typeface="Arial"/>
                <a:cs typeface="Arial"/>
              </a:rPr>
              <a:t>70 </a:t>
            </a:r>
            <a:r>
              <a:rPr sz="2100" spc="-25" dirty="0">
                <a:latin typeface="Arial"/>
                <a:cs typeface="Arial"/>
              </a:rPr>
              <a:t>atoms </a:t>
            </a:r>
            <a:r>
              <a:rPr sz="2100" spc="-40" dirty="0">
                <a:latin typeface="Arial"/>
                <a:cs typeface="Arial"/>
              </a:rPr>
              <a:t>per</a:t>
            </a:r>
            <a:r>
              <a:rPr sz="2100" spc="400" dirty="0">
                <a:latin typeface="Arial"/>
                <a:cs typeface="Arial"/>
              </a:rPr>
              <a:t> </a:t>
            </a:r>
            <a:r>
              <a:rPr sz="2100" spc="-10" dirty="0">
                <a:latin typeface="Arial"/>
                <a:cs typeface="Arial"/>
              </a:rPr>
              <a:t>m</a:t>
            </a:r>
            <a:r>
              <a:rPr sz="2025" spc="-15" baseline="24691" dirty="0">
                <a:latin typeface="Arial"/>
                <a:cs typeface="Arial"/>
              </a:rPr>
              <a:t>3</a:t>
            </a:r>
            <a:endParaRPr sz="2025" baseline="24691">
              <a:latin typeface="Arial"/>
              <a:cs typeface="Arial"/>
            </a:endParaRPr>
          </a:p>
          <a:p>
            <a:pPr marR="31750" algn="ctr">
              <a:lnSpc>
                <a:spcPct val="100000"/>
              </a:lnSpc>
              <a:spcBef>
                <a:spcPts val="580"/>
              </a:spcBef>
            </a:pPr>
            <a:r>
              <a:rPr sz="2100" spc="-30" dirty="0">
                <a:latin typeface="Arial"/>
                <a:cs typeface="Arial"/>
              </a:rPr>
              <a:t>30 </a:t>
            </a:r>
            <a:r>
              <a:rPr sz="2100" spc="-5" dirty="0">
                <a:latin typeface="Arial"/>
                <a:cs typeface="Arial"/>
              </a:rPr>
              <a:t>times </a:t>
            </a:r>
            <a:r>
              <a:rPr sz="2100" spc="-20" dirty="0">
                <a:latin typeface="Arial"/>
                <a:cs typeface="Arial"/>
              </a:rPr>
              <a:t>better </a:t>
            </a:r>
            <a:r>
              <a:rPr sz="2100" spc="-25" dirty="0">
                <a:latin typeface="Arial"/>
                <a:cs typeface="Arial"/>
              </a:rPr>
              <a:t>than</a:t>
            </a:r>
            <a:r>
              <a:rPr sz="2100" spc="385" dirty="0">
                <a:latin typeface="Arial"/>
                <a:cs typeface="Arial"/>
              </a:rPr>
              <a:t> </a:t>
            </a:r>
            <a:r>
              <a:rPr sz="2100" spc="0" dirty="0">
                <a:latin typeface="Arial"/>
                <a:cs typeface="Arial"/>
              </a:rPr>
              <a:t>NEMO,3</a:t>
            </a:r>
            <a:endParaRPr sz="21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204641" y="6709075"/>
            <a:ext cx="409181" cy="3149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085957" y="5654018"/>
            <a:ext cx="409182" cy="3149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762683" y="6772065"/>
            <a:ext cx="393444" cy="31494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675474" y="5842984"/>
            <a:ext cx="393444" cy="31494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751496" y="5630397"/>
            <a:ext cx="4281170" cy="409575"/>
          </a:xfrm>
          <a:prstGeom prst="rect">
            <a:avLst/>
          </a:prstGeom>
          <a:solidFill>
            <a:srgbClr val="FFFFFF">
              <a:alpha val="74899"/>
            </a:srgbClr>
          </a:solidFill>
          <a:ln w="15747">
            <a:solidFill>
              <a:srgbClr val="FF0000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1002030">
              <a:lnSpc>
                <a:spcPct val="100000"/>
              </a:lnSpc>
              <a:spcBef>
                <a:spcPts val="380"/>
              </a:spcBef>
            </a:pPr>
            <a:r>
              <a:rPr sz="1850" b="1" spc="-20" dirty="0">
                <a:latin typeface="Arial"/>
                <a:cs typeface="Arial"/>
              </a:rPr>
              <a:t>Emanation</a:t>
            </a:r>
            <a:r>
              <a:rPr sz="1850" b="1" spc="15" dirty="0">
                <a:latin typeface="Arial"/>
                <a:cs typeface="Arial"/>
              </a:rPr>
              <a:t> </a:t>
            </a:r>
            <a:r>
              <a:rPr sz="1850" b="1" spc="-25" dirty="0">
                <a:latin typeface="Arial"/>
                <a:cs typeface="Arial"/>
              </a:rPr>
              <a:t>Facilities</a:t>
            </a:r>
            <a:endParaRPr sz="185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527916" y="5968960"/>
            <a:ext cx="409181" cy="31494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33463" y="4976891"/>
            <a:ext cx="1825583" cy="59839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79694" y="5008386"/>
            <a:ext cx="1085907" cy="62988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81659" y="5000511"/>
            <a:ext cx="1597025" cy="393700"/>
          </a:xfrm>
          <a:custGeom>
            <a:avLst/>
            <a:gdLst/>
            <a:ahLst/>
            <a:cxnLst/>
            <a:rect l="l" t="t" r="r" b="b"/>
            <a:pathLst>
              <a:path w="1597025" h="393700">
                <a:moveTo>
                  <a:pt x="1571812" y="0"/>
                </a:moveTo>
                <a:lnTo>
                  <a:pt x="49181" y="0"/>
                </a:lnTo>
                <a:lnTo>
                  <a:pt x="39609" y="1933"/>
                </a:lnTo>
                <a:lnTo>
                  <a:pt x="31793" y="7207"/>
                </a:lnTo>
                <a:lnTo>
                  <a:pt x="26523" y="15028"/>
                </a:lnTo>
                <a:lnTo>
                  <a:pt x="24591" y="24602"/>
                </a:lnTo>
                <a:lnTo>
                  <a:pt x="24591" y="344468"/>
                </a:lnTo>
                <a:lnTo>
                  <a:pt x="6790" y="344468"/>
                </a:lnTo>
                <a:lnTo>
                  <a:pt x="12295" y="349977"/>
                </a:lnTo>
                <a:lnTo>
                  <a:pt x="12295" y="363565"/>
                </a:lnTo>
                <a:lnTo>
                  <a:pt x="6790" y="369073"/>
                </a:lnTo>
                <a:lnTo>
                  <a:pt x="24589" y="369073"/>
                </a:lnTo>
                <a:lnTo>
                  <a:pt x="22657" y="378650"/>
                </a:lnTo>
                <a:lnTo>
                  <a:pt x="17387" y="386471"/>
                </a:lnTo>
                <a:lnTo>
                  <a:pt x="9571" y="391744"/>
                </a:lnTo>
                <a:lnTo>
                  <a:pt x="0" y="393678"/>
                </a:lnTo>
                <a:lnTo>
                  <a:pt x="1522632" y="393678"/>
                </a:lnTo>
                <a:lnTo>
                  <a:pt x="1532203" y="391744"/>
                </a:lnTo>
                <a:lnTo>
                  <a:pt x="1540018" y="386471"/>
                </a:lnTo>
                <a:lnTo>
                  <a:pt x="1545288" y="378650"/>
                </a:lnTo>
                <a:lnTo>
                  <a:pt x="1547220" y="369073"/>
                </a:lnTo>
                <a:lnTo>
                  <a:pt x="1547220" y="49209"/>
                </a:lnTo>
                <a:lnTo>
                  <a:pt x="42390" y="49208"/>
                </a:lnTo>
                <a:lnTo>
                  <a:pt x="36885" y="43699"/>
                </a:lnTo>
                <a:lnTo>
                  <a:pt x="36885" y="30110"/>
                </a:lnTo>
                <a:lnTo>
                  <a:pt x="42390" y="24602"/>
                </a:lnTo>
                <a:lnTo>
                  <a:pt x="1596402" y="24602"/>
                </a:lnTo>
                <a:lnTo>
                  <a:pt x="1594470" y="15028"/>
                </a:lnTo>
                <a:lnTo>
                  <a:pt x="1589200" y="7207"/>
                </a:lnTo>
                <a:lnTo>
                  <a:pt x="1581384" y="1933"/>
                </a:lnTo>
                <a:lnTo>
                  <a:pt x="1571812" y="0"/>
                </a:lnTo>
                <a:close/>
              </a:path>
              <a:path w="1597025" h="393700">
                <a:moveTo>
                  <a:pt x="42390" y="24602"/>
                </a:moveTo>
                <a:lnTo>
                  <a:pt x="36885" y="30110"/>
                </a:lnTo>
                <a:lnTo>
                  <a:pt x="36885" y="43699"/>
                </a:lnTo>
                <a:lnTo>
                  <a:pt x="42390" y="49208"/>
                </a:lnTo>
                <a:lnTo>
                  <a:pt x="49181" y="49208"/>
                </a:lnTo>
                <a:lnTo>
                  <a:pt x="58752" y="47275"/>
                </a:lnTo>
                <a:lnTo>
                  <a:pt x="66568" y="42002"/>
                </a:lnTo>
                <a:lnTo>
                  <a:pt x="71838" y="34181"/>
                </a:lnTo>
                <a:lnTo>
                  <a:pt x="73770" y="24604"/>
                </a:lnTo>
                <a:lnTo>
                  <a:pt x="42390" y="24602"/>
                </a:lnTo>
                <a:close/>
              </a:path>
              <a:path w="1597025" h="393700">
                <a:moveTo>
                  <a:pt x="1596402" y="24602"/>
                </a:moveTo>
                <a:lnTo>
                  <a:pt x="42390" y="24602"/>
                </a:lnTo>
                <a:lnTo>
                  <a:pt x="73770" y="24604"/>
                </a:lnTo>
                <a:lnTo>
                  <a:pt x="71838" y="34181"/>
                </a:lnTo>
                <a:lnTo>
                  <a:pt x="66568" y="42002"/>
                </a:lnTo>
                <a:lnTo>
                  <a:pt x="58752" y="47275"/>
                </a:lnTo>
                <a:lnTo>
                  <a:pt x="49181" y="49208"/>
                </a:lnTo>
                <a:lnTo>
                  <a:pt x="1571812" y="49208"/>
                </a:lnTo>
                <a:lnTo>
                  <a:pt x="1581384" y="47275"/>
                </a:lnTo>
                <a:lnTo>
                  <a:pt x="1589200" y="42002"/>
                </a:lnTo>
                <a:lnTo>
                  <a:pt x="1594470" y="34181"/>
                </a:lnTo>
                <a:lnTo>
                  <a:pt x="1596402" y="24602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57072" y="5025114"/>
            <a:ext cx="98425" cy="369570"/>
          </a:xfrm>
          <a:custGeom>
            <a:avLst/>
            <a:gdLst/>
            <a:ahLst/>
            <a:cxnLst/>
            <a:rect l="l" t="t" r="r" b="b"/>
            <a:pathLst>
              <a:path w="98425" h="369570">
                <a:moveTo>
                  <a:pt x="66977" y="0"/>
                </a:moveTo>
                <a:lnTo>
                  <a:pt x="61472" y="5507"/>
                </a:lnTo>
                <a:lnTo>
                  <a:pt x="61472" y="19096"/>
                </a:lnTo>
                <a:lnTo>
                  <a:pt x="66977" y="24606"/>
                </a:lnTo>
                <a:lnTo>
                  <a:pt x="73768" y="24606"/>
                </a:lnTo>
                <a:lnTo>
                  <a:pt x="83339" y="22672"/>
                </a:lnTo>
                <a:lnTo>
                  <a:pt x="91156" y="17399"/>
                </a:lnTo>
                <a:lnTo>
                  <a:pt x="96425" y="9579"/>
                </a:lnTo>
                <a:lnTo>
                  <a:pt x="98358" y="2"/>
                </a:lnTo>
                <a:lnTo>
                  <a:pt x="66977" y="0"/>
                </a:lnTo>
                <a:close/>
              </a:path>
              <a:path w="98425" h="369570">
                <a:moveTo>
                  <a:pt x="31380" y="319867"/>
                </a:moveTo>
                <a:lnTo>
                  <a:pt x="24589" y="319867"/>
                </a:lnTo>
                <a:lnTo>
                  <a:pt x="15017" y="321800"/>
                </a:lnTo>
                <a:lnTo>
                  <a:pt x="7201" y="327073"/>
                </a:lnTo>
                <a:lnTo>
                  <a:pt x="1932" y="334894"/>
                </a:lnTo>
                <a:lnTo>
                  <a:pt x="0" y="344472"/>
                </a:lnTo>
                <a:lnTo>
                  <a:pt x="1932" y="354048"/>
                </a:lnTo>
                <a:lnTo>
                  <a:pt x="7201" y="361869"/>
                </a:lnTo>
                <a:lnTo>
                  <a:pt x="15017" y="367142"/>
                </a:lnTo>
                <a:lnTo>
                  <a:pt x="24589" y="369075"/>
                </a:lnTo>
                <a:lnTo>
                  <a:pt x="34160" y="367142"/>
                </a:lnTo>
                <a:lnTo>
                  <a:pt x="41976" y="361869"/>
                </a:lnTo>
                <a:lnTo>
                  <a:pt x="47246" y="354048"/>
                </a:lnTo>
                <a:lnTo>
                  <a:pt x="49178" y="344472"/>
                </a:lnTo>
                <a:lnTo>
                  <a:pt x="24589" y="344472"/>
                </a:lnTo>
                <a:lnTo>
                  <a:pt x="31381" y="344470"/>
                </a:lnTo>
                <a:lnTo>
                  <a:pt x="36884" y="338965"/>
                </a:lnTo>
                <a:lnTo>
                  <a:pt x="36884" y="325375"/>
                </a:lnTo>
                <a:lnTo>
                  <a:pt x="31380" y="319867"/>
                </a:lnTo>
                <a:close/>
              </a:path>
            </a:pathLst>
          </a:custGeom>
          <a:solidFill>
            <a:srgbClr val="CDC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57070" y="5000512"/>
            <a:ext cx="1621155" cy="393700"/>
          </a:xfrm>
          <a:custGeom>
            <a:avLst/>
            <a:gdLst/>
            <a:ahLst/>
            <a:cxnLst/>
            <a:rect l="l" t="t" r="r" b="b"/>
            <a:pathLst>
              <a:path w="1621155" h="393700">
                <a:moveTo>
                  <a:pt x="49181" y="344468"/>
                </a:moveTo>
                <a:lnTo>
                  <a:pt x="49181" y="24604"/>
                </a:lnTo>
                <a:lnTo>
                  <a:pt x="51113" y="15027"/>
                </a:lnTo>
                <a:lnTo>
                  <a:pt x="56383" y="7206"/>
                </a:lnTo>
                <a:lnTo>
                  <a:pt x="64199" y="1933"/>
                </a:lnTo>
                <a:lnTo>
                  <a:pt x="73770" y="0"/>
                </a:lnTo>
                <a:lnTo>
                  <a:pt x="1596402" y="0"/>
                </a:lnTo>
                <a:lnTo>
                  <a:pt x="1605973" y="1933"/>
                </a:lnTo>
                <a:lnTo>
                  <a:pt x="1613790" y="7206"/>
                </a:lnTo>
                <a:lnTo>
                  <a:pt x="1619060" y="15027"/>
                </a:lnTo>
                <a:lnTo>
                  <a:pt x="1620992" y="24604"/>
                </a:lnTo>
                <a:lnTo>
                  <a:pt x="1619060" y="34181"/>
                </a:lnTo>
                <a:lnTo>
                  <a:pt x="1613790" y="42002"/>
                </a:lnTo>
                <a:lnTo>
                  <a:pt x="1605973" y="47275"/>
                </a:lnTo>
                <a:lnTo>
                  <a:pt x="1596402" y="49208"/>
                </a:lnTo>
                <a:lnTo>
                  <a:pt x="1571810" y="49210"/>
                </a:lnTo>
                <a:lnTo>
                  <a:pt x="1571810" y="369074"/>
                </a:lnTo>
                <a:lnTo>
                  <a:pt x="1569878" y="378651"/>
                </a:lnTo>
                <a:lnTo>
                  <a:pt x="1564609" y="386471"/>
                </a:lnTo>
                <a:lnTo>
                  <a:pt x="1556793" y="391744"/>
                </a:lnTo>
                <a:lnTo>
                  <a:pt x="1547222" y="393678"/>
                </a:lnTo>
                <a:lnTo>
                  <a:pt x="24589" y="393678"/>
                </a:lnTo>
                <a:lnTo>
                  <a:pt x="15018" y="391744"/>
                </a:lnTo>
                <a:lnTo>
                  <a:pt x="7202" y="386471"/>
                </a:lnTo>
                <a:lnTo>
                  <a:pt x="1932" y="378651"/>
                </a:lnTo>
                <a:lnTo>
                  <a:pt x="0" y="369074"/>
                </a:lnTo>
                <a:lnTo>
                  <a:pt x="1932" y="359496"/>
                </a:lnTo>
                <a:lnTo>
                  <a:pt x="7202" y="351676"/>
                </a:lnTo>
                <a:lnTo>
                  <a:pt x="15018" y="346403"/>
                </a:lnTo>
                <a:lnTo>
                  <a:pt x="24589" y="344469"/>
                </a:lnTo>
                <a:lnTo>
                  <a:pt x="49181" y="344468"/>
                </a:lnTo>
                <a:close/>
              </a:path>
            </a:pathLst>
          </a:custGeom>
          <a:ln w="157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18545" y="5000512"/>
            <a:ext cx="37465" cy="49530"/>
          </a:xfrm>
          <a:custGeom>
            <a:avLst/>
            <a:gdLst/>
            <a:ahLst/>
            <a:cxnLst/>
            <a:rect l="l" t="t" r="r" b="b"/>
            <a:pathLst>
              <a:path w="37465" h="49529">
                <a:moveTo>
                  <a:pt x="12295" y="0"/>
                </a:moveTo>
                <a:lnTo>
                  <a:pt x="21867" y="1933"/>
                </a:lnTo>
                <a:lnTo>
                  <a:pt x="29683" y="7206"/>
                </a:lnTo>
                <a:lnTo>
                  <a:pt x="34952" y="15027"/>
                </a:lnTo>
                <a:lnTo>
                  <a:pt x="36885" y="24604"/>
                </a:lnTo>
                <a:lnTo>
                  <a:pt x="34952" y="34181"/>
                </a:lnTo>
                <a:lnTo>
                  <a:pt x="29683" y="42002"/>
                </a:lnTo>
                <a:lnTo>
                  <a:pt x="21867" y="47275"/>
                </a:lnTo>
                <a:lnTo>
                  <a:pt x="12295" y="49208"/>
                </a:lnTo>
                <a:lnTo>
                  <a:pt x="5504" y="49208"/>
                </a:lnTo>
                <a:lnTo>
                  <a:pt x="0" y="43700"/>
                </a:lnTo>
                <a:lnTo>
                  <a:pt x="0" y="36905"/>
                </a:lnTo>
                <a:lnTo>
                  <a:pt x="0" y="30110"/>
                </a:lnTo>
                <a:lnTo>
                  <a:pt x="5504" y="24602"/>
                </a:lnTo>
                <a:lnTo>
                  <a:pt x="12295" y="24602"/>
                </a:lnTo>
                <a:lnTo>
                  <a:pt x="36885" y="24604"/>
                </a:lnTo>
              </a:path>
            </a:pathLst>
          </a:custGeom>
          <a:ln w="157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81659" y="5344980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0" y="0"/>
                </a:moveTo>
                <a:lnTo>
                  <a:pt x="6790" y="0"/>
                </a:lnTo>
                <a:lnTo>
                  <a:pt x="12295" y="5508"/>
                </a:lnTo>
                <a:lnTo>
                  <a:pt x="12295" y="12302"/>
                </a:lnTo>
                <a:lnTo>
                  <a:pt x="12295" y="19097"/>
                </a:lnTo>
                <a:lnTo>
                  <a:pt x="6790" y="24605"/>
                </a:lnTo>
                <a:lnTo>
                  <a:pt x="0" y="24605"/>
                </a:lnTo>
                <a:lnTo>
                  <a:pt x="24591" y="24605"/>
                </a:lnTo>
              </a:path>
            </a:pathLst>
          </a:custGeom>
          <a:ln w="157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81659" y="5344980"/>
            <a:ext cx="24765" cy="49530"/>
          </a:xfrm>
          <a:custGeom>
            <a:avLst/>
            <a:gdLst/>
            <a:ahLst/>
            <a:cxnLst/>
            <a:rect l="l" t="t" r="r" b="b"/>
            <a:pathLst>
              <a:path w="24765" h="49529">
                <a:moveTo>
                  <a:pt x="0" y="49210"/>
                </a:moveTo>
                <a:lnTo>
                  <a:pt x="9571" y="47276"/>
                </a:lnTo>
                <a:lnTo>
                  <a:pt x="17387" y="42003"/>
                </a:lnTo>
                <a:lnTo>
                  <a:pt x="22657" y="34182"/>
                </a:lnTo>
                <a:lnTo>
                  <a:pt x="24589" y="24605"/>
                </a:lnTo>
                <a:lnTo>
                  <a:pt x="24591" y="0"/>
                </a:lnTo>
              </a:path>
            </a:pathLst>
          </a:custGeom>
          <a:ln w="157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1133902" y="5111655"/>
            <a:ext cx="648970" cy="229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80"/>
              </a:lnSpc>
            </a:pPr>
            <a:r>
              <a:rPr sz="1600" b="1" spc="40" dirty="0">
                <a:latin typeface="Arial"/>
                <a:cs typeface="Arial"/>
              </a:rPr>
              <a:t>P</a:t>
            </a:r>
            <a:r>
              <a:rPr sz="1600" b="1" spc="-25" dirty="0">
                <a:latin typeface="Arial"/>
                <a:cs typeface="Arial"/>
              </a:rPr>
              <a:t>1</a:t>
            </a:r>
            <a:r>
              <a:rPr sz="1600" b="1" spc="40" dirty="0">
                <a:latin typeface="Arial"/>
                <a:cs typeface="Arial"/>
              </a:rPr>
              <a:t>.</a:t>
            </a:r>
            <a:r>
              <a:rPr sz="1600" b="1" spc="-25" dirty="0">
                <a:latin typeface="Arial"/>
                <a:cs typeface="Arial"/>
              </a:rPr>
              <a:t>07</a:t>
            </a:r>
            <a:r>
              <a:rPr sz="1600" b="1" spc="0" dirty="0">
                <a:latin typeface="Arial"/>
                <a:cs typeface="Arial"/>
              </a:rPr>
              <a:t>5</a:t>
            </a:r>
            <a:endParaRPr sz="160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48733" y="4978614"/>
            <a:ext cx="2275840" cy="533400"/>
          </a:xfrm>
          <a:custGeom>
            <a:avLst/>
            <a:gdLst/>
            <a:ahLst/>
            <a:cxnLst/>
            <a:rect l="l" t="t" r="r" b="b"/>
            <a:pathLst>
              <a:path w="2275840" h="533400">
                <a:moveTo>
                  <a:pt x="0" y="0"/>
                </a:moveTo>
                <a:lnTo>
                  <a:pt x="2275218" y="0"/>
                </a:lnTo>
                <a:lnTo>
                  <a:pt x="2275218" y="533185"/>
                </a:lnTo>
                <a:lnTo>
                  <a:pt x="0" y="53318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6337300" y="9336278"/>
            <a:ext cx="30543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845"/>
              </a:lnSpc>
            </a:pPr>
            <a:fld id="{81D60167-4931-47E6-BA6A-407CBD079E47}" type="slidenum">
              <a:rPr sz="1800" spc="-5" dirty="0">
                <a:latin typeface="Arial"/>
                <a:cs typeface="Arial"/>
              </a:rPr>
              <a:t>28</a:t>
            </a:fld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1884" y="1148678"/>
            <a:ext cx="113664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dirty="0">
                <a:latin typeface="Gill Sans MT"/>
                <a:cs typeface="Gill Sans MT"/>
              </a:rPr>
              <a:t>•</a:t>
            </a:r>
            <a:endParaRPr sz="195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23900" y="1092200"/>
            <a:ext cx="5963920" cy="119634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 algn="just">
              <a:lnSpc>
                <a:spcPct val="97800"/>
              </a:lnSpc>
              <a:spcBef>
                <a:spcPts val="165"/>
              </a:spcBef>
            </a:pPr>
            <a:r>
              <a:rPr sz="2600" spc="-5" dirty="0">
                <a:latin typeface="Gill Sans MT"/>
                <a:cs typeface="Gill Sans MT"/>
              </a:rPr>
              <a:t>HPGe </a:t>
            </a:r>
            <a:r>
              <a:rPr sz="2600" spc="-15" dirty="0">
                <a:latin typeface="Gill Sans MT"/>
                <a:cs typeface="Gill Sans MT"/>
              </a:rPr>
              <a:t>spectroscopy </a:t>
            </a:r>
            <a:r>
              <a:rPr sz="2600" spc="-5" dirty="0">
                <a:latin typeface="Gill Sans MT"/>
                <a:cs typeface="Gill Sans MT"/>
              </a:rPr>
              <a:t>not </a:t>
            </a:r>
            <a:r>
              <a:rPr sz="2600" spc="-10" dirty="0">
                <a:latin typeface="Gill Sans MT"/>
                <a:cs typeface="Gill Sans MT"/>
              </a:rPr>
              <a:t>sensitive </a:t>
            </a:r>
            <a:r>
              <a:rPr sz="2600" spc="-5" dirty="0">
                <a:latin typeface="Gill Sans MT"/>
                <a:cs typeface="Gill Sans MT"/>
              </a:rPr>
              <a:t>enough to  </a:t>
            </a:r>
            <a:r>
              <a:rPr sz="2600" spc="-15" dirty="0">
                <a:latin typeface="Gill Sans MT"/>
                <a:cs typeface="Gill Sans MT"/>
              </a:rPr>
              <a:t>reach </a:t>
            </a:r>
            <a:r>
              <a:rPr sz="2600" spc="-25" dirty="0">
                <a:latin typeface="Gill Sans MT"/>
                <a:cs typeface="Gill Sans MT"/>
              </a:rPr>
              <a:t>few </a:t>
            </a:r>
            <a:r>
              <a:rPr sz="2600" spc="25" dirty="0">
                <a:latin typeface="Trebuchet MS"/>
                <a:cs typeface="Trebuchet MS"/>
              </a:rPr>
              <a:t>μ</a:t>
            </a:r>
            <a:r>
              <a:rPr sz="2600" spc="25" dirty="0">
                <a:latin typeface="Gill Sans MT"/>
                <a:cs typeface="Gill Sans MT"/>
              </a:rPr>
              <a:t>Bq/Kg: </a:t>
            </a:r>
            <a:r>
              <a:rPr sz="2600" spc="-15" dirty="0">
                <a:latin typeface="Gill Sans MT"/>
                <a:cs typeface="Gill Sans MT"/>
              </a:rPr>
              <a:t>BiPo-3 </a:t>
            </a:r>
            <a:r>
              <a:rPr sz="2600" spc="-5" dirty="0">
                <a:latin typeface="Gill Sans MT"/>
                <a:cs typeface="Gill Sans MT"/>
              </a:rPr>
              <a:t>dedicated setup</a:t>
            </a:r>
            <a:r>
              <a:rPr sz="2600" spc="-260" dirty="0">
                <a:latin typeface="Gill Sans MT"/>
                <a:cs typeface="Gill Sans MT"/>
              </a:rPr>
              <a:t> </a:t>
            </a:r>
            <a:r>
              <a:rPr sz="2600" dirty="0">
                <a:latin typeface="Gill Sans MT"/>
                <a:cs typeface="Gill Sans MT"/>
              </a:rPr>
              <a:t>at  </a:t>
            </a:r>
            <a:r>
              <a:rPr sz="2600" spc="-5" dirty="0">
                <a:latin typeface="Gill Sans MT"/>
                <a:cs typeface="Gill Sans MT"/>
              </a:rPr>
              <a:t>Canfranc </a:t>
            </a:r>
            <a:r>
              <a:rPr sz="2600" spc="-10" dirty="0">
                <a:latin typeface="Gill Sans MT"/>
                <a:cs typeface="Gill Sans MT"/>
              </a:rPr>
              <a:t>underground</a:t>
            </a:r>
            <a:r>
              <a:rPr sz="2600" spc="-45" dirty="0">
                <a:latin typeface="Gill Sans MT"/>
                <a:cs typeface="Gill Sans MT"/>
              </a:rPr>
              <a:t> </a:t>
            </a:r>
            <a:r>
              <a:rPr sz="2600" spc="-5" dirty="0">
                <a:latin typeface="Gill Sans MT"/>
                <a:cs typeface="Gill Sans MT"/>
              </a:rPr>
              <a:t>lab</a:t>
            </a:r>
            <a:endParaRPr sz="260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1884" y="2704527"/>
            <a:ext cx="113664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dirty="0">
                <a:latin typeface="Gill Sans MT"/>
                <a:cs typeface="Gill Sans MT"/>
              </a:rPr>
              <a:t>•</a:t>
            </a:r>
            <a:endParaRPr sz="1950"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3900" y="2654300"/>
            <a:ext cx="6316980" cy="80264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300"/>
              </a:spcBef>
            </a:pPr>
            <a:r>
              <a:rPr sz="2600" dirty="0">
                <a:latin typeface="Gill Sans MT"/>
                <a:cs typeface="Gill Sans MT"/>
              </a:rPr>
              <a:t>2 </a:t>
            </a:r>
            <a:r>
              <a:rPr sz="2600" spc="-5" dirty="0">
                <a:latin typeface="Gill Sans MT"/>
                <a:cs typeface="Gill Sans MT"/>
              </a:rPr>
              <a:t>modules </a:t>
            </a:r>
            <a:r>
              <a:rPr sz="2600" dirty="0">
                <a:latin typeface="Gill Sans MT"/>
                <a:cs typeface="Gill Sans MT"/>
              </a:rPr>
              <a:t>of 3.0x0.6 </a:t>
            </a:r>
            <a:r>
              <a:rPr sz="2600" spc="0" dirty="0">
                <a:latin typeface="Gill Sans MT"/>
                <a:cs typeface="Gill Sans MT"/>
              </a:rPr>
              <a:t>m</a:t>
            </a:r>
            <a:r>
              <a:rPr sz="2550" spc="0" baseline="26143" dirty="0">
                <a:latin typeface="Gill Sans MT"/>
                <a:cs typeface="Gill Sans MT"/>
              </a:rPr>
              <a:t>2 </a:t>
            </a:r>
            <a:r>
              <a:rPr sz="2600" spc="-5" dirty="0">
                <a:latin typeface="Gill Sans MT"/>
                <a:cs typeface="Gill Sans MT"/>
              </a:rPr>
              <a:t>can </a:t>
            </a:r>
            <a:r>
              <a:rPr sz="2600" spc="-10" dirty="0">
                <a:latin typeface="Gill Sans MT"/>
                <a:cs typeface="Gill Sans MT"/>
              </a:rPr>
              <a:t>measure </a:t>
            </a:r>
            <a:r>
              <a:rPr sz="2600" dirty="0">
                <a:latin typeface="Gill Sans MT"/>
                <a:cs typeface="Gill Sans MT"/>
              </a:rPr>
              <a:t>up </a:t>
            </a:r>
            <a:r>
              <a:rPr sz="2600" spc="-5" dirty="0">
                <a:latin typeface="Gill Sans MT"/>
                <a:cs typeface="Gill Sans MT"/>
              </a:rPr>
              <a:t>to </a:t>
            </a:r>
            <a:r>
              <a:rPr sz="2600" dirty="0">
                <a:latin typeface="Gill Sans MT"/>
                <a:cs typeface="Gill Sans MT"/>
              </a:rPr>
              <a:t>1.4  </a:t>
            </a:r>
            <a:r>
              <a:rPr sz="2600" spc="-5" dirty="0">
                <a:latin typeface="Gill Sans MT"/>
                <a:cs typeface="Gill Sans MT"/>
              </a:rPr>
              <a:t>kg </a:t>
            </a:r>
            <a:r>
              <a:rPr sz="2600" dirty="0">
                <a:latin typeface="Gill Sans MT"/>
                <a:cs typeface="Gill Sans MT"/>
              </a:rPr>
              <a:t>of </a:t>
            </a:r>
            <a:r>
              <a:rPr sz="2550" spc="0" baseline="26143" dirty="0">
                <a:latin typeface="Gill Sans MT"/>
                <a:cs typeface="Gill Sans MT"/>
              </a:rPr>
              <a:t>82</a:t>
            </a:r>
            <a:r>
              <a:rPr sz="2600" spc="0" dirty="0">
                <a:latin typeface="Gill Sans MT"/>
                <a:cs typeface="Gill Sans MT"/>
              </a:rPr>
              <a:t>Se </a:t>
            </a:r>
            <a:r>
              <a:rPr sz="2600" spc="-10" dirty="0">
                <a:latin typeface="Gill Sans MT"/>
                <a:cs typeface="Gill Sans MT"/>
              </a:rPr>
              <a:t>foil </a:t>
            </a:r>
            <a:r>
              <a:rPr sz="2600" spc="-5" dirty="0">
                <a:latin typeface="Gill Sans MT"/>
                <a:cs typeface="Gill Sans MT"/>
              </a:rPr>
              <a:t>with thickness </a:t>
            </a:r>
            <a:r>
              <a:rPr sz="2600" dirty="0">
                <a:latin typeface="Gill Sans MT"/>
                <a:cs typeface="Gill Sans MT"/>
              </a:rPr>
              <a:t>of 40</a:t>
            </a:r>
            <a:r>
              <a:rPr sz="2600" spc="-45" dirty="0">
                <a:latin typeface="Gill Sans MT"/>
                <a:cs typeface="Gill Sans MT"/>
              </a:rPr>
              <a:t> </a:t>
            </a:r>
            <a:r>
              <a:rPr sz="2600" dirty="0">
                <a:latin typeface="Gill Sans MT"/>
                <a:cs typeface="Gill Sans MT"/>
              </a:rPr>
              <a:t>mg/cm</a:t>
            </a:r>
            <a:r>
              <a:rPr sz="2550" baseline="26143" dirty="0">
                <a:latin typeface="Gill Sans MT"/>
                <a:cs typeface="Gill Sans MT"/>
              </a:rPr>
              <a:t>2</a:t>
            </a:r>
            <a:endParaRPr sz="2550" baseline="26143">
              <a:latin typeface="Gill Sans MT"/>
              <a:cs typeface="Gill Sans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1884" y="3872927"/>
            <a:ext cx="113664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dirty="0">
                <a:latin typeface="Gill Sans MT"/>
                <a:cs typeface="Gill Sans MT"/>
              </a:rPr>
              <a:t>•</a:t>
            </a:r>
            <a:endParaRPr sz="1950">
              <a:latin typeface="Gill Sans MT"/>
              <a:cs typeface="Gill Sans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3900" y="3822700"/>
            <a:ext cx="6091555" cy="80264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300"/>
              </a:spcBef>
            </a:pPr>
            <a:r>
              <a:rPr sz="2550" spc="7" baseline="26143" dirty="0">
                <a:latin typeface="Gill Sans MT"/>
                <a:cs typeface="Gill Sans MT"/>
              </a:rPr>
              <a:t>214</a:t>
            </a:r>
            <a:r>
              <a:rPr sz="2600" spc="5" dirty="0">
                <a:latin typeface="Gill Sans MT"/>
                <a:cs typeface="Gill Sans MT"/>
              </a:rPr>
              <a:t>Bi </a:t>
            </a:r>
            <a:r>
              <a:rPr sz="2600" dirty="0">
                <a:latin typeface="Gill Sans MT"/>
                <a:cs typeface="Gill Sans MT"/>
              </a:rPr>
              <a:t>and </a:t>
            </a:r>
            <a:r>
              <a:rPr sz="2550" spc="0" baseline="26143" dirty="0">
                <a:latin typeface="Gill Sans MT"/>
                <a:cs typeface="Gill Sans MT"/>
              </a:rPr>
              <a:t>208</a:t>
            </a:r>
            <a:r>
              <a:rPr sz="2600" spc="0" dirty="0">
                <a:latin typeface="Gill Sans MT"/>
                <a:cs typeface="Gill Sans MT"/>
              </a:rPr>
              <a:t>Tl </a:t>
            </a:r>
            <a:r>
              <a:rPr sz="2600" spc="-10" dirty="0">
                <a:latin typeface="Gill Sans MT"/>
                <a:cs typeface="Gill Sans MT"/>
              </a:rPr>
              <a:t>measured </a:t>
            </a:r>
            <a:r>
              <a:rPr sz="2600" spc="-15" dirty="0">
                <a:latin typeface="Gill Sans MT"/>
                <a:cs typeface="Gill Sans MT"/>
              </a:rPr>
              <a:t>trough </a:t>
            </a:r>
            <a:r>
              <a:rPr sz="2600" spc="-10" dirty="0">
                <a:latin typeface="Gill Sans MT"/>
                <a:cs typeface="Gill Sans MT"/>
              </a:rPr>
              <a:t>process </a:t>
            </a:r>
            <a:r>
              <a:rPr sz="2600" spc="-20" dirty="0">
                <a:latin typeface="Gill Sans MT"/>
                <a:cs typeface="Gill Sans MT"/>
              </a:rPr>
              <a:t>from  </a:t>
            </a:r>
            <a:r>
              <a:rPr sz="2600" spc="-5" dirty="0">
                <a:latin typeface="Gill Sans MT"/>
                <a:cs typeface="Gill Sans MT"/>
              </a:rPr>
              <a:t>natural radioactivity</a:t>
            </a:r>
            <a:r>
              <a:rPr sz="2600" spc="-30" dirty="0">
                <a:latin typeface="Gill Sans MT"/>
                <a:cs typeface="Gill Sans MT"/>
              </a:rPr>
              <a:t> </a:t>
            </a:r>
            <a:r>
              <a:rPr sz="2600" spc="-5" dirty="0">
                <a:latin typeface="Gill Sans MT"/>
                <a:cs typeface="Gill Sans MT"/>
              </a:rPr>
              <a:t>chain</a:t>
            </a:r>
            <a:endParaRPr sz="2600">
              <a:latin typeface="Gill Sans MT"/>
              <a:cs typeface="Gill Sans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1884" y="5041327"/>
            <a:ext cx="113664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dirty="0">
                <a:latin typeface="Gill Sans MT"/>
                <a:cs typeface="Gill Sans MT"/>
              </a:rPr>
              <a:t>•</a:t>
            </a:r>
            <a:endParaRPr sz="1950">
              <a:latin typeface="Gill Sans MT"/>
              <a:cs typeface="Gill Sans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3900" y="4991100"/>
            <a:ext cx="6101080" cy="80264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300"/>
              </a:spcBef>
            </a:pPr>
            <a:r>
              <a:rPr sz="2600" spc="-5" dirty="0">
                <a:latin typeface="Gill Sans MT"/>
                <a:cs typeface="Gill Sans MT"/>
              </a:rPr>
              <a:t>Thin </a:t>
            </a:r>
            <a:r>
              <a:rPr sz="2600" spc="-10" dirty="0">
                <a:latin typeface="Gill Sans MT"/>
                <a:cs typeface="Gill Sans MT"/>
              </a:rPr>
              <a:t>radiopure </a:t>
            </a:r>
            <a:r>
              <a:rPr sz="2600" spc="-5" dirty="0">
                <a:latin typeface="Gill Sans MT"/>
                <a:cs typeface="Gill Sans MT"/>
              </a:rPr>
              <a:t>plastic scintillators coupled to  lightguides </a:t>
            </a:r>
            <a:r>
              <a:rPr sz="2600" dirty="0">
                <a:latin typeface="Gill Sans MT"/>
                <a:cs typeface="Gill Sans MT"/>
              </a:rPr>
              <a:t>and </a:t>
            </a:r>
            <a:r>
              <a:rPr sz="2600" spc="-15" dirty="0">
                <a:latin typeface="Gill Sans MT"/>
                <a:cs typeface="Gill Sans MT"/>
              </a:rPr>
              <a:t>low </a:t>
            </a:r>
            <a:r>
              <a:rPr sz="2600" spc="-5" dirty="0">
                <a:latin typeface="Gill Sans MT"/>
                <a:cs typeface="Gill Sans MT"/>
              </a:rPr>
              <a:t>radioactivity</a:t>
            </a:r>
            <a:r>
              <a:rPr sz="2600" spc="0" dirty="0">
                <a:latin typeface="Gill Sans MT"/>
                <a:cs typeface="Gill Sans MT"/>
              </a:rPr>
              <a:t> </a:t>
            </a:r>
            <a:r>
              <a:rPr sz="2600" spc="-5" dirty="0">
                <a:latin typeface="Gill Sans MT"/>
                <a:cs typeface="Gill Sans MT"/>
              </a:rPr>
              <a:t>PTMs</a:t>
            </a:r>
            <a:endParaRPr sz="2600">
              <a:latin typeface="Gill Sans MT"/>
              <a:cs typeface="Gill Sans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350000" y="9283700"/>
            <a:ext cx="280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16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1600" y="6273800"/>
            <a:ext cx="8229600" cy="21631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99644" y="7294726"/>
            <a:ext cx="1348740" cy="90170"/>
          </a:xfrm>
          <a:custGeom>
            <a:avLst/>
            <a:gdLst/>
            <a:ahLst/>
            <a:cxnLst/>
            <a:rect l="l" t="t" r="r" b="b"/>
            <a:pathLst>
              <a:path w="1348739" h="90170">
                <a:moveTo>
                  <a:pt x="0" y="89775"/>
                </a:moveTo>
                <a:lnTo>
                  <a:pt x="1348698" y="89775"/>
                </a:lnTo>
                <a:lnTo>
                  <a:pt x="1348698" y="0"/>
                </a:lnTo>
                <a:lnTo>
                  <a:pt x="0" y="0"/>
                </a:lnTo>
                <a:lnTo>
                  <a:pt x="0" y="89775"/>
                </a:lnTo>
                <a:close/>
              </a:path>
            </a:pathLst>
          </a:custGeom>
          <a:solidFill>
            <a:srgbClr val="93D3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99644" y="7294727"/>
            <a:ext cx="1348740" cy="90170"/>
          </a:xfrm>
          <a:custGeom>
            <a:avLst/>
            <a:gdLst/>
            <a:ahLst/>
            <a:cxnLst/>
            <a:rect l="l" t="t" r="r" b="b"/>
            <a:pathLst>
              <a:path w="1348739" h="90170">
                <a:moveTo>
                  <a:pt x="0" y="89775"/>
                </a:moveTo>
                <a:lnTo>
                  <a:pt x="1348698" y="89775"/>
                </a:lnTo>
                <a:lnTo>
                  <a:pt x="1348698" y="0"/>
                </a:lnTo>
                <a:lnTo>
                  <a:pt x="0" y="0"/>
                </a:lnTo>
                <a:lnTo>
                  <a:pt x="0" y="89775"/>
                </a:lnTo>
                <a:close/>
              </a:path>
            </a:pathLst>
          </a:custGeom>
          <a:ln w="74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99644" y="6800970"/>
            <a:ext cx="1348740" cy="494030"/>
          </a:xfrm>
          <a:custGeom>
            <a:avLst/>
            <a:gdLst/>
            <a:ahLst/>
            <a:cxnLst/>
            <a:rect l="l" t="t" r="r" b="b"/>
            <a:pathLst>
              <a:path w="1348739" h="494029">
                <a:moveTo>
                  <a:pt x="944090" y="0"/>
                </a:moveTo>
                <a:lnTo>
                  <a:pt x="404604" y="0"/>
                </a:lnTo>
                <a:lnTo>
                  <a:pt x="0" y="493756"/>
                </a:lnTo>
                <a:lnTo>
                  <a:pt x="1348699" y="493756"/>
                </a:lnTo>
                <a:lnTo>
                  <a:pt x="944090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99644" y="6800970"/>
            <a:ext cx="1348740" cy="494030"/>
          </a:xfrm>
          <a:custGeom>
            <a:avLst/>
            <a:gdLst/>
            <a:ahLst/>
            <a:cxnLst/>
            <a:rect l="l" t="t" r="r" b="b"/>
            <a:pathLst>
              <a:path w="1348739" h="494029">
                <a:moveTo>
                  <a:pt x="0" y="493757"/>
                </a:moveTo>
                <a:lnTo>
                  <a:pt x="404604" y="0"/>
                </a:lnTo>
                <a:lnTo>
                  <a:pt x="944088" y="0"/>
                </a:lnTo>
                <a:lnTo>
                  <a:pt x="1348698" y="493757"/>
                </a:lnTo>
                <a:lnTo>
                  <a:pt x="0" y="493757"/>
                </a:lnTo>
                <a:close/>
              </a:path>
            </a:pathLst>
          </a:custGeom>
          <a:ln w="74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748343" y="7294726"/>
            <a:ext cx="1348740" cy="90170"/>
          </a:xfrm>
          <a:custGeom>
            <a:avLst/>
            <a:gdLst/>
            <a:ahLst/>
            <a:cxnLst/>
            <a:rect l="l" t="t" r="r" b="b"/>
            <a:pathLst>
              <a:path w="1348739" h="90170">
                <a:moveTo>
                  <a:pt x="0" y="89775"/>
                </a:moveTo>
                <a:lnTo>
                  <a:pt x="1348691" y="89775"/>
                </a:lnTo>
                <a:lnTo>
                  <a:pt x="1348691" y="0"/>
                </a:lnTo>
                <a:lnTo>
                  <a:pt x="0" y="0"/>
                </a:lnTo>
                <a:lnTo>
                  <a:pt x="0" y="89775"/>
                </a:lnTo>
                <a:close/>
              </a:path>
            </a:pathLst>
          </a:custGeom>
          <a:solidFill>
            <a:srgbClr val="93D3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748342" y="7294727"/>
            <a:ext cx="1348740" cy="90170"/>
          </a:xfrm>
          <a:custGeom>
            <a:avLst/>
            <a:gdLst/>
            <a:ahLst/>
            <a:cxnLst/>
            <a:rect l="l" t="t" r="r" b="b"/>
            <a:pathLst>
              <a:path w="1348739" h="90170">
                <a:moveTo>
                  <a:pt x="0" y="89775"/>
                </a:moveTo>
                <a:lnTo>
                  <a:pt x="1348692" y="89775"/>
                </a:lnTo>
                <a:lnTo>
                  <a:pt x="1348692" y="0"/>
                </a:lnTo>
                <a:lnTo>
                  <a:pt x="0" y="0"/>
                </a:lnTo>
                <a:lnTo>
                  <a:pt x="0" y="89775"/>
                </a:lnTo>
                <a:close/>
              </a:path>
            </a:pathLst>
          </a:custGeom>
          <a:ln w="74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748343" y="6800970"/>
            <a:ext cx="1348740" cy="494030"/>
          </a:xfrm>
          <a:custGeom>
            <a:avLst/>
            <a:gdLst/>
            <a:ahLst/>
            <a:cxnLst/>
            <a:rect l="l" t="t" r="r" b="b"/>
            <a:pathLst>
              <a:path w="1348739" h="494029">
                <a:moveTo>
                  <a:pt x="944076" y="0"/>
                </a:moveTo>
                <a:lnTo>
                  <a:pt x="404609" y="0"/>
                </a:lnTo>
                <a:lnTo>
                  <a:pt x="0" y="493756"/>
                </a:lnTo>
                <a:lnTo>
                  <a:pt x="1348686" y="493756"/>
                </a:lnTo>
                <a:lnTo>
                  <a:pt x="944076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748342" y="6800970"/>
            <a:ext cx="1348740" cy="494030"/>
          </a:xfrm>
          <a:custGeom>
            <a:avLst/>
            <a:gdLst/>
            <a:ahLst/>
            <a:cxnLst/>
            <a:rect l="l" t="t" r="r" b="b"/>
            <a:pathLst>
              <a:path w="1348739" h="494029">
                <a:moveTo>
                  <a:pt x="0" y="493757"/>
                </a:moveTo>
                <a:lnTo>
                  <a:pt x="404609" y="0"/>
                </a:lnTo>
                <a:lnTo>
                  <a:pt x="944077" y="0"/>
                </a:lnTo>
                <a:lnTo>
                  <a:pt x="1348687" y="493757"/>
                </a:lnTo>
                <a:lnTo>
                  <a:pt x="0" y="493757"/>
                </a:lnTo>
                <a:close/>
              </a:path>
            </a:pathLst>
          </a:custGeom>
          <a:ln w="74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952" y="7474276"/>
            <a:ext cx="1348740" cy="90170"/>
          </a:xfrm>
          <a:custGeom>
            <a:avLst/>
            <a:gdLst/>
            <a:ahLst/>
            <a:cxnLst/>
            <a:rect l="l" t="t" r="r" b="b"/>
            <a:pathLst>
              <a:path w="1348740" h="90170">
                <a:moveTo>
                  <a:pt x="0" y="89775"/>
                </a:moveTo>
                <a:lnTo>
                  <a:pt x="1348691" y="89775"/>
                </a:lnTo>
                <a:lnTo>
                  <a:pt x="1348691" y="0"/>
                </a:lnTo>
                <a:lnTo>
                  <a:pt x="0" y="0"/>
                </a:lnTo>
                <a:lnTo>
                  <a:pt x="0" y="89775"/>
                </a:lnTo>
                <a:close/>
              </a:path>
            </a:pathLst>
          </a:custGeom>
          <a:solidFill>
            <a:srgbClr val="93D3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953" y="7474277"/>
            <a:ext cx="1348740" cy="90170"/>
          </a:xfrm>
          <a:custGeom>
            <a:avLst/>
            <a:gdLst/>
            <a:ahLst/>
            <a:cxnLst/>
            <a:rect l="l" t="t" r="r" b="b"/>
            <a:pathLst>
              <a:path w="1348740" h="90170">
                <a:moveTo>
                  <a:pt x="0" y="89775"/>
                </a:moveTo>
                <a:lnTo>
                  <a:pt x="1348692" y="89775"/>
                </a:lnTo>
                <a:lnTo>
                  <a:pt x="1348692" y="0"/>
                </a:lnTo>
                <a:lnTo>
                  <a:pt x="0" y="0"/>
                </a:lnTo>
                <a:lnTo>
                  <a:pt x="0" y="89775"/>
                </a:lnTo>
                <a:close/>
              </a:path>
            </a:pathLst>
          </a:custGeom>
          <a:ln w="74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0952" y="7564051"/>
            <a:ext cx="1348740" cy="494030"/>
          </a:xfrm>
          <a:custGeom>
            <a:avLst/>
            <a:gdLst/>
            <a:ahLst/>
            <a:cxnLst/>
            <a:rect l="l" t="t" r="r" b="b"/>
            <a:pathLst>
              <a:path w="1348740" h="494029">
                <a:moveTo>
                  <a:pt x="1348691" y="0"/>
                </a:moveTo>
                <a:lnTo>
                  <a:pt x="0" y="0"/>
                </a:lnTo>
                <a:lnTo>
                  <a:pt x="404609" y="493760"/>
                </a:lnTo>
                <a:lnTo>
                  <a:pt x="944083" y="493760"/>
                </a:lnTo>
                <a:lnTo>
                  <a:pt x="1348691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0953" y="7564052"/>
            <a:ext cx="1348740" cy="494030"/>
          </a:xfrm>
          <a:custGeom>
            <a:avLst/>
            <a:gdLst/>
            <a:ahLst/>
            <a:cxnLst/>
            <a:rect l="l" t="t" r="r" b="b"/>
            <a:pathLst>
              <a:path w="1348740" h="494029">
                <a:moveTo>
                  <a:pt x="1348691" y="0"/>
                </a:moveTo>
                <a:lnTo>
                  <a:pt x="944083" y="493760"/>
                </a:lnTo>
                <a:lnTo>
                  <a:pt x="404608" y="493760"/>
                </a:lnTo>
                <a:lnTo>
                  <a:pt x="0" y="0"/>
                </a:lnTo>
                <a:lnTo>
                  <a:pt x="1348691" y="0"/>
                </a:lnTo>
                <a:close/>
              </a:path>
            </a:pathLst>
          </a:custGeom>
          <a:ln w="74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748343" y="7474276"/>
            <a:ext cx="1348740" cy="90170"/>
          </a:xfrm>
          <a:custGeom>
            <a:avLst/>
            <a:gdLst/>
            <a:ahLst/>
            <a:cxnLst/>
            <a:rect l="l" t="t" r="r" b="b"/>
            <a:pathLst>
              <a:path w="1348739" h="90170">
                <a:moveTo>
                  <a:pt x="0" y="89775"/>
                </a:moveTo>
                <a:lnTo>
                  <a:pt x="1348691" y="89775"/>
                </a:lnTo>
                <a:lnTo>
                  <a:pt x="1348691" y="0"/>
                </a:lnTo>
                <a:lnTo>
                  <a:pt x="0" y="0"/>
                </a:lnTo>
                <a:lnTo>
                  <a:pt x="0" y="89775"/>
                </a:lnTo>
                <a:close/>
              </a:path>
            </a:pathLst>
          </a:custGeom>
          <a:solidFill>
            <a:srgbClr val="93D3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748342" y="7474277"/>
            <a:ext cx="1348740" cy="90170"/>
          </a:xfrm>
          <a:custGeom>
            <a:avLst/>
            <a:gdLst/>
            <a:ahLst/>
            <a:cxnLst/>
            <a:rect l="l" t="t" r="r" b="b"/>
            <a:pathLst>
              <a:path w="1348739" h="90170">
                <a:moveTo>
                  <a:pt x="0" y="89775"/>
                </a:moveTo>
                <a:lnTo>
                  <a:pt x="1348692" y="89775"/>
                </a:lnTo>
                <a:lnTo>
                  <a:pt x="1348692" y="0"/>
                </a:lnTo>
                <a:lnTo>
                  <a:pt x="0" y="0"/>
                </a:lnTo>
                <a:lnTo>
                  <a:pt x="0" y="89775"/>
                </a:lnTo>
                <a:close/>
              </a:path>
            </a:pathLst>
          </a:custGeom>
          <a:ln w="74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748343" y="7564051"/>
            <a:ext cx="1348740" cy="494030"/>
          </a:xfrm>
          <a:custGeom>
            <a:avLst/>
            <a:gdLst/>
            <a:ahLst/>
            <a:cxnLst/>
            <a:rect l="l" t="t" r="r" b="b"/>
            <a:pathLst>
              <a:path w="1348739" h="494029">
                <a:moveTo>
                  <a:pt x="1348686" y="0"/>
                </a:moveTo>
                <a:lnTo>
                  <a:pt x="0" y="0"/>
                </a:lnTo>
                <a:lnTo>
                  <a:pt x="404609" y="493760"/>
                </a:lnTo>
                <a:lnTo>
                  <a:pt x="944076" y="493760"/>
                </a:lnTo>
                <a:lnTo>
                  <a:pt x="1348686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748342" y="7564052"/>
            <a:ext cx="1348740" cy="494030"/>
          </a:xfrm>
          <a:custGeom>
            <a:avLst/>
            <a:gdLst/>
            <a:ahLst/>
            <a:cxnLst/>
            <a:rect l="l" t="t" r="r" b="b"/>
            <a:pathLst>
              <a:path w="1348739" h="494029">
                <a:moveTo>
                  <a:pt x="1348687" y="0"/>
                </a:moveTo>
                <a:lnTo>
                  <a:pt x="944077" y="493760"/>
                </a:lnTo>
                <a:lnTo>
                  <a:pt x="404609" y="493760"/>
                </a:lnTo>
                <a:lnTo>
                  <a:pt x="0" y="0"/>
                </a:lnTo>
                <a:lnTo>
                  <a:pt x="1348687" y="0"/>
                </a:lnTo>
                <a:close/>
              </a:path>
            </a:pathLst>
          </a:custGeom>
          <a:ln w="74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99644" y="7474276"/>
            <a:ext cx="1348740" cy="90170"/>
          </a:xfrm>
          <a:custGeom>
            <a:avLst/>
            <a:gdLst/>
            <a:ahLst/>
            <a:cxnLst/>
            <a:rect l="l" t="t" r="r" b="b"/>
            <a:pathLst>
              <a:path w="1348739" h="90170">
                <a:moveTo>
                  <a:pt x="0" y="89775"/>
                </a:moveTo>
                <a:lnTo>
                  <a:pt x="1348698" y="89775"/>
                </a:lnTo>
                <a:lnTo>
                  <a:pt x="1348698" y="0"/>
                </a:lnTo>
                <a:lnTo>
                  <a:pt x="0" y="0"/>
                </a:lnTo>
                <a:lnTo>
                  <a:pt x="0" y="89775"/>
                </a:lnTo>
                <a:close/>
              </a:path>
            </a:pathLst>
          </a:custGeom>
          <a:solidFill>
            <a:srgbClr val="93D3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399644" y="7474277"/>
            <a:ext cx="1348740" cy="90170"/>
          </a:xfrm>
          <a:custGeom>
            <a:avLst/>
            <a:gdLst/>
            <a:ahLst/>
            <a:cxnLst/>
            <a:rect l="l" t="t" r="r" b="b"/>
            <a:pathLst>
              <a:path w="1348739" h="90170">
                <a:moveTo>
                  <a:pt x="0" y="89775"/>
                </a:moveTo>
                <a:lnTo>
                  <a:pt x="1348698" y="89775"/>
                </a:lnTo>
                <a:lnTo>
                  <a:pt x="1348698" y="0"/>
                </a:lnTo>
                <a:lnTo>
                  <a:pt x="0" y="0"/>
                </a:lnTo>
                <a:lnTo>
                  <a:pt x="0" y="89775"/>
                </a:lnTo>
                <a:close/>
              </a:path>
            </a:pathLst>
          </a:custGeom>
          <a:ln w="74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99644" y="7564051"/>
            <a:ext cx="1348740" cy="494030"/>
          </a:xfrm>
          <a:custGeom>
            <a:avLst/>
            <a:gdLst/>
            <a:ahLst/>
            <a:cxnLst/>
            <a:rect l="l" t="t" r="r" b="b"/>
            <a:pathLst>
              <a:path w="1348739" h="494029">
                <a:moveTo>
                  <a:pt x="1348699" y="0"/>
                </a:moveTo>
                <a:lnTo>
                  <a:pt x="0" y="0"/>
                </a:lnTo>
                <a:lnTo>
                  <a:pt x="404604" y="493760"/>
                </a:lnTo>
                <a:lnTo>
                  <a:pt x="944090" y="493760"/>
                </a:lnTo>
                <a:lnTo>
                  <a:pt x="1348699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399644" y="7564052"/>
            <a:ext cx="1348740" cy="494030"/>
          </a:xfrm>
          <a:custGeom>
            <a:avLst/>
            <a:gdLst/>
            <a:ahLst/>
            <a:cxnLst/>
            <a:rect l="l" t="t" r="r" b="b"/>
            <a:pathLst>
              <a:path w="1348739" h="494029">
                <a:moveTo>
                  <a:pt x="1348698" y="0"/>
                </a:moveTo>
                <a:lnTo>
                  <a:pt x="944088" y="493760"/>
                </a:lnTo>
                <a:lnTo>
                  <a:pt x="404604" y="493760"/>
                </a:lnTo>
                <a:lnTo>
                  <a:pt x="0" y="0"/>
                </a:lnTo>
                <a:lnTo>
                  <a:pt x="1348698" y="0"/>
                </a:lnTo>
                <a:close/>
              </a:path>
            </a:pathLst>
          </a:custGeom>
          <a:ln w="74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0952" y="7294726"/>
            <a:ext cx="1348740" cy="90170"/>
          </a:xfrm>
          <a:custGeom>
            <a:avLst/>
            <a:gdLst/>
            <a:ahLst/>
            <a:cxnLst/>
            <a:rect l="l" t="t" r="r" b="b"/>
            <a:pathLst>
              <a:path w="1348740" h="90170">
                <a:moveTo>
                  <a:pt x="0" y="89775"/>
                </a:moveTo>
                <a:lnTo>
                  <a:pt x="1348691" y="89775"/>
                </a:lnTo>
                <a:lnTo>
                  <a:pt x="1348691" y="0"/>
                </a:lnTo>
                <a:lnTo>
                  <a:pt x="0" y="0"/>
                </a:lnTo>
                <a:lnTo>
                  <a:pt x="0" y="89775"/>
                </a:lnTo>
                <a:close/>
              </a:path>
            </a:pathLst>
          </a:custGeom>
          <a:solidFill>
            <a:srgbClr val="93D3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0953" y="7294727"/>
            <a:ext cx="1348740" cy="90170"/>
          </a:xfrm>
          <a:custGeom>
            <a:avLst/>
            <a:gdLst/>
            <a:ahLst/>
            <a:cxnLst/>
            <a:rect l="l" t="t" r="r" b="b"/>
            <a:pathLst>
              <a:path w="1348740" h="90170">
                <a:moveTo>
                  <a:pt x="0" y="89775"/>
                </a:moveTo>
                <a:lnTo>
                  <a:pt x="1348692" y="89775"/>
                </a:lnTo>
                <a:lnTo>
                  <a:pt x="1348692" y="0"/>
                </a:lnTo>
                <a:lnTo>
                  <a:pt x="0" y="0"/>
                </a:lnTo>
                <a:lnTo>
                  <a:pt x="0" y="89775"/>
                </a:lnTo>
                <a:close/>
              </a:path>
            </a:pathLst>
          </a:custGeom>
          <a:ln w="74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0952" y="6800970"/>
            <a:ext cx="1348740" cy="494030"/>
          </a:xfrm>
          <a:custGeom>
            <a:avLst/>
            <a:gdLst/>
            <a:ahLst/>
            <a:cxnLst/>
            <a:rect l="l" t="t" r="r" b="b"/>
            <a:pathLst>
              <a:path w="1348740" h="494029">
                <a:moveTo>
                  <a:pt x="944083" y="0"/>
                </a:moveTo>
                <a:lnTo>
                  <a:pt x="404609" y="0"/>
                </a:lnTo>
                <a:lnTo>
                  <a:pt x="0" y="493756"/>
                </a:lnTo>
                <a:lnTo>
                  <a:pt x="1348691" y="493756"/>
                </a:lnTo>
                <a:lnTo>
                  <a:pt x="944083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0953" y="6800970"/>
            <a:ext cx="1348740" cy="494030"/>
          </a:xfrm>
          <a:custGeom>
            <a:avLst/>
            <a:gdLst/>
            <a:ahLst/>
            <a:cxnLst/>
            <a:rect l="l" t="t" r="r" b="b"/>
            <a:pathLst>
              <a:path w="1348740" h="494029">
                <a:moveTo>
                  <a:pt x="0" y="493757"/>
                </a:moveTo>
                <a:lnTo>
                  <a:pt x="404608" y="0"/>
                </a:lnTo>
                <a:lnTo>
                  <a:pt x="944083" y="0"/>
                </a:lnTo>
                <a:lnTo>
                  <a:pt x="1348691" y="493757"/>
                </a:lnTo>
                <a:lnTo>
                  <a:pt x="0" y="493757"/>
                </a:lnTo>
                <a:close/>
              </a:path>
            </a:pathLst>
          </a:custGeom>
          <a:ln w="74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091948" y="7622904"/>
            <a:ext cx="307975" cy="614680"/>
          </a:xfrm>
          <a:custGeom>
            <a:avLst/>
            <a:gdLst/>
            <a:ahLst/>
            <a:cxnLst/>
            <a:rect l="l" t="t" r="r" b="b"/>
            <a:pathLst>
              <a:path w="307975" h="614679">
                <a:moveTo>
                  <a:pt x="307696" y="614452"/>
                </a:moveTo>
                <a:lnTo>
                  <a:pt x="0" y="0"/>
                </a:lnTo>
              </a:path>
            </a:pathLst>
          </a:custGeom>
          <a:ln w="74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046992" y="7533130"/>
            <a:ext cx="45085" cy="90170"/>
          </a:xfrm>
          <a:custGeom>
            <a:avLst/>
            <a:gdLst/>
            <a:ahLst/>
            <a:cxnLst/>
            <a:rect l="l" t="t" r="r" b="b"/>
            <a:pathLst>
              <a:path w="45084" h="90170">
                <a:moveTo>
                  <a:pt x="44955" y="89773"/>
                </a:moveTo>
                <a:lnTo>
                  <a:pt x="0" y="0"/>
                </a:lnTo>
              </a:path>
            </a:pathLst>
          </a:custGeom>
          <a:ln w="74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046991" y="7533129"/>
            <a:ext cx="60325" cy="90170"/>
          </a:xfrm>
          <a:custGeom>
            <a:avLst/>
            <a:gdLst/>
            <a:ahLst/>
            <a:cxnLst/>
            <a:rect l="l" t="t" r="r" b="b"/>
            <a:pathLst>
              <a:path w="60325" h="90170">
                <a:moveTo>
                  <a:pt x="0" y="0"/>
                </a:moveTo>
                <a:lnTo>
                  <a:pt x="19980" y="89775"/>
                </a:lnTo>
                <a:lnTo>
                  <a:pt x="59940" y="6982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046991" y="7533130"/>
            <a:ext cx="60325" cy="90170"/>
          </a:xfrm>
          <a:custGeom>
            <a:avLst/>
            <a:gdLst/>
            <a:ahLst/>
            <a:cxnLst/>
            <a:rect l="l" t="t" r="r" b="b"/>
            <a:pathLst>
              <a:path w="60325" h="90170">
                <a:moveTo>
                  <a:pt x="59940" y="69826"/>
                </a:moveTo>
                <a:lnTo>
                  <a:pt x="0" y="0"/>
                </a:lnTo>
                <a:lnTo>
                  <a:pt x="19980" y="89774"/>
                </a:lnTo>
                <a:lnTo>
                  <a:pt x="59940" y="69826"/>
                </a:lnTo>
                <a:close/>
              </a:path>
            </a:pathLst>
          </a:custGeom>
          <a:ln w="74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748342" y="6666303"/>
            <a:ext cx="391795" cy="430530"/>
          </a:xfrm>
          <a:custGeom>
            <a:avLst/>
            <a:gdLst/>
            <a:ahLst/>
            <a:cxnLst/>
            <a:rect l="l" t="t" r="r" b="b"/>
            <a:pathLst>
              <a:path w="391794" h="430529">
                <a:moveTo>
                  <a:pt x="0" y="0"/>
                </a:moveTo>
                <a:lnTo>
                  <a:pt x="391427" y="429919"/>
                </a:lnTo>
              </a:path>
            </a:pathLst>
          </a:custGeom>
          <a:ln w="74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139770" y="7096222"/>
            <a:ext cx="47625" cy="52069"/>
          </a:xfrm>
          <a:custGeom>
            <a:avLst/>
            <a:gdLst/>
            <a:ahLst/>
            <a:cxnLst/>
            <a:rect l="l" t="t" r="r" b="b"/>
            <a:pathLst>
              <a:path w="47625" h="52070">
                <a:moveTo>
                  <a:pt x="0" y="0"/>
                </a:moveTo>
                <a:lnTo>
                  <a:pt x="47043" y="51669"/>
                </a:lnTo>
              </a:path>
            </a:pathLst>
          </a:custGeom>
          <a:ln w="74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109003" y="7066302"/>
            <a:ext cx="78105" cy="81915"/>
          </a:xfrm>
          <a:custGeom>
            <a:avLst/>
            <a:gdLst/>
            <a:ahLst/>
            <a:cxnLst/>
            <a:rect l="l" t="t" r="r" b="b"/>
            <a:pathLst>
              <a:path w="78105" h="81915">
                <a:moveTo>
                  <a:pt x="33957" y="0"/>
                </a:moveTo>
                <a:lnTo>
                  <a:pt x="0" y="29919"/>
                </a:lnTo>
                <a:lnTo>
                  <a:pt x="77920" y="81794"/>
                </a:lnTo>
                <a:lnTo>
                  <a:pt x="339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109003" y="7066303"/>
            <a:ext cx="78105" cy="81915"/>
          </a:xfrm>
          <a:custGeom>
            <a:avLst/>
            <a:gdLst/>
            <a:ahLst/>
            <a:cxnLst/>
            <a:rect l="l" t="t" r="r" b="b"/>
            <a:pathLst>
              <a:path w="78105" h="81915">
                <a:moveTo>
                  <a:pt x="0" y="29920"/>
                </a:moveTo>
                <a:lnTo>
                  <a:pt x="77921" y="81794"/>
                </a:lnTo>
                <a:lnTo>
                  <a:pt x="33956" y="0"/>
                </a:lnTo>
                <a:lnTo>
                  <a:pt x="0" y="29920"/>
                </a:lnTo>
                <a:close/>
              </a:path>
            </a:pathLst>
          </a:custGeom>
          <a:ln w="74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894160" y="7249841"/>
            <a:ext cx="224790" cy="135255"/>
          </a:xfrm>
          <a:custGeom>
            <a:avLst/>
            <a:gdLst/>
            <a:ahLst/>
            <a:cxnLst/>
            <a:rect l="l" t="t" r="r" b="b"/>
            <a:pathLst>
              <a:path w="224789" h="135254">
                <a:moveTo>
                  <a:pt x="224787" y="44885"/>
                </a:moveTo>
                <a:lnTo>
                  <a:pt x="0" y="44885"/>
                </a:lnTo>
                <a:lnTo>
                  <a:pt x="44963" y="89769"/>
                </a:lnTo>
                <a:lnTo>
                  <a:pt x="44963" y="134659"/>
                </a:lnTo>
                <a:lnTo>
                  <a:pt x="89927" y="89769"/>
                </a:lnTo>
                <a:lnTo>
                  <a:pt x="179839" y="89769"/>
                </a:lnTo>
                <a:lnTo>
                  <a:pt x="224787" y="44885"/>
                </a:lnTo>
                <a:close/>
              </a:path>
              <a:path w="224789" h="135254">
                <a:moveTo>
                  <a:pt x="134875" y="89769"/>
                </a:moveTo>
                <a:lnTo>
                  <a:pt x="89927" y="89769"/>
                </a:lnTo>
                <a:lnTo>
                  <a:pt x="134875" y="134659"/>
                </a:lnTo>
                <a:lnTo>
                  <a:pt x="134875" y="89769"/>
                </a:lnTo>
                <a:close/>
              </a:path>
              <a:path w="224789" h="135254">
                <a:moveTo>
                  <a:pt x="224787" y="89769"/>
                </a:moveTo>
                <a:lnTo>
                  <a:pt x="134875" y="89769"/>
                </a:lnTo>
                <a:lnTo>
                  <a:pt x="179839" y="134659"/>
                </a:lnTo>
                <a:lnTo>
                  <a:pt x="224787" y="89769"/>
                </a:lnTo>
                <a:close/>
              </a:path>
              <a:path w="224789" h="135254">
                <a:moveTo>
                  <a:pt x="134875" y="0"/>
                </a:moveTo>
                <a:lnTo>
                  <a:pt x="44963" y="0"/>
                </a:lnTo>
                <a:lnTo>
                  <a:pt x="89927" y="44885"/>
                </a:lnTo>
                <a:lnTo>
                  <a:pt x="134875" y="44885"/>
                </a:lnTo>
                <a:lnTo>
                  <a:pt x="134875" y="0"/>
                </a:lnTo>
                <a:close/>
              </a:path>
              <a:path w="224789" h="135254">
                <a:moveTo>
                  <a:pt x="179839" y="0"/>
                </a:moveTo>
                <a:lnTo>
                  <a:pt x="134875" y="44885"/>
                </a:lnTo>
                <a:lnTo>
                  <a:pt x="179839" y="44885"/>
                </a:lnTo>
                <a:lnTo>
                  <a:pt x="179839" y="0"/>
                </a:lnTo>
                <a:close/>
              </a:path>
            </a:pathLst>
          </a:custGeom>
          <a:solidFill>
            <a:srgbClr val="33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894160" y="7249842"/>
            <a:ext cx="224790" cy="135255"/>
          </a:xfrm>
          <a:custGeom>
            <a:avLst/>
            <a:gdLst/>
            <a:ahLst/>
            <a:cxnLst/>
            <a:rect l="l" t="t" r="r" b="b"/>
            <a:pathLst>
              <a:path w="224789" h="135254">
                <a:moveTo>
                  <a:pt x="44963" y="89769"/>
                </a:moveTo>
                <a:lnTo>
                  <a:pt x="0" y="44884"/>
                </a:lnTo>
                <a:lnTo>
                  <a:pt x="89927" y="44884"/>
                </a:lnTo>
                <a:lnTo>
                  <a:pt x="44963" y="0"/>
                </a:lnTo>
                <a:lnTo>
                  <a:pt x="134875" y="0"/>
                </a:lnTo>
                <a:lnTo>
                  <a:pt x="134875" y="44884"/>
                </a:lnTo>
                <a:lnTo>
                  <a:pt x="179838" y="0"/>
                </a:lnTo>
                <a:lnTo>
                  <a:pt x="179838" y="44884"/>
                </a:lnTo>
                <a:lnTo>
                  <a:pt x="224786" y="44884"/>
                </a:lnTo>
                <a:lnTo>
                  <a:pt x="179838" y="89769"/>
                </a:lnTo>
                <a:lnTo>
                  <a:pt x="224786" y="89769"/>
                </a:lnTo>
                <a:lnTo>
                  <a:pt x="179838" y="134659"/>
                </a:lnTo>
                <a:lnTo>
                  <a:pt x="134875" y="89769"/>
                </a:lnTo>
                <a:lnTo>
                  <a:pt x="134875" y="134659"/>
                </a:lnTo>
                <a:lnTo>
                  <a:pt x="89927" y="89769"/>
                </a:lnTo>
                <a:lnTo>
                  <a:pt x="44963" y="134659"/>
                </a:lnTo>
                <a:lnTo>
                  <a:pt x="44963" y="89769"/>
                </a:lnTo>
                <a:close/>
              </a:path>
            </a:pathLst>
          </a:custGeom>
          <a:ln w="7484">
            <a:solidFill>
              <a:srgbClr val="00B0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894160" y="7474277"/>
            <a:ext cx="224790" cy="135255"/>
          </a:xfrm>
          <a:custGeom>
            <a:avLst/>
            <a:gdLst/>
            <a:ahLst/>
            <a:cxnLst/>
            <a:rect l="l" t="t" r="r" b="b"/>
            <a:pathLst>
              <a:path w="224789" h="135254">
                <a:moveTo>
                  <a:pt x="224787" y="44883"/>
                </a:moveTo>
                <a:lnTo>
                  <a:pt x="0" y="44883"/>
                </a:lnTo>
                <a:lnTo>
                  <a:pt x="44963" y="89773"/>
                </a:lnTo>
                <a:lnTo>
                  <a:pt x="44963" y="134659"/>
                </a:lnTo>
                <a:lnTo>
                  <a:pt x="89927" y="89773"/>
                </a:lnTo>
                <a:lnTo>
                  <a:pt x="179839" y="89773"/>
                </a:lnTo>
                <a:lnTo>
                  <a:pt x="224787" y="44883"/>
                </a:lnTo>
                <a:close/>
              </a:path>
              <a:path w="224789" h="135254">
                <a:moveTo>
                  <a:pt x="134875" y="89773"/>
                </a:moveTo>
                <a:lnTo>
                  <a:pt x="89927" y="89773"/>
                </a:lnTo>
                <a:lnTo>
                  <a:pt x="134875" y="134659"/>
                </a:lnTo>
                <a:lnTo>
                  <a:pt x="134875" y="89773"/>
                </a:lnTo>
                <a:close/>
              </a:path>
              <a:path w="224789" h="135254">
                <a:moveTo>
                  <a:pt x="224787" y="89773"/>
                </a:moveTo>
                <a:lnTo>
                  <a:pt x="134875" y="89773"/>
                </a:lnTo>
                <a:lnTo>
                  <a:pt x="179839" y="134659"/>
                </a:lnTo>
                <a:lnTo>
                  <a:pt x="224787" y="89773"/>
                </a:lnTo>
                <a:close/>
              </a:path>
              <a:path w="224789" h="135254">
                <a:moveTo>
                  <a:pt x="134875" y="0"/>
                </a:moveTo>
                <a:lnTo>
                  <a:pt x="44963" y="0"/>
                </a:lnTo>
                <a:lnTo>
                  <a:pt x="89927" y="44883"/>
                </a:lnTo>
                <a:lnTo>
                  <a:pt x="134875" y="44883"/>
                </a:lnTo>
                <a:lnTo>
                  <a:pt x="134875" y="0"/>
                </a:lnTo>
                <a:close/>
              </a:path>
              <a:path w="224789" h="135254">
                <a:moveTo>
                  <a:pt x="179839" y="0"/>
                </a:moveTo>
                <a:lnTo>
                  <a:pt x="134875" y="44883"/>
                </a:lnTo>
                <a:lnTo>
                  <a:pt x="179839" y="44883"/>
                </a:lnTo>
                <a:lnTo>
                  <a:pt x="179839" y="0"/>
                </a:lnTo>
                <a:close/>
              </a:path>
            </a:pathLst>
          </a:custGeom>
          <a:solidFill>
            <a:srgbClr val="33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894160" y="7474277"/>
            <a:ext cx="224790" cy="135255"/>
          </a:xfrm>
          <a:custGeom>
            <a:avLst/>
            <a:gdLst/>
            <a:ahLst/>
            <a:cxnLst/>
            <a:rect l="l" t="t" r="r" b="b"/>
            <a:pathLst>
              <a:path w="224789" h="135254">
                <a:moveTo>
                  <a:pt x="44963" y="89774"/>
                </a:moveTo>
                <a:lnTo>
                  <a:pt x="0" y="44883"/>
                </a:lnTo>
                <a:lnTo>
                  <a:pt x="89927" y="44883"/>
                </a:lnTo>
                <a:lnTo>
                  <a:pt x="44963" y="0"/>
                </a:lnTo>
                <a:lnTo>
                  <a:pt x="134875" y="0"/>
                </a:lnTo>
                <a:lnTo>
                  <a:pt x="134875" y="44883"/>
                </a:lnTo>
                <a:lnTo>
                  <a:pt x="179838" y="0"/>
                </a:lnTo>
                <a:lnTo>
                  <a:pt x="179838" y="44883"/>
                </a:lnTo>
                <a:lnTo>
                  <a:pt x="224786" y="44883"/>
                </a:lnTo>
                <a:lnTo>
                  <a:pt x="179838" y="89774"/>
                </a:lnTo>
                <a:lnTo>
                  <a:pt x="224786" y="89774"/>
                </a:lnTo>
                <a:lnTo>
                  <a:pt x="179838" y="134659"/>
                </a:lnTo>
                <a:lnTo>
                  <a:pt x="134875" y="89774"/>
                </a:lnTo>
                <a:lnTo>
                  <a:pt x="134875" y="134659"/>
                </a:lnTo>
                <a:lnTo>
                  <a:pt x="89927" y="89774"/>
                </a:lnTo>
                <a:lnTo>
                  <a:pt x="44963" y="134659"/>
                </a:lnTo>
                <a:lnTo>
                  <a:pt x="44963" y="89774"/>
                </a:lnTo>
                <a:close/>
              </a:path>
            </a:pathLst>
          </a:custGeom>
          <a:ln w="7484">
            <a:solidFill>
              <a:srgbClr val="00B0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2572600" y="8245854"/>
            <a:ext cx="35179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" dirty="0">
                <a:latin typeface="Times New Roman"/>
                <a:cs typeface="Times New Roman"/>
              </a:rPr>
              <a:t>PMT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047717" y="8245854"/>
            <a:ext cx="704215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" dirty="0">
                <a:latin typeface="Times New Roman"/>
                <a:cs typeface="Times New Roman"/>
              </a:rPr>
              <a:t>scintillator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179976" y="6405488"/>
            <a:ext cx="43942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" dirty="0">
                <a:latin typeface="Times New Roman"/>
                <a:cs typeface="Times New Roman"/>
              </a:rPr>
              <a:t>source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369292" y="6405488"/>
            <a:ext cx="75819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" dirty="0">
                <a:latin typeface="Times New Roman"/>
                <a:cs typeface="Times New Roman"/>
              </a:rPr>
              <a:t>light−guide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836512" y="6938889"/>
            <a:ext cx="165100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5" dirty="0">
                <a:solidFill>
                  <a:srgbClr val="0000FF"/>
                </a:solidFill>
                <a:latin typeface="Symbol"/>
                <a:cs typeface="Symbol"/>
              </a:rPr>
              <a:t></a:t>
            </a:r>
            <a:endParaRPr sz="2000">
              <a:latin typeface="Symbol"/>
              <a:cs typeface="Symbo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836512" y="7567308"/>
            <a:ext cx="549275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000" spc="217" baseline="9722" dirty="0">
                <a:solidFill>
                  <a:srgbClr val="FF0000"/>
                </a:solidFill>
                <a:latin typeface="Symbol"/>
                <a:cs typeface="Symbol"/>
              </a:rPr>
              <a:t></a:t>
            </a:r>
            <a:r>
              <a:rPr sz="1250" spc="-5" dirty="0">
                <a:solidFill>
                  <a:srgbClr val="FF0000"/>
                </a:solidFill>
                <a:latin typeface="Times New Roman"/>
                <a:cs typeface="Times New Roman"/>
              </a:rPr>
              <a:t>delay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894160" y="6262316"/>
            <a:ext cx="360045" cy="494030"/>
          </a:xfrm>
          <a:custGeom>
            <a:avLst/>
            <a:gdLst/>
            <a:ahLst/>
            <a:cxnLst/>
            <a:rect l="l" t="t" r="r" b="b"/>
            <a:pathLst>
              <a:path w="360044" h="494029">
                <a:moveTo>
                  <a:pt x="254762" y="0"/>
                </a:moveTo>
                <a:lnTo>
                  <a:pt x="104899" y="0"/>
                </a:lnTo>
                <a:lnTo>
                  <a:pt x="64073" y="8232"/>
                </a:lnTo>
                <a:lnTo>
                  <a:pt x="30728" y="30682"/>
                </a:lnTo>
                <a:lnTo>
                  <a:pt x="8245" y="63974"/>
                </a:lnTo>
                <a:lnTo>
                  <a:pt x="0" y="104738"/>
                </a:lnTo>
                <a:lnTo>
                  <a:pt x="0" y="389021"/>
                </a:lnTo>
                <a:lnTo>
                  <a:pt x="8245" y="429791"/>
                </a:lnTo>
                <a:lnTo>
                  <a:pt x="30728" y="463083"/>
                </a:lnTo>
                <a:lnTo>
                  <a:pt x="64073" y="485529"/>
                </a:lnTo>
                <a:lnTo>
                  <a:pt x="104899" y="493759"/>
                </a:lnTo>
                <a:lnTo>
                  <a:pt x="254762" y="493759"/>
                </a:lnTo>
                <a:lnTo>
                  <a:pt x="295594" y="485529"/>
                </a:lnTo>
                <a:lnTo>
                  <a:pt x="328938" y="463083"/>
                </a:lnTo>
                <a:lnTo>
                  <a:pt x="351418" y="429791"/>
                </a:lnTo>
                <a:lnTo>
                  <a:pt x="359661" y="389021"/>
                </a:lnTo>
                <a:lnTo>
                  <a:pt x="359661" y="104738"/>
                </a:lnTo>
                <a:lnTo>
                  <a:pt x="351418" y="63974"/>
                </a:lnTo>
                <a:lnTo>
                  <a:pt x="328938" y="30682"/>
                </a:lnTo>
                <a:lnTo>
                  <a:pt x="295594" y="8232"/>
                </a:lnTo>
                <a:lnTo>
                  <a:pt x="254762" y="0"/>
                </a:lnTo>
                <a:close/>
              </a:path>
            </a:pathLst>
          </a:custGeom>
          <a:solidFill>
            <a:srgbClr val="FFDE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894160" y="6262318"/>
            <a:ext cx="360045" cy="494030"/>
          </a:xfrm>
          <a:custGeom>
            <a:avLst/>
            <a:gdLst/>
            <a:ahLst/>
            <a:cxnLst/>
            <a:rect l="l" t="t" r="r" b="b"/>
            <a:pathLst>
              <a:path w="360044" h="494029">
                <a:moveTo>
                  <a:pt x="104899" y="0"/>
                </a:moveTo>
                <a:lnTo>
                  <a:pt x="64073" y="8232"/>
                </a:lnTo>
                <a:lnTo>
                  <a:pt x="30729" y="30681"/>
                </a:lnTo>
                <a:lnTo>
                  <a:pt x="8245" y="63974"/>
                </a:lnTo>
                <a:lnTo>
                  <a:pt x="0" y="104737"/>
                </a:lnTo>
                <a:lnTo>
                  <a:pt x="0" y="389020"/>
                </a:lnTo>
                <a:lnTo>
                  <a:pt x="8245" y="429790"/>
                </a:lnTo>
                <a:lnTo>
                  <a:pt x="30729" y="463082"/>
                </a:lnTo>
                <a:lnTo>
                  <a:pt x="64073" y="485528"/>
                </a:lnTo>
                <a:lnTo>
                  <a:pt x="104899" y="493758"/>
                </a:lnTo>
                <a:lnTo>
                  <a:pt x="254762" y="493758"/>
                </a:lnTo>
                <a:lnTo>
                  <a:pt x="295595" y="485528"/>
                </a:lnTo>
                <a:lnTo>
                  <a:pt x="328938" y="463082"/>
                </a:lnTo>
                <a:lnTo>
                  <a:pt x="351418" y="429790"/>
                </a:lnTo>
                <a:lnTo>
                  <a:pt x="359661" y="389020"/>
                </a:lnTo>
                <a:lnTo>
                  <a:pt x="359661" y="104737"/>
                </a:lnTo>
                <a:lnTo>
                  <a:pt x="351418" y="63974"/>
                </a:lnTo>
                <a:lnTo>
                  <a:pt x="328938" y="30681"/>
                </a:lnTo>
                <a:lnTo>
                  <a:pt x="295595" y="8232"/>
                </a:lnTo>
                <a:lnTo>
                  <a:pt x="254762" y="0"/>
                </a:lnTo>
                <a:lnTo>
                  <a:pt x="104899" y="0"/>
                </a:lnTo>
                <a:close/>
              </a:path>
            </a:pathLst>
          </a:custGeom>
          <a:ln w="74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242863" y="6262316"/>
            <a:ext cx="360045" cy="494030"/>
          </a:xfrm>
          <a:custGeom>
            <a:avLst/>
            <a:gdLst/>
            <a:ahLst/>
            <a:cxnLst/>
            <a:rect l="l" t="t" r="r" b="b"/>
            <a:pathLst>
              <a:path w="360045" h="494029">
                <a:moveTo>
                  <a:pt x="254761" y="0"/>
                </a:moveTo>
                <a:lnTo>
                  <a:pt x="104898" y="0"/>
                </a:lnTo>
                <a:lnTo>
                  <a:pt x="64066" y="8232"/>
                </a:lnTo>
                <a:lnTo>
                  <a:pt x="30723" y="30682"/>
                </a:lnTo>
                <a:lnTo>
                  <a:pt x="8243" y="63974"/>
                </a:lnTo>
                <a:lnTo>
                  <a:pt x="0" y="104738"/>
                </a:lnTo>
                <a:lnTo>
                  <a:pt x="0" y="389021"/>
                </a:lnTo>
                <a:lnTo>
                  <a:pt x="8243" y="429791"/>
                </a:lnTo>
                <a:lnTo>
                  <a:pt x="30723" y="463083"/>
                </a:lnTo>
                <a:lnTo>
                  <a:pt x="64066" y="485529"/>
                </a:lnTo>
                <a:lnTo>
                  <a:pt x="104898" y="493759"/>
                </a:lnTo>
                <a:lnTo>
                  <a:pt x="254761" y="493759"/>
                </a:lnTo>
                <a:lnTo>
                  <a:pt x="295586" y="485529"/>
                </a:lnTo>
                <a:lnTo>
                  <a:pt x="328924" y="463083"/>
                </a:lnTo>
                <a:lnTo>
                  <a:pt x="351403" y="429791"/>
                </a:lnTo>
                <a:lnTo>
                  <a:pt x="359646" y="389021"/>
                </a:lnTo>
                <a:lnTo>
                  <a:pt x="359646" y="104738"/>
                </a:lnTo>
                <a:lnTo>
                  <a:pt x="351403" y="63974"/>
                </a:lnTo>
                <a:lnTo>
                  <a:pt x="328924" y="30682"/>
                </a:lnTo>
                <a:lnTo>
                  <a:pt x="295586" y="8232"/>
                </a:lnTo>
                <a:lnTo>
                  <a:pt x="254761" y="0"/>
                </a:lnTo>
                <a:close/>
              </a:path>
            </a:pathLst>
          </a:custGeom>
          <a:solidFill>
            <a:srgbClr val="FFDE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242863" y="6262318"/>
            <a:ext cx="360045" cy="494030"/>
          </a:xfrm>
          <a:custGeom>
            <a:avLst/>
            <a:gdLst/>
            <a:ahLst/>
            <a:cxnLst/>
            <a:rect l="l" t="t" r="r" b="b"/>
            <a:pathLst>
              <a:path w="360045" h="494029">
                <a:moveTo>
                  <a:pt x="104899" y="0"/>
                </a:moveTo>
                <a:lnTo>
                  <a:pt x="64066" y="8232"/>
                </a:lnTo>
                <a:lnTo>
                  <a:pt x="30723" y="30681"/>
                </a:lnTo>
                <a:lnTo>
                  <a:pt x="8243" y="63974"/>
                </a:lnTo>
                <a:lnTo>
                  <a:pt x="0" y="104737"/>
                </a:lnTo>
                <a:lnTo>
                  <a:pt x="0" y="389020"/>
                </a:lnTo>
                <a:lnTo>
                  <a:pt x="8243" y="429790"/>
                </a:lnTo>
                <a:lnTo>
                  <a:pt x="30723" y="463082"/>
                </a:lnTo>
                <a:lnTo>
                  <a:pt x="64066" y="485528"/>
                </a:lnTo>
                <a:lnTo>
                  <a:pt x="104899" y="493758"/>
                </a:lnTo>
                <a:lnTo>
                  <a:pt x="254762" y="493758"/>
                </a:lnTo>
                <a:lnTo>
                  <a:pt x="295585" y="485528"/>
                </a:lnTo>
                <a:lnTo>
                  <a:pt x="328924" y="463082"/>
                </a:lnTo>
                <a:lnTo>
                  <a:pt x="351402" y="429790"/>
                </a:lnTo>
                <a:lnTo>
                  <a:pt x="359645" y="389020"/>
                </a:lnTo>
                <a:lnTo>
                  <a:pt x="359645" y="104737"/>
                </a:lnTo>
                <a:lnTo>
                  <a:pt x="351402" y="63974"/>
                </a:lnTo>
                <a:lnTo>
                  <a:pt x="328924" y="30681"/>
                </a:lnTo>
                <a:lnTo>
                  <a:pt x="295585" y="8232"/>
                </a:lnTo>
                <a:lnTo>
                  <a:pt x="254762" y="0"/>
                </a:lnTo>
                <a:lnTo>
                  <a:pt x="104899" y="0"/>
                </a:lnTo>
                <a:close/>
              </a:path>
            </a:pathLst>
          </a:custGeom>
          <a:ln w="74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45475" y="8102696"/>
            <a:ext cx="360045" cy="494030"/>
          </a:xfrm>
          <a:custGeom>
            <a:avLst/>
            <a:gdLst/>
            <a:ahLst/>
            <a:cxnLst/>
            <a:rect l="l" t="t" r="r" b="b"/>
            <a:pathLst>
              <a:path w="360044" h="494029">
                <a:moveTo>
                  <a:pt x="254754" y="0"/>
                </a:moveTo>
                <a:lnTo>
                  <a:pt x="104900" y="0"/>
                </a:lnTo>
                <a:lnTo>
                  <a:pt x="64068" y="8231"/>
                </a:lnTo>
                <a:lnTo>
                  <a:pt x="30724" y="30677"/>
                </a:lnTo>
                <a:lnTo>
                  <a:pt x="8243" y="63970"/>
                </a:lnTo>
                <a:lnTo>
                  <a:pt x="0" y="104738"/>
                </a:lnTo>
                <a:lnTo>
                  <a:pt x="0" y="389021"/>
                </a:lnTo>
                <a:lnTo>
                  <a:pt x="8243" y="429789"/>
                </a:lnTo>
                <a:lnTo>
                  <a:pt x="30724" y="463082"/>
                </a:lnTo>
                <a:lnTo>
                  <a:pt x="64068" y="485529"/>
                </a:lnTo>
                <a:lnTo>
                  <a:pt x="104900" y="493760"/>
                </a:lnTo>
                <a:lnTo>
                  <a:pt x="254754" y="493760"/>
                </a:lnTo>
                <a:lnTo>
                  <a:pt x="295584" y="485529"/>
                </a:lnTo>
                <a:lnTo>
                  <a:pt x="328928" y="463082"/>
                </a:lnTo>
                <a:lnTo>
                  <a:pt x="351410" y="429789"/>
                </a:lnTo>
                <a:lnTo>
                  <a:pt x="359654" y="389021"/>
                </a:lnTo>
                <a:lnTo>
                  <a:pt x="359654" y="104738"/>
                </a:lnTo>
                <a:lnTo>
                  <a:pt x="351410" y="63970"/>
                </a:lnTo>
                <a:lnTo>
                  <a:pt x="328928" y="30677"/>
                </a:lnTo>
                <a:lnTo>
                  <a:pt x="295584" y="8231"/>
                </a:lnTo>
                <a:lnTo>
                  <a:pt x="254754" y="0"/>
                </a:lnTo>
                <a:close/>
              </a:path>
            </a:pathLst>
          </a:custGeom>
          <a:solidFill>
            <a:srgbClr val="FFDE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45474" y="8102697"/>
            <a:ext cx="360045" cy="494030"/>
          </a:xfrm>
          <a:custGeom>
            <a:avLst/>
            <a:gdLst/>
            <a:ahLst/>
            <a:cxnLst/>
            <a:rect l="l" t="t" r="r" b="b"/>
            <a:pathLst>
              <a:path w="360044" h="494029">
                <a:moveTo>
                  <a:pt x="104901" y="0"/>
                </a:moveTo>
                <a:lnTo>
                  <a:pt x="64069" y="8231"/>
                </a:lnTo>
                <a:lnTo>
                  <a:pt x="30725" y="30677"/>
                </a:lnTo>
                <a:lnTo>
                  <a:pt x="8243" y="63969"/>
                </a:lnTo>
                <a:lnTo>
                  <a:pt x="0" y="104737"/>
                </a:lnTo>
                <a:lnTo>
                  <a:pt x="0" y="389020"/>
                </a:lnTo>
                <a:lnTo>
                  <a:pt x="8243" y="429788"/>
                </a:lnTo>
                <a:lnTo>
                  <a:pt x="30725" y="463081"/>
                </a:lnTo>
                <a:lnTo>
                  <a:pt x="64069" y="485528"/>
                </a:lnTo>
                <a:lnTo>
                  <a:pt x="104901" y="493759"/>
                </a:lnTo>
                <a:lnTo>
                  <a:pt x="254754" y="493759"/>
                </a:lnTo>
                <a:lnTo>
                  <a:pt x="295585" y="485528"/>
                </a:lnTo>
                <a:lnTo>
                  <a:pt x="328929" y="463081"/>
                </a:lnTo>
                <a:lnTo>
                  <a:pt x="351411" y="429788"/>
                </a:lnTo>
                <a:lnTo>
                  <a:pt x="359655" y="389020"/>
                </a:lnTo>
                <a:lnTo>
                  <a:pt x="359655" y="104737"/>
                </a:lnTo>
                <a:lnTo>
                  <a:pt x="351411" y="63969"/>
                </a:lnTo>
                <a:lnTo>
                  <a:pt x="328929" y="30677"/>
                </a:lnTo>
                <a:lnTo>
                  <a:pt x="295585" y="8231"/>
                </a:lnTo>
                <a:lnTo>
                  <a:pt x="254754" y="0"/>
                </a:lnTo>
                <a:lnTo>
                  <a:pt x="104901" y="0"/>
                </a:lnTo>
                <a:close/>
              </a:path>
            </a:pathLst>
          </a:custGeom>
          <a:ln w="74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242863" y="8102696"/>
            <a:ext cx="360045" cy="494030"/>
          </a:xfrm>
          <a:custGeom>
            <a:avLst/>
            <a:gdLst/>
            <a:ahLst/>
            <a:cxnLst/>
            <a:rect l="l" t="t" r="r" b="b"/>
            <a:pathLst>
              <a:path w="360045" h="494029">
                <a:moveTo>
                  <a:pt x="254761" y="0"/>
                </a:moveTo>
                <a:lnTo>
                  <a:pt x="104898" y="0"/>
                </a:lnTo>
                <a:lnTo>
                  <a:pt x="64066" y="8231"/>
                </a:lnTo>
                <a:lnTo>
                  <a:pt x="30723" y="30677"/>
                </a:lnTo>
                <a:lnTo>
                  <a:pt x="8243" y="63970"/>
                </a:lnTo>
                <a:lnTo>
                  <a:pt x="0" y="104738"/>
                </a:lnTo>
                <a:lnTo>
                  <a:pt x="0" y="389021"/>
                </a:lnTo>
                <a:lnTo>
                  <a:pt x="8243" y="429789"/>
                </a:lnTo>
                <a:lnTo>
                  <a:pt x="30723" y="463082"/>
                </a:lnTo>
                <a:lnTo>
                  <a:pt x="64066" y="485529"/>
                </a:lnTo>
                <a:lnTo>
                  <a:pt x="104898" y="493760"/>
                </a:lnTo>
                <a:lnTo>
                  <a:pt x="254761" y="493760"/>
                </a:lnTo>
                <a:lnTo>
                  <a:pt x="295586" y="485529"/>
                </a:lnTo>
                <a:lnTo>
                  <a:pt x="328924" y="463082"/>
                </a:lnTo>
                <a:lnTo>
                  <a:pt x="351403" y="429789"/>
                </a:lnTo>
                <a:lnTo>
                  <a:pt x="359646" y="389021"/>
                </a:lnTo>
                <a:lnTo>
                  <a:pt x="359646" y="104738"/>
                </a:lnTo>
                <a:lnTo>
                  <a:pt x="351403" y="63970"/>
                </a:lnTo>
                <a:lnTo>
                  <a:pt x="328924" y="30677"/>
                </a:lnTo>
                <a:lnTo>
                  <a:pt x="295586" y="8231"/>
                </a:lnTo>
                <a:lnTo>
                  <a:pt x="254761" y="0"/>
                </a:lnTo>
                <a:close/>
              </a:path>
            </a:pathLst>
          </a:custGeom>
          <a:solidFill>
            <a:srgbClr val="FFDE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242863" y="8102697"/>
            <a:ext cx="360045" cy="494030"/>
          </a:xfrm>
          <a:custGeom>
            <a:avLst/>
            <a:gdLst/>
            <a:ahLst/>
            <a:cxnLst/>
            <a:rect l="l" t="t" r="r" b="b"/>
            <a:pathLst>
              <a:path w="360045" h="494029">
                <a:moveTo>
                  <a:pt x="104899" y="0"/>
                </a:moveTo>
                <a:lnTo>
                  <a:pt x="64066" y="8231"/>
                </a:lnTo>
                <a:lnTo>
                  <a:pt x="30723" y="30677"/>
                </a:lnTo>
                <a:lnTo>
                  <a:pt x="8243" y="63969"/>
                </a:lnTo>
                <a:lnTo>
                  <a:pt x="0" y="104737"/>
                </a:lnTo>
                <a:lnTo>
                  <a:pt x="0" y="389020"/>
                </a:lnTo>
                <a:lnTo>
                  <a:pt x="8243" y="429788"/>
                </a:lnTo>
                <a:lnTo>
                  <a:pt x="30723" y="463081"/>
                </a:lnTo>
                <a:lnTo>
                  <a:pt x="64066" y="485528"/>
                </a:lnTo>
                <a:lnTo>
                  <a:pt x="104899" y="493759"/>
                </a:lnTo>
                <a:lnTo>
                  <a:pt x="254762" y="493759"/>
                </a:lnTo>
                <a:lnTo>
                  <a:pt x="295585" y="485528"/>
                </a:lnTo>
                <a:lnTo>
                  <a:pt x="328924" y="463081"/>
                </a:lnTo>
                <a:lnTo>
                  <a:pt x="351402" y="429788"/>
                </a:lnTo>
                <a:lnTo>
                  <a:pt x="359645" y="389020"/>
                </a:lnTo>
                <a:lnTo>
                  <a:pt x="359645" y="104737"/>
                </a:lnTo>
                <a:lnTo>
                  <a:pt x="351402" y="63969"/>
                </a:lnTo>
                <a:lnTo>
                  <a:pt x="328924" y="30677"/>
                </a:lnTo>
                <a:lnTo>
                  <a:pt x="295585" y="8231"/>
                </a:lnTo>
                <a:lnTo>
                  <a:pt x="254762" y="0"/>
                </a:lnTo>
                <a:lnTo>
                  <a:pt x="104899" y="0"/>
                </a:lnTo>
                <a:close/>
              </a:path>
            </a:pathLst>
          </a:custGeom>
          <a:ln w="74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894160" y="8102696"/>
            <a:ext cx="360045" cy="494030"/>
          </a:xfrm>
          <a:custGeom>
            <a:avLst/>
            <a:gdLst/>
            <a:ahLst/>
            <a:cxnLst/>
            <a:rect l="l" t="t" r="r" b="b"/>
            <a:pathLst>
              <a:path w="360044" h="494029">
                <a:moveTo>
                  <a:pt x="254762" y="0"/>
                </a:moveTo>
                <a:lnTo>
                  <a:pt x="104899" y="0"/>
                </a:lnTo>
                <a:lnTo>
                  <a:pt x="64073" y="8231"/>
                </a:lnTo>
                <a:lnTo>
                  <a:pt x="30728" y="30677"/>
                </a:lnTo>
                <a:lnTo>
                  <a:pt x="8245" y="63970"/>
                </a:lnTo>
                <a:lnTo>
                  <a:pt x="0" y="104738"/>
                </a:lnTo>
                <a:lnTo>
                  <a:pt x="0" y="389021"/>
                </a:lnTo>
                <a:lnTo>
                  <a:pt x="8245" y="429789"/>
                </a:lnTo>
                <a:lnTo>
                  <a:pt x="30728" y="463082"/>
                </a:lnTo>
                <a:lnTo>
                  <a:pt x="64073" y="485529"/>
                </a:lnTo>
                <a:lnTo>
                  <a:pt x="104899" y="493760"/>
                </a:lnTo>
                <a:lnTo>
                  <a:pt x="254762" y="493760"/>
                </a:lnTo>
                <a:lnTo>
                  <a:pt x="295594" y="485529"/>
                </a:lnTo>
                <a:lnTo>
                  <a:pt x="328938" y="463082"/>
                </a:lnTo>
                <a:lnTo>
                  <a:pt x="351418" y="429789"/>
                </a:lnTo>
                <a:lnTo>
                  <a:pt x="359661" y="389021"/>
                </a:lnTo>
                <a:lnTo>
                  <a:pt x="359661" y="104738"/>
                </a:lnTo>
                <a:lnTo>
                  <a:pt x="351418" y="63970"/>
                </a:lnTo>
                <a:lnTo>
                  <a:pt x="328938" y="30677"/>
                </a:lnTo>
                <a:lnTo>
                  <a:pt x="295594" y="8231"/>
                </a:lnTo>
                <a:lnTo>
                  <a:pt x="254762" y="0"/>
                </a:lnTo>
                <a:close/>
              </a:path>
            </a:pathLst>
          </a:custGeom>
          <a:solidFill>
            <a:srgbClr val="FFDE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894160" y="8102697"/>
            <a:ext cx="360045" cy="494030"/>
          </a:xfrm>
          <a:custGeom>
            <a:avLst/>
            <a:gdLst/>
            <a:ahLst/>
            <a:cxnLst/>
            <a:rect l="l" t="t" r="r" b="b"/>
            <a:pathLst>
              <a:path w="360044" h="494029">
                <a:moveTo>
                  <a:pt x="104899" y="0"/>
                </a:moveTo>
                <a:lnTo>
                  <a:pt x="64073" y="8231"/>
                </a:lnTo>
                <a:lnTo>
                  <a:pt x="30729" y="30677"/>
                </a:lnTo>
                <a:lnTo>
                  <a:pt x="8245" y="63969"/>
                </a:lnTo>
                <a:lnTo>
                  <a:pt x="0" y="104737"/>
                </a:lnTo>
                <a:lnTo>
                  <a:pt x="0" y="389020"/>
                </a:lnTo>
                <a:lnTo>
                  <a:pt x="8245" y="429788"/>
                </a:lnTo>
                <a:lnTo>
                  <a:pt x="30729" y="463081"/>
                </a:lnTo>
                <a:lnTo>
                  <a:pt x="64073" y="485528"/>
                </a:lnTo>
                <a:lnTo>
                  <a:pt x="104899" y="493759"/>
                </a:lnTo>
                <a:lnTo>
                  <a:pt x="254762" y="493759"/>
                </a:lnTo>
                <a:lnTo>
                  <a:pt x="295595" y="485528"/>
                </a:lnTo>
                <a:lnTo>
                  <a:pt x="328938" y="463081"/>
                </a:lnTo>
                <a:lnTo>
                  <a:pt x="351418" y="429788"/>
                </a:lnTo>
                <a:lnTo>
                  <a:pt x="359661" y="389020"/>
                </a:lnTo>
                <a:lnTo>
                  <a:pt x="359661" y="104737"/>
                </a:lnTo>
                <a:lnTo>
                  <a:pt x="351418" y="63969"/>
                </a:lnTo>
                <a:lnTo>
                  <a:pt x="328938" y="30677"/>
                </a:lnTo>
                <a:lnTo>
                  <a:pt x="295595" y="8231"/>
                </a:lnTo>
                <a:lnTo>
                  <a:pt x="254762" y="0"/>
                </a:lnTo>
                <a:lnTo>
                  <a:pt x="104899" y="0"/>
                </a:lnTo>
                <a:close/>
              </a:path>
            </a:pathLst>
          </a:custGeom>
          <a:ln w="74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45475" y="6262316"/>
            <a:ext cx="360045" cy="494030"/>
          </a:xfrm>
          <a:custGeom>
            <a:avLst/>
            <a:gdLst/>
            <a:ahLst/>
            <a:cxnLst/>
            <a:rect l="l" t="t" r="r" b="b"/>
            <a:pathLst>
              <a:path w="360044" h="494029">
                <a:moveTo>
                  <a:pt x="254754" y="0"/>
                </a:moveTo>
                <a:lnTo>
                  <a:pt x="104900" y="0"/>
                </a:lnTo>
                <a:lnTo>
                  <a:pt x="64068" y="8232"/>
                </a:lnTo>
                <a:lnTo>
                  <a:pt x="30724" y="30682"/>
                </a:lnTo>
                <a:lnTo>
                  <a:pt x="8243" y="63974"/>
                </a:lnTo>
                <a:lnTo>
                  <a:pt x="0" y="104738"/>
                </a:lnTo>
                <a:lnTo>
                  <a:pt x="0" y="389021"/>
                </a:lnTo>
                <a:lnTo>
                  <a:pt x="8243" y="429791"/>
                </a:lnTo>
                <a:lnTo>
                  <a:pt x="30724" y="463083"/>
                </a:lnTo>
                <a:lnTo>
                  <a:pt x="64068" y="485529"/>
                </a:lnTo>
                <a:lnTo>
                  <a:pt x="104900" y="493759"/>
                </a:lnTo>
                <a:lnTo>
                  <a:pt x="254754" y="493759"/>
                </a:lnTo>
                <a:lnTo>
                  <a:pt x="295584" y="485529"/>
                </a:lnTo>
                <a:lnTo>
                  <a:pt x="328928" y="463083"/>
                </a:lnTo>
                <a:lnTo>
                  <a:pt x="351410" y="429791"/>
                </a:lnTo>
                <a:lnTo>
                  <a:pt x="359654" y="389021"/>
                </a:lnTo>
                <a:lnTo>
                  <a:pt x="359654" y="104738"/>
                </a:lnTo>
                <a:lnTo>
                  <a:pt x="351410" y="63974"/>
                </a:lnTo>
                <a:lnTo>
                  <a:pt x="328928" y="30682"/>
                </a:lnTo>
                <a:lnTo>
                  <a:pt x="295584" y="8232"/>
                </a:lnTo>
                <a:lnTo>
                  <a:pt x="254754" y="0"/>
                </a:lnTo>
                <a:close/>
              </a:path>
            </a:pathLst>
          </a:custGeom>
          <a:solidFill>
            <a:srgbClr val="FFDE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45474" y="6262318"/>
            <a:ext cx="360045" cy="494030"/>
          </a:xfrm>
          <a:custGeom>
            <a:avLst/>
            <a:gdLst/>
            <a:ahLst/>
            <a:cxnLst/>
            <a:rect l="l" t="t" r="r" b="b"/>
            <a:pathLst>
              <a:path w="360044" h="494029">
                <a:moveTo>
                  <a:pt x="104901" y="0"/>
                </a:moveTo>
                <a:lnTo>
                  <a:pt x="64069" y="8232"/>
                </a:lnTo>
                <a:lnTo>
                  <a:pt x="30725" y="30681"/>
                </a:lnTo>
                <a:lnTo>
                  <a:pt x="8243" y="63974"/>
                </a:lnTo>
                <a:lnTo>
                  <a:pt x="0" y="104737"/>
                </a:lnTo>
                <a:lnTo>
                  <a:pt x="0" y="389020"/>
                </a:lnTo>
                <a:lnTo>
                  <a:pt x="8243" y="429790"/>
                </a:lnTo>
                <a:lnTo>
                  <a:pt x="30725" y="463082"/>
                </a:lnTo>
                <a:lnTo>
                  <a:pt x="64069" y="485528"/>
                </a:lnTo>
                <a:lnTo>
                  <a:pt x="104901" y="493758"/>
                </a:lnTo>
                <a:lnTo>
                  <a:pt x="254754" y="493758"/>
                </a:lnTo>
                <a:lnTo>
                  <a:pt x="295585" y="485528"/>
                </a:lnTo>
                <a:lnTo>
                  <a:pt x="328929" y="463082"/>
                </a:lnTo>
                <a:lnTo>
                  <a:pt x="351411" y="429790"/>
                </a:lnTo>
                <a:lnTo>
                  <a:pt x="359655" y="389020"/>
                </a:lnTo>
                <a:lnTo>
                  <a:pt x="359655" y="104737"/>
                </a:lnTo>
                <a:lnTo>
                  <a:pt x="351411" y="63974"/>
                </a:lnTo>
                <a:lnTo>
                  <a:pt x="328929" y="30681"/>
                </a:lnTo>
                <a:lnTo>
                  <a:pt x="295585" y="8232"/>
                </a:lnTo>
                <a:lnTo>
                  <a:pt x="254754" y="0"/>
                </a:lnTo>
                <a:lnTo>
                  <a:pt x="104901" y="0"/>
                </a:lnTo>
                <a:close/>
              </a:path>
            </a:pathLst>
          </a:custGeom>
          <a:ln w="74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95906" y="7384502"/>
            <a:ext cx="3956685" cy="90170"/>
          </a:xfrm>
          <a:custGeom>
            <a:avLst/>
            <a:gdLst/>
            <a:ahLst/>
            <a:cxnLst/>
            <a:rect l="l" t="t" r="r" b="b"/>
            <a:pathLst>
              <a:path w="3956685" h="90170">
                <a:moveTo>
                  <a:pt x="0" y="89775"/>
                </a:moveTo>
                <a:lnTo>
                  <a:pt x="3956182" y="89775"/>
                </a:lnTo>
                <a:lnTo>
                  <a:pt x="3956182" y="0"/>
                </a:lnTo>
                <a:lnTo>
                  <a:pt x="0" y="0"/>
                </a:lnTo>
                <a:lnTo>
                  <a:pt x="0" y="89775"/>
                </a:lnTo>
                <a:close/>
              </a:path>
            </a:pathLst>
          </a:custGeom>
          <a:solidFill>
            <a:srgbClr val="00D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95906" y="7384502"/>
            <a:ext cx="3956685" cy="90170"/>
          </a:xfrm>
          <a:custGeom>
            <a:avLst/>
            <a:gdLst/>
            <a:ahLst/>
            <a:cxnLst/>
            <a:rect l="l" t="t" r="r" b="b"/>
            <a:pathLst>
              <a:path w="3956685" h="90170">
                <a:moveTo>
                  <a:pt x="0" y="89775"/>
                </a:moveTo>
                <a:lnTo>
                  <a:pt x="3956182" y="89775"/>
                </a:lnTo>
                <a:lnTo>
                  <a:pt x="3956182" y="0"/>
                </a:lnTo>
                <a:lnTo>
                  <a:pt x="0" y="0"/>
                </a:lnTo>
                <a:lnTo>
                  <a:pt x="0" y="89775"/>
                </a:lnTo>
                <a:close/>
              </a:path>
            </a:pathLst>
          </a:custGeom>
          <a:ln w="74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61798" y="6661315"/>
            <a:ext cx="632460" cy="670560"/>
          </a:xfrm>
          <a:custGeom>
            <a:avLst/>
            <a:gdLst/>
            <a:ahLst/>
            <a:cxnLst/>
            <a:rect l="l" t="t" r="r" b="b"/>
            <a:pathLst>
              <a:path w="632460" h="670559">
                <a:moveTo>
                  <a:pt x="631855" y="0"/>
                </a:moveTo>
                <a:lnTo>
                  <a:pt x="0" y="670317"/>
                </a:lnTo>
              </a:path>
            </a:pathLst>
          </a:custGeom>
          <a:ln w="74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86110" y="7331632"/>
            <a:ext cx="76200" cy="80645"/>
          </a:xfrm>
          <a:custGeom>
            <a:avLst/>
            <a:gdLst/>
            <a:ahLst/>
            <a:cxnLst/>
            <a:rect l="l" t="t" r="r" b="b"/>
            <a:pathLst>
              <a:path w="76200" h="80645">
                <a:moveTo>
                  <a:pt x="75687" y="0"/>
                </a:moveTo>
                <a:lnTo>
                  <a:pt x="0" y="80295"/>
                </a:lnTo>
              </a:path>
            </a:pathLst>
          </a:custGeom>
          <a:ln w="74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85341" y="7331632"/>
            <a:ext cx="78105" cy="81280"/>
          </a:xfrm>
          <a:custGeom>
            <a:avLst/>
            <a:gdLst/>
            <a:ahLst/>
            <a:cxnLst/>
            <a:rect l="l" t="t" r="r" b="b"/>
            <a:pathLst>
              <a:path w="78104" h="81279">
                <a:moveTo>
                  <a:pt x="44954" y="0"/>
                </a:moveTo>
                <a:lnTo>
                  <a:pt x="0" y="80797"/>
                </a:lnTo>
                <a:lnTo>
                  <a:pt x="77919" y="29926"/>
                </a:lnTo>
                <a:lnTo>
                  <a:pt x="449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85341" y="7331633"/>
            <a:ext cx="78105" cy="81280"/>
          </a:xfrm>
          <a:custGeom>
            <a:avLst/>
            <a:gdLst/>
            <a:ahLst/>
            <a:cxnLst/>
            <a:rect l="l" t="t" r="r" b="b"/>
            <a:pathLst>
              <a:path w="78104" h="81279">
                <a:moveTo>
                  <a:pt x="44954" y="0"/>
                </a:moveTo>
                <a:lnTo>
                  <a:pt x="0" y="80798"/>
                </a:lnTo>
                <a:lnTo>
                  <a:pt x="77919" y="29926"/>
                </a:lnTo>
                <a:lnTo>
                  <a:pt x="44954" y="0"/>
                </a:lnTo>
                <a:close/>
              </a:path>
            </a:pathLst>
          </a:custGeom>
          <a:ln w="74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799253" y="6617432"/>
            <a:ext cx="539750" cy="359410"/>
          </a:xfrm>
          <a:custGeom>
            <a:avLst/>
            <a:gdLst/>
            <a:ahLst/>
            <a:cxnLst/>
            <a:rect l="l" t="t" r="r" b="b"/>
            <a:pathLst>
              <a:path w="539750" h="359409">
                <a:moveTo>
                  <a:pt x="269749" y="0"/>
                </a:moveTo>
                <a:lnTo>
                  <a:pt x="215386" y="3647"/>
                </a:lnTo>
                <a:lnTo>
                  <a:pt x="164752" y="14109"/>
                </a:lnTo>
                <a:lnTo>
                  <a:pt x="118932" y="30662"/>
                </a:lnTo>
                <a:lnTo>
                  <a:pt x="79009" y="52586"/>
                </a:lnTo>
                <a:lnTo>
                  <a:pt x="46070" y="79158"/>
                </a:lnTo>
                <a:lnTo>
                  <a:pt x="21198" y="109657"/>
                </a:lnTo>
                <a:lnTo>
                  <a:pt x="0" y="179546"/>
                </a:lnTo>
                <a:lnTo>
                  <a:pt x="5480" y="215731"/>
                </a:lnTo>
                <a:lnTo>
                  <a:pt x="46070" y="279932"/>
                </a:lnTo>
                <a:lnTo>
                  <a:pt x="79009" y="306504"/>
                </a:lnTo>
                <a:lnTo>
                  <a:pt x="118932" y="328428"/>
                </a:lnTo>
                <a:lnTo>
                  <a:pt x="164752" y="344982"/>
                </a:lnTo>
                <a:lnTo>
                  <a:pt x="215386" y="355443"/>
                </a:lnTo>
                <a:lnTo>
                  <a:pt x="269749" y="359091"/>
                </a:lnTo>
                <a:lnTo>
                  <a:pt x="324107" y="355443"/>
                </a:lnTo>
                <a:lnTo>
                  <a:pt x="374737" y="344982"/>
                </a:lnTo>
                <a:lnTo>
                  <a:pt x="420555" y="328428"/>
                </a:lnTo>
                <a:lnTo>
                  <a:pt x="460476" y="306504"/>
                </a:lnTo>
                <a:lnTo>
                  <a:pt x="493415" y="279932"/>
                </a:lnTo>
                <a:lnTo>
                  <a:pt x="518285" y="249434"/>
                </a:lnTo>
                <a:lnTo>
                  <a:pt x="539484" y="179546"/>
                </a:lnTo>
                <a:lnTo>
                  <a:pt x="534004" y="143360"/>
                </a:lnTo>
                <a:lnTo>
                  <a:pt x="493415" y="79158"/>
                </a:lnTo>
                <a:lnTo>
                  <a:pt x="460476" y="52586"/>
                </a:lnTo>
                <a:lnTo>
                  <a:pt x="420555" y="30662"/>
                </a:lnTo>
                <a:lnTo>
                  <a:pt x="374737" y="14109"/>
                </a:lnTo>
                <a:lnTo>
                  <a:pt x="324107" y="3647"/>
                </a:lnTo>
                <a:lnTo>
                  <a:pt x="269749" y="0"/>
                </a:lnTo>
                <a:close/>
              </a:path>
            </a:pathLst>
          </a:custGeom>
          <a:solidFill>
            <a:srgbClr val="FFDE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799253" y="6617434"/>
            <a:ext cx="539750" cy="359410"/>
          </a:xfrm>
          <a:custGeom>
            <a:avLst/>
            <a:gdLst/>
            <a:ahLst/>
            <a:cxnLst/>
            <a:rect l="l" t="t" r="r" b="b"/>
            <a:pathLst>
              <a:path w="539750" h="359409">
                <a:moveTo>
                  <a:pt x="539484" y="179545"/>
                </a:moveTo>
                <a:lnTo>
                  <a:pt x="518285" y="249434"/>
                </a:lnTo>
                <a:lnTo>
                  <a:pt x="493415" y="279932"/>
                </a:lnTo>
                <a:lnTo>
                  <a:pt x="460476" y="306504"/>
                </a:lnTo>
                <a:lnTo>
                  <a:pt x="420556" y="328428"/>
                </a:lnTo>
                <a:lnTo>
                  <a:pt x="374738" y="344982"/>
                </a:lnTo>
                <a:lnTo>
                  <a:pt x="324107" y="355443"/>
                </a:lnTo>
                <a:lnTo>
                  <a:pt x="269750" y="359091"/>
                </a:lnTo>
                <a:lnTo>
                  <a:pt x="215387" y="355443"/>
                </a:lnTo>
                <a:lnTo>
                  <a:pt x="164752" y="344982"/>
                </a:lnTo>
                <a:lnTo>
                  <a:pt x="118932" y="328428"/>
                </a:lnTo>
                <a:lnTo>
                  <a:pt x="79009" y="306504"/>
                </a:lnTo>
                <a:lnTo>
                  <a:pt x="46070" y="279932"/>
                </a:lnTo>
                <a:lnTo>
                  <a:pt x="21198" y="249434"/>
                </a:lnTo>
                <a:lnTo>
                  <a:pt x="0" y="179545"/>
                </a:lnTo>
                <a:lnTo>
                  <a:pt x="5480" y="143360"/>
                </a:lnTo>
                <a:lnTo>
                  <a:pt x="46070" y="79158"/>
                </a:lnTo>
                <a:lnTo>
                  <a:pt x="79009" y="52586"/>
                </a:lnTo>
                <a:lnTo>
                  <a:pt x="118932" y="30662"/>
                </a:lnTo>
                <a:lnTo>
                  <a:pt x="164752" y="14109"/>
                </a:lnTo>
                <a:lnTo>
                  <a:pt x="215387" y="3647"/>
                </a:lnTo>
                <a:lnTo>
                  <a:pt x="269750" y="0"/>
                </a:lnTo>
                <a:lnTo>
                  <a:pt x="324107" y="3647"/>
                </a:lnTo>
                <a:lnTo>
                  <a:pt x="374738" y="14109"/>
                </a:lnTo>
                <a:lnTo>
                  <a:pt x="420556" y="30662"/>
                </a:lnTo>
                <a:lnTo>
                  <a:pt x="460476" y="52586"/>
                </a:lnTo>
                <a:lnTo>
                  <a:pt x="493415" y="79158"/>
                </a:lnTo>
                <a:lnTo>
                  <a:pt x="518285" y="109657"/>
                </a:lnTo>
                <a:lnTo>
                  <a:pt x="539484" y="179545"/>
                </a:lnTo>
                <a:close/>
              </a:path>
            </a:pathLst>
          </a:custGeom>
          <a:ln w="74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147956" y="6617432"/>
            <a:ext cx="539750" cy="359410"/>
          </a:xfrm>
          <a:custGeom>
            <a:avLst/>
            <a:gdLst/>
            <a:ahLst/>
            <a:cxnLst/>
            <a:rect l="l" t="t" r="r" b="b"/>
            <a:pathLst>
              <a:path w="539750" h="359409">
                <a:moveTo>
                  <a:pt x="269734" y="0"/>
                </a:moveTo>
                <a:lnTo>
                  <a:pt x="215376" y="3647"/>
                </a:lnTo>
                <a:lnTo>
                  <a:pt x="164745" y="14109"/>
                </a:lnTo>
                <a:lnTo>
                  <a:pt x="118927" y="30662"/>
                </a:lnTo>
                <a:lnTo>
                  <a:pt x="79007" y="52586"/>
                </a:lnTo>
                <a:lnTo>
                  <a:pt x="46069" y="79158"/>
                </a:lnTo>
                <a:lnTo>
                  <a:pt x="21198" y="109657"/>
                </a:lnTo>
                <a:lnTo>
                  <a:pt x="0" y="179546"/>
                </a:lnTo>
                <a:lnTo>
                  <a:pt x="5480" y="215731"/>
                </a:lnTo>
                <a:lnTo>
                  <a:pt x="46069" y="279932"/>
                </a:lnTo>
                <a:lnTo>
                  <a:pt x="79007" y="306504"/>
                </a:lnTo>
                <a:lnTo>
                  <a:pt x="118927" y="328428"/>
                </a:lnTo>
                <a:lnTo>
                  <a:pt x="164745" y="344982"/>
                </a:lnTo>
                <a:lnTo>
                  <a:pt x="215376" y="355443"/>
                </a:lnTo>
                <a:lnTo>
                  <a:pt x="269734" y="359091"/>
                </a:lnTo>
                <a:lnTo>
                  <a:pt x="324096" y="355443"/>
                </a:lnTo>
                <a:lnTo>
                  <a:pt x="374731" y="344982"/>
                </a:lnTo>
                <a:lnTo>
                  <a:pt x="420551" y="328428"/>
                </a:lnTo>
                <a:lnTo>
                  <a:pt x="460474" y="306504"/>
                </a:lnTo>
                <a:lnTo>
                  <a:pt x="493413" y="279932"/>
                </a:lnTo>
                <a:lnTo>
                  <a:pt x="518284" y="249434"/>
                </a:lnTo>
                <a:lnTo>
                  <a:pt x="539483" y="179546"/>
                </a:lnTo>
                <a:lnTo>
                  <a:pt x="534002" y="143360"/>
                </a:lnTo>
                <a:lnTo>
                  <a:pt x="493413" y="79158"/>
                </a:lnTo>
                <a:lnTo>
                  <a:pt x="460474" y="52586"/>
                </a:lnTo>
                <a:lnTo>
                  <a:pt x="420551" y="30662"/>
                </a:lnTo>
                <a:lnTo>
                  <a:pt x="374731" y="14109"/>
                </a:lnTo>
                <a:lnTo>
                  <a:pt x="324096" y="3647"/>
                </a:lnTo>
                <a:lnTo>
                  <a:pt x="269734" y="0"/>
                </a:lnTo>
                <a:close/>
              </a:path>
            </a:pathLst>
          </a:custGeom>
          <a:solidFill>
            <a:srgbClr val="FFDE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147956" y="6617434"/>
            <a:ext cx="539750" cy="359410"/>
          </a:xfrm>
          <a:custGeom>
            <a:avLst/>
            <a:gdLst/>
            <a:ahLst/>
            <a:cxnLst/>
            <a:rect l="l" t="t" r="r" b="b"/>
            <a:pathLst>
              <a:path w="539750" h="359409">
                <a:moveTo>
                  <a:pt x="539484" y="179545"/>
                </a:moveTo>
                <a:lnTo>
                  <a:pt x="518285" y="249434"/>
                </a:lnTo>
                <a:lnTo>
                  <a:pt x="493414" y="279932"/>
                </a:lnTo>
                <a:lnTo>
                  <a:pt x="460474" y="306504"/>
                </a:lnTo>
                <a:lnTo>
                  <a:pt x="420552" y="328428"/>
                </a:lnTo>
                <a:lnTo>
                  <a:pt x="374731" y="344982"/>
                </a:lnTo>
                <a:lnTo>
                  <a:pt x="324097" y="355443"/>
                </a:lnTo>
                <a:lnTo>
                  <a:pt x="269734" y="359091"/>
                </a:lnTo>
                <a:lnTo>
                  <a:pt x="215376" y="355443"/>
                </a:lnTo>
                <a:lnTo>
                  <a:pt x="164746" y="344982"/>
                </a:lnTo>
                <a:lnTo>
                  <a:pt x="118928" y="328428"/>
                </a:lnTo>
                <a:lnTo>
                  <a:pt x="79007" y="306504"/>
                </a:lnTo>
                <a:lnTo>
                  <a:pt x="46069" y="279932"/>
                </a:lnTo>
                <a:lnTo>
                  <a:pt x="21198" y="249434"/>
                </a:lnTo>
                <a:lnTo>
                  <a:pt x="0" y="179545"/>
                </a:lnTo>
                <a:lnTo>
                  <a:pt x="5480" y="143360"/>
                </a:lnTo>
                <a:lnTo>
                  <a:pt x="46069" y="79158"/>
                </a:lnTo>
                <a:lnTo>
                  <a:pt x="79007" y="52586"/>
                </a:lnTo>
                <a:lnTo>
                  <a:pt x="118928" y="30662"/>
                </a:lnTo>
                <a:lnTo>
                  <a:pt x="164746" y="14109"/>
                </a:lnTo>
                <a:lnTo>
                  <a:pt x="215376" y="3647"/>
                </a:lnTo>
                <a:lnTo>
                  <a:pt x="269734" y="0"/>
                </a:lnTo>
                <a:lnTo>
                  <a:pt x="324097" y="3647"/>
                </a:lnTo>
                <a:lnTo>
                  <a:pt x="374731" y="14109"/>
                </a:lnTo>
                <a:lnTo>
                  <a:pt x="420552" y="30662"/>
                </a:lnTo>
                <a:lnTo>
                  <a:pt x="460474" y="52586"/>
                </a:lnTo>
                <a:lnTo>
                  <a:pt x="493414" y="79158"/>
                </a:lnTo>
                <a:lnTo>
                  <a:pt x="518285" y="109657"/>
                </a:lnTo>
                <a:lnTo>
                  <a:pt x="539484" y="179545"/>
                </a:lnTo>
                <a:close/>
              </a:path>
            </a:pathLst>
          </a:custGeom>
          <a:ln w="74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60554" y="7882252"/>
            <a:ext cx="539750" cy="359410"/>
          </a:xfrm>
          <a:custGeom>
            <a:avLst/>
            <a:gdLst/>
            <a:ahLst/>
            <a:cxnLst/>
            <a:rect l="l" t="t" r="r" b="b"/>
            <a:pathLst>
              <a:path w="539750" h="359409">
                <a:moveTo>
                  <a:pt x="269741" y="0"/>
                </a:moveTo>
                <a:lnTo>
                  <a:pt x="215381" y="3647"/>
                </a:lnTo>
                <a:lnTo>
                  <a:pt x="164748" y="14110"/>
                </a:lnTo>
                <a:lnTo>
                  <a:pt x="118929" y="30664"/>
                </a:lnTo>
                <a:lnTo>
                  <a:pt x="79007" y="52589"/>
                </a:lnTo>
                <a:lnTo>
                  <a:pt x="46069" y="79162"/>
                </a:lnTo>
                <a:lnTo>
                  <a:pt x="21198" y="109661"/>
                </a:lnTo>
                <a:lnTo>
                  <a:pt x="0" y="179548"/>
                </a:lnTo>
                <a:lnTo>
                  <a:pt x="5480" y="215733"/>
                </a:lnTo>
                <a:lnTo>
                  <a:pt x="46069" y="279934"/>
                </a:lnTo>
                <a:lnTo>
                  <a:pt x="79007" y="306506"/>
                </a:lnTo>
                <a:lnTo>
                  <a:pt x="118929" y="328430"/>
                </a:lnTo>
                <a:lnTo>
                  <a:pt x="164748" y="344984"/>
                </a:lnTo>
                <a:lnTo>
                  <a:pt x="215381" y="355446"/>
                </a:lnTo>
                <a:lnTo>
                  <a:pt x="269741" y="359093"/>
                </a:lnTo>
                <a:lnTo>
                  <a:pt x="324102" y="355446"/>
                </a:lnTo>
                <a:lnTo>
                  <a:pt x="374734" y="344984"/>
                </a:lnTo>
                <a:lnTo>
                  <a:pt x="420554" y="328430"/>
                </a:lnTo>
                <a:lnTo>
                  <a:pt x="460475" y="306506"/>
                </a:lnTo>
                <a:lnTo>
                  <a:pt x="493413" y="279934"/>
                </a:lnTo>
                <a:lnTo>
                  <a:pt x="518284" y="249436"/>
                </a:lnTo>
                <a:lnTo>
                  <a:pt x="539482" y="179548"/>
                </a:lnTo>
                <a:lnTo>
                  <a:pt x="534001" y="143364"/>
                </a:lnTo>
                <a:lnTo>
                  <a:pt x="493413" y="79162"/>
                </a:lnTo>
                <a:lnTo>
                  <a:pt x="460475" y="52589"/>
                </a:lnTo>
                <a:lnTo>
                  <a:pt x="420554" y="30664"/>
                </a:lnTo>
                <a:lnTo>
                  <a:pt x="374734" y="14110"/>
                </a:lnTo>
                <a:lnTo>
                  <a:pt x="324102" y="3647"/>
                </a:lnTo>
                <a:lnTo>
                  <a:pt x="269741" y="0"/>
                </a:lnTo>
                <a:close/>
              </a:path>
            </a:pathLst>
          </a:custGeom>
          <a:solidFill>
            <a:srgbClr val="FFDE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60554" y="7882252"/>
            <a:ext cx="539750" cy="359410"/>
          </a:xfrm>
          <a:custGeom>
            <a:avLst/>
            <a:gdLst/>
            <a:ahLst/>
            <a:cxnLst/>
            <a:rect l="l" t="t" r="r" b="b"/>
            <a:pathLst>
              <a:path w="539750" h="359409">
                <a:moveTo>
                  <a:pt x="0" y="179548"/>
                </a:moveTo>
                <a:lnTo>
                  <a:pt x="21198" y="109661"/>
                </a:lnTo>
                <a:lnTo>
                  <a:pt x="46068" y="79162"/>
                </a:lnTo>
                <a:lnTo>
                  <a:pt x="79007" y="52589"/>
                </a:lnTo>
                <a:lnTo>
                  <a:pt x="118928" y="30665"/>
                </a:lnTo>
                <a:lnTo>
                  <a:pt x="164747" y="14110"/>
                </a:lnTo>
                <a:lnTo>
                  <a:pt x="215380" y="3647"/>
                </a:lnTo>
                <a:lnTo>
                  <a:pt x="269740" y="0"/>
                </a:lnTo>
                <a:lnTo>
                  <a:pt x="324101" y="3647"/>
                </a:lnTo>
                <a:lnTo>
                  <a:pt x="374733" y="14110"/>
                </a:lnTo>
                <a:lnTo>
                  <a:pt x="420552" y="30665"/>
                </a:lnTo>
                <a:lnTo>
                  <a:pt x="460474" y="52589"/>
                </a:lnTo>
                <a:lnTo>
                  <a:pt x="493412" y="79162"/>
                </a:lnTo>
                <a:lnTo>
                  <a:pt x="518283" y="109661"/>
                </a:lnTo>
                <a:lnTo>
                  <a:pt x="539481" y="179548"/>
                </a:lnTo>
                <a:lnTo>
                  <a:pt x="534001" y="215733"/>
                </a:lnTo>
                <a:lnTo>
                  <a:pt x="493412" y="279933"/>
                </a:lnTo>
                <a:lnTo>
                  <a:pt x="460474" y="306505"/>
                </a:lnTo>
                <a:lnTo>
                  <a:pt x="420552" y="328429"/>
                </a:lnTo>
                <a:lnTo>
                  <a:pt x="374733" y="344983"/>
                </a:lnTo>
                <a:lnTo>
                  <a:pt x="324101" y="355445"/>
                </a:lnTo>
                <a:lnTo>
                  <a:pt x="269740" y="359092"/>
                </a:lnTo>
                <a:lnTo>
                  <a:pt x="215380" y="355445"/>
                </a:lnTo>
                <a:lnTo>
                  <a:pt x="164747" y="344983"/>
                </a:lnTo>
                <a:lnTo>
                  <a:pt x="118928" y="328429"/>
                </a:lnTo>
                <a:lnTo>
                  <a:pt x="79007" y="306505"/>
                </a:lnTo>
                <a:lnTo>
                  <a:pt x="46068" y="279933"/>
                </a:lnTo>
                <a:lnTo>
                  <a:pt x="21198" y="249435"/>
                </a:lnTo>
                <a:lnTo>
                  <a:pt x="0" y="179548"/>
                </a:lnTo>
                <a:close/>
              </a:path>
            </a:pathLst>
          </a:custGeom>
          <a:ln w="74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157947" y="7882252"/>
            <a:ext cx="539750" cy="359410"/>
          </a:xfrm>
          <a:custGeom>
            <a:avLst/>
            <a:gdLst/>
            <a:ahLst/>
            <a:cxnLst/>
            <a:rect l="l" t="t" r="r" b="b"/>
            <a:pathLst>
              <a:path w="539750" h="359409">
                <a:moveTo>
                  <a:pt x="269734" y="0"/>
                </a:moveTo>
                <a:lnTo>
                  <a:pt x="215376" y="3647"/>
                </a:lnTo>
                <a:lnTo>
                  <a:pt x="164746" y="14110"/>
                </a:lnTo>
                <a:lnTo>
                  <a:pt x="118928" y="30664"/>
                </a:lnTo>
                <a:lnTo>
                  <a:pt x="79007" y="52589"/>
                </a:lnTo>
                <a:lnTo>
                  <a:pt x="46069" y="79162"/>
                </a:lnTo>
                <a:lnTo>
                  <a:pt x="21198" y="109661"/>
                </a:lnTo>
                <a:lnTo>
                  <a:pt x="0" y="179548"/>
                </a:lnTo>
                <a:lnTo>
                  <a:pt x="5480" y="215733"/>
                </a:lnTo>
                <a:lnTo>
                  <a:pt x="46069" y="279934"/>
                </a:lnTo>
                <a:lnTo>
                  <a:pt x="79007" y="306506"/>
                </a:lnTo>
                <a:lnTo>
                  <a:pt x="118928" y="328430"/>
                </a:lnTo>
                <a:lnTo>
                  <a:pt x="164746" y="344984"/>
                </a:lnTo>
                <a:lnTo>
                  <a:pt x="215376" y="355446"/>
                </a:lnTo>
                <a:lnTo>
                  <a:pt x="269734" y="359093"/>
                </a:lnTo>
                <a:lnTo>
                  <a:pt x="324096" y="355446"/>
                </a:lnTo>
                <a:lnTo>
                  <a:pt x="374731" y="344984"/>
                </a:lnTo>
                <a:lnTo>
                  <a:pt x="420552" y="328430"/>
                </a:lnTo>
                <a:lnTo>
                  <a:pt x="460474" y="306506"/>
                </a:lnTo>
                <a:lnTo>
                  <a:pt x="493414" y="279934"/>
                </a:lnTo>
                <a:lnTo>
                  <a:pt x="518285" y="249436"/>
                </a:lnTo>
                <a:lnTo>
                  <a:pt x="539484" y="179548"/>
                </a:lnTo>
                <a:lnTo>
                  <a:pt x="534004" y="143364"/>
                </a:lnTo>
                <a:lnTo>
                  <a:pt x="493414" y="79162"/>
                </a:lnTo>
                <a:lnTo>
                  <a:pt x="460474" y="52589"/>
                </a:lnTo>
                <a:lnTo>
                  <a:pt x="420552" y="30664"/>
                </a:lnTo>
                <a:lnTo>
                  <a:pt x="374731" y="14110"/>
                </a:lnTo>
                <a:lnTo>
                  <a:pt x="324096" y="3647"/>
                </a:lnTo>
                <a:lnTo>
                  <a:pt x="269734" y="0"/>
                </a:lnTo>
                <a:close/>
              </a:path>
            </a:pathLst>
          </a:custGeom>
          <a:solidFill>
            <a:srgbClr val="FFDE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157949" y="7882252"/>
            <a:ext cx="539750" cy="359410"/>
          </a:xfrm>
          <a:custGeom>
            <a:avLst/>
            <a:gdLst/>
            <a:ahLst/>
            <a:cxnLst/>
            <a:rect l="l" t="t" r="r" b="b"/>
            <a:pathLst>
              <a:path w="539750" h="359409">
                <a:moveTo>
                  <a:pt x="0" y="179548"/>
                </a:moveTo>
                <a:lnTo>
                  <a:pt x="21198" y="109661"/>
                </a:lnTo>
                <a:lnTo>
                  <a:pt x="46068" y="79162"/>
                </a:lnTo>
                <a:lnTo>
                  <a:pt x="79006" y="52589"/>
                </a:lnTo>
                <a:lnTo>
                  <a:pt x="118927" y="30665"/>
                </a:lnTo>
                <a:lnTo>
                  <a:pt x="164744" y="14110"/>
                </a:lnTo>
                <a:lnTo>
                  <a:pt x="215375" y="3647"/>
                </a:lnTo>
                <a:lnTo>
                  <a:pt x="269732" y="0"/>
                </a:lnTo>
                <a:lnTo>
                  <a:pt x="324095" y="3647"/>
                </a:lnTo>
                <a:lnTo>
                  <a:pt x="374729" y="14110"/>
                </a:lnTo>
                <a:lnTo>
                  <a:pt x="420550" y="30665"/>
                </a:lnTo>
                <a:lnTo>
                  <a:pt x="460473" y="52589"/>
                </a:lnTo>
                <a:lnTo>
                  <a:pt x="493412" y="79162"/>
                </a:lnTo>
                <a:lnTo>
                  <a:pt x="518283" y="109661"/>
                </a:lnTo>
                <a:lnTo>
                  <a:pt x="539482" y="179548"/>
                </a:lnTo>
                <a:lnTo>
                  <a:pt x="534002" y="215733"/>
                </a:lnTo>
                <a:lnTo>
                  <a:pt x="493412" y="279933"/>
                </a:lnTo>
                <a:lnTo>
                  <a:pt x="460473" y="306505"/>
                </a:lnTo>
                <a:lnTo>
                  <a:pt x="420550" y="328429"/>
                </a:lnTo>
                <a:lnTo>
                  <a:pt x="374729" y="344983"/>
                </a:lnTo>
                <a:lnTo>
                  <a:pt x="324095" y="355445"/>
                </a:lnTo>
                <a:lnTo>
                  <a:pt x="269732" y="359092"/>
                </a:lnTo>
                <a:lnTo>
                  <a:pt x="215375" y="355445"/>
                </a:lnTo>
                <a:lnTo>
                  <a:pt x="164744" y="344983"/>
                </a:lnTo>
                <a:lnTo>
                  <a:pt x="118927" y="328429"/>
                </a:lnTo>
                <a:lnTo>
                  <a:pt x="79006" y="306505"/>
                </a:lnTo>
                <a:lnTo>
                  <a:pt x="46068" y="279933"/>
                </a:lnTo>
                <a:lnTo>
                  <a:pt x="21198" y="249435"/>
                </a:lnTo>
                <a:lnTo>
                  <a:pt x="0" y="179548"/>
                </a:lnTo>
                <a:close/>
              </a:path>
            </a:pathLst>
          </a:custGeom>
          <a:ln w="74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809259" y="7882252"/>
            <a:ext cx="539750" cy="359410"/>
          </a:xfrm>
          <a:custGeom>
            <a:avLst/>
            <a:gdLst/>
            <a:ahLst/>
            <a:cxnLst/>
            <a:rect l="l" t="t" r="r" b="b"/>
            <a:pathLst>
              <a:path w="539750" h="359409">
                <a:moveTo>
                  <a:pt x="269735" y="0"/>
                </a:moveTo>
                <a:lnTo>
                  <a:pt x="215373" y="3647"/>
                </a:lnTo>
                <a:lnTo>
                  <a:pt x="164740" y="14110"/>
                </a:lnTo>
                <a:lnTo>
                  <a:pt x="118921" y="30664"/>
                </a:lnTo>
                <a:lnTo>
                  <a:pt x="79002" y="52589"/>
                </a:lnTo>
                <a:lnTo>
                  <a:pt x="46065" y="79162"/>
                </a:lnTo>
                <a:lnTo>
                  <a:pt x="21196" y="109661"/>
                </a:lnTo>
                <a:lnTo>
                  <a:pt x="0" y="179548"/>
                </a:lnTo>
                <a:lnTo>
                  <a:pt x="5479" y="215733"/>
                </a:lnTo>
                <a:lnTo>
                  <a:pt x="46065" y="279934"/>
                </a:lnTo>
                <a:lnTo>
                  <a:pt x="79002" y="306506"/>
                </a:lnTo>
                <a:lnTo>
                  <a:pt x="118921" y="328430"/>
                </a:lnTo>
                <a:lnTo>
                  <a:pt x="164740" y="344984"/>
                </a:lnTo>
                <a:lnTo>
                  <a:pt x="215373" y="355446"/>
                </a:lnTo>
                <a:lnTo>
                  <a:pt x="269735" y="359093"/>
                </a:lnTo>
                <a:lnTo>
                  <a:pt x="324093" y="355446"/>
                </a:lnTo>
                <a:lnTo>
                  <a:pt x="374723" y="344984"/>
                </a:lnTo>
                <a:lnTo>
                  <a:pt x="420541" y="328430"/>
                </a:lnTo>
                <a:lnTo>
                  <a:pt x="460462" y="306506"/>
                </a:lnTo>
                <a:lnTo>
                  <a:pt x="493400" y="279934"/>
                </a:lnTo>
                <a:lnTo>
                  <a:pt x="518270" y="249436"/>
                </a:lnTo>
                <a:lnTo>
                  <a:pt x="539469" y="179548"/>
                </a:lnTo>
                <a:lnTo>
                  <a:pt x="533988" y="143364"/>
                </a:lnTo>
                <a:lnTo>
                  <a:pt x="493400" y="79162"/>
                </a:lnTo>
                <a:lnTo>
                  <a:pt x="460462" y="52589"/>
                </a:lnTo>
                <a:lnTo>
                  <a:pt x="420541" y="30664"/>
                </a:lnTo>
                <a:lnTo>
                  <a:pt x="374723" y="14110"/>
                </a:lnTo>
                <a:lnTo>
                  <a:pt x="324093" y="3647"/>
                </a:lnTo>
                <a:lnTo>
                  <a:pt x="269735" y="0"/>
                </a:lnTo>
                <a:close/>
              </a:path>
            </a:pathLst>
          </a:custGeom>
          <a:solidFill>
            <a:srgbClr val="FFDE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809260" y="7882252"/>
            <a:ext cx="539750" cy="359410"/>
          </a:xfrm>
          <a:custGeom>
            <a:avLst/>
            <a:gdLst/>
            <a:ahLst/>
            <a:cxnLst/>
            <a:rect l="l" t="t" r="r" b="b"/>
            <a:pathLst>
              <a:path w="539750" h="359409">
                <a:moveTo>
                  <a:pt x="0" y="179548"/>
                </a:moveTo>
                <a:lnTo>
                  <a:pt x="21196" y="109661"/>
                </a:lnTo>
                <a:lnTo>
                  <a:pt x="46065" y="79162"/>
                </a:lnTo>
                <a:lnTo>
                  <a:pt x="79001" y="52589"/>
                </a:lnTo>
                <a:lnTo>
                  <a:pt x="118921" y="30665"/>
                </a:lnTo>
                <a:lnTo>
                  <a:pt x="164739" y="14110"/>
                </a:lnTo>
                <a:lnTo>
                  <a:pt x="215372" y="3647"/>
                </a:lnTo>
                <a:lnTo>
                  <a:pt x="269734" y="0"/>
                </a:lnTo>
                <a:lnTo>
                  <a:pt x="324091" y="3647"/>
                </a:lnTo>
                <a:lnTo>
                  <a:pt x="374722" y="14110"/>
                </a:lnTo>
                <a:lnTo>
                  <a:pt x="420540" y="30665"/>
                </a:lnTo>
                <a:lnTo>
                  <a:pt x="460461" y="52589"/>
                </a:lnTo>
                <a:lnTo>
                  <a:pt x="493399" y="79162"/>
                </a:lnTo>
                <a:lnTo>
                  <a:pt x="518269" y="109661"/>
                </a:lnTo>
                <a:lnTo>
                  <a:pt x="539468" y="179548"/>
                </a:lnTo>
                <a:lnTo>
                  <a:pt x="533988" y="215733"/>
                </a:lnTo>
                <a:lnTo>
                  <a:pt x="493399" y="279933"/>
                </a:lnTo>
                <a:lnTo>
                  <a:pt x="460461" y="306505"/>
                </a:lnTo>
                <a:lnTo>
                  <a:pt x="420540" y="328429"/>
                </a:lnTo>
                <a:lnTo>
                  <a:pt x="374722" y="344983"/>
                </a:lnTo>
                <a:lnTo>
                  <a:pt x="324091" y="355445"/>
                </a:lnTo>
                <a:lnTo>
                  <a:pt x="269734" y="359092"/>
                </a:lnTo>
                <a:lnTo>
                  <a:pt x="215372" y="355445"/>
                </a:lnTo>
                <a:lnTo>
                  <a:pt x="164739" y="344983"/>
                </a:lnTo>
                <a:lnTo>
                  <a:pt x="118921" y="328429"/>
                </a:lnTo>
                <a:lnTo>
                  <a:pt x="79001" y="306505"/>
                </a:lnTo>
                <a:lnTo>
                  <a:pt x="46065" y="279933"/>
                </a:lnTo>
                <a:lnTo>
                  <a:pt x="21196" y="249435"/>
                </a:lnTo>
                <a:lnTo>
                  <a:pt x="0" y="179548"/>
                </a:lnTo>
                <a:close/>
              </a:path>
            </a:pathLst>
          </a:custGeom>
          <a:ln w="74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450567" y="6617432"/>
            <a:ext cx="539750" cy="359410"/>
          </a:xfrm>
          <a:custGeom>
            <a:avLst/>
            <a:gdLst/>
            <a:ahLst/>
            <a:cxnLst/>
            <a:rect l="l" t="t" r="r" b="b"/>
            <a:pathLst>
              <a:path w="539750" h="359409">
                <a:moveTo>
                  <a:pt x="269733" y="0"/>
                </a:moveTo>
                <a:lnTo>
                  <a:pt x="215373" y="3647"/>
                </a:lnTo>
                <a:lnTo>
                  <a:pt x="164742" y="14109"/>
                </a:lnTo>
                <a:lnTo>
                  <a:pt x="118924" y="30662"/>
                </a:lnTo>
                <a:lnTo>
                  <a:pt x="79004" y="52586"/>
                </a:lnTo>
                <a:lnTo>
                  <a:pt x="46067" y="79158"/>
                </a:lnTo>
                <a:lnTo>
                  <a:pt x="21197" y="109657"/>
                </a:lnTo>
                <a:lnTo>
                  <a:pt x="0" y="179546"/>
                </a:lnTo>
                <a:lnTo>
                  <a:pt x="5480" y="215731"/>
                </a:lnTo>
                <a:lnTo>
                  <a:pt x="46067" y="279932"/>
                </a:lnTo>
                <a:lnTo>
                  <a:pt x="79004" y="306504"/>
                </a:lnTo>
                <a:lnTo>
                  <a:pt x="118924" y="328428"/>
                </a:lnTo>
                <a:lnTo>
                  <a:pt x="164742" y="344982"/>
                </a:lnTo>
                <a:lnTo>
                  <a:pt x="215373" y="355443"/>
                </a:lnTo>
                <a:lnTo>
                  <a:pt x="269733" y="359091"/>
                </a:lnTo>
                <a:lnTo>
                  <a:pt x="324094" y="355443"/>
                </a:lnTo>
                <a:lnTo>
                  <a:pt x="374727" y="344982"/>
                </a:lnTo>
                <a:lnTo>
                  <a:pt x="420546" y="328428"/>
                </a:lnTo>
                <a:lnTo>
                  <a:pt x="460467" y="306504"/>
                </a:lnTo>
                <a:lnTo>
                  <a:pt x="493406" y="279932"/>
                </a:lnTo>
                <a:lnTo>
                  <a:pt x="518277" y="249434"/>
                </a:lnTo>
                <a:lnTo>
                  <a:pt x="539475" y="179546"/>
                </a:lnTo>
                <a:lnTo>
                  <a:pt x="533995" y="143360"/>
                </a:lnTo>
                <a:lnTo>
                  <a:pt x="493406" y="79158"/>
                </a:lnTo>
                <a:lnTo>
                  <a:pt x="460467" y="52586"/>
                </a:lnTo>
                <a:lnTo>
                  <a:pt x="420546" y="30662"/>
                </a:lnTo>
                <a:lnTo>
                  <a:pt x="374727" y="14109"/>
                </a:lnTo>
                <a:lnTo>
                  <a:pt x="324094" y="3647"/>
                </a:lnTo>
                <a:lnTo>
                  <a:pt x="269733" y="0"/>
                </a:lnTo>
                <a:close/>
              </a:path>
            </a:pathLst>
          </a:custGeom>
          <a:solidFill>
            <a:srgbClr val="FFDE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50567" y="6617434"/>
            <a:ext cx="539750" cy="359410"/>
          </a:xfrm>
          <a:custGeom>
            <a:avLst/>
            <a:gdLst/>
            <a:ahLst/>
            <a:cxnLst/>
            <a:rect l="l" t="t" r="r" b="b"/>
            <a:pathLst>
              <a:path w="539750" h="359409">
                <a:moveTo>
                  <a:pt x="539476" y="179545"/>
                </a:moveTo>
                <a:lnTo>
                  <a:pt x="518277" y="249434"/>
                </a:lnTo>
                <a:lnTo>
                  <a:pt x="493407" y="279932"/>
                </a:lnTo>
                <a:lnTo>
                  <a:pt x="460468" y="306504"/>
                </a:lnTo>
                <a:lnTo>
                  <a:pt x="420547" y="328428"/>
                </a:lnTo>
                <a:lnTo>
                  <a:pt x="374727" y="344982"/>
                </a:lnTo>
                <a:lnTo>
                  <a:pt x="324094" y="355443"/>
                </a:lnTo>
                <a:lnTo>
                  <a:pt x="269734" y="359091"/>
                </a:lnTo>
                <a:lnTo>
                  <a:pt x="215374" y="355443"/>
                </a:lnTo>
                <a:lnTo>
                  <a:pt x="164742" y="344982"/>
                </a:lnTo>
                <a:lnTo>
                  <a:pt x="118924" y="328428"/>
                </a:lnTo>
                <a:lnTo>
                  <a:pt x="79004" y="306504"/>
                </a:lnTo>
                <a:lnTo>
                  <a:pt x="46067" y="279932"/>
                </a:lnTo>
                <a:lnTo>
                  <a:pt x="21197" y="249434"/>
                </a:lnTo>
                <a:lnTo>
                  <a:pt x="0" y="179545"/>
                </a:lnTo>
                <a:lnTo>
                  <a:pt x="5480" y="143360"/>
                </a:lnTo>
                <a:lnTo>
                  <a:pt x="46067" y="79158"/>
                </a:lnTo>
                <a:lnTo>
                  <a:pt x="79004" y="52586"/>
                </a:lnTo>
                <a:lnTo>
                  <a:pt x="118924" y="30662"/>
                </a:lnTo>
                <a:lnTo>
                  <a:pt x="164742" y="14109"/>
                </a:lnTo>
                <a:lnTo>
                  <a:pt x="215374" y="3647"/>
                </a:lnTo>
                <a:lnTo>
                  <a:pt x="269734" y="0"/>
                </a:lnTo>
                <a:lnTo>
                  <a:pt x="324094" y="3647"/>
                </a:lnTo>
                <a:lnTo>
                  <a:pt x="374727" y="14109"/>
                </a:lnTo>
                <a:lnTo>
                  <a:pt x="420547" y="30662"/>
                </a:lnTo>
                <a:lnTo>
                  <a:pt x="460468" y="52586"/>
                </a:lnTo>
                <a:lnTo>
                  <a:pt x="493407" y="79158"/>
                </a:lnTo>
                <a:lnTo>
                  <a:pt x="518277" y="109657"/>
                </a:lnTo>
                <a:lnTo>
                  <a:pt x="539476" y="179545"/>
                </a:lnTo>
                <a:close/>
              </a:path>
            </a:pathLst>
          </a:custGeom>
          <a:ln w="74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048353" y="7429386"/>
            <a:ext cx="26034" cy="76835"/>
          </a:xfrm>
          <a:custGeom>
            <a:avLst/>
            <a:gdLst/>
            <a:ahLst/>
            <a:cxnLst/>
            <a:rect l="l" t="t" r="r" b="b"/>
            <a:pathLst>
              <a:path w="26035" h="76834">
                <a:moveTo>
                  <a:pt x="25646" y="0"/>
                </a:moveTo>
                <a:lnTo>
                  <a:pt x="0" y="76809"/>
                </a:lnTo>
              </a:path>
            </a:pathLst>
          </a:custGeom>
          <a:ln w="1498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031925" y="7506196"/>
            <a:ext cx="16510" cy="49530"/>
          </a:xfrm>
          <a:custGeom>
            <a:avLst/>
            <a:gdLst/>
            <a:ahLst/>
            <a:cxnLst/>
            <a:rect l="l" t="t" r="r" b="b"/>
            <a:pathLst>
              <a:path w="16510" h="49529">
                <a:moveTo>
                  <a:pt x="16428" y="0"/>
                </a:moveTo>
                <a:lnTo>
                  <a:pt x="0" y="49202"/>
                </a:lnTo>
              </a:path>
            </a:pathLst>
          </a:custGeom>
          <a:ln w="1498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024038" y="7506196"/>
            <a:ext cx="43180" cy="50165"/>
          </a:xfrm>
          <a:custGeom>
            <a:avLst/>
            <a:gdLst/>
            <a:ahLst/>
            <a:cxnLst/>
            <a:rect l="l" t="t" r="r" b="b"/>
            <a:pathLst>
              <a:path w="43180" h="50165">
                <a:moveTo>
                  <a:pt x="0" y="0"/>
                </a:moveTo>
                <a:lnTo>
                  <a:pt x="7994" y="49875"/>
                </a:lnTo>
                <a:lnTo>
                  <a:pt x="42965" y="13967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024039" y="7506196"/>
            <a:ext cx="43180" cy="50165"/>
          </a:xfrm>
          <a:custGeom>
            <a:avLst/>
            <a:gdLst/>
            <a:ahLst/>
            <a:cxnLst/>
            <a:rect l="l" t="t" r="r" b="b"/>
            <a:pathLst>
              <a:path w="43180" h="50165">
                <a:moveTo>
                  <a:pt x="0" y="0"/>
                </a:moveTo>
                <a:lnTo>
                  <a:pt x="7993" y="49876"/>
                </a:lnTo>
                <a:lnTo>
                  <a:pt x="42965" y="13967"/>
                </a:lnTo>
                <a:lnTo>
                  <a:pt x="0" y="0"/>
                </a:lnTo>
                <a:close/>
              </a:path>
            </a:pathLst>
          </a:custGeom>
          <a:ln w="748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973129" y="8099703"/>
            <a:ext cx="389890" cy="272415"/>
          </a:xfrm>
          <a:custGeom>
            <a:avLst/>
            <a:gdLst/>
            <a:ahLst/>
            <a:cxnLst/>
            <a:rect l="l" t="t" r="r" b="b"/>
            <a:pathLst>
              <a:path w="389889" h="272415">
                <a:moveTo>
                  <a:pt x="0" y="272319"/>
                </a:moveTo>
                <a:lnTo>
                  <a:pt x="389622" y="0"/>
                </a:lnTo>
              </a:path>
            </a:pathLst>
          </a:custGeom>
          <a:ln w="74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362751" y="8067051"/>
            <a:ext cx="46990" cy="33020"/>
          </a:xfrm>
          <a:custGeom>
            <a:avLst/>
            <a:gdLst/>
            <a:ahLst/>
            <a:cxnLst/>
            <a:rect l="l" t="t" r="r" b="b"/>
            <a:pathLst>
              <a:path w="46989" h="33020">
                <a:moveTo>
                  <a:pt x="0" y="32651"/>
                </a:moveTo>
                <a:lnTo>
                  <a:pt x="46715" y="0"/>
                </a:lnTo>
              </a:path>
            </a:pathLst>
          </a:custGeom>
          <a:ln w="74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322782" y="8066788"/>
            <a:ext cx="86995" cy="69850"/>
          </a:xfrm>
          <a:custGeom>
            <a:avLst/>
            <a:gdLst/>
            <a:ahLst/>
            <a:cxnLst/>
            <a:rect l="l" t="t" r="r" b="b"/>
            <a:pathLst>
              <a:path w="86995" h="69850">
                <a:moveTo>
                  <a:pt x="86914" y="0"/>
                </a:moveTo>
                <a:lnTo>
                  <a:pt x="0" y="32914"/>
                </a:lnTo>
                <a:lnTo>
                  <a:pt x="25980" y="69825"/>
                </a:lnTo>
                <a:lnTo>
                  <a:pt x="869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322783" y="8066788"/>
            <a:ext cx="86995" cy="69850"/>
          </a:xfrm>
          <a:custGeom>
            <a:avLst/>
            <a:gdLst/>
            <a:ahLst/>
            <a:cxnLst/>
            <a:rect l="l" t="t" r="r" b="b"/>
            <a:pathLst>
              <a:path w="86995" h="69850">
                <a:moveTo>
                  <a:pt x="25978" y="69825"/>
                </a:moveTo>
                <a:lnTo>
                  <a:pt x="86913" y="0"/>
                </a:lnTo>
                <a:lnTo>
                  <a:pt x="0" y="32914"/>
                </a:lnTo>
                <a:lnTo>
                  <a:pt x="25978" y="69825"/>
                </a:lnTo>
                <a:close/>
              </a:path>
            </a:pathLst>
          </a:custGeom>
          <a:ln w="74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021383" y="7350584"/>
            <a:ext cx="52705" cy="79375"/>
          </a:xfrm>
          <a:custGeom>
            <a:avLst/>
            <a:gdLst/>
            <a:ahLst/>
            <a:cxnLst/>
            <a:rect l="l" t="t" r="r" b="b"/>
            <a:pathLst>
              <a:path w="52705" h="79375">
                <a:moveTo>
                  <a:pt x="52616" y="78802"/>
                </a:moveTo>
                <a:lnTo>
                  <a:pt x="0" y="0"/>
                </a:lnTo>
              </a:path>
            </a:pathLst>
          </a:custGeom>
          <a:ln w="14978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989159" y="7302323"/>
            <a:ext cx="32384" cy="48895"/>
          </a:xfrm>
          <a:custGeom>
            <a:avLst/>
            <a:gdLst/>
            <a:ahLst/>
            <a:cxnLst/>
            <a:rect l="l" t="t" r="r" b="b"/>
            <a:pathLst>
              <a:path w="32385" h="48895">
                <a:moveTo>
                  <a:pt x="32223" y="48261"/>
                </a:moveTo>
                <a:lnTo>
                  <a:pt x="0" y="0"/>
                </a:lnTo>
              </a:path>
            </a:pathLst>
          </a:custGeom>
          <a:ln w="14978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989084" y="7301711"/>
            <a:ext cx="43180" cy="48895"/>
          </a:xfrm>
          <a:custGeom>
            <a:avLst/>
            <a:gdLst/>
            <a:ahLst/>
            <a:cxnLst/>
            <a:rect l="l" t="t" r="r" b="b"/>
            <a:pathLst>
              <a:path w="43180" h="48895">
                <a:moveTo>
                  <a:pt x="0" y="0"/>
                </a:moveTo>
                <a:lnTo>
                  <a:pt x="5994" y="48873"/>
                </a:lnTo>
                <a:lnTo>
                  <a:pt x="42948" y="23936"/>
                </a:lnTo>
                <a:lnTo>
                  <a:pt x="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989083" y="7301711"/>
            <a:ext cx="43180" cy="48895"/>
          </a:xfrm>
          <a:custGeom>
            <a:avLst/>
            <a:gdLst/>
            <a:ahLst/>
            <a:cxnLst/>
            <a:rect l="l" t="t" r="r" b="b"/>
            <a:pathLst>
              <a:path w="43180" h="48895">
                <a:moveTo>
                  <a:pt x="42949" y="23938"/>
                </a:moveTo>
                <a:lnTo>
                  <a:pt x="0" y="0"/>
                </a:lnTo>
                <a:lnTo>
                  <a:pt x="5995" y="48873"/>
                </a:lnTo>
                <a:lnTo>
                  <a:pt x="42949" y="23938"/>
                </a:lnTo>
                <a:close/>
              </a:path>
            </a:pathLst>
          </a:custGeom>
          <a:ln w="7487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831205" y="5754560"/>
            <a:ext cx="4065904" cy="2938145"/>
          </a:xfrm>
          <a:custGeom>
            <a:avLst/>
            <a:gdLst/>
            <a:ahLst/>
            <a:cxnLst/>
            <a:rect l="l" t="t" r="r" b="b"/>
            <a:pathLst>
              <a:path w="4065904" h="2938145">
                <a:moveTo>
                  <a:pt x="0" y="2938074"/>
                </a:moveTo>
                <a:lnTo>
                  <a:pt x="4065384" y="2938074"/>
                </a:lnTo>
                <a:lnTo>
                  <a:pt x="4065384" y="0"/>
                </a:lnTo>
                <a:lnTo>
                  <a:pt x="0" y="0"/>
                </a:lnTo>
                <a:lnTo>
                  <a:pt x="0" y="2938074"/>
                </a:lnTo>
                <a:close/>
              </a:path>
            </a:pathLst>
          </a:custGeom>
          <a:ln w="67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831206" y="5754560"/>
            <a:ext cx="4065904" cy="2938145"/>
          </a:xfrm>
          <a:custGeom>
            <a:avLst/>
            <a:gdLst/>
            <a:ahLst/>
            <a:cxnLst/>
            <a:rect l="l" t="t" r="r" b="b"/>
            <a:pathLst>
              <a:path w="4065904" h="2938145">
                <a:moveTo>
                  <a:pt x="0" y="0"/>
                </a:moveTo>
                <a:lnTo>
                  <a:pt x="0" y="2938074"/>
                </a:lnTo>
                <a:lnTo>
                  <a:pt x="4065389" y="2938073"/>
                </a:lnTo>
                <a:lnTo>
                  <a:pt x="406538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831205" y="5754560"/>
            <a:ext cx="4065904" cy="2938145"/>
          </a:xfrm>
          <a:custGeom>
            <a:avLst/>
            <a:gdLst/>
            <a:ahLst/>
            <a:cxnLst/>
            <a:rect l="l" t="t" r="r" b="b"/>
            <a:pathLst>
              <a:path w="4065904" h="2938145">
                <a:moveTo>
                  <a:pt x="0" y="2938074"/>
                </a:moveTo>
                <a:lnTo>
                  <a:pt x="4065384" y="2938074"/>
                </a:lnTo>
                <a:lnTo>
                  <a:pt x="4065384" y="0"/>
                </a:lnTo>
                <a:lnTo>
                  <a:pt x="0" y="0"/>
                </a:lnTo>
                <a:lnTo>
                  <a:pt x="0" y="2938074"/>
                </a:lnTo>
                <a:close/>
              </a:path>
            </a:pathLst>
          </a:custGeom>
          <a:ln w="67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831205" y="8692634"/>
            <a:ext cx="4065904" cy="0"/>
          </a:xfrm>
          <a:custGeom>
            <a:avLst/>
            <a:gdLst/>
            <a:ahLst/>
            <a:cxnLst/>
            <a:rect l="l" t="t" r="r" b="b"/>
            <a:pathLst>
              <a:path w="4065904">
                <a:moveTo>
                  <a:pt x="0" y="0"/>
                </a:moveTo>
                <a:lnTo>
                  <a:pt x="4065385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831205" y="8604492"/>
            <a:ext cx="0" cy="88265"/>
          </a:xfrm>
          <a:custGeom>
            <a:avLst/>
            <a:gdLst/>
            <a:ahLst/>
            <a:cxnLst/>
            <a:rect l="l" t="t" r="r" b="b"/>
            <a:pathLst>
              <a:path h="88265">
                <a:moveTo>
                  <a:pt x="0" y="0"/>
                </a:moveTo>
                <a:lnTo>
                  <a:pt x="0" y="88141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986232" y="864856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070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9141257" y="864856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070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9296283" y="864856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070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9451309" y="8604492"/>
            <a:ext cx="0" cy="88265"/>
          </a:xfrm>
          <a:custGeom>
            <a:avLst/>
            <a:gdLst/>
            <a:ahLst/>
            <a:cxnLst/>
            <a:rect l="l" t="t" r="r" b="b"/>
            <a:pathLst>
              <a:path h="88265">
                <a:moveTo>
                  <a:pt x="0" y="0"/>
                </a:moveTo>
                <a:lnTo>
                  <a:pt x="0" y="88141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9606335" y="864856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070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9761361" y="864856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070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9916386" y="864856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070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0071412" y="8604492"/>
            <a:ext cx="0" cy="88265"/>
          </a:xfrm>
          <a:custGeom>
            <a:avLst/>
            <a:gdLst/>
            <a:ahLst/>
            <a:cxnLst/>
            <a:rect l="l" t="t" r="r" b="b"/>
            <a:pathLst>
              <a:path h="88265">
                <a:moveTo>
                  <a:pt x="0" y="0"/>
                </a:moveTo>
                <a:lnTo>
                  <a:pt x="0" y="88141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0226439" y="864856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070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0381464" y="864856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070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0536490" y="864856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070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0691515" y="8604492"/>
            <a:ext cx="0" cy="88265"/>
          </a:xfrm>
          <a:custGeom>
            <a:avLst/>
            <a:gdLst/>
            <a:ahLst/>
            <a:cxnLst/>
            <a:rect l="l" t="t" r="r" b="b"/>
            <a:pathLst>
              <a:path h="88265">
                <a:moveTo>
                  <a:pt x="0" y="0"/>
                </a:moveTo>
                <a:lnTo>
                  <a:pt x="0" y="88141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0846541" y="864856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070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11001567" y="864856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070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11156584" y="864856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070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1311609" y="8604492"/>
            <a:ext cx="0" cy="88265"/>
          </a:xfrm>
          <a:custGeom>
            <a:avLst/>
            <a:gdLst/>
            <a:ahLst/>
            <a:cxnLst/>
            <a:rect l="l" t="t" r="r" b="b"/>
            <a:pathLst>
              <a:path h="88265">
                <a:moveTo>
                  <a:pt x="0" y="0"/>
                </a:moveTo>
                <a:lnTo>
                  <a:pt x="0" y="88141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1466634" y="864856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070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11621661" y="864856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070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11776686" y="864856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070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11931712" y="8604492"/>
            <a:ext cx="0" cy="88265"/>
          </a:xfrm>
          <a:custGeom>
            <a:avLst/>
            <a:gdLst/>
            <a:ahLst/>
            <a:cxnLst/>
            <a:rect l="l" t="t" r="r" b="b"/>
            <a:pathLst>
              <a:path h="88265">
                <a:moveTo>
                  <a:pt x="0" y="0"/>
                </a:moveTo>
                <a:lnTo>
                  <a:pt x="0" y="88141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12086738" y="864856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070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12241763" y="864856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070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2396789" y="864856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070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2551815" y="8604492"/>
            <a:ext cx="0" cy="88265"/>
          </a:xfrm>
          <a:custGeom>
            <a:avLst/>
            <a:gdLst/>
            <a:ahLst/>
            <a:cxnLst/>
            <a:rect l="l" t="t" r="r" b="b"/>
            <a:pathLst>
              <a:path h="88265">
                <a:moveTo>
                  <a:pt x="0" y="0"/>
                </a:moveTo>
                <a:lnTo>
                  <a:pt x="0" y="88141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2551815" y="8604492"/>
            <a:ext cx="0" cy="88265"/>
          </a:xfrm>
          <a:custGeom>
            <a:avLst/>
            <a:gdLst/>
            <a:ahLst/>
            <a:cxnLst/>
            <a:rect l="l" t="t" r="r" b="b"/>
            <a:pathLst>
              <a:path h="88265">
                <a:moveTo>
                  <a:pt x="0" y="0"/>
                </a:moveTo>
                <a:lnTo>
                  <a:pt x="0" y="88141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2706841" y="864856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070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2861867" y="864856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070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 txBox="1"/>
          <p:nvPr/>
        </p:nvSpPr>
        <p:spPr>
          <a:xfrm>
            <a:off x="8781074" y="8678231"/>
            <a:ext cx="92075" cy="1689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15" dirty="0">
                <a:latin typeface="Arial"/>
                <a:cs typeface="Arial"/>
              </a:rPr>
              <a:t>0</a:t>
            </a:r>
            <a:endParaRPr sz="900">
              <a:latin typeface="Arial"/>
              <a:cs typeface="Arial"/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9399277" y="8678231"/>
            <a:ext cx="92075" cy="1689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15" dirty="0">
                <a:latin typeface="Arial"/>
                <a:cs typeface="Arial"/>
              </a:rPr>
              <a:t>2</a:t>
            </a:r>
            <a:endParaRPr sz="900">
              <a:latin typeface="Arial"/>
              <a:cs typeface="Arial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10023144" y="8678231"/>
            <a:ext cx="92075" cy="1689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15" dirty="0">
                <a:latin typeface="Arial"/>
                <a:cs typeface="Arial"/>
              </a:rPr>
              <a:t>4</a:t>
            </a:r>
            <a:endParaRPr sz="900">
              <a:latin typeface="Arial"/>
              <a:cs typeface="Arial"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10641347" y="8678231"/>
            <a:ext cx="92075" cy="1689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15" dirty="0">
                <a:latin typeface="Arial"/>
                <a:cs typeface="Arial"/>
              </a:rPr>
              <a:t>6</a:t>
            </a:r>
            <a:endParaRPr sz="900">
              <a:latin typeface="Arial"/>
              <a:cs typeface="Arial"/>
            </a:endParaRPr>
          </a:p>
        </p:txBody>
      </p:sp>
      <p:sp>
        <p:nvSpPr>
          <p:cNvPr id="132" name="object 132"/>
          <p:cNvSpPr txBox="1"/>
          <p:nvPr/>
        </p:nvSpPr>
        <p:spPr>
          <a:xfrm>
            <a:off x="11259550" y="8678231"/>
            <a:ext cx="92075" cy="1689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15" dirty="0">
                <a:latin typeface="Arial"/>
                <a:cs typeface="Arial"/>
              </a:rPr>
              <a:t>8</a:t>
            </a:r>
            <a:endParaRPr sz="900">
              <a:latin typeface="Arial"/>
              <a:cs typeface="Arial"/>
            </a:endParaRPr>
          </a:p>
        </p:txBody>
      </p:sp>
      <p:sp>
        <p:nvSpPr>
          <p:cNvPr id="133" name="object 133"/>
          <p:cNvSpPr txBox="1"/>
          <p:nvPr/>
        </p:nvSpPr>
        <p:spPr>
          <a:xfrm>
            <a:off x="11435371" y="8678231"/>
            <a:ext cx="1485265" cy="2876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18745" algn="ctr">
              <a:lnSpc>
                <a:spcPts val="1010"/>
              </a:lnSpc>
              <a:spcBef>
                <a:spcPts val="135"/>
              </a:spcBef>
              <a:tabLst>
                <a:tab pos="736600" algn="l"/>
              </a:tabLst>
            </a:pPr>
            <a:r>
              <a:rPr sz="900" spc="10" dirty="0">
                <a:latin typeface="Arial"/>
                <a:cs typeface="Arial"/>
              </a:rPr>
              <a:t>10	12</a:t>
            </a:r>
            <a:endParaRPr sz="900">
              <a:latin typeface="Arial"/>
              <a:cs typeface="Arial"/>
            </a:endParaRPr>
          </a:p>
          <a:p>
            <a:pPr algn="ctr">
              <a:lnSpc>
                <a:spcPts val="1010"/>
              </a:lnSpc>
            </a:pPr>
            <a:r>
              <a:rPr sz="900" spc="15" dirty="0">
                <a:latin typeface="Arial"/>
                <a:cs typeface="Arial"/>
              </a:rPr>
              <a:t>Measurement </a:t>
            </a:r>
            <a:r>
              <a:rPr sz="900" spc="5" dirty="0">
                <a:latin typeface="Arial"/>
                <a:cs typeface="Arial"/>
              </a:rPr>
              <a:t>Time</a:t>
            </a:r>
            <a:r>
              <a:rPr sz="900" spc="-65" dirty="0">
                <a:latin typeface="Arial"/>
                <a:cs typeface="Arial"/>
              </a:rPr>
              <a:t> </a:t>
            </a:r>
            <a:r>
              <a:rPr sz="900" spc="10" dirty="0">
                <a:latin typeface="Arial"/>
                <a:cs typeface="Arial"/>
              </a:rPr>
              <a:t>[month]</a:t>
            </a:r>
            <a:endParaRPr sz="900">
              <a:latin typeface="Arial"/>
              <a:cs typeface="Arial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8831205" y="5754559"/>
            <a:ext cx="0" cy="2938145"/>
          </a:xfrm>
          <a:custGeom>
            <a:avLst/>
            <a:gdLst/>
            <a:ahLst/>
            <a:cxnLst/>
            <a:rect l="l" t="t" r="r" b="b"/>
            <a:pathLst>
              <a:path h="2938145">
                <a:moveTo>
                  <a:pt x="0" y="2938075"/>
                </a:moveTo>
                <a:lnTo>
                  <a:pt x="0" y="0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 txBox="1"/>
          <p:nvPr/>
        </p:nvSpPr>
        <p:spPr>
          <a:xfrm>
            <a:off x="8442025" y="5729920"/>
            <a:ext cx="184785" cy="1685289"/>
          </a:xfrm>
          <a:prstGeom prst="rect">
            <a:avLst/>
          </a:prstGeom>
        </p:spPr>
        <p:txBody>
          <a:bodyPr vert="vert270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7" baseline="46296" dirty="0">
                <a:latin typeface="Arial"/>
                <a:cs typeface="Arial"/>
              </a:rPr>
              <a:t>20</a:t>
            </a:r>
            <a:r>
              <a:rPr sz="900" spc="-67" baseline="46296" dirty="0">
                <a:latin typeface="Arial"/>
                <a:cs typeface="Arial"/>
              </a:rPr>
              <a:t>8</a:t>
            </a:r>
            <a:r>
              <a:rPr sz="900" dirty="0">
                <a:latin typeface="Arial"/>
                <a:cs typeface="Arial"/>
              </a:rPr>
              <a:t>Tl</a:t>
            </a:r>
            <a:r>
              <a:rPr sz="900" spc="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Sensitivity</a:t>
            </a:r>
            <a:r>
              <a:rPr sz="900" spc="5" dirty="0">
                <a:latin typeface="Arial"/>
                <a:cs typeface="Arial"/>
              </a:rPr>
              <a:t> </a:t>
            </a:r>
            <a:r>
              <a:rPr sz="900" spc="15" dirty="0">
                <a:latin typeface="Arial"/>
                <a:cs typeface="Arial"/>
              </a:rPr>
              <a:t>[</a:t>
            </a:r>
            <a:r>
              <a:rPr sz="900" spc="-5" dirty="0">
                <a:latin typeface="Symbol"/>
                <a:cs typeface="Symbol"/>
              </a:rPr>
              <a:t></a:t>
            </a:r>
            <a:r>
              <a:rPr sz="900" dirty="0">
                <a:latin typeface="Arial"/>
                <a:cs typeface="Arial"/>
              </a:rPr>
              <a:t>Bq/kg</a:t>
            </a:r>
            <a:r>
              <a:rPr sz="900" spc="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source]</a:t>
            </a:r>
            <a:endParaRPr sz="900">
              <a:latin typeface="Arial"/>
              <a:cs typeface="Arial"/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8831205" y="8692634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12196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8831205" y="8619183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8831205" y="8545731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8831205" y="8472278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8831205" y="8398827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12196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8831205" y="8325375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8831205" y="8251924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8831205" y="8178472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8831205" y="8105023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12196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8831205" y="8031568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8831205" y="7958112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8831205" y="7884666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8831205" y="7811210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12196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8831205" y="7737764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8831205" y="7664308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8831205" y="7590861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8831205" y="7517405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12196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8831205" y="7443950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8831205" y="7370503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8831205" y="7297047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8831205" y="7223600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12196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8831205" y="7150144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8831205" y="7076698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8831205" y="7003243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8831205" y="6929787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12196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8831205" y="6856340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8831205" y="6782885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8831205" y="6709438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8831205" y="6635982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12196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8831205" y="6562535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8831205" y="6489080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8831205" y="6415624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8831205" y="6342177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12196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8831205" y="6268721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8831205" y="6195275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8831205" y="6121819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8831205" y="6048373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12196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8831205" y="5974917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8831205" y="5901461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8831205" y="5828014"/>
            <a:ext cx="61594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6098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8831205" y="5754559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121961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 txBox="1"/>
          <p:nvPr/>
        </p:nvSpPr>
        <p:spPr>
          <a:xfrm>
            <a:off x="8730029" y="8604439"/>
            <a:ext cx="92075" cy="1689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15" dirty="0">
                <a:latin typeface="Arial"/>
                <a:cs typeface="Arial"/>
              </a:rPr>
              <a:t>0</a:t>
            </a:r>
            <a:endParaRPr sz="900">
              <a:latin typeface="Arial"/>
              <a:cs typeface="Arial"/>
            </a:endParaRPr>
          </a:p>
        </p:txBody>
      </p:sp>
      <p:sp>
        <p:nvSpPr>
          <p:cNvPr id="178" name="object 178"/>
          <p:cNvSpPr txBox="1"/>
          <p:nvPr/>
        </p:nvSpPr>
        <p:spPr>
          <a:xfrm>
            <a:off x="8730029" y="8314946"/>
            <a:ext cx="92075" cy="1689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15" dirty="0">
                <a:latin typeface="Arial"/>
                <a:cs typeface="Arial"/>
              </a:rPr>
              <a:t>2</a:t>
            </a:r>
            <a:endParaRPr sz="900">
              <a:latin typeface="Arial"/>
              <a:cs typeface="Arial"/>
            </a:endParaRPr>
          </a:p>
        </p:txBody>
      </p:sp>
      <p:sp>
        <p:nvSpPr>
          <p:cNvPr id="179" name="object 179"/>
          <p:cNvSpPr txBox="1"/>
          <p:nvPr/>
        </p:nvSpPr>
        <p:spPr>
          <a:xfrm>
            <a:off x="8730029" y="8019780"/>
            <a:ext cx="92075" cy="1689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15" dirty="0">
                <a:latin typeface="Arial"/>
                <a:cs typeface="Arial"/>
              </a:rPr>
              <a:t>4</a:t>
            </a:r>
            <a:endParaRPr sz="900">
              <a:latin typeface="Arial"/>
              <a:cs typeface="Arial"/>
            </a:endParaRPr>
          </a:p>
        </p:txBody>
      </p:sp>
      <p:sp>
        <p:nvSpPr>
          <p:cNvPr id="180" name="object 180"/>
          <p:cNvSpPr txBox="1"/>
          <p:nvPr/>
        </p:nvSpPr>
        <p:spPr>
          <a:xfrm>
            <a:off x="8730029" y="7724611"/>
            <a:ext cx="92075" cy="1689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15" dirty="0">
                <a:latin typeface="Arial"/>
                <a:cs typeface="Arial"/>
              </a:rPr>
              <a:t>6</a:t>
            </a:r>
            <a:endParaRPr sz="900">
              <a:latin typeface="Arial"/>
              <a:cs typeface="Arial"/>
            </a:endParaRPr>
          </a:p>
        </p:txBody>
      </p:sp>
      <p:sp>
        <p:nvSpPr>
          <p:cNvPr id="181" name="object 181"/>
          <p:cNvSpPr txBox="1"/>
          <p:nvPr/>
        </p:nvSpPr>
        <p:spPr>
          <a:xfrm>
            <a:off x="8730029" y="7429434"/>
            <a:ext cx="92075" cy="1689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15" dirty="0">
                <a:latin typeface="Arial"/>
                <a:cs typeface="Arial"/>
              </a:rPr>
              <a:t>8</a:t>
            </a:r>
            <a:endParaRPr sz="900">
              <a:latin typeface="Arial"/>
              <a:cs typeface="Arial"/>
            </a:endParaRPr>
          </a:p>
        </p:txBody>
      </p:sp>
      <p:sp>
        <p:nvSpPr>
          <p:cNvPr id="182" name="object 182"/>
          <p:cNvSpPr txBox="1"/>
          <p:nvPr/>
        </p:nvSpPr>
        <p:spPr>
          <a:xfrm>
            <a:off x="8661970" y="7134266"/>
            <a:ext cx="158115" cy="1689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10" dirty="0">
                <a:latin typeface="Arial"/>
                <a:cs typeface="Arial"/>
              </a:rPr>
              <a:t>10</a:t>
            </a:r>
            <a:endParaRPr sz="900">
              <a:latin typeface="Arial"/>
              <a:cs typeface="Arial"/>
            </a:endParaRPr>
          </a:p>
        </p:txBody>
      </p:sp>
      <p:sp>
        <p:nvSpPr>
          <p:cNvPr id="183" name="object 183"/>
          <p:cNvSpPr txBox="1"/>
          <p:nvPr/>
        </p:nvSpPr>
        <p:spPr>
          <a:xfrm>
            <a:off x="8661970" y="6844776"/>
            <a:ext cx="158115" cy="1689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10" dirty="0">
                <a:latin typeface="Arial"/>
                <a:cs typeface="Arial"/>
              </a:rPr>
              <a:t>12</a:t>
            </a:r>
            <a:endParaRPr sz="900">
              <a:latin typeface="Arial"/>
              <a:cs typeface="Arial"/>
            </a:endParaRPr>
          </a:p>
        </p:txBody>
      </p:sp>
      <p:sp>
        <p:nvSpPr>
          <p:cNvPr id="184" name="object 184"/>
          <p:cNvSpPr txBox="1"/>
          <p:nvPr/>
        </p:nvSpPr>
        <p:spPr>
          <a:xfrm>
            <a:off x="8661970" y="6549607"/>
            <a:ext cx="158115" cy="1689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10" dirty="0">
                <a:latin typeface="Arial"/>
                <a:cs typeface="Arial"/>
              </a:rPr>
              <a:t>14</a:t>
            </a:r>
            <a:endParaRPr sz="900">
              <a:latin typeface="Arial"/>
              <a:cs typeface="Arial"/>
            </a:endParaRPr>
          </a:p>
        </p:txBody>
      </p:sp>
      <p:sp>
        <p:nvSpPr>
          <p:cNvPr id="185" name="object 185"/>
          <p:cNvSpPr txBox="1"/>
          <p:nvPr/>
        </p:nvSpPr>
        <p:spPr>
          <a:xfrm>
            <a:off x="8661970" y="6254439"/>
            <a:ext cx="158115" cy="1689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10" dirty="0">
                <a:latin typeface="Arial"/>
                <a:cs typeface="Arial"/>
              </a:rPr>
              <a:t>16</a:t>
            </a:r>
            <a:endParaRPr sz="900">
              <a:latin typeface="Arial"/>
              <a:cs typeface="Arial"/>
            </a:endParaRPr>
          </a:p>
        </p:txBody>
      </p:sp>
      <p:sp>
        <p:nvSpPr>
          <p:cNvPr id="186" name="object 186"/>
          <p:cNvSpPr txBox="1"/>
          <p:nvPr/>
        </p:nvSpPr>
        <p:spPr>
          <a:xfrm>
            <a:off x="8661970" y="5959262"/>
            <a:ext cx="158115" cy="1689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10" dirty="0">
                <a:latin typeface="Arial"/>
                <a:cs typeface="Arial"/>
              </a:rPr>
              <a:t>18</a:t>
            </a:r>
            <a:endParaRPr sz="900">
              <a:latin typeface="Arial"/>
              <a:cs typeface="Arial"/>
            </a:endParaRPr>
          </a:p>
        </p:txBody>
      </p:sp>
      <p:sp>
        <p:nvSpPr>
          <p:cNvPr id="187" name="object 187"/>
          <p:cNvSpPr txBox="1"/>
          <p:nvPr/>
        </p:nvSpPr>
        <p:spPr>
          <a:xfrm>
            <a:off x="8661970" y="5664094"/>
            <a:ext cx="158115" cy="1689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10" dirty="0"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</p:txBody>
      </p:sp>
      <p:sp>
        <p:nvSpPr>
          <p:cNvPr id="188" name="object 188"/>
          <p:cNvSpPr/>
          <p:nvPr/>
        </p:nvSpPr>
        <p:spPr>
          <a:xfrm>
            <a:off x="9141256" y="6038954"/>
            <a:ext cx="3410585" cy="2435225"/>
          </a:xfrm>
          <a:custGeom>
            <a:avLst/>
            <a:gdLst/>
            <a:ahLst/>
            <a:cxnLst/>
            <a:rect l="l" t="t" r="r" b="b"/>
            <a:pathLst>
              <a:path w="3410584" h="2435225">
                <a:moveTo>
                  <a:pt x="0" y="0"/>
                </a:moveTo>
                <a:lnTo>
                  <a:pt x="0" y="816758"/>
                </a:lnTo>
                <a:lnTo>
                  <a:pt x="310053" y="1693974"/>
                </a:lnTo>
                <a:lnTo>
                  <a:pt x="620104" y="1987186"/>
                </a:lnTo>
                <a:lnTo>
                  <a:pt x="930156" y="2134383"/>
                </a:lnTo>
                <a:lnTo>
                  <a:pt x="1240207" y="2223152"/>
                </a:lnTo>
                <a:lnTo>
                  <a:pt x="1550258" y="2282699"/>
                </a:lnTo>
                <a:lnTo>
                  <a:pt x="1860311" y="2325533"/>
                </a:lnTo>
                <a:lnTo>
                  <a:pt x="2170352" y="2357915"/>
                </a:lnTo>
                <a:lnTo>
                  <a:pt x="2480403" y="2383318"/>
                </a:lnTo>
                <a:lnTo>
                  <a:pt x="2790455" y="2403831"/>
                </a:lnTo>
                <a:lnTo>
                  <a:pt x="3410558" y="2435054"/>
                </a:lnTo>
                <a:lnTo>
                  <a:pt x="3410558" y="2108907"/>
                </a:lnTo>
                <a:lnTo>
                  <a:pt x="3100506" y="2080916"/>
                </a:lnTo>
                <a:lnTo>
                  <a:pt x="2790455" y="2048055"/>
                </a:lnTo>
                <a:lnTo>
                  <a:pt x="2480403" y="2010456"/>
                </a:lnTo>
                <a:lnTo>
                  <a:pt x="2170352" y="1966643"/>
                </a:lnTo>
                <a:lnTo>
                  <a:pt x="1860311" y="1913201"/>
                </a:lnTo>
                <a:lnTo>
                  <a:pt x="1550258" y="1844151"/>
                </a:lnTo>
                <a:lnTo>
                  <a:pt x="1240207" y="1749568"/>
                </a:lnTo>
                <a:lnTo>
                  <a:pt x="930156" y="1612068"/>
                </a:lnTo>
                <a:lnTo>
                  <a:pt x="620104" y="1396437"/>
                </a:lnTo>
                <a:lnTo>
                  <a:pt x="310053" y="100787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9141257" y="6615447"/>
            <a:ext cx="3410585" cy="1735455"/>
          </a:xfrm>
          <a:custGeom>
            <a:avLst/>
            <a:gdLst/>
            <a:ahLst/>
            <a:cxnLst/>
            <a:rect l="l" t="t" r="r" b="b"/>
            <a:pathLst>
              <a:path w="3410584" h="1735454">
                <a:moveTo>
                  <a:pt x="0" y="0"/>
                </a:moveTo>
                <a:lnTo>
                  <a:pt x="310052" y="894126"/>
                </a:lnTo>
                <a:lnTo>
                  <a:pt x="620103" y="1202688"/>
                </a:lnTo>
                <a:lnTo>
                  <a:pt x="930155" y="1363774"/>
                </a:lnTo>
                <a:lnTo>
                  <a:pt x="1240206" y="1465085"/>
                </a:lnTo>
                <a:lnTo>
                  <a:pt x="1550258" y="1535921"/>
                </a:lnTo>
                <a:lnTo>
                  <a:pt x="1860309" y="1588901"/>
                </a:lnTo>
                <a:lnTo>
                  <a:pt x="2170352" y="1630364"/>
                </a:lnTo>
                <a:lnTo>
                  <a:pt x="2480404" y="1663879"/>
                </a:lnTo>
                <a:lnTo>
                  <a:pt x="2790455" y="1691617"/>
                </a:lnTo>
                <a:lnTo>
                  <a:pt x="3100506" y="1714985"/>
                </a:lnTo>
                <a:lnTo>
                  <a:pt x="3410558" y="1734946"/>
                </a:lnTo>
              </a:path>
            </a:pathLst>
          </a:custGeom>
          <a:ln w="201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8851532" y="8398827"/>
            <a:ext cx="1992630" cy="0"/>
          </a:xfrm>
          <a:custGeom>
            <a:avLst/>
            <a:gdLst/>
            <a:ahLst/>
            <a:cxnLst/>
            <a:rect l="l" t="t" r="r" b="b"/>
            <a:pathLst>
              <a:path w="1992629">
                <a:moveTo>
                  <a:pt x="0" y="0"/>
                </a:moveTo>
                <a:lnTo>
                  <a:pt x="0" y="0"/>
                </a:lnTo>
                <a:lnTo>
                  <a:pt x="365885" y="0"/>
                </a:lnTo>
                <a:lnTo>
                  <a:pt x="406539" y="0"/>
                </a:lnTo>
                <a:lnTo>
                  <a:pt x="1260271" y="0"/>
                </a:lnTo>
                <a:lnTo>
                  <a:pt x="1300920" y="0"/>
                </a:lnTo>
                <a:lnTo>
                  <a:pt x="1951382" y="0"/>
                </a:lnTo>
                <a:lnTo>
                  <a:pt x="1992041" y="0"/>
                </a:lnTo>
              </a:path>
            </a:pathLst>
          </a:custGeom>
          <a:ln w="13456">
            <a:solidFill>
              <a:srgbClr val="FF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10843574" y="8398827"/>
            <a:ext cx="1992630" cy="0"/>
          </a:xfrm>
          <a:custGeom>
            <a:avLst/>
            <a:gdLst/>
            <a:ahLst/>
            <a:cxnLst/>
            <a:rect l="l" t="t" r="r" b="b"/>
            <a:pathLst>
              <a:path w="1992629">
                <a:moveTo>
                  <a:pt x="0" y="0"/>
                </a:moveTo>
                <a:lnTo>
                  <a:pt x="0" y="0"/>
                </a:lnTo>
                <a:lnTo>
                  <a:pt x="772421" y="0"/>
                </a:lnTo>
                <a:lnTo>
                  <a:pt x="813080" y="0"/>
                </a:lnTo>
                <a:lnTo>
                  <a:pt x="1666811" y="0"/>
                </a:lnTo>
                <a:lnTo>
                  <a:pt x="1707461" y="0"/>
                </a:lnTo>
                <a:lnTo>
                  <a:pt x="1951388" y="0"/>
                </a:lnTo>
                <a:lnTo>
                  <a:pt x="1992038" y="0"/>
                </a:lnTo>
              </a:path>
            </a:pathLst>
          </a:custGeom>
          <a:ln w="13456">
            <a:solidFill>
              <a:srgbClr val="FF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12835612" y="8398827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658" y="0"/>
                </a:lnTo>
              </a:path>
            </a:pathLst>
          </a:custGeom>
          <a:ln w="13456">
            <a:solidFill>
              <a:srgbClr val="FF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10152452" y="5828013"/>
            <a:ext cx="2642870" cy="661670"/>
          </a:xfrm>
          <a:custGeom>
            <a:avLst/>
            <a:gdLst/>
            <a:ahLst/>
            <a:cxnLst/>
            <a:rect l="l" t="t" r="r" b="b"/>
            <a:pathLst>
              <a:path w="2642870" h="661670">
                <a:moveTo>
                  <a:pt x="0" y="1"/>
                </a:moveTo>
                <a:lnTo>
                  <a:pt x="0" y="661068"/>
                </a:lnTo>
                <a:lnTo>
                  <a:pt x="2642505" y="661065"/>
                </a:lnTo>
                <a:lnTo>
                  <a:pt x="2642505" y="0"/>
                </a:ln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10152452" y="6489080"/>
            <a:ext cx="2642870" cy="0"/>
          </a:xfrm>
          <a:custGeom>
            <a:avLst/>
            <a:gdLst/>
            <a:ahLst/>
            <a:cxnLst/>
            <a:rect l="l" t="t" r="r" b="b"/>
            <a:pathLst>
              <a:path w="2642870">
                <a:moveTo>
                  <a:pt x="0" y="0"/>
                </a:moveTo>
                <a:lnTo>
                  <a:pt x="264251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12794963" y="5828014"/>
            <a:ext cx="0" cy="661670"/>
          </a:xfrm>
          <a:custGeom>
            <a:avLst/>
            <a:gdLst/>
            <a:ahLst/>
            <a:cxnLst/>
            <a:rect l="l" t="t" r="r" b="b"/>
            <a:pathLst>
              <a:path h="661670">
                <a:moveTo>
                  <a:pt x="0" y="661066"/>
                </a:moveTo>
                <a:lnTo>
                  <a:pt x="0" y="0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10152452" y="5828014"/>
            <a:ext cx="2642870" cy="0"/>
          </a:xfrm>
          <a:custGeom>
            <a:avLst/>
            <a:gdLst/>
            <a:ahLst/>
            <a:cxnLst/>
            <a:rect l="l" t="t" r="r" b="b"/>
            <a:pathLst>
              <a:path w="2642870">
                <a:moveTo>
                  <a:pt x="2642510" y="0"/>
                </a:moveTo>
                <a:lnTo>
                  <a:pt x="0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10152452" y="5828014"/>
            <a:ext cx="0" cy="661670"/>
          </a:xfrm>
          <a:custGeom>
            <a:avLst/>
            <a:gdLst/>
            <a:ahLst/>
            <a:cxnLst/>
            <a:rect l="l" t="t" r="r" b="b"/>
            <a:pathLst>
              <a:path h="661670">
                <a:moveTo>
                  <a:pt x="0" y="0"/>
                </a:moveTo>
                <a:lnTo>
                  <a:pt x="0" y="661066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 txBox="1"/>
          <p:nvPr/>
        </p:nvSpPr>
        <p:spPr>
          <a:xfrm>
            <a:off x="10217340" y="5834388"/>
            <a:ext cx="15398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850" spc="-5" dirty="0">
                <a:latin typeface="Arial"/>
                <a:cs typeface="Arial"/>
              </a:rPr>
              <a:t>BiPo3: 3.6 </a:t>
            </a:r>
            <a:r>
              <a:rPr sz="850" spc="-10" dirty="0">
                <a:latin typeface="Arial"/>
                <a:cs typeface="Arial"/>
              </a:rPr>
              <a:t>m</a:t>
            </a:r>
            <a:r>
              <a:rPr sz="825" spc="-15" baseline="40404" dirty="0">
                <a:latin typeface="Arial"/>
                <a:cs typeface="Arial"/>
              </a:rPr>
              <a:t>2 </a:t>
            </a:r>
            <a:r>
              <a:rPr sz="850" spc="-5" dirty="0">
                <a:latin typeface="Arial"/>
                <a:cs typeface="Arial"/>
              </a:rPr>
              <a:t>- </a:t>
            </a:r>
            <a:r>
              <a:rPr sz="825" baseline="20202" dirty="0">
                <a:latin typeface="Arial"/>
                <a:cs typeface="Arial"/>
              </a:rPr>
              <a:t>82</a:t>
            </a:r>
            <a:r>
              <a:rPr sz="850" dirty="0">
                <a:latin typeface="Arial"/>
                <a:cs typeface="Arial"/>
              </a:rPr>
              <a:t>Se: </a:t>
            </a:r>
            <a:r>
              <a:rPr sz="850" spc="-5" dirty="0">
                <a:latin typeface="Arial"/>
                <a:cs typeface="Arial"/>
              </a:rPr>
              <a:t>40</a:t>
            </a:r>
            <a:r>
              <a:rPr sz="850" spc="-20" dirty="0">
                <a:latin typeface="Arial"/>
                <a:cs typeface="Arial"/>
              </a:rPr>
              <a:t> </a:t>
            </a:r>
            <a:r>
              <a:rPr sz="850" spc="-10" dirty="0">
                <a:latin typeface="Arial"/>
                <a:cs typeface="Arial"/>
              </a:rPr>
              <a:t>mg/cm</a:t>
            </a:r>
            <a:r>
              <a:rPr sz="825" spc="-15" baseline="40404" dirty="0">
                <a:latin typeface="Arial"/>
                <a:cs typeface="Arial"/>
              </a:rPr>
              <a:t>2</a:t>
            </a:r>
            <a:endParaRPr sz="825" baseline="40404">
              <a:latin typeface="Arial"/>
              <a:cs typeface="Arial"/>
            </a:endParaRPr>
          </a:p>
        </p:txBody>
      </p:sp>
      <p:sp>
        <p:nvSpPr>
          <p:cNvPr id="199" name="object 199"/>
          <p:cNvSpPr txBox="1"/>
          <p:nvPr/>
        </p:nvSpPr>
        <p:spPr>
          <a:xfrm>
            <a:off x="10251554" y="5970618"/>
            <a:ext cx="475615" cy="4527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  <a:tabLst>
                <a:tab pos="462280" algn="l"/>
              </a:tabLst>
            </a:pPr>
            <a:r>
              <a:rPr sz="550" u="heavy" spc="0" dirty="0">
                <a:latin typeface="Arial"/>
                <a:cs typeface="Arial"/>
              </a:rPr>
              <a:t> 	</a:t>
            </a:r>
            <a:endParaRPr sz="5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7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tabLst>
                <a:tab pos="462280" algn="l"/>
              </a:tabLst>
            </a:pPr>
            <a:r>
              <a:rPr sz="900" u="heavy" spc="5" dirty="0">
                <a:latin typeface="Arial"/>
                <a:cs typeface="Arial"/>
              </a:rPr>
              <a:t> 	</a:t>
            </a:r>
            <a:endParaRPr sz="900">
              <a:latin typeface="Arial"/>
              <a:cs typeface="Arial"/>
            </a:endParaRPr>
          </a:p>
        </p:txBody>
      </p:sp>
      <p:sp>
        <p:nvSpPr>
          <p:cNvPr id="200" name="object 200"/>
          <p:cNvSpPr/>
          <p:nvPr/>
        </p:nvSpPr>
        <p:spPr>
          <a:xfrm>
            <a:off x="10251553" y="6183335"/>
            <a:ext cx="462915" cy="116205"/>
          </a:xfrm>
          <a:custGeom>
            <a:avLst/>
            <a:gdLst/>
            <a:ahLst/>
            <a:cxnLst/>
            <a:rect l="l" t="t" r="r" b="b"/>
            <a:pathLst>
              <a:path w="462915" h="116204">
                <a:moveTo>
                  <a:pt x="0" y="115690"/>
                </a:moveTo>
                <a:lnTo>
                  <a:pt x="462433" y="115690"/>
                </a:lnTo>
                <a:lnTo>
                  <a:pt x="462433" y="0"/>
                </a:lnTo>
                <a:lnTo>
                  <a:pt x="0" y="0"/>
                </a:lnTo>
                <a:lnTo>
                  <a:pt x="0" y="115690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10251554" y="6183334"/>
            <a:ext cx="462915" cy="0"/>
          </a:xfrm>
          <a:custGeom>
            <a:avLst/>
            <a:gdLst/>
            <a:ahLst/>
            <a:cxnLst/>
            <a:rect l="l" t="t" r="r" b="b"/>
            <a:pathLst>
              <a:path w="462915">
                <a:moveTo>
                  <a:pt x="0" y="0"/>
                </a:moveTo>
                <a:lnTo>
                  <a:pt x="462432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10251554" y="6299026"/>
            <a:ext cx="462915" cy="0"/>
          </a:xfrm>
          <a:custGeom>
            <a:avLst/>
            <a:gdLst/>
            <a:ahLst/>
            <a:cxnLst/>
            <a:rect l="l" t="t" r="r" b="b"/>
            <a:pathLst>
              <a:path w="462915">
                <a:moveTo>
                  <a:pt x="0" y="0"/>
                </a:moveTo>
                <a:lnTo>
                  <a:pt x="462432" y="0"/>
                </a:lnTo>
              </a:path>
            </a:pathLst>
          </a:custGeom>
          <a:ln w="6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10713987" y="6183334"/>
            <a:ext cx="0" cy="116205"/>
          </a:xfrm>
          <a:custGeom>
            <a:avLst/>
            <a:gdLst/>
            <a:ahLst/>
            <a:cxnLst/>
            <a:rect l="l" t="t" r="r" b="b"/>
            <a:pathLst>
              <a:path h="116204">
                <a:moveTo>
                  <a:pt x="0" y="115691"/>
                </a:moveTo>
                <a:lnTo>
                  <a:pt x="0" y="0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10251554" y="6183334"/>
            <a:ext cx="0" cy="116205"/>
          </a:xfrm>
          <a:custGeom>
            <a:avLst/>
            <a:gdLst/>
            <a:ahLst/>
            <a:cxnLst/>
            <a:rect l="l" t="t" r="r" b="b"/>
            <a:pathLst>
              <a:path h="116204">
                <a:moveTo>
                  <a:pt x="0" y="115691"/>
                </a:moveTo>
                <a:lnTo>
                  <a:pt x="0" y="0"/>
                </a:lnTo>
              </a:path>
            </a:pathLst>
          </a:custGeom>
          <a:ln w="67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 txBox="1"/>
          <p:nvPr/>
        </p:nvSpPr>
        <p:spPr>
          <a:xfrm>
            <a:off x="10812856" y="5958121"/>
            <a:ext cx="2003425" cy="51943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</a:pPr>
            <a:r>
              <a:rPr sz="825" spc="0" baseline="45454" dirty="0">
                <a:latin typeface="Arial"/>
                <a:cs typeface="Arial"/>
              </a:rPr>
              <a:t>208</a:t>
            </a:r>
            <a:r>
              <a:rPr sz="850" spc="0" dirty="0">
                <a:latin typeface="Arial"/>
                <a:cs typeface="Arial"/>
              </a:rPr>
              <a:t>Tl </a:t>
            </a:r>
            <a:r>
              <a:rPr sz="850" spc="-5" dirty="0">
                <a:latin typeface="Arial"/>
                <a:cs typeface="Arial"/>
              </a:rPr>
              <a:t>bkg: 0.16 </a:t>
            </a:r>
            <a:r>
              <a:rPr sz="850" spc="-5" dirty="0">
                <a:latin typeface="Symbol"/>
                <a:cs typeface="Symbol"/>
              </a:rPr>
              <a:t></a:t>
            </a:r>
            <a:r>
              <a:rPr sz="850" spc="-5" dirty="0">
                <a:latin typeface="Arial"/>
                <a:cs typeface="Arial"/>
              </a:rPr>
              <a:t>Bq/m</a:t>
            </a:r>
            <a:r>
              <a:rPr sz="825" spc="-7" baseline="35353" dirty="0">
                <a:latin typeface="Arial"/>
                <a:cs typeface="Arial"/>
              </a:rPr>
              <a:t>2</a:t>
            </a:r>
            <a:r>
              <a:rPr sz="825" spc="-75" baseline="35353" dirty="0">
                <a:latin typeface="Arial"/>
                <a:cs typeface="Arial"/>
              </a:rPr>
              <a:t> </a:t>
            </a:r>
            <a:r>
              <a:rPr sz="850" spc="-5" dirty="0">
                <a:latin typeface="Arial"/>
                <a:cs typeface="Arial"/>
              </a:rPr>
              <a:t>scint</a:t>
            </a:r>
            <a:endParaRPr sz="850">
              <a:latin typeface="Arial"/>
              <a:cs typeface="Arial"/>
            </a:endParaRPr>
          </a:p>
          <a:p>
            <a:pPr marR="5080">
              <a:lnSpc>
                <a:spcPct val="127099"/>
              </a:lnSpc>
            </a:pPr>
            <a:r>
              <a:rPr sz="825" spc="0" baseline="45454" dirty="0">
                <a:latin typeface="Arial"/>
                <a:cs typeface="Arial"/>
              </a:rPr>
              <a:t>208</a:t>
            </a:r>
            <a:r>
              <a:rPr sz="850" spc="0" dirty="0">
                <a:latin typeface="Arial"/>
                <a:cs typeface="Arial"/>
              </a:rPr>
              <a:t>Tl </a:t>
            </a:r>
            <a:r>
              <a:rPr sz="850" spc="-5" dirty="0">
                <a:latin typeface="Arial"/>
                <a:cs typeface="Arial"/>
              </a:rPr>
              <a:t>bkg: [0.04 - 0.50] </a:t>
            </a:r>
            <a:r>
              <a:rPr sz="850" spc="-5" dirty="0">
                <a:latin typeface="Symbol"/>
                <a:cs typeface="Symbol"/>
              </a:rPr>
              <a:t></a:t>
            </a:r>
            <a:r>
              <a:rPr sz="850" spc="-5" dirty="0">
                <a:latin typeface="Arial"/>
                <a:cs typeface="Arial"/>
              </a:rPr>
              <a:t>Bq/m</a:t>
            </a:r>
            <a:r>
              <a:rPr sz="825" spc="-7" baseline="35353" dirty="0">
                <a:latin typeface="Arial"/>
                <a:cs typeface="Arial"/>
              </a:rPr>
              <a:t>2 </a:t>
            </a:r>
            <a:r>
              <a:rPr sz="850" spc="-5" dirty="0">
                <a:latin typeface="Arial"/>
                <a:cs typeface="Arial"/>
              </a:rPr>
              <a:t>scint  SuperNEMO </a:t>
            </a:r>
            <a:r>
              <a:rPr sz="825" spc="0" baseline="40404" dirty="0">
                <a:latin typeface="Arial"/>
                <a:cs typeface="Arial"/>
              </a:rPr>
              <a:t>208</a:t>
            </a:r>
            <a:r>
              <a:rPr sz="850" spc="0" dirty="0">
                <a:latin typeface="Arial"/>
                <a:cs typeface="Arial"/>
              </a:rPr>
              <a:t>Tl </a:t>
            </a:r>
            <a:r>
              <a:rPr sz="850" spc="-5" dirty="0">
                <a:latin typeface="Arial"/>
                <a:cs typeface="Arial"/>
              </a:rPr>
              <a:t>target: 2 </a:t>
            </a:r>
            <a:r>
              <a:rPr sz="850" spc="-5" dirty="0">
                <a:latin typeface="Symbol"/>
                <a:cs typeface="Symbol"/>
              </a:rPr>
              <a:t></a:t>
            </a:r>
            <a:r>
              <a:rPr sz="850" spc="-5" dirty="0">
                <a:latin typeface="Arial"/>
                <a:cs typeface="Arial"/>
              </a:rPr>
              <a:t>Bq/kg</a:t>
            </a:r>
            <a:r>
              <a:rPr sz="850" spc="-45" dirty="0">
                <a:latin typeface="Arial"/>
                <a:cs typeface="Arial"/>
              </a:rPr>
              <a:t> </a:t>
            </a:r>
            <a:r>
              <a:rPr sz="850" spc="-5" dirty="0">
                <a:latin typeface="Arial"/>
                <a:cs typeface="Arial"/>
              </a:rPr>
              <a:t>source</a:t>
            </a:r>
            <a:endParaRPr sz="850">
              <a:latin typeface="Arial"/>
              <a:cs typeface="Arial"/>
            </a:endParaRPr>
          </a:p>
        </p:txBody>
      </p:sp>
      <p:sp>
        <p:nvSpPr>
          <p:cNvPr id="206" name="object 206"/>
          <p:cNvSpPr/>
          <p:nvPr/>
        </p:nvSpPr>
        <p:spPr>
          <a:xfrm>
            <a:off x="10329602" y="6593510"/>
            <a:ext cx="2552700" cy="427990"/>
          </a:xfrm>
          <a:custGeom>
            <a:avLst/>
            <a:gdLst/>
            <a:ahLst/>
            <a:cxnLst/>
            <a:rect l="l" t="t" r="r" b="b"/>
            <a:pathLst>
              <a:path w="2552700" h="427990">
                <a:moveTo>
                  <a:pt x="0" y="0"/>
                </a:moveTo>
                <a:lnTo>
                  <a:pt x="2552452" y="0"/>
                </a:lnTo>
                <a:lnTo>
                  <a:pt x="2552452" y="427612"/>
                </a:lnTo>
                <a:lnTo>
                  <a:pt x="0" y="42761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 txBox="1"/>
          <p:nvPr/>
        </p:nvSpPr>
        <p:spPr>
          <a:xfrm>
            <a:off x="10371995" y="6622192"/>
            <a:ext cx="2377440" cy="3568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150" spc="-35" dirty="0">
                <a:solidFill>
                  <a:srgbClr val="212121"/>
                </a:solidFill>
                <a:latin typeface="Arial"/>
                <a:cs typeface="Arial"/>
              </a:rPr>
              <a:t>BiPo </a:t>
            </a:r>
            <a:r>
              <a:rPr sz="2175" spc="-60" baseline="26819" dirty="0">
                <a:solidFill>
                  <a:srgbClr val="212121"/>
                </a:solidFill>
                <a:latin typeface="Arial"/>
                <a:cs typeface="Arial"/>
              </a:rPr>
              <a:t>208</a:t>
            </a:r>
            <a:r>
              <a:rPr sz="2150" spc="-40" dirty="0">
                <a:solidFill>
                  <a:srgbClr val="212121"/>
                </a:solidFill>
                <a:latin typeface="Arial"/>
                <a:cs typeface="Arial"/>
              </a:rPr>
              <a:t>Tl</a:t>
            </a:r>
            <a:r>
              <a:rPr sz="215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150" spc="-45" dirty="0">
                <a:solidFill>
                  <a:srgbClr val="212121"/>
                </a:solidFill>
                <a:latin typeface="Arial"/>
                <a:cs typeface="Arial"/>
              </a:rPr>
              <a:t>sensitivity</a:t>
            </a:r>
            <a:endParaRPr sz="2150">
              <a:latin typeface="Arial"/>
              <a:cs typeface="Arial"/>
            </a:endParaRPr>
          </a:p>
        </p:txBody>
      </p:sp>
      <p:sp>
        <p:nvSpPr>
          <p:cNvPr id="208" name="object 208"/>
          <p:cNvSpPr/>
          <p:nvPr/>
        </p:nvSpPr>
        <p:spPr>
          <a:xfrm>
            <a:off x="7414048" y="1731041"/>
            <a:ext cx="5398883" cy="18714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 txBox="1">
            <a:spLocks noGrp="1"/>
          </p:cNvSpPr>
          <p:nvPr>
            <p:ph type="title"/>
          </p:nvPr>
        </p:nvSpPr>
        <p:spPr>
          <a:xfrm>
            <a:off x="1828800" y="0"/>
            <a:ext cx="934339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spc="-150" dirty="0"/>
              <a:t>The </a:t>
            </a:r>
            <a:r>
              <a:rPr sz="8000" spc="-95" dirty="0"/>
              <a:t>Bi-Po </a:t>
            </a:r>
            <a:r>
              <a:rPr sz="8000" spc="-5" dirty="0"/>
              <a:t>3</a:t>
            </a:r>
            <a:r>
              <a:rPr sz="8000" spc="180" dirty="0"/>
              <a:t> </a:t>
            </a:r>
            <a:r>
              <a:rPr sz="8000" spc="105" dirty="0"/>
              <a:t>detector</a:t>
            </a:r>
            <a:endParaRPr sz="8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2FE79D-9B6D-43D3-84D5-0445DC98A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429" y="152401"/>
            <a:ext cx="10199371" cy="1169551"/>
          </a:xfrm>
        </p:spPr>
        <p:txBody>
          <a:bodyPr/>
          <a:lstStyle/>
          <a:p>
            <a:r>
              <a:rPr lang="en-US" dirty="0"/>
              <a:t>       </a:t>
            </a:r>
            <a:r>
              <a:rPr lang="en-US" sz="3600" dirty="0" err="1"/>
              <a:t>SuperNEMO</a:t>
            </a:r>
            <a:r>
              <a:rPr lang="en-US" sz="3600" dirty="0"/>
              <a:t> Collaboration</a:t>
            </a:r>
            <a:endParaRPr lang="ru-RU" sz="36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5C73AD9-AF28-4602-AE95-8C74D6855920}"/>
              </a:ext>
            </a:extLst>
          </p:cNvPr>
          <p:cNvSpPr/>
          <p:nvPr/>
        </p:nvSpPr>
        <p:spPr>
          <a:xfrm>
            <a:off x="1549400" y="1413640"/>
            <a:ext cx="9448800" cy="8125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LIST OF AUTHORS DLNP</a:t>
            </a:r>
            <a:r>
              <a:rPr lang="en-GB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V.B. </a:t>
            </a:r>
            <a:r>
              <a:rPr lang="en-GB" sz="1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Brudanin</a:t>
            </a:r>
            <a:r>
              <a:rPr lang="en-GB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V.G. </a:t>
            </a:r>
            <a:r>
              <a:rPr lang="en-GB" sz="1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Egorov</a:t>
            </a:r>
            <a:r>
              <a:rPr lang="en-GB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D.V. </a:t>
            </a:r>
            <a:r>
              <a:rPr lang="en-GB" sz="1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Filosofov</a:t>
            </a:r>
            <a:r>
              <a:rPr lang="en-GB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I.I. </a:t>
            </a:r>
            <a:r>
              <a:rPr lang="en-GB" sz="1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Kamnev</a:t>
            </a:r>
            <a:r>
              <a:rPr lang="en-GB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D.V. </a:t>
            </a:r>
            <a:r>
              <a:rPr lang="en-GB" sz="1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Karaivanov</a:t>
            </a:r>
            <a:r>
              <a:rPr lang="en-GB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A.A. </a:t>
            </a:r>
            <a:r>
              <a:rPr lang="en-GB" sz="1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Klimenko</a:t>
            </a:r>
            <a:r>
              <a:rPr lang="en-GB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O.I. </a:t>
            </a:r>
            <a:r>
              <a:rPr lang="en-GB" sz="1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Kochetov</a:t>
            </a:r>
            <a:r>
              <a:rPr lang="en-GB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N.A. </a:t>
            </a:r>
            <a:r>
              <a:rPr lang="en-GB" sz="1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Mirzaev</a:t>
            </a:r>
            <a:r>
              <a:rPr lang="en-GB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I.B. </a:t>
            </a:r>
            <a:r>
              <a:rPr lang="en-GB" sz="1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Nemchenok</a:t>
            </a:r>
            <a:r>
              <a:rPr lang="en-GB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A.</a:t>
            </a:r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lang="en-GB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Rahimov</a:t>
            </a:r>
            <a:r>
              <a:rPr lang="en-GB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A.V. </a:t>
            </a:r>
            <a:r>
              <a:rPr lang="en-GB" sz="1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Salamatin</a:t>
            </a:r>
            <a:r>
              <a:rPr lang="en-GB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 </a:t>
            </a:r>
            <a:r>
              <a:rPr lang="en-GB" sz="1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Yu.A</a:t>
            </a:r>
            <a:r>
              <a:rPr lang="en-GB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GB" sz="1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Shitov</a:t>
            </a:r>
            <a:r>
              <a:rPr lang="en-GB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A.A. </a:t>
            </a:r>
            <a:r>
              <a:rPr lang="en-GB" sz="1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Smolnikov</a:t>
            </a:r>
            <a:r>
              <a:rPr lang="en-GB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V.V. </a:t>
            </a:r>
            <a:r>
              <a:rPr lang="en-GB" sz="1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Timkin</a:t>
            </a:r>
            <a:r>
              <a:rPr lang="en-GB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V.I. </a:t>
            </a:r>
            <a:r>
              <a:rPr lang="en-GB" sz="1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Tretyak</a:t>
            </a:r>
            <a:r>
              <a:rPr lang="en-GB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Yu.V</a:t>
            </a:r>
            <a:r>
              <a:rPr lang="en-GB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GB" sz="1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Yushkevich</a:t>
            </a:r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endParaRPr lang="en-GB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LIST OF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SuperNEMO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COLLABORATION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R. Arnold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C. Augier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J.D. Baker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A.S. Barabash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A. Basharina-Freshville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S. Blondel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S. Blot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M. Bongrand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V. Brudanin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7,8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J. Busto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A.J. Caffrey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S Calvez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C. Cerna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J.P. Cesar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A. Chapon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E. Chauveau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D. Duchesneau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D. Durand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V. Egorov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G. Eurin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2,5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J.J. Evans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L. Fajt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D. Filosofov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R. Flack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X. Carrido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H. Gomez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B. Guillon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P. Guzowski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R. Hodak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A. Hubert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P. Hubert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C. Hugon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S. Jullian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I. Kamnev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D. Karaivanov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A. Klimenko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O. Kochetov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S.I. Konovalov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D. Lalanne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K. Lang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Y. Lemiere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T.Le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Noblet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Z. Liptak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P. Loaiza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G. Lutter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F. Mamedov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,N. Mirzaev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C. Marquet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F. Mauger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B. Morgan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J. Mott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I. Nemchenok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M. Nomashi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F. Nova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F. Nowacki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H. Ohsumi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R.B. Pahlka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F. Perrot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F. Piquemal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10,18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P. Povinec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P. Pridal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A. Rahimov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Y.A. Ramachers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A. Remoto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J.L.Reyss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B. Richards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C.L. Riddle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E. Rukhadze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R. Saakyan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A. Salamatin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X. Sarazin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Yu. Shitov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7,21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L. Simard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2,22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F. Simkovic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A. Smetana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K. Smolek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A. Smolnikov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S. Soldner-Rembold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B.Soule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I. Stekl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C.S. Sutton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G. Szklarz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J. Thomas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V. Timkin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S. Torre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Vl.I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Tretyak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V.I. Tretyak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V.I. Umatov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4,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I. Vanushin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C. Vilela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V. Vorobel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D. Waters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A. Zukauskas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1-IPHC, ULP, CNRS/IN2P3, F-67037 Strasbourg, France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2-LAL,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Univ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Paris-Sud, CNRS/IN2P3, f-91405 Orsay, France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3-Idaho National Laboratory, Idaho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Falla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ID 83415, U.S.A.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4-NRS “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Kurchatov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Institute” ITEP, 117218 Moscow, Russia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5-UCL, London WC1E 6BT, United Kingdom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6-University of Manchester, ManchesterM13 9PL, United Kingdom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7-JINR, 141980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Dubna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Russia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8-National Research Nuclear University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MEPhI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115409 Moscow, Russia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9-CPPM,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Universite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de Marseille, CNRS/IN2P3, F-13288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Marsielle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France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10-CENBG,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Universite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de Bordeaux, CNRS/IN2P3, F-33175, France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11-University of Texas at Austin, Austin TX 78712, U.S.A.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12-LPC Caen, ENSICAEN,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Universite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de Caen, CNRS/IN2P3,F-14050 Caen, France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13-LAPP,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Universite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Savoie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CNRS/IN2P3, F-74941 Annecy-le-Vieux, France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14-Czech Technical University in Prague, CZ-12800 Prague, Czech Republic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15-University of Warwick, Coventry Cv4 7AL, United Kingdom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16-Osaka University, 1-1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Machikaney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arnaToyonaka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Osaka, 560-043, Japan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17-Saga University, Saga 840-80502, Japan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18-Laboratoire Souterrain de Modane, F-75700 Modane, France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19-FMFI, Comenius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Univ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SK842 48 Bratislava, Slovakia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20-LSCE, CNRS, F-91190 Gif-sur-Yvette, France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21-Imperial College London, London SW7 2AZ, United Kingdom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22-Institut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Universitaire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de France, F-75005 Paris, France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23-MHC, South Hadley, Massachusetts 01075, U.S.A.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24-Institutefor Nuclear Research, MSP 03680, Kiev, Ukraine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25-Charles University in Prague, CZ-12116 Prague, Czech Republic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endParaRPr lang="en-GB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GB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ru-RU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3714E3-917A-4BED-8B07-19A2609C2ED3}"/>
              </a:ext>
            </a:extLst>
          </p:cNvPr>
          <p:cNvSpPr txBox="1"/>
          <p:nvPr/>
        </p:nvSpPr>
        <p:spPr>
          <a:xfrm>
            <a:off x="5798276" y="916960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278698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093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6F1D2B-E36E-4577-B6A8-4C5A111D8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429" y="152401"/>
            <a:ext cx="10949940" cy="2246769"/>
          </a:xfrm>
        </p:spPr>
        <p:txBody>
          <a:bodyPr/>
          <a:lstStyle/>
          <a:p>
            <a:r>
              <a:rPr lang="en-US" sz="6600" dirty="0"/>
              <a:t>  </a:t>
            </a:r>
            <a:r>
              <a:rPr lang="en-US" sz="4000" b="1" dirty="0"/>
              <a:t>History of the NEMO collaboration in LSM</a:t>
            </a:r>
            <a:br>
              <a:rPr lang="ru-RU" sz="4000" dirty="0"/>
            </a:br>
            <a:r>
              <a:rPr lang="en-US" sz="4000" b="1" dirty="0"/>
              <a:t> </a:t>
            </a:r>
            <a:br>
              <a:rPr lang="ru-RU" sz="4000" dirty="0"/>
            </a:br>
            <a:endParaRPr lang="ru-RU" sz="4000" dirty="0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A5E62A4C-5AD5-4999-B84A-96B2B1947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936531"/>
            <a:ext cx="9525000" cy="7143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D6B69A-4DE9-4FDA-9CF9-8DD767CB9867}"/>
              </a:ext>
            </a:extLst>
          </p:cNvPr>
          <p:cNvSpPr txBox="1"/>
          <p:nvPr/>
        </p:nvSpPr>
        <p:spPr>
          <a:xfrm>
            <a:off x="5740400" y="9296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8294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04800" y="4445000"/>
            <a:ext cx="6400800" cy="480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60400" y="1358900"/>
            <a:ext cx="1892300" cy="2882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870200" y="2705100"/>
            <a:ext cx="2781935" cy="650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460"/>
              </a:lnSpc>
              <a:spcBef>
                <a:spcPts val="100"/>
              </a:spcBef>
            </a:pPr>
            <a:r>
              <a:rPr sz="2100" b="1" spc="-5" dirty="0">
                <a:solidFill>
                  <a:srgbClr val="FF0000"/>
                </a:solidFill>
                <a:latin typeface="Arial"/>
                <a:cs typeface="Arial"/>
              </a:rPr>
              <a:t>Demonstrator</a:t>
            </a:r>
            <a:r>
              <a:rPr sz="2100" b="1" spc="-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FF0000"/>
                </a:solidFill>
                <a:latin typeface="Arial"/>
                <a:cs typeface="Arial"/>
              </a:rPr>
              <a:t>Module</a:t>
            </a:r>
            <a:endParaRPr sz="2100">
              <a:latin typeface="Arial"/>
              <a:cs typeface="Arial"/>
            </a:endParaRPr>
          </a:p>
          <a:p>
            <a:pPr algn="ctr">
              <a:lnSpc>
                <a:spcPts val="2460"/>
              </a:lnSpc>
            </a:pPr>
            <a:r>
              <a:rPr sz="2100" u="heavy" spc="-5" dirty="0">
                <a:latin typeface="Arial"/>
                <a:cs typeface="Arial"/>
              </a:rPr>
              <a:t>35</a:t>
            </a:r>
            <a:r>
              <a:rPr sz="2100" u="heavy" spc="-80" dirty="0">
                <a:latin typeface="Arial"/>
                <a:cs typeface="Arial"/>
              </a:rPr>
              <a:t> </a:t>
            </a:r>
            <a:r>
              <a:rPr sz="2100" u="heavy" spc="-5" dirty="0">
                <a:latin typeface="Arial"/>
                <a:cs typeface="Arial"/>
              </a:rPr>
              <a:t>tons</a:t>
            </a:r>
            <a:endParaRPr sz="21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35800" y="2590800"/>
            <a:ext cx="1536700" cy="1257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045200" y="2540000"/>
            <a:ext cx="470534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dirty="0">
                <a:latin typeface="Arial"/>
                <a:cs typeface="Arial"/>
              </a:rPr>
              <a:t>=</a:t>
            </a:r>
            <a:endParaRPr sz="6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26065" y="719205"/>
            <a:ext cx="6261100" cy="1546577"/>
          </a:xfrm>
          <a:prstGeom prst="rect">
            <a:avLst/>
          </a:prstGeom>
        </p:spPr>
        <p:txBody>
          <a:bodyPr vert="horz" wrap="square" lIns="0" tIns="200660" rIns="0" bIns="0" rtlCol="0">
            <a:spAutoFit/>
          </a:bodyPr>
          <a:lstStyle/>
          <a:p>
            <a:pPr marL="787400">
              <a:lnSpc>
                <a:spcPct val="100000"/>
              </a:lnSpc>
              <a:spcBef>
                <a:spcPts val="1580"/>
              </a:spcBef>
            </a:pPr>
            <a:r>
              <a:rPr sz="2400" spc="-5" dirty="0">
                <a:solidFill>
                  <a:srgbClr val="002452"/>
                </a:solidFill>
                <a:latin typeface="Arial"/>
                <a:cs typeface="Arial"/>
              </a:rPr>
              <a:t>Background reduction </a:t>
            </a:r>
            <a:r>
              <a:rPr sz="2400" dirty="0">
                <a:solidFill>
                  <a:srgbClr val="002452"/>
                </a:solidFill>
                <a:latin typeface="Arial"/>
                <a:cs typeface="Arial"/>
              </a:rPr>
              <a:t>and</a:t>
            </a:r>
            <a:r>
              <a:rPr sz="2400" spc="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2400" b="1" u="heavy" spc="-5" dirty="0">
                <a:solidFill>
                  <a:srgbClr val="C82506"/>
                </a:solidFill>
                <a:latin typeface="Arial"/>
                <a:cs typeface="Arial"/>
              </a:rPr>
              <a:t>rejection</a:t>
            </a:r>
            <a:endParaRPr sz="2400" dirty="0">
              <a:latin typeface="Arial"/>
              <a:cs typeface="Arial"/>
            </a:endParaRPr>
          </a:p>
          <a:p>
            <a:pPr marL="3822700">
              <a:lnSpc>
                <a:spcPts val="2380"/>
              </a:lnSpc>
              <a:spcBef>
                <a:spcPts val="1415"/>
              </a:spcBef>
            </a:pPr>
            <a:endParaRPr lang="en-US" sz="2300" dirty="0">
              <a:latin typeface="Arial"/>
              <a:cs typeface="Arial"/>
            </a:endParaRPr>
          </a:p>
          <a:p>
            <a:pPr marL="3822700">
              <a:lnSpc>
                <a:spcPts val="2380"/>
              </a:lnSpc>
              <a:spcBef>
                <a:spcPts val="1415"/>
              </a:spcBef>
            </a:pPr>
            <a:r>
              <a:rPr sz="2300" dirty="0">
                <a:latin typeface="Arial"/>
                <a:cs typeface="Arial"/>
              </a:rPr>
              <a:t>1kg of</a:t>
            </a:r>
            <a:r>
              <a:rPr sz="2300" spc="-105" dirty="0">
                <a:latin typeface="Arial"/>
                <a:cs typeface="Arial"/>
              </a:rPr>
              <a:t> </a:t>
            </a:r>
            <a:r>
              <a:rPr sz="2300" dirty="0">
                <a:latin typeface="Arial"/>
                <a:cs typeface="Arial"/>
              </a:rPr>
              <a:t>ban</a:t>
            </a:r>
            <a:r>
              <a:rPr lang="en-US" sz="2300" dirty="0">
                <a:latin typeface="Arial"/>
                <a:cs typeface="Arial"/>
              </a:rPr>
              <a:t>ana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813800" y="2616200"/>
            <a:ext cx="470534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dirty="0">
                <a:latin typeface="Arial"/>
                <a:cs typeface="Arial"/>
              </a:rPr>
              <a:t>=</a:t>
            </a:r>
            <a:endParaRPr sz="6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512300" y="2806700"/>
            <a:ext cx="32677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latin typeface="Arial"/>
                <a:cs typeface="Arial"/>
              </a:rPr>
              <a:t>100 Bq</a:t>
            </a:r>
            <a:r>
              <a:rPr sz="2800" spc="-5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(decays/sec)</a:t>
            </a:r>
            <a:endParaRPr sz="2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692900" y="4775200"/>
            <a:ext cx="6261100" cy="4699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xfrm>
            <a:off x="6400800" y="9245600"/>
            <a:ext cx="29210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110"/>
              </a:lnSpc>
            </a:pPr>
            <a:r>
              <a:rPr lang="ru-RU" dirty="0"/>
              <a:t>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6001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785BBC-53A7-4414-8415-8B1542BBC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430" y="609600"/>
            <a:ext cx="10949940" cy="861774"/>
          </a:xfrm>
        </p:spPr>
        <p:txBody>
          <a:bodyPr/>
          <a:lstStyle/>
          <a:p>
            <a:r>
              <a:rPr lang="en-US" sz="2800" b="1" dirty="0"/>
              <a:t>The main candidates to search for 0νββ-decay with Q</a:t>
            </a:r>
            <a:r>
              <a:rPr lang="en-US" sz="2800" b="1" baseline="-25000" dirty="0"/>
              <a:t>2β </a:t>
            </a:r>
            <a:r>
              <a:rPr lang="en-US" sz="2800" b="1" dirty="0"/>
              <a:t>&gt; 2 MeV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3F5545-78F0-4E8C-A594-F817168E1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01800" y="1783645"/>
            <a:ext cx="10797540" cy="6678751"/>
          </a:xfrm>
        </p:spPr>
        <p:txBody>
          <a:bodyPr/>
          <a:lstStyle/>
          <a:p>
            <a:r>
              <a:rPr lang="en-US" sz="2400" b="1" dirty="0"/>
              <a:t>______________________________________________________________________</a:t>
            </a:r>
          </a:p>
          <a:p>
            <a:endParaRPr lang="ru-RU" sz="2400" dirty="0"/>
          </a:p>
          <a:p>
            <a:r>
              <a:rPr lang="ru-RU" sz="2400" b="1" dirty="0"/>
              <a:t>№</a:t>
            </a:r>
            <a:r>
              <a:rPr lang="en-US" sz="2400" b="1" dirty="0"/>
              <a:t>   Nuclei</a:t>
            </a:r>
            <a:r>
              <a:rPr lang="en-US" sz="2400" dirty="0"/>
              <a:t>	                  </a:t>
            </a:r>
            <a:r>
              <a:rPr lang="en-US" sz="2400" b="1" dirty="0"/>
              <a:t>Q</a:t>
            </a:r>
            <a:r>
              <a:rPr lang="en-US" sz="2400" b="1" baseline="-25000" dirty="0"/>
              <a:t>2β</a:t>
            </a:r>
            <a:r>
              <a:rPr lang="en-US" sz="2400" b="1" dirty="0"/>
              <a:t>, </a:t>
            </a:r>
            <a:r>
              <a:rPr lang="en-US" sz="2400" b="1" dirty="0" err="1"/>
              <a:t>keV</a:t>
            </a:r>
            <a:r>
              <a:rPr lang="en-US" sz="2400" b="1" dirty="0"/>
              <a:t>                                   Abundance, %                         </a:t>
            </a:r>
            <a:endParaRPr lang="ru-RU" sz="2400" dirty="0"/>
          </a:p>
          <a:p>
            <a:r>
              <a:rPr lang="en-US" sz="2400" dirty="0"/>
              <a:t>______________________________________________________________________</a:t>
            </a:r>
            <a:endParaRPr lang="ru-RU" sz="2400" dirty="0"/>
          </a:p>
          <a:p>
            <a:pPr lvl="0"/>
            <a:r>
              <a:rPr lang="en-US" sz="2400" b="1" dirty="0">
                <a:solidFill>
                  <a:srgbClr val="FF0000"/>
                </a:solidFill>
              </a:rPr>
              <a:t>1.   Ca-48                             4272                                              0.187</a:t>
            </a:r>
            <a:endParaRPr lang="ru-RU" sz="2400" dirty="0">
              <a:solidFill>
                <a:srgbClr val="FF0000"/>
              </a:solidFill>
            </a:endParaRPr>
          </a:p>
          <a:p>
            <a:pPr lvl="0"/>
            <a:r>
              <a:rPr lang="en-US" sz="2400" b="1" dirty="0">
                <a:solidFill>
                  <a:srgbClr val="FF0000"/>
                </a:solidFill>
              </a:rPr>
              <a:t>2.   Nd-150                          3371.4                                            5.6</a:t>
            </a:r>
            <a:endParaRPr lang="ru-RU" sz="2400" dirty="0">
              <a:solidFill>
                <a:srgbClr val="FF0000"/>
              </a:solidFill>
            </a:endParaRPr>
          </a:p>
          <a:p>
            <a:pPr lvl="0"/>
            <a:r>
              <a:rPr lang="en-US" sz="2400" b="1" dirty="0">
                <a:solidFill>
                  <a:srgbClr val="FF0000"/>
                </a:solidFill>
              </a:rPr>
              <a:t>3.   Zr-96                              3350                                               2.8</a:t>
            </a:r>
            <a:endParaRPr lang="ru-RU" sz="2400" dirty="0">
              <a:solidFill>
                <a:srgbClr val="FF0000"/>
              </a:solidFill>
            </a:endParaRPr>
          </a:p>
          <a:p>
            <a:pPr lvl="0"/>
            <a:r>
              <a:rPr lang="en-US" sz="2400" b="1" dirty="0">
                <a:solidFill>
                  <a:srgbClr val="FF0000"/>
                </a:solidFill>
              </a:rPr>
              <a:t>4.   Mo-100                         3034.4                                           9.63</a:t>
            </a:r>
            <a:endParaRPr lang="ru-RU" sz="2400" dirty="0">
              <a:solidFill>
                <a:srgbClr val="FF0000"/>
              </a:solidFill>
            </a:endParaRPr>
          </a:p>
          <a:p>
            <a:pPr lvl="0"/>
            <a:r>
              <a:rPr lang="en-US" sz="2400" b="1" dirty="0">
                <a:solidFill>
                  <a:srgbClr val="FF0000"/>
                </a:solidFill>
              </a:rPr>
              <a:t>5.   Se-82                              2996                                              8.73</a:t>
            </a:r>
            <a:endParaRPr lang="ru-RU" sz="2400" dirty="0">
              <a:solidFill>
                <a:srgbClr val="FF0000"/>
              </a:solidFill>
            </a:endParaRPr>
          </a:p>
          <a:p>
            <a:pPr lvl="0"/>
            <a:r>
              <a:rPr lang="en-US" sz="2400" b="1" dirty="0">
                <a:solidFill>
                  <a:srgbClr val="FF0000"/>
                </a:solidFill>
              </a:rPr>
              <a:t>6.   Cd-116                           2805                                              7.49</a:t>
            </a:r>
            <a:endParaRPr lang="ru-RU" sz="2400" dirty="0">
              <a:solidFill>
                <a:srgbClr val="FF0000"/>
              </a:solidFill>
            </a:endParaRPr>
          </a:p>
          <a:p>
            <a:pPr lvl="0"/>
            <a:r>
              <a:rPr lang="en-US" sz="2400" b="1" dirty="0">
                <a:solidFill>
                  <a:srgbClr val="FF0000"/>
                </a:solidFill>
              </a:rPr>
              <a:t>7.   Te-130                            2527.5                                           34.08</a:t>
            </a:r>
            <a:endParaRPr lang="ru-RU" sz="2400" dirty="0">
              <a:solidFill>
                <a:srgbClr val="FF0000"/>
              </a:solidFill>
            </a:endParaRPr>
          </a:p>
          <a:p>
            <a:pPr lvl="0"/>
            <a:r>
              <a:rPr lang="en-US" sz="2400" b="1" dirty="0"/>
              <a:t>8.   Xe-136                            2458.7                                           8.87  </a:t>
            </a:r>
            <a:endParaRPr lang="ru-RU" sz="2400" dirty="0"/>
          </a:p>
          <a:p>
            <a:pPr lvl="0"/>
            <a:r>
              <a:rPr lang="en-US" sz="2400" b="1" dirty="0"/>
              <a:t>9.   Sn-124                            2287                                              5.79</a:t>
            </a:r>
            <a:endParaRPr lang="ru-RU" sz="2400" dirty="0"/>
          </a:p>
          <a:p>
            <a:pPr lvl="0"/>
            <a:r>
              <a:rPr lang="en-US" sz="2400" b="1" dirty="0"/>
              <a:t>10. Ge-76                              2039.0                                           7.61</a:t>
            </a:r>
            <a:endParaRPr lang="ru-RU" sz="2400" dirty="0"/>
          </a:p>
          <a:p>
            <a:pPr lvl="0"/>
            <a:r>
              <a:rPr lang="en-US" sz="2400" b="1" dirty="0"/>
              <a:t>11. Pd-110                            2000                                              11.72</a:t>
            </a:r>
            <a:endParaRPr lang="ru-RU" sz="2400" dirty="0"/>
          </a:p>
          <a:p>
            <a:endParaRPr lang="en-US" sz="2400" b="1" dirty="0"/>
          </a:p>
          <a:p>
            <a:r>
              <a:rPr lang="en-US" sz="3200" b="1" dirty="0"/>
              <a:t>Natural γ – rays background – E &lt; 2.615 MeV</a:t>
            </a:r>
            <a:endParaRPr lang="ru-RU" sz="3200" dirty="0"/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2FA946-3F52-4135-8A70-893CBAA9B4A8}"/>
              </a:ext>
            </a:extLst>
          </p:cNvPr>
          <p:cNvSpPr txBox="1"/>
          <p:nvPr/>
        </p:nvSpPr>
        <p:spPr>
          <a:xfrm>
            <a:off x="5359400" y="89916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320677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9">
            <a:extLst>
              <a:ext uri="{FF2B5EF4-FFF2-40B4-BE49-F238E27FC236}">
                <a16:creationId xmlns:a16="http://schemas.microsoft.com/office/drawing/2014/main" id="{281E21DD-6A37-4373-AB3B-EAD04FD0A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549" y="149014"/>
            <a:ext cx="4508094" cy="617541"/>
          </a:xfrm>
          <a:prstGeom prst="rect">
            <a:avLst/>
          </a:prstGeom>
          <a:solidFill>
            <a:srgbClr val="FFFFCC"/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ru-RU" sz="3413" b="1">
                <a:solidFill>
                  <a:srgbClr val="FF0000"/>
                </a:solidFill>
                <a:latin typeface="Symbol" panose="05050102010706020507" pitchFamily="18" charset="2"/>
              </a:rPr>
              <a:t>bb</a:t>
            </a:r>
            <a:r>
              <a:rPr lang="fr-FR" altLang="ru-RU" sz="3413" b="1">
                <a:solidFill>
                  <a:srgbClr val="FF0000"/>
                </a:solidFill>
              </a:rPr>
              <a:t>  sources enrichment</a:t>
            </a:r>
          </a:p>
        </p:txBody>
      </p:sp>
      <p:pic>
        <p:nvPicPr>
          <p:cNvPr id="57347" name="Picture 32" descr="C:\DOCUME~1\AC26~1.PUR\LOCALS~1\Temp\scl3.PNG">
            <a:extLst>
              <a:ext uri="{FF2B5EF4-FFF2-40B4-BE49-F238E27FC236}">
                <a16:creationId xmlns:a16="http://schemas.microsoft.com/office/drawing/2014/main" id="{BC0CDF3A-EC37-4CD4-999A-D3CF7CDF6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45" y="1106311"/>
            <a:ext cx="11652955" cy="7618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348" name="Группа 30">
            <a:extLst>
              <a:ext uri="{FF2B5EF4-FFF2-40B4-BE49-F238E27FC236}">
                <a16:creationId xmlns:a16="http://schemas.microsoft.com/office/drawing/2014/main" id="{F7758456-9572-42A7-8500-7074A727367B}"/>
              </a:ext>
            </a:extLst>
          </p:cNvPr>
          <p:cNvGrpSpPr>
            <a:grpSpLocks/>
          </p:cNvGrpSpPr>
          <p:nvPr/>
        </p:nvGrpSpPr>
        <p:grpSpPr bwMode="auto">
          <a:xfrm>
            <a:off x="4660053" y="18063"/>
            <a:ext cx="8997245" cy="1083733"/>
            <a:chOff x="5372817" y="589519"/>
            <a:chExt cx="3390900" cy="373299"/>
          </a:xfrm>
        </p:grpSpPr>
        <p:sp>
          <p:nvSpPr>
            <p:cNvPr id="57350" name="Rectangle 31">
              <a:extLst>
                <a:ext uri="{FF2B5EF4-FFF2-40B4-BE49-F238E27FC236}">
                  <a16:creationId xmlns:a16="http://schemas.microsoft.com/office/drawing/2014/main" id="{77484905-0E00-4F72-A87F-27DEF11ECC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3413" y="610393"/>
              <a:ext cx="2771775" cy="352425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3413"/>
            </a:p>
          </p:txBody>
        </p:sp>
        <p:sp>
          <p:nvSpPr>
            <p:cNvPr id="57351" name="Text Box 32">
              <a:extLst>
                <a:ext uri="{FF2B5EF4-FFF2-40B4-BE49-F238E27FC236}">
                  <a16:creationId xmlns:a16="http://schemas.microsoft.com/office/drawing/2014/main" id="{A6AB2FD9-78C1-4254-B689-5D10FBF8A8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72817" y="589519"/>
              <a:ext cx="3390900" cy="339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3982" b="1" dirty="0">
                  <a:cs typeface="Times New Roman" panose="02020603050405020304" pitchFamily="18" charset="0"/>
                </a:rPr>
                <a:t>ECP</a:t>
              </a:r>
              <a:r>
                <a:rPr lang="en-US" altLang="ru-RU" sz="2844" b="1" dirty="0">
                  <a:cs typeface="Times New Roman" panose="02020603050405020304" pitchFamily="18" charset="0"/>
                </a:rPr>
                <a:t> (Electro-Chemical Plant, Svetlana)</a:t>
              </a:r>
            </a:p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2844" b="1" dirty="0">
                  <a:cs typeface="Times New Roman" panose="02020603050405020304" pitchFamily="18" charset="0"/>
                </a:rPr>
                <a:t> </a:t>
              </a:r>
              <a:r>
                <a:rPr lang="en-US" altLang="ru-RU" sz="2844" b="1" dirty="0" err="1">
                  <a:cs typeface="Times New Roman" panose="02020603050405020304" pitchFamily="18" charset="0"/>
                </a:rPr>
                <a:t>Zelenogorsk</a:t>
              </a:r>
              <a:r>
                <a:rPr lang="en-US" altLang="ru-RU" sz="2844" b="1" dirty="0">
                  <a:cs typeface="Times New Roman" panose="02020603050405020304" pitchFamily="18" charset="0"/>
                </a:rPr>
                <a:t> </a:t>
              </a:r>
              <a:endParaRPr lang="ru-RU" altLang="ru-RU" sz="2844" b="1" dirty="0">
                <a:cs typeface="Times New Roman" panose="02020603050405020304" pitchFamily="18" charset="0"/>
              </a:endParaRPr>
            </a:p>
          </p:txBody>
        </p:sp>
      </p:grpSp>
      <p:sp>
        <p:nvSpPr>
          <p:cNvPr id="57349" name="Text Box 4">
            <a:extLst>
              <a:ext uri="{FF2B5EF4-FFF2-40B4-BE49-F238E27FC236}">
                <a16:creationId xmlns:a16="http://schemas.microsoft.com/office/drawing/2014/main" id="{4CDB3969-127C-459C-96C1-3C551E4E1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445" y="8836188"/>
            <a:ext cx="11957755" cy="53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ru-RU" sz="2844" b="1" dirty="0" err="1">
                <a:cs typeface="Arial" panose="020B0604020202020204" pitchFamily="34" charset="0"/>
              </a:rPr>
              <a:t>SuperNEMO</a:t>
            </a:r>
            <a:r>
              <a:rPr lang="en-GB" altLang="ru-RU" sz="2844" b="1" dirty="0">
                <a:cs typeface="Arial" panose="020B0604020202020204" pitchFamily="34" charset="0"/>
              </a:rPr>
              <a:t> collaboration has 7 kg of enriched  Se-82 ... (Nd-150?)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97C9BB-2CF6-4C95-8AB1-7553833E95AF}"/>
              </a:ext>
            </a:extLst>
          </p:cNvPr>
          <p:cNvSpPr txBox="1"/>
          <p:nvPr/>
        </p:nvSpPr>
        <p:spPr>
          <a:xfrm>
            <a:off x="6502400" y="936620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427800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84085" y="327338"/>
            <a:ext cx="9380241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40" dirty="0"/>
              <a:t>From </a:t>
            </a:r>
            <a:r>
              <a:rPr sz="5400" spc="-70" dirty="0"/>
              <a:t>NEMO-3 </a:t>
            </a:r>
            <a:r>
              <a:rPr sz="5400" dirty="0"/>
              <a:t>to</a:t>
            </a:r>
            <a:r>
              <a:rPr sz="5400" spc="150" dirty="0"/>
              <a:t> </a:t>
            </a:r>
            <a:r>
              <a:rPr sz="5400" spc="-50" dirty="0"/>
              <a:t>SuperNEMO</a:t>
            </a:r>
            <a:endParaRPr sz="5400" dirty="0"/>
          </a:p>
        </p:txBody>
      </p:sp>
      <p:sp>
        <p:nvSpPr>
          <p:cNvPr id="3" name="object 3"/>
          <p:cNvSpPr/>
          <p:nvPr/>
        </p:nvSpPr>
        <p:spPr>
          <a:xfrm>
            <a:off x="298119" y="1691121"/>
            <a:ext cx="6551300" cy="4086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513402" y="2987434"/>
            <a:ext cx="1621155" cy="1002030"/>
          </a:xfrm>
          <a:custGeom>
            <a:avLst/>
            <a:gdLst/>
            <a:ahLst/>
            <a:cxnLst/>
            <a:rect l="l" t="t" r="r" b="b"/>
            <a:pathLst>
              <a:path w="1621154" h="1002029">
                <a:moveTo>
                  <a:pt x="243143" y="0"/>
                </a:moveTo>
                <a:lnTo>
                  <a:pt x="0" y="474594"/>
                </a:lnTo>
                <a:lnTo>
                  <a:pt x="1620971" y="1001514"/>
                </a:lnTo>
                <a:lnTo>
                  <a:pt x="243143" y="0"/>
                </a:lnTo>
                <a:close/>
              </a:path>
            </a:pathLst>
          </a:custGeom>
          <a:solidFill>
            <a:srgbClr val="FFDF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513402" y="2987434"/>
            <a:ext cx="1621155" cy="1002030"/>
          </a:xfrm>
          <a:custGeom>
            <a:avLst/>
            <a:gdLst/>
            <a:ahLst/>
            <a:cxnLst/>
            <a:rect l="l" t="t" r="r" b="b"/>
            <a:pathLst>
              <a:path w="1621154" h="1002029">
                <a:moveTo>
                  <a:pt x="1620971" y="1001514"/>
                </a:moveTo>
                <a:lnTo>
                  <a:pt x="0" y="474594"/>
                </a:lnTo>
                <a:lnTo>
                  <a:pt x="243143" y="0"/>
                </a:lnTo>
                <a:lnTo>
                  <a:pt x="1620971" y="1001514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4652" y="2613508"/>
            <a:ext cx="1379220" cy="1379220"/>
          </a:xfrm>
          <a:custGeom>
            <a:avLst/>
            <a:gdLst/>
            <a:ahLst/>
            <a:cxnLst/>
            <a:rect l="l" t="t" r="r" b="b"/>
            <a:pathLst>
              <a:path w="1379220" h="1379220">
                <a:moveTo>
                  <a:pt x="377806" y="0"/>
                </a:moveTo>
                <a:lnTo>
                  <a:pt x="0" y="376270"/>
                </a:lnTo>
                <a:lnTo>
                  <a:pt x="1378825" y="1378746"/>
                </a:lnTo>
                <a:lnTo>
                  <a:pt x="377806" y="0"/>
                </a:lnTo>
                <a:close/>
              </a:path>
            </a:pathLst>
          </a:custGeom>
          <a:solidFill>
            <a:srgbClr val="33FF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754652" y="2613508"/>
            <a:ext cx="1379220" cy="1379220"/>
          </a:xfrm>
          <a:custGeom>
            <a:avLst/>
            <a:gdLst/>
            <a:ahLst/>
            <a:cxnLst/>
            <a:rect l="l" t="t" r="r" b="b"/>
            <a:pathLst>
              <a:path w="1379220" h="1379220">
                <a:moveTo>
                  <a:pt x="1378825" y="1378746"/>
                </a:moveTo>
                <a:lnTo>
                  <a:pt x="0" y="376270"/>
                </a:lnTo>
                <a:lnTo>
                  <a:pt x="377806" y="0"/>
                </a:lnTo>
                <a:lnTo>
                  <a:pt x="1378825" y="1378746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33478" y="2613508"/>
            <a:ext cx="1379220" cy="1379220"/>
          </a:xfrm>
          <a:custGeom>
            <a:avLst/>
            <a:gdLst/>
            <a:ahLst/>
            <a:cxnLst/>
            <a:rect l="l" t="t" r="r" b="b"/>
            <a:pathLst>
              <a:path w="1379220" h="1379220">
                <a:moveTo>
                  <a:pt x="1001007" y="0"/>
                </a:moveTo>
                <a:lnTo>
                  <a:pt x="0" y="1378746"/>
                </a:lnTo>
                <a:lnTo>
                  <a:pt x="1378775" y="376270"/>
                </a:lnTo>
                <a:lnTo>
                  <a:pt x="1001007" y="0"/>
                </a:lnTo>
                <a:close/>
              </a:path>
            </a:pathLst>
          </a:custGeom>
          <a:solidFill>
            <a:srgbClr val="FF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33478" y="2613508"/>
            <a:ext cx="1379220" cy="1379220"/>
          </a:xfrm>
          <a:custGeom>
            <a:avLst/>
            <a:gdLst/>
            <a:ahLst/>
            <a:cxnLst/>
            <a:rect l="l" t="t" r="r" b="b"/>
            <a:pathLst>
              <a:path w="1379220" h="1379220">
                <a:moveTo>
                  <a:pt x="0" y="1378746"/>
                </a:moveTo>
                <a:lnTo>
                  <a:pt x="1378775" y="376270"/>
                </a:lnTo>
                <a:lnTo>
                  <a:pt x="1001007" y="0"/>
                </a:lnTo>
                <a:lnTo>
                  <a:pt x="0" y="1378746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33478" y="2990739"/>
            <a:ext cx="1621155" cy="1002030"/>
          </a:xfrm>
          <a:custGeom>
            <a:avLst/>
            <a:gdLst/>
            <a:ahLst/>
            <a:cxnLst/>
            <a:rect l="l" t="t" r="r" b="b"/>
            <a:pathLst>
              <a:path w="1621154" h="1002029">
                <a:moveTo>
                  <a:pt x="1377880" y="0"/>
                </a:moveTo>
                <a:lnTo>
                  <a:pt x="0" y="1001514"/>
                </a:lnTo>
                <a:lnTo>
                  <a:pt x="1620970" y="474543"/>
                </a:lnTo>
                <a:lnTo>
                  <a:pt x="1377880" y="0"/>
                </a:lnTo>
                <a:close/>
              </a:path>
            </a:pathLst>
          </a:custGeom>
          <a:solidFill>
            <a:srgbClr val="FF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33478" y="2990739"/>
            <a:ext cx="1621155" cy="1002030"/>
          </a:xfrm>
          <a:custGeom>
            <a:avLst/>
            <a:gdLst/>
            <a:ahLst/>
            <a:cxnLst/>
            <a:rect l="l" t="t" r="r" b="b"/>
            <a:pathLst>
              <a:path w="1621154" h="1002029">
                <a:moveTo>
                  <a:pt x="0" y="1001514"/>
                </a:moveTo>
                <a:lnTo>
                  <a:pt x="1620970" y="474543"/>
                </a:lnTo>
                <a:lnTo>
                  <a:pt x="1377880" y="0"/>
                </a:lnTo>
                <a:lnTo>
                  <a:pt x="0" y="1001514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133478" y="3992253"/>
            <a:ext cx="1002030" cy="1621155"/>
          </a:xfrm>
          <a:custGeom>
            <a:avLst/>
            <a:gdLst/>
            <a:ahLst/>
            <a:cxnLst/>
            <a:rect l="l" t="t" r="r" b="b"/>
            <a:pathLst>
              <a:path w="1002029" h="1621154">
                <a:moveTo>
                  <a:pt x="0" y="0"/>
                </a:moveTo>
                <a:lnTo>
                  <a:pt x="526417" y="1621122"/>
                </a:lnTo>
                <a:lnTo>
                  <a:pt x="1001966" y="1380091"/>
                </a:lnTo>
                <a:lnTo>
                  <a:pt x="0" y="0"/>
                </a:lnTo>
                <a:close/>
              </a:path>
            </a:pathLst>
          </a:custGeom>
          <a:solidFill>
            <a:srgbClr val="FF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133478" y="3992253"/>
            <a:ext cx="1002030" cy="1621155"/>
          </a:xfrm>
          <a:custGeom>
            <a:avLst/>
            <a:gdLst/>
            <a:ahLst/>
            <a:cxnLst/>
            <a:rect l="l" t="t" r="r" b="b"/>
            <a:pathLst>
              <a:path w="1002029" h="1621154">
                <a:moveTo>
                  <a:pt x="0" y="0"/>
                </a:moveTo>
                <a:lnTo>
                  <a:pt x="1001966" y="1380091"/>
                </a:lnTo>
                <a:lnTo>
                  <a:pt x="526417" y="162112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133478" y="3992253"/>
            <a:ext cx="1379220" cy="1379220"/>
          </a:xfrm>
          <a:custGeom>
            <a:avLst/>
            <a:gdLst/>
            <a:ahLst/>
            <a:cxnLst/>
            <a:rect l="l" t="t" r="r" b="b"/>
            <a:pathLst>
              <a:path w="1379220" h="1379220">
                <a:moveTo>
                  <a:pt x="0" y="0"/>
                </a:moveTo>
                <a:lnTo>
                  <a:pt x="1001007" y="1378694"/>
                </a:lnTo>
                <a:lnTo>
                  <a:pt x="1378775" y="1002423"/>
                </a:lnTo>
                <a:lnTo>
                  <a:pt x="0" y="0"/>
                </a:lnTo>
                <a:close/>
              </a:path>
            </a:pathLst>
          </a:custGeom>
          <a:solidFill>
            <a:srgbClr val="FF99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33478" y="3992253"/>
            <a:ext cx="1379220" cy="1379220"/>
          </a:xfrm>
          <a:custGeom>
            <a:avLst/>
            <a:gdLst/>
            <a:ahLst/>
            <a:cxnLst/>
            <a:rect l="l" t="t" r="r" b="b"/>
            <a:pathLst>
              <a:path w="1379220" h="1379220">
                <a:moveTo>
                  <a:pt x="0" y="0"/>
                </a:moveTo>
                <a:lnTo>
                  <a:pt x="1378775" y="1002423"/>
                </a:lnTo>
                <a:lnTo>
                  <a:pt x="1001007" y="137869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133478" y="3992253"/>
            <a:ext cx="1621155" cy="1002030"/>
          </a:xfrm>
          <a:custGeom>
            <a:avLst/>
            <a:gdLst/>
            <a:ahLst/>
            <a:cxnLst/>
            <a:rect l="l" t="t" r="r" b="b"/>
            <a:pathLst>
              <a:path w="1621154" h="1002029">
                <a:moveTo>
                  <a:pt x="0" y="0"/>
                </a:moveTo>
                <a:lnTo>
                  <a:pt x="1377880" y="1001475"/>
                </a:lnTo>
                <a:lnTo>
                  <a:pt x="1620970" y="526932"/>
                </a:lnTo>
                <a:lnTo>
                  <a:pt x="0" y="0"/>
                </a:lnTo>
                <a:close/>
              </a:path>
            </a:pathLst>
          </a:custGeom>
          <a:solidFill>
            <a:srgbClr val="B14B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33478" y="3992253"/>
            <a:ext cx="1621155" cy="1002030"/>
          </a:xfrm>
          <a:custGeom>
            <a:avLst/>
            <a:gdLst/>
            <a:ahLst/>
            <a:cxnLst/>
            <a:rect l="l" t="t" r="r" b="b"/>
            <a:pathLst>
              <a:path w="1621154" h="1002029">
                <a:moveTo>
                  <a:pt x="0" y="0"/>
                </a:moveTo>
                <a:lnTo>
                  <a:pt x="1620970" y="526932"/>
                </a:lnTo>
                <a:lnTo>
                  <a:pt x="1377880" y="100147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133478" y="3992253"/>
            <a:ext cx="527050" cy="1704975"/>
          </a:xfrm>
          <a:custGeom>
            <a:avLst/>
            <a:gdLst/>
            <a:ahLst/>
            <a:cxnLst/>
            <a:rect l="l" t="t" r="r" b="b"/>
            <a:pathLst>
              <a:path w="527050" h="1704975">
                <a:moveTo>
                  <a:pt x="0" y="0"/>
                </a:moveTo>
                <a:lnTo>
                  <a:pt x="0" y="1704433"/>
                </a:lnTo>
                <a:lnTo>
                  <a:pt x="526916" y="1622518"/>
                </a:lnTo>
                <a:lnTo>
                  <a:pt x="0" y="0"/>
                </a:lnTo>
                <a:close/>
              </a:path>
            </a:pathLst>
          </a:custGeom>
          <a:solidFill>
            <a:srgbClr val="FF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133478" y="3992253"/>
            <a:ext cx="527050" cy="1704975"/>
          </a:xfrm>
          <a:custGeom>
            <a:avLst/>
            <a:gdLst/>
            <a:ahLst/>
            <a:cxnLst/>
            <a:rect l="l" t="t" r="r" b="b"/>
            <a:pathLst>
              <a:path w="527050" h="1704975">
                <a:moveTo>
                  <a:pt x="0" y="0"/>
                </a:moveTo>
                <a:lnTo>
                  <a:pt x="526916" y="1622518"/>
                </a:lnTo>
                <a:lnTo>
                  <a:pt x="0" y="170443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429224" y="3992253"/>
            <a:ext cx="1704339" cy="527050"/>
          </a:xfrm>
          <a:custGeom>
            <a:avLst/>
            <a:gdLst/>
            <a:ahLst/>
            <a:cxnLst/>
            <a:rect l="l" t="t" r="r" b="b"/>
            <a:pathLst>
              <a:path w="1704340" h="527050">
                <a:moveTo>
                  <a:pt x="1704253" y="0"/>
                </a:moveTo>
                <a:lnTo>
                  <a:pt x="0" y="0"/>
                </a:lnTo>
                <a:lnTo>
                  <a:pt x="84178" y="526484"/>
                </a:lnTo>
                <a:lnTo>
                  <a:pt x="1704253" y="0"/>
                </a:lnTo>
                <a:close/>
              </a:path>
            </a:pathLst>
          </a:custGeom>
          <a:solidFill>
            <a:srgbClr val="FF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429224" y="3992253"/>
            <a:ext cx="1704339" cy="527050"/>
          </a:xfrm>
          <a:custGeom>
            <a:avLst/>
            <a:gdLst/>
            <a:ahLst/>
            <a:cxnLst/>
            <a:rect l="l" t="t" r="r" b="b"/>
            <a:pathLst>
              <a:path w="1704340" h="527050">
                <a:moveTo>
                  <a:pt x="1704253" y="0"/>
                </a:moveTo>
                <a:lnTo>
                  <a:pt x="0" y="0"/>
                </a:lnTo>
                <a:lnTo>
                  <a:pt x="84178" y="526484"/>
                </a:lnTo>
                <a:lnTo>
                  <a:pt x="1704253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131510" y="3992253"/>
            <a:ext cx="1002030" cy="1621155"/>
          </a:xfrm>
          <a:custGeom>
            <a:avLst/>
            <a:gdLst/>
            <a:ahLst/>
            <a:cxnLst/>
            <a:rect l="l" t="t" r="r" b="b"/>
            <a:pathLst>
              <a:path w="1002029" h="1621154">
                <a:moveTo>
                  <a:pt x="1001967" y="0"/>
                </a:moveTo>
                <a:lnTo>
                  <a:pt x="0" y="1380091"/>
                </a:lnTo>
                <a:lnTo>
                  <a:pt x="475485" y="1621122"/>
                </a:lnTo>
                <a:lnTo>
                  <a:pt x="1001967" y="0"/>
                </a:lnTo>
                <a:close/>
              </a:path>
            </a:pathLst>
          </a:custGeom>
          <a:solidFill>
            <a:srgbClr val="FF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131510" y="3992253"/>
            <a:ext cx="1002030" cy="1621155"/>
          </a:xfrm>
          <a:custGeom>
            <a:avLst/>
            <a:gdLst/>
            <a:ahLst/>
            <a:cxnLst/>
            <a:rect l="l" t="t" r="r" b="b"/>
            <a:pathLst>
              <a:path w="1002029" h="1621154">
                <a:moveTo>
                  <a:pt x="1001967" y="0"/>
                </a:moveTo>
                <a:lnTo>
                  <a:pt x="0" y="1380091"/>
                </a:lnTo>
                <a:lnTo>
                  <a:pt x="475485" y="1621122"/>
                </a:lnTo>
                <a:lnTo>
                  <a:pt x="1001967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754652" y="3992253"/>
            <a:ext cx="1379220" cy="1379220"/>
          </a:xfrm>
          <a:custGeom>
            <a:avLst/>
            <a:gdLst/>
            <a:ahLst/>
            <a:cxnLst/>
            <a:rect l="l" t="t" r="r" b="b"/>
            <a:pathLst>
              <a:path w="1379220" h="1379220">
                <a:moveTo>
                  <a:pt x="1378825" y="0"/>
                </a:moveTo>
                <a:lnTo>
                  <a:pt x="0" y="1002423"/>
                </a:lnTo>
                <a:lnTo>
                  <a:pt x="377806" y="1378694"/>
                </a:lnTo>
                <a:lnTo>
                  <a:pt x="1378825" y="0"/>
                </a:lnTo>
                <a:close/>
              </a:path>
            </a:pathLst>
          </a:custGeom>
          <a:solidFill>
            <a:srgbClr val="FF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754652" y="3992253"/>
            <a:ext cx="1379220" cy="1379220"/>
          </a:xfrm>
          <a:custGeom>
            <a:avLst/>
            <a:gdLst/>
            <a:ahLst/>
            <a:cxnLst/>
            <a:rect l="l" t="t" r="r" b="b"/>
            <a:pathLst>
              <a:path w="1379220" h="1379220">
                <a:moveTo>
                  <a:pt x="1378825" y="0"/>
                </a:moveTo>
                <a:lnTo>
                  <a:pt x="0" y="1002423"/>
                </a:lnTo>
                <a:lnTo>
                  <a:pt x="377806" y="1378694"/>
                </a:lnTo>
                <a:lnTo>
                  <a:pt x="1378825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512455" y="3992253"/>
            <a:ext cx="1621155" cy="1002030"/>
          </a:xfrm>
          <a:custGeom>
            <a:avLst/>
            <a:gdLst/>
            <a:ahLst/>
            <a:cxnLst/>
            <a:rect l="l" t="t" r="r" b="b"/>
            <a:pathLst>
              <a:path w="1621154" h="1002029">
                <a:moveTo>
                  <a:pt x="1621022" y="0"/>
                </a:moveTo>
                <a:lnTo>
                  <a:pt x="0" y="526932"/>
                </a:lnTo>
                <a:lnTo>
                  <a:pt x="243142" y="1001475"/>
                </a:lnTo>
                <a:lnTo>
                  <a:pt x="1621022" y="0"/>
                </a:lnTo>
                <a:close/>
              </a:path>
            </a:pathLst>
          </a:custGeom>
          <a:solidFill>
            <a:srgbClr val="FF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512455" y="3992253"/>
            <a:ext cx="1621155" cy="1002030"/>
          </a:xfrm>
          <a:custGeom>
            <a:avLst/>
            <a:gdLst/>
            <a:ahLst/>
            <a:cxnLst/>
            <a:rect l="l" t="t" r="r" b="b"/>
            <a:pathLst>
              <a:path w="1621154" h="1002029">
                <a:moveTo>
                  <a:pt x="1621022" y="0"/>
                </a:moveTo>
                <a:lnTo>
                  <a:pt x="0" y="526932"/>
                </a:lnTo>
                <a:lnTo>
                  <a:pt x="243142" y="1001475"/>
                </a:lnTo>
                <a:lnTo>
                  <a:pt x="1621022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606548" y="3992253"/>
            <a:ext cx="527050" cy="1704975"/>
          </a:xfrm>
          <a:custGeom>
            <a:avLst/>
            <a:gdLst/>
            <a:ahLst/>
            <a:cxnLst/>
            <a:rect l="l" t="t" r="r" b="b"/>
            <a:pathLst>
              <a:path w="527050" h="1704975">
                <a:moveTo>
                  <a:pt x="526929" y="0"/>
                </a:moveTo>
                <a:lnTo>
                  <a:pt x="0" y="1622518"/>
                </a:lnTo>
                <a:lnTo>
                  <a:pt x="526929" y="1704433"/>
                </a:lnTo>
                <a:lnTo>
                  <a:pt x="526929" y="0"/>
                </a:lnTo>
                <a:close/>
              </a:path>
            </a:pathLst>
          </a:custGeom>
          <a:solidFill>
            <a:srgbClr val="FF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606548" y="3992253"/>
            <a:ext cx="527050" cy="1704975"/>
          </a:xfrm>
          <a:custGeom>
            <a:avLst/>
            <a:gdLst/>
            <a:ahLst/>
            <a:cxnLst/>
            <a:rect l="l" t="t" r="r" b="b"/>
            <a:pathLst>
              <a:path w="527050" h="1704975">
                <a:moveTo>
                  <a:pt x="526929" y="0"/>
                </a:moveTo>
                <a:lnTo>
                  <a:pt x="0" y="1622518"/>
                </a:lnTo>
                <a:lnTo>
                  <a:pt x="526929" y="1704433"/>
                </a:lnTo>
                <a:lnTo>
                  <a:pt x="526929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133478" y="3992253"/>
            <a:ext cx="1704339" cy="527050"/>
          </a:xfrm>
          <a:custGeom>
            <a:avLst/>
            <a:gdLst/>
            <a:ahLst/>
            <a:cxnLst/>
            <a:rect l="l" t="t" r="r" b="b"/>
            <a:pathLst>
              <a:path w="1704340" h="527050">
                <a:moveTo>
                  <a:pt x="1704202" y="0"/>
                </a:moveTo>
                <a:lnTo>
                  <a:pt x="0" y="0"/>
                </a:lnTo>
                <a:lnTo>
                  <a:pt x="1620062" y="526484"/>
                </a:lnTo>
                <a:lnTo>
                  <a:pt x="1704202" y="0"/>
                </a:lnTo>
                <a:close/>
              </a:path>
            </a:pathLst>
          </a:custGeom>
          <a:solidFill>
            <a:srgbClr val="FFDF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133478" y="3992253"/>
            <a:ext cx="1704339" cy="527050"/>
          </a:xfrm>
          <a:custGeom>
            <a:avLst/>
            <a:gdLst/>
            <a:ahLst/>
            <a:cxnLst/>
            <a:rect l="l" t="t" r="r" b="b"/>
            <a:pathLst>
              <a:path w="1704340" h="527050">
                <a:moveTo>
                  <a:pt x="0" y="0"/>
                </a:moveTo>
                <a:lnTo>
                  <a:pt x="1704202" y="0"/>
                </a:lnTo>
                <a:lnTo>
                  <a:pt x="1620062" y="5264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133478" y="3465731"/>
            <a:ext cx="1704339" cy="527050"/>
          </a:xfrm>
          <a:custGeom>
            <a:avLst/>
            <a:gdLst/>
            <a:ahLst/>
            <a:cxnLst/>
            <a:rect l="l" t="t" r="r" b="b"/>
            <a:pathLst>
              <a:path w="1704340" h="527050">
                <a:moveTo>
                  <a:pt x="1620062" y="0"/>
                </a:moveTo>
                <a:lnTo>
                  <a:pt x="0" y="526522"/>
                </a:lnTo>
                <a:lnTo>
                  <a:pt x="1704202" y="526522"/>
                </a:lnTo>
                <a:lnTo>
                  <a:pt x="1620062" y="0"/>
                </a:lnTo>
                <a:close/>
              </a:path>
            </a:pathLst>
          </a:custGeom>
          <a:solidFill>
            <a:srgbClr val="4C4C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133478" y="3465731"/>
            <a:ext cx="1704339" cy="527050"/>
          </a:xfrm>
          <a:custGeom>
            <a:avLst/>
            <a:gdLst/>
            <a:ahLst/>
            <a:cxnLst/>
            <a:rect l="l" t="t" r="r" b="b"/>
            <a:pathLst>
              <a:path w="1704340" h="527050">
                <a:moveTo>
                  <a:pt x="0" y="526522"/>
                </a:moveTo>
                <a:lnTo>
                  <a:pt x="1704202" y="526522"/>
                </a:lnTo>
                <a:lnTo>
                  <a:pt x="1620062" y="0"/>
                </a:lnTo>
                <a:lnTo>
                  <a:pt x="0" y="526522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133478" y="2371093"/>
            <a:ext cx="1002030" cy="1621790"/>
          </a:xfrm>
          <a:custGeom>
            <a:avLst/>
            <a:gdLst/>
            <a:ahLst/>
            <a:cxnLst/>
            <a:rect l="l" t="t" r="r" b="b"/>
            <a:pathLst>
              <a:path w="1002029" h="1621789">
                <a:moveTo>
                  <a:pt x="526417" y="0"/>
                </a:moveTo>
                <a:lnTo>
                  <a:pt x="0" y="1621160"/>
                </a:lnTo>
                <a:lnTo>
                  <a:pt x="1001966" y="241018"/>
                </a:lnTo>
                <a:lnTo>
                  <a:pt x="526417" y="0"/>
                </a:lnTo>
                <a:close/>
              </a:path>
            </a:pathLst>
          </a:custGeom>
          <a:solidFill>
            <a:srgbClr val="FF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133478" y="2371093"/>
            <a:ext cx="1002030" cy="1621790"/>
          </a:xfrm>
          <a:custGeom>
            <a:avLst/>
            <a:gdLst/>
            <a:ahLst/>
            <a:cxnLst/>
            <a:rect l="l" t="t" r="r" b="b"/>
            <a:pathLst>
              <a:path w="1002029" h="1621789">
                <a:moveTo>
                  <a:pt x="0" y="1621160"/>
                </a:moveTo>
                <a:lnTo>
                  <a:pt x="1001966" y="241018"/>
                </a:lnTo>
                <a:lnTo>
                  <a:pt x="526417" y="0"/>
                </a:lnTo>
                <a:lnTo>
                  <a:pt x="0" y="162116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131510" y="2371093"/>
            <a:ext cx="1002030" cy="1621790"/>
          </a:xfrm>
          <a:custGeom>
            <a:avLst/>
            <a:gdLst/>
            <a:ahLst/>
            <a:cxnLst/>
            <a:rect l="l" t="t" r="r" b="b"/>
            <a:pathLst>
              <a:path w="1002029" h="1621789">
                <a:moveTo>
                  <a:pt x="475485" y="0"/>
                </a:moveTo>
                <a:lnTo>
                  <a:pt x="0" y="241018"/>
                </a:lnTo>
                <a:lnTo>
                  <a:pt x="1001967" y="1621160"/>
                </a:lnTo>
                <a:lnTo>
                  <a:pt x="475485" y="0"/>
                </a:lnTo>
                <a:close/>
              </a:path>
            </a:pathLst>
          </a:custGeom>
          <a:solidFill>
            <a:srgbClr val="33FF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131510" y="2371093"/>
            <a:ext cx="1002030" cy="1621790"/>
          </a:xfrm>
          <a:custGeom>
            <a:avLst/>
            <a:gdLst/>
            <a:ahLst/>
            <a:cxnLst/>
            <a:rect l="l" t="t" r="r" b="b"/>
            <a:pathLst>
              <a:path w="1002029" h="1621789">
                <a:moveTo>
                  <a:pt x="1001967" y="1621160"/>
                </a:moveTo>
                <a:lnTo>
                  <a:pt x="0" y="241018"/>
                </a:lnTo>
                <a:lnTo>
                  <a:pt x="475485" y="0"/>
                </a:lnTo>
                <a:lnTo>
                  <a:pt x="1001967" y="162116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133478" y="2287782"/>
            <a:ext cx="527050" cy="1704975"/>
          </a:xfrm>
          <a:custGeom>
            <a:avLst/>
            <a:gdLst/>
            <a:ahLst/>
            <a:cxnLst/>
            <a:rect l="l" t="t" r="r" b="b"/>
            <a:pathLst>
              <a:path w="527050" h="1704975">
                <a:moveTo>
                  <a:pt x="0" y="0"/>
                </a:moveTo>
                <a:lnTo>
                  <a:pt x="0" y="1704471"/>
                </a:lnTo>
                <a:lnTo>
                  <a:pt x="526916" y="81902"/>
                </a:lnTo>
                <a:lnTo>
                  <a:pt x="0" y="0"/>
                </a:lnTo>
                <a:close/>
              </a:path>
            </a:pathLst>
          </a:custGeom>
          <a:solidFill>
            <a:srgbClr val="FF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133478" y="2287782"/>
            <a:ext cx="527050" cy="1704975"/>
          </a:xfrm>
          <a:custGeom>
            <a:avLst/>
            <a:gdLst/>
            <a:ahLst/>
            <a:cxnLst/>
            <a:rect l="l" t="t" r="r" b="b"/>
            <a:pathLst>
              <a:path w="527050" h="1704975">
                <a:moveTo>
                  <a:pt x="0" y="1704471"/>
                </a:moveTo>
                <a:lnTo>
                  <a:pt x="526916" y="81902"/>
                </a:lnTo>
                <a:lnTo>
                  <a:pt x="0" y="0"/>
                </a:lnTo>
                <a:lnTo>
                  <a:pt x="0" y="1704471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429224" y="3465731"/>
            <a:ext cx="1704339" cy="527050"/>
          </a:xfrm>
          <a:custGeom>
            <a:avLst/>
            <a:gdLst/>
            <a:ahLst/>
            <a:cxnLst/>
            <a:rect l="l" t="t" r="r" b="b"/>
            <a:pathLst>
              <a:path w="1704340" h="527050">
                <a:moveTo>
                  <a:pt x="84178" y="0"/>
                </a:moveTo>
                <a:lnTo>
                  <a:pt x="0" y="526522"/>
                </a:lnTo>
                <a:lnTo>
                  <a:pt x="1704253" y="526522"/>
                </a:lnTo>
                <a:lnTo>
                  <a:pt x="84178" y="0"/>
                </a:lnTo>
                <a:close/>
              </a:path>
            </a:pathLst>
          </a:custGeom>
          <a:solidFill>
            <a:srgbClr val="FF99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429224" y="3465731"/>
            <a:ext cx="1704339" cy="527050"/>
          </a:xfrm>
          <a:custGeom>
            <a:avLst/>
            <a:gdLst/>
            <a:ahLst/>
            <a:cxnLst/>
            <a:rect l="l" t="t" r="r" b="b"/>
            <a:pathLst>
              <a:path w="1704340" h="527050">
                <a:moveTo>
                  <a:pt x="1704253" y="526522"/>
                </a:moveTo>
                <a:lnTo>
                  <a:pt x="0" y="526522"/>
                </a:lnTo>
                <a:lnTo>
                  <a:pt x="84178" y="0"/>
                </a:lnTo>
                <a:lnTo>
                  <a:pt x="1704253" y="526522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606548" y="2287782"/>
            <a:ext cx="527050" cy="1704975"/>
          </a:xfrm>
          <a:custGeom>
            <a:avLst/>
            <a:gdLst/>
            <a:ahLst/>
            <a:cxnLst/>
            <a:rect l="l" t="t" r="r" b="b"/>
            <a:pathLst>
              <a:path w="527050" h="1704975">
                <a:moveTo>
                  <a:pt x="526929" y="0"/>
                </a:moveTo>
                <a:lnTo>
                  <a:pt x="0" y="81902"/>
                </a:lnTo>
                <a:lnTo>
                  <a:pt x="526929" y="1704471"/>
                </a:lnTo>
                <a:lnTo>
                  <a:pt x="526929" y="0"/>
                </a:lnTo>
                <a:close/>
              </a:path>
            </a:pathLst>
          </a:custGeom>
          <a:solidFill>
            <a:srgbClr val="FF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606548" y="2287782"/>
            <a:ext cx="527050" cy="1704975"/>
          </a:xfrm>
          <a:custGeom>
            <a:avLst/>
            <a:gdLst/>
            <a:ahLst/>
            <a:cxnLst/>
            <a:rect l="l" t="t" r="r" b="b"/>
            <a:pathLst>
              <a:path w="527050" h="1704975">
                <a:moveTo>
                  <a:pt x="526929" y="1704471"/>
                </a:moveTo>
                <a:lnTo>
                  <a:pt x="0" y="81902"/>
                </a:lnTo>
                <a:lnTo>
                  <a:pt x="526929" y="0"/>
                </a:lnTo>
                <a:lnTo>
                  <a:pt x="526929" y="1704471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607444" y="2328503"/>
            <a:ext cx="526415" cy="1685289"/>
          </a:xfrm>
          <a:custGeom>
            <a:avLst/>
            <a:gdLst/>
            <a:ahLst/>
            <a:cxnLst/>
            <a:rect l="l" t="t" r="r" b="b"/>
            <a:pathLst>
              <a:path w="526415" h="1685289">
                <a:moveTo>
                  <a:pt x="252497" y="0"/>
                </a:moveTo>
                <a:lnTo>
                  <a:pt x="0" y="42129"/>
                </a:lnTo>
                <a:lnTo>
                  <a:pt x="526033" y="1684822"/>
                </a:lnTo>
                <a:lnTo>
                  <a:pt x="252497" y="0"/>
                </a:lnTo>
                <a:close/>
              </a:path>
            </a:pathLst>
          </a:custGeom>
          <a:solidFill>
            <a:srgbClr val="33A8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607444" y="2328503"/>
            <a:ext cx="526415" cy="1685289"/>
          </a:xfrm>
          <a:custGeom>
            <a:avLst/>
            <a:gdLst/>
            <a:ahLst/>
            <a:cxnLst/>
            <a:rect l="l" t="t" r="r" b="b"/>
            <a:pathLst>
              <a:path w="526415" h="1685289">
                <a:moveTo>
                  <a:pt x="0" y="42129"/>
                </a:moveTo>
                <a:lnTo>
                  <a:pt x="252497" y="0"/>
                </a:lnTo>
                <a:lnTo>
                  <a:pt x="526033" y="1684822"/>
                </a:lnTo>
                <a:lnTo>
                  <a:pt x="0" y="42129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9343522" y="5663004"/>
            <a:ext cx="127000" cy="1536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800" spc="-50" dirty="0">
                <a:latin typeface="Arial"/>
                <a:cs typeface="Arial"/>
              </a:rPr>
              <a:t>15</a:t>
            </a:r>
            <a:endParaRPr sz="8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0332382" y="5199695"/>
            <a:ext cx="127000" cy="1536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800" spc="-50" dirty="0">
                <a:latin typeface="Arial"/>
                <a:cs typeface="Arial"/>
              </a:rPr>
              <a:t>17</a:t>
            </a:r>
            <a:endParaRPr sz="8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0669011" y="4736386"/>
            <a:ext cx="127000" cy="1536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800" spc="-50" dirty="0">
                <a:latin typeface="Arial"/>
                <a:cs typeface="Arial"/>
              </a:rPr>
              <a:t>18</a:t>
            </a:r>
            <a:endParaRPr sz="8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0837326" y="4209898"/>
            <a:ext cx="127000" cy="1536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800" spc="-50" dirty="0">
                <a:latin typeface="Arial"/>
                <a:cs typeface="Arial"/>
              </a:rPr>
              <a:t>19</a:t>
            </a:r>
            <a:endParaRPr sz="8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0862688" y="3599169"/>
            <a:ext cx="85090" cy="1536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800" spc="15" dirty="0">
                <a:latin typeface="Arial"/>
                <a:cs typeface="Arial"/>
              </a:rPr>
              <a:t>0</a:t>
            </a:r>
            <a:endParaRPr sz="8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0673339" y="3051618"/>
            <a:ext cx="85090" cy="1536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800" spc="15" dirty="0">
                <a:latin typeface="Arial"/>
                <a:cs typeface="Arial"/>
              </a:rPr>
              <a:t>1</a:t>
            </a:r>
            <a:endParaRPr sz="8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0336703" y="2609372"/>
            <a:ext cx="85090" cy="1536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800" spc="15" dirty="0">
                <a:latin typeface="Arial"/>
                <a:cs typeface="Arial"/>
              </a:rPr>
              <a:t>2</a:t>
            </a:r>
            <a:endParaRPr sz="8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9894877" y="2293476"/>
            <a:ext cx="85090" cy="1536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800" spc="15" dirty="0">
                <a:latin typeface="Arial"/>
                <a:cs typeface="Arial"/>
              </a:rPr>
              <a:t>3</a:t>
            </a:r>
            <a:endParaRPr sz="8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8211604" y="2105486"/>
            <a:ext cx="1839595" cy="32067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800" spc="-450" dirty="0">
                <a:latin typeface="Arial"/>
                <a:cs typeface="Arial"/>
              </a:rPr>
              <a:t>45</a:t>
            </a:r>
            <a:endParaRPr sz="800">
              <a:latin typeface="Arial"/>
              <a:cs typeface="Arial"/>
            </a:endParaRPr>
          </a:p>
          <a:p>
            <a:pPr marL="54610">
              <a:lnSpc>
                <a:spcPct val="100000"/>
              </a:lnSpc>
              <a:spcBef>
                <a:spcPts val="195"/>
              </a:spcBef>
            </a:pPr>
            <a:r>
              <a:rPr sz="800" spc="15" dirty="0">
                <a:latin typeface="Arial"/>
                <a:cs typeface="Arial"/>
              </a:rPr>
              <a:t>6</a:t>
            </a:r>
            <a:endParaRPr sz="8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7811968" y="2630434"/>
            <a:ext cx="85090" cy="1536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800" spc="15" dirty="0">
                <a:latin typeface="Arial"/>
                <a:cs typeface="Arial"/>
              </a:rPr>
              <a:t>7</a:t>
            </a:r>
            <a:endParaRPr sz="8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7496373" y="3072680"/>
            <a:ext cx="85090" cy="1536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800" spc="15" dirty="0">
                <a:latin typeface="Arial"/>
                <a:cs typeface="Arial"/>
              </a:rPr>
              <a:t>8</a:t>
            </a:r>
            <a:endParaRPr sz="8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7328066" y="3620231"/>
            <a:ext cx="85090" cy="1536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800" spc="15" dirty="0">
                <a:latin typeface="Arial"/>
                <a:cs typeface="Arial"/>
              </a:rPr>
              <a:t>9</a:t>
            </a:r>
            <a:endParaRPr sz="8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7281654" y="4188836"/>
            <a:ext cx="127000" cy="1536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800" spc="-50" dirty="0">
                <a:latin typeface="Arial"/>
                <a:cs typeface="Arial"/>
              </a:rPr>
              <a:t>10</a:t>
            </a:r>
            <a:endParaRPr sz="8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7471012" y="4736386"/>
            <a:ext cx="127000" cy="1536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800" spc="-50" dirty="0">
                <a:latin typeface="Arial"/>
                <a:cs typeface="Arial"/>
              </a:rPr>
              <a:t>11</a:t>
            </a:r>
            <a:endParaRPr sz="8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7786606" y="5178633"/>
            <a:ext cx="127000" cy="1536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800" spc="-50" dirty="0">
                <a:latin typeface="Arial"/>
                <a:cs typeface="Arial"/>
              </a:rPr>
              <a:t>12</a:t>
            </a:r>
            <a:endParaRPr sz="8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8228431" y="5494529"/>
            <a:ext cx="127000" cy="1536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800" spc="-50" dirty="0">
                <a:latin typeface="Arial"/>
                <a:cs typeface="Arial"/>
              </a:rPr>
              <a:t>13</a:t>
            </a:r>
            <a:endParaRPr sz="8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8775459" y="5663004"/>
            <a:ext cx="127000" cy="1536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800" spc="-50" dirty="0">
                <a:latin typeface="Arial"/>
                <a:cs typeface="Arial"/>
              </a:rPr>
              <a:t>14</a:t>
            </a:r>
            <a:endParaRPr sz="800">
              <a:latin typeface="Arial"/>
              <a:cs typeface="Arial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7676564" y="2988382"/>
            <a:ext cx="1454150" cy="988694"/>
          </a:xfrm>
          <a:custGeom>
            <a:avLst/>
            <a:gdLst/>
            <a:ahLst/>
            <a:cxnLst/>
            <a:rect l="l" t="t" r="r" b="b"/>
            <a:pathLst>
              <a:path w="1454150" h="988695">
                <a:moveTo>
                  <a:pt x="80877" y="0"/>
                </a:moveTo>
                <a:lnTo>
                  <a:pt x="0" y="157719"/>
                </a:lnTo>
                <a:lnTo>
                  <a:pt x="1454110" y="988410"/>
                </a:lnTo>
                <a:lnTo>
                  <a:pt x="80877" y="0"/>
                </a:lnTo>
                <a:close/>
              </a:path>
            </a:pathLst>
          </a:custGeom>
          <a:solidFill>
            <a:srgbClr val="33FF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676564" y="2988382"/>
            <a:ext cx="1454150" cy="988694"/>
          </a:xfrm>
          <a:custGeom>
            <a:avLst/>
            <a:gdLst/>
            <a:ahLst/>
            <a:cxnLst/>
            <a:rect l="l" t="t" r="r" b="b"/>
            <a:pathLst>
              <a:path w="1454150" h="988695">
                <a:moveTo>
                  <a:pt x="1454110" y="988410"/>
                </a:moveTo>
                <a:lnTo>
                  <a:pt x="80877" y="0"/>
                </a:lnTo>
                <a:lnTo>
                  <a:pt x="0" y="157719"/>
                </a:lnTo>
                <a:lnTo>
                  <a:pt x="1454110" y="98841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724818" y="3583217"/>
            <a:ext cx="817880" cy="818515"/>
          </a:xfrm>
          <a:custGeom>
            <a:avLst/>
            <a:gdLst/>
            <a:ahLst/>
            <a:cxnLst/>
            <a:rect l="l" t="t" r="r" b="b"/>
            <a:pathLst>
              <a:path w="817879" h="818514">
                <a:moveTo>
                  <a:pt x="408659" y="0"/>
                </a:moveTo>
                <a:lnTo>
                  <a:pt x="360796" y="2736"/>
                </a:lnTo>
                <a:lnTo>
                  <a:pt x="314609" y="10744"/>
                </a:lnTo>
                <a:lnTo>
                  <a:pt x="270396" y="23725"/>
                </a:lnTo>
                <a:lnTo>
                  <a:pt x="228458" y="41380"/>
                </a:lnTo>
                <a:lnTo>
                  <a:pt x="189092" y="63408"/>
                </a:lnTo>
                <a:lnTo>
                  <a:pt x="152599" y="89510"/>
                </a:lnTo>
                <a:lnTo>
                  <a:pt x="119279" y="119386"/>
                </a:lnTo>
                <a:lnTo>
                  <a:pt x="89430" y="152737"/>
                </a:lnTo>
                <a:lnTo>
                  <a:pt x="63351" y="189264"/>
                </a:lnTo>
                <a:lnTo>
                  <a:pt x="41343" y="228666"/>
                </a:lnTo>
                <a:lnTo>
                  <a:pt x="23704" y="270643"/>
                </a:lnTo>
                <a:lnTo>
                  <a:pt x="10735" y="314897"/>
                </a:lnTo>
                <a:lnTo>
                  <a:pt x="2733" y="361128"/>
                </a:lnTo>
                <a:lnTo>
                  <a:pt x="0" y="409036"/>
                </a:lnTo>
                <a:lnTo>
                  <a:pt x="2733" y="456944"/>
                </a:lnTo>
                <a:lnTo>
                  <a:pt x="10735" y="503173"/>
                </a:lnTo>
                <a:lnTo>
                  <a:pt x="23704" y="547425"/>
                </a:lnTo>
                <a:lnTo>
                  <a:pt x="41343" y="589399"/>
                </a:lnTo>
                <a:lnTo>
                  <a:pt x="63351" y="628798"/>
                </a:lnTo>
                <a:lnTo>
                  <a:pt x="89430" y="665320"/>
                </a:lnTo>
                <a:lnTo>
                  <a:pt x="119279" y="698667"/>
                </a:lnTo>
                <a:lnTo>
                  <a:pt x="152599" y="728539"/>
                </a:lnTo>
                <a:lnTo>
                  <a:pt x="189092" y="754638"/>
                </a:lnTo>
                <a:lnTo>
                  <a:pt x="228458" y="776662"/>
                </a:lnTo>
                <a:lnTo>
                  <a:pt x="270396" y="794313"/>
                </a:lnTo>
                <a:lnTo>
                  <a:pt x="314609" y="807292"/>
                </a:lnTo>
                <a:lnTo>
                  <a:pt x="360796" y="815299"/>
                </a:lnTo>
                <a:lnTo>
                  <a:pt x="408659" y="818035"/>
                </a:lnTo>
                <a:lnTo>
                  <a:pt x="456518" y="815299"/>
                </a:lnTo>
                <a:lnTo>
                  <a:pt x="502701" y="807292"/>
                </a:lnTo>
                <a:lnTo>
                  <a:pt x="546909" y="794313"/>
                </a:lnTo>
                <a:lnTo>
                  <a:pt x="588842" y="776662"/>
                </a:lnTo>
                <a:lnTo>
                  <a:pt x="628201" y="754638"/>
                </a:lnTo>
                <a:lnTo>
                  <a:pt x="664688" y="728539"/>
                </a:lnTo>
                <a:lnTo>
                  <a:pt x="698002" y="698667"/>
                </a:lnTo>
                <a:lnTo>
                  <a:pt x="727846" y="665320"/>
                </a:lnTo>
                <a:lnTo>
                  <a:pt x="753918" y="628798"/>
                </a:lnTo>
                <a:lnTo>
                  <a:pt x="775922" y="589399"/>
                </a:lnTo>
                <a:lnTo>
                  <a:pt x="793556" y="547425"/>
                </a:lnTo>
                <a:lnTo>
                  <a:pt x="806522" y="503173"/>
                </a:lnTo>
                <a:lnTo>
                  <a:pt x="814522" y="456944"/>
                </a:lnTo>
                <a:lnTo>
                  <a:pt x="817254" y="409036"/>
                </a:lnTo>
                <a:lnTo>
                  <a:pt x="814522" y="361128"/>
                </a:lnTo>
                <a:lnTo>
                  <a:pt x="806522" y="314897"/>
                </a:lnTo>
                <a:lnTo>
                  <a:pt x="793556" y="270643"/>
                </a:lnTo>
                <a:lnTo>
                  <a:pt x="775922" y="228666"/>
                </a:lnTo>
                <a:lnTo>
                  <a:pt x="753918" y="189264"/>
                </a:lnTo>
                <a:lnTo>
                  <a:pt x="727846" y="152737"/>
                </a:lnTo>
                <a:lnTo>
                  <a:pt x="698002" y="119386"/>
                </a:lnTo>
                <a:lnTo>
                  <a:pt x="664688" y="89510"/>
                </a:lnTo>
                <a:lnTo>
                  <a:pt x="628201" y="63408"/>
                </a:lnTo>
                <a:lnTo>
                  <a:pt x="588842" y="41380"/>
                </a:lnTo>
                <a:lnTo>
                  <a:pt x="546909" y="23725"/>
                </a:lnTo>
                <a:lnTo>
                  <a:pt x="502701" y="10744"/>
                </a:lnTo>
                <a:lnTo>
                  <a:pt x="456518" y="2736"/>
                </a:lnTo>
                <a:lnTo>
                  <a:pt x="4086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724818" y="3583217"/>
            <a:ext cx="817880" cy="818515"/>
          </a:xfrm>
          <a:custGeom>
            <a:avLst/>
            <a:gdLst/>
            <a:ahLst/>
            <a:cxnLst/>
            <a:rect l="l" t="t" r="r" b="b"/>
            <a:pathLst>
              <a:path w="817879" h="818514">
                <a:moveTo>
                  <a:pt x="817254" y="409036"/>
                </a:moveTo>
                <a:lnTo>
                  <a:pt x="814522" y="361128"/>
                </a:lnTo>
                <a:lnTo>
                  <a:pt x="806522" y="314897"/>
                </a:lnTo>
                <a:lnTo>
                  <a:pt x="793556" y="270643"/>
                </a:lnTo>
                <a:lnTo>
                  <a:pt x="775922" y="228666"/>
                </a:lnTo>
                <a:lnTo>
                  <a:pt x="753918" y="189264"/>
                </a:lnTo>
                <a:lnTo>
                  <a:pt x="727846" y="152737"/>
                </a:lnTo>
                <a:lnTo>
                  <a:pt x="698002" y="119386"/>
                </a:lnTo>
                <a:lnTo>
                  <a:pt x="664688" y="89510"/>
                </a:lnTo>
                <a:lnTo>
                  <a:pt x="628201" y="63408"/>
                </a:lnTo>
                <a:lnTo>
                  <a:pt x="588842" y="41380"/>
                </a:lnTo>
                <a:lnTo>
                  <a:pt x="546909" y="23725"/>
                </a:lnTo>
                <a:lnTo>
                  <a:pt x="502701" y="10744"/>
                </a:lnTo>
                <a:lnTo>
                  <a:pt x="456518" y="2736"/>
                </a:lnTo>
                <a:lnTo>
                  <a:pt x="408659" y="0"/>
                </a:lnTo>
                <a:lnTo>
                  <a:pt x="360796" y="2736"/>
                </a:lnTo>
                <a:lnTo>
                  <a:pt x="314609" y="10744"/>
                </a:lnTo>
                <a:lnTo>
                  <a:pt x="270396" y="23725"/>
                </a:lnTo>
                <a:lnTo>
                  <a:pt x="228458" y="41380"/>
                </a:lnTo>
                <a:lnTo>
                  <a:pt x="189092" y="63408"/>
                </a:lnTo>
                <a:lnTo>
                  <a:pt x="152599" y="89510"/>
                </a:lnTo>
                <a:lnTo>
                  <a:pt x="119279" y="119386"/>
                </a:lnTo>
                <a:lnTo>
                  <a:pt x="89430" y="152737"/>
                </a:lnTo>
                <a:lnTo>
                  <a:pt x="63351" y="189264"/>
                </a:lnTo>
                <a:lnTo>
                  <a:pt x="41343" y="228666"/>
                </a:lnTo>
                <a:lnTo>
                  <a:pt x="23704" y="270643"/>
                </a:lnTo>
                <a:lnTo>
                  <a:pt x="10735" y="314897"/>
                </a:lnTo>
                <a:lnTo>
                  <a:pt x="2733" y="361128"/>
                </a:lnTo>
                <a:lnTo>
                  <a:pt x="0" y="409036"/>
                </a:lnTo>
                <a:lnTo>
                  <a:pt x="2733" y="456944"/>
                </a:lnTo>
                <a:lnTo>
                  <a:pt x="10735" y="503173"/>
                </a:lnTo>
                <a:lnTo>
                  <a:pt x="23704" y="547425"/>
                </a:lnTo>
                <a:lnTo>
                  <a:pt x="41343" y="589399"/>
                </a:lnTo>
                <a:lnTo>
                  <a:pt x="63351" y="628798"/>
                </a:lnTo>
                <a:lnTo>
                  <a:pt x="89430" y="665320"/>
                </a:lnTo>
                <a:lnTo>
                  <a:pt x="119279" y="698667"/>
                </a:lnTo>
                <a:lnTo>
                  <a:pt x="152599" y="728539"/>
                </a:lnTo>
                <a:lnTo>
                  <a:pt x="189092" y="754638"/>
                </a:lnTo>
                <a:lnTo>
                  <a:pt x="228458" y="776662"/>
                </a:lnTo>
                <a:lnTo>
                  <a:pt x="270396" y="794313"/>
                </a:lnTo>
                <a:lnTo>
                  <a:pt x="314609" y="807292"/>
                </a:lnTo>
                <a:lnTo>
                  <a:pt x="360796" y="815299"/>
                </a:lnTo>
                <a:lnTo>
                  <a:pt x="408659" y="818035"/>
                </a:lnTo>
                <a:lnTo>
                  <a:pt x="456518" y="815299"/>
                </a:lnTo>
                <a:lnTo>
                  <a:pt x="502701" y="807292"/>
                </a:lnTo>
                <a:lnTo>
                  <a:pt x="546909" y="794313"/>
                </a:lnTo>
                <a:lnTo>
                  <a:pt x="588842" y="776662"/>
                </a:lnTo>
                <a:lnTo>
                  <a:pt x="628201" y="754638"/>
                </a:lnTo>
                <a:lnTo>
                  <a:pt x="664688" y="728539"/>
                </a:lnTo>
                <a:lnTo>
                  <a:pt x="698002" y="698667"/>
                </a:lnTo>
                <a:lnTo>
                  <a:pt x="727846" y="665320"/>
                </a:lnTo>
                <a:lnTo>
                  <a:pt x="753918" y="628798"/>
                </a:lnTo>
                <a:lnTo>
                  <a:pt x="775922" y="589399"/>
                </a:lnTo>
                <a:lnTo>
                  <a:pt x="793556" y="547425"/>
                </a:lnTo>
                <a:lnTo>
                  <a:pt x="806522" y="503173"/>
                </a:lnTo>
                <a:lnTo>
                  <a:pt x="814522" y="456944"/>
                </a:lnTo>
                <a:lnTo>
                  <a:pt x="817254" y="409036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807938" y="2265315"/>
            <a:ext cx="1031240" cy="568960"/>
          </a:xfrm>
          <a:custGeom>
            <a:avLst/>
            <a:gdLst/>
            <a:ahLst/>
            <a:cxnLst/>
            <a:rect l="l" t="t" r="r" b="b"/>
            <a:pathLst>
              <a:path w="1031240" h="568960">
                <a:moveTo>
                  <a:pt x="0" y="0"/>
                </a:moveTo>
                <a:lnTo>
                  <a:pt x="883683" y="0"/>
                </a:lnTo>
                <a:lnTo>
                  <a:pt x="1030951" y="568652"/>
                </a:lnTo>
              </a:path>
            </a:pathLst>
          </a:custGeom>
          <a:ln w="51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807938" y="2433833"/>
            <a:ext cx="925830" cy="0"/>
          </a:xfrm>
          <a:custGeom>
            <a:avLst/>
            <a:gdLst/>
            <a:ahLst/>
            <a:cxnLst/>
            <a:rect l="l" t="t" r="r" b="b"/>
            <a:pathLst>
              <a:path w="925829">
                <a:moveTo>
                  <a:pt x="0" y="0"/>
                </a:moveTo>
                <a:lnTo>
                  <a:pt x="925773" y="0"/>
                </a:lnTo>
              </a:path>
            </a:pathLst>
          </a:custGeom>
          <a:ln w="51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807938" y="2581241"/>
            <a:ext cx="968375" cy="0"/>
          </a:xfrm>
          <a:custGeom>
            <a:avLst/>
            <a:gdLst/>
            <a:ahLst/>
            <a:cxnLst/>
            <a:rect l="l" t="t" r="r" b="b"/>
            <a:pathLst>
              <a:path w="968375">
                <a:moveTo>
                  <a:pt x="0" y="0"/>
                </a:moveTo>
                <a:lnTo>
                  <a:pt x="967862" y="0"/>
                </a:lnTo>
              </a:path>
            </a:pathLst>
          </a:custGeom>
          <a:ln w="51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 txBox="1"/>
          <p:nvPr/>
        </p:nvSpPr>
        <p:spPr>
          <a:xfrm>
            <a:off x="7893390" y="4802230"/>
            <a:ext cx="386715" cy="2101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50" dirty="0">
                <a:latin typeface="Arial"/>
                <a:cs typeface="Arial"/>
              </a:rPr>
              <a:t>10</a:t>
            </a:r>
            <a:r>
              <a:rPr sz="800" spc="-10" dirty="0">
                <a:latin typeface="Arial"/>
                <a:cs typeface="Arial"/>
              </a:rPr>
              <a:t>0</a:t>
            </a:r>
            <a:r>
              <a:rPr sz="1800" spc="-44" baseline="-20833" dirty="0">
                <a:latin typeface="Arial"/>
                <a:cs typeface="Arial"/>
              </a:rPr>
              <a:t>Мо</a:t>
            </a:r>
            <a:endParaRPr sz="1800" baseline="-20833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9957648" y="4781168"/>
            <a:ext cx="342900" cy="2101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50" dirty="0">
                <a:latin typeface="Arial"/>
                <a:cs typeface="Arial"/>
              </a:rPr>
              <a:t>13</a:t>
            </a:r>
            <a:r>
              <a:rPr sz="800" spc="-10" dirty="0">
                <a:latin typeface="Arial"/>
                <a:cs typeface="Arial"/>
              </a:rPr>
              <a:t>0</a:t>
            </a:r>
            <a:r>
              <a:rPr sz="1800" spc="-104" baseline="-20833" dirty="0">
                <a:latin typeface="Arial"/>
                <a:cs typeface="Arial"/>
              </a:rPr>
              <a:t>Тe</a:t>
            </a:r>
            <a:endParaRPr sz="1800" baseline="-20833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0202225" y="4402093"/>
            <a:ext cx="344805" cy="2101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85" dirty="0">
                <a:latin typeface="Arial"/>
                <a:cs typeface="Arial"/>
              </a:rPr>
              <a:t>116</a:t>
            </a:r>
            <a:r>
              <a:rPr sz="1800" spc="-127" baseline="-20833" dirty="0">
                <a:latin typeface="Arial"/>
                <a:cs typeface="Arial"/>
              </a:rPr>
              <a:t>Cd</a:t>
            </a:r>
            <a:endParaRPr sz="1800" baseline="-20833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0406405" y="3636484"/>
            <a:ext cx="189230" cy="2101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00" spc="-160" dirty="0">
                <a:solidFill>
                  <a:srgbClr val="FFFFFF"/>
                </a:solidFill>
                <a:latin typeface="Arial"/>
                <a:cs typeface="Arial"/>
              </a:rPr>
              <a:t>Cu</a:t>
            </a:r>
            <a:endParaRPr sz="1200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8029344" y="2801567"/>
            <a:ext cx="281940" cy="2101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114" dirty="0">
                <a:latin typeface="Arial"/>
                <a:cs typeface="Arial"/>
              </a:rPr>
              <a:t>82</a:t>
            </a:r>
            <a:r>
              <a:rPr sz="1800" spc="-172" baseline="-20833" dirty="0">
                <a:latin typeface="Arial"/>
                <a:cs typeface="Arial"/>
              </a:rPr>
              <a:t>Se</a:t>
            </a:r>
            <a:endParaRPr sz="1800" baseline="-20833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0322540" y="4044087"/>
            <a:ext cx="328295" cy="2101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35" dirty="0">
                <a:latin typeface="Arial"/>
                <a:cs typeface="Arial"/>
              </a:rPr>
              <a:t>nаt</a:t>
            </a:r>
            <a:r>
              <a:rPr sz="1800" spc="-52" baseline="-20833" dirty="0">
                <a:latin typeface="Arial"/>
                <a:cs typeface="Arial"/>
              </a:rPr>
              <a:t>Тe</a:t>
            </a:r>
            <a:endParaRPr sz="1800" baseline="-20833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7580186" y="3601834"/>
            <a:ext cx="342900" cy="2101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50" dirty="0">
                <a:latin typeface="Arial"/>
                <a:cs typeface="Arial"/>
              </a:rPr>
              <a:t>13</a:t>
            </a:r>
            <a:r>
              <a:rPr sz="800" spc="-10" dirty="0">
                <a:latin typeface="Arial"/>
                <a:cs typeface="Arial"/>
              </a:rPr>
              <a:t>0</a:t>
            </a:r>
            <a:r>
              <a:rPr sz="1800" spc="-104" baseline="-20833" dirty="0">
                <a:latin typeface="Arial"/>
                <a:cs typeface="Arial"/>
              </a:rPr>
              <a:t>Тe</a:t>
            </a:r>
            <a:endParaRPr sz="1800" baseline="-20833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7650526" y="3222759"/>
            <a:ext cx="328295" cy="2101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35" dirty="0">
                <a:latin typeface="Arial"/>
                <a:cs typeface="Arial"/>
              </a:rPr>
              <a:t>nаt</a:t>
            </a:r>
            <a:r>
              <a:rPr sz="1800" spc="-52" baseline="-20833" dirty="0">
                <a:latin typeface="Arial"/>
                <a:cs typeface="Arial"/>
              </a:rPr>
              <a:t>Тe</a:t>
            </a:r>
            <a:endParaRPr sz="1800" baseline="-20833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7682991" y="4423155"/>
            <a:ext cx="386715" cy="2101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50" dirty="0">
                <a:latin typeface="Arial"/>
                <a:cs typeface="Arial"/>
              </a:rPr>
              <a:t>10</a:t>
            </a:r>
            <a:r>
              <a:rPr sz="800" spc="-10" dirty="0">
                <a:latin typeface="Arial"/>
                <a:cs typeface="Arial"/>
              </a:rPr>
              <a:t>0</a:t>
            </a:r>
            <a:r>
              <a:rPr sz="1800" spc="-44" baseline="-20833" dirty="0">
                <a:latin typeface="Arial"/>
                <a:cs typeface="Arial"/>
              </a:rPr>
              <a:t>Мо</a:t>
            </a:r>
            <a:endParaRPr sz="1800" baseline="-20833"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7577795" y="4023024"/>
            <a:ext cx="386715" cy="2101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50" dirty="0">
                <a:latin typeface="Arial"/>
                <a:cs typeface="Arial"/>
              </a:rPr>
              <a:t>10</a:t>
            </a:r>
            <a:r>
              <a:rPr sz="800" spc="-10" dirty="0">
                <a:latin typeface="Arial"/>
                <a:cs typeface="Arial"/>
              </a:rPr>
              <a:t>0</a:t>
            </a:r>
            <a:r>
              <a:rPr sz="1800" spc="-44" baseline="-20833" dirty="0">
                <a:latin typeface="Arial"/>
                <a:cs typeface="Arial"/>
              </a:rPr>
              <a:t>Мо</a:t>
            </a:r>
            <a:endParaRPr sz="1800" baseline="-20833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8293138" y="5076002"/>
            <a:ext cx="386715" cy="2101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50" dirty="0">
                <a:latin typeface="Arial"/>
                <a:cs typeface="Arial"/>
              </a:rPr>
              <a:t>10</a:t>
            </a:r>
            <a:r>
              <a:rPr sz="800" spc="-10" dirty="0">
                <a:latin typeface="Arial"/>
                <a:cs typeface="Arial"/>
              </a:rPr>
              <a:t>0</a:t>
            </a:r>
            <a:r>
              <a:rPr sz="1800" spc="-44" baseline="-20833" dirty="0">
                <a:latin typeface="Arial"/>
                <a:cs typeface="Arial"/>
              </a:rPr>
              <a:t>Мо</a:t>
            </a:r>
            <a:endParaRPr sz="1800" baseline="-20833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8734971" y="5265539"/>
            <a:ext cx="386715" cy="2101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50" dirty="0">
                <a:latin typeface="Arial"/>
                <a:cs typeface="Arial"/>
              </a:rPr>
              <a:t>10</a:t>
            </a:r>
            <a:r>
              <a:rPr sz="800" spc="-10" dirty="0">
                <a:latin typeface="Arial"/>
                <a:cs typeface="Arial"/>
              </a:rPr>
              <a:t>0</a:t>
            </a:r>
            <a:r>
              <a:rPr sz="1800" spc="-44" baseline="-20833" dirty="0">
                <a:latin typeface="Arial"/>
                <a:cs typeface="Arial"/>
              </a:rPr>
              <a:t>Мо</a:t>
            </a:r>
            <a:endParaRPr sz="1800" baseline="-20833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9218872" y="5265539"/>
            <a:ext cx="386715" cy="2101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50" dirty="0">
                <a:latin typeface="Arial"/>
                <a:cs typeface="Arial"/>
              </a:rPr>
              <a:t>10</a:t>
            </a:r>
            <a:r>
              <a:rPr sz="800" spc="-10" dirty="0">
                <a:latin typeface="Arial"/>
                <a:cs typeface="Arial"/>
              </a:rPr>
              <a:t>0</a:t>
            </a:r>
            <a:r>
              <a:rPr sz="1800" spc="-44" baseline="-20833" dirty="0">
                <a:latin typeface="Arial"/>
                <a:cs typeface="Arial"/>
              </a:rPr>
              <a:t>Мо</a:t>
            </a:r>
            <a:endParaRPr sz="1800" baseline="-20833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9660704" y="5139181"/>
            <a:ext cx="386715" cy="5302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50" dirty="0">
                <a:latin typeface="Arial"/>
                <a:cs typeface="Arial"/>
              </a:rPr>
              <a:t>10</a:t>
            </a:r>
            <a:r>
              <a:rPr sz="800" spc="-10" dirty="0">
                <a:latin typeface="Arial"/>
                <a:cs typeface="Arial"/>
              </a:rPr>
              <a:t>0</a:t>
            </a:r>
            <a:r>
              <a:rPr sz="1800" spc="-44" baseline="-20833" dirty="0">
                <a:latin typeface="Arial"/>
                <a:cs typeface="Arial"/>
              </a:rPr>
              <a:t>Мо</a:t>
            </a:r>
            <a:endParaRPr sz="1800" baseline="-20833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00">
              <a:latin typeface="Times New Roman"/>
              <a:cs typeface="Times New Roman"/>
            </a:endParaRPr>
          </a:p>
          <a:p>
            <a:pPr marL="220979">
              <a:lnSpc>
                <a:spcPct val="100000"/>
              </a:lnSpc>
            </a:pPr>
            <a:r>
              <a:rPr sz="800" spc="-50" dirty="0">
                <a:latin typeface="Arial"/>
                <a:cs typeface="Arial"/>
              </a:rPr>
              <a:t>16</a:t>
            </a:r>
            <a:endParaRPr sz="800"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10165649" y="3201704"/>
            <a:ext cx="386715" cy="2101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50" dirty="0">
                <a:latin typeface="Arial"/>
                <a:cs typeface="Arial"/>
              </a:rPr>
              <a:t>10</a:t>
            </a:r>
            <a:r>
              <a:rPr sz="800" spc="-10" dirty="0">
                <a:latin typeface="Arial"/>
                <a:cs typeface="Arial"/>
              </a:rPr>
              <a:t>0</a:t>
            </a:r>
            <a:r>
              <a:rPr sz="1800" spc="-44" baseline="-20833" dirty="0">
                <a:latin typeface="Arial"/>
                <a:cs typeface="Arial"/>
              </a:rPr>
              <a:t>Мо</a:t>
            </a:r>
            <a:endParaRPr sz="1800" baseline="-20833"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9934215" y="2822628"/>
            <a:ext cx="386715" cy="2101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50" dirty="0">
                <a:latin typeface="Arial"/>
                <a:cs typeface="Arial"/>
              </a:rPr>
              <a:t>10</a:t>
            </a:r>
            <a:r>
              <a:rPr sz="800" spc="-10" dirty="0">
                <a:latin typeface="Arial"/>
                <a:cs typeface="Arial"/>
              </a:rPr>
              <a:t>0</a:t>
            </a:r>
            <a:r>
              <a:rPr sz="1800" spc="-44" baseline="-20833" dirty="0">
                <a:latin typeface="Arial"/>
                <a:cs typeface="Arial"/>
              </a:rPr>
              <a:t>Мо</a:t>
            </a:r>
            <a:endParaRPr sz="1800" baseline="-20833"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9555502" y="2569913"/>
            <a:ext cx="386715" cy="2101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50" dirty="0">
                <a:latin typeface="Arial"/>
                <a:cs typeface="Arial"/>
              </a:rPr>
              <a:t>10</a:t>
            </a:r>
            <a:r>
              <a:rPr sz="800" spc="-10" dirty="0">
                <a:latin typeface="Arial"/>
                <a:cs typeface="Arial"/>
              </a:rPr>
              <a:t>0</a:t>
            </a:r>
            <a:r>
              <a:rPr sz="1800" spc="-44" baseline="-20833" dirty="0">
                <a:latin typeface="Arial"/>
                <a:cs typeface="Arial"/>
              </a:rPr>
              <a:t>Мо</a:t>
            </a:r>
            <a:endParaRPr sz="1800" baseline="-20833"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9155753" y="2401437"/>
            <a:ext cx="386715" cy="2101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50" dirty="0">
                <a:latin typeface="Arial"/>
                <a:cs typeface="Arial"/>
              </a:rPr>
              <a:t>10</a:t>
            </a:r>
            <a:r>
              <a:rPr sz="800" spc="-10" dirty="0">
                <a:latin typeface="Arial"/>
                <a:cs typeface="Arial"/>
              </a:rPr>
              <a:t>0</a:t>
            </a:r>
            <a:r>
              <a:rPr sz="1800" spc="-44" baseline="-20833" dirty="0">
                <a:latin typeface="Arial"/>
                <a:cs typeface="Arial"/>
              </a:rPr>
              <a:t>Мо</a:t>
            </a:r>
            <a:endParaRPr sz="1800" baseline="-20833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8323896" y="2548857"/>
            <a:ext cx="281940" cy="2101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114" dirty="0">
                <a:latin typeface="Arial"/>
                <a:cs typeface="Arial"/>
              </a:rPr>
              <a:t>82</a:t>
            </a:r>
            <a:r>
              <a:rPr sz="1800" spc="-172" baseline="-20833" dirty="0">
                <a:latin typeface="Arial"/>
                <a:cs typeface="Arial"/>
              </a:rPr>
              <a:t>Se</a:t>
            </a:r>
            <a:endParaRPr sz="1800" baseline="-20833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7393582" y="2064486"/>
            <a:ext cx="359410" cy="5467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7150" algn="ctr">
              <a:lnSpc>
                <a:spcPts val="1385"/>
              </a:lnSpc>
              <a:spcBef>
                <a:spcPts val="105"/>
              </a:spcBef>
            </a:pPr>
            <a:r>
              <a:rPr sz="800" spc="-100" dirty="0">
                <a:latin typeface="Arial"/>
                <a:cs typeface="Arial"/>
              </a:rPr>
              <a:t>48</a:t>
            </a:r>
            <a:r>
              <a:rPr sz="1800" spc="-150" baseline="-20833" dirty="0">
                <a:latin typeface="Arial"/>
                <a:cs typeface="Arial"/>
              </a:rPr>
              <a:t>Cа</a:t>
            </a:r>
            <a:endParaRPr sz="1800" baseline="-20833">
              <a:latin typeface="Arial"/>
              <a:cs typeface="Arial"/>
            </a:endParaRPr>
          </a:p>
          <a:p>
            <a:pPr algn="ctr">
              <a:lnSpc>
                <a:spcPts val="1325"/>
              </a:lnSpc>
            </a:pPr>
            <a:r>
              <a:rPr sz="800" spc="-50" dirty="0">
                <a:latin typeface="Arial"/>
                <a:cs typeface="Arial"/>
              </a:rPr>
              <a:t>15</a:t>
            </a:r>
            <a:r>
              <a:rPr sz="800" spc="-10" dirty="0">
                <a:latin typeface="Arial"/>
                <a:cs typeface="Arial"/>
              </a:rPr>
              <a:t>0</a:t>
            </a:r>
            <a:r>
              <a:rPr sz="1800" spc="-127" baseline="-20833" dirty="0">
                <a:latin typeface="Arial"/>
                <a:cs typeface="Arial"/>
              </a:rPr>
              <a:t>Nd</a:t>
            </a:r>
            <a:endParaRPr sz="1800" baseline="-20833">
              <a:latin typeface="Arial"/>
              <a:cs typeface="Arial"/>
            </a:endParaRPr>
          </a:p>
          <a:p>
            <a:pPr marL="79375" algn="ctr">
              <a:lnSpc>
                <a:spcPts val="1385"/>
              </a:lnSpc>
            </a:pPr>
            <a:r>
              <a:rPr sz="800" spc="-50" dirty="0">
                <a:latin typeface="Arial"/>
                <a:cs typeface="Arial"/>
              </a:rPr>
              <a:t>96</a:t>
            </a:r>
            <a:r>
              <a:rPr sz="1800" spc="-75" baseline="-20833" dirty="0">
                <a:latin typeface="Arial"/>
                <a:cs typeface="Arial"/>
              </a:rPr>
              <a:t>Zr</a:t>
            </a:r>
            <a:endParaRPr sz="1800" baseline="-20833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1178144" y="2226785"/>
            <a:ext cx="1228725" cy="424815"/>
          </a:xfrm>
          <a:prstGeom prst="rect">
            <a:avLst/>
          </a:prstGeom>
          <a:solidFill>
            <a:srgbClr val="FF3333"/>
          </a:solidFill>
          <a:ln w="10246">
            <a:solidFill>
              <a:srgbClr val="000000"/>
            </a:solidFill>
          </a:ln>
        </p:spPr>
        <p:txBody>
          <a:bodyPr vert="horz" wrap="square" lIns="0" tIns="95250" rIns="0" bIns="0" rtlCol="0">
            <a:spAutoFit/>
          </a:bodyPr>
          <a:lstStyle/>
          <a:p>
            <a:pPr marL="110489">
              <a:lnSpc>
                <a:spcPct val="100000"/>
              </a:lnSpc>
              <a:spcBef>
                <a:spcPts val="750"/>
              </a:spcBef>
              <a:tabLst>
                <a:tab pos="659765" algn="l"/>
              </a:tabLst>
            </a:pPr>
            <a:r>
              <a:rPr sz="1300" spc="-120" dirty="0">
                <a:latin typeface="Arial"/>
                <a:cs typeface="Arial"/>
              </a:rPr>
              <a:t>1</a:t>
            </a:r>
            <a:r>
              <a:rPr sz="1300" spc="-120" dirty="0">
                <a:latin typeface="Gill Sans MT"/>
                <a:cs typeface="Gill Sans MT"/>
              </a:rPr>
              <a:t>00</a:t>
            </a:r>
            <a:r>
              <a:rPr sz="1300" spc="-120" dirty="0">
                <a:latin typeface="Arial"/>
                <a:cs typeface="Arial"/>
              </a:rPr>
              <a:t>Мо	</a:t>
            </a:r>
            <a:r>
              <a:rPr sz="1300" spc="-10" dirty="0">
                <a:latin typeface="Arial"/>
                <a:cs typeface="Arial"/>
              </a:rPr>
              <a:t>6,9</a:t>
            </a:r>
            <a:r>
              <a:rPr sz="1300" spc="-90" dirty="0">
                <a:latin typeface="Arial"/>
                <a:cs typeface="Arial"/>
              </a:rPr>
              <a:t> </a:t>
            </a:r>
            <a:r>
              <a:rPr sz="1300" spc="-10" dirty="0">
                <a:latin typeface="Arial"/>
                <a:cs typeface="Arial"/>
              </a:rPr>
              <a:t>kg</a:t>
            </a:r>
            <a:endParaRPr sz="1300"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11178144" y="2739153"/>
            <a:ext cx="1228725" cy="424815"/>
          </a:xfrm>
          <a:prstGeom prst="rect">
            <a:avLst/>
          </a:prstGeom>
          <a:solidFill>
            <a:srgbClr val="33FF33"/>
          </a:solidFill>
          <a:ln w="10246">
            <a:solidFill>
              <a:srgbClr val="000000"/>
            </a:solidFill>
          </a:ln>
        </p:spPr>
        <p:txBody>
          <a:bodyPr vert="horz" wrap="square" lIns="0" tIns="95250" rIns="0" bIns="0" rtlCol="0">
            <a:spAutoFit/>
          </a:bodyPr>
          <a:lstStyle/>
          <a:p>
            <a:pPr marL="111760">
              <a:lnSpc>
                <a:spcPct val="100000"/>
              </a:lnSpc>
              <a:spcBef>
                <a:spcPts val="750"/>
              </a:spcBef>
              <a:tabLst>
                <a:tab pos="567690" algn="l"/>
              </a:tabLst>
            </a:pPr>
            <a:r>
              <a:rPr sz="1300" spc="-114" dirty="0">
                <a:latin typeface="Gill Sans MT"/>
                <a:cs typeface="Gill Sans MT"/>
              </a:rPr>
              <a:t>8</a:t>
            </a:r>
            <a:r>
              <a:rPr sz="1300" spc="-114" dirty="0">
                <a:latin typeface="Arial"/>
                <a:cs typeface="Arial"/>
              </a:rPr>
              <a:t>2Se	</a:t>
            </a:r>
            <a:r>
              <a:rPr sz="1300" spc="-10" dirty="0">
                <a:latin typeface="Arial"/>
                <a:cs typeface="Arial"/>
              </a:rPr>
              <a:t>0,93</a:t>
            </a:r>
            <a:r>
              <a:rPr sz="1300" spc="-85" dirty="0">
                <a:latin typeface="Arial"/>
                <a:cs typeface="Arial"/>
              </a:rPr>
              <a:t> </a:t>
            </a:r>
            <a:r>
              <a:rPr sz="1300" spc="-10" dirty="0">
                <a:latin typeface="Arial"/>
                <a:cs typeface="Arial"/>
              </a:rPr>
              <a:t>kg</a:t>
            </a:r>
            <a:endParaRPr sz="1300"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11178144" y="3251522"/>
            <a:ext cx="1228725" cy="424815"/>
          </a:xfrm>
          <a:prstGeom prst="rect">
            <a:avLst/>
          </a:prstGeom>
          <a:solidFill>
            <a:srgbClr val="FF9933"/>
          </a:solidFill>
          <a:ln w="10246">
            <a:solidFill>
              <a:srgbClr val="000000"/>
            </a:solidFill>
          </a:ln>
        </p:spPr>
        <p:txBody>
          <a:bodyPr vert="horz" wrap="square" lIns="0" tIns="95250" rIns="0" bIns="0" rtlCol="0">
            <a:spAutoFit/>
          </a:bodyPr>
          <a:lstStyle/>
          <a:p>
            <a:pPr marL="97790">
              <a:lnSpc>
                <a:spcPct val="100000"/>
              </a:lnSpc>
              <a:spcBef>
                <a:spcPts val="750"/>
              </a:spcBef>
              <a:tabLst>
                <a:tab pos="581660" algn="l"/>
              </a:tabLst>
            </a:pPr>
            <a:r>
              <a:rPr sz="1300" spc="-180" dirty="0">
                <a:latin typeface="Arial"/>
                <a:cs typeface="Arial"/>
              </a:rPr>
              <a:t>13</a:t>
            </a:r>
            <a:r>
              <a:rPr sz="1300" spc="-180" dirty="0">
                <a:latin typeface="Gill Sans MT"/>
                <a:cs typeface="Gill Sans MT"/>
              </a:rPr>
              <a:t>0</a:t>
            </a:r>
            <a:r>
              <a:rPr sz="1300" spc="-180" dirty="0">
                <a:latin typeface="Arial"/>
                <a:cs typeface="Arial"/>
              </a:rPr>
              <a:t>Тe	</a:t>
            </a:r>
            <a:r>
              <a:rPr sz="1300" spc="-10" dirty="0">
                <a:latin typeface="Arial"/>
                <a:cs typeface="Arial"/>
              </a:rPr>
              <a:t>0,45</a:t>
            </a:r>
            <a:r>
              <a:rPr sz="1300" spc="-95" dirty="0">
                <a:latin typeface="Arial"/>
                <a:cs typeface="Arial"/>
              </a:rPr>
              <a:t> </a:t>
            </a:r>
            <a:r>
              <a:rPr sz="1300" spc="-10" dirty="0">
                <a:latin typeface="Arial"/>
                <a:cs typeface="Arial"/>
              </a:rPr>
              <a:t>kg</a:t>
            </a:r>
            <a:endParaRPr sz="1300"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11178144" y="5300997"/>
            <a:ext cx="1228725" cy="424815"/>
          </a:xfrm>
          <a:prstGeom prst="rect">
            <a:avLst/>
          </a:prstGeom>
          <a:solidFill>
            <a:srgbClr val="33A8FF"/>
          </a:solidFill>
          <a:ln w="10246">
            <a:solidFill>
              <a:srgbClr val="000000"/>
            </a:solidFill>
          </a:ln>
        </p:spPr>
        <p:txBody>
          <a:bodyPr vert="horz" wrap="square" lIns="0" tIns="95250" rIns="0" bIns="0" rtlCol="0">
            <a:spAutoFit/>
          </a:bodyPr>
          <a:lstStyle/>
          <a:p>
            <a:pPr marL="142240">
              <a:lnSpc>
                <a:spcPct val="100000"/>
              </a:lnSpc>
              <a:spcBef>
                <a:spcPts val="750"/>
              </a:spcBef>
              <a:tabLst>
                <a:tab pos="618490" algn="l"/>
              </a:tabLst>
            </a:pPr>
            <a:r>
              <a:rPr sz="1300" spc="-75" dirty="0">
                <a:latin typeface="Gill Sans MT"/>
                <a:cs typeface="Gill Sans MT"/>
              </a:rPr>
              <a:t>48</a:t>
            </a:r>
            <a:r>
              <a:rPr sz="1300" spc="-75" dirty="0">
                <a:latin typeface="Arial"/>
                <a:cs typeface="Arial"/>
              </a:rPr>
              <a:t>Cа	</a:t>
            </a:r>
            <a:r>
              <a:rPr sz="1300" spc="-10" dirty="0">
                <a:latin typeface="Arial"/>
                <a:cs typeface="Arial"/>
              </a:rPr>
              <a:t>6,99</a:t>
            </a:r>
            <a:r>
              <a:rPr sz="1300" spc="-100" dirty="0">
                <a:latin typeface="Arial"/>
                <a:cs typeface="Arial"/>
              </a:rPr>
              <a:t> </a:t>
            </a:r>
            <a:r>
              <a:rPr sz="1300" spc="-10" dirty="0">
                <a:latin typeface="Arial"/>
                <a:cs typeface="Arial"/>
              </a:rPr>
              <a:t>g</a:t>
            </a:r>
            <a:endParaRPr sz="1300"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11178144" y="4773962"/>
            <a:ext cx="1228725" cy="424815"/>
          </a:xfrm>
          <a:prstGeom prst="rect">
            <a:avLst/>
          </a:prstGeom>
          <a:solidFill>
            <a:srgbClr val="33A8FF"/>
          </a:solidFill>
          <a:ln w="10246">
            <a:solidFill>
              <a:srgbClr val="000000"/>
            </a:solidFill>
          </a:ln>
        </p:spPr>
        <p:txBody>
          <a:bodyPr vert="horz" wrap="square" lIns="0" tIns="109855" rIns="0" bIns="0" rtlCol="0">
            <a:spAutoFit/>
          </a:bodyPr>
          <a:lstStyle/>
          <a:p>
            <a:pPr marL="170180">
              <a:lnSpc>
                <a:spcPct val="100000"/>
              </a:lnSpc>
              <a:spcBef>
                <a:spcPts val="865"/>
              </a:spcBef>
              <a:tabLst>
                <a:tab pos="591185" algn="l"/>
              </a:tabLst>
            </a:pPr>
            <a:r>
              <a:rPr sz="1300" spc="-75" dirty="0">
                <a:latin typeface="Gill Sans MT"/>
                <a:cs typeface="Gill Sans MT"/>
              </a:rPr>
              <a:t>96</a:t>
            </a:r>
            <a:r>
              <a:rPr sz="1300" spc="-75" dirty="0">
                <a:latin typeface="Arial"/>
                <a:cs typeface="Arial"/>
              </a:rPr>
              <a:t>Zr	</a:t>
            </a:r>
            <a:r>
              <a:rPr sz="1300" spc="-10" dirty="0">
                <a:latin typeface="Arial"/>
                <a:cs typeface="Arial"/>
              </a:rPr>
              <a:t>9,43</a:t>
            </a:r>
            <a:r>
              <a:rPr sz="1300" spc="-100" dirty="0">
                <a:latin typeface="Arial"/>
                <a:cs typeface="Arial"/>
              </a:rPr>
              <a:t> </a:t>
            </a:r>
            <a:r>
              <a:rPr sz="1300" spc="-10" dirty="0">
                <a:latin typeface="Arial"/>
                <a:cs typeface="Arial"/>
              </a:rPr>
              <a:t>g</a:t>
            </a:r>
            <a:endParaRPr sz="1300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11178144" y="4261593"/>
            <a:ext cx="1228725" cy="424815"/>
          </a:xfrm>
          <a:prstGeom prst="rect">
            <a:avLst/>
          </a:prstGeom>
          <a:solidFill>
            <a:srgbClr val="33A8FF"/>
          </a:solidFill>
          <a:ln w="10246">
            <a:solidFill>
              <a:srgbClr val="000000"/>
            </a:solidFill>
          </a:ln>
        </p:spPr>
        <p:txBody>
          <a:bodyPr vert="horz" wrap="square" lIns="0" tIns="109855" rIns="0" bIns="0" rtlCol="0">
            <a:spAutoFit/>
          </a:bodyPr>
          <a:lstStyle/>
          <a:p>
            <a:pPr marL="114935">
              <a:lnSpc>
                <a:spcPct val="100000"/>
              </a:lnSpc>
              <a:spcBef>
                <a:spcPts val="865"/>
              </a:spcBef>
              <a:tabLst>
                <a:tab pos="645795" algn="l"/>
              </a:tabLst>
            </a:pPr>
            <a:r>
              <a:rPr sz="1300" spc="-120" dirty="0">
                <a:latin typeface="Arial"/>
                <a:cs typeface="Arial"/>
              </a:rPr>
              <a:t>1</a:t>
            </a:r>
            <a:r>
              <a:rPr sz="1300" spc="-120" dirty="0">
                <a:latin typeface="Gill Sans MT"/>
                <a:cs typeface="Gill Sans MT"/>
              </a:rPr>
              <a:t>50</a:t>
            </a:r>
            <a:r>
              <a:rPr sz="1300" spc="-120" dirty="0">
                <a:latin typeface="Arial"/>
                <a:cs typeface="Arial"/>
              </a:rPr>
              <a:t>Nd	</a:t>
            </a:r>
            <a:r>
              <a:rPr sz="1300" spc="-10" dirty="0">
                <a:latin typeface="Arial"/>
                <a:cs typeface="Arial"/>
              </a:rPr>
              <a:t>36,5</a:t>
            </a:r>
            <a:r>
              <a:rPr sz="1300" spc="-100" dirty="0">
                <a:latin typeface="Arial"/>
                <a:cs typeface="Arial"/>
              </a:rPr>
              <a:t> </a:t>
            </a:r>
            <a:r>
              <a:rPr sz="1300" spc="-10" dirty="0">
                <a:latin typeface="Arial"/>
                <a:cs typeface="Arial"/>
              </a:rPr>
              <a:t>g</a:t>
            </a:r>
            <a:endParaRPr sz="1300">
              <a:latin typeface="Arial"/>
              <a:cs typeface="Arial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11178144" y="3749224"/>
            <a:ext cx="1228725" cy="424815"/>
          </a:xfrm>
          <a:prstGeom prst="rect">
            <a:avLst/>
          </a:prstGeom>
          <a:solidFill>
            <a:srgbClr val="B14BF3"/>
          </a:solidFill>
          <a:ln w="10246">
            <a:solidFill>
              <a:srgbClr val="000000"/>
            </a:solidFill>
          </a:ln>
        </p:spPr>
        <p:txBody>
          <a:bodyPr vert="horz" wrap="square" lIns="0" tIns="109855" rIns="0" bIns="0" rtlCol="0">
            <a:spAutoFit/>
          </a:bodyPr>
          <a:lstStyle/>
          <a:p>
            <a:pPr marL="79375">
              <a:lnSpc>
                <a:spcPct val="100000"/>
              </a:lnSpc>
              <a:spcBef>
                <a:spcPts val="865"/>
              </a:spcBef>
              <a:tabLst>
                <a:tab pos="600075" algn="l"/>
              </a:tabLst>
            </a:pPr>
            <a:r>
              <a:rPr sz="1300" spc="-150" dirty="0">
                <a:latin typeface="Arial"/>
                <a:cs typeface="Arial"/>
              </a:rPr>
              <a:t>11</a:t>
            </a:r>
            <a:r>
              <a:rPr sz="1300" spc="-150" dirty="0">
                <a:latin typeface="Gill Sans MT"/>
                <a:cs typeface="Gill Sans MT"/>
              </a:rPr>
              <a:t>6</a:t>
            </a:r>
            <a:r>
              <a:rPr sz="1300" spc="-150" dirty="0">
                <a:latin typeface="Arial"/>
                <a:cs typeface="Arial"/>
              </a:rPr>
              <a:t>Cd	</a:t>
            </a:r>
            <a:r>
              <a:rPr sz="1300" spc="-10" dirty="0">
                <a:latin typeface="Arial"/>
                <a:cs typeface="Arial"/>
              </a:rPr>
              <a:t>0,40</a:t>
            </a:r>
            <a:r>
              <a:rPr sz="1300" spc="-95" dirty="0">
                <a:latin typeface="Arial"/>
                <a:cs typeface="Arial"/>
              </a:rPr>
              <a:t> </a:t>
            </a:r>
            <a:r>
              <a:rPr sz="1300" spc="-10" dirty="0">
                <a:latin typeface="Arial"/>
                <a:cs typeface="Arial"/>
              </a:rPr>
              <a:t>kg</a:t>
            </a:r>
            <a:endParaRPr sz="1300">
              <a:latin typeface="Arial"/>
              <a:cs typeface="Arial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7185479" y="1509468"/>
            <a:ext cx="5426075" cy="4406900"/>
          </a:xfrm>
          <a:custGeom>
            <a:avLst/>
            <a:gdLst/>
            <a:ahLst/>
            <a:cxnLst/>
            <a:rect l="l" t="t" r="r" b="b"/>
            <a:pathLst>
              <a:path w="5426075" h="4406900">
                <a:moveTo>
                  <a:pt x="0" y="0"/>
                </a:moveTo>
                <a:lnTo>
                  <a:pt x="5425929" y="0"/>
                </a:lnTo>
                <a:lnTo>
                  <a:pt x="5425929" y="4406371"/>
                </a:lnTo>
                <a:lnTo>
                  <a:pt x="0" y="4406371"/>
                </a:lnTo>
                <a:lnTo>
                  <a:pt x="0" y="0"/>
                </a:lnTo>
                <a:close/>
              </a:path>
            </a:pathLst>
          </a:custGeom>
          <a:ln w="10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 txBox="1"/>
          <p:nvPr/>
        </p:nvSpPr>
        <p:spPr>
          <a:xfrm>
            <a:off x="7607117" y="1598414"/>
            <a:ext cx="2747645" cy="3206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900" spc="225" dirty="0">
                <a:latin typeface="Gill Sans MT"/>
                <a:cs typeface="Gill Sans MT"/>
              </a:rPr>
              <a:t>NEM0-3</a:t>
            </a:r>
            <a:r>
              <a:rPr sz="1900" spc="10" dirty="0">
                <a:latin typeface="Gill Sans MT"/>
                <a:cs typeface="Gill Sans MT"/>
              </a:rPr>
              <a:t> </a:t>
            </a:r>
            <a:r>
              <a:rPr sz="1900" spc="254" dirty="0">
                <a:latin typeface="Gill Sans MT"/>
                <a:cs typeface="Gill Sans MT"/>
              </a:rPr>
              <a:t>"camembert"</a:t>
            </a:r>
            <a:endParaRPr sz="1900">
              <a:latin typeface="Gill Sans MT"/>
              <a:cs typeface="Gill Sans MT"/>
            </a:endParaRPr>
          </a:p>
        </p:txBody>
      </p:sp>
      <p:sp>
        <p:nvSpPr>
          <p:cNvPr id="103" name="object 103"/>
          <p:cNvSpPr txBox="1">
            <a:spLocks noGrp="1"/>
          </p:cNvSpPr>
          <p:nvPr>
            <p:ph type="sldNum" sz="quarter" idx="7"/>
          </p:nvPr>
        </p:nvSpPr>
        <p:spPr>
          <a:xfrm>
            <a:off x="6400800" y="9412014"/>
            <a:ext cx="448619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845"/>
              </a:lnSpc>
            </a:pPr>
            <a:r>
              <a:rPr lang="ru-RU" spc="-5" dirty="0"/>
              <a:t>8</a:t>
            </a:r>
            <a:endParaRPr spc="-5" dirty="0"/>
          </a:p>
        </p:txBody>
      </p:sp>
      <p:sp>
        <p:nvSpPr>
          <p:cNvPr id="99" name="object 99"/>
          <p:cNvSpPr txBox="1"/>
          <p:nvPr/>
        </p:nvSpPr>
        <p:spPr>
          <a:xfrm>
            <a:off x="10564185" y="1659899"/>
            <a:ext cx="162369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125" dirty="0">
                <a:latin typeface="Gill Sans MT"/>
                <a:cs typeface="Gill Sans MT"/>
              </a:rPr>
              <a:t>(source </a:t>
            </a:r>
            <a:r>
              <a:rPr sz="1450" spc="114" dirty="0">
                <a:latin typeface="Gill Sans MT"/>
                <a:cs typeface="Gill Sans MT"/>
              </a:rPr>
              <a:t>top</a:t>
            </a:r>
            <a:r>
              <a:rPr sz="1450" spc="-90" dirty="0">
                <a:latin typeface="Gill Sans MT"/>
                <a:cs typeface="Gill Sans MT"/>
              </a:rPr>
              <a:t> </a:t>
            </a:r>
            <a:r>
              <a:rPr sz="1450" spc="135" dirty="0">
                <a:latin typeface="Gill Sans MT"/>
                <a:cs typeface="Gill Sans MT"/>
              </a:rPr>
              <a:t>view)</a:t>
            </a:r>
            <a:endParaRPr sz="1450">
              <a:latin typeface="Gill Sans MT"/>
              <a:cs typeface="Gill Sans MT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512233" y="6286500"/>
            <a:ext cx="10631170" cy="2903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6854" indent="-224154">
              <a:lnSpc>
                <a:spcPct val="100000"/>
              </a:lnSpc>
              <a:spcBef>
                <a:spcPts val="100"/>
              </a:spcBef>
              <a:buChar char="•"/>
              <a:tabLst>
                <a:tab pos="237490" algn="l"/>
              </a:tabLst>
            </a:pPr>
            <a:r>
              <a:rPr sz="2800" spc="-65" dirty="0">
                <a:latin typeface="Gill Sans MT"/>
                <a:cs typeface="Gill Sans MT"/>
              </a:rPr>
              <a:t>Tracker </a:t>
            </a:r>
            <a:r>
              <a:rPr sz="2800" dirty="0">
                <a:latin typeface="Gill Sans MT"/>
                <a:cs typeface="Gill Sans MT"/>
              </a:rPr>
              <a:t>+ </a:t>
            </a:r>
            <a:r>
              <a:rPr sz="2800" spc="-5" dirty="0">
                <a:latin typeface="Gill Sans MT"/>
                <a:cs typeface="Gill Sans MT"/>
              </a:rPr>
              <a:t>calorimetric experiment </a:t>
            </a:r>
            <a:r>
              <a:rPr sz="2800" spc="-10" dirty="0">
                <a:latin typeface="Gill Sans MT"/>
                <a:cs typeface="Gill Sans MT"/>
              </a:rPr>
              <a:t>searching for </a:t>
            </a:r>
            <a:r>
              <a:rPr sz="2800" spc="80" dirty="0">
                <a:latin typeface="Gill Sans MT"/>
                <a:cs typeface="Gill Sans MT"/>
              </a:rPr>
              <a:t>0</a:t>
            </a:r>
            <a:r>
              <a:rPr sz="2800" spc="80" dirty="0">
                <a:latin typeface="Trebuchet MS"/>
                <a:cs typeface="Trebuchet MS"/>
              </a:rPr>
              <a:t>νββ</a:t>
            </a:r>
            <a:r>
              <a:rPr sz="2800" spc="0" dirty="0">
                <a:latin typeface="Trebuchet MS"/>
                <a:cs typeface="Trebuchet MS"/>
              </a:rPr>
              <a:t> </a:t>
            </a:r>
            <a:r>
              <a:rPr sz="2800" spc="-25" dirty="0">
                <a:latin typeface="Gill Sans MT"/>
                <a:cs typeface="Gill Sans MT"/>
              </a:rPr>
              <a:t>decay</a:t>
            </a:r>
            <a:endParaRPr sz="2800" dirty="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Gill Sans MT"/>
              <a:buChar char="•"/>
            </a:pPr>
            <a:endParaRPr sz="2600" dirty="0">
              <a:latin typeface="Times New Roman"/>
              <a:cs typeface="Times New Roman"/>
            </a:endParaRPr>
          </a:p>
          <a:p>
            <a:pPr marL="236854" indent="-224154">
              <a:lnSpc>
                <a:spcPct val="100000"/>
              </a:lnSpc>
              <a:buChar char="•"/>
              <a:tabLst>
                <a:tab pos="237490" algn="l"/>
              </a:tabLst>
            </a:pPr>
            <a:r>
              <a:rPr sz="2800" spc="-5" dirty="0">
                <a:latin typeface="Gill Sans MT"/>
                <a:cs typeface="Gill Sans MT"/>
              </a:rPr>
              <a:t>Located </a:t>
            </a:r>
            <a:r>
              <a:rPr sz="2800" dirty="0">
                <a:latin typeface="Gill Sans MT"/>
                <a:cs typeface="Gill Sans MT"/>
              </a:rPr>
              <a:t>at Modane </a:t>
            </a:r>
            <a:r>
              <a:rPr sz="2800" spc="-10" dirty="0">
                <a:latin typeface="Gill Sans MT"/>
                <a:cs typeface="Gill Sans MT"/>
              </a:rPr>
              <a:t>underground </a:t>
            </a:r>
            <a:r>
              <a:rPr sz="2800" spc="0" dirty="0">
                <a:latin typeface="Gill Sans MT"/>
                <a:cs typeface="Gill Sans MT"/>
              </a:rPr>
              <a:t>laboratory </a:t>
            </a:r>
            <a:r>
              <a:rPr sz="2800" spc="-20" dirty="0">
                <a:latin typeface="Gill Sans MT"/>
                <a:cs typeface="Gill Sans MT"/>
              </a:rPr>
              <a:t>from Feb. </a:t>
            </a:r>
            <a:r>
              <a:rPr sz="2800" dirty="0">
                <a:latin typeface="Gill Sans MT"/>
                <a:cs typeface="Gill Sans MT"/>
              </a:rPr>
              <a:t>2003 </a:t>
            </a:r>
            <a:r>
              <a:rPr sz="2800" spc="-5" dirty="0">
                <a:latin typeface="Gill Sans MT"/>
                <a:cs typeface="Gill Sans MT"/>
              </a:rPr>
              <a:t>to Jan.</a:t>
            </a:r>
            <a:r>
              <a:rPr sz="2800" spc="-570" dirty="0">
                <a:latin typeface="Gill Sans MT"/>
                <a:cs typeface="Gill Sans MT"/>
              </a:rPr>
              <a:t> </a:t>
            </a:r>
            <a:r>
              <a:rPr sz="2800" dirty="0">
                <a:latin typeface="Gill Sans MT"/>
                <a:cs typeface="Gill Sans MT"/>
              </a:rPr>
              <a:t>2011</a:t>
            </a:r>
          </a:p>
          <a:p>
            <a:pPr>
              <a:lnSpc>
                <a:spcPct val="100000"/>
              </a:lnSpc>
              <a:spcBef>
                <a:spcPts val="50"/>
              </a:spcBef>
              <a:buFont typeface="Gill Sans MT"/>
              <a:buChar char="•"/>
            </a:pPr>
            <a:endParaRPr sz="2600" dirty="0">
              <a:latin typeface="Times New Roman"/>
              <a:cs typeface="Times New Roman"/>
            </a:endParaRPr>
          </a:p>
          <a:p>
            <a:pPr marL="236854" indent="-224154">
              <a:lnSpc>
                <a:spcPct val="100000"/>
              </a:lnSpc>
              <a:buChar char="•"/>
              <a:tabLst>
                <a:tab pos="237490" algn="l"/>
              </a:tabLst>
            </a:pPr>
            <a:r>
              <a:rPr sz="2800" dirty="0">
                <a:latin typeface="Gill Sans MT"/>
                <a:cs typeface="Gill Sans MT"/>
              </a:rPr>
              <a:t>5 </a:t>
            </a:r>
            <a:r>
              <a:rPr sz="2800" spc="-15" dirty="0">
                <a:latin typeface="Gill Sans MT"/>
                <a:cs typeface="Gill Sans MT"/>
              </a:rPr>
              <a:t>years </a:t>
            </a:r>
            <a:r>
              <a:rPr sz="2800" dirty="0">
                <a:latin typeface="Gill Sans MT"/>
                <a:cs typeface="Gill Sans MT"/>
              </a:rPr>
              <a:t>of </a:t>
            </a:r>
            <a:r>
              <a:rPr sz="2800" spc="-15" dirty="0">
                <a:latin typeface="Gill Sans MT"/>
                <a:cs typeface="Gill Sans MT"/>
              </a:rPr>
              <a:t>effective </a:t>
            </a:r>
            <a:r>
              <a:rPr sz="2800" spc="-5" dirty="0">
                <a:latin typeface="Gill Sans MT"/>
                <a:cs typeface="Gill Sans MT"/>
              </a:rPr>
              <a:t>data</a:t>
            </a:r>
            <a:r>
              <a:rPr sz="2800" spc="-40" dirty="0">
                <a:latin typeface="Gill Sans MT"/>
                <a:cs typeface="Gill Sans MT"/>
              </a:rPr>
              <a:t> </a:t>
            </a:r>
            <a:r>
              <a:rPr sz="2800" spc="-5" dirty="0">
                <a:latin typeface="Gill Sans MT"/>
                <a:cs typeface="Gill Sans MT"/>
              </a:rPr>
              <a:t>taking</a:t>
            </a:r>
            <a:endParaRPr sz="2800" dirty="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Gill Sans MT"/>
              <a:buChar char="•"/>
            </a:pPr>
            <a:endParaRPr sz="2700" dirty="0">
              <a:latin typeface="Times New Roman"/>
              <a:cs typeface="Times New Roman"/>
            </a:endParaRPr>
          </a:p>
          <a:p>
            <a:pPr marL="236854" indent="-224154">
              <a:lnSpc>
                <a:spcPct val="100000"/>
              </a:lnSpc>
              <a:buChar char="•"/>
              <a:tabLst>
                <a:tab pos="237490" algn="l"/>
              </a:tabLst>
            </a:pPr>
            <a:r>
              <a:rPr sz="2800" dirty="0">
                <a:latin typeface="Gill Sans MT"/>
                <a:cs typeface="Gill Sans MT"/>
              </a:rPr>
              <a:t>10 </a:t>
            </a:r>
            <a:r>
              <a:rPr sz="2800" spc="-5" dirty="0">
                <a:latin typeface="Gill Sans MT"/>
                <a:cs typeface="Gill Sans MT"/>
              </a:rPr>
              <a:t>kg total </a:t>
            </a:r>
            <a:r>
              <a:rPr sz="2800" dirty="0">
                <a:latin typeface="Gill Sans MT"/>
                <a:cs typeface="Gill Sans MT"/>
              </a:rPr>
              <a:t>of </a:t>
            </a:r>
            <a:r>
              <a:rPr sz="2800" spc="-15" dirty="0">
                <a:latin typeface="Gill Sans MT"/>
                <a:cs typeface="Gill Sans MT"/>
              </a:rPr>
              <a:t>different </a:t>
            </a:r>
            <a:r>
              <a:rPr sz="2800" spc="100" dirty="0">
                <a:latin typeface="Trebuchet MS"/>
                <a:cs typeface="Trebuchet MS"/>
              </a:rPr>
              <a:t>ββ</a:t>
            </a:r>
            <a:r>
              <a:rPr sz="2800" spc="-105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Gill Sans MT"/>
                <a:cs typeface="Gill Sans MT"/>
              </a:rPr>
              <a:t>isotopes</a:t>
            </a:r>
            <a:endParaRPr sz="2800" dirty="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7875" y="4765497"/>
            <a:ext cx="4974960" cy="41551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82660" y="8580686"/>
            <a:ext cx="125095" cy="340360"/>
          </a:xfrm>
          <a:custGeom>
            <a:avLst/>
            <a:gdLst/>
            <a:ahLst/>
            <a:cxnLst/>
            <a:rect l="l" t="t" r="r" b="b"/>
            <a:pathLst>
              <a:path w="125094" h="340359">
                <a:moveTo>
                  <a:pt x="67836" y="67235"/>
                </a:moveTo>
                <a:lnTo>
                  <a:pt x="45888" y="93099"/>
                </a:lnTo>
                <a:lnTo>
                  <a:pt x="9385" y="339925"/>
                </a:lnTo>
                <a:lnTo>
                  <a:pt x="45704" y="339925"/>
                </a:lnTo>
                <a:lnTo>
                  <a:pt x="81412" y="98476"/>
                </a:lnTo>
                <a:lnTo>
                  <a:pt x="67836" y="67235"/>
                </a:lnTo>
                <a:close/>
              </a:path>
              <a:path w="125094" h="340359">
                <a:moveTo>
                  <a:pt x="91309" y="31014"/>
                </a:moveTo>
                <a:lnTo>
                  <a:pt x="55069" y="31014"/>
                </a:lnTo>
                <a:lnTo>
                  <a:pt x="90615" y="36243"/>
                </a:lnTo>
                <a:lnTo>
                  <a:pt x="81412" y="98476"/>
                </a:lnTo>
                <a:lnTo>
                  <a:pt x="90256" y="118828"/>
                </a:lnTo>
                <a:lnTo>
                  <a:pt x="94337" y="124627"/>
                </a:lnTo>
                <a:lnTo>
                  <a:pt x="100152" y="128295"/>
                </a:lnTo>
                <a:lnTo>
                  <a:pt x="106944" y="129529"/>
                </a:lnTo>
                <a:lnTo>
                  <a:pt x="113954" y="128025"/>
                </a:lnTo>
                <a:lnTo>
                  <a:pt x="119727" y="123928"/>
                </a:lnTo>
                <a:lnTo>
                  <a:pt x="123379" y="118106"/>
                </a:lnTo>
                <a:lnTo>
                  <a:pt x="124608" y="111338"/>
                </a:lnTo>
                <a:lnTo>
                  <a:pt x="123109" y="104402"/>
                </a:lnTo>
                <a:lnTo>
                  <a:pt x="91309" y="31014"/>
                </a:lnTo>
                <a:close/>
              </a:path>
              <a:path w="125094" h="340359">
                <a:moveTo>
                  <a:pt x="77870" y="0"/>
                </a:moveTo>
                <a:lnTo>
                  <a:pt x="4263" y="86551"/>
                </a:lnTo>
                <a:lnTo>
                  <a:pt x="785" y="92832"/>
                </a:lnTo>
                <a:lnTo>
                  <a:pt x="0" y="99737"/>
                </a:lnTo>
                <a:lnTo>
                  <a:pt x="1839" y="106406"/>
                </a:lnTo>
                <a:lnTo>
                  <a:pt x="6236" y="111976"/>
                </a:lnTo>
                <a:lnTo>
                  <a:pt x="12465" y="115469"/>
                </a:lnTo>
                <a:lnTo>
                  <a:pt x="19299" y="116258"/>
                </a:lnTo>
                <a:lnTo>
                  <a:pt x="25930" y="114410"/>
                </a:lnTo>
                <a:lnTo>
                  <a:pt x="31551" y="109992"/>
                </a:lnTo>
                <a:lnTo>
                  <a:pt x="45888" y="93099"/>
                </a:lnTo>
                <a:lnTo>
                  <a:pt x="55069" y="31014"/>
                </a:lnTo>
                <a:lnTo>
                  <a:pt x="91309" y="31014"/>
                </a:lnTo>
                <a:lnTo>
                  <a:pt x="77870" y="0"/>
                </a:lnTo>
                <a:close/>
              </a:path>
              <a:path w="125094" h="340359">
                <a:moveTo>
                  <a:pt x="89949" y="40751"/>
                </a:moveTo>
                <a:lnTo>
                  <a:pt x="56327" y="40751"/>
                </a:lnTo>
                <a:lnTo>
                  <a:pt x="86485" y="45259"/>
                </a:lnTo>
                <a:lnTo>
                  <a:pt x="67836" y="67235"/>
                </a:lnTo>
                <a:lnTo>
                  <a:pt x="81412" y="98476"/>
                </a:lnTo>
                <a:lnTo>
                  <a:pt x="89949" y="40751"/>
                </a:lnTo>
                <a:close/>
              </a:path>
              <a:path w="125094" h="340359">
                <a:moveTo>
                  <a:pt x="55069" y="31014"/>
                </a:moveTo>
                <a:lnTo>
                  <a:pt x="45888" y="93099"/>
                </a:lnTo>
                <a:lnTo>
                  <a:pt x="67836" y="67235"/>
                </a:lnTo>
                <a:lnTo>
                  <a:pt x="56327" y="40751"/>
                </a:lnTo>
                <a:lnTo>
                  <a:pt x="89949" y="40751"/>
                </a:lnTo>
                <a:lnTo>
                  <a:pt x="90615" y="36243"/>
                </a:lnTo>
                <a:lnTo>
                  <a:pt x="55069" y="31014"/>
                </a:lnTo>
                <a:close/>
              </a:path>
              <a:path w="125094" h="340359">
                <a:moveTo>
                  <a:pt x="56327" y="40751"/>
                </a:moveTo>
                <a:lnTo>
                  <a:pt x="67836" y="67235"/>
                </a:lnTo>
                <a:lnTo>
                  <a:pt x="86485" y="45259"/>
                </a:lnTo>
                <a:lnTo>
                  <a:pt x="56327" y="40751"/>
                </a:lnTo>
                <a:close/>
              </a:path>
            </a:pathLst>
          </a:custGeom>
          <a:solidFill>
            <a:srgbClr val="0043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11175" y="4765497"/>
            <a:ext cx="200660" cy="102870"/>
          </a:xfrm>
          <a:custGeom>
            <a:avLst/>
            <a:gdLst/>
            <a:ahLst/>
            <a:cxnLst/>
            <a:rect l="l" t="t" r="r" b="b"/>
            <a:pathLst>
              <a:path w="200660" h="102870">
                <a:moveTo>
                  <a:pt x="82811" y="0"/>
                </a:moveTo>
                <a:lnTo>
                  <a:pt x="50647" y="0"/>
                </a:lnTo>
                <a:lnTo>
                  <a:pt x="0" y="101383"/>
                </a:lnTo>
                <a:lnTo>
                  <a:pt x="113281" y="102827"/>
                </a:lnTo>
                <a:lnTo>
                  <a:pt x="120358" y="101507"/>
                </a:lnTo>
                <a:lnTo>
                  <a:pt x="123820" y="99219"/>
                </a:lnTo>
                <a:lnTo>
                  <a:pt x="38238" y="99219"/>
                </a:lnTo>
                <a:lnTo>
                  <a:pt x="19566" y="68384"/>
                </a:lnTo>
                <a:lnTo>
                  <a:pt x="73005" y="35731"/>
                </a:lnTo>
                <a:lnTo>
                  <a:pt x="82941" y="15913"/>
                </a:lnTo>
                <a:lnTo>
                  <a:pt x="84837" y="8942"/>
                </a:lnTo>
                <a:lnTo>
                  <a:pt x="83972" y="2073"/>
                </a:lnTo>
                <a:lnTo>
                  <a:pt x="82811" y="0"/>
                </a:lnTo>
                <a:close/>
              </a:path>
              <a:path w="200660" h="102870">
                <a:moveTo>
                  <a:pt x="73005" y="35731"/>
                </a:moveTo>
                <a:lnTo>
                  <a:pt x="19566" y="68384"/>
                </a:lnTo>
                <a:lnTo>
                  <a:pt x="38238" y="99219"/>
                </a:lnTo>
                <a:lnTo>
                  <a:pt x="50336" y="91826"/>
                </a:lnTo>
                <a:lnTo>
                  <a:pt x="44881" y="91826"/>
                </a:lnTo>
                <a:lnTo>
                  <a:pt x="29081" y="65681"/>
                </a:lnTo>
                <a:lnTo>
                  <a:pt x="57989" y="65681"/>
                </a:lnTo>
                <a:lnTo>
                  <a:pt x="73005" y="35731"/>
                </a:lnTo>
                <a:close/>
              </a:path>
              <a:path w="200660" h="102870">
                <a:moveTo>
                  <a:pt x="91815" y="66481"/>
                </a:moveTo>
                <a:lnTo>
                  <a:pt x="38238" y="99219"/>
                </a:lnTo>
                <a:lnTo>
                  <a:pt x="123820" y="99219"/>
                </a:lnTo>
                <a:lnTo>
                  <a:pt x="126139" y="97686"/>
                </a:lnTo>
                <a:lnTo>
                  <a:pt x="130069" y="91973"/>
                </a:lnTo>
                <a:lnTo>
                  <a:pt x="131593" y="84974"/>
                </a:lnTo>
                <a:lnTo>
                  <a:pt x="130204" y="77970"/>
                </a:lnTo>
                <a:lnTo>
                  <a:pt x="126408" y="72216"/>
                </a:lnTo>
                <a:lnTo>
                  <a:pt x="120761" y="68289"/>
                </a:lnTo>
                <a:lnTo>
                  <a:pt x="113818" y="66761"/>
                </a:lnTo>
                <a:lnTo>
                  <a:pt x="91815" y="66481"/>
                </a:lnTo>
                <a:close/>
              </a:path>
              <a:path w="200660" h="102870">
                <a:moveTo>
                  <a:pt x="29081" y="65681"/>
                </a:moveTo>
                <a:lnTo>
                  <a:pt x="44881" y="91826"/>
                </a:lnTo>
                <a:lnTo>
                  <a:pt x="57806" y="66047"/>
                </a:lnTo>
                <a:lnTo>
                  <a:pt x="29081" y="65681"/>
                </a:lnTo>
                <a:close/>
              </a:path>
              <a:path w="200660" h="102870">
                <a:moveTo>
                  <a:pt x="57806" y="66047"/>
                </a:moveTo>
                <a:lnTo>
                  <a:pt x="44881" y="91826"/>
                </a:lnTo>
                <a:lnTo>
                  <a:pt x="50336" y="91826"/>
                </a:lnTo>
                <a:lnTo>
                  <a:pt x="91815" y="66481"/>
                </a:lnTo>
                <a:lnTo>
                  <a:pt x="57806" y="66047"/>
                </a:lnTo>
                <a:close/>
              </a:path>
              <a:path w="200660" h="102870">
                <a:moveTo>
                  <a:pt x="200614" y="0"/>
                </a:moveTo>
                <a:lnTo>
                  <a:pt x="131481" y="0"/>
                </a:lnTo>
                <a:lnTo>
                  <a:pt x="73005" y="35731"/>
                </a:lnTo>
                <a:lnTo>
                  <a:pt x="57806" y="66047"/>
                </a:lnTo>
                <a:lnTo>
                  <a:pt x="91815" y="66481"/>
                </a:lnTo>
                <a:lnTo>
                  <a:pt x="200614" y="0"/>
                </a:lnTo>
                <a:close/>
              </a:path>
              <a:path w="200660" h="102870">
                <a:moveTo>
                  <a:pt x="57989" y="65681"/>
                </a:moveTo>
                <a:lnTo>
                  <a:pt x="29081" y="65681"/>
                </a:lnTo>
                <a:lnTo>
                  <a:pt x="57806" y="66047"/>
                </a:lnTo>
                <a:lnTo>
                  <a:pt x="57989" y="65681"/>
                </a:lnTo>
                <a:close/>
              </a:path>
            </a:pathLst>
          </a:custGeom>
          <a:solidFill>
            <a:srgbClr val="0043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77939" y="4765497"/>
            <a:ext cx="30480" cy="24130"/>
          </a:xfrm>
          <a:custGeom>
            <a:avLst/>
            <a:gdLst/>
            <a:ahLst/>
            <a:cxnLst/>
            <a:rect l="l" t="t" r="r" b="b"/>
            <a:pathLst>
              <a:path w="30479" h="24129">
                <a:moveTo>
                  <a:pt x="30293" y="0"/>
                </a:moveTo>
                <a:lnTo>
                  <a:pt x="0" y="0"/>
                </a:lnTo>
                <a:lnTo>
                  <a:pt x="19024" y="23848"/>
                </a:lnTo>
                <a:lnTo>
                  <a:pt x="30293" y="0"/>
                </a:lnTo>
                <a:close/>
              </a:path>
            </a:pathLst>
          </a:custGeom>
          <a:solidFill>
            <a:srgbClr val="0043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09467" y="8810408"/>
            <a:ext cx="125095" cy="110489"/>
          </a:xfrm>
          <a:custGeom>
            <a:avLst/>
            <a:gdLst/>
            <a:ahLst/>
            <a:cxnLst/>
            <a:rect l="l" t="t" r="r" b="b"/>
            <a:pathLst>
              <a:path w="125095" h="110490">
                <a:moveTo>
                  <a:pt x="49743" y="0"/>
                </a:moveTo>
                <a:lnTo>
                  <a:pt x="1629" y="103142"/>
                </a:lnTo>
                <a:lnTo>
                  <a:pt x="0" y="110109"/>
                </a:lnTo>
                <a:lnTo>
                  <a:pt x="38139" y="110202"/>
                </a:lnTo>
                <a:lnTo>
                  <a:pt x="43530" y="98583"/>
                </a:lnTo>
                <a:lnTo>
                  <a:pt x="35919" y="36064"/>
                </a:lnTo>
                <a:lnTo>
                  <a:pt x="71645" y="31555"/>
                </a:lnTo>
                <a:lnTo>
                  <a:pt x="75145" y="31555"/>
                </a:lnTo>
                <a:lnTo>
                  <a:pt x="49743" y="0"/>
                </a:lnTo>
                <a:close/>
              </a:path>
              <a:path w="125095" h="110490">
                <a:moveTo>
                  <a:pt x="57946" y="67514"/>
                </a:moveTo>
                <a:lnTo>
                  <a:pt x="43530" y="98583"/>
                </a:lnTo>
                <a:lnTo>
                  <a:pt x="44944" y="110202"/>
                </a:lnTo>
                <a:lnTo>
                  <a:pt x="81216" y="110202"/>
                </a:lnTo>
                <a:lnTo>
                  <a:pt x="79237" y="93940"/>
                </a:lnTo>
                <a:lnTo>
                  <a:pt x="57946" y="67514"/>
                </a:lnTo>
                <a:close/>
              </a:path>
              <a:path w="125095" h="110490">
                <a:moveTo>
                  <a:pt x="75145" y="31555"/>
                </a:moveTo>
                <a:lnTo>
                  <a:pt x="71645" y="31555"/>
                </a:lnTo>
                <a:lnTo>
                  <a:pt x="79237" y="93940"/>
                </a:lnTo>
                <a:lnTo>
                  <a:pt x="92340" y="110202"/>
                </a:lnTo>
                <a:lnTo>
                  <a:pt x="121413" y="110202"/>
                </a:lnTo>
                <a:lnTo>
                  <a:pt x="122883" y="108416"/>
                </a:lnTo>
                <a:lnTo>
                  <a:pt x="124920" y="101789"/>
                </a:lnTo>
                <a:lnTo>
                  <a:pt x="124331" y="94892"/>
                </a:lnTo>
                <a:lnTo>
                  <a:pt x="121015" y="88536"/>
                </a:lnTo>
                <a:lnTo>
                  <a:pt x="75145" y="31555"/>
                </a:lnTo>
                <a:close/>
              </a:path>
              <a:path w="125095" h="110490">
                <a:moveTo>
                  <a:pt x="71645" y="31555"/>
                </a:moveTo>
                <a:lnTo>
                  <a:pt x="35919" y="36064"/>
                </a:lnTo>
                <a:lnTo>
                  <a:pt x="43530" y="98583"/>
                </a:lnTo>
                <a:lnTo>
                  <a:pt x="57946" y="67514"/>
                </a:lnTo>
                <a:lnTo>
                  <a:pt x="39870" y="45079"/>
                </a:lnTo>
                <a:lnTo>
                  <a:pt x="70029" y="41473"/>
                </a:lnTo>
                <a:lnTo>
                  <a:pt x="72852" y="41473"/>
                </a:lnTo>
                <a:lnTo>
                  <a:pt x="71645" y="31555"/>
                </a:lnTo>
                <a:close/>
              </a:path>
              <a:path w="125095" h="110490">
                <a:moveTo>
                  <a:pt x="72852" y="41473"/>
                </a:moveTo>
                <a:lnTo>
                  <a:pt x="70029" y="41473"/>
                </a:lnTo>
                <a:lnTo>
                  <a:pt x="57946" y="67514"/>
                </a:lnTo>
                <a:lnTo>
                  <a:pt x="79237" y="93940"/>
                </a:lnTo>
                <a:lnTo>
                  <a:pt x="72852" y="41473"/>
                </a:lnTo>
                <a:close/>
              </a:path>
              <a:path w="125095" h="110490">
                <a:moveTo>
                  <a:pt x="70029" y="41473"/>
                </a:moveTo>
                <a:lnTo>
                  <a:pt x="39870" y="45079"/>
                </a:lnTo>
                <a:lnTo>
                  <a:pt x="57946" y="67514"/>
                </a:lnTo>
                <a:lnTo>
                  <a:pt x="70029" y="41473"/>
                </a:lnTo>
                <a:close/>
              </a:path>
            </a:pathLst>
          </a:custGeom>
          <a:solidFill>
            <a:srgbClr val="0043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50791" y="8649567"/>
            <a:ext cx="162560" cy="271145"/>
          </a:xfrm>
          <a:custGeom>
            <a:avLst/>
            <a:gdLst/>
            <a:ahLst/>
            <a:cxnLst/>
            <a:rect l="l" t="t" r="r" b="b"/>
            <a:pathLst>
              <a:path w="162559" h="271145">
                <a:moveTo>
                  <a:pt x="120205" y="61387"/>
                </a:moveTo>
                <a:lnTo>
                  <a:pt x="91568" y="79572"/>
                </a:lnTo>
                <a:lnTo>
                  <a:pt x="0" y="271044"/>
                </a:lnTo>
                <a:lnTo>
                  <a:pt x="39870" y="271044"/>
                </a:lnTo>
                <a:lnTo>
                  <a:pt x="123954" y="95221"/>
                </a:lnTo>
                <a:lnTo>
                  <a:pt x="120205" y="61387"/>
                </a:lnTo>
                <a:close/>
              </a:path>
              <a:path w="162559" h="271145">
                <a:moveTo>
                  <a:pt x="152065" y="22899"/>
                </a:moveTo>
                <a:lnTo>
                  <a:pt x="118671" y="22899"/>
                </a:lnTo>
                <a:lnTo>
                  <a:pt x="151039" y="38587"/>
                </a:lnTo>
                <a:lnTo>
                  <a:pt x="123954" y="95221"/>
                </a:lnTo>
                <a:lnTo>
                  <a:pt x="139109" y="132521"/>
                </a:lnTo>
                <a:lnTo>
                  <a:pt x="146210" y="133073"/>
                </a:lnTo>
                <a:lnTo>
                  <a:pt x="152999" y="130912"/>
                </a:lnTo>
                <a:lnTo>
                  <a:pt x="158243" y="126469"/>
                </a:lnTo>
                <a:lnTo>
                  <a:pt x="161434" y="120369"/>
                </a:lnTo>
                <a:lnTo>
                  <a:pt x="162062" y="113238"/>
                </a:lnTo>
                <a:lnTo>
                  <a:pt x="152065" y="22899"/>
                </a:lnTo>
                <a:close/>
              </a:path>
              <a:path w="162559" h="271145">
                <a:moveTo>
                  <a:pt x="138763" y="32637"/>
                </a:moveTo>
                <a:lnTo>
                  <a:pt x="117019" y="32637"/>
                </a:lnTo>
                <a:lnTo>
                  <a:pt x="144469" y="45980"/>
                </a:lnTo>
                <a:lnTo>
                  <a:pt x="120205" y="61387"/>
                </a:lnTo>
                <a:lnTo>
                  <a:pt x="123954" y="95221"/>
                </a:lnTo>
                <a:lnTo>
                  <a:pt x="151039" y="38587"/>
                </a:lnTo>
                <a:lnTo>
                  <a:pt x="138763" y="32637"/>
                </a:lnTo>
                <a:close/>
              </a:path>
              <a:path w="162559" h="271145">
                <a:moveTo>
                  <a:pt x="149531" y="0"/>
                </a:moveTo>
                <a:lnTo>
                  <a:pt x="53701" y="60946"/>
                </a:lnTo>
                <a:lnTo>
                  <a:pt x="48557" y="65925"/>
                </a:lnTo>
                <a:lnTo>
                  <a:pt x="45794" y="72239"/>
                </a:lnTo>
                <a:lnTo>
                  <a:pt x="45594" y="79127"/>
                </a:lnTo>
                <a:lnTo>
                  <a:pt x="48135" y="85830"/>
                </a:lnTo>
                <a:lnTo>
                  <a:pt x="53072" y="91039"/>
                </a:lnTo>
                <a:lnTo>
                  <a:pt x="59378" y="93831"/>
                </a:lnTo>
                <a:lnTo>
                  <a:pt x="66257" y="94020"/>
                </a:lnTo>
                <a:lnTo>
                  <a:pt x="72910" y="91419"/>
                </a:lnTo>
                <a:lnTo>
                  <a:pt x="91568" y="79572"/>
                </a:lnTo>
                <a:lnTo>
                  <a:pt x="118671" y="22899"/>
                </a:lnTo>
                <a:lnTo>
                  <a:pt x="152065" y="22899"/>
                </a:lnTo>
                <a:lnTo>
                  <a:pt x="149531" y="0"/>
                </a:lnTo>
                <a:close/>
              </a:path>
              <a:path w="162559" h="271145">
                <a:moveTo>
                  <a:pt x="118671" y="22899"/>
                </a:moveTo>
                <a:lnTo>
                  <a:pt x="91568" y="79572"/>
                </a:lnTo>
                <a:lnTo>
                  <a:pt x="120205" y="61387"/>
                </a:lnTo>
                <a:lnTo>
                  <a:pt x="117019" y="32637"/>
                </a:lnTo>
                <a:lnTo>
                  <a:pt x="138763" y="32637"/>
                </a:lnTo>
                <a:lnTo>
                  <a:pt x="118671" y="22899"/>
                </a:lnTo>
                <a:close/>
              </a:path>
              <a:path w="162559" h="271145">
                <a:moveTo>
                  <a:pt x="117019" y="32637"/>
                </a:moveTo>
                <a:lnTo>
                  <a:pt x="120205" y="61387"/>
                </a:lnTo>
                <a:lnTo>
                  <a:pt x="144469" y="45980"/>
                </a:lnTo>
                <a:lnTo>
                  <a:pt x="117019" y="32637"/>
                </a:lnTo>
                <a:close/>
              </a:path>
            </a:pathLst>
          </a:custGeom>
          <a:solidFill>
            <a:srgbClr val="0043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48808" y="4756755"/>
            <a:ext cx="433070" cy="134620"/>
          </a:xfrm>
          <a:custGeom>
            <a:avLst/>
            <a:gdLst/>
            <a:ahLst/>
            <a:cxnLst/>
            <a:rect l="l" t="t" r="r" b="b"/>
            <a:pathLst>
              <a:path w="433069" h="134620">
                <a:moveTo>
                  <a:pt x="0" y="0"/>
                </a:moveTo>
                <a:lnTo>
                  <a:pt x="432544" y="0"/>
                </a:lnTo>
                <a:lnTo>
                  <a:pt x="432544" y="134217"/>
                </a:lnTo>
                <a:lnTo>
                  <a:pt x="0" y="1342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17285" y="8544682"/>
            <a:ext cx="298450" cy="387985"/>
          </a:xfrm>
          <a:custGeom>
            <a:avLst/>
            <a:gdLst/>
            <a:ahLst/>
            <a:cxnLst/>
            <a:rect l="l" t="t" r="r" b="b"/>
            <a:pathLst>
              <a:path w="298450" h="387984">
                <a:moveTo>
                  <a:pt x="0" y="0"/>
                </a:moveTo>
                <a:lnTo>
                  <a:pt x="298306" y="0"/>
                </a:lnTo>
                <a:lnTo>
                  <a:pt x="298306" y="387740"/>
                </a:lnTo>
                <a:lnTo>
                  <a:pt x="0" y="38774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31854" y="8604336"/>
            <a:ext cx="298450" cy="387985"/>
          </a:xfrm>
          <a:custGeom>
            <a:avLst/>
            <a:gdLst/>
            <a:ahLst/>
            <a:cxnLst/>
            <a:rect l="l" t="t" r="r" b="b"/>
            <a:pathLst>
              <a:path w="298450" h="387984">
                <a:moveTo>
                  <a:pt x="0" y="0"/>
                </a:moveTo>
                <a:lnTo>
                  <a:pt x="298304" y="0"/>
                </a:lnTo>
                <a:lnTo>
                  <a:pt x="298304" y="387740"/>
                </a:lnTo>
                <a:lnTo>
                  <a:pt x="0" y="38774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711531" y="8828031"/>
            <a:ext cx="298450" cy="387985"/>
          </a:xfrm>
          <a:custGeom>
            <a:avLst/>
            <a:gdLst/>
            <a:ahLst/>
            <a:cxnLst/>
            <a:rect l="l" t="t" r="r" b="b"/>
            <a:pathLst>
              <a:path w="298450" h="387984">
                <a:moveTo>
                  <a:pt x="0" y="0"/>
                </a:moveTo>
                <a:lnTo>
                  <a:pt x="298305" y="0"/>
                </a:lnTo>
                <a:lnTo>
                  <a:pt x="298305" y="387740"/>
                </a:lnTo>
                <a:lnTo>
                  <a:pt x="0" y="38774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550941" y="4028144"/>
            <a:ext cx="2634615" cy="3473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1294765" algn="l"/>
              </a:tabLst>
            </a:pPr>
            <a:r>
              <a:rPr sz="2100" spc="-70" dirty="0">
                <a:latin typeface="Arial"/>
                <a:cs typeface="Arial"/>
              </a:rPr>
              <a:t>Tracker	</a:t>
            </a:r>
            <a:r>
              <a:rPr sz="3150" spc="-60" baseline="1322" dirty="0">
                <a:latin typeface="Arial"/>
                <a:cs typeface="Arial"/>
              </a:rPr>
              <a:t>Calorimeter</a:t>
            </a:r>
            <a:endParaRPr sz="3150" baseline="1322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94324" y="3983406"/>
            <a:ext cx="1351915" cy="3473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100" spc="-40" dirty="0">
                <a:latin typeface="Arial"/>
                <a:cs typeface="Arial"/>
              </a:rPr>
              <a:t>Calorimeter</a:t>
            </a:r>
            <a:endParaRPr sz="21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609719" y="4463331"/>
            <a:ext cx="104775" cy="215900"/>
          </a:xfrm>
          <a:custGeom>
            <a:avLst/>
            <a:gdLst/>
            <a:ahLst/>
            <a:cxnLst/>
            <a:rect l="l" t="t" r="r" b="b"/>
            <a:pathLst>
              <a:path w="104775" h="215900">
                <a:moveTo>
                  <a:pt x="104323" y="215848"/>
                </a:moveTo>
                <a:lnTo>
                  <a:pt x="94604" y="195734"/>
                </a:lnTo>
                <a:lnTo>
                  <a:pt x="0" y="0"/>
                </a:lnTo>
              </a:path>
            </a:pathLst>
          </a:custGeom>
          <a:ln w="446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94418" y="4572050"/>
            <a:ext cx="177165" cy="220345"/>
          </a:xfrm>
          <a:custGeom>
            <a:avLst/>
            <a:gdLst/>
            <a:ahLst/>
            <a:cxnLst/>
            <a:rect l="l" t="t" r="r" b="b"/>
            <a:pathLst>
              <a:path w="177164" h="220345">
                <a:moveTo>
                  <a:pt x="0" y="85525"/>
                </a:moveTo>
                <a:lnTo>
                  <a:pt x="174056" y="219767"/>
                </a:lnTo>
                <a:lnTo>
                  <a:pt x="175854" y="87014"/>
                </a:lnTo>
                <a:lnTo>
                  <a:pt x="109901" y="87014"/>
                </a:lnTo>
                <a:lnTo>
                  <a:pt x="0" y="85525"/>
                </a:lnTo>
                <a:close/>
              </a:path>
              <a:path w="177164" h="220345">
                <a:moveTo>
                  <a:pt x="177032" y="0"/>
                </a:moveTo>
                <a:lnTo>
                  <a:pt x="109901" y="87014"/>
                </a:lnTo>
                <a:lnTo>
                  <a:pt x="175854" y="87014"/>
                </a:lnTo>
                <a:lnTo>
                  <a:pt x="1770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38358" y="4437229"/>
            <a:ext cx="236220" cy="337185"/>
          </a:xfrm>
          <a:custGeom>
            <a:avLst/>
            <a:gdLst/>
            <a:ahLst/>
            <a:cxnLst/>
            <a:rect l="l" t="t" r="r" b="b"/>
            <a:pathLst>
              <a:path w="236219" h="337185">
                <a:moveTo>
                  <a:pt x="235762" y="336745"/>
                </a:moveTo>
                <a:lnTo>
                  <a:pt x="222948" y="318444"/>
                </a:lnTo>
                <a:lnTo>
                  <a:pt x="0" y="0"/>
                </a:lnTo>
              </a:path>
            </a:pathLst>
          </a:custGeom>
          <a:ln w="446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52580" y="4659044"/>
            <a:ext cx="193675" cy="217804"/>
          </a:xfrm>
          <a:custGeom>
            <a:avLst/>
            <a:gdLst/>
            <a:ahLst/>
            <a:cxnLst/>
            <a:rect l="l" t="t" r="r" b="b"/>
            <a:pathLst>
              <a:path w="193675" h="217804">
                <a:moveTo>
                  <a:pt x="161072" y="0"/>
                </a:moveTo>
                <a:lnTo>
                  <a:pt x="108723" y="96629"/>
                </a:lnTo>
                <a:lnTo>
                  <a:pt x="0" y="112735"/>
                </a:lnTo>
                <a:lnTo>
                  <a:pt x="193287" y="217416"/>
                </a:lnTo>
                <a:lnTo>
                  <a:pt x="16107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936609" y="4413753"/>
            <a:ext cx="236220" cy="337185"/>
          </a:xfrm>
          <a:custGeom>
            <a:avLst/>
            <a:gdLst/>
            <a:ahLst/>
            <a:cxnLst/>
            <a:rect l="l" t="t" r="r" b="b"/>
            <a:pathLst>
              <a:path w="236219" h="337185">
                <a:moveTo>
                  <a:pt x="235761" y="336745"/>
                </a:moveTo>
                <a:lnTo>
                  <a:pt x="222948" y="318444"/>
                </a:lnTo>
                <a:lnTo>
                  <a:pt x="0" y="0"/>
                </a:lnTo>
              </a:path>
            </a:pathLst>
          </a:custGeom>
          <a:ln w="446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50829" y="4635569"/>
            <a:ext cx="193675" cy="217804"/>
          </a:xfrm>
          <a:custGeom>
            <a:avLst/>
            <a:gdLst/>
            <a:ahLst/>
            <a:cxnLst/>
            <a:rect l="l" t="t" r="r" b="b"/>
            <a:pathLst>
              <a:path w="193675" h="217804">
                <a:moveTo>
                  <a:pt x="161072" y="0"/>
                </a:moveTo>
                <a:lnTo>
                  <a:pt x="108724" y="96627"/>
                </a:lnTo>
                <a:lnTo>
                  <a:pt x="0" y="112734"/>
                </a:lnTo>
                <a:lnTo>
                  <a:pt x="193288" y="217415"/>
                </a:lnTo>
                <a:lnTo>
                  <a:pt x="16107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724969" y="4413753"/>
            <a:ext cx="236220" cy="337185"/>
          </a:xfrm>
          <a:custGeom>
            <a:avLst/>
            <a:gdLst/>
            <a:ahLst/>
            <a:cxnLst/>
            <a:rect l="l" t="t" r="r" b="b"/>
            <a:pathLst>
              <a:path w="236219" h="337185">
                <a:moveTo>
                  <a:pt x="0" y="336745"/>
                </a:moveTo>
                <a:lnTo>
                  <a:pt x="12814" y="318444"/>
                </a:lnTo>
                <a:lnTo>
                  <a:pt x="235762" y="0"/>
                </a:lnTo>
              </a:path>
            </a:pathLst>
          </a:custGeom>
          <a:ln w="446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653215" y="4635568"/>
            <a:ext cx="193675" cy="217804"/>
          </a:xfrm>
          <a:custGeom>
            <a:avLst/>
            <a:gdLst/>
            <a:ahLst/>
            <a:cxnLst/>
            <a:rect l="l" t="t" r="r" b="b"/>
            <a:pathLst>
              <a:path w="193675" h="217804">
                <a:moveTo>
                  <a:pt x="32216" y="0"/>
                </a:moveTo>
                <a:lnTo>
                  <a:pt x="0" y="217416"/>
                </a:lnTo>
                <a:lnTo>
                  <a:pt x="193288" y="112735"/>
                </a:lnTo>
                <a:lnTo>
                  <a:pt x="84565" y="96629"/>
                </a:lnTo>
                <a:lnTo>
                  <a:pt x="322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297381" y="9016553"/>
            <a:ext cx="1172210" cy="3473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100" spc="-60" dirty="0">
                <a:latin typeface="Arial"/>
                <a:cs typeface="Arial"/>
              </a:rPr>
              <a:t>ββ</a:t>
            </a:r>
            <a:r>
              <a:rPr sz="2100" spc="-80" dirty="0">
                <a:latin typeface="Arial"/>
                <a:cs typeface="Arial"/>
              </a:rPr>
              <a:t> </a:t>
            </a:r>
            <a:r>
              <a:rPr sz="2100" spc="-30" dirty="0">
                <a:latin typeface="Arial"/>
                <a:cs typeface="Arial"/>
              </a:rPr>
              <a:t>source</a:t>
            </a:r>
            <a:endParaRPr sz="21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891114" y="8786193"/>
            <a:ext cx="96520" cy="230504"/>
          </a:xfrm>
          <a:custGeom>
            <a:avLst/>
            <a:gdLst/>
            <a:ahLst/>
            <a:cxnLst/>
            <a:rect l="l" t="t" r="r" b="b"/>
            <a:pathLst>
              <a:path w="96519" h="230504">
                <a:moveTo>
                  <a:pt x="96019" y="0"/>
                </a:moveTo>
                <a:lnTo>
                  <a:pt x="87417" y="20617"/>
                </a:lnTo>
                <a:lnTo>
                  <a:pt x="0" y="230102"/>
                </a:lnTo>
              </a:path>
            </a:pathLst>
          </a:custGeom>
          <a:ln w="446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868874" y="8670735"/>
            <a:ext cx="181610" cy="219710"/>
          </a:xfrm>
          <a:custGeom>
            <a:avLst/>
            <a:gdLst/>
            <a:ahLst/>
            <a:cxnLst/>
            <a:rect l="l" t="t" r="r" b="b"/>
            <a:pathLst>
              <a:path w="181610" h="219709">
                <a:moveTo>
                  <a:pt x="175754" y="136073"/>
                </a:moveTo>
                <a:lnTo>
                  <a:pt x="109654" y="136073"/>
                </a:lnTo>
                <a:lnTo>
                  <a:pt x="181457" y="219275"/>
                </a:lnTo>
                <a:lnTo>
                  <a:pt x="175754" y="136073"/>
                </a:lnTo>
                <a:close/>
              </a:path>
              <a:path w="181610" h="219709">
                <a:moveTo>
                  <a:pt x="166428" y="0"/>
                </a:moveTo>
                <a:lnTo>
                  <a:pt x="0" y="143586"/>
                </a:lnTo>
                <a:lnTo>
                  <a:pt x="109654" y="136073"/>
                </a:lnTo>
                <a:lnTo>
                  <a:pt x="175754" y="136073"/>
                </a:lnTo>
                <a:lnTo>
                  <a:pt x="1664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10666" y="8783169"/>
            <a:ext cx="0" cy="375920"/>
          </a:xfrm>
          <a:custGeom>
            <a:avLst/>
            <a:gdLst/>
            <a:ahLst/>
            <a:cxnLst/>
            <a:rect l="l" t="t" r="r" b="b"/>
            <a:pathLst>
              <a:path h="375920">
                <a:moveTo>
                  <a:pt x="0" y="0"/>
                </a:moveTo>
                <a:lnTo>
                  <a:pt x="0" y="14892"/>
                </a:lnTo>
                <a:lnTo>
                  <a:pt x="0" y="375595"/>
                </a:lnTo>
              </a:path>
            </a:pathLst>
          </a:custGeom>
          <a:ln w="297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39167" y="8690832"/>
            <a:ext cx="143510" cy="143510"/>
          </a:xfrm>
          <a:custGeom>
            <a:avLst/>
            <a:gdLst/>
            <a:ahLst/>
            <a:cxnLst/>
            <a:rect l="l" t="t" r="r" b="b"/>
            <a:pathLst>
              <a:path w="143509" h="143509">
                <a:moveTo>
                  <a:pt x="71496" y="0"/>
                </a:moveTo>
                <a:lnTo>
                  <a:pt x="0" y="142971"/>
                </a:lnTo>
                <a:lnTo>
                  <a:pt x="71496" y="107228"/>
                </a:lnTo>
                <a:lnTo>
                  <a:pt x="125118" y="107228"/>
                </a:lnTo>
                <a:lnTo>
                  <a:pt x="71496" y="0"/>
                </a:lnTo>
                <a:close/>
              </a:path>
              <a:path w="143509" h="143509">
                <a:moveTo>
                  <a:pt x="125118" y="107228"/>
                </a:moveTo>
                <a:lnTo>
                  <a:pt x="71496" y="107228"/>
                </a:lnTo>
                <a:lnTo>
                  <a:pt x="142992" y="142971"/>
                </a:lnTo>
                <a:lnTo>
                  <a:pt x="125118" y="1072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771762" y="8822417"/>
            <a:ext cx="537845" cy="3473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100" dirty="0">
                <a:latin typeface="Arial"/>
                <a:cs typeface="Arial"/>
              </a:rPr>
              <a:t>B</a:t>
            </a:r>
            <a:r>
              <a:rPr sz="1500" spc="-30" dirty="0">
                <a:latin typeface="Arial"/>
                <a:cs typeface="Arial"/>
              </a:rPr>
              <a:t>field</a:t>
            </a:r>
            <a:endParaRPr sz="1500">
              <a:latin typeface="Arial"/>
              <a:cs typeface="Arial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1244600" y="114300"/>
            <a:ext cx="1052703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5" dirty="0">
                <a:latin typeface="Arial" panose="020B0604020202020204" pitchFamily="34" charset="0"/>
                <a:cs typeface="Arial" panose="020B0604020202020204" pitchFamily="34" charset="0"/>
              </a:rPr>
              <a:t>SuperNEMO</a:t>
            </a:r>
            <a:r>
              <a:rPr sz="60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6000" spc="90" dirty="0">
                <a:latin typeface="Arial" panose="020B0604020202020204" pitchFamily="34" charset="0"/>
                <a:cs typeface="Arial" panose="020B0604020202020204" pitchFamily="34" charset="0"/>
              </a:rPr>
              <a:t>technique</a:t>
            </a:r>
            <a:endParaRPr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071854" y="5549900"/>
            <a:ext cx="6737350" cy="2992120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240029" marR="71120" indent="-227329" algn="just">
              <a:lnSpc>
                <a:spcPct val="77400"/>
              </a:lnSpc>
              <a:spcBef>
                <a:spcPts val="860"/>
              </a:spcBef>
              <a:buChar char="•"/>
              <a:tabLst>
                <a:tab pos="240665" algn="l"/>
              </a:tabLst>
            </a:pPr>
            <a:r>
              <a:rPr sz="2800" spc="-65" dirty="0">
                <a:latin typeface="Gill Sans MT"/>
                <a:cs typeface="Gill Sans MT"/>
              </a:rPr>
              <a:t>Tracker </a:t>
            </a:r>
            <a:r>
              <a:rPr sz="2800" dirty="0">
                <a:latin typeface="Gill Sans MT"/>
                <a:cs typeface="Gill Sans MT"/>
              </a:rPr>
              <a:t>+ </a:t>
            </a:r>
            <a:r>
              <a:rPr sz="2800" spc="-5" dirty="0">
                <a:latin typeface="Gill Sans MT"/>
                <a:cs typeface="Gill Sans MT"/>
              </a:rPr>
              <a:t>calorimetric experiment </a:t>
            </a:r>
            <a:r>
              <a:rPr sz="2800" spc="-10" dirty="0">
                <a:latin typeface="Gill Sans MT"/>
                <a:cs typeface="Gill Sans MT"/>
              </a:rPr>
              <a:t>searching  for </a:t>
            </a:r>
            <a:r>
              <a:rPr sz="2800" spc="80" dirty="0">
                <a:latin typeface="Gill Sans MT"/>
                <a:cs typeface="Gill Sans MT"/>
              </a:rPr>
              <a:t>0</a:t>
            </a:r>
            <a:r>
              <a:rPr sz="2800" spc="80" dirty="0">
                <a:latin typeface="Trebuchet MS"/>
                <a:cs typeface="Trebuchet MS"/>
              </a:rPr>
              <a:t>νββ </a:t>
            </a:r>
            <a:r>
              <a:rPr sz="2800" spc="-25" dirty="0">
                <a:latin typeface="Gill Sans MT"/>
                <a:cs typeface="Gill Sans MT"/>
              </a:rPr>
              <a:t>decay </a:t>
            </a:r>
            <a:r>
              <a:rPr sz="2800" dirty="0">
                <a:latin typeface="Gill Sans MT"/>
                <a:cs typeface="Gill Sans MT"/>
              </a:rPr>
              <a:t>at Modane </a:t>
            </a:r>
            <a:r>
              <a:rPr sz="2800" spc="-10" dirty="0">
                <a:latin typeface="Gill Sans MT"/>
                <a:cs typeface="Gill Sans MT"/>
              </a:rPr>
              <a:t>underground lab.  </a:t>
            </a:r>
            <a:r>
              <a:rPr sz="2800" spc="-5" dirty="0">
                <a:latin typeface="Gill Sans MT"/>
                <a:cs typeface="Gill Sans MT"/>
              </a:rPr>
              <a:t>(France)</a:t>
            </a:r>
            <a:endParaRPr sz="2800" dirty="0">
              <a:latin typeface="Gill Sans MT"/>
              <a:cs typeface="Gill Sans MT"/>
            </a:endParaRPr>
          </a:p>
          <a:p>
            <a:pPr marL="240029" marR="5080" indent="-227329">
              <a:lnSpc>
                <a:spcPct val="74400"/>
              </a:lnSpc>
              <a:spcBef>
                <a:spcPts val="2400"/>
              </a:spcBef>
              <a:buChar char="•"/>
              <a:tabLst>
                <a:tab pos="240665" algn="l"/>
              </a:tabLst>
            </a:pPr>
            <a:r>
              <a:rPr sz="2800" dirty="0">
                <a:latin typeface="Gill Sans MT"/>
                <a:cs typeface="Gill Sans MT"/>
              </a:rPr>
              <a:t>Modular </a:t>
            </a:r>
            <a:r>
              <a:rPr sz="2800" spc="-5" dirty="0">
                <a:latin typeface="Gill Sans MT"/>
                <a:cs typeface="Gill Sans MT"/>
              </a:rPr>
              <a:t>design (20 modules) with total mass  </a:t>
            </a:r>
            <a:r>
              <a:rPr sz="2800" dirty="0">
                <a:latin typeface="Gill Sans MT"/>
                <a:cs typeface="Gill Sans MT"/>
              </a:rPr>
              <a:t>of 100</a:t>
            </a:r>
            <a:r>
              <a:rPr sz="2800" spc="-110" dirty="0">
                <a:latin typeface="Gill Sans MT"/>
                <a:cs typeface="Gill Sans MT"/>
              </a:rPr>
              <a:t> </a:t>
            </a:r>
            <a:r>
              <a:rPr sz="2800" spc="-5" dirty="0">
                <a:latin typeface="Gill Sans MT"/>
                <a:cs typeface="Gill Sans MT"/>
              </a:rPr>
              <a:t>kg</a:t>
            </a:r>
            <a:endParaRPr sz="2800" dirty="0">
              <a:latin typeface="Gill Sans MT"/>
              <a:cs typeface="Gill Sans MT"/>
            </a:endParaRPr>
          </a:p>
          <a:p>
            <a:pPr marL="240029" marR="969644" indent="-227329">
              <a:lnSpc>
                <a:spcPct val="74400"/>
              </a:lnSpc>
              <a:spcBef>
                <a:spcPts val="2400"/>
              </a:spcBef>
              <a:buChar char="•"/>
              <a:tabLst>
                <a:tab pos="240665" algn="l"/>
              </a:tabLst>
            </a:pPr>
            <a:r>
              <a:rPr sz="2800" spc="-5" dirty="0">
                <a:latin typeface="Gill Sans MT"/>
                <a:cs typeface="Gill Sans MT"/>
              </a:rPr>
              <a:t>Demonstrator module </a:t>
            </a:r>
            <a:r>
              <a:rPr sz="2800" spc="-15" dirty="0">
                <a:latin typeface="Gill Sans MT"/>
                <a:cs typeface="Gill Sans MT"/>
              </a:rPr>
              <a:t>currently </a:t>
            </a:r>
            <a:r>
              <a:rPr sz="2800" dirty="0">
                <a:latin typeface="Gill Sans MT"/>
                <a:cs typeface="Gill Sans MT"/>
              </a:rPr>
              <a:t>being  </a:t>
            </a:r>
            <a:r>
              <a:rPr sz="2800" spc="-5" dirty="0">
                <a:latin typeface="Gill Sans MT"/>
                <a:cs typeface="Gill Sans MT"/>
              </a:rPr>
              <a:t>installed </a:t>
            </a:r>
            <a:r>
              <a:rPr sz="2800" dirty="0">
                <a:latin typeface="Gill Sans MT"/>
                <a:cs typeface="Gill Sans MT"/>
              </a:rPr>
              <a:t>at</a:t>
            </a:r>
            <a:r>
              <a:rPr sz="2800" spc="-95" dirty="0">
                <a:latin typeface="Gill Sans MT"/>
                <a:cs typeface="Gill Sans MT"/>
              </a:rPr>
              <a:t> </a:t>
            </a:r>
            <a:r>
              <a:rPr sz="2800" dirty="0">
                <a:latin typeface="Gill Sans MT"/>
                <a:cs typeface="Gill Sans MT"/>
              </a:rPr>
              <a:t>Modane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6071854" y="8713057"/>
            <a:ext cx="67779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029" indent="-227329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</a:tabLst>
            </a:pPr>
            <a:r>
              <a:rPr sz="2800" spc="0" dirty="0">
                <a:latin typeface="Gill Sans MT"/>
                <a:cs typeface="Gill Sans MT"/>
              </a:rPr>
              <a:t>Demonstrator: </a:t>
            </a:r>
            <a:r>
              <a:rPr sz="2800" dirty="0">
                <a:latin typeface="Gill Sans MT"/>
                <a:cs typeface="Gill Sans MT"/>
              </a:rPr>
              <a:t>7 </a:t>
            </a:r>
            <a:r>
              <a:rPr sz="2800" spc="-5" dirty="0">
                <a:latin typeface="Gill Sans MT"/>
                <a:cs typeface="Gill Sans MT"/>
              </a:rPr>
              <a:t>kg </a:t>
            </a:r>
            <a:r>
              <a:rPr sz="2800" dirty="0">
                <a:latin typeface="Gill Sans MT"/>
                <a:cs typeface="Gill Sans MT"/>
              </a:rPr>
              <a:t>of </a:t>
            </a:r>
            <a:r>
              <a:rPr sz="2775" baseline="25525" dirty="0">
                <a:latin typeface="Gill Sans MT"/>
                <a:cs typeface="Gill Sans MT"/>
              </a:rPr>
              <a:t>82</a:t>
            </a:r>
            <a:r>
              <a:rPr sz="2800" dirty="0">
                <a:latin typeface="Gill Sans MT"/>
                <a:cs typeface="Gill Sans MT"/>
              </a:rPr>
              <a:t>Se running </a:t>
            </a:r>
            <a:r>
              <a:rPr sz="2800" spc="-10" dirty="0">
                <a:latin typeface="Gill Sans MT"/>
                <a:cs typeface="Gill Sans MT"/>
              </a:rPr>
              <a:t>for </a:t>
            </a:r>
            <a:r>
              <a:rPr sz="2800" dirty="0">
                <a:latin typeface="Gill Sans MT"/>
                <a:cs typeface="Gill Sans MT"/>
              </a:rPr>
              <a:t>2.5</a:t>
            </a:r>
            <a:r>
              <a:rPr sz="2800" spc="-375" dirty="0">
                <a:latin typeface="Gill Sans MT"/>
                <a:cs typeface="Gill Sans MT"/>
              </a:rPr>
              <a:t> </a:t>
            </a:r>
            <a:r>
              <a:rPr sz="2800" dirty="0">
                <a:latin typeface="Gill Sans MT"/>
                <a:cs typeface="Gill Sans MT"/>
              </a:rPr>
              <a:t>yr</a:t>
            </a:r>
            <a:endParaRPr sz="2800">
              <a:latin typeface="Gill Sans MT"/>
              <a:cs typeface="Gill Sans M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25060" y="1273902"/>
            <a:ext cx="6892925" cy="267081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409575">
              <a:lnSpc>
                <a:spcPct val="100000"/>
              </a:lnSpc>
              <a:spcBef>
                <a:spcPts val="370"/>
              </a:spcBef>
            </a:pPr>
            <a:r>
              <a:rPr sz="2800" b="1" spc="-110" dirty="0">
                <a:solidFill>
                  <a:srgbClr val="C82506"/>
                </a:solidFill>
                <a:latin typeface="Gill Sans MT"/>
                <a:cs typeface="Gill Sans MT"/>
              </a:rPr>
              <a:t>NEMO-3/SuperNEMO unique</a:t>
            </a:r>
            <a:r>
              <a:rPr sz="2800" b="1" spc="50" dirty="0">
                <a:solidFill>
                  <a:srgbClr val="C82506"/>
                </a:solidFill>
                <a:latin typeface="Gill Sans MT"/>
                <a:cs typeface="Gill Sans MT"/>
              </a:rPr>
              <a:t> </a:t>
            </a:r>
            <a:r>
              <a:rPr sz="2800" b="1" spc="-110" dirty="0">
                <a:solidFill>
                  <a:srgbClr val="C82506"/>
                </a:solidFill>
                <a:latin typeface="Gill Sans MT"/>
                <a:cs typeface="Gill Sans MT"/>
              </a:rPr>
              <a:t>features</a:t>
            </a:r>
            <a:endParaRPr sz="2800" dirty="0">
              <a:latin typeface="Gill Sans MT"/>
              <a:cs typeface="Gill Sans MT"/>
            </a:endParaRPr>
          </a:p>
          <a:p>
            <a:pPr marL="243204" indent="-230504">
              <a:lnSpc>
                <a:spcPct val="100000"/>
              </a:lnSpc>
              <a:spcBef>
                <a:spcPts val="270"/>
              </a:spcBef>
              <a:buChar char="•"/>
              <a:tabLst>
                <a:tab pos="243840" algn="l"/>
              </a:tabLst>
            </a:pPr>
            <a:r>
              <a:rPr sz="2800" spc="-5" dirty="0">
                <a:latin typeface="Gill Sans MT"/>
                <a:cs typeface="Gill Sans MT"/>
              </a:rPr>
              <a:t>Full topological </a:t>
            </a:r>
            <a:r>
              <a:rPr sz="2800" spc="-25" dirty="0">
                <a:latin typeface="Gill Sans MT"/>
                <a:cs typeface="Gill Sans MT"/>
              </a:rPr>
              <a:t>event</a:t>
            </a:r>
            <a:r>
              <a:rPr sz="2800" spc="-20" dirty="0">
                <a:latin typeface="Gill Sans MT"/>
                <a:cs typeface="Gill Sans MT"/>
              </a:rPr>
              <a:t> </a:t>
            </a:r>
            <a:r>
              <a:rPr sz="2800" spc="-10" dirty="0">
                <a:latin typeface="Gill Sans MT"/>
                <a:cs typeface="Gill Sans MT"/>
              </a:rPr>
              <a:t>reconstruction</a:t>
            </a:r>
            <a:endParaRPr sz="2800" dirty="0">
              <a:latin typeface="Gill Sans MT"/>
              <a:cs typeface="Gill Sans MT"/>
            </a:endParaRPr>
          </a:p>
          <a:p>
            <a:pPr marL="243204" marR="5080" indent="-230504">
              <a:lnSpc>
                <a:spcPts val="3170"/>
              </a:lnSpc>
              <a:spcBef>
                <a:spcPts val="500"/>
              </a:spcBef>
              <a:buChar char="•"/>
              <a:tabLst>
                <a:tab pos="243840" algn="l"/>
              </a:tabLst>
            </a:pPr>
            <a:r>
              <a:rPr sz="2800" spc="-15" dirty="0">
                <a:latin typeface="Gill Sans MT"/>
                <a:cs typeface="Gill Sans MT"/>
              </a:rPr>
              <a:t>Source </a:t>
            </a:r>
            <a:r>
              <a:rPr sz="2800" spc="-5" dirty="0">
                <a:latin typeface="Gill Sans MT"/>
                <a:cs typeface="Gill Sans MT"/>
              </a:rPr>
              <a:t>separated </a:t>
            </a:r>
            <a:r>
              <a:rPr sz="2800" spc="-20" dirty="0">
                <a:latin typeface="Gill Sans MT"/>
                <a:cs typeface="Gill Sans MT"/>
              </a:rPr>
              <a:t>from </a:t>
            </a:r>
            <a:r>
              <a:rPr sz="2800" spc="-5" dirty="0">
                <a:latin typeface="Gill Sans MT"/>
                <a:cs typeface="Gill Sans MT"/>
              </a:rPr>
              <a:t>detector (can host </a:t>
            </a:r>
            <a:r>
              <a:rPr sz="2800" spc="-20" dirty="0">
                <a:latin typeface="Gill Sans MT"/>
                <a:cs typeface="Gill Sans MT"/>
              </a:rPr>
              <a:t>any  </a:t>
            </a:r>
            <a:r>
              <a:rPr sz="2800" spc="-5" dirty="0">
                <a:latin typeface="Gill Sans MT"/>
                <a:cs typeface="Gill Sans MT"/>
              </a:rPr>
              <a:t>isotope)</a:t>
            </a:r>
            <a:endParaRPr sz="2800" dirty="0">
              <a:latin typeface="Gill Sans MT"/>
              <a:cs typeface="Gill Sans MT"/>
            </a:endParaRPr>
          </a:p>
          <a:p>
            <a:pPr marL="14604" marR="104139">
              <a:lnSpc>
                <a:spcPts val="3200"/>
              </a:lnSpc>
              <a:spcBef>
                <a:spcPts val="400"/>
              </a:spcBef>
            </a:pPr>
            <a:r>
              <a:rPr sz="2800" spc="-15" dirty="0">
                <a:latin typeface="Gill Sans MT"/>
                <a:cs typeface="Gill Sans MT"/>
              </a:rPr>
              <a:t>Strong </a:t>
            </a:r>
            <a:r>
              <a:rPr sz="2800" spc="-10" dirty="0">
                <a:latin typeface="Gill Sans MT"/>
                <a:cs typeface="Gill Sans MT"/>
              </a:rPr>
              <a:t>background suppression </a:t>
            </a:r>
            <a:r>
              <a:rPr sz="2800" spc="-15" dirty="0">
                <a:latin typeface="Gill Sans MT"/>
                <a:cs typeface="Gill Sans MT"/>
              </a:rPr>
              <a:t>by </a:t>
            </a:r>
            <a:r>
              <a:rPr sz="2800" spc="0" dirty="0">
                <a:latin typeface="Gill Sans MT"/>
                <a:cs typeface="Gill Sans MT"/>
              </a:rPr>
              <a:t>particle  </a:t>
            </a:r>
            <a:r>
              <a:rPr sz="2800" dirty="0">
                <a:latin typeface="Gill Sans MT"/>
                <a:cs typeface="Gill Sans MT"/>
              </a:rPr>
              <a:t>identification, </a:t>
            </a:r>
            <a:r>
              <a:rPr sz="2800" spc="-25" dirty="0">
                <a:latin typeface="Gill Sans MT"/>
                <a:cs typeface="Gill Sans MT"/>
              </a:rPr>
              <a:t>event </a:t>
            </a:r>
            <a:r>
              <a:rPr sz="2800" spc="-5" dirty="0">
                <a:latin typeface="Gill Sans MT"/>
                <a:cs typeface="Gill Sans MT"/>
              </a:rPr>
              <a:t>characterisation </a:t>
            </a:r>
            <a:r>
              <a:rPr sz="2800" dirty="0">
                <a:latin typeface="Gill Sans MT"/>
                <a:cs typeface="Gill Sans MT"/>
              </a:rPr>
              <a:t>and</a:t>
            </a:r>
            <a:r>
              <a:rPr sz="2800" spc="-210" dirty="0">
                <a:latin typeface="Gill Sans MT"/>
                <a:cs typeface="Gill Sans MT"/>
              </a:rPr>
              <a:t> </a:t>
            </a:r>
            <a:r>
              <a:rPr sz="2800" spc="-5" dirty="0">
                <a:latin typeface="Gill Sans MT"/>
                <a:cs typeface="Gill Sans MT"/>
              </a:rPr>
              <a:t>timing</a:t>
            </a:r>
            <a:endParaRPr sz="2800" dirty="0">
              <a:latin typeface="Gill Sans MT"/>
              <a:cs typeface="Gill Sans MT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406029" y="1359582"/>
            <a:ext cx="5324323" cy="44321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9266" y="1772377"/>
            <a:ext cx="7178040" cy="1313815"/>
          </a:xfrm>
          <a:custGeom>
            <a:avLst/>
            <a:gdLst/>
            <a:ahLst/>
            <a:cxnLst/>
            <a:rect l="l" t="t" r="r" b="b"/>
            <a:pathLst>
              <a:path w="7178040" h="1313814">
                <a:moveTo>
                  <a:pt x="289312" y="0"/>
                </a:moveTo>
                <a:lnTo>
                  <a:pt x="6888238" y="0"/>
                </a:lnTo>
                <a:lnTo>
                  <a:pt x="6943470" y="221"/>
                </a:lnTo>
                <a:lnTo>
                  <a:pt x="6987465" y="1772"/>
                </a:lnTo>
                <a:lnTo>
                  <a:pt x="7058035" y="14177"/>
                </a:lnTo>
                <a:lnTo>
                  <a:pt x="7092641" y="31269"/>
                </a:lnTo>
                <a:lnTo>
                  <a:pt x="7122380" y="55170"/>
                </a:lnTo>
                <a:lnTo>
                  <a:pt x="7146281" y="84908"/>
                </a:lnTo>
                <a:lnTo>
                  <a:pt x="7163374" y="119515"/>
                </a:lnTo>
                <a:lnTo>
                  <a:pt x="7175778" y="190246"/>
                </a:lnTo>
                <a:lnTo>
                  <a:pt x="7177329" y="234622"/>
                </a:lnTo>
                <a:lnTo>
                  <a:pt x="7177551" y="290598"/>
                </a:lnTo>
                <a:lnTo>
                  <a:pt x="7177551" y="1024211"/>
                </a:lnTo>
                <a:lnTo>
                  <a:pt x="7177329" y="1079443"/>
                </a:lnTo>
                <a:lnTo>
                  <a:pt x="7175778" y="1123438"/>
                </a:lnTo>
                <a:lnTo>
                  <a:pt x="7163374" y="1194008"/>
                </a:lnTo>
                <a:lnTo>
                  <a:pt x="7146281" y="1228614"/>
                </a:lnTo>
                <a:lnTo>
                  <a:pt x="7122380" y="1258353"/>
                </a:lnTo>
                <a:lnTo>
                  <a:pt x="7092641" y="1282254"/>
                </a:lnTo>
                <a:lnTo>
                  <a:pt x="7058035" y="1299345"/>
                </a:lnTo>
                <a:lnTo>
                  <a:pt x="6987304" y="1311751"/>
                </a:lnTo>
                <a:lnTo>
                  <a:pt x="6942928" y="1313302"/>
                </a:lnTo>
                <a:lnTo>
                  <a:pt x="6886952" y="1313524"/>
                </a:lnTo>
                <a:lnTo>
                  <a:pt x="289312" y="1313524"/>
                </a:lnTo>
                <a:lnTo>
                  <a:pt x="234080" y="1313302"/>
                </a:lnTo>
                <a:lnTo>
                  <a:pt x="190085" y="1311751"/>
                </a:lnTo>
                <a:lnTo>
                  <a:pt x="119515" y="1299345"/>
                </a:lnTo>
                <a:lnTo>
                  <a:pt x="84908" y="1282254"/>
                </a:lnTo>
                <a:lnTo>
                  <a:pt x="55170" y="1258353"/>
                </a:lnTo>
                <a:lnTo>
                  <a:pt x="31269" y="1228614"/>
                </a:lnTo>
                <a:lnTo>
                  <a:pt x="14177" y="1194008"/>
                </a:lnTo>
                <a:lnTo>
                  <a:pt x="1772" y="1123277"/>
                </a:lnTo>
                <a:lnTo>
                  <a:pt x="221" y="1078901"/>
                </a:lnTo>
                <a:lnTo>
                  <a:pt x="0" y="1022925"/>
                </a:lnTo>
                <a:lnTo>
                  <a:pt x="0" y="289312"/>
                </a:lnTo>
                <a:lnTo>
                  <a:pt x="221" y="234080"/>
                </a:lnTo>
                <a:lnTo>
                  <a:pt x="1772" y="190085"/>
                </a:lnTo>
                <a:lnTo>
                  <a:pt x="14177" y="119515"/>
                </a:lnTo>
                <a:lnTo>
                  <a:pt x="31269" y="84908"/>
                </a:lnTo>
                <a:lnTo>
                  <a:pt x="55170" y="55170"/>
                </a:lnTo>
                <a:lnTo>
                  <a:pt x="84908" y="31269"/>
                </a:lnTo>
                <a:lnTo>
                  <a:pt x="119515" y="14177"/>
                </a:lnTo>
                <a:lnTo>
                  <a:pt x="190246" y="1772"/>
                </a:lnTo>
                <a:lnTo>
                  <a:pt x="234622" y="221"/>
                </a:lnTo>
                <a:lnTo>
                  <a:pt x="290598" y="0"/>
                </a:lnTo>
                <a:lnTo>
                  <a:pt x="289312" y="0"/>
                </a:lnTo>
                <a:close/>
              </a:path>
            </a:pathLst>
          </a:custGeom>
          <a:ln w="25400">
            <a:solidFill>
              <a:srgbClr val="C8250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7DC7094-D954-46F3-8D20-5C431260A77F}"/>
              </a:ext>
            </a:extLst>
          </p:cNvPr>
          <p:cNvSpPr txBox="1"/>
          <p:nvPr/>
        </p:nvSpPr>
        <p:spPr>
          <a:xfrm>
            <a:off x="5389882" y="9231868"/>
            <a:ext cx="322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9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1522</TotalTime>
  <Words>1774</Words>
  <Application>Microsoft Office PowerPoint</Application>
  <PresentationFormat>Произвольный</PresentationFormat>
  <Paragraphs>534</Paragraphs>
  <Slides>30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53" baseType="lpstr">
      <vt:lpstr>MS UI Gothic</vt:lpstr>
      <vt:lpstr>Arial</vt:lpstr>
      <vt:lpstr>Arial Narrow</vt:lpstr>
      <vt:lpstr>Bauhaus 93</vt:lpstr>
      <vt:lpstr>Bookman Old Style</vt:lpstr>
      <vt:lpstr>Calibri</vt:lpstr>
      <vt:lpstr>Cambria Math</vt:lpstr>
      <vt:lpstr>Century Gothic</vt:lpstr>
      <vt:lpstr>Comic Sans MS</vt:lpstr>
      <vt:lpstr>Franklin Gothic Heavy</vt:lpstr>
      <vt:lpstr>Garamond</vt:lpstr>
      <vt:lpstr>Gill Sans MT</vt:lpstr>
      <vt:lpstr>Lucida Sans</vt:lpstr>
      <vt:lpstr>Lucida Sans Unicode</vt:lpstr>
      <vt:lpstr>Maiandra GD</vt:lpstr>
      <vt:lpstr>Palatino Linotype</vt:lpstr>
      <vt:lpstr>Segoe UI Symbol</vt:lpstr>
      <vt:lpstr>Symbol</vt:lpstr>
      <vt:lpstr>Tahoma</vt:lpstr>
      <vt:lpstr>Times New Roman</vt:lpstr>
      <vt:lpstr>Trebuchet MS</vt:lpstr>
      <vt:lpstr>Verdana</vt:lpstr>
      <vt:lpstr>Office Theme</vt:lpstr>
      <vt:lpstr>Investigation of the bb-decay processes Se-82 with the  SuperNEMO detector  (SuperNEMO  Demonstrator)</vt:lpstr>
      <vt:lpstr>           SuperNEMO Collaboration</vt:lpstr>
      <vt:lpstr>       SuperNEMO Collaboration</vt:lpstr>
      <vt:lpstr>  History of the NEMO collaboration in LSM   </vt:lpstr>
      <vt:lpstr>Презентация PowerPoint</vt:lpstr>
      <vt:lpstr>The main candidates to search for 0νββ-decay with Q2β &gt; 2 MeV </vt:lpstr>
      <vt:lpstr>Презентация PowerPoint</vt:lpstr>
      <vt:lpstr>From NEMO-3 to SuperNEMO</vt:lpstr>
      <vt:lpstr>SuperNEMO technique</vt:lpstr>
      <vt:lpstr>0νββ event topology Unique double beta decay experiment with the direct reconstruction of the two electrons</vt:lpstr>
      <vt:lpstr>SuperNEMO background</vt:lpstr>
      <vt:lpstr>SuperNEMO background</vt:lpstr>
      <vt:lpstr>          Antiradon factory</vt:lpstr>
      <vt:lpstr>SuperNEMO tracker</vt:lpstr>
      <vt:lpstr>SuperNEMO calorimeter</vt:lpstr>
      <vt:lpstr>SuperNEMO source foils</vt:lpstr>
      <vt:lpstr>           </vt:lpstr>
      <vt:lpstr>The Bi-Po 3 detector</vt:lpstr>
      <vt:lpstr>Installation status</vt:lpstr>
      <vt:lpstr>SuperNEMO sensitivity</vt:lpstr>
      <vt:lpstr>Summary</vt:lpstr>
      <vt:lpstr>Презентация PowerPoint</vt:lpstr>
      <vt:lpstr>Презентация PowerPoint</vt:lpstr>
      <vt:lpstr>Презентация PowerPoint</vt:lpstr>
      <vt:lpstr>Radon</vt:lpstr>
      <vt:lpstr> NEMO-3 results PRD 92, 072011 (2015)</vt:lpstr>
      <vt:lpstr>Most of ordinary matter is made of protons, neutrons  and electrons The matter-antimatter “disbalance” is likely to be  linked to these processes:</vt:lpstr>
      <vt:lpstr>Radon</vt:lpstr>
      <vt:lpstr>The Bi-Po 3 detector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Investigation of the bb decay processes with the  SuperNEMO detector</dc:title>
  <dc:creator>User1</dc:creator>
  <cp:lastModifiedBy>User1</cp:lastModifiedBy>
  <cp:revision>64</cp:revision>
  <dcterms:created xsi:type="dcterms:W3CDTF">2017-11-14T11:19:30Z</dcterms:created>
  <dcterms:modified xsi:type="dcterms:W3CDTF">2017-11-20T04:45:21Z</dcterms:modified>
</cp:coreProperties>
</file>