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9" r:id="rId4"/>
    <p:sldId id="258" r:id="rId5"/>
    <p:sldId id="259" r:id="rId6"/>
    <p:sldId id="260" r:id="rId7"/>
    <p:sldId id="261" r:id="rId8"/>
    <p:sldId id="262" r:id="rId9"/>
    <p:sldId id="288" r:id="rId10"/>
    <p:sldId id="271" r:id="rId11"/>
    <p:sldId id="277" r:id="rId12"/>
    <p:sldId id="290" r:id="rId13"/>
    <p:sldId id="273" r:id="rId14"/>
    <p:sldId id="274" r:id="rId15"/>
    <p:sldId id="275" r:id="rId16"/>
    <p:sldId id="291" r:id="rId17"/>
    <p:sldId id="281" r:id="rId18"/>
    <p:sldId id="279" r:id="rId19"/>
    <p:sldId id="287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8887-3C4F-4876-AD75-87430C8FD15B}" type="datetimeFigureOut">
              <a:rPr lang="en-IN" smtClean="0"/>
              <a:t>17-10-2023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4B1AD-FEFD-4F24-BF9A-8B371A5CCF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663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4B1AD-FEFD-4F24-BF9A-8B371A5CCFB8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1543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4B1AD-FEFD-4F24-BF9A-8B371A5CCFB8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3831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4B1AD-FEFD-4F24-BF9A-8B371A5CCFB8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570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4B1AD-FEFD-4F24-BF9A-8B371A5CCFB8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9869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4B1AD-FEFD-4F24-BF9A-8B371A5CCFB8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1435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4B1AD-FEFD-4F24-BF9A-8B371A5CCFB8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8549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4B1AD-FEFD-4F24-BF9A-8B371A5CCFB8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1003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4B1AD-FEFD-4F24-BF9A-8B371A5CCFB8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3027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4B1AD-FEFD-4F24-BF9A-8B371A5CCFB8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980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4B1AD-FEFD-4F24-BF9A-8B371A5CCFB8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169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7C86-1B92-4C86-8335-96A5E98CD1A7}" type="datetimeFigureOut">
              <a:rPr lang="en-IN" smtClean="0"/>
              <a:t>17-10-2023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5E9D-8963-41AC-BA62-640D9ADAE7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97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7C86-1B92-4C86-8335-96A5E98CD1A7}" type="datetimeFigureOut">
              <a:rPr lang="en-IN" smtClean="0"/>
              <a:t>17-10-2023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5E9D-8963-41AC-BA62-640D9ADAE7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330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7C86-1B92-4C86-8335-96A5E98CD1A7}" type="datetimeFigureOut">
              <a:rPr lang="en-IN" smtClean="0"/>
              <a:t>17-10-2023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5E9D-8963-41AC-BA62-640D9ADAE7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506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7C86-1B92-4C86-8335-96A5E98CD1A7}" type="datetimeFigureOut">
              <a:rPr lang="en-IN" smtClean="0"/>
              <a:t>17-10-2023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5E9D-8963-41AC-BA62-640D9ADAE7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613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7C86-1B92-4C86-8335-96A5E98CD1A7}" type="datetimeFigureOut">
              <a:rPr lang="en-IN" smtClean="0"/>
              <a:t>17-10-2023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5E9D-8963-41AC-BA62-640D9ADAE7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024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7C86-1B92-4C86-8335-96A5E98CD1A7}" type="datetimeFigureOut">
              <a:rPr lang="en-IN" smtClean="0"/>
              <a:t>17-10-2023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5E9D-8963-41AC-BA62-640D9ADAE7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804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7C86-1B92-4C86-8335-96A5E98CD1A7}" type="datetimeFigureOut">
              <a:rPr lang="en-IN" smtClean="0"/>
              <a:t>17-10-2023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5E9D-8963-41AC-BA62-640D9ADAE7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512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7C86-1B92-4C86-8335-96A5E98CD1A7}" type="datetimeFigureOut">
              <a:rPr lang="en-IN" smtClean="0"/>
              <a:t>17-10-2023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5E9D-8963-41AC-BA62-640D9ADAE7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236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7C86-1B92-4C86-8335-96A5E98CD1A7}" type="datetimeFigureOut">
              <a:rPr lang="en-IN" smtClean="0"/>
              <a:t>17-10-2023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5E9D-8963-41AC-BA62-640D9ADAE7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749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7C86-1B92-4C86-8335-96A5E98CD1A7}" type="datetimeFigureOut">
              <a:rPr lang="en-IN" smtClean="0"/>
              <a:t>17-10-2023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5E9D-8963-41AC-BA62-640D9ADAE7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659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7C86-1B92-4C86-8335-96A5E98CD1A7}" type="datetimeFigureOut">
              <a:rPr lang="en-IN" smtClean="0"/>
              <a:t>17-10-2023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5E9D-8963-41AC-BA62-640D9ADAE7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086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500">
              <a:srgbClr val="C6DCF1"/>
            </a:gs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77C86-1B92-4C86-8335-96A5E98CD1A7}" type="datetimeFigureOut">
              <a:rPr lang="en-IN" smtClean="0"/>
              <a:t>17-10-2023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35E9D-8963-41AC-BA62-640D9ADAE7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837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4324"/>
            <a:ext cx="9144000" cy="1215888"/>
          </a:xfrm>
        </p:spPr>
        <p:txBody>
          <a:bodyPr>
            <a:no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Determination of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Elemental Profile of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Tobacco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and Soil using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 Activation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endParaRPr lang="e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509" y="5181987"/>
            <a:ext cx="11443855" cy="7984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/>
              <a:t>Co-authors : </a:t>
            </a:r>
            <a:r>
              <a:rPr lang="en-US" sz="2000" dirty="0"/>
              <a:t>Inga </a:t>
            </a:r>
            <a:r>
              <a:rPr lang="en-US" sz="2000" dirty="0" err="1"/>
              <a:t>Zinicovscaia</a:t>
            </a:r>
            <a:r>
              <a:rPr lang="en-US" sz="2000" dirty="0"/>
              <a:t> (FLNP JINR, </a:t>
            </a:r>
            <a:r>
              <a:rPr lang="en-US" sz="2000" dirty="0" err="1"/>
              <a:t>Dubna</a:t>
            </a:r>
            <a:r>
              <a:rPr lang="en-US" sz="2000" dirty="0" smtClean="0"/>
              <a:t>), Omari </a:t>
            </a:r>
            <a:r>
              <a:rPr lang="en-US" sz="2000" dirty="0" err="1"/>
              <a:t>Chaligava</a:t>
            </a:r>
            <a:r>
              <a:rPr lang="en-US" sz="2000" dirty="0"/>
              <a:t> (Georgian Technical University</a:t>
            </a:r>
            <a:r>
              <a:rPr lang="en-US" sz="2000" dirty="0" smtClean="0"/>
              <a:t>), </a:t>
            </a:r>
          </a:p>
          <a:p>
            <a:r>
              <a:rPr lang="en-US" sz="2000" dirty="0" err="1" smtClean="0"/>
              <a:t>Rajendra</a:t>
            </a:r>
            <a:r>
              <a:rPr lang="en-US" sz="2000" dirty="0" smtClean="0"/>
              <a:t> </a:t>
            </a:r>
            <a:r>
              <a:rPr lang="en-US" sz="2000" dirty="0"/>
              <a:t>B Muthukumaran (Mizoram University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403" y="3295747"/>
            <a:ext cx="3419464" cy="19464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3970" y="2114939"/>
            <a:ext cx="3497697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K.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Lalrammawia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MIZORAM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endParaRPr lang="e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97231" y="6300452"/>
            <a:ext cx="2621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India-JINR workshop 2023</a:t>
            </a:r>
          </a:p>
        </p:txBody>
      </p:sp>
    </p:spTree>
    <p:extLst>
      <p:ext uri="{BB962C8B-B14F-4D97-AF65-F5344CB8AC3E}">
        <p14:creationId xmlns:p14="http://schemas.microsoft.com/office/powerpoint/2010/main" val="39667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0445" y="182085"/>
            <a:ext cx="11639003" cy="326571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mean of element concentrations (mass fractions) in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soils (n=8)</a:t>
            </a:r>
            <a:endParaRPr lang="en-IN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689356"/>
              </p:ext>
            </p:extLst>
          </p:nvPr>
        </p:nvGraphicFramePr>
        <p:xfrm>
          <a:off x="706581" y="554178"/>
          <a:ext cx="10695709" cy="549470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345976">
                  <a:extLst>
                    <a:ext uri="{9D8B030D-6E8A-4147-A177-3AD203B41FA5}">
                      <a16:colId xmlns:a16="http://schemas.microsoft.com/office/drawing/2014/main" val="2849078496"/>
                    </a:ext>
                  </a:extLst>
                </a:gridCol>
                <a:gridCol w="2091071">
                  <a:extLst>
                    <a:ext uri="{9D8B030D-6E8A-4147-A177-3AD203B41FA5}">
                      <a16:colId xmlns:a16="http://schemas.microsoft.com/office/drawing/2014/main" val="3588341930"/>
                    </a:ext>
                  </a:extLst>
                </a:gridCol>
                <a:gridCol w="2243295">
                  <a:extLst>
                    <a:ext uri="{9D8B030D-6E8A-4147-A177-3AD203B41FA5}">
                      <a16:colId xmlns:a16="http://schemas.microsoft.com/office/drawing/2014/main" val="2545251426"/>
                    </a:ext>
                  </a:extLst>
                </a:gridCol>
                <a:gridCol w="1321942">
                  <a:extLst>
                    <a:ext uri="{9D8B030D-6E8A-4147-A177-3AD203B41FA5}">
                      <a16:colId xmlns:a16="http://schemas.microsoft.com/office/drawing/2014/main" val="297175601"/>
                    </a:ext>
                  </a:extLst>
                </a:gridCol>
                <a:gridCol w="2083060">
                  <a:extLst>
                    <a:ext uri="{9D8B030D-6E8A-4147-A177-3AD203B41FA5}">
                      <a16:colId xmlns:a16="http://schemas.microsoft.com/office/drawing/2014/main" val="592496828"/>
                    </a:ext>
                  </a:extLst>
                </a:gridCol>
                <a:gridCol w="1610365">
                  <a:extLst>
                    <a:ext uri="{9D8B030D-6E8A-4147-A177-3AD203B41FA5}">
                      <a16:colId xmlns:a16="http://schemas.microsoft.com/office/drawing/2014/main" val="2246425636"/>
                    </a:ext>
                  </a:extLst>
                </a:gridCol>
              </a:tblGrid>
              <a:tr h="2127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Elements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Range (mg/kg)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Mean ± SD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Elements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Range (mg/kg)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Mean ± SD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338566"/>
                  </a:ext>
                </a:extLst>
              </a:tr>
              <a:tr h="2127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Na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 dirty="0">
                          <a:effectLst/>
                        </a:rPr>
                        <a:t>2730–5680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 dirty="0">
                          <a:effectLst/>
                        </a:rPr>
                        <a:t>3911 ± 1283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 err="1">
                          <a:effectLst/>
                        </a:rPr>
                        <a:t>Zr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160–170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 dirty="0">
                          <a:effectLst/>
                        </a:rPr>
                        <a:t>225 ± 41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72842623"/>
                  </a:ext>
                </a:extLst>
              </a:tr>
              <a:tr h="2127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Mg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 dirty="0">
                          <a:effectLst/>
                        </a:rPr>
                        <a:t>17,000–30,200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 dirty="0">
                          <a:effectLst/>
                        </a:rPr>
                        <a:t>21,900 ± 4900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Sb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 dirty="0">
                          <a:effectLst/>
                        </a:rPr>
                        <a:t>0.4–0.7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 dirty="0">
                          <a:effectLst/>
                        </a:rPr>
                        <a:t>0.6 ± 0.1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6168038"/>
                  </a:ext>
                </a:extLst>
              </a:tr>
              <a:tr h="36211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Al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59,000–103,000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72,175 ± 15,108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Cs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4–9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 dirty="0">
                          <a:effectLst/>
                        </a:rPr>
                        <a:t>7 ± 2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1416026"/>
                  </a:ext>
                </a:extLst>
              </a:tr>
              <a:tr h="31865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Si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 dirty="0">
                          <a:effectLst/>
                        </a:rPr>
                        <a:t>40,400–395,000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 dirty="0">
                          <a:effectLst/>
                        </a:rPr>
                        <a:t>339,500 ± 68,197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Ba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338–520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446 ± 73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8909345"/>
                  </a:ext>
                </a:extLst>
              </a:tr>
              <a:tr h="2127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Cl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43–275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98 ± 76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La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32–44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41 ± 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0329777"/>
                  </a:ext>
                </a:extLst>
              </a:tr>
              <a:tr h="2127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K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11,800–25,500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18,600 ± 4530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Ce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64–91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84 ± 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5264472"/>
                  </a:ext>
                </a:extLst>
              </a:tr>
              <a:tr h="2127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Ca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633–2870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1885 ± 1052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 err="1">
                          <a:effectLst/>
                        </a:rPr>
                        <a:t>Nd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23–42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34 ± 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4849651"/>
                  </a:ext>
                </a:extLst>
              </a:tr>
              <a:tr h="2127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 err="1">
                          <a:effectLst/>
                        </a:rPr>
                        <a:t>Sc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10–16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14 ± 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Sm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5–8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7 ± 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2689995"/>
                  </a:ext>
                </a:extLst>
              </a:tr>
              <a:tr h="2127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 err="1">
                          <a:effectLst/>
                        </a:rPr>
                        <a:t>Ti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3670–5620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4864 ± 623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 err="1">
                          <a:effectLst/>
                        </a:rPr>
                        <a:t>Eu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0.7–1.4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 dirty="0">
                          <a:effectLst/>
                        </a:rPr>
                        <a:t>1 ± 0.2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9925819"/>
                  </a:ext>
                </a:extLst>
              </a:tr>
              <a:tr h="2127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V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80–149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104 ± 24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Tb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0.6–1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1 ± 0.2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8453225"/>
                  </a:ext>
                </a:extLst>
              </a:tr>
              <a:tr h="2127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Cr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75–142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105 ± 20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 err="1">
                          <a:effectLst/>
                        </a:rPr>
                        <a:t>Dy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3–7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5 ± 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7414750"/>
                  </a:ext>
                </a:extLst>
              </a:tr>
              <a:tr h="2127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Mn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503–1700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1047 ± 387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 err="1">
                          <a:effectLst/>
                        </a:rPr>
                        <a:t>Yb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2–4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3 ± 0.4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547859"/>
                  </a:ext>
                </a:extLst>
              </a:tr>
              <a:tr h="2127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Fe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31,500–54,400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41,788 ± 7463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 err="1">
                          <a:effectLst/>
                        </a:rPr>
                        <a:t>Hf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6–9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8 ± 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7425415"/>
                  </a:ext>
                </a:extLst>
              </a:tr>
              <a:tr h="2127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Co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15–23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20 ± 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Ta 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1–1.3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1 ± 0.1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9340286"/>
                  </a:ext>
                </a:extLst>
              </a:tr>
              <a:tr h="2127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Ni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36–62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49 ± 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W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1.8–2.3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2 ± 0.2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7707773"/>
                  </a:ext>
                </a:extLst>
              </a:tr>
              <a:tr h="2127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Zn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58–124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88 ± 25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 err="1">
                          <a:effectLst/>
                        </a:rPr>
                        <a:t>Th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15–18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16 ± 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2495565"/>
                  </a:ext>
                </a:extLst>
              </a:tr>
              <a:tr h="2127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As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6–12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9 ± 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U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2.7–3.2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3 ± 0.2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3029726"/>
                  </a:ext>
                </a:extLst>
              </a:tr>
              <a:tr h="2127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Br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2–15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8 ± 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8–22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± 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8863430"/>
                  </a:ext>
                </a:extLst>
              </a:tr>
              <a:tr h="2127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>
                          <a:effectLst/>
                        </a:rPr>
                        <a:t>Rb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89–171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>
                          <a:effectLst/>
                        </a:rPr>
                        <a:t>134 ± 29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0.02–0.08</a:t>
                      </a:r>
                    </a:p>
                  </a:txBody>
                  <a:tcPr marL="9525" marR="9525" marT="9525" marB="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 ± 0.03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3701049"/>
                  </a:ext>
                </a:extLst>
              </a:tr>
              <a:tr h="21273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b="1" u="none" strike="noStrike" dirty="0" err="1">
                          <a:effectLst/>
                        </a:rPr>
                        <a:t>Sr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 dirty="0">
                          <a:effectLst/>
                        </a:rPr>
                        <a:t>45–90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IN" sz="1600" u="none" strike="noStrike" dirty="0">
                          <a:effectLst/>
                        </a:rPr>
                        <a:t>69 ± 14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Pb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9–13</a:t>
                      </a:r>
                    </a:p>
                  </a:txBody>
                  <a:tcPr marL="9525" marR="9525" marT="9525" marB="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± 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0982978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34291" y="6076340"/>
            <a:ext cx="1069570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1600" b="1" dirty="0"/>
              <a:t>Si &gt; Al &gt; Fe &gt; Mg &gt; K &gt; </a:t>
            </a:r>
            <a:r>
              <a:rPr lang="en-IN" sz="1600" b="1" dirty="0" err="1"/>
              <a:t>Ti</a:t>
            </a:r>
            <a:r>
              <a:rPr lang="en-IN" sz="1600" b="1" dirty="0"/>
              <a:t> &gt; Na &gt; </a:t>
            </a:r>
            <a:r>
              <a:rPr lang="en-IN" sz="1600" b="1" dirty="0" smtClean="0"/>
              <a:t>Ca </a:t>
            </a:r>
            <a:r>
              <a:rPr lang="en-IN" sz="1600" b="1" dirty="0"/>
              <a:t>&gt; Mn &gt; Ba &gt; </a:t>
            </a:r>
            <a:r>
              <a:rPr lang="en-IN" sz="1600" b="1" dirty="0" err="1"/>
              <a:t>Zr</a:t>
            </a:r>
            <a:r>
              <a:rPr lang="en-IN" sz="1600" b="1" dirty="0"/>
              <a:t> &gt; Rb &gt; Cr &gt; V &gt; Cl &gt; Zn &gt; Ce &gt; </a:t>
            </a:r>
            <a:r>
              <a:rPr lang="en-IN" sz="1600" b="1" dirty="0" err="1"/>
              <a:t>Sr</a:t>
            </a:r>
            <a:r>
              <a:rPr lang="en-IN" sz="1600" b="1" dirty="0"/>
              <a:t> &gt; Ni &gt; </a:t>
            </a:r>
            <a:r>
              <a:rPr lang="en-IN" sz="1600" b="1" dirty="0" smtClean="0"/>
              <a:t>La </a:t>
            </a:r>
            <a:r>
              <a:rPr lang="en-IN" sz="1600" b="1" dirty="0"/>
              <a:t>&gt; </a:t>
            </a:r>
            <a:r>
              <a:rPr lang="en-IN" sz="1600" b="1" dirty="0" err="1"/>
              <a:t>Nd</a:t>
            </a:r>
            <a:r>
              <a:rPr lang="en-IN" sz="1600" b="1" dirty="0"/>
              <a:t> &gt; Co &gt; </a:t>
            </a:r>
            <a:r>
              <a:rPr lang="en-IN" sz="1600" b="1" dirty="0" err="1"/>
              <a:t>Th</a:t>
            </a:r>
            <a:r>
              <a:rPr lang="en-IN" sz="1600" b="1" dirty="0"/>
              <a:t> &gt; Cu &gt; </a:t>
            </a:r>
            <a:r>
              <a:rPr lang="en-IN" sz="1600" b="1" dirty="0" err="1"/>
              <a:t>Sc</a:t>
            </a:r>
            <a:r>
              <a:rPr lang="en-IN" sz="1600" b="1" dirty="0"/>
              <a:t> &gt; Pb &gt; As &gt; </a:t>
            </a:r>
            <a:r>
              <a:rPr lang="en-IN" sz="1600" b="1" dirty="0" err="1"/>
              <a:t>Hf</a:t>
            </a:r>
            <a:r>
              <a:rPr lang="en-IN" sz="1600" b="1" dirty="0"/>
              <a:t> &gt; Br &gt; Sm &gt; </a:t>
            </a:r>
            <a:r>
              <a:rPr lang="en-IN" sz="1600" b="1" dirty="0" smtClean="0"/>
              <a:t>Cs&gt; </a:t>
            </a:r>
            <a:r>
              <a:rPr lang="en-IN" sz="1600" b="1" dirty="0" err="1"/>
              <a:t>Dy</a:t>
            </a:r>
            <a:r>
              <a:rPr lang="en-IN" sz="1600" b="1" dirty="0"/>
              <a:t> &gt; </a:t>
            </a:r>
            <a:r>
              <a:rPr lang="en-IN" sz="1600" b="1" dirty="0" err="1"/>
              <a:t>Yb</a:t>
            </a:r>
            <a:r>
              <a:rPr lang="en-IN" sz="1600" b="1" dirty="0"/>
              <a:t> &gt; U &gt; W &gt; </a:t>
            </a:r>
            <a:r>
              <a:rPr lang="en-IN" sz="1600" b="1" dirty="0" err="1"/>
              <a:t>Eu</a:t>
            </a:r>
            <a:r>
              <a:rPr lang="en-IN" sz="1600" b="1" dirty="0"/>
              <a:t> &gt; Ta &gt; Tb &gt; Sb &gt; Cd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4509" y="10113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9" name="Notched Right Arrow 8"/>
          <p:cNvSpPr/>
          <p:nvPr/>
        </p:nvSpPr>
        <p:spPr>
          <a:xfrm>
            <a:off x="914400" y="871100"/>
            <a:ext cx="272474" cy="140277"/>
          </a:xfrm>
          <a:prstGeom prst="notch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Notched Right Arrow 11"/>
          <p:cNvSpPr/>
          <p:nvPr/>
        </p:nvSpPr>
        <p:spPr>
          <a:xfrm>
            <a:off x="914401" y="1116370"/>
            <a:ext cx="272474" cy="140277"/>
          </a:xfrm>
          <a:prstGeom prst="notch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Notched Right Arrow 12"/>
          <p:cNvSpPr/>
          <p:nvPr/>
        </p:nvSpPr>
        <p:spPr>
          <a:xfrm>
            <a:off x="914402" y="2068883"/>
            <a:ext cx="272474" cy="140277"/>
          </a:xfrm>
          <a:prstGeom prst="notch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Notched Right Arrow 13"/>
          <p:cNvSpPr/>
          <p:nvPr/>
        </p:nvSpPr>
        <p:spPr>
          <a:xfrm>
            <a:off x="6567936" y="5338197"/>
            <a:ext cx="272474" cy="140277"/>
          </a:xfrm>
          <a:prstGeom prst="notch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Notched Right Arrow 14"/>
          <p:cNvSpPr/>
          <p:nvPr/>
        </p:nvSpPr>
        <p:spPr>
          <a:xfrm>
            <a:off x="914398" y="2297486"/>
            <a:ext cx="272474" cy="140277"/>
          </a:xfrm>
          <a:prstGeom prst="notch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Notched Right Arrow 15"/>
          <p:cNvSpPr/>
          <p:nvPr/>
        </p:nvSpPr>
        <p:spPr>
          <a:xfrm>
            <a:off x="914396" y="2564184"/>
            <a:ext cx="272474" cy="140277"/>
          </a:xfrm>
          <a:prstGeom prst="notch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Notched Right Arrow 16"/>
          <p:cNvSpPr/>
          <p:nvPr/>
        </p:nvSpPr>
        <p:spPr>
          <a:xfrm>
            <a:off x="912017" y="3833410"/>
            <a:ext cx="272474" cy="140277"/>
          </a:xfrm>
          <a:prstGeom prst="notch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Notched Right Arrow 17"/>
          <p:cNvSpPr/>
          <p:nvPr/>
        </p:nvSpPr>
        <p:spPr>
          <a:xfrm>
            <a:off x="912015" y="4102491"/>
            <a:ext cx="272474" cy="140277"/>
          </a:xfrm>
          <a:prstGeom prst="notch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Notched Right Arrow 18"/>
          <p:cNvSpPr/>
          <p:nvPr/>
        </p:nvSpPr>
        <p:spPr>
          <a:xfrm>
            <a:off x="912013" y="4864499"/>
            <a:ext cx="272474" cy="140277"/>
          </a:xfrm>
          <a:prstGeom prst="notch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639355" y="2795150"/>
            <a:ext cx="221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ELEMENTS</a:t>
            </a:r>
            <a:endParaRPr lang="en-IN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Notched Right Arrow 20"/>
          <p:cNvSpPr/>
          <p:nvPr/>
        </p:nvSpPr>
        <p:spPr>
          <a:xfrm>
            <a:off x="912012" y="1772020"/>
            <a:ext cx="272474" cy="140277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Notched Right Arrow 21"/>
          <p:cNvSpPr/>
          <p:nvPr/>
        </p:nvSpPr>
        <p:spPr>
          <a:xfrm>
            <a:off x="912011" y="2817398"/>
            <a:ext cx="272474" cy="140277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Notched Right Arrow 22"/>
          <p:cNvSpPr/>
          <p:nvPr/>
        </p:nvSpPr>
        <p:spPr>
          <a:xfrm>
            <a:off x="912010" y="3072192"/>
            <a:ext cx="272474" cy="140277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Notched Right Arrow 23"/>
          <p:cNvSpPr/>
          <p:nvPr/>
        </p:nvSpPr>
        <p:spPr>
          <a:xfrm>
            <a:off x="912010" y="3334130"/>
            <a:ext cx="272474" cy="140277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Notched Right Arrow 24"/>
          <p:cNvSpPr/>
          <p:nvPr/>
        </p:nvSpPr>
        <p:spPr>
          <a:xfrm>
            <a:off x="909628" y="3577019"/>
            <a:ext cx="272474" cy="140277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Notched Right Arrow 25"/>
          <p:cNvSpPr/>
          <p:nvPr/>
        </p:nvSpPr>
        <p:spPr>
          <a:xfrm>
            <a:off x="909628" y="4341408"/>
            <a:ext cx="272474" cy="140277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Notched Right Arrow 26"/>
          <p:cNvSpPr/>
          <p:nvPr/>
        </p:nvSpPr>
        <p:spPr>
          <a:xfrm>
            <a:off x="909625" y="4586677"/>
            <a:ext cx="272474" cy="140277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Notched Right Arrow 27"/>
          <p:cNvSpPr/>
          <p:nvPr/>
        </p:nvSpPr>
        <p:spPr>
          <a:xfrm>
            <a:off x="912005" y="5120082"/>
            <a:ext cx="272474" cy="140277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Notched Right Arrow 28"/>
          <p:cNvSpPr/>
          <p:nvPr/>
        </p:nvSpPr>
        <p:spPr>
          <a:xfrm>
            <a:off x="914385" y="5353445"/>
            <a:ext cx="272474" cy="140277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Notched Right Arrow 29"/>
          <p:cNvSpPr/>
          <p:nvPr/>
        </p:nvSpPr>
        <p:spPr>
          <a:xfrm>
            <a:off x="914381" y="5596333"/>
            <a:ext cx="272474" cy="140277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Notched Right Arrow 30"/>
          <p:cNvSpPr/>
          <p:nvPr/>
        </p:nvSpPr>
        <p:spPr>
          <a:xfrm>
            <a:off x="913029" y="5889327"/>
            <a:ext cx="272474" cy="140277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2" name="Notched Right Arrow 31"/>
          <p:cNvSpPr/>
          <p:nvPr/>
        </p:nvSpPr>
        <p:spPr>
          <a:xfrm>
            <a:off x="6563184" y="881534"/>
            <a:ext cx="272474" cy="140277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Notched Right Arrow 32"/>
          <p:cNvSpPr/>
          <p:nvPr/>
        </p:nvSpPr>
        <p:spPr>
          <a:xfrm>
            <a:off x="6567946" y="1129186"/>
            <a:ext cx="272474" cy="140277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4" name="Notched Right Arrow 33"/>
          <p:cNvSpPr/>
          <p:nvPr/>
        </p:nvSpPr>
        <p:spPr>
          <a:xfrm>
            <a:off x="6567944" y="1436373"/>
            <a:ext cx="272474" cy="140277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5" name="Notched Right Arrow 34"/>
          <p:cNvSpPr/>
          <p:nvPr/>
        </p:nvSpPr>
        <p:spPr>
          <a:xfrm>
            <a:off x="6570325" y="1788800"/>
            <a:ext cx="272474" cy="140277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6" name="Notched Right Arrow 35"/>
          <p:cNvSpPr/>
          <p:nvPr/>
        </p:nvSpPr>
        <p:spPr>
          <a:xfrm>
            <a:off x="6570325" y="4098645"/>
            <a:ext cx="272474" cy="140277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7" name="Notched Right Arrow 36"/>
          <p:cNvSpPr/>
          <p:nvPr/>
        </p:nvSpPr>
        <p:spPr>
          <a:xfrm>
            <a:off x="6570326" y="4343915"/>
            <a:ext cx="272474" cy="140277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8" name="Notched Right Arrow 37"/>
          <p:cNvSpPr/>
          <p:nvPr/>
        </p:nvSpPr>
        <p:spPr>
          <a:xfrm>
            <a:off x="6570324" y="4596328"/>
            <a:ext cx="272474" cy="140277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9" name="Notched Right Arrow 38"/>
          <p:cNvSpPr/>
          <p:nvPr/>
        </p:nvSpPr>
        <p:spPr>
          <a:xfrm>
            <a:off x="6567940" y="4841599"/>
            <a:ext cx="272474" cy="140277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0" name="Notched Right Arrow 39"/>
          <p:cNvSpPr/>
          <p:nvPr/>
        </p:nvSpPr>
        <p:spPr>
          <a:xfrm>
            <a:off x="6567936" y="5082104"/>
            <a:ext cx="272474" cy="140277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2840887" y="2795149"/>
            <a:ext cx="273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NON-ESSENTIAL ELEMENTS</a:t>
            </a:r>
            <a:endParaRPr lang="en-IN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Notched Right Arrow 41"/>
          <p:cNvSpPr/>
          <p:nvPr/>
        </p:nvSpPr>
        <p:spPr>
          <a:xfrm>
            <a:off x="6570323" y="2074551"/>
            <a:ext cx="272474" cy="140277"/>
          </a:xfrm>
          <a:prstGeom prst="notched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3" name="Notched Right Arrow 42"/>
          <p:cNvSpPr/>
          <p:nvPr/>
        </p:nvSpPr>
        <p:spPr>
          <a:xfrm>
            <a:off x="6572704" y="2315058"/>
            <a:ext cx="272474" cy="140277"/>
          </a:xfrm>
          <a:prstGeom prst="notched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4" name="Notched Right Arrow 43"/>
          <p:cNvSpPr/>
          <p:nvPr/>
        </p:nvSpPr>
        <p:spPr>
          <a:xfrm>
            <a:off x="6570321" y="2572236"/>
            <a:ext cx="272474" cy="140277"/>
          </a:xfrm>
          <a:prstGeom prst="notched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5" name="Notched Right Arrow 44"/>
          <p:cNvSpPr/>
          <p:nvPr/>
        </p:nvSpPr>
        <p:spPr>
          <a:xfrm>
            <a:off x="6570319" y="2810360"/>
            <a:ext cx="272474" cy="140277"/>
          </a:xfrm>
          <a:prstGeom prst="notched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6" name="Notched Right Arrow 45"/>
          <p:cNvSpPr/>
          <p:nvPr/>
        </p:nvSpPr>
        <p:spPr>
          <a:xfrm>
            <a:off x="6570317" y="3067534"/>
            <a:ext cx="272474" cy="140277"/>
          </a:xfrm>
          <a:prstGeom prst="notched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7" name="Notched Right Arrow 46"/>
          <p:cNvSpPr/>
          <p:nvPr/>
        </p:nvSpPr>
        <p:spPr>
          <a:xfrm>
            <a:off x="6572699" y="3336617"/>
            <a:ext cx="272474" cy="140277"/>
          </a:xfrm>
          <a:prstGeom prst="notched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8" name="Notched Right Arrow 47"/>
          <p:cNvSpPr/>
          <p:nvPr/>
        </p:nvSpPr>
        <p:spPr>
          <a:xfrm>
            <a:off x="6572699" y="3581885"/>
            <a:ext cx="272474" cy="140277"/>
          </a:xfrm>
          <a:prstGeom prst="notched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9" name="Notched Right Arrow 48"/>
          <p:cNvSpPr/>
          <p:nvPr/>
        </p:nvSpPr>
        <p:spPr>
          <a:xfrm>
            <a:off x="6572697" y="3834300"/>
            <a:ext cx="272474" cy="140277"/>
          </a:xfrm>
          <a:prstGeom prst="notched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6656124" y="2785624"/>
            <a:ext cx="240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RARE EARTH ELEMENTS</a:t>
            </a:r>
            <a:endParaRPr lang="en-IN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Notched Right Arrow 51"/>
          <p:cNvSpPr/>
          <p:nvPr/>
        </p:nvSpPr>
        <p:spPr>
          <a:xfrm>
            <a:off x="914393" y="1436258"/>
            <a:ext cx="272474" cy="140277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3" name="Notched Right Arrow 52"/>
          <p:cNvSpPr/>
          <p:nvPr/>
        </p:nvSpPr>
        <p:spPr>
          <a:xfrm>
            <a:off x="6568417" y="5594232"/>
            <a:ext cx="272474" cy="140277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4" name="Notched Right Arrow 53"/>
          <p:cNvSpPr/>
          <p:nvPr/>
        </p:nvSpPr>
        <p:spPr>
          <a:xfrm>
            <a:off x="6568413" y="5834737"/>
            <a:ext cx="272474" cy="140277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5" name="Rectangle 54"/>
          <p:cNvSpPr/>
          <p:nvPr/>
        </p:nvSpPr>
        <p:spPr>
          <a:xfrm>
            <a:off x="61996" y="6535987"/>
            <a:ext cx="18104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India-JINR workshop 2023</a:t>
            </a:r>
          </a:p>
        </p:txBody>
      </p:sp>
    </p:spTree>
    <p:extLst>
      <p:ext uri="{BB962C8B-B14F-4D97-AF65-F5344CB8AC3E}">
        <p14:creationId xmlns:p14="http://schemas.microsoft.com/office/powerpoint/2010/main" val="390227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2" grpId="0" animBg="1"/>
      <p:bldP spid="53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0445" y="292927"/>
            <a:ext cx="11639003" cy="326571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mean of element concentrations (mass fractions) in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tobacco leaves (n=8)</a:t>
            </a:r>
            <a:endParaRPr lang="en-IN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586740"/>
              </p:ext>
            </p:extLst>
          </p:nvPr>
        </p:nvGraphicFramePr>
        <p:xfrm>
          <a:off x="734291" y="803572"/>
          <a:ext cx="10764983" cy="570841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372169">
                  <a:extLst>
                    <a:ext uri="{9D8B030D-6E8A-4147-A177-3AD203B41FA5}">
                      <a16:colId xmlns:a16="http://schemas.microsoft.com/office/drawing/2014/main" val="2174705421"/>
                    </a:ext>
                  </a:extLst>
                </a:gridCol>
                <a:gridCol w="2123592">
                  <a:extLst>
                    <a:ext uri="{9D8B030D-6E8A-4147-A177-3AD203B41FA5}">
                      <a16:colId xmlns:a16="http://schemas.microsoft.com/office/drawing/2014/main" val="73490299"/>
                    </a:ext>
                  </a:extLst>
                </a:gridCol>
                <a:gridCol w="2131760">
                  <a:extLst>
                    <a:ext uri="{9D8B030D-6E8A-4147-A177-3AD203B41FA5}">
                      <a16:colId xmlns:a16="http://schemas.microsoft.com/office/drawing/2014/main" val="1335442622"/>
                    </a:ext>
                  </a:extLst>
                </a:gridCol>
                <a:gridCol w="1372169">
                  <a:extLst>
                    <a:ext uri="{9D8B030D-6E8A-4147-A177-3AD203B41FA5}">
                      <a16:colId xmlns:a16="http://schemas.microsoft.com/office/drawing/2014/main" val="1352111436"/>
                    </a:ext>
                  </a:extLst>
                </a:gridCol>
                <a:gridCol w="2123592">
                  <a:extLst>
                    <a:ext uri="{9D8B030D-6E8A-4147-A177-3AD203B41FA5}">
                      <a16:colId xmlns:a16="http://schemas.microsoft.com/office/drawing/2014/main" val="334005050"/>
                    </a:ext>
                  </a:extLst>
                </a:gridCol>
                <a:gridCol w="1641701">
                  <a:extLst>
                    <a:ext uri="{9D8B030D-6E8A-4147-A177-3AD203B41FA5}">
                      <a16:colId xmlns:a16="http://schemas.microsoft.com/office/drawing/2014/main" val="1697124191"/>
                    </a:ext>
                  </a:extLst>
                </a:gridCol>
              </a:tblGrid>
              <a:tr h="24281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Elements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Range (mg/kg)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Mean ± SD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Elements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Range (mg/kg)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Mean ± SD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353569"/>
                  </a:ext>
                </a:extLst>
              </a:tr>
              <a:tr h="24281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Na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129–753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411 ± 267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 err="1">
                          <a:effectLst/>
                          <a:latin typeface="+mn-lt"/>
                        </a:rPr>
                        <a:t>Zr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4–13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7 ± 3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38985333"/>
                  </a:ext>
                </a:extLst>
              </a:tr>
              <a:tr h="24281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Mg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4900–11,600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8563 ± 2117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Sb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0.05–0.2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0.1 ± 0.06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8601364"/>
                  </a:ext>
                </a:extLst>
              </a:tr>
              <a:tr h="24281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Al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599–3140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1446 ± 829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Cs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0.1–0.3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0.2 ± 0.1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2113691"/>
                  </a:ext>
                </a:extLst>
              </a:tr>
              <a:tr h="34427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Si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15,900–64,600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37,500 ± 15,303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Ba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107–241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159 ± 45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4288668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Cl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643–42,100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16,927 ± 15,475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La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2–5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3 ± 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8347261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K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33,400–64,000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49,050 ± 11,310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Ce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2–7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3 ± 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2507797"/>
                  </a:ext>
                </a:extLst>
              </a:tr>
              <a:tr h="24281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Ca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18,600–35,900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26,050 ± 7336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 err="1">
                          <a:effectLst/>
                          <a:latin typeface="+mn-lt"/>
                        </a:rPr>
                        <a:t>Nd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1–4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2 ± 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1012436"/>
                  </a:ext>
                </a:extLst>
              </a:tr>
              <a:tr h="24281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 err="1">
                          <a:effectLst/>
                          <a:latin typeface="+mn-lt"/>
                        </a:rPr>
                        <a:t>Sc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0.1–0.8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0.3 ± 0.2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Sm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0.3–0.8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0.4 ± 0.2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7590026"/>
                  </a:ext>
                </a:extLst>
              </a:tr>
              <a:tr h="24281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 err="1">
                          <a:effectLst/>
                          <a:latin typeface="+mn-lt"/>
                        </a:rPr>
                        <a:t>Ti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61–172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114 ± 35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 err="1">
                          <a:effectLst/>
                          <a:latin typeface="+mn-lt"/>
                        </a:rPr>
                        <a:t>Eu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0.04–0.2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0.07 ± 0.04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9748269"/>
                  </a:ext>
                </a:extLst>
              </a:tr>
              <a:tr h="24281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V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1–2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2 ± 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Tb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0.02–0.1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0.04 ± 0.02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0030519"/>
                  </a:ext>
                </a:extLst>
              </a:tr>
              <a:tr h="24281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Cr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2–8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4 ± 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 err="1">
                          <a:effectLst/>
                          <a:latin typeface="+mn-lt"/>
                        </a:rPr>
                        <a:t>Dy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0.3–0.8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0.5 ± 0.2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99602"/>
                  </a:ext>
                </a:extLst>
              </a:tr>
              <a:tr h="24281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Mn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107–681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214 ± 190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 err="1">
                          <a:effectLst/>
                          <a:latin typeface="+mn-lt"/>
                        </a:rPr>
                        <a:t>Yb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0.3–0.8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0.1 ± 0.07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759355"/>
                  </a:ext>
                </a:extLst>
              </a:tr>
              <a:tr h="24281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Fe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442–3390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1184 ± 951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 err="1">
                          <a:effectLst/>
                          <a:latin typeface="+mn-lt"/>
                        </a:rPr>
                        <a:t>Hf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0.2–0.5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0.3 ± 0.1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3611841"/>
                  </a:ext>
                </a:extLst>
              </a:tr>
              <a:tr h="24281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Co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1–4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1.3 ± 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Ta 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0.01–0.07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0.03 ± 0.02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6333841"/>
                  </a:ext>
                </a:extLst>
              </a:tr>
              <a:tr h="24281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Ni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2–10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6 ± 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W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0.2–0.4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0.3 ± 0.08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5727885"/>
                  </a:ext>
                </a:extLst>
              </a:tr>
              <a:tr h="24281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Zn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42–265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150 ± 71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 err="1">
                          <a:effectLst/>
                          <a:latin typeface="+mn-lt"/>
                        </a:rPr>
                        <a:t>Th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0.2–1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0.4 ± 0.3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3179076"/>
                  </a:ext>
                </a:extLst>
              </a:tr>
              <a:tr h="24281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As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0.2–1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0.4 ± 0.2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U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0.04–0.2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0.1 ± 0.06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4289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Br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25–129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62 ± 35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7–43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± </a:t>
                      </a:r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56981367"/>
                  </a:ext>
                </a:extLst>
              </a:tr>
              <a:tr h="24281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+mn-lt"/>
                        </a:rPr>
                        <a:t>Rb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7–31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21 ± 10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0.04–0.1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 ± 0.03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95128073"/>
                  </a:ext>
                </a:extLst>
              </a:tr>
              <a:tr h="24281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 err="1">
                          <a:effectLst/>
                          <a:latin typeface="+mn-lt"/>
                        </a:rPr>
                        <a:t>Sr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130–221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173 ± 34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Pb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0.3–2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 ± 0.5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4993195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247049" y="2656476"/>
            <a:ext cx="4782276" cy="23912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237524" y="2970801"/>
            <a:ext cx="4782276" cy="23912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161324" y="1333738"/>
            <a:ext cx="4782276" cy="23912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6847749" y="1888126"/>
            <a:ext cx="4258401" cy="23912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1237524" y="3732801"/>
            <a:ext cx="4363176" cy="23912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1161324" y="6313421"/>
            <a:ext cx="4725126" cy="23912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1161324" y="5521266"/>
            <a:ext cx="4782276" cy="23912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1161324" y="4749741"/>
            <a:ext cx="4782276" cy="23912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1104174" y="3987741"/>
            <a:ext cx="4782276" cy="23912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Rectangle 14"/>
          <p:cNvSpPr/>
          <p:nvPr/>
        </p:nvSpPr>
        <p:spPr>
          <a:xfrm>
            <a:off x="6585811" y="1607767"/>
            <a:ext cx="4782276" cy="18928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6585811" y="1333738"/>
            <a:ext cx="4782276" cy="21154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Rectangle 16"/>
          <p:cNvSpPr/>
          <p:nvPr/>
        </p:nvSpPr>
        <p:spPr>
          <a:xfrm>
            <a:off x="1104174" y="3483210"/>
            <a:ext cx="4782276" cy="23912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Rectangle 17"/>
          <p:cNvSpPr/>
          <p:nvPr/>
        </p:nvSpPr>
        <p:spPr>
          <a:xfrm>
            <a:off x="6585811" y="6301687"/>
            <a:ext cx="4782276" cy="18928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Rectangle 18"/>
          <p:cNvSpPr/>
          <p:nvPr/>
        </p:nvSpPr>
        <p:spPr>
          <a:xfrm>
            <a:off x="6585811" y="6027658"/>
            <a:ext cx="4782276" cy="21154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Rectangle 19"/>
          <p:cNvSpPr/>
          <p:nvPr/>
        </p:nvSpPr>
        <p:spPr>
          <a:xfrm>
            <a:off x="6578557" y="2246683"/>
            <a:ext cx="4782276" cy="21154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607583" y="2638569"/>
            <a:ext cx="4782276" cy="21154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6593070" y="2986918"/>
            <a:ext cx="4782276" cy="21154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Rectangle 22"/>
          <p:cNvSpPr/>
          <p:nvPr/>
        </p:nvSpPr>
        <p:spPr>
          <a:xfrm>
            <a:off x="6571297" y="3240917"/>
            <a:ext cx="4782276" cy="21154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Rectangle 23"/>
          <p:cNvSpPr/>
          <p:nvPr/>
        </p:nvSpPr>
        <p:spPr>
          <a:xfrm>
            <a:off x="6622097" y="3509431"/>
            <a:ext cx="4782276" cy="21154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Rectangle 24"/>
          <p:cNvSpPr/>
          <p:nvPr/>
        </p:nvSpPr>
        <p:spPr>
          <a:xfrm>
            <a:off x="6643870" y="3734401"/>
            <a:ext cx="4782276" cy="21154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Rectangle 25"/>
          <p:cNvSpPr/>
          <p:nvPr/>
        </p:nvSpPr>
        <p:spPr>
          <a:xfrm>
            <a:off x="6651124" y="4002913"/>
            <a:ext cx="4782276" cy="21154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Rectangle 26"/>
          <p:cNvSpPr/>
          <p:nvPr/>
        </p:nvSpPr>
        <p:spPr>
          <a:xfrm>
            <a:off x="6629355" y="4256914"/>
            <a:ext cx="4782276" cy="21154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Rectangle 30"/>
          <p:cNvSpPr/>
          <p:nvPr/>
        </p:nvSpPr>
        <p:spPr>
          <a:xfrm>
            <a:off x="1104174" y="3232097"/>
            <a:ext cx="4782276" cy="21154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2" name="Rectangle 31"/>
          <p:cNvSpPr/>
          <p:nvPr/>
        </p:nvSpPr>
        <p:spPr>
          <a:xfrm>
            <a:off x="1154974" y="4516613"/>
            <a:ext cx="4782276" cy="21154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Rectangle 32"/>
          <p:cNvSpPr/>
          <p:nvPr/>
        </p:nvSpPr>
        <p:spPr>
          <a:xfrm>
            <a:off x="1147718" y="4248099"/>
            <a:ext cx="4782276" cy="21154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4" name="Rectangle 33"/>
          <p:cNvSpPr/>
          <p:nvPr/>
        </p:nvSpPr>
        <p:spPr>
          <a:xfrm>
            <a:off x="6605092" y="5772100"/>
            <a:ext cx="4782276" cy="21154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5" name="Rectangle 34"/>
          <p:cNvSpPr/>
          <p:nvPr/>
        </p:nvSpPr>
        <p:spPr>
          <a:xfrm>
            <a:off x="1176745" y="5264100"/>
            <a:ext cx="4782276" cy="21154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6" name="Rectangle 35"/>
          <p:cNvSpPr/>
          <p:nvPr/>
        </p:nvSpPr>
        <p:spPr>
          <a:xfrm>
            <a:off x="6590575" y="5264099"/>
            <a:ext cx="4782276" cy="21154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7" name="Rectangle 36"/>
          <p:cNvSpPr/>
          <p:nvPr/>
        </p:nvSpPr>
        <p:spPr>
          <a:xfrm>
            <a:off x="1147717" y="1069461"/>
            <a:ext cx="4782276" cy="21154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8" name="Rectangle 37"/>
          <p:cNvSpPr/>
          <p:nvPr/>
        </p:nvSpPr>
        <p:spPr>
          <a:xfrm>
            <a:off x="6590573" y="5510842"/>
            <a:ext cx="4782276" cy="21154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9" name="Rectangle 38"/>
          <p:cNvSpPr/>
          <p:nvPr/>
        </p:nvSpPr>
        <p:spPr>
          <a:xfrm>
            <a:off x="6634114" y="4756097"/>
            <a:ext cx="4782276" cy="21154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0" name="Rectangle 39"/>
          <p:cNvSpPr/>
          <p:nvPr/>
        </p:nvSpPr>
        <p:spPr>
          <a:xfrm>
            <a:off x="1162234" y="1577465"/>
            <a:ext cx="4782276" cy="21154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1" name="Rectangle 40"/>
          <p:cNvSpPr/>
          <p:nvPr/>
        </p:nvSpPr>
        <p:spPr>
          <a:xfrm>
            <a:off x="1162234" y="5772099"/>
            <a:ext cx="4782276" cy="21154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2" name="Rectangle 41"/>
          <p:cNvSpPr/>
          <p:nvPr/>
        </p:nvSpPr>
        <p:spPr>
          <a:xfrm>
            <a:off x="1162231" y="5017355"/>
            <a:ext cx="4782276" cy="21154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3" name="Rectangle 42"/>
          <p:cNvSpPr/>
          <p:nvPr/>
        </p:nvSpPr>
        <p:spPr>
          <a:xfrm>
            <a:off x="1176745" y="1896179"/>
            <a:ext cx="4782276" cy="18928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4" name="Rectangle 43"/>
          <p:cNvSpPr/>
          <p:nvPr/>
        </p:nvSpPr>
        <p:spPr>
          <a:xfrm>
            <a:off x="1227550" y="2252378"/>
            <a:ext cx="4782276" cy="21154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5" name="Rectangle 44"/>
          <p:cNvSpPr/>
          <p:nvPr/>
        </p:nvSpPr>
        <p:spPr>
          <a:xfrm>
            <a:off x="61996" y="6508277"/>
            <a:ext cx="20808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India-JINR workshop 2023</a:t>
            </a:r>
          </a:p>
        </p:txBody>
      </p:sp>
    </p:spTree>
    <p:extLst>
      <p:ext uri="{BB962C8B-B14F-4D97-AF65-F5344CB8AC3E}">
        <p14:creationId xmlns:p14="http://schemas.microsoft.com/office/powerpoint/2010/main" val="258749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3" grpId="2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0445" y="292927"/>
            <a:ext cx="11639003" cy="326571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mean of element concentrations (mass fractions) in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roots (n=8) and stems (n=8)</a:t>
            </a:r>
            <a:endParaRPr lang="en-IN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79881" y="609832"/>
          <a:ext cx="11789548" cy="589037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64156">
                  <a:extLst>
                    <a:ext uri="{9D8B030D-6E8A-4147-A177-3AD203B41FA5}">
                      <a16:colId xmlns:a16="http://schemas.microsoft.com/office/drawing/2014/main" val="867924803"/>
                    </a:ext>
                  </a:extLst>
                </a:gridCol>
                <a:gridCol w="1342528">
                  <a:extLst>
                    <a:ext uri="{9D8B030D-6E8A-4147-A177-3AD203B41FA5}">
                      <a16:colId xmlns:a16="http://schemas.microsoft.com/office/drawing/2014/main" val="3419490098"/>
                    </a:ext>
                  </a:extLst>
                </a:gridCol>
                <a:gridCol w="1342528">
                  <a:extLst>
                    <a:ext uri="{9D8B030D-6E8A-4147-A177-3AD203B41FA5}">
                      <a16:colId xmlns:a16="http://schemas.microsoft.com/office/drawing/2014/main" val="2149668522"/>
                    </a:ext>
                  </a:extLst>
                </a:gridCol>
                <a:gridCol w="1327095">
                  <a:extLst>
                    <a:ext uri="{9D8B030D-6E8A-4147-A177-3AD203B41FA5}">
                      <a16:colId xmlns:a16="http://schemas.microsoft.com/office/drawing/2014/main" val="4185133462"/>
                    </a:ext>
                  </a:extLst>
                </a:gridCol>
                <a:gridCol w="1342528">
                  <a:extLst>
                    <a:ext uri="{9D8B030D-6E8A-4147-A177-3AD203B41FA5}">
                      <a16:colId xmlns:a16="http://schemas.microsoft.com/office/drawing/2014/main" val="583817132"/>
                    </a:ext>
                  </a:extLst>
                </a:gridCol>
                <a:gridCol w="848725">
                  <a:extLst>
                    <a:ext uri="{9D8B030D-6E8A-4147-A177-3AD203B41FA5}">
                      <a16:colId xmlns:a16="http://schemas.microsoft.com/office/drawing/2014/main" val="3967788670"/>
                    </a:ext>
                  </a:extLst>
                </a:gridCol>
                <a:gridCol w="1327095">
                  <a:extLst>
                    <a:ext uri="{9D8B030D-6E8A-4147-A177-3AD203B41FA5}">
                      <a16:colId xmlns:a16="http://schemas.microsoft.com/office/drawing/2014/main" val="2587985779"/>
                    </a:ext>
                  </a:extLst>
                </a:gridCol>
                <a:gridCol w="1033899">
                  <a:extLst>
                    <a:ext uri="{9D8B030D-6E8A-4147-A177-3AD203B41FA5}">
                      <a16:colId xmlns:a16="http://schemas.microsoft.com/office/drawing/2014/main" val="4235745528"/>
                    </a:ext>
                  </a:extLst>
                </a:gridCol>
                <a:gridCol w="1327095">
                  <a:extLst>
                    <a:ext uri="{9D8B030D-6E8A-4147-A177-3AD203B41FA5}">
                      <a16:colId xmlns:a16="http://schemas.microsoft.com/office/drawing/2014/main" val="3447732908"/>
                    </a:ext>
                  </a:extLst>
                </a:gridCol>
                <a:gridCol w="1033899">
                  <a:extLst>
                    <a:ext uri="{9D8B030D-6E8A-4147-A177-3AD203B41FA5}">
                      <a16:colId xmlns:a16="http://schemas.microsoft.com/office/drawing/2014/main" val="470621748"/>
                    </a:ext>
                  </a:extLst>
                </a:gridCol>
              </a:tblGrid>
              <a:tr h="263176">
                <a:tc>
                  <a:txBody>
                    <a:bodyPr/>
                    <a:lstStyle/>
                    <a:p>
                      <a:pPr algn="ctr" fontAlgn="ctr"/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Roots (n = 8)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Stems (n = 8)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Roots (n = 8)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Stems (n = 8)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680018"/>
                  </a:ext>
                </a:extLst>
              </a:tr>
              <a:tr h="26317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Elements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Range (mg/kg)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Mean ± SD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Range (mg/kg)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Mean ± SD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Elements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Range (mg/kg)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Mean ± SD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Range (mg/kg)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Mean ± SD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847088"/>
                  </a:ext>
                </a:extLst>
              </a:tr>
              <a:tr h="26317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290–2500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846 ± 863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78–1890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560 ± 680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Zr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3–27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± 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7–17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± 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3401314"/>
                  </a:ext>
                </a:extLst>
              </a:tr>
              <a:tr h="26317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990–4060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2524 ± 853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1180–6100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3054 ± 1732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0.003–0.2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 ± 0.04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0.05–0.2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 ± 0.07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6253875"/>
                  </a:ext>
                </a:extLst>
              </a:tr>
              <a:tr h="26317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944–2940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2681 ± 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421–3780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1379 ± 1104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0.2–1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 ± 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0.2–0.4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 ± 0.1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2170834"/>
                  </a:ext>
                </a:extLst>
              </a:tr>
              <a:tr h="26317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4950–29,700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14,306 ± 7071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6100–20,100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11,907 ± 5015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54–126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 ± 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61–165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 ± 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6240123"/>
                  </a:ext>
                </a:extLst>
              </a:tr>
              <a:tr h="31446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1360–14,000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6073 ± 4955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776–26,300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11,666 ± 10,132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1–5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±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1–3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± 0.8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5765269"/>
                  </a:ext>
                </a:extLst>
              </a:tr>
              <a:tr h="31238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20,200–64,000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33,725 ± 14,866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25,600–117,000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49,900 ± 29,717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2–10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± 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2–6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± 1.7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682741"/>
                  </a:ext>
                </a:extLst>
              </a:tr>
              <a:tr h="26317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6080–14,100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9248 ± 3228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3930–13,500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7517 ± 3604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Nd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1–4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±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1–2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± 0.2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7694099"/>
                  </a:ext>
                </a:extLst>
              </a:tr>
              <a:tr h="26317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0.3–2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 ± 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0.1–1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 ± 0.2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0.1–1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 ± 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0.3–0.5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 ± 0.1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4868957"/>
                  </a:ext>
                </a:extLst>
              </a:tr>
              <a:tr h="26317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49–259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 ± 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31–248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 ± 66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0.03–0.2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 ± 0.05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0.04–0.1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 ± 0.03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3872959"/>
                  </a:ext>
                </a:extLst>
              </a:tr>
              <a:tr h="26317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1–10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± 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0.6–6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± 1.7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0.02–0.1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 ± 0.04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0.03–0.06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 ± 0.02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3046590"/>
                  </a:ext>
                </a:extLst>
              </a:tr>
              <a:tr h="26317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3–12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± 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2–10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± 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Dy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0.2–0.7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 ± 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0.2–0.4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 ± 0.1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1484250"/>
                  </a:ext>
                </a:extLst>
              </a:tr>
              <a:tr h="26317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24–100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 ±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17–91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 ± 26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Yb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0.07–0.5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 ± 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0.1–0.3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 ± 0.07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9345595"/>
                  </a:ext>
                </a:extLst>
              </a:tr>
              <a:tr h="26317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713–4490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1798 ± 1235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870–3660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1051 ± 1091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Hf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0.09–1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 ± 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0.3–0.6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0.24 ± 0.19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503609"/>
                  </a:ext>
                </a:extLst>
              </a:tr>
              <a:tr h="26317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1–2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± 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0.5–1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 ± 0.3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0.02–0.1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 ± 0.04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0.04–0.1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 ± 0.03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0325355"/>
                  </a:ext>
                </a:extLst>
              </a:tr>
              <a:tr h="26317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2–6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±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3–8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± 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0.1–0.2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 ± 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0.2–0.4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 ± 0.1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9796042"/>
                  </a:ext>
                </a:extLst>
              </a:tr>
              <a:tr h="26317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17–115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 ± 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26–155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 ± 44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0.3–2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 ± 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0.5–1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 ± 0.3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624904"/>
                  </a:ext>
                </a:extLst>
              </a:tr>
              <a:tr h="26317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0.2–1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 ± 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0.3–1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 ± 0.2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0.05–0.4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 ± 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0.1–0.2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 ± 0.06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8969618"/>
                  </a:ext>
                </a:extLst>
              </a:tr>
              <a:tr h="26317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5–40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± 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12–98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± 33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5–12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± 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3–15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± 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286948"/>
                  </a:ext>
                </a:extLst>
              </a:tr>
              <a:tr h="26317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11–31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± 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8–56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± 15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0.2–0.8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 ± 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0.03–0.2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0.09 ± 0.06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4625091"/>
                  </a:ext>
                </a:extLst>
              </a:tr>
              <a:tr h="26317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Sr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54–146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 ± 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68–130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 ± 26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0.6–2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± 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0.3–2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 ± 0.6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0374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0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8884"/>
            <a:ext cx="10515600" cy="69315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parameters of different sampling locations</a:t>
            </a:r>
            <a:endParaRPr lang="e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573887"/>
              </p:ext>
            </p:extLst>
          </p:nvPr>
        </p:nvGraphicFramePr>
        <p:xfrm>
          <a:off x="1700317" y="901958"/>
          <a:ext cx="8791300" cy="45458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93235">
                  <a:extLst>
                    <a:ext uri="{9D8B030D-6E8A-4147-A177-3AD203B41FA5}">
                      <a16:colId xmlns:a16="http://schemas.microsoft.com/office/drawing/2014/main" val="2855354251"/>
                    </a:ext>
                  </a:extLst>
                </a:gridCol>
                <a:gridCol w="1393235">
                  <a:extLst>
                    <a:ext uri="{9D8B030D-6E8A-4147-A177-3AD203B41FA5}">
                      <a16:colId xmlns:a16="http://schemas.microsoft.com/office/drawing/2014/main" val="4059261765"/>
                    </a:ext>
                  </a:extLst>
                </a:gridCol>
                <a:gridCol w="813856">
                  <a:extLst>
                    <a:ext uri="{9D8B030D-6E8A-4147-A177-3AD203B41FA5}">
                      <a16:colId xmlns:a16="http://schemas.microsoft.com/office/drawing/2014/main" val="1264062597"/>
                    </a:ext>
                  </a:extLst>
                </a:gridCol>
                <a:gridCol w="1393235">
                  <a:extLst>
                    <a:ext uri="{9D8B030D-6E8A-4147-A177-3AD203B41FA5}">
                      <a16:colId xmlns:a16="http://schemas.microsoft.com/office/drawing/2014/main" val="2582057279"/>
                    </a:ext>
                  </a:extLst>
                </a:gridCol>
                <a:gridCol w="1331213">
                  <a:extLst>
                    <a:ext uri="{9D8B030D-6E8A-4147-A177-3AD203B41FA5}">
                      <a16:colId xmlns:a16="http://schemas.microsoft.com/office/drawing/2014/main" val="2781516628"/>
                    </a:ext>
                  </a:extLst>
                </a:gridCol>
                <a:gridCol w="1331213">
                  <a:extLst>
                    <a:ext uri="{9D8B030D-6E8A-4147-A177-3AD203B41FA5}">
                      <a16:colId xmlns:a16="http://schemas.microsoft.com/office/drawing/2014/main" val="3920609151"/>
                    </a:ext>
                  </a:extLst>
                </a:gridCol>
                <a:gridCol w="1135313">
                  <a:extLst>
                    <a:ext uri="{9D8B030D-6E8A-4147-A177-3AD203B41FA5}">
                      <a16:colId xmlns:a16="http://schemas.microsoft.com/office/drawing/2014/main" val="2425844425"/>
                    </a:ext>
                  </a:extLst>
                </a:gridCol>
              </a:tblGrid>
              <a:tr h="45458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Sample</a:t>
                      </a:r>
                      <a:endParaRPr lang="en-IN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</a:t>
                      </a:r>
                      <a:endParaRPr lang="en-IN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pH</a:t>
                      </a:r>
                      <a:endParaRPr lang="en-IN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kg/ha</a:t>
                      </a:r>
                      <a:endParaRPr lang="en-IN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</a:rPr>
                        <a:t>SOM (%)</a:t>
                      </a:r>
                      <a:endParaRPr lang="en-IN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685713"/>
                  </a:ext>
                </a:extLst>
              </a:tr>
              <a:tr h="45458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Puilo</a:t>
                      </a:r>
                      <a:endParaRPr lang="en-IN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N</a:t>
                      </a:r>
                      <a:endParaRPr lang="en-IN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P</a:t>
                      </a:r>
                      <a:endParaRPr lang="en-IN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K</a:t>
                      </a:r>
                      <a:endParaRPr lang="en-IN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100741"/>
                  </a:ext>
                </a:extLst>
              </a:tr>
              <a:tr h="4545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IND-T1</a:t>
                      </a:r>
                      <a:endParaRPr lang="en-IN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Chhawrtui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6.93</a:t>
                      </a:r>
                      <a:endParaRPr lang="en-IN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281.49</a:t>
                      </a:r>
                      <a:endParaRPr lang="en-IN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79.11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146.72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4.33941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2696147"/>
                  </a:ext>
                </a:extLst>
              </a:tr>
              <a:tr h="4545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IND-T2</a:t>
                      </a:r>
                      <a:endParaRPr lang="en-IN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Tualte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5.28</a:t>
                      </a:r>
                      <a:endParaRPr lang="en-IN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325.14</a:t>
                      </a:r>
                      <a:endParaRPr lang="en-IN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28.84</a:t>
                      </a:r>
                      <a:endParaRPr lang="en-IN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135.52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3.30007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8162733"/>
                  </a:ext>
                </a:extLst>
              </a:tr>
              <a:tr h="4545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IND-T3</a:t>
                      </a:r>
                      <a:endParaRPr lang="en-IN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Khuangleng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5.25</a:t>
                      </a:r>
                      <a:endParaRPr lang="en-IN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379.34</a:t>
                      </a:r>
                      <a:endParaRPr lang="en-IN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9.11</a:t>
                      </a:r>
                      <a:endParaRPr lang="en-IN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161.28</a:t>
                      </a:r>
                      <a:endParaRPr lang="en-IN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4.324515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9313850"/>
                  </a:ext>
                </a:extLst>
              </a:tr>
              <a:tr h="4545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IND-T4</a:t>
                      </a:r>
                      <a:endParaRPr lang="en-IN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Bungtlang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5.54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379.34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21.93</a:t>
                      </a:r>
                      <a:endParaRPr lang="en-IN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86.24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4.95507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3004594"/>
                  </a:ext>
                </a:extLst>
              </a:tr>
              <a:tr h="4545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IND-T5</a:t>
                      </a:r>
                      <a:endParaRPr lang="en-IN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Hmuntha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5.0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454.6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169.52</a:t>
                      </a:r>
                      <a:endParaRPr lang="en-IN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84</a:t>
                      </a:r>
                      <a:endParaRPr lang="en-IN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3.162705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5197114"/>
                  </a:ext>
                </a:extLst>
              </a:tr>
              <a:tr h="4545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IND-T6</a:t>
                      </a:r>
                      <a:endParaRPr lang="en-IN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Lungdai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5.19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534.38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17.88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209.44</a:t>
                      </a:r>
                      <a:endParaRPr lang="en-IN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5.85208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8149175"/>
                  </a:ext>
                </a:extLst>
              </a:tr>
              <a:tr h="4545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IND-T7</a:t>
                      </a:r>
                      <a:endParaRPr lang="en-IN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veng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4.7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407.94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201.73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136.64</a:t>
                      </a:r>
                      <a:endParaRPr lang="en-IN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3.606245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6455771"/>
                  </a:ext>
                </a:extLst>
              </a:tr>
              <a:tr h="4545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IND-T8</a:t>
                      </a:r>
                      <a:endParaRPr lang="en-IN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</a:t>
                      </a:r>
                      <a:endParaRPr lang="en-IN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4.38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465.14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275.78</a:t>
                      </a:r>
                      <a:endParaRPr lang="en-IN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92.96</a:t>
                      </a:r>
                      <a:endParaRPr lang="en-IN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3.473845</a:t>
                      </a:r>
                      <a:endParaRPr lang="en-IN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572599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28243" y="5754790"/>
            <a:ext cx="113330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soil pH values ranged from </a:t>
            </a:r>
            <a:r>
              <a:rPr lang="en-US" dirty="0" smtClean="0"/>
              <a:t>strongly acidic </a:t>
            </a:r>
            <a:r>
              <a:rPr lang="en-US" dirty="0"/>
              <a:t>(pH = 4.4) to marginally acidic (pH = 6.9) with a </a:t>
            </a:r>
            <a:r>
              <a:rPr lang="en-US" dirty="0" smtClean="0"/>
              <a:t>mean </a:t>
            </a:r>
            <a:r>
              <a:rPr lang="en-IN" dirty="0" smtClean="0"/>
              <a:t>soil </a:t>
            </a:r>
            <a:r>
              <a:rPr lang="en-IN" dirty="0"/>
              <a:t>pH = 5.3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0317" y="627402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Pearson’s correlation coefficients were calculated </a:t>
            </a:r>
            <a:r>
              <a:rPr lang="en-US" dirty="0" smtClean="0"/>
              <a:t>using </a:t>
            </a:r>
            <a:r>
              <a:rPr lang="en-IN" dirty="0" smtClean="0"/>
              <a:t>SPSS </a:t>
            </a:r>
            <a:r>
              <a:rPr lang="en-IN" dirty="0"/>
              <a:t>(V16.0)</a:t>
            </a:r>
          </a:p>
        </p:txBody>
      </p:sp>
      <p:sp>
        <p:nvSpPr>
          <p:cNvPr id="6" name="Rectangle 5"/>
          <p:cNvSpPr/>
          <p:nvPr/>
        </p:nvSpPr>
        <p:spPr>
          <a:xfrm>
            <a:off x="61996" y="6411292"/>
            <a:ext cx="2621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India-JINR workshop 2023</a:t>
            </a:r>
          </a:p>
        </p:txBody>
      </p:sp>
    </p:spTree>
    <p:extLst>
      <p:ext uri="{BB962C8B-B14F-4D97-AF65-F5344CB8AC3E}">
        <p14:creationId xmlns:p14="http://schemas.microsoft.com/office/powerpoint/2010/main" val="11280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9000"/>
            <a:ext cx="10515600" cy="3402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latin typeface="+mn-lt"/>
              </a:rPr>
              <a:t>Correlation between elemental concentration and soil parameters</a:t>
            </a:r>
            <a:endParaRPr lang="en-IN" sz="28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8017" y="6214915"/>
            <a:ext cx="10345783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** Correlation is significant at p&lt;0.01 level (2-tailed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;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Correlation is significant (2-tailed at p&lt;0.05 level).</a:t>
            </a:r>
            <a:endParaRPr lang="en-IN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382033"/>
              </p:ext>
            </p:extLst>
          </p:nvPr>
        </p:nvGraphicFramePr>
        <p:xfrm>
          <a:off x="1008014" y="727469"/>
          <a:ext cx="10234608" cy="548743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52884">
                  <a:extLst>
                    <a:ext uri="{9D8B030D-6E8A-4147-A177-3AD203B41FA5}">
                      <a16:colId xmlns:a16="http://schemas.microsoft.com/office/drawing/2014/main" val="673549481"/>
                    </a:ext>
                  </a:extLst>
                </a:gridCol>
                <a:gridCol w="852884">
                  <a:extLst>
                    <a:ext uri="{9D8B030D-6E8A-4147-A177-3AD203B41FA5}">
                      <a16:colId xmlns:a16="http://schemas.microsoft.com/office/drawing/2014/main" val="1311308211"/>
                    </a:ext>
                  </a:extLst>
                </a:gridCol>
                <a:gridCol w="852884">
                  <a:extLst>
                    <a:ext uri="{9D8B030D-6E8A-4147-A177-3AD203B41FA5}">
                      <a16:colId xmlns:a16="http://schemas.microsoft.com/office/drawing/2014/main" val="1844746955"/>
                    </a:ext>
                  </a:extLst>
                </a:gridCol>
                <a:gridCol w="852884">
                  <a:extLst>
                    <a:ext uri="{9D8B030D-6E8A-4147-A177-3AD203B41FA5}">
                      <a16:colId xmlns:a16="http://schemas.microsoft.com/office/drawing/2014/main" val="675013539"/>
                    </a:ext>
                  </a:extLst>
                </a:gridCol>
                <a:gridCol w="852884">
                  <a:extLst>
                    <a:ext uri="{9D8B030D-6E8A-4147-A177-3AD203B41FA5}">
                      <a16:colId xmlns:a16="http://schemas.microsoft.com/office/drawing/2014/main" val="472885567"/>
                    </a:ext>
                  </a:extLst>
                </a:gridCol>
                <a:gridCol w="852884">
                  <a:extLst>
                    <a:ext uri="{9D8B030D-6E8A-4147-A177-3AD203B41FA5}">
                      <a16:colId xmlns:a16="http://schemas.microsoft.com/office/drawing/2014/main" val="2938927667"/>
                    </a:ext>
                  </a:extLst>
                </a:gridCol>
                <a:gridCol w="852884">
                  <a:extLst>
                    <a:ext uri="{9D8B030D-6E8A-4147-A177-3AD203B41FA5}">
                      <a16:colId xmlns:a16="http://schemas.microsoft.com/office/drawing/2014/main" val="1207981834"/>
                    </a:ext>
                  </a:extLst>
                </a:gridCol>
                <a:gridCol w="852884">
                  <a:extLst>
                    <a:ext uri="{9D8B030D-6E8A-4147-A177-3AD203B41FA5}">
                      <a16:colId xmlns:a16="http://schemas.microsoft.com/office/drawing/2014/main" val="104015852"/>
                    </a:ext>
                  </a:extLst>
                </a:gridCol>
                <a:gridCol w="852884">
                  <a:extLst>
                    <a:ext uri="{9D8B030D-6E8A-4147-A177-3AD203B41FA5}">
                      <a16:colId xmlns:a16="http://schemas.microsoft.com/office/drawing/2014/main" val="3600922607"/>
                    </a:ext>
                  </a:extLst>
                </a:gridCol>
                <a:gridCol w="852884">
                  <a:extLst>
                    <a:ext uri="{9D8B030D-6E8A-4147-A177-3AD203B41FA5}">
                      <a16:colId xmlns:a16="http://schemas.microsoft.com/office/drawing/2014/main" val="1614893139"/>
                    </a:ext>
                  </a:extLst>
                </a:gridCol>
                <a:gridCol w="852884">
                  <a:extLst>
                    <a:ext uri="{9D8B030D-6E8A-4147-A177-3AD203B41FA5}">
                      <a16:colId xmlns:a16="http://schemas.microsoft.com/office/drawing/2014/main" val="1395996682"/>
                    </a:ext>
                  </a:extLst>
                </a:gridCol>
                <a:gridCol w="852884">
                  <a:extLst>
                    <a:ext uri="{9D8B030D-6E8A-4147-A177-3AD203B41FA5}">
                      <a16:colId xmlns:a16="http://schemas.microsoft.com/office/drawing/2014/main" val="1410291626"/>
                    </a:ext>
                  </a:extLst>
                </a:gridCol>
              </a:tblGrid>
              <a:tr h="498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Elements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pH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SOM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Elements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pH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SOM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360664"/>
                  </a:ext>
                </a:extLst>
              </a:tr>
              <a:tr h="249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-0.532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0.267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0.927**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-0.487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-0.722*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Zr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0.026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-0.003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0.196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-0.233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-0.326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847982"/>
                  </a:ext>
                </a:extLst>
              </a:tr>
              <a:tr h="249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-0.362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0.357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0.294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0.155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-0.254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Sb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-0.505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0.239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0.806*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-0.473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-0.669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510744"/>
                  </a:ext>
                </a:extLst>
              </a:tr>
              <a:tr h="249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-0.351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0.182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0.714*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-0.61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-0.762*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Cs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-0.457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0.176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0.836**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-0.596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-0.818*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0692055"/>
                  </a:ext>
                </a:extLst>
              </a:tr>
              <a:tr h="249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-0.682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0.803*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0.51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-0.242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-0.224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Ba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-0.374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0.398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-0.105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0.181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0.037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1986341"/>
                  </a:ext>
                </a:extLst>
              </a:tr>
              <a:tr h="249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-0.507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0.849**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0.388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-0.085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0.033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0.247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-0.134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-0.391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-0.102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553430"/>
                  </a:ext>
                </a:extLst>
              </a:tr>
              <a:tr h="249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0.185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-0.448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0.318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-0.425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-0.687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-0.419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0.387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0.37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-0.439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-0.466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9843280"/>
                  </a:ext>
                </a:extLst>
              </a:tr>
              <a:tr h="249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-0.511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0.804*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0.639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0.084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0.059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-0.292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0.158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0.199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-0.646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-0.518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2383743"/>
                  </a:ext>
                </a:extLst>
              </a:tr>
              <a:tr h="249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Sc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-0.29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0.117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0.616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-0.659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-0.747*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Sm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-0.225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0.359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-0.618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-0.413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364714"/>
                  </a:ext>
                </a:extLst>
              </a:tr>
              <a:tr h="249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Ti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-0.041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0.285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0.507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0.002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-0.296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Eu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0.063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0.016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0.098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-0.508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-0.375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0962906"/>
                  </a:ext>
                </a:extLst>
              </a:tr>
              <a:tr h="249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-0.38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0.242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0.651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-0.586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-0.723*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Tb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-0.245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0.199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0.434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-0.788*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-0.493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8289204"/>
                  </a:ext>
                </a:extLst>
              </a:tr>
              <a:tr h="249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-0.524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0.724*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0.33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0.043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-0.163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Dy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-0.503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0.738*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0.435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-0.177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-0.183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8497547"/>
                  </a:ext>
                </a:extLst>
              </a:tr>
              <a:tr h="249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Mn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-0.162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0.293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0.182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-0.336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-0.361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Yb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-0.221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0.35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0.264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-0.349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-0.377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9951630"/>
                  </a:ext>
                </a:extLst>
              </a:tr>
              <a:tr h="249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Fe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-0.312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0.241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0.574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-0.588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-0.646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Hf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-0.19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0.042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0.366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-0.355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-0.536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578888"/>
                  </a:ext>
                </a:extLst>
              </a:tr>
              <a:tr h="249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-0.182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0.415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0.145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-0.248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-0.255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Ta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-0.235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0.094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0.561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-0.536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-0.715*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6601227"/>
                  </a:ext>
                </a:extLst>
              </a:tr>
              <a:tr h="249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Ni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0.029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0.279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-0.005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0.303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-0.118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-0.458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-0.187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0.14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-0.239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-0.764*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829389"/>
                  </a:ext>
                </a:extLst>
              </a:tr>
              <a:tr h="249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Zn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-0.475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0.014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0.475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-0.06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-0.714*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-0.322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0.174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0.591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-0.609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-0.713*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3917087"/>
                  </a:ext>
                </a:extLst>
              </a:tr>
              <a:tr h="249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As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-0.271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0.262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0.557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-0.506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-0.573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-0.246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0.135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0.562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-0.445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-0.655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9182646"/>
                  </a:ext>
                </a:extLst>
              </a:tr>
              <a:tr h="249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-0.33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-0.251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-0.071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-0.127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-0.649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Cd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-0.257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-0.111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0.173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-0.072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-0.302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6697855"/>
                  </a:ext>
                </a:extLst>
              </a:tr>
              <a:tr h="249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Rb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-0.299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-0.224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0.236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-0.235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-0.694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Cu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-0.107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-0.354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-0.398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0.356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-0.228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5089255"/>
                  </a:ext>
                </a:extLst>
              </a:tr>
              <a:tr h="249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Sr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-0.285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0.671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0.186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0.443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0.377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Pb</a:t>
                      </a:r>
                      <a:endParaRPr lang="en-IN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-0.662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0.621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0.686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-0.447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</a:rPr>
                        <a:t>-0.484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9667704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619500" y="1217465"/>
            <a:ext cx="742950" cy="2476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2771775" y="2227115"/>
            <a:ext cx="742950" cy="2476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ounded Rectangle 8"/>
          <p:cNvSpPr/>
          <p:nvPr/>
        </p:nvSpPr>
        <p:spPr>
          <a:xfrm>
            <a:off x="8743950" y="1712765"/>
            <a:ext cx="742950" cy="2476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ounded Rectangle 9"/>
          <p:cNvSpPr/>
          <p:nvPr/>
        </p:nvSpPr>
        <p:spPr>
          <a:xfrm>
            <a:off x="3619500" y="1722290"/>
            <a:ext cx="742950" cy="24765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ounded Rectangle 10"/>
          <p:cNvSpPr/>
          <p:nvPr/>
        </p:nvSpPr>
        <p:spPr>
          <a:xfrm>
            <a:off x="2771775" y="1960415"/>
            <a:ext cx="742950" cy="24765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ounded Rectangle 11"/>
          <p:cNvSpPr/>
          <p:nvPr/>
        </p:nvSpPr>
        <p:spPr>
          <a:xfrm>
            <a:off x="5334000" y="1226990"/>
            <a:ext cx="742950" cy="24765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ounded Rectangle 12"/>
          <p:cNvSpPr/>
          <p:nvPr/>
        </p:nvSpPr>
        <p:spPr>
          <a:xfrm>
            <a:off x="5324475" y="1731815"/>
            <a:ext cx="742950" cy="24765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Rounded Rectangle 13"/>
          <p:cNvSpPr/>
          <p:nvPr/>
        </p:nvSpPr>
        <p:spPr>
          <a:xfrm>
            <a:off x="2771775" y="2722415"/>
            <a:ext cx="742950" cy="24765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Rounded Rectangle 14"/>
          <p:cNvSpPr/>
          <p:nvPr/>
        </p:nvSpPr>
        <p:spPr>
          <a:xfrm>
            <a:off x="5334000" y="2979590"/>
            <a:ext cx="742950" cy="24765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ounded Rectangle 15"/>
          <p:cNvSpPr/>
          <p:nvPr/>
        </p:nvSpPr>
        <p:spPr>
          <a:xfrm>
            <a:off x="5343525" y="3465365"/>
            <a:ext cx="742950" cy="24765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0" y="4970315"/>
            <a:ext cx="742950" cy="24765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Rounded Rectangle 17"/>
          <p:cNvSpPr/>
          <p:nvPr/>
        </p:nvSpPr>
        <p:spPr>
          <a:xfrm>
            <a:off x="2771775" y="3722540"/>
            <a:ext cx="742950" cy="24765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Rounded Rectangle 18"/>
          <p:cNvSpPr/>
          <p:nvPr/>
        </p:nvSpPr>
        <p:spPr>
          <a:xfrm>
            <a:off x="7896225" y="3713015"/>
            <a:ext cx="742950" cy="24765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Rounded Rectangle 19"/>
          <p:cNvSpPr/>
          <p:nvPr/>
        </p:nvSpPr>
        <p:spPr>
          <a:xfrm>
            <a:off x="9591675" y="3474890"/>
            <a:ext cx="742950" cy="24765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Rounded Rectangle 20"/>
          <p:cNvSpPr/>
          <p:nvPr/>
        </p:nvSpPr>
        <p:spPr>
          <a:xfrm>
            <a:off x="8743950" y="1465115"/>
            <a:ext cx="742950" cy="24765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Rounded Rectangle 21"/>
          <p:cNvSpPr/>
          <p:nvPr/>
        </p:nvSpPr>
        <p:spPr>
          <a:xfrm>
            <a:off x="10439400" y="1722290"/>
            <a:ext cx="742950" cy="24765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Rounded Rectangle 22"/>
          <p:cNvSpPr/>
          <p:nvPr/>
        </p:nvSpPr>
        <p:spPr>
          <a:xfrm>
            <a:off x="10448925" y="4475015"/>
            <a:ext cx="742950" cy="24765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Rounded Rectangle 23"/>
          <p:cNvSpPr/>
          <p:nvPr/>
        </p:nvSpPr>
        <p:spPr>
          <a:xfrm>
            <a:off x="10448925" y="4713140"/>
            <a:ext cx="742950" cy="24765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Rounded Rectangle 24"/>
          <p:cNvSpPr/>
          <p:nvPr/>
        </p:nvSpPr>
        <p:spPr>
          <a:xfrm>
            <a:off x="10448925" y="4951265"/>
            <a:ext cx="742950" cy="24765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Rectangle 25"/>
          <p:cNvSpPr/>
          <p:nvPr/>
        </p:nvSpPr>
        <p:spPr>
          <a:xfrm>
            <a:off x="6576" y="6563697"/>
            <a:ext cx="18104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India-JINR workshop 2023</a:t>
            </a:r>
          </a:p>
        </p:txBody>
      </p:sp>
    </p:spTree>
    <p:extLst>
      <p:ext uri="{BB962C8B-B14F-4D97-AF65-F5344CB8AC3E}">
        <p14:creationId xmlns:p14="http://schemas.microsoft.com/office/powerpoint/2010/main" val="245012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755"/>
            <a:ext cx="10515600" cy="3925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Bioconcentration and translocation of ions in tobacco</a:t>
            </a:r>
            <a:endParaRPr lang="e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0067" y="6302924"/>
            <a:ext cx="8878389" cy="3906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BCF – Bioconcentration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 ; TF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Translocation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 ; 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Leaf ; ST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Stem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– Root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599303"/>
              </p:ext>
            </p:extLst>
          </p:nvPr>
        </p:nvGraphicFramePr>
        <p:xfrm>
          <a:off x="682543" y="702226"/>
          <a:ext cx="10874868" cy="551075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906239">
                  <a:extLst>
                    <a:ext uri="{9D8B030D-6E8A-4147-A177-3AD203B41FA5}">
                      <a16:colId xmlns:a16="http://schemas.microsoft.com/office/drawing/2014/main" val="2302029143"/>
                    </a:ext>
                  </a:extLst>
                </a:gridCol>
                <a:gridCol w="906239">
                  <a:extLst>
                    <a:ext uri="{9D8B030D-6E8A-4147-A177-3AD203B41FA5}">
                      <a16:colId xmlns:a16="http://schemas.microsoft.com/office/drawing/2014/main" val="1609998023"/>
                    </a:ext>
                  </a:extLst>
                </a:gridCol>
                <a:gridCol w="906239">
                  <a:extLst>
                    <a:ext uri="{9D8B030D-6E8A-4147-A177-3AD203B41FA5}">
                      <a16:colId xmlns:a16="http://schemas.microsoft.com/office/drawing/2014/main" val="3365812022"/>
                    </a:ext>
                  </a:extLst>
                </a:gridCol>
                <a:gridCol w="906239">
                  <a:extLst>
                    <a:ext uri="{9D8B030D-6E8A-4147-A177-3AD203B41FA5}">
                      <a16:colId xmlns:a16="http://schemas.microsoft.com/office/drawing/2014/main" val="1164825259"/>
                    </a:ext>
                  </a:extLst>
                </a:gridCol>
                <a:gridCol w="906239">
                  <a:extLst>
                    <a:ext uri="{9D8B030D-6E8A-4147-A177-3AD203B41FA5}">
                      <a16:colId xmlns:a16="http://schemas.microsoft.com/office/drawing/2014/main" val="2996838563"/>
                    </a:ext>
                  </a:extLst>
                </a:gridCol>
                <a:gridCol w="906239">
                  <a:extLst>
                    <a:ext uri="{9D8B030D-6E8A-4147-A177-3AD203B41FA5}">
                      <a16:colId xmlns:a16="http://schemas.microsoft.com/office/drawing/2014/main" val="555860650"/>
                    </a:ext>
                  </a:extLst>
                </a:gridCol>
                <a:gridCol w="906239">
                  <a:extLst>
                    <a:ext uri="{9D8B030D-6E8A-4147-A177-3AD203B41FA5}">
                      <a16:colId xmlns:a16="http://schemas.microsoft.com/office/drawing/2014/main" val="1742722902"/>
                    </a:ext>
                  </a:extLst>
                </a:gridCol>
                <a:gridCol w="906239">
                  <a:extLst>
                    <a:ext uri="{9D8B030D-6E8A-4147-A177-3AD203B41FA5}">
                      <a16:colId xmlns:a16="http://schemas.microsoft.com/office/drawing/2014/main" val="316281822"/>
                    </a:ext>
                  </a:extLst>
                </a:gridCol>
                <a:gridCol w="906239">
                  <a:extLst>
                    <a:ext uri="{9D8B030D-6E8A-4147-A177-3AD203B41FA5}">
                      <a16:colId xmlns:a16="http://schemas.microsoft.com/office/drawing/2014/main" val="890206923"/>
                    </a:ext>
                  </a:extLst>
                </a:gridCol>
                <a:gridCol w="906239">
                  <a:extLst>
                    <a:ext uri="{9D8B030D-6E8A-4147-A177-3AD203B41FA5}">
                      <a16:colId xmlns:a16="http://schemas.microsoft.com/office/drawing/2014/main" val="4178974627"/>
                    </a:ext>
                  </a:extLst>
                </a:gridCol>
                <a:gridCol w="906239">
                  <a:extLst>
                    <a:ext uri="{9D8B030D-6E8A-4147-A177-3AD203B41FA5}">
                      <a16:colId xmlns:a16="http://schemas.microsoft.com/office/drawing/2014/main" val="3031021201"/>
                    </a:ext>
                  </a:extLst>
                </a:gridCol>
                <a:gridCol w="906239">
                  <a:extLst>
                    <a:ext uri="{9D8B030D-6E8A-4147-A177-3AD203B41FA5}">
                      <a16:colId xmlns:a16="http://schemas.microsoft.com/office/drawing/2014/main" val="2429268973"/>
                    </a:ext>
                  </a:extLst>
                </a:gridCol>
              </a:tblGrid>
              <a:tr h="262417">
                <a:tc>
                  <a:txBody>
                    <a:bodyPr/>
                    <a:lstStyle/>
                    <a:p>
                      <a:pPr algn="ctr" fontAlgn="t"/>
                      <a:r>
                        <a:rPr lang="en-IN" sz="1400" b="1" u="none" strike="noStrike" dirty="0">
                          <a:effectLst/>
                        </a:rPr>
                        <a:t>Elements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effectLst/>
                        </a:rPr>
                        <a:t>BCF (L)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effectLst/>
                        </a:rPr>
                        <a:t>TF (L)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effectLst/>
                        </a:rPr>
                        <a:t>BCF (ST)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effectLst/>
                        </a:rPr>
                        <a:t>TF (ST)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effectLst/>
                        </a:rPr>
                        <a:t>BCF(R)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400" b="1" u="none" strike="noStrike" dirty="0">
                          <a:effectLst/>
                        </a:rPr>
                        <a:t>Elements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effectLst/>
                        </a:rPr>
                        <a:t>BCF (L)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effectLst/>
                        </a:rPr>
                        <a:t>TF (L)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effectLst/>
                        </a:rPr>
                        <a:t>BCF (ST)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effectLst/>
                        </a:rPr>
                        <a:t>TF (ST)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effectLst/>
                        </a:rPr>
                        <a:t>BCF(R)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924224"/>
                  </a:ext>
                </a:extLst>
              </a:tr>
              <a:tr h="262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Na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0.105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0.49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0.14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0.67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0.22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err="1">
                          <a:effectLst/>
                        </a:rPr>
                        <a:t>Sr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2.53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1.89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1.16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0.87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1.334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50853525"/>
                  </a:ext>
                </a:extLst>
              </a:tr>
              <a:tr h="262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Mg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0.391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3.39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0.14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1.21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0.12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err="1">
                          <a:effectLst/>
                        </a:rPr>
                        <a:t>Zr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0.032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0.64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0.051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1155599"/>
                  </a:ext>
                </a:extLst>
              </a:tr>
              <a:tr h="262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Al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0.54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0.019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0.52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</a:rPr>
                        <a:t>Sb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0.18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1.41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0.11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0.85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</a:rPr>
                        <a:t>0.13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4542153"/>
                  </a:ext>
                </a:extLst>
              </a:tr>
              <a:tr h="262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Si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0.11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2.62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0.035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0.83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0.042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</a:rPr>
                        <a:t>Cs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0.024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0.45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0.026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0.48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0.054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1520171"/>
                  </a:ext>
                </a:extLst>
              </a:tr>
              <a:tr h="262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Cl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171.95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2.79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118.51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1.92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61.69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</a:rPr>
                        <a:t>Ba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0.36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2.05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0.22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1.26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0.17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740777"/>
                  </a:ext>
                </a:extLst>
              </a:tr>
              <a:tr h="262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K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2.64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1.45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2.67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1.48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1.81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</a:rPr>
                        <a:t>La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0.076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1.3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0.032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0.55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6949918"/>
                  </a:ext>
                </a:extLst>
              </a:tr>
              <a:tr h="262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Ca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13.82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2.82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3.99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0.81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4.91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</a:rPr>
                        <a:t>Ce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0.041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0.79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0.028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0.53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0.052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6144265"/>
                  </a:ext>
                </a:extLst>
              </a:tr>
              <a:tr h="262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Sc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0.025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0.49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0.025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0.49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0.051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err="1">
                          <a:effectLst/>
                        </a:rPr>
                        <a:t>Nd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0.052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1.04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0.032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0.65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1880"/>
                  </a:ext>
                </a:extLst>
              </a:tr>
              <a:tr h="262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Ti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0.023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0.61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0.022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0.58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</a:rPr>
                        <a:t>Sm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0.056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0.95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0.033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0.55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</a:rPr>
                        <a:t>0.06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4119890"/>
                  </a:ext>
                </a:extLst>
              </a:tr>
              <a:tr h="262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V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0.54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0.019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0.53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err="1">
                          <a:effectLst/>
                        </a:rPr>
                        <a:t>Eu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0.057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0.99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0.033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0.56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0.058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7999185"/>
                  </a:ext>
                </a:extLst>
              </a:tr>
              <a:tr h="262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Cr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0.041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0.64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0.036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0.56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0.064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</a:rPr>
                        <a:t>Tb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0.045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0.77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0.034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0.58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0.058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9873849"/>
                  </a:ext>
                </a:extLst>
              </a:tr>
              <a:tr h="262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Mn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0.205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3.42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0.044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0.73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err="1">
                          <a:effectLst/>
                        </a:rPr>
                        <a:t>Dy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0.096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1.29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0.065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0.87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0.074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8710102"/>
                  </a:ext>
                </a:extLst>
              </a:tr>
              <a:tr h="262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Fe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0.028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0.66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0.025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0.59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0.043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err="1">
                          <a:effectLst/>
                        </a:rPr>
                        <a:t>Yb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0.032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0.51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0.035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0.56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0.062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1018141"/>
                  </a:ext>
                </a:extLst>
              </a:tr>
              <a:tr h="262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Co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0.065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1.1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0.034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0.58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err="1">
                          <a:effectLst/>
                        </a:rPr>
                        <a:t>Hf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0.037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0.67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0.031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0.55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0.056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158858"/>
                  </a:ext>
                </a:extLst>
              </a:tr>
              <a:tr h="262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Ni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0.118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1.19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0.084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0.85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</a:rPr>
                        <a:t>Ta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0.026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0.52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0.026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0.52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7429159"/>
                  </a:ext>
                </a:extLst>
              </a:tr>
              <a:tr h="262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Cu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1.45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2.52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0.63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1.09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0.57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</a:rPr>
                        <a:t>W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0.137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1.91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1.38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0.072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2544319"/>
                  </a:ext>
                </a:extLst>
              </a:tr>
              <a:tr h="262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Zn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1.7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3.52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0.62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1.29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0.48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err="1">
                          <a:effectLst/>
                        </a:rPr>
                        <a:t>Th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0.027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0.53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0.027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0.53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1727023"/>
                  </a:ext>
                </a:extLst>
              </a:tr>
              <a:tr h="262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As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0.041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0.88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0.035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0.75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</a:rPr>
                        <a:t>U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0.034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0.027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0.48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0.056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3017749"/>
                  </a:ext>
                </a:extLst>
              </a:tr>
              <a:tr h="262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Br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8.02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2.91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5.51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2.76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</a:rPr>
                        <a:t>Cd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7.24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5.57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1.7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1.31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1.3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7725921"/>
                  </a:ext>
                </a:extLst>
              </a:tr>
              <a:tr h="262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Rb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0.156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1.17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0.15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1.14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0.131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</a:rPr>
                        <a:t>Pb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</a:rPr>
                        <a:t>0.103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1.53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0.058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</a:rPr>
                        <a:t>0.87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</a:rPr>
                        <a:t>0.067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5174945"/>
                  </a:ext>
                </a:extLst>
              </a:tr>
            </a:tbl>
          </a:graphicData>
        </a:graphic>
      </p:graphicFrame>
      <p:sp>
        <p:nvSpPr>
          <p:cNvPr id="3" name="Left Brace 2"/>
          <p:cNvSpPr/>
          <p:nvPr/>
        </p:nvSpPr>
        <p:spPr>
          <a:xfrm>
            <a:off x="6152828" y="2274169"/>
            <a:ext cx="294468" cy="213763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Left Brace 7"/>
          <p:cNvSpPr/>
          <p:nvPr/>
        </p:nvSpPr>
        <p:spPr>
          <a:xfrm flipH="1">
            <a:off x="11247895" y="2274169"/>
            <a:ext cx="334915" cy="213763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Notched Right Arrow 3"/>
          <p:cNvSpPr/>
          <p:nvPr/>
        </p:nvSpPr>
        <p:spPr>
          <a:xfrm>
            <a:off x="482600" y="2052780"/>
            <a:ext cx="523983" cy="195989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66800" y="2261469"/>
            <a:ext cx="4813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2808" y="2815564"/>
            <a:ext cx="10226787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BCF for tobacco leaf</a:t>
            </a:r>
            <a:endParaRPr lang="en-IN" sz="2400" b="1" dirty="0" smtClean="0"/>
          </a:p>
          <a:p>
            <a:pPr algn="ctr"/>
            <a:r>
              <a:rPr lang="en-IN" sz="2400" dirty="0" smtClean="0"/>
              <a:t>Cl </a:t>
            </a:r>
            <a:r>
              <a:rPr lang="en-IN" sz="2400" dirty="0"/>
              <a:t>&gt; &gt; &gt; Ca &gt; Br &gt; Cd &gt; &gt; K &gt; </a:t>
            </a:r>
            <a:r>
              <a:rPr lang="en-IN" sz="2400" dirty="0" err="1"/>
              <a:t>Sr</a:t>
            </a:r>
            <a:r>
              <a:rPr lang="en-IN" sz="2400" dirty="0"/>
              <a:t> &gt; </a:t>
            </a:r>
            <a:r>
              <a:rPr lang="en-IN" sz="2400" dirty="0" smtClean="0"/>
              <a:t>Zn</a:t>
            </a:r>
          </a:p>
          <a:p>
            <a:pPr algn="ctr"/>
            <a:r>
              <a:rPr lang="en-US" sz="2400" b="1" dirty="0" smtClean="0"/>
              <a:t>Translocation</a:t>
            </a:r>
          </a:p>
          <a:p>
            <a:pPr algn="ctr"/>
            <a:r>
              <a:rPr lang="nn-NO" sz="2400" dirty="0"/>
              <a:t>Cd &gt; Zn &gt; Mn &gt; Mg &gt; Br &gt; Ca &gt; Cl &gt; Si &gt; </a:t>
            </a:r>
            <a:r>
              <a:rPr lang="nn-NO" sz="2400" dirty="0" smtClean="0"/>
              <a:t>C</a:t>
            </a:r>
            <a:r>
              <a:rPr lang="pl-PL" sz="2400" dirty="0" smtClean="0"/>
              <a:t>u </a:t>
            </a:r>
            <a:r>
              <a:rPr lang="pl-PL" sz="2400" dirty="0"/>
              <a:t>&gt; Ba &gt; W &gt; Sr &gt; Pb &gt; K &gt; Sb &gt; Ni &gt; Co</a:t>
            </a:r>
            <a:endParaRPr lang="en-IN" sz="2400" dirty="0"/>
          </a:p>
        </p:txBody>
      </p:sp>
      <p:sp>
        <p:nvSpPr>
          <p:cNvPr id="10" name="Rectangle 9"/>
          <p:cNvSpPr/>
          <p:nvPr/>
        </p:nvSpPr>
        <p:spPr>
          <a:xfrm>
            <a:off x="61996" y="6411292"/>
            <a:ext cx="2621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India-JINR workshop 2023</a:t>
            </a:r>
          </a:p>
        </p:txBody>
      </p:sp>
    </p:spTree>
    <p:extLst>
      <p:ext uri="{BB962C8B-B14F-4D97-AF65-F5344CB8AC3E}">
        <p14:creationId xmlns:p14="http://schemas.microsoft.com/office/powerpoint/2010/main" val="1591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4" grpId="0" animBg="1"/>
      <p:bldP spid="4" grpId="1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9996"/>
            <a:ext cx="10515600" cy="562338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of </a:t>
            </a:r>
            <a:r>
              <a:rPr lang="e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heavy elements concentrations in soils of the study area with permissible limits for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Indian soils</a:t>
            </a:r>
            <a:endParaRPr lang="e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05096" y="1226837"/>
          <a:ext cx="11181807" cy="426513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813518">
                  <a:extLst>
                    <a:ext uri="{9D8B030D-6E8A-4147-A177-3AD203B41FA5}">
                      <a16:colId xmlns:a16="http://schemas.microsoft.com/office/drawing/2014/main" val="457362342"/>
                    </a:ext>
                  </a:extLst>
                </a:gridCol>
                <a:gridCol w="751157">
                  <a:extLst>
                    <a:ext uri="{9D8B030D-6E8A-4147-A177-3AD203B41FA5}">
                      <a16:colId xmlns:a16="http://schemas.microsoft.com/office/drawing/2014/main" val="460530276"/>
                    </a:ext>
                  </a:extLst>
                </a:gridCol>
                <a:gridCol w="692332">
                  <a:extLst>
                    <a:ext uri="{9D8B030D-6E8A-4147-A177-3AD203B41FA5}">
                      <a16:colId xmlns:a16="http://schemas.microsoft.com/office/drawing/2014/main" val="3196773497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2044715166"/>
                    </a:ext>
                  </a:extLst>
                </a:gridCol>
                <a:gridCol w="765169">
                  <a:extLst>
                    <a:ext uri="{9D8B030D-6E8A-4147-A177-3AD203B41FA5}">
                      <a16:colId xmlns:a16="http://schemas.microsoft.com/office/drawing/2014/main" val="1642524749"/>
                    </a:ext>
                  </a:extLst>
                </a:gridCol>
                <a:gridCol w="800359">
                  <a:extLst>
                    <a:ext uri="{9D8B030D-6E8A-4147-A177-3AD203B41FA5}">
                      <a16:colId xmlns:a16="http://schemas.microsoft.com/office/drawing/2014/main" val="3692100348"/>
                    </a:ext>
                  </a:extLst>
                </a:gridCol>
                <a:gridCol w="877226">
                  <a:extLst>
                    <a:ext uri="{9D8B030D-6E8A-4147-A177-3AD203B41FA5}">
                      <a16:colId xmlns:a16="http://schemas.microsoft.com/office/drawing/2014/main" val="4023125093"/>
                    </a:ext>
                  </a:extLst>
                </a:gridCol>
                <a:gridCol w="988802">
                  <a:extLst>
                    <a:ext uri="{9D8B030D-6E8A-4147-A177-3AD203B41FA5}">
                      <a16:colId xmlns:a16="http://schemas.microsoft.com/office/drawing/2014/main" val="1258716811"/>
                    </a:ext>
                  </a:extLst>
                </a:gridCol>
                <a:gridCol w="1056654">
                  <a:extLst>
                    <a:ext uri="{9D8B030D-6E8A-4147-A177-3AD203B41FA5}">
                      <a16:colId xmlns:a16="http://schemas.microsoft.com/office/drawing/2014/main" val="2685459415"/>
                    </a:ext>
                  </a:extLst>
                </a:gridCol>
                <a:gridCol w="1222454">
                  <a:extLst>
                    <a:ext uri="{9D8B030D-6E8A-4147-A177-3AD203B41FA5}">
                      <a16:colId xmlns:a16="http://schemas.microsoft.com/office/drawing/2014/main" val="2754664550"/>
                    </a:ext>
                  </a:extLst>
                </a:gridCol>
                <a:gridCol w="1221359">
                  <a:extLst>
                    <a:ext uri="{9D8B030D-6E8A-4147-A177-3AD203B41FA5}">
                      <a16:colId xmlns:a16="http://schemas.microsoft.com/office/drawing/2014/main" val="1316523507"/>
                    </a:ext>
                  </a:extLst>
                </a:gridCol>
              </a:tblGrid>
              <a:tr h="5400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Mn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Ni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Cu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Zn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Cd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Pb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Ref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184179"/>
                  </a:ext>
                </a:extLst>
              </a:tr>
              <a:tr h="7450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Indian natural soil background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114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209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32015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15.2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27.7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56.5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22.1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-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13.1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(16)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065638"/>
                  </a:ext>
                </a:extLst>
              </a:tr>
              <a:tr h="7450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Indian limit for soil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75-150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135-270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300-600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3.0-6.0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250-500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853923"/>
                  </a:ext>
                </a:extLst>
              </a:tr>
              <a:tr h="7450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Minima 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Present Study)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75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503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31500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36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7.99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58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0.018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9.14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Present Study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722590"/>
                  </a:ext>
                </a:extLst>
              </a:tr>
              <a:tr h="7450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Maxima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Present Study)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1700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54400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23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21.98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124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0.079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13.19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610715"/>
                  </a:ext>
                </a:extLst>
              </a:tr>
              <a:tr h="7450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Mean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Present Study)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104.9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1047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41787.5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20.31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48.88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14.125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87.9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0.05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11.25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17859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05096" y="5745574"/>
            <a:ext cx="11181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16"/>
            </a:pPr>
            <a:r>
              <a:rPr lang="en-IN" sz="1600" dirty="0" err="1"/>
              <a:t>Mussalo-Rauhamaa</a:t>
            </a:r>
            <a:r>
              <a:rPr lang="en-IN" sz="1600" dirty="0"/>
              <a:t> H, </a:t>
            </a:r>
            <a:r>
              <a:rPr lang="en-IN" sz="1600" dirty="0" err="1"/>
              <a:t>Salmela</a:t>
            </a:r>
            <a:r>
              <a:rPr lang="en-IN" sz="1600" dirty="0"/>
              <a:t> SS, </a:t>
            </a:r>
            <a:r>
              <a:rPr lang="en-IN" sz="1600" dirty="0" err="1"/>
              <a:t>Leppanen</a:t>
            </a:r>
            <a:r>
              <a:rPr lang="en-IN" sz="1600" dirty="0"/>
              <a:t> A, </a:t>
            </a:r>
            <a:r>
              <a:rPr lang="en-IN" sz="1600" dirty="0" err="1"/>
              <a:t>Pyysalo</a:t>
            </a:r>
            <a:r>
              <a:rPr lang="en-IN" sz="1600" dirty="0"/>
              <a:t> </a:t>
            </a:r>
            <a:r>
              <a:rPr lang="en-IN" sz="1600" dirty="0" smtClean="0"/>
              <a:t>H </a:t>
            </a:r>
            <a:r>
              <a:rPr lang="en-US" sz="1600" dirty="0" smtClean="0"/>
              <a:t>(1986</a:t>
            </a:r>
            <a:r>
              <a:rPr lang="en-US" sz="1600" dirty="0"/>
              <a:t>) Cigarettes as a source of some trace and heavy metals </a:t>
            </a:r>
            <a:r>
              <a:rPr lang="en-US" sz="1600" dirty="0" smtClean="0"/>
              <a:t>and </a:t>
            </a:r>
            <a:r>
              <a:rPr lang="en-US" sz="1600" dirty="0"/>
              <a:t>pesticides in man. Arch Environ Health 41:49–55. https:// </a:t>
            </a:r>
            <a:r>
              <a:rPr lang="en-US" sz="1600" dirty="0" err="1"/>
              <a:t>doi</a:t>
            </a:r>
            <a:r>
              <a:rPr lang="en-US" sz="1600" dirty="0"/>
              <a:t>. </a:t>
            </a:r>
            <a:r>
              <a:rPr lang="en-US" sz="1600" dirty="0" smtClean="0"/>
              <a:t>org/</a:t>
            </a:r>
            <a:r>
              <a:rPr lang="en-IN" sz="1600" dirty="0" smtClean="0"/>
              <a:t>10</a:t>
            </a:r>
            <a:r>
              <a:rPr lang="en-IN" sz="1600" dirty="0"/>
              <a:t>. 1080/ 00039 896. 1986. 99357 65</a:t>
            </a:r>
          </a:p>
        </p:txBody>
      </p:sp>
      <p:sp>
        <p:nvSpPr>
          <p:cNvPr id="8" name="Rectangle 7"/>
          <p:cNvSpPr/>
          <p:nvPr/>
        </p:nvSpPr>
        <p:spPr>
          <a:xfrm>
            <a:off x="5500255" y="2549236"/>
            <a:ext cx="4876800" cy="2942731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2382981" y="1888038"/>
            <a:ext cx="623455" cy="5566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2382981" y="4862945"/>
            <a:ext cx="623455" cy="6290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9504218" y="1878740"/>
            <a:ext cx="872836" cy="5566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9512858" y="4862944"/>
            <a:ext cx="864195" cy="6290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6442357" y="1874179"/>
            <a:ext cx="665024" cy="5566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6442357" y="4849086"/>
            <a:ext cx="665024" cy="6290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3103422" y="1888033"/>
            <a:ext cx="3144978" cy="5566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/>
          <p:cNvSpPr/>
          <p:nvPr/>
        </p:nvSpPr>
        <p:spPr>
          <a:xfrm>
            <a:off x="3103422" y="4862940"/>
            <a:ext cx="3144978" cy="62902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7301338" y="1888029"/>
            <a:ext cx="762006" cy="5566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 21"/>
          <p:cNvSpPr/>
          <p:nvPr/>
        </p:nvSpPr>
        <p:spPr>
          <a:xfrm>
            <a:off x="7301338" y="4862936"/>
            <a:ext cx="762006" cy="62902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/>
          <p:cNvSpPr/>
          <p:nvPr/>
        </p:nvSpPr>
        <p:spPr>
          <a:xfrm>
            <a:off x="61996" y="6411292"/>
            <a:ext cx="2621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India-JINR workshop 2023</a:t>
            </a:r>
          </a:p>
        </p:txBody>
      </p:sp>
    </p:spTree>
    <p:extLst>
      <p:ext uri="{BB962C8B-B14F-4D97-AF65-F5344CB8AC3E}">
        <p14:creationId xmlns:p14="http://schemas.microsoft.com/office/powerpoint/2010/main" val="18856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0"/>
            <a:ext cx="11266610" cy="62622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7406" y="6069723"/>
            <a:ext cx="11014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/>
              <a:t>Fig. </a:t>
            </a:r>
            <a:r>
              <a:rPr lang="en-IN" b="1" dirty="0" smtClean="0"/>
              <a:t>1: </a:t>
            </a:r>
            <a:r>
              <a:rPr lang="en-IN" b="1" dirty="0"/>
              <a:t>Indicator “</a:t>
            </a:r>
            <a:r>
              <a:rPr lang="en-IN" b="1" dirty="0" smtClean="0"/>
              <a:t>fingerprints” of </a:t>
            </a:r>
            <a:r>
              <a:rPr lang="en-IN" b="1" dirty="0"/>
              <a:t>element concentration (</a:t>
            </a:r>
            <a:r>
              <a:rPr lang="en-IN" b="1" dirty="0" smtClean="0"/>
              <a:t>mass fraction</a:t>
            </a:r>
            <a:r>
              <a:rPr lang="en-IN" b="1" dirty="0"/>
              <a:t>) in tobacco </a:t>
            </a:r>
            <a:r>
              <a:rPr lang="en-IN" b="1" dirty="0" smtClean="0"/>
              <a:t>plants </a:t>
            </a:r>
            <a:r>
              <a:rPr lang="en-US" b="1" dirty="0" smtClean="0"/>
              <a:t>expressed </a:t>
            </a:r>
            <a:r>
              <a:rPr lang="en-US" b="1" dirty="0"/>
              <a:t>as the relative </a:t>
            </a:r>
            <a:r>
              <a:rPr lang="en-US" b="1" dirty="0" smtClean="0"/>
              <a:t>deviation </a:t>
            </a:r>
            <a:r>
              <a:rPr lang="en-IN" b="1" dirty="0" smtClean="0"/>
              <a:t>from </a:t>
            </a:r>
            <a:r>
              <a:rPr lang="en-IN" b="1" dirty="0"/>
              <a:t>the “Reference Plant”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08757" y="3061854"/>
            <a:ext cx="0" cy="23829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292872" y="3061415"/>
            <a:ext cx="0" cy="23829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45457" y="3070068"/>
            <a:ext cx="0" cy="23829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089210" y="3070065"/>
            <a:ext cx="0" cy="23829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309894" y="3074826"/>
            <a:ext cx="0" cy="23829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972776" y="3075705"/>
            <a:ext cx="0" cy="23829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42452" y="2642315"/>
            <a:ext cx="0" cy="23829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07812" y="2619455"/>
            <a:ext cx="0" cy="23829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16672" y="2992835"/>
            <a:ext cx="0" cy="23829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98612" y="2939495"/>
            <a:ext cx="0" cy="23829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20032" y="2855675"/>
            <a:ext cx="0" cy="23829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5-Point Star 16"/>
          <p:cNvSpPr/>
          <p:nvPr/>
        </p:nvSpPr>
        <p:spPr>
          <a:xfrm>
            <a:off x="2764937" y="2476580"/>
            <a:ext cx="285750" cy="285750"/>
          </a:xfrm>
          <a:prstGeom prst="star5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5-Point Star 17"/>
          <p:cNvSpPr/>
          <p:nvPr/>
        </p:nvSpPr>
        <p:spPr>
          <a:xfrm>
            <a:off x="5599577" y="2499440"/>
            <a:ext cx="285750" cy="285750"/>
          </a:xfrm>
          <a:prstGeom prst="star5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&quot;No&quot; Symbol 18"/>
          <p:cNvSpPr/>
          <p:nvPr/>
        </p:nvSpPr>
        <p:spPr>
          <a:xfrm>
            <a:off x="1779061" y="4091131"/>
            <a:ext cx="342900" cy="359965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0" name="&quot;No&quot; Symbol 19"/>
          <p:cNvSpPr/>
          <p:nvPr/>
        </p:nvSpPr>
        <p:spPr>
          <a:xfrm>
            <a:off x="3382187" y="3901591"/>
            <a:ext cx="342900" cy="359965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1" name="&quot;No&quot; Symbol 20"/>
          <p:cNvSpPr/>
          <p:nvPr/>
        </p:nvSpPr>
        <p:spPr>
          <a:xfrm>
            <a:off x="3865845" y="4996133"/>
            <a:ext cx="342900" cy="359965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2" name="&quot;No&quot; Symbol 21"/>
          <p:cNvSpPr/>
          <p:nvPr/>
        </p:nvSpPr>
        <p:spPr>
          <a:xfrm>
            <a:off x="4625765" y="4845314"/>
            <a:ext cx="342900" cy="359965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3" name="&quot;No&quot; Symbol 22"/>
          <p:cNvSpPr/>
          <p:nvPr/>
        </p:nvSpPr>
        <p:spPr>
          <a:xfrm>
            <a:off x="4853641" y="4985657"/>
            <a:ext cx="342900" cy="359965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4" name="&quot;No&quot; Symbol 23"/>
          <p:cNvSpPr/>
          <p:nvPr/>
        </p:nvSpPr>
        <p:spPr>
          <a:xfrm>
            <a:off x="5858046" y="4927838"/>
            <a:ext cx="342900" cy="359965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5" name="&quot;No&quot; Symbol 24"/>
          <p:cNvSpPr/>
          <p:nvPr/>
        </p:nvSpPr>
        <p:spPr>
          <a:xfrm>
            <a:off x="7410863" y="4271113"/>
            <a:ext cx="342900" cy="359965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6" name="&quot;No&quot; Symbol 25"/>
          <p:cNvSpPr/>
          <p:nvPr/>
        </p:nvSpPr>
        <p:spPr>
          <a:xfrm>
            <a:off x="7753763" y="876286"/>
            <a:ext cx="342900" cy="359965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1" name="Left Brace 30"/>
          <p:cNvSpPr/>
          <p:nvPr/>
        </p:nvSpPr>
        <p:spPr>
          <a:xfrm rot="5400000">
            <a:off x="8398567" y="4397740"/>
            <a:ext cx="370304" cy="841160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Explosion 1 27"/>
          <p:cNvSpPr/>
          <p:nvPr/>
        </p:nvSpPr>
        <p:spPr>
          <a:xfrm>
            <a:off x="8431731" y="4292335"/>
            <a:ext cx="318257" cy="317519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Left Brace 31"/>
          <p:cNvSpPr/>
          <p:nvPr/>
        </p:nvSpPr>
        <p:spPr>
          <a:xfrm rot="5400000">
            <a:off x="9024241" y="3957850"/>
            <a:ext cx="1084066" cy="971549"/>
          </a:xfrm>
          <a:prstGeom prst="leftBrace">
            <a:avLst>
              <a:gd name="adj1" fmla="val 13191"/>
              <a:gd name="adj2" fmla="val 48693"/>
            </a:avLst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4-Point Star 33"/>
          <p:cNvSpPr/>
          <p:nvPr/>
        </p:nvSpPr>
        <p:spPr>
          <a:xfrm rot="2663192">
            <a:off x="9422449" y="3598959"/>
            <a:ext cx="301659" cy="292681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Rectangle 28"/>
          <p:cNvSpPr/>
          <p:nvPr/>
        </p:nvSpPr>
        <p:spPr>
          <a:xfrm>
            <a:off x="61996" y="6466712"/>
            <a:ext cx="20808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India-JINR workshop 2023</a:t>
            </a:r>
          </a:p>
        </p:txBody>
      </p:sp>
    </p:spTree>
    <p:extLst>
      <p:ext uri="{BB962C8B-B14F-4D97-AF65-F5344CB8AC3E}">
        <p14:creationId xmlns:p14="http://schemas.microsoft.com/office/powerpoint/2010/main" val="166667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1" grpId="0" animBg="1"/>
      <p:bldP spid="31" grpId="1" animBg="1"/>
      <p:bldP spid="28" grpId="0" animBg="1"/>
      <p:bldP spid="28" grpId="1" animBg="1"/>
      <p:bldP spid="32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95" y="619506"/>
            <a:ext cx="9523809" cy="6076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73684" y="250174"/>
            <a:ext cx="11064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Fig.2 : PCA Analysis : Bi-plots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heavy element distributions in tobacco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samples 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countries</a:t>
            </a:r>
          </a:p>
        </p:txBody>
      </p:sp>
      <p:sp>
        <p:nvSpPr>
          <p:cNvPr id="11" name="Oval 10"/>
          <p:cNvSpPr/>
          <p:nvPr/>
        </p:nvSpPr>
        <p:spPr>
          <a:xfrm>
            <a:off x="6728460" y="1150620"/>
            <a:ext cx="982980" cy="9372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926402" y="3139440"/>
            <a:ext cx="1101518" cy="76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425440" y="2811780"/>
            <a:ext cx="388620" cy="3771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8903542" y="2933700"/>
            <a:ext cx="1101518" cy="76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463540" y="1996440"/>
            <a:ext cx="388620" cy="3771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Oval 23"/>
          <p:cNvSpPr/>
          <p:nvPr/>
        </p:nvSpPr>
        <p:spPr>
          <a:xfrm>
            <a:off x="6400800" y="1935480"/>
            <a:ext cx="300990" cy="2997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/>
          <p:cNvSpPr/>
          <p:nvPr/>
        </p:nvSpPr>
        <p:spPr>
          <a:xfrm>
            <a:off x="4498340" y="4409440"/>
            <a:ext cx="388620" cy="3771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ounded Rectangle 25"/>
          <p:cNvSpPr/>
          <p:nvPr/>
        </p:nvSpPr>
        <p:spPr>
          <a:xfrm>
            <a:off x="1828800" y="1935480"/>
            <a:ext cx="2200275" cy="143637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8" name="Straight Connector 27"/>
          <p:cNvCxnSpPr/>
          <p:nvPr/>
        </p:nvCxnSpPr>
        <p:spPr>
          <a:xfrm>
            <a:off x="8884492" y="3362325"/>
            <a:ext cx="127868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 rot="2610186">
            <a:off x="6050905" y="836126"/>
            <a:ext cx="1816333" cy="31507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Oval 31"/>
          <p:cNvSpPr/>
          <p:nvPr/>
        </p:nvSpPr>
        <p:spPr>
          <a:xfrm>
            <a:off x="3650456" y="1738313"/>
            <a:ext cx="278607" cy="31546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Oval 32"/>
          <p:cNvSpPr/>
          <p:nvPr/>
        </p:nvSpPr>
        <p:spPr>
          <a:xfrm>
            <a:off x="3895725" y="1854994"/>
            <a:ext cx="278607" cy="31546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Oval 33"/>
          <p:cNvSpPr/>
          <p:nvPr/>
        </p:nvSpPr>
        <p:spPr>
          <a:xfrm>
            <a:off x="3743322" y="2174086"/>
            <a:ext cx="278607" cy="31546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Oval 34"/>
          <p:cNvSpPr/>
          <p:nvPr/>
        </p:nvSpPr>
        <p:spPr>
          <a:xfrm>
            <a:off x="3790156" y="3370263"/>
            <a:ext cx="278607" cy="31546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Oval 35"/>
          <p:cNvSpPr/>
          <p:nvPr/>
        </p:nvSpPr>
        <p:spPr>
          <a:xfrm>
            <a:off x="4221163" y="3313113"/>
            <a:ext cx="331788" cy="31546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Oval 36"/>
          <p:cNvSpPr/>
          <p:nvPr/>
        </p:nvSpPr>
        <p:spPr>
          <a:xfrm>
            <a:off x="6215858" y="3770313"/>
            <a:ext cx="311150" cy="31546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Oval 37"/>
          <p:cNvSpPr/>
          <p:nvPr/>
        </p:nvSpPr>
        <p:spPr>
          <a:xfrm>
            <a:off x="7353300" y="4852988"/>
            <a:ext cx="327025" cy="31546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Oval 38"/>
          <p:cNvSpPr/>
          <p:nvPr/>
        </p:nvSpPr>
        <p:spPr>
          <a:xfrm>
            <a:off x="7258050" y="5151438"/>
            <a:ext cx="327025" cy="31546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Oval 39"/>
          <p:cNvSpPr/>
          <p:nvPr/>
        </p:nvSpPr>
        <p:spPr>
          <a:xfrm rot="2172773">
            <a:off x="6014715" y="2744790"/>
            <a:ext cx="1888337" cy="21885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Oval 40"/>
          <p:cNvSpPr/>
          <p:nvPr/>
        </p:nvSpPr>
        <p:spPr>
          <a:xfrm rot="2172773">
            <a:off x="6664148" y="5897491"/>
            <a:ext cx="251756" cy="284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Oval 41"/>
          <p:cNvSpPr/>
          <p:nvPr/>
        </p:nvSpPr>
        <p:spPr>
          <a:xfrm rot="2172773">
            <a:off x="5516248" y="4335090"/>
            <a:ext cx="251756" cy="284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Oval 42"/>
          <p:cNvSpPr/>
          <p:nvPr/>
        </p:nvSpPr>
        <p:spPr>
          <a:xfrm rot="2172773">
            <a:off x="7990477" y="3898992"/>
            <a:ext cx="251756" cy="284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Oval 43"/>
          <p:cNvSpPr/>
          <p:nvPr/>
        </p:nvSpPr>
        <p:spPr>
          <a:xfrm rot="2172773">
            <a:off x="5303000" y="2890101"/>
            <a:ext cx="251756" cy="284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Oval 44"/>
          <p:cNvSpPr/>
          <p:nvPr/>
        </p:nvSpPr>
        <p:spPr>
          <a:xfrm rot="2172773">
            <a:off x="3811704" y="2908832"/>
            <a:ext cx="251756" cy="284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Oval 45"/>
          <p:cNvSpPr/>
          <p:nvPr/>
        </p:nvSpPr>
        <p:spPr>
          <a:xfrm rot="2172773">
            <a:off x="5081468" y="1911441"/>
            <a:ext cx="251756" cy="284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Oval 46"/>
          <p:cNvSpPr/>
          <p:nvPr/>
        </p:nvSpPr>
        <p:spPr>
          <a:xfrm rot="2172773">
            <a:off x="5503565" y="1558069"/>
            <a:ext cx="378677" cy="284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Oval 47"/>
          <p:cNvSpPr/>
          <p:nvPr/>
        </p:nvSpPr>
        <p:spPr>
          <a:xfrm rot="2172773">
            <a:off x="6336898" y="1351106"/>
            <a:ext cx="450459" cy="14612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Oval 48"/>
          <p:cNvSpPr/>
          <p:nvPr/>
        </p:nvSpPr>
        <p:spPr>
          <a:xfrm rot="2172773">
            <a:off x="6027075" y="1216842"/>
            <a:ext cx="251756" cy="284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Oval 49"/>
          <p:cNvSpPr/>
          <p:nvPr/>
        </p:nvSpPr>
        <p:spPr>
          <a:xfrm rot="1238273">
            <a:off x="7335227" y="1781511"/>
            <a:ext cx="251756" cy="3983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2" name="Straight Connector 51"/>
          <p:cNvCxnSpPr/>
          <p:nvPr/>
        </p:nvCxnSpPr>
        <p:spPr>
          <a:xfrm>
            <a:off x="8932117" y="4719955"/>
            <a:ext cx="12596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1996" y="6494422"/>
            <a:ext cx="20808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India-JINR workshop 2023</a:t>
            </a:r>
          </a:p>
        </p:txBody>
      </p:sp>
    </p:spTree>
    <p:extLst>
      <p:ext uri="{BB962C8B-B14F-4D97-AF65-F5344CB8AC3E}">
        <p14:creationId xmlns:p14="http://schemas.microsoft.com/office/powerpoint/2010/main" val="390162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21" grpId="0" animBg="1"/>
      <p:bldP spid="21" grpId="1" animBg="1"/>
      <p:bldP spid="21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31" grpId="0" animBg="1"/>
      <p:bldP spid="31" grpId="1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961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-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3891"/>
            <a:ext cx="10758714" cy="503790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dirty="0"/>
              <a:t>Neutron activation analysis (NAA) </a:t>
            </a:r>
            <a:r>
              <a:rPr lang="en-US" dirty="0" smtClean="0"/>
              <a:t>determine </a:t>
            </a:r>
            <a:r>
              <a:rPr lang="en-US" dirty="0"/>
              <a:t>the </a:t>
            </a:r>
            <a:r>
              <a:rPr lang="en-US" dirty="0" smtClean="0"/>
              <a:t>presence of 9 essential, 20 non-essential and 8 rare earth elements </a:t>
            </a:r>
            <a:r>
              <a:rPr lang="en-US" dirty="0"/>
              <a:t>in tobacco plants from Northeast India .</a:t>
            </a:r>
          </a:p>
          <a:p>
            <a:pPr algn="just">
              <a:lnSpc>
                <a:spcPct val="160000"/>
              </a:lnSpc>
            </a:pPr>
            <a:r>
              <a:rPr lang="en-US" dirty="0"/>
              <a:t>The heavy element mass fractions in tobacco were weakly correlated to different soil parameters .</a:t>
            </a:r>
          </a:p>
          <a:p>
            <a:pPr algn="just">
              <a:lnSpc>
                <a:spcPct val="160000"/>
              </a:lnSpc>
            </a:pPr>
            <a:r>
              <a:rPr lang="en-US" dirty="0" smtClean="0"/>
              <a:t>The Bioconcentration factor values indicated that Cd </a:t>
            </a:r>
            <a:r>
              <a:rPr lang="en-US" dirty="0"/>
              <a:t>was selectively absorbed and translocated in tobacco leaves compared to other elements like </a:t>
            </a:r>
            <a:r>
              <a:rPr lang="en-US" dirty="0" smtClean="0"/>
              <a:t>Zn, Cu, Ni, </a:t>
            </a:r>
            <a:r>
              <a:rPr lang="en-US" dirty="0"/>
              <a:t>and </a:t>
            </a:r>
            <a:r>
              <a:rPr lang="en-US" dirty="0" smtClean="0"/>
              <a:t>Pb.</a:t>
            </a:r>
            <a:endParaRPr lang="en-US" dirty="0"/>
          </a:p>
          <a:p>
            <a:pPr algn="just">
              <a:lnSpc>
                <a:spcPct val="160000"/>
              </a:lnSpc>
            </a:pPr>
            <a:r>
              <a:rPr lang="en-US" dirty="0"/>
              <a:t>The roots of tobacco plants from Northeast India had significantly higher mass fractions of </a:t>
            </a:r>
            <a:r>
              <a:rPr lang="en-US" dirty="0" smtClean="0"/>
              <a:t>Al, </a:t>
            </a:r>
            <a:r>
              <a:rPr lang="en-US" dirty="0" err="1" smtClean="0"/>
              <a:t>Sc</a:t>
            </a:r>
            <a:r>
              <a:rPr lang="en-US" dirty="0" smtClean="0"/>
              <a:t>, </a:t>
            </a:r>
            <a:r>
              <a:rPr lang="en-US" dirty="0" err="1" smtClean="0"/>
              <a:t>Ti</a:t>
            </a:r>
            <a:r>
              <a:rPr lang="en-US" dirty="0" smtClean="0"/>
              <a:t>, </a:t>
            </a:r>
            <a:r>
              <a:rPr lang="en-US" dirty="0" err="1" smtClean="0"/>
              <a:t>Zr</a:t>
            </a:r>
            <a:r>
              <a:rPr lang="en-US" dirty="0" smtClean="0"/>
              <a:t>, </a:t>
            </a:r>
            <a:r>
              <a:rPr lang="en-US" dirty="0" err="1" smtClean="0"/>
              <a:t>Hf</a:t>
            </a:r>
            <a:r>
              <a:rPr lang="en-US" dirty="0" smtClean="0"/>
              <a:t>, Ta, </a:t>
            </a:r>
            <a:r>
              <a:rPr lang="en-US" dirty="0" err="1" smtClean="0"/>
              <a:t>Th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dirty="0" smtClean="0"/>
              <a:t>U </a:t>
            </a:r>
            <a:r>
              <a:rPr lang="en-US" dirty="0"/>
              <a:t>compared </a:t>
            </a:r>
            <a:r>
              <a:rPr lang="en-US" dirty="0" smtClean="0"/>
              <a:t>to </a:t>
            </a:r>
            <a:r>
              <a:rPr lang="en-US" dirty="0"/>
              <a:t>"reference </a:t>
            </a:r>
            <a:r>
              <a:rPr lang="en-US" dirty="0" smtClean="0"/>
              <a:t>plant”</a:t>
            </a:r>
            <a:r>
              <a:rPr lang="en-IN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en-US" dirty="0"/>
              <a:t>By virtue of element compositions, PCA revealed that NEI tobacco is clearly differentiated from other varieties of tobaccos</a:t>
            </a:r>
            <a:r>
              <a:rPr lang="en-US" dirty="0" smtClean="0"/>
              <a:t>.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1996" y="6411292"/>
            <a:ext cx="2621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India-JINR workshop 2023</a:t>
            </a:r>
          </a:p>
        </p:txBody>
      </p:sp>
    </p:spTree>
    <p:extLst>
      <p:ext uri="{BB962C8B-B14F-4D97-AF65-F5344CB8AC3E}">
        <p14:creationId xmlns:p14="http://schemas.microsoft.com/office/powerpoint/2010/main" val="122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8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Tobacco : Elemental profile</a:t>
            </a:r>
            <a:endParaRPr lang="e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4837"/>
            <a:ext cx="10515600" cy="42837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The propensity of tobacco plant to readily absorb heavy elements from the soil and sequestering them in their leaves has been well documented</a:t>
            </a:r>
            <a:r>
              <a:rPr lang="en-US" sz="2400" baseline="30000" dirty="0"/>
              <a:t>(1-4</a:t>
            </a:r>
            <a:r>
              <a:rPr lang="en-US" sz="2400" baseline="30000" dirty="0" smtClean="0"/>
              <a:t>)</a:t>
            </a:r>
            <a:r>
              <a:rPr lang="en-US" sz="2400" dirty="0" smtClean="0"/>
              <a:t>.</a:t>
            </a:r>
            <a:endParaRPr lang="en-IN" sz="2400" dirty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Various </a:t>
            </a:r>
            <a:r>
              <a:rPr lang="en-US" sz="2400" dirty="0"/>
              <a:t>factors, such as soil pH, soil type, plant genotype, stalk position, soil composition, residues, and the use of pesticides/fungicides, can influence the elemental profile of tobacco </a:t>
            </a:r>
            <a:r>
              <a:rPr lang="en-US" sz="2400" dirty="0" smtClean="0"/>
              <a:t>leaves</a:t>
            </a:r>
            <a:r>
              <a:rPr lang="en-US" sz="2400" baseline="30000" dirty="0" smtClean="0"/>
              <a:t>(2</a:t>
            </a:r>
            <a:r>
              <a:rPr lang="en-US" sz="2400" baseline="30000" dirty="0"/>
              <a:t>, 4-7</a:t>
            </a:r>
            <a:r>
              <a:rPr lang="en-US" sz="2400" baseline="30000" dirty="0" smtClean="0"/>
              <a:t>)</a:t>
            </a:r>
            <a:r>
              <a:rPr lang="en-US" sz="2400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en-IN" sz="2400" dirty="0" smtClean="0"/>
              <a:t>Heavy </a:t>
            </a:r>
            <a:r>
              <a:rPr lang="en-US" sz="2400" dirty="0" smtClean="0"/>
              <a:t>elements </a:t>
            </a:r>
            <a:r>
              <a:rPr lang="en-US" sz="2400" dirty="0"/>
              <a:t>are natural constituents of the Earth’s </a:t>
            </a:r>
            <a:r>
              <a:rPr lang="en-US" sz="2400" dirty="0" smtClean="0"/>
              <a:t>crust </a:t>
            </a:r>
            <a:r>
              <a:rPr lang="en-US" sz="2400" dirty="0"/>
              <a:t>and soil conditions like acidity can affect the mobility of heavy elements in </a:t>
            </a:r>
            <a:r>
              <a:rPr lang="en-US" sz="2400" dirty="0" smtClean="0"/>
              <a:t>soil</a:t>
            </a:r>
            <a:r>
              <a:rPr lang="en-US" sz="2400" baseline="30000" dirty="0" smtClean="0"/>
              <a:t>(3</a:t>
            </a:r>
            <a:r>
              <a:rPr lang="en-US" sz="2400" baseline="30000" dirty="0"/>
              <a:t>, 4, 8, 9)</a:t>
            </a:r>
            <a:endParaRPr lang="en-IN" sz="2400" dirty="0"/>
          </a:p>
          <a:p>
            <a:pPr algn="just">
              <a:lnSpc>
                <a:spcPct val="150000"/>
              </a:lnSpc>
            </a:pPr>
            <a:endParaRPr lang="en-US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25500" y="5221292"/>
            <a:ext cx="1057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en-US" sz="800" dirty="0" err="1">
                <a:solidFill>
                  <a:srgbClr val="000000"/>
                </a:solidFill>
              </a:rPr>
              <a:t>Angelova</a:t>
            </a:r>
            <a:r>
              <a:rPr lang="en-US" sz="800" dirty="0">
                <a:solidFill>
                  <a:srgbClr val="000000"/>
                </a:solidFill>
              </a:rPr>
              <a:t> V, Ivanov K, </a:t>
            </a:r>
            <a:r>
              <a:rPr lang="en-US" sz="800" dirty="0" err="1">
                <a:solidFill>
                  <a:srgbClr val="000000"/>
                </a:solidFill>
              </a:rPr>
              <a:t>Ivanova</a:t>
            </a:r>
            <a:r>
              <a:rPr lang="en-US" sz="800" dirty="0">
                <a:solidFill>
                  <a:srgbClr val="000000"/>
                </a:solidFill>
              </a:rPr>
              <a:t> R (2004) Effect of chemical </a:t>
            </a:r>
            <a:r>
              <a:rPr lang="en-US" sz="800" dirty="0" smtClean="0">
                <a:solidFill>
                  <a:srgbClr val="000000"/>
                </a:solidFill>
              </a:rPr>
              <a:t>forms of </a:t>
            </a:r>
            <a:r>
              <a:rPr lang="en-US" sz="800" dirty="0">
                <a:solidFill>
                  <a:srgbClr val="000000"/>
                </a:solidFill>
              </a:rPr>
              <a:t>lead, cadmium, and zinc in polluted soils on their uptake </a:t>
            </a:r>
            <a:r>
              <a:rPr lang="en-US" sz="800" dirty="0" smtClean="0">
                <a:solidFill>
                  <a:srgbClr val="000000"/>
                </a:solidFill>
              </a:rPr>
              <a:t>by </a:t>
            </a:r>
            <a:r>
              <a:rPr lang="en-IN" sz="800" dirty="0" smtClean="0">
                <a:solidFill>
                  <a:srgbClr val="000000"/>
                </a:solidFill>
              </a:rPr>
              <a:t>tobacco</a:t>
            </a:r>
            <a:r>
              <a:rPr lang="en-IN" sz="800" dirty="0">
                <a:solidFill>
                  <a:srgbClr val="000000"/>
                </a:solidFill>
              </a:rPr>
              <a:t>. J Plant </a:t>
            </a:r>
            <a:r>
              <a:rPr lang="en-IN" sz="800" dirty="0" err="1" smtClean="0">
                <a:solidFill>
                  <a:srgbClr val="000000"/>
                </a:solidFill>
              </a:rPr>
              <a:t>Nutr</a:t>
            </a:r>
            <a:r>
              <a:rPr lang="en-IN" sz="800" dirty="0" smtClean="0">
                <a:solidFill>
                  <a:srgbClr val="000000"/>
                </a:solidFill>
              </a:rPr>
              <a:t> 27:757–773</a:t>
            </a:r>
            <a:r>
              <a:rPr lang="en-IN" sz="800" dirty="0">
                <a:solidFill>
                  <a:srgbClr val="000000"/>
                </a:solidFill>
              </a:rPr>
              <a:t>. </a:t>
            </a:r>
            <a:r>
              <a:rPr lang="en-IN" sz="800" dirty="0">
                <a:solidFill>
                  <a:srgbClr val="0000FF"/>
                </a:solidFill>
              </a:rPr>
              <a:t>https:// </a:t>
            </a:r>
            <a:r>
              <a:rPr lang="en-IN" sz="800" dirty="0" err="1">
                <a:solidFill>
                  <a:srgbClr val="0000FF"/>
                </a:solidFill>
              </a:rPr>
              <a:t>doi</a:t>
            </a:r>
            <a:r>
              <a:rPr lang="en-IN" sz="800" dirty="0">
                <a:solidFill>
                  <a:srgbClr val="0000FF"/>
                </a:solidFill>
              </a:rPr>
              <a:t>. org/ 10. 1081/ </a:t>
            </a:r>
            <a:r>
              <a:rPr lang="en-IN" sz="800" dirty="0" smtClean="0">
                <a:solidFill>
                  <a:srgbClr val="0000FF"/>
                </a:solidFill>
              </a:rPr>
              <a:t>PLN-12003 </a:t>
            </a:r>
            <a:r>
              <a:rPr lang="en-IN" sz="800" dirty="0">
                <a:solidFill>
                  <a:srgbClr val="0000FF"/>
                </a:solidFill>
              </a:rPr>
              <a:t>0609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pt-BR" sz="800" dirty="0" smtClean="0">
                <a:solidFill>
                  <a:srgbClr val="000000"/>
                </a:solidFill>
              </a:rPr>
              <a:t>da </a:t>
            </a:r>
            <a:r>
              <a:rPr lang="pt-BR" sz="800" dirty="0">
                <a:solidFill>
                  <a:srgbClr val="000000"/>
                </a:solidFill>
              </a:rPr>
              <a:t>Silva CP, de Almeida TE, Zittel R et al (2016) </a:t>
            </a:r>
            <a:r>
              <a:rPr lang="pt-BR" sz="800" dirty="0" smtClean="0">
                <a:solidFill>
                  <a:srgbClr val="000000"/>
                </a:solidFill>
              </a:rPr>
              <a:t>Translocation </a:t>
            </a:r>
            <a:r>
              <a:rPr lang="en-US" sz="800" dirty="0" smtClean="0">
                <a:solidFill>
                  <a:srgbClr val="000000"/>
                </a:solidFill>
              </a:rPr>
              <a:t>of </a:t>
            </a:r>
            <a:r>
              <a:rPr lang="en-US" sz="800" dirty="0">
                <a:solidFill>
                  <a:srgbClr val="000000"/>
                </a:solidFill>
              </a:rPr>
              <a:t>metal ions from soil to tobacco roots and their </a:t>
            </a:r>
            <a:r>
              <a:rPr lang="en-US" sz="800" dirty="0" smtClean="0">
                <a:solidFill>
                  <a:srgbClr val="000000"/>
                </a:solidFill>
              </a:rPr>
              <a:t>concentration in </a:t>
            </a:r>
            <a:r>
              <a:rPr lang="en-US" sz="800" dirty="0">
                <a:solidFill>
                  <a:srgbClr val="000000"/>
                </a:solidFill>
              </a:rPr>
              <a:t>the plant parts. Environ </a:t>
            </a:r>
            <a:r>
              <a:rPr lang="en-US" sz="800" dirty="0" err="1">
                <a:solidFill>
                  <a:srgbClr val="000000"/>
                </a:solidFill>
              </a:rPr>
              <a:t>Monit</a:t>
            </a:r>
            <a:r>
              <a:rPr lang="en-US" sz="800" dirty="0">
                <a:solidFill>
                  <a:srgbClr val="000000"/>
                </a:solidFill>
              </a:rPr>
              <a:t> Assess 188:663. </a:t>
            </a:r>
            <a:r>
              <a:rPr lang="en-US" sz="800" dirty="0">
                <a:solidFill>
                  <a:srgbClr val="0000FF"/>
                </a:solidFill>
              </a:rPr>
              <a:t>https:// </a:t>
            </a:r>
            <a:r>
              <a:rPr lang="en-US" sz="800" dirty="0" err="1">
                <a:solidFill>
                  <a:srgbClr val="0000FF"/>
                </a:solidFill>
              </a:rPr>
              <a:t>doi</a:t>
            </a:r>
            <a:r>
              <a:rPr lang="en-US" sz="800" dirty="0">
                <a:solidFill>
                  <a:srgbClr val="0000FF"/>
                </a:solidFill>
              </a:rPr>
              <a:t>. </a:t>
            </a:r>
            <a:r>
              <a:rPr lang="en-US" sz="800" dirty="0" smtClean="0">
                <a:solidFill>
                  <a:srgbClr val="0000FF"/>
                </a:solidFill>
              </a:rPr>
              <a:t>org/</a:t>
            </a:r>
            <a:r>
              <a:rPr lang="en-IN" sz="800" dirty="0" smtClean="0">
                <a:solidFill>
                  <a:srgbClr val="0000FF"/>
                </a:solidFill>
              </a:rPr>
              <a:t>10</a:t>
            </a:r>
            <a:r>
              <a:rPr lang="en-IN" sz="800" dirty="0">
                <a:solidFill>
                  <a:srgbClr val="0000FF"/>
                </a:solidFill>
              </a:rPr>
              <a:t>. 1007/ s10661- 016- 5679-3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IN" sz="800" dirty="0" smtClean="0">
                <a:solidFill>
                  <a:srgbClr val="000000"/>
                </a:solidFill>
              </a:rPr>
              <a:t>Edelstein </a:t>
            </a:r>
            <a:r>
              <a:rPr lang="en-IN" sz="800" dirty="0">
                <a:solidFill>
                  <a:srgbClr val="000000"/>
                </a:solidFill>
              </a:rPr>
              <a:t>M, Ben-</a:t>
            </a:r>
            <a:r>
              <a:rPr lang="en-IN" sz="800" dirty="0" err="1">
                <a:solidFill>
                  <a:srgbClr val="000000"/>
                </a:solidFill>
              </a:rPr>
              <a:t>Hur</a:t>
            </a:r>
            <a:r>
              <a:rPr lang="en-IN" sz="800" dirty="0">
                <a:solidFill>
                  <a:srgbClr val="000000"/>
                </a:solidFill>
              </a:rPr>
              <a:t> M (2018) Heavy metals and </a:t>
            </a:r>
            <a:r>
              <a:rPr lang="en-IN" sz="800" dirty="0" smtClean="0">
                <a:solidFill>
                  <a:srgbClr val="000000"/>
                </a:solidFill>
              </a:rPr>
              <a:t>metalloids:</a:t>
            </a:r>
            <a:r>
              <a:rPr lang="en-US" sz="800" dirty="0" smtClean="0">
                <a:solidFill>
                  <a:srgbClr val="000000"/>
                </a:solidFill>
              </a:rPr>
              <a:t>sources</a:t>
            </a:r>
            <a:r>
              <a:rPr lang="en-US" sz="800" dirty="0">
                <a:solidFill>
                  <a:srgbClr val="000000"/>
                </a:solidFill>
              </a:rPr>
              <a:t>, risks and strategies to reduce their accumulation in </a:t>
            </a:r>
            <a:r>
              <a:rPr lang="en-US" sz="800" dirty="0" smtClean="0">
                <a:solidFill>
                  <a:srgbClr val="000000"/>
                </a:solidFill>
              </a:rPr>
              <a:t>horticultural </a:t>
            </a:r>
            <a:r>
              <a:rPr lang="en-IN" sz="800" dirty="0" smtClean="0">
                <a:solidFill>
                  <a:srgbClr val="000000"/>
                </a:solidFill>
              </a:rPr>
              <a:t>crops</a:t>
            </a:r>
            <a:r>
              <a:rPr lang="en-IN" sz="800" dirty="0">
                <a:solidFill>
                  <a:srgbClr val="000000"/>
                </a:solidFill>
              </a:rPr>
              <a:t>. </a:t>
            </a:r>
            <a:r>
              <a:rPr lang="en-IN" sz="800" dirty="0" err="1">
                <a:solidFill>
                  <a:srgbClr val="000000"/>
                </a:solidFill>
              </a:rPr>
              <a:t>Sci</a:t>
            </a:r>
            <a:r>
              <a:rPr lang="en-IN" sz="800" dirty="0">
                <a:solidFill>
                  <a:srgbClr val="000000"/>
                </a:solidFill>
              </a:rPr>
              <a:t> </a:t>
            </a:r>
            <a:r>
              <a:rPr lang="en-IN" sz="800" dirty="0" err="1">
                <a:solidFill>
                  <a:srgbClr val="000000"/>
                </a:solidFill>
              </a:rPr>
              <a:t>Hortic</a:t>
            </a:r>
            <a:r>
              <a:rPr lang="en-IN" sz="800" dirty="0">
                <a:solidFill>
                  <a:srgbClr val="000000"/>
                </a:solidFill>
              </a:rPr>
              <a:t> 234:431–444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sz="800" dirty="0" err="1" smtClean="0">
                <a:solidFill>
                  <a:srgbClr val="000000"/>
                </a:solidFill>
              </a:rPr>
              <a:t>Aprile</a:t>
            </a:r>
            <a:r>
              <a:rPr lang="en-US" sz="800" dirty="0" smtClean="0">
                <a:solidFill>
                  <a:srgbClr val="000000"/>
                </a:solidFill>
              </a:rPr>
              <a:t> </a:t>
            </a:r>
            <a:r>
              <a:rPr lang="en-US" sz="800" dirty="0">
                <a:solidFill>
                  <a:srgbClr val="000000"/>
                </a:solidFill>
              </a:rPr>
              <a:t>A, De Bellis L (2020) Heavy metals accumulation, </a:t>
            </a:r>
            <a:r>
              <a:rPr lang="en-US" sz="800" dirty="0" smtClean="0">
                <a:solidFill>
                  <a:srgbClr val="000000"/>
                </a:solidFill>
              </a:rPr>
              <a:t>toxicity, and </a:t>
            </a:r>
            <a:r>
              <a:rPr lang="en-US" sz="800" dirty="0">
                <a:solidFill>
                  <a:srgbClr val="000000"/>
                </a:solidFill>
              </a:rPr>
              <a:t>detoxification in plant. </a:t>
            </a:r>
            <a:r>
              <a:rPr lang="en-US" sz="800" dirty="0" err="1">
                <a:solidFill>
                  <a:srgbClr val="000000"/>
                </a:solidFill>
              </a:rPr>
              <a:t>Int</a:t>
            </a:r>
            <a:r>
              <a:rPr lang="en-US" sz="800" dirty="0">
                <a:solidFill>
                  <a:srgbClr val="000000"/>
                </a:solidFill>
              </a:rPr>
              <a:t> J </a:t>
            </a:r>
            <a:r>
              <a:rPr lang="en-US" sz="800" dirty="0" err="1">
                <a:solidFill>
                  <a:srgbClr val="000000"/>
                </a:solidFill>
              </a:rPr>
              <a:t>Mol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Sci</a:t>
            </a:r>
            <a:r>
              <a:rPr lang="en-US" sz="800" dirty="0">
                <a:solidFill>
                  <a:srgbClr val="000000"/>
                </a:solidFill>
              </a:rPr>
              <a:t> Basel, </a:t>
            </a:r>
            <a:r>
              <a:rPr lang="en-US" sz="800" dirty="0" smtClean="0">
                <a:solidFill>
                  <a:srgbClr val="000000"/>
                </a:solidFill>
              </a:rPr>
              <a:t>Switzerland, 21(11</a:t>
            </a:r>
            <a:r>
              <a:rPr lang="en-US" sz="800" dirty="0">
                <a:solidFill>
                  <a:srgbClr val="000000"/>
                </a:solidFill>
              </a:rPr>
              <a:t>):364. </a:t>
            </a:r>
            <a:r>
              <a:rPr lang="en-US" sz="800" dirty="0">
                <a:solidFill>
                  <a:srgbClr val="0000FF"/>
                </a:solidFill>
              </a:rPr>
              <a:t>https:// </a:t>
            </a:r>
            <a:r>
              <a:rPr lang="en-US" sz="800" dirty="0" err="1">
                <a:solidFill>
                  <a:srgbClr val="0000FF"/>
                </a:solidFill>
              </a:rPr>
              <a:t>doi</a:t>
            </a:r>
            <a:r>
              <a:rPr lang="en-US" sz="800" dirty="0">
                <a:solidFill>
                  <a:srgbClr val="0000FF"/>
                </a:solidFill>
              </a:rPr>
              <a:t>. org/ 10. 3390/ books 978-3- 03943- </a:t>
            </a:r>
            <a:r>
              <a:rPr lang="en-US" sz="800" dirty="0" smtClean="0">
                <a:solidFill>
                  <a:srgbClr val="0000FF"/>
                </a:solidFill>
              </a:rPr>
              <a:t>478-7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IN" sz="800" dirty="0" err="1" smtClean="0"/>
              <a:t>Fassler</a:t>
            </a:r>
            <a:r>
              <a:rPr lang="en-IN" sz="800" dirty="0" smtClean="0"/>
              <a:t> </a:t>
            </a:r>
            <a:r>
              <a:rPr lang="en-IN" sz="800" dirty="0"/>
              <a:t>E, Robinson BH, Stauffer W et al (2010) </a:t>
            </a:r>
            <a:r>
              <a:rPr lang="en-IN" sz="800" dirty="0" err="1" smtClean="0"/>
              <a:t>Phytomanagement</a:t>
            </a:r>
            <a:r>
              <a:rPr lang="en-IN" sz="800" dirty="0"/>
              <a:t> </a:t>
            </a:r>
            <a:r>
              <a:rPr lang="en-US" sz="800" dirty="0" smtClean="0"/>
              <a:t>of </a:t>
            </a:r>
            <a:r>
              <a:rPr lang="en-US" sz="800" dirty="0"/>
              <a:t>metal-contaminated agricultural land using </a:t>
            </a:r>
            <a:r>
              <a:rPr lang="en-US" sz="800" dirty="0" smtClean="0"/>
              <a:t>sunflower, maize </a:t>
            </a:r>
            <a:r>
              <a:rPr lang="en-US" sz="800" dirty="0"/>
              <a:t>and tobacco. </a:t>
            </a:r>
            <a:r>
              <a:rPr lang="en-US" sz="800" dirty="0" err="1"/>
              <a:t>Agric</a:t>
            </a:r>
            <a:r>
              <a:rPr lang="en-US" sz="800" dirty="0"/>
              <a:t> </a:t>
            </a:r>
            <a:r>
              <a:rPr lang="en-US" sz="800" dirty="0" err="1"/>
              <a:t>Ecosyst</a:t>
            </a:r>
            <a:r>
              <a:rPr lang="en-US" sz="800" dirty="0"/>
              <a:t> Environ 136:49–58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IN" sz="800" dirty="0" err="1" smtClean="0"/>
              <a:t>Michalkova</a:t>
            </a:r>
            <a:r>
              <a:rPr lang="en-IN" sz="800" dirty="0" smtClean="0"/>
              <a:t> </a:t>
            </a:r>
            <a:r>
              <a:rPr lang="en-IN" sz="800" dirty="0"/>
              <a:t>Z, Martinez-Fernandez D, </a:t>
            </a:r>
            <a:r>
              <a:rPr lang="en-IN" sz="800" dirty="0" err="1"/>
              <a:t>Komarek</a:t>
            </a:r>
            <a:r>
              <a:rPr lang="en-IN" sz="800" dirty="0"/>
              <a:t> M (2017) </a:t>
            </a:r>
            <a:r>
              <a:rPr lang="en-IN" sz="800" dirty="0" smtClean="0"/>
              <a:t>Interactions </a:t>
            </a:r>
            <a:r>
              <a:rPr lang="en-US" sz="800" dirty="0" smtClean="0"/>
              <a:t>of </a:t>
            </a:r>
            <a:r>
              <a:rPr lang="en-US" sz="800" dirty="0"/>
              <a:t>two novel stabilizing amendments with sunflower </a:t>
            </a:r>
            <a:r>
              <a:rPr lang="en-US" sz="800" dirty="0" smtClean="0"/>
              <a:t>plants grown </a:t>
            </a:r>
            <a:r>
              <a:rPr lang="en-US" sz="800" dirty="0"/>
              <a:t>in a contaminated soil. Chemosphere 186:374–380. https</a:t>
            </a:r>
            <a:r>
              <a:rPr lang="en-US" sz="800" dirty="0" smtClean="0"/>
              <a:t>://</a:t>
            </a:r>
            <a:r>
              <a:rPr lang="it-IT" sz="800" dirty="0" smtClean="0"/>
              <a:t>doi</a:t>
            </a:r>
            <a:r>
              <a:rPr lang="it-IT" sz="800" dirty="0"/>
              <a:t>. org/ 10. 1016/j. chemo sphere. 2017. 08. 009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IN" sz="800" dirty="0" smtClean="0"/>
              <a:t>Kumar </a:t>
            </a:r>
            <a:r>
              <a:rPr lang="en-IN" sz="800" dirty="0"/>
              <a:t>V, Sharma A, Kaur P et al (2019) Pollution </a:t>
            </a:r>
            <a:r>
              <a:rPr lang="en-IN" sz="800" dirty="0" smtClean="0"/>
              <a:t>assessment </a:t>
            </a:r>
            <a:r>
              <a:rPr lang="en-US" sz="800" dirty="0" smtClean="0"/>
              <a:t>of </a:t>
            </a:r>
            <a:r>
              <a:rPr lang="en-US" sz="800" dirty="0"/>
              <a:t>heavy metals in soils of India and ecological risk </a:t>
            </a:r>
            <a:r>
              <a:rPr lang="en-US" sz="800" dirty="0" smtClean="0"/>
              <a:t>assessment: a </a:t>
            </a:r>
            <a:r>
              <a:rPr lang="en-US" sz="800" dirty="0"/>
              <a:t>state-of-the-art. Chemosphere 216:449–462. https:// </a:t>
            </a:r>
            <a:r>
              <a:rPr lang="en-US" sz="800" dirty="0" err="1"/>
              <a:t>doi</a:t>
            </a:r>
            <a:r>
              <a:rPr lang="en-US" sz="800" dirty="0"/>
              <a:t>. </a:t>
            </a:r>
            <a:r>
              <a:rPr lang="en-US" sz="800" dirty="0" smtClean="0"/>
              <a:t>org/</a:t>
            </a:r>
            <a:r>
              <a:rPr lang="it-IT" sz="800" dirty="0" smtClean="0"/>
              <a:t>10</a:t>
            </a:r>
            <a:r>
              <a:rPr lang="it-IT" sz="800" dirty="0"/>
              <a:t>. 1016/j. chemo sphere. 2018. 10. </a:t>
            </a:r>
            <a:r>
              <a:rPr lang="it-IT" sz="800" dirty="0" smtClean="0"/>
              <a:t>066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t-IT" sz="800" dirty="0"/>
              <a:t> </a:t>
            </a:r>
            <a:r>
              <a:rPr lang="en-IN" sz="800" dirty="0" err="1" smtClean="0"/>
              <a:t>Golia</a:t>
            </a:r>
            <a:r>
              <a:rPr lang="en-IN" sz="800" dirty="0" smtClean="0"/>
              <a:t> </a:t>
            </a:r>
            <a:r>
              <a:rPr lang="en-IN" sz="800" dirty="0"/>
              <a:t>EE, </a:t>
            </a:r>
            <a:r>
              <a:rPr lang="en-IN" sz="800" dirty="0" err="1"/>
              <a:t>Dimirkou</a:t>
            </a:r>
            <a:r>
              <a:rPr lang="en-IN" sz="800" dirty="0"/>
              <a:t> A, </a:t>
            </a:r>
            <a:r>
              <a:rPr lang="en-IN" sz="800" dirty="0" err="1"/>
              <a:t>Mitsios</a:t>
            </a:r>
            <a:r>
              <a:rPr lang="en-IN" sz="800" dirty="0"/>
              <a:t> IK (2007) Accumulation of </a:t>
            </a:r>
            <a:r>
              <a:rPr lang="en-IN" sz="800" dirty="0" smtClean="0"/>
              <a:t>metals </a:t>
            </a:r>
            <a:r>
              <a:rPr lang="en-US" sz="800" dirty="0" smtClean="0"/>
              <a:t>on </a:t>
            </a:r>
            <a:r>
              <a:rPr lang="en-US" sz="800" dirty="0"/>
              <a:t>tobacco leaves (</a:t>
            </a:r>
            <a:r>
              <a:rPr lang="en-US" sz="800" dirty="0" err="1"/>
              <a:t>primings</a:t>
            </a:r>
            <a:r>
              <a:rPr lang="en-US" sz="800" dirty="0"/>
              <a:t>) grown in an agricultural </a:t>
            </a:r>
            <a:r>
              <a:rPr lang="en-US" sz="800" dirty="0" smtClean="0"/>
              <a:t>area in </a:t>
            </a:r>
            <a:r>
              <a:rPr lang="en-US" sz="800" dirty="0"/>
              <a:t>relation to soil. Bull Environ </a:t>
            </a:r>
            <a:r>
              <a:rPr lang="en-US" sz="800" dirty="0" err="1"/>
              <a:t>Contam</a:t>
            </a:r>
            <a:r>
              <a:rPr lang="en-US" sz="800" dirty="0"/>
              <a:t> </a:t>
            </a:r>
            <a:r>
              <a:rPr lang="en-US" sz="800" dirty="0" err="1"/>
              <a:t>Toxicol</a:t>
            </a:r>
            <a:r>
              <a:rPr lang="en-US" sz="800" dirty="0"/>
              <a:t> </a:t>
            </a:r>
            <a:r>
              <a:rPr lang="en-US" sz="800" dirty="0" smtClean="0"/>
              <a:t>79:158–162.</a:t>
            </a:r>
            <a:r>
              <a:rPr lang="pt-BR" sz="800" dirty="0" smtClean="0"/>
              <a:t>https</a:t>
            </a:r>
            <a:r>
              <a:rPr lang="pt-BR" sz="800" dirty="0"/>
              <a:t>:// doi. org/ 10. 1007/ s00128- 007- </a:t>
            </a:r>
            <a:r>
              <a:rPr lang="pt-BR" sz="800" dirty="0" smtClean="0"/>
              <a:t>9111-0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pt-BR" sz="800" dirty="0"/>
              <a:t> </a:t>
            </a:r>
            <a:r>
              <a:rPr lang="en-US" sz="800" dirty="0" smtClean="0"/>
              <a:t>Gondola </a:t>
            </a:r>
            <a:r>
              <a:rPr lang="en-US" sz="800" dirty="0"/>
              <a:t>I, Kadar I (1995) Heavy metal content of </a:t>
            </a:r>
            <a:r>
              <a:rPr lang="en-US" sz="800" dirty="0" smtClean="0"/>
              <a:t>flue-cured tobacco </a:t>
            </a:r>
            <a:r>
              <a:rPr lang="en-US" sz="800" dirty="0"/>
              <a:t>leaf in different growing regions of Hungary. </a:t>
            </a:r>
            <a:r>
              <a:rPr lang="en-US" sz="800" dirty="0" err="1" smtClean="0"/>
              <a:t>Acta</a:t>
            </a:r>
            <a:r>
              <a:rPr lang="en-US" sz="800" dirty="0"/>
              <a:t> </a:t>
            </a:r>
            <a:r>
              <a:rPr lang="en-IN" sz="800" dirty="0" err="1" smtClean="0"/>
              <a:t>Agronomica</a:t>
            </a:r>
            <a:r>
              <a:rPr lang="en-IN" sz="800" dirty="0" smtClean="0"/>
              <a:t> </a:t>
            </a:r>
            <a:r>
              <a:rPr lang="en-IN" sz="800" dirty="0"/>
              <a:t>Hung 43:243–252</a:t>
            </a:r>
          </a:p>
        </p:txBody>
      </p:sp>
      <p:sp>
        <p:nvSpPr>
          <p:cNvPr id="5" name="Rectangle 4"/>
          <p:cNvSpPr/>
          <p:nvPr/>
        </p:nvSpPr>
        <p:spPr>
          <a:xfrm>
            <a:off x="75856" y="6411291"/>
            <a:ext cx="2621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India-JINR workshop 2023</a:t>
            </a:r>
          </a:p>
        </p:txBody>
      </p:sp>
    </p:spTree>
    <p:extLst>
      <p:ext uri="{BB962C8B-B14F-4D97-AF65-F5344CB8AC3E}">
        <p14:creationId xmlns:p14="http://schemas.microsoft.com/office/powerpoint/2010/main" val="15562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2699" y="319314"/>
            <a:ext cx="76508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indent="-283464" algn="ctr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40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</a:t>
            </a:r>
            <a:r>
              <a:rPr lang="en-US" sz="4000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YOU ALL</a:t>
            </a:r>
            <a:endParaRPr lang="en-US" sz="4000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 algn="ctr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4000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FOR YOUR </a:t>
            </a:r>
            <a:r>
              <a:rPr lang="en-US" sz="40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KIND </a:t>
            </a:r>
            <a:r>
              <a:rPr lang="en-US" sz="4000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ATTENTION</a:t>
            </a:r>
            <a:endParaRPr lang="en-US" sz="700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996" y="6411292"/>
            <a:ext cx="262180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India-JINR workshop 2023</a:t>
            </a:r>
          </a:p>
        </p:txBody>
      </p:sp>
    </p:spTree>
    <p:extLst>
      <p:ext uri="{BB962C8B-B14F-4D97-AF65-F5344CB8AC3E}">
        <p14:creationId xmlns:p14="http://schemas.microsoft.com/office/powerpoint/2010/main" val="30116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061743" y="2894310"/>
            <a:ext cx="239599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NORTH-EAST</a:t>
            </a:r>
          </a:p>
          <a:p>
            <a:pPr algn="ctr"/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INDIA</a:t>
            </a:r>
          </a:p>
          <a:p>
            <a:pPr algn="ctr"/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(NEI)</a:t>
            </a:r>
            <a:endParaRPr lang="en-IN" sz="32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AREA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s://img.freepik.com/premium-psd/earth-isolated-transparent-background-3d-rendering_812711-297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" t="8239" r="7188" b="8755"/>
          <a:stretch/>
        </p:blipFill>
        <p:spPr bwMode="auto">
          <a:xfrm>
            <a:off x="2801256" y="348344"/>
            <a:ext cx="6429829" cy="635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544457" y="2467429"/>
            <a:ext cx="2293257" cy="239485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9595987" y="3386757"/>
            <a:ext cx="13062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INDIA</a:t>
            </a:r>
            <a:endParaRPr lang="en-IN" sz="32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>
            <a:stCxn id="4" idx="3"/>
            <a:endCxn id="5" idx="1"/>
          </p:cNvCxnSpPr>
          <p:nvPr/>
        </p:nvCxnSpPr>
        <p:spPr>
          <a:xfrm>
            <a:off x="7837714" y="3664858"/>
            <a:ext cx="1758273" cy="1428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https://www.toptourguide.com/indialar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F6FC"/>
              </a:clrFrom>
              <a:clrTo>
                <a:srgbClr val="EEF6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76" y="313817"/>
            <a:ext cx="5694722" cy="63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7100887" y="1328739"/>
            <a:ext cx="2128447" cy="24431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9626" y="271877"/>
            <a:ext cx="5947794" cy="6367947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8017248" y="5394622"/>
            <a:ext cx="1371600" cy="155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https://cdn2.vectorstock.com/i/1000x1000/69/76/mizoram-state-location-within-india-3d-map-vector-35746976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AAAAAA"/>
              </a:clrFrom>
              <a:clrTo>
                <a:srgbClr val="AAAAA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6"/>
          <a:stretch/>
        </p:blipFill>
        <p:spPr bwMode="auto">
          <a:xfrm>
            <a:off x="441841" y="492003"/>
            <a:ext cx="6294144" cy="612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7"/>
          <a:stretch/>
        </p:blipFill>
        <p:spPr>
          <a:xfrm>
            <a:off x="7324376" y="242880"/>
            <a:ext cx="3045249" cy="6434332"/>
          </a:xfrm>
          <a:prstGeom prst="rect">
            <a:avLst/>
          </a:prstGeom>
        </p:spPr>
      </p:pic>
      <p:pic>
        <p:nvPicPr>
          <p:cNvPr id="2058" name="Picture 10" descr="https://thumb.ac-illust.com/84/84ba963aca1dd9e2bd4e66004abf2017_t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363">
            <a:off x="5710272" y="2873537"/>
            <a:ext cx="1670301" cy="125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388848" y="5884987"/>
            <a:ext cx="2596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MIZORAM</a:t>
            </a:r>
            <a:endParaRPr lang="en-IN" sz="4400" dirty="0">
              <a:ln w="0"/>
              <a:solidFill>
                <a:schemeClr val="bg2">
                  <a:lumMod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706" y="6411292"/>
            <a:ext cx="2621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India-JINR workshop 2023</a:t>
            </a:r>
          </a:p>
        </p:txBody>
      </p:sp>
    </p:spTree>
    <p:extLst>
      <p:ext uri="{BB962C8B-B14F-4D97-AF65-F5344CB8AC3E}">
        <p14:creationId xmlns:p14="http://schemas.microsoft.com/office/powerpoint/2010/main" val="178626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2"/>
      <p:bldP spid="4" grpId="0" animBg="1"/>
      <p:bldP spid="4" grpId="1" animBg="1"/>
      <p:bldP spid="5" grpId="0"/>
      <p:bldP spid="5" grpId="1"/>
      <p:bldP spid="11" grpId="0" animBg="1"/>
      <p:bldP spid="11" grpId="1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721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Tobacco :  consumption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64" y="972976"/>
            <a:ext cx="10958942" cy="485761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200" dirty="0" smtClean="0"/>
              <a:t>High consumption </a:t>
            </a:r>
            <a:r>
              <a:rPr lang="en-US" sz="2200" dirty="0"/>
              <a:t>rate in India, particularly in Northeast India (NEI</a:t>
            </a:r>
            <a:r>
              <a:rPr lang="en-US" sz="2200" dirty="0" smtClean="0"/>
              <a:t>) (GATS2)</a:t>
            </a:r>
            <a:r>
              <a:rPr lang="en-US" sz="2400" baseline="30000" dirty="0" smtClean="0"/>
              <a:t>(</a:t>
            </a:r>
            <a:r>
              <a:rPr lang="en-US" sz="2400" baseline="30000" dirty="0"/>
              <a:t>10)</a:t>
            </a:r>
            <a:r>
              <a:rPr lang="en-US" sz="2200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en-US" sz="2200" dirty="0"/>
              <a:t>NEI - considerably </a:t>
            </a:r>
            <a:r>
              <a:rPr lang="en-US" sz="2200" b="1" dirty="0"/>
              <a:t>higher incidence of cancer</a:t>
            </a:r>
            <a:r>
              <a:rPr lang="en-US" sz="2200" dirty="0"/>
              <a:t> compared to the Indian national average, largely due to high tobacco consumption. (ICMR)</a:t>
            </a:r>
            <a:r>
              <a:rPr lang="en-US" sz="2400" baseline="30000" dirty="0"/>
              <a:t>(11)</a:t>
            </a:r>
            <a:r>
              <a:rPr lang="en-US" sz="2200" dirty="0"/>
              <a:t>.</a:t>
            </a:r>
          </a:p>
          <a:p>
            <a:pPr algn="just">
              <a:lnSpc>
                <a:spcPct val="160000"/>
              </a:lnSpc>
            </a:pPr>
            <a:r>
              <a:rPr lang="en-US" sz="2200" dirty="0" smtClean="0"/>
              <a:t>In Mizoram (NEI), </a:t>
            </a:r>
            <a:r>
              <a:rPr lang="en-US" sz="2200" dirty="0"/>
              <a:t>tobacco is organically cultivated for </a:t>
            </a:r>
            <a:r>
              <a:rPr lang="en-US" sz="2200" dirty="0" smtClean="0"/>
              <a:t>"</a:t>
            </a:r>
            <a:r>
              <a:rPr lang="en-US" sz="2200" b="1" dirty="0" smtClean="0"/>
              <a:t>zozial</a:t>
            </a:r>
            <a:r>
              <a:rPr lang="en-US" sz="2200" dirty="0"/>
              <a:t>," </a:t>
            </a:r>
            <a:r>
              <a:rPr lang="en-US" sz="2200" dirty="0" smtClean="0"/>
              <a:t>an indigenous </a:t>
            </a:r>
            <a:r>
              <a:rPr lang="en-US" sz="2200" dirty="0"/>
              <a:t>hand-rolled nonfilter </a:t>
            </a:r>
            <a:r>
              <a:rPr lang="en-US" sz="2200" dirty="0" smtClean="0"/>
              <a:t>cigarette available in NEI market.</a:t>
            </a:r>
          </a:p>
          <a:p>
            <a:pPr algn="just">
              <a:lnSpc>
                <a:spcPct val="160000"/>
              </a:lnSpc>
            </a:pPr>
            <a:r>
              <a:rPr lang="en-US" sz="2200" dirty="0" smtClean="0"/>
              <a:t>This </a:t>
            </a:r>
            <a:r>
              <a:rPr lang="en-US" sz="2200" dirty="0"/>
              <a:t>study aims to analyze trace elements' distributions and mass fractions in tobacco plants and their corresponding soil in the Mizoram state of NEI, where tobacco is </a:t>
            </a:r>
            <a:r>
              <a:rPr lang="en-US" sz="2200" dirty="0" smtClean="0"/>
              <a:t>cultivated, representing the </a:t>
            </a:r>
            <a:r>
              <a:rPr lang="en-US" sz="2200" dirty="0"/>
              <a:t>first scientific investigation of tobacco grown under "shifting" cultivation conditions in Mizoram, NEI.</a:t>
            </a:r>
            <a:endParaRPr lang="en-IN" sz="2200" dirty="0"/>
          </a:p>
        </p:txBody>
      </p:sp>
      <p:sp>
        <p:nvSpPr>
          <p:cNvPr id="4" name="Rectangle 3"/>
          <p:cNvSpPr/>
          <p:nvPr/>
        </p:nvSpPr>
        <p:spPr>
          <a:xfrm>
            <a:off x="872834" y="6018223"/>
            <a:ext cx="10737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10"/>
            </a:pPr>
            <a:r>
              <a:rPr lang="en-US" sz="1000" dirty="0"/>
              <a:t>GATS2 (2017) Fact Sheet, India, 2016–17. Global </a:t>
            </a:r>
            <a:r>
              <a:rPr lang="en-US" sz="1000" dirty="0" smtClean="0"/>
              <a:t>Adult Tobacco </a:t>
            </a:r>
            <a:r>
              <a:rPr lang="en-IN" sz="1000" dirty="0" smtClean="0"/>
              <a:t>Survey </a:t>
            </a:r>
            <a:r>
              <a:rPr lang="en-IN" sz="1000" dirty="0"/>
              <a:t>4</a:t>
            </a:r>
            <a:r>
              <a:rPr lang="en-IN" sz="1000" dirty="0" smtClean="0"/>
              <a:t>.</a:t>
            </a:r>
          </a:p>
          <a:p>
            <a:pPr marL="342900" indent="-342900" algn="just">
              <a:buFont typeface="+mj-lt"/>
              <a:buAutoNum type="arabicPeriod" startAt="10"/>
            </a:pPr>
            <a:r>
              <a:rPr lang="en-US" sz="1000" dirty="0"/>
              <a:t>ICMR (2021) Profile of cancer and related health indicators </a:t>
            </a:r>
            <a:r>
              <a:rPr lang="en-US" sz="1000" dirty="0" smtClean="0"/>
              <a:t>in the </a:t>
            </a:r>
            <a:r>
              <a:rPr lang="en-US" sz="1000" dirty="0"/>
              <a:t>North East Region of India, ICMR – National Centre </a:t>
            </a:r>
            <a:r>
              <a:rPr lang="en-US" sz="1000" dirty="0" smtClean="0"/>
              <a:t>for Disease </a:t>
            </a:r>
            <a:r>
              <a:rPr lang="en-US" sz="1000" dirty="0"/>
              <a:t>Informatics and Research, Bengaluru, India</a:t>
            </a:r>
            <a:endParaRPr lang="en-IN" sz="1000" dirty="0"/>
          </a:p>
        </p:txBody>
      </p:sp>
      <p:sp>
        <p:nvSpPr>
          <p:cNvPr id="5" name="Rectangle 4"/>
          <p:cNvSpPr/>
          <p:nvPr/>
        </p:nvSpPr>
        <p:spPr>
          <a:xfrm>
            <a:off x="61996" y="6411292"/>
            <a:ext cx="2621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India-JINR workshop 2023</a:t>
            </a:r>
          </a:p>
        </p:txBody>
      </p:sp>
    </p:spTree>
    <p:extLst>
      <p:ext uri="{BB962C8B-B14F-4D97-AF65-F5344CB8AC3E}">
        <p14:creationId xmlns:p14="http://schemas.microsoft.com/office/powerpoint/2010/main" val="54255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218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procedure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Samples were collected during December </a:t>
            </a:r>
            <a:r>
              <a:rPr lang="en-US" dirty="0" smtClean="0"/>
              <a:t>2019 – February 2020 </a:t>
            </a:r>
            <a:r>
              <a:rPr lang="en-US" dirty="0"/>
              <a:t>from 8 different cultivation sites from North and </a:t>
            </a:r>
            <a:r>
              <a:rPr lang="en-US" dirty="0" smtClean="0"/>
              <a:t>East parts </a:t>
            </a:r>
            <a:r>
              <a:rPr lang="en-US" dirty="0"/>
              <a:t>of </a:t>
            </a:r>
            <a:r>
              <a:rPr lang="en-US" dirty="0" smtClean="0"/>
              <a:t>Mizoram.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Two </a:t>
            </a:r>
            <a:r>
              <a:rPr lang="en-US" dirty="0"/>
              <a:t>to three sets each of 5–10 matured tobacco </a:t>
            </a:r>
            <a:r>
              <a:rPr lang="en-US" dirty="0" smtClean="0"/>
              <a:t>leaves of </a:t>
            </a:r>
            <a:r>
              <a:rPr lang="en-US" dirty="0"/>
              <a:t>lower priming (lug leaves) </a:t>
            </a:r>
            <a:r>
              <a:rPr lang="en-US" dirty="0" smtClean="0"/>
              <a:t>along with the roots and stems from </a:t>
            </a:r>
            <a:r>
              <a:rPr lang="en-US" dirty="0"/>
              <a:t>each tobacco plant </a:t>
            </a:r>
            <a:r>
              <a:rPr lang="en-US" dirty="0" smtClean="0"/>
              <a:t>were collected </a:t>
            </a:r>
            <a:r>
              <a:rPr lang="en-US" dirty="0"/>
              <a:t>from each sampling site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The </a:t>
            </a:r>
            <a:r>
              <a:rPr lang="en-US" dirty="0" smtClean="0"/>
              <a:t>surface </a:t>
            </a:r>
            <a:r>
              <a:rPr lang="en-US" dirty="0"/>
              <a:t>soil near the roots (15–30 cm in depth) was </a:t>
            </a:r>
            <a:r>
              <a:rPr lang="en-US" dirty="0" smtClean="0"/>
              <a:t>also collected </a:t>
            </a:r>
            <a:r>
              <a:rPr lang="en-US" dirty="0"/>
              <a:t>from each sampling </a:t>
            </a:r>
            <a:r>
              <a:rPr lang="en-US" dirty="0" smtClean="0"/>
              <a:t>site, sieved and packed.</a:t>
            </a: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1996" y="6439002"/>
            <a:ext cx="2621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India-JINR workshop 2023</a:t>
            </a:r>
          </a:p>
        </p:txBody>
      </p:sp>
    </p:spTree>
    <p:extLst>
      <p:ext uri="{BB962C8B-B14F-4D97-AF65-F5344CB8AC3E}">
        <p14:creationId xmlns:p14="http://schemas.microsoft.com/office/powerpoint/2010/main" val="41109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8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parameters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8294"/>
            <a:ext cx="10515600" cy="501436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Nitrogen - </a:t>
            </a:r>
            <a:r>
              <a:rPr lang="en-US" sz="2400" dirty="0"/>
              <a:t>Alkaline permanganate method was used to determine </a:t>
            </a:r>
            <a:r>
              <a:rPr lang="en-US" sz="2400" dirty="0" smtClean="0"/>
              <a:t>the </a:t>
            </a:r>
            <a:r>
              <a:rPr lang="en-IN" sz="2400" dirty="0" smtClean="0"/>
              <a:t>available </a:t>
            </a:r>
            <a:r>
              <a:rPr lang="en-IN" sz="2400" dirty="0"/>
              <a:t>nitrogen in soil </a:t>
            </a:r>
            <a:r>
              <a:rPr lang="en-IN" sz="2400" dirty="0" smtClean="0"/>
              <a:t>samples</a:t>
            </a:r>
            <a:r>
              <a:rPr lang="en-US" baseline="30000" dirty="0" smtClean="0"/>
              <a:t>(12)</a:t>
            </a:r>
            <a:endParaRPr lang="en-IN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Phosphorus - </a:t>
            </a:r>
            <a:r>
              <a:rPr lang="en-US" sz="2400" dirty="0"/>
              <a:t>The Bray and Kurtz method was used to determine </a:t>
            </a:r>
            <a:r>
              <a:rPr lang="en-US" sz="2400" dirty="0" smtClean="0"/>
              <a:t>available </a:t>
            </a:r>
            <a:r>
              <a:rPr lang="en-IN" sz="2400" dirty="0" smtClean="0"/>
              <a:t>phosphorus </a:t>
            </a:r>
            <a:r>
              <a:rPr lang="en-IN" sz="2400" dirty="0"/>
              <a:t>in soil </a:t>
            </a:r>
            <a:r>
              <a:rPr lang="en-IN" sz="2400" dirty="0" smtClean="0"/>
              <a:t>sample</a:t>
            </a:r>
            <a:r>
              <a:rPr lang="en-US" sz="2400" baseline="30000" dirty="0" smtClean="0"/>
              <a:t>(13)</a:t>
            </a:r>
            <a:endParaRPr lang="en-IN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Potassium - </a:t>
            </a:r>
            <a:r>
              <a:rPr lang="en-US" sz="2400" dirty="0"/>
              <a:t>Neutral ammonium acetate method was used to </a:t>
            </a:r>
            <a:r>
              <a:rPr lang="en-US" sz="2400" dirty="0" smtClean="0"/>
              <a:t>analyze </a:t>
            </a:r>
            <a:r>
              <a:rPr lang="en-IN" sz="2400" dirty="0" smtClean="0"/>
              <a:t>available </a:t>
            </a:r>
            <a:r>
              <a:rPr lang="en-IN" sz="2400" dirty="0"/>
              <a:t>potassium in soil </a:t>
            </a:r>
            <a:r>
              <a:rPr lang="en-IN" sz="2400" dirty="0" smtClean="0"/>
              <a:t>sample</a:t>
            </a:r>
            <a:r>
              <a:rPr lang="en-US" sz="2400" baseline="30000" dirty="0" smtClean="0"/>
              <a:t>(14)</a:t>
            </a:r>
            <a:endParaRPr lang="en-IN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SOM - </a:t>
            </a:r>
            <a:r>
              <a:rPr lang="en-US" sz="2400" dirty="0"/>
              <a:t>SOM in soil was analyzed using rapid titration </a:t>
            </a:r>
            <a:r>
              <a:rPr lang="en-US" sz="2400" dirty="0" smtClean="0"/>
              <a:t>method</a:t>
            </a:r>
            <a:r>
              <a:rPr lang="en-US" sz="2400" baseline="30000" dirty="0" smtClean="0"/>
              <a:t>(15)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Soil pH - </a:t>
            </a:r>
            <a:r>
              <a:rPr lang="en-IN" sz="2400" dirty="0"/>
              <a:t>pH meter (Eutech-510</a:t>
            </a:r>
            <a:r>
              <a:rPr lang="en-IN" sz="2400" dirty="0" smtClean="0"/>
              <a:t>).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171700" y="5879088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12"/>
            </a:pPr>
            <a:r>
              <a:rPr lang="en-US" sz="800" dirty="0" err="1"/>
              <a:t>Subbiah</a:t>
            </a:r>
            <a:r>
              <a:rPr lang="en-US" sz="800" dirty="0"/>
              <a:t> BV, </a:t>
            </a:r>
            <a:r>
              <a:rPr lang="en-US" sz="800" dirty="0" err="1"/>
              <a:t>Asija</a:t>
            </a:r>
            <a:r>
              <a:rPr lang="en-US" sz="800" dirty="0"/>
              <a:t> GL (1956) A rapid procedure for the </a:t>
            </a:r>
            <a:r>
              <a:rPr lang="en-US" sz="800" dirty="0" smtClean="0"/>
              <a:t>determination of </a:t>
            </a:r>
            <a:r>
              <a:rPr lang="en-US" sz="800" dirty="0"/>
              <a:t>available nitrogen in soil. </a:t>
            </a:r>
            <a:r>
              <a:rPr lang="en-US" sz="800" dirty="0" err="1"/>
              <a:t>Curr</a:t>
            </a:r>
            <a:r>
              <a:rPr lang="en-US" sz="800" dirty="0"/>
              <a:t> </a:t>
            </a:r>
            <a:r>
              <a:rPr lang="en-US" sz="800" dirty="0" err="1"/>
              <a:t>Sci</a:t>
            </a:r>
            <a:r>
              <a:rPr lang="en-US" sz="800" dirty="0"/>
              <a:t> </a:t>
            </a:r>
            <a:r>
              <a:rPr lang="en-US" sz="800" dirty="0" smtClean="0"/>
              <a:t>25:259–260</a:t>
            </a:r>
          </a:p>
          <a:p>
            <a:pPr marL="342900" indent="-342900" algn="just">
              <a:buFont typeface="+mj-lt"/>
              <a:buAutoNum type="arabicPeriod" startAt="12"/>
            </a:pPr>
            <a:r>
              <a:rPr lang="en-US" sz="800" dirty="0"/>
              <a:t>Bray RH, Kurtz LT (1945) Determination of total organic </a:t>
            </a:r>
            <a:r>
              <a:rPr lang="en-US" sz="800" dirty="0" smtClean="0"/>
              <a:t>and available </a:t>
            </a:r>
            <a:r>
              <a:rPr lang="en-US" sz="800" dirty="0"/>
              <a:t>forms of phosphorus in soils. Soil </a:t>
            </a:r>
            <a:r>
              <a:rPr lang="en-US" sz="800" dirty="0" err="1"/>
              <a:t>Sci</a:t>
            </a:r>
            <a:r>
              <a:rPr lang="en-US" sz="800" dirty="0"/>
              <a:t> 59:39–45. https</a:t>
            </a:r>
            <a:r>
              <a:rPr lang="en-US" sz="800" dirty="0" smtClean="0"/>
              <a:t>://</a:t>
            </a:r>
            <a:r>
              <a:rPr lang="pt-BR" sz="800" dirty="0" smtClean="0"/>
              <a:t>doi</a:t>
            </a:r>
            <a:r>
              <a:rPr lang="pt-BR" sz="800" dirty="0"/>
              <a:t>. org/ 10. 1097/ 00010 694- 19450 1000- 00006</a:t>
            </a:r>
          </a:p>
          <a:p>
            <a:pPr marL="342900" indent="-342900" algn="just">
              <a:buFont typeface="+mj-lt"/>
              <a:buAutoNum type="arabicPeriod" startAt="12"/>
            </a:pPr>
            <a:r>
              <a:rPr lang="en-US" sz="800" dirty="0" err="1" smtClean="0"/>
              <a:t>Hanway</a:t>
            </a:r>
            <a:r>
              <a:rPr lang="en-US" sz="800" dirty="0" smtClean="0"/>
              <a:t> </a:t>
            </a:r>
            <a:r>
              <a:rPr lang="en-US" sz="800" dirty="0"/>
              <a:t>JJ, </a:t>
            </a:r>
            <a:r>
              <a:rPr lang="en-US" sz="800" dirty="0" err="1"/>
              <a:t>Heidal</a:t>
            </a:r>
            <a:r>
              <a:rPr lang="en-US" sz="800" dirty="0"/>
              <a:t> H (1952) Soil analysis methods as used </a:t>
            </a:r>
            <a:r>
              <a:rPr lang="en-US" sz="800" dirty="0" smtClean="0"/>
              <a:t>in Iowa </a:t>
            </a:r>
            <a:r>
              <a:rPr lang="en-US" sz="800" dirty="0"/>
              <a:t>State College Soil Testing Laboratory. Iowa State </a:t>
            </a:r>
            <a:r>
              <a:rPr lang="en-US" sz="800" dirty="0" smtClean="0"/>
              <a:t>College </a:t>
            </a:r>
            <a:r>
              <a:rPr lang="en-IN" sz="800" dirty="0" smtClean="0"/>
              <a:t>of </a:t>
            </a:r>
            <a:r>
              <a:rPr lang="en-IN" sz="800" dirty="0"/>
              <a:t>Agriculture Bulletin 57:1–31</a:t>
            </a:r>
          </a:p>
          <a:p>
            <a:pPr marL="342900" indent="-342900" algn="just">
              <a:buFont typeface="+mj-lt"/>
              <a:buAutoNum type="arabicPeriod" startAt="12"/>
            </a:pPr>
            <a:r>
              <a:rPr lang="en-US" sz="800" dirty="0" err="1" smtClean="0"/>
              <a:t>Walkley</a:t>
            </a:r>
            <a:r>
              <a:rPr lang="en-US" sz="800" dirty="0" smtClean="0"/>
              <a:t> </a:t>
            </a:r>
            <a:r>
              <a:rPr lang="en-US" sz="800" dirty="0"/>
              <a:t>A, Black IA (1934) An examination of the </a:t>
            </a:r>
            <a:r>
              <a:rPr lang="en-US" sz="800" dirty="0" err="1" smtClean="0"/>
              <a:t>degtjareff</a:t>
            </a:r>
            <a:r>
              <a:rPr lang="en-US" sz="800" dirty="0"/>
              <a:t> </a:t>
            </a:r>
            <a:r>
              <a:rPr lang="en-US" sz="800" dirty="0" smtClean="0"/>
              <a:t>method </a:t>
            </a:r>
            <a:r>
              <a:rPr lang="en-US" sz="800" dirty="0"/>
              <a:t>for determining soil organic matter and a proposed </a:t>
            </a:r>
            <a:r>
              <a:rPr lang="en-US" sz="800" dirty="0" smtClean="0"/>
              <a:t>modification of </a:t>
            </a:r>
            <a:r>
              <a:rPr lang="en-US" sz="800" dirty="0"/>
              <a:t>the chromic acid titration method. Soil </a:t>
            </a:r>
            <a:r>
              <a:rPr lang="en-US" sz="800" dirty="0" err="1"/>
              <a:t>Sci</a:t>
            </a:r>
            <a:r>
              <a:rPr lang="en-US" sz="800" dirty="0"/>
              <a:t> 37(1):29–38.</a:t>
            </a:r>
            <a:endParaRPr lang="en-IN" sz="800" dirty="0"/>
          </a:p>
        </p:txBody>
      </p:sp>
      <p:sp>
        <p:nvSpPr>
          <p:cNvPr id="5" name="Rectangle 4"/>
          <p:cNvSpPr/>
          <p:nvPr/>
        </p:nvSpPr>
        <p:spPr>
          <a:xfrm>
            <a:off x="61996" y="6425147"/>
            <a:ext cx="2621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India-JINR workshop 2023</a:t>
            </a:r>
          </a:p>
        </p:txBody>
      </p:sp>
    </p:spTree>
    <p:extLst>
      <p:ext uri="{BB962C8B-B14F-4D97-AF65-F5344CB8AC3E}">
        <p14:creationId xmlns:p14="http://schemas.microsoft.com/office/powerpoint/2010/main" val="7443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9296"/>
            <a:ext cx="10515600" cy="50224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Elemental analysis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1451"/>
            <a:ext cx="10515600" cy="5114834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IN" b="1" dirty="0"/>
              <a:t>Instrumental Neutron Activation Analysis (INAA</a:t>
            </a:r>
            <a:r>
              <a:rPr lang="en-IN" b="1" dirty="0" smtClean="0"/>
              <a:t>) - </a:t>
            </a:r>
            <a:r>
              <a:rPr lang="en-IN" dirty="0"/>
              <a:t>determined </a:t>
            </a:r>
            <a:r>
              <a:rPr lang="en-IN" dirty="0" smtClean="0"/>
              <a:t>using </a:t>
            </a:r>
            <a:r>
              <a:rPr lang="en-US" dirty="0" smtClean="0"/>
              <a:t>NAA </a:t>
            </a:r>
            <a:r>
              <a:rPr lang="en-US" dirty="0"/>
              <a:t>at the installation REGATA of the pulsed fast </a:t>
            </a:r>
            <a:r>
              <a:rPr lang="en-US" dirty="0" smtClean="0"/>
              <a:t>reactor IBR-2 </a:t>
            </a:r>
            <a:r>
              <a:rPr lang="en-US" dirty="0"/>
              <a:t>of the Frank Laboratory of Neutron Physics (</a:t>
            </a:r>
            <a:r>
              <a:rPr lang="en-US" dirty="0" smtClean="0"/>
              <a:t>JINR, </a:t>
            </a:r>
            <a:r>
              <a:rPr lang="en-IN" dirty="0" err="1" smtClean="0"/>
              <a:t>Dubna</a:t>
            </a:r>
            <a:r>
              <a:rPr lang="en-IN" dirty="0"/>
              <a:t>, Russia</a:t>
            </a:r>
            <a:r>
              <a:rPr lang="en-IN" dirty="0" smtClean="0"/>
              <a:t>).</a:t>
            </a:r>
          </a:p>
          <a:p>
            <a:pPr>
              <a:lnSpc>
                <a:spcPct val="120000"/>
              </a:lnSpc>
            </a:pPr>
            <a:r>
              <a:rPr lang="en-IN" dirty="0"/>
              <a:t>Elements with short-lived </a:t>
            </a:r>
            <a:r>
              <a:rPr lang="en-IN" dirty="0" smtClean="0"/>
              <a:t>radionuclides - samples </a:t>
            </a:r>
            <a:r>
              <a:rPr lang="en-IN" dirty="0"/>
              <a:t>were irradiated at a thermal neutron flux of 1.6 × 10</a:t>
            </a:r>
            <a:r>
              <a:rPr lang="en-IN" baseline="30000" dirty="0"/>
              <a:t>12 </a:t>
            </a:r>
            <a:r>
              <a:rPr lang="en-IN" dirty="0"/>
              <a:t>ncm</a:t>
            </a:r>
            <a:r>
              <a:rPr lang="en-IN" baseline="30000" dirty="0"/>
              <a:t>−2</a:t>
            </a:r>
            <a:r>
              <a:rPr lang="en-IN" dirty="0"/>
              <a:t> s</a:t>
            </a:r>
            <a:r>
              <a:rPr lang="en-IN" baseline="30000" dirty="0"/>
              <a:t>−1</a:t>
            </a:r>
            <a:r>
              <a:rPr lang="en-IN" dirty="0"/>
              <a:t> (soils for 1 min and plant samples for 3 min) and measured for 15 min.</a:t>
            </a:r>
          </a:p>
          <a:p>
            <a:pPr>
              <a:lnSpc>
                <a:spcPct val="120000"/>
              </a:lnSpc>
            </a:pPr>
            <a:r>
              <a:rPr lang="en-IN" dirty="0"/>
              <a:t>Elements with long-lived </a:t>
            </a:r>
            <a:r>
              <a:rPr lang="en-IN" dirty="0" smtClean="0"/>
              <a:t>radionuclides - </a:t>
            </a:r>
            <a:r>
              <a:rPr lang="en-IN" dirty="0"/>
              <a:t>samples were irradiated for 4 days at a neutron flux 3.31 × 10</a:t>
            </a:r>
            <a:r>
              <a:rPr lang="en-IN" baseline="30000" dirty="0"/>
              <a:t>11</a:t>
            </a:r>
            <a:r>
              <a:rPr lang="en-IN" dirty="0"/>
              <a:t> </a:t>
            </a:r>
            <a:r>
              <a:rPr lang="en-IN" dirty="0" err="1"/>
              <a:t>ncm</a:t>
            </a:r>
            <a:r>
              <a:rPr lang="en-IN" baseline="30000" dirty="0"/>
              <a:t>− 2</a:t>
            </a:r>
            <a:r>
              <a:rPr lang="en-IN" dirty="0"/>
              <a:t> s</a:t>
            </a:r>
            <a:r>
              <a:rPr lang="en-IN" baseline="30000" dirty="0"/>
              <a:t>−1</a:t>
            </a:r>
            <a:endParaRPr lang="en-IN" dirty="0"/>
          </a:p>
          <a:p>
            <a:pPr algn="just">
              <a:lnSpc>
                <a:spcPct val="120000"/>
              </a:lnSpc>
            </a:pPr>
            <a:r>
              <a:rPr lang="en-US" dirty="0" smtClean="0"/>
              <a:t>Measured </a:t>
            </a:r>
            <a:r>
              <a:rPr lang="en-US" dirty="0"/>
              <a:t>twice using HP germanium </a:t>
            </a:r>
            <a:r>
              <a:rPr lang="en-US" dirty="0" smtClean="0"/>
              <a:t>detectors after </a:t>
            </a:r>
            <a:r>
              <a:rPr lang="en-US" dirty="0"/>
              <a:t>4 and 20 days of decay, respectively</a:t>
            </a:r>
            <a:r>
              <a:rPr lang="en-US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n-IN" dirty="0"/>
              <a:t>The </a:t>
            </a:r>
            <a:r>
              <a:rPr lang="en-IN" dirty="0" smtClean="0"/>
              <a:t>NAA </a:t>
            </a:r>
            <a:r>
              <a:rPr lang="en-US" dirty="0" smtClean="0"/>
              <a:t>data </a:t>
            </a:r>
            <a:r>
              <a:rPr lang="en-US" dirty="0"/>
              <a:t>processing and determination of element mass </a:t>
            </a:r>
            <a:r>
              <a:rPr lang="en-US" dirty="0" smtClean="0"/>
              <a:t>fractions were </a:t>
            </a:r>
            <a:r>
              <a:rPr lang="en-US" dirty="0"/>
              <a:t>performed using Genie2000 and software developed </a:t>
            </a:r>
            <a:r>
              <a:rPr lang="en-US" dirty="0" smtClean="0"/>
              <a:t>in </a:t>
            </a:r>
            <a:r>
              <a:rPr lang="en-IN" dirty="0" smtClean="0"/>
              <a:t>JINR.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The quality control of NAA results was ensured </a:t>
            </a:r>
            <a:r>
              <a:rPr lang="en-US" dirty="0" smtClean="0"/>
              <a:t>by simultaneous </a:t>
            </a:r>
            <a:r>
              <a:rPr lang="en-US" dirty="0"/>
              <a:t>analysis of the examined samples and </a:t>
            </a:r>
            <a:r>
              <a:rPr lang="en-US" dirty="0" smtClean="0"/>
              <a:t>standard </a:t>
            </a:r>
            <a:r>
              <a:rPr lang="en-IN" dirty="0" smtClean="0"/>
              <a:t>reference </a:t>
            </a:r>
            <a:r>
              <a:rPr lang="en-IN" dirty="0"/>
              <a:t>materials: NIST 1633b (Constituent </a:t>
            </a:r>
            <a:r>
              <a:rPr lang="en-IN" dirty="0" smtClean="0"/>
              <a:t>Elements </a:t>
            </a:r>
            <a:r>
              <a:rPr lang="en-US" dirty="0" smtClean="0"/>
              <a:t>in </a:t>
            </a:r>
            <a:r>
              <a:rPr lang="en-US" dirty="0"/>
              <a:t>Coal Fly Ash), NIST 2709 (San Joaquin Soil), </a:t>
            </a:r>
            <a:r>
              <a:rPr lang="en-US" dirty="0" smtClean="0"/>
              <a:t>NIST 1547 </a:t>
            </a:r>
            <a:r>
              <a:rPr lang="en-US" dirty="0"/>
              <a:t>(Peach Leaves), NIST 1575a (Trace Elements in </a:t>
            </a:r>
            <a:r>
              <a:rPr lang="en-US" dirty="0" smtClean="0"/>
              <a:t>Pine Needles</a:t>
            </a:r>
            <a:r>
              <a:rPr lang="en-US" dirty="0"/>
              <a:t>), and NIST 1632c (Trace Elements in Coal).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1996" y="6411292"/>
            <a:ext cx="2621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India-JINR workshop 2023</a:t>
            </a:r>
          </a:p>
        </p:txBody>
      </p:sp>
    </p:spTree>
    <p:extLst>
      <p:ext uri="{BB962C8B-B14F-4D97-AF65-F5344CB8AC3E}">
        <p14:creationId xmlns:p14="http://schemas.microsoft.com/office/powerpoint/2010/main" val="4092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692329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analysis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3844" y="1328057"/>
            <a:ext cx="10515600" cy="4840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dirty="0"/>
              <a:t>Pearson’s correlation coefficients </a:t>
            </a:r>
            <a:r>
              <a:rPr lang="en-US" dirty="0" smtClean="0"/>
              <a:t>- </a:t>
            </a:r>
            <a:r>
              <a:rPr lang="en-IN" dirty="0" smtClean="0"/>
              <a:t>SPSS </a:t>
            </a:r>
            <a:r>
              <a:rPr lang="en-IN" dirty="0"/>
              <a:t>(V16.0</a:t>
            </a:r>
            <a:r>
              <a:rPr lang="en-IN" dirty="0" smtClean="0"/>
              <a:t>) [CLs </a:t>
            </a:r>
            <a:r>
              <a:rPr lang="en-US" i="1" dirty="0" smtClean="0"/>
              <a:t>p </a:t>
            </a:r>
            <a:r>
              <a:rPr lang="en-US" dirty="0"/>
              <a:t>&lt; 0.05 and </a:t>
            </a:r>
            <a:r>
              <a:rPr lang="en-US" i="1" dirty="0"/>
              <a:t>p </a:t>
            </a:r>
            <a:r>
              <a:rPr lang="en-US" dirty="0"/>
              <a:t>&lt; 0.01</a:t>
            </a:r>
            <a:r>
              <a:rPr lang="en-IN" dirty="0" smtClean="0"/>
              <a:t>]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Principal component </a:t>
            </a:r>
            <a:r>
              <a:rPr lang="en-US" dirty="0" smtClean="0"/>
              <a:t>analysis </a:t>
            </a:r>
            <a:r>
              <a:rPr lang="en-US" dirty="0"/>
              <a:t>(PCA) </a:t>
            </a:r>
            <a:r>
              <a:rPr lang="en-US" dirty="0" smtClean="0"/>
              <a:t>- </a:t>
            </a:r>
            <a:r>
              <a:rPr lang="en-US" dirty="0"/>
              <a:t>“</a:t>
            </a:r>
            <a:r>
              <a:rPr lang="en-US" dirty="0" err="1"/>
              <a:t>factoextra</a:t>
            </a:r>
            <a:r>
              <a:rPr lang="en-US" dirty="0"/>
              <a:t>” package in the R </a:t>
            </a:r>
            <a:r>
              <a:rPr lang="en-US" dirty="0" smtClean="0"/>
              <a:t>version </a:t>
            </a:r>
            <a:r>
              <a:rPr lang="en-IN" dirty="0" smtClean="0"/>
              <a:t>4.0.3.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96" y="6411292"/>
            <a:ext cx="2621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India-JINR workshop 2023</a:t>
            </a:r>
          </a:p>
        </p:txBody>
      </p:sp>
    </p:spTree>
    <p:extLst>
      <p:ext uri="{BB962C8B-B14F-4D97-AF65-F5344CB8AC3E}">
        <p14:creationId xmlns:p14="http://schemas.microsoft.com/office/powerpoint/2010/main" val="396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72896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-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996" y="6411292"/>
            <a:ext cx="2621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India-JINR workshop 2023</a:t>
            </a:r>
          </a:p>
        </p:txBody>
      </p:sp>
    </p:spTree>
    <p:extLst>
      <p:ext uri="{BB962C8B-B14F-4D97-AF65-F5344CB8AC3E}">
        <p14:creationId xmlns:p14="http://schemas.microsoft.com/office/powerpoint/2010/main" val="409984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3481</Words>
  <Application>Microsoft Office PowerPoint</Application>
  <PresentationFormat>Widescreen</PresentationFormat>
  <Paragraphs>1216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 2</vt:lpstr>
      <vt:lpstr>Office Theme</vt:lpstr>
      <vt:lpstr>Determination of Elemental Profile of Tobacco Plant and Soil using Neutron Activation Analysis</vt:lpstr>
      <vt:lpstr>Tobacco : Elemental profile</vt:lpstr>
      <vt:lpstr>STUDY AREA</vt:lpstr>
      <vt:lpstr>Tobacco :  consumption</vt:lpstr>
      <vt:lpstr>Experimental procedure</vt:lpstr>
      <vt:lpstr>Soil parameters</vt:lpstr>
      <vt:lpstr>Elemental analysis</vt:lpstr>
      <vt:lpstr>PowerPoint Presentation</vt:lpstr>
      <vt:lpstr>RESULTS -</vt:lpstr>
      <vt:lpstr>Range and mean of element concentrations (mass fractions) in soils (n=8)</vt:lpstr>
      <vt:lpstr>Range and mean of element concentrations (mass fractions) in tobacco leaves (n=8)</vt:lpstr>
      <vt:lpstr>Range and mean of element concentrations (mass fractions) in roots (n=8) and stems (n=8)</vt:lpstr>
      <vt:lpstr>Soil parameters of different sampling locations</vt:lpstr>
      <vt:lpstr>Correlation between elemental concentration and soil parameters</vt:lpstr>
      <vt:lpstr>Bioconcentration and translocation of ions in tobacco</vt:lpstr>
      <vt:lpstr>Comparison of heavy elements concentrations in soils of the study area with permissible limits for Indian soils</vt:lpstr>
      <vt:lpstr>PowerPoint Presentation</vt:lpstr>
      <vt:lpstr>PowerPoint Presentation</vt:lpstr>
      <vt:lpstr>CONCLUSIONS -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Determination of Multi Elements in Tobacco Plant of Northeast India by Neutron Activation Analysis and Atomic Absorption Spectrometry</dc:title>
  <dc:creator>user</dc:creator>
  <cp:lastModifiedBy>user</cp:lastModifiedBy>
  <cp:revision>117</cp:revision>
  <dcterms:created xsi:type="dcterms:W3CDTF">2023-10-13T16:16:26Z</dcterms:created>
  <dcterms:modified xsi:type="dcterms:W3CDTF">2023-10-17T07:15:38Z</dcterms:modified>
</cp:coreProperties>
</file>