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37" r:id="rId3"/>
    <p:sldId id="339" r:id="rId4"/>
    <p:sldId id="268" r:id="rId5"/>
    <p:sldId id="287" r:id="rId6"/>
    <p:sldId id="338" r:id="rId7"/>
    <p:sldId id="304" r:id="rId8"/>
    <p:sldId id="267" r:id="rId9"/>
    <p:sldId id="257" r:id="rId10"/>
    <p:sldId id="258" r:id="rId11"/>
    <p:sldId id="259" r:id="rId12"/>
    <p:sldId id="261" r:id="rId13"/>
    <p:sldId id="262" r:id="rId14"/>
    <p:sldId id="263" r:id="rId15"/>
    <p:sldId id="266" r:id="rId16"/>
    <p:sldId id="270" r:id="rId17"/>
    <p:sldId id="269" r:id="rId18"/>
    <p:sldId id="272" r:id="rId19"/>
    <p:sldId id="271" r:id="rId20"/>
    <p:sldId id="275" r:id="rId21"/>
    <p:sldId id="276" r:id="rId22"/>
    <p:sldId id="260" r:id="rId23"/>
    <p:sldId id="352" r:id="rId24"/>
    <p:sldId id="351" r:id="rId25"/>
    <p:sldId id="277" r:id="rId26"/>
    <p:sldId id="278" r:id="rId27"/>
    <p:sldId id="3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8000"/>
    <a:srgbClr val="0000FF"/>
    <a:srgbClr val="66FF66"/>
    <a:srgbClr val="FF7C80"/>
    <a:srgbClr val="FF6600"/>
    <a:srgbClr val="996600"/>
    <a:srgbClr val="CC99FF"/>
    <a:srgbClr val="9933FF"/>
    <a:srgbClr val="CB82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56A0C-7EA2-4B2B-835B-22EAEE26806F}" type="datetimeFigureOut">
              <a:rPr lang="en-IN" smtClean="0"/>
              <a:t>18-10-2023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DF18F-6B60-4DF0-8D82-AFC9EBEDEAE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2312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5B58C9FC-1192-909E-B1A8-DDAAAD8C7D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22E66B7-AE88-3D13-31DE-B98C369C1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Arial Rounded MT Bold" panose="020F0704030504030204" pitchFamily="34" charset="0"/>
                <a:cs typeface="Arial" panose="020B0604020202020204" pitchFamily="34" charset="0"/>
              </a:rPr>
              <a:t>The mean nicotine content of TSIW samples was 12.23 mg g</a:t>
            </a:r>
            <a:r>
              <a:rPr lang="en-US" altLang="en-US" b="1" baseline="30000">
                <a:latin typeface="Arial Rounded MT Bold" panose="020F0704030504030204" pitchFamily="34" charset="0"/>
                <a:cs typeface="Arial" panose="020B0604020202020204" pitchFamily="34" charset="0"/>
              </a:rPr>
              <a:t>-1 </a:t>
            </a:r>
            <a:r>
              <a:rPr lang="en-US" altLang="en-US" b="1">
                <a:latin typeface="Arial Rounded MT Bold" panose="020F0704030504030204" pitchFamily="34" charset="0"/>
                <a:cs typeface="Arial" panose="020B0604020202020204" pitchFamily="34" charset="0"/>
              </a:rPr>
              <a:t>and ranged from 10.04 mg g</a:t>
            </a:r>
            <a:r>
              <a:rPr lang="en-US" altLang="en-US" b="1" baseline="30000">
                <a:latin typeface="Arial Rounded MT Bold" panose="020F0704030504030204" pitchFamily="34" charset="0"/>
                <a:cs typeface="Arial" panose="020B0604020202020204" pitchFamily="34" charset="0"/>
              </a:rPr>
              <a:t>-1 </a:t>
            </a:r>
            <a:r>
              <a:rPr lang="en-US" altLang="en-US" b="1">
                <a:latin typeface="Arial Rounded MT Bold" panose="020F0704030504030204" pitchFamily="34" charset="0"/>
                <a:cs typeface="Arial" panose="020B0604020202020204" pitchFamily="34" charset="0"/>
              </a:rPr>
              <a:t>(Lunglei site 1) to 18.25 mg g</a:t>
            </a:r>
            <a:r>
              <a:rPr lang="en-US" altLang="en-US" b="1" baseline="30000">
                <a:latin typeface="Arial Rounded MT Bold" panose="020F0704030504030204" pitchFamily="34" charset="0"/>
                <a:cs typeface="Arial" panose="020B0604020202020204" pitchFamily="34" charset="0"/>
              </a:rPr>
              <a:t>-1</a:t>
            </a:r>
            <a:r>
              <a:rPr lang="en-US" altLang="en-US" b="1">
                <a:latin typeface="Arial Rounded MT Bold" panose="020F0704030504030204" pitchFamily="34" charset="0"/>
                <a:cs typeface="Arial" panose="020B0604020202020204" pitchFamily="34" charset="0"/>
              </a:rPr>
              <a:t> (Aizawl site 1).</a:t>
            </a:r>
            <a:endParaRPr lang="en-IN" altLang="en-US" b="1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91738E1C-AEBF-BBB4-D90D-5D85BCB7D61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E3DBB78-0EB9-4F65-9DA3-92F4BAF20068}" type="slidenum">
              <a:rPr lang="en-IN" altLang="en-US"/>
              <a:pPr/>
              <a:t>5</a:t>
            </a:fld>
            <a:endParaRPr lang="en-I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8FD7-D19B-8ABD-71D7-7130608B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49E4C-E761-91AC-48E7-34E980C42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7F25B-7F24-B833-1BBF-294D98D94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D8124-9E64-2DE5-5F23-7FEB8C47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19775-0CF6-FEB8-64F0-853EB542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52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88D7-9380-2BD4-3068-4882D6ED7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FD30B-1B46-D19F-47D8-966BDDBB5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EDE85-9E8F-0A15-321B-811E7086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7D56C-6F8F-7218-E63B-4531C7DCD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616FC-1A1B-51B0-FC13-96FCD4CA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6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4C512-CCC2-6B55-DEE7-BE3910C0B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9A467-8A96-9807-0C0D-58AA074C8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99ED9-ED78-415E-FA53-9A6EE8BD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87F1B-8DB7-094C-DA4C-A7B3EB79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1347-8E6C-8678-5DCF-6990BBF55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7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ACF4-799B-93C6-7A17-09A07E23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0A2D-8044-2ADC-DC52-A15444D8F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EE28-6BB1-6B79-4543-B54B4F1F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24A3B-5244-7A93-744E-8592CE1A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56818-EED4-0BEA-C55B-BE9D868B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9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43F89-ABC4-992A-92B0-4D9B2066C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FD9FA-9FF7-BDFA-70A4-382F67B5E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541DF-ABE8-6F00-1671-CD6B20DD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A27C9-6D06-15DB-0A43-05104120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8CE90-55C0-05B6-439E-17CEB667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5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C51C-B6FD-B1E8-79A7-BEDEEB4B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A1CDA-6909-9E5D-CF71-B8C5C39E7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58B9A-BED0-15DB-BCD4-B736C21FE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2B2BC-295E-00F2-C0F1-CEB479A3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0F832-89F8-8025-75AA-A45CF967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B9BDA-79D4-132A-7BFF-0811F7C8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9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28EE4-2D5E-FA81-5FEC-EF8C5F0F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9BA0D-1762-DF72-C848-126664743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ED240-88A9-444E-41D3-6345CED3E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69427-C34E-3956-81D0-FD458346C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A9047-9480-120F-ED7D-A5FDEE837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9C906F-C159-2BB4-77F1-94413AE2C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8F244-CA34-EA10-EA68-E45A36A5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3BC5C-5572-E196-AFF5-DE3DDA34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5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DC4A1-2A39-EE02-B5C1-8536F2CB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A395B-D0E2-424F-4DC7-58079503C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04214-CAA4-0EF6-85AF-91FDB198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EEBA8-CDF2-BA79-B7A6-E92F0622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1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9FA31-C7C2-DCD6-B7BD-D6AA84B7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51E0E-E0F1-4B7B-F5B9-7855D945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CCFB2-C32F-8539-C37F-6D929A20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6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7174-5408-618D-626B-2F45D2F7B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7339D-6A79-CEB8-C5CD-0EB1F6899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34FF4-4B37-49EE-0CCA-AE09A3BC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6DE5E-7052-290D-A007-6F15BC1D3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CE0A9-7D36-767C-BAA9-8258D70B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73B25-3988-0D89-3F3F-151D3F3C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6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B429-0F3E-2E9A-D389-3B96ACDD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07188E-DE25-1F34-D453-CB2AC0596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9B071-C318-949B-23BB-FC3F2AF59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84F8E-F989-AC5D-EA68-C19BB086B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41B82-0AA2-32A4-F3EE-EAEE5FDE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6F614-D517-DA9A-93B1-B3619C067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7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1CAED-A1A8-CA01-72A5-8CC88731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0098D-4E5F-7A16-A03C-99C645FB0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FD2D7-D8BE-59CF-AE5F-C33FD5D02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A897B-DED7-48B7-8EC0-31F1ADD185C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5B0E2-D6BD-5C92-ABB0-3AE898C04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8AD2A-50A2-29FF-D14F-4FFCCB38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E5B57-0929-4584-8A04-B01C7B3BD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FC6481-EB66-CDFC-2BE4-A6E3448F5E12}"/>
              </a:ext>
            </a:extLst>
          </p:cNvPr>
          <p:cNvSpPr txBox="1"/>
          <p:nvPr/>
        </p:nvSpPr>
        <p:spPr>
          <a:xfrm>
            <a:off x="1524000" y="257294"/>
            <a:ext cx="609600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Characterization of Tobacco stalk Ash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F32ADC-EC7E-3D1A-82AA-C43FEADFFBCC}"/>
              </a:ext>
            </a:extLst>
          </p:cNvPr>
          <p:cNvSpPr/>
          <p:nvPr/>
        </p:nvSpPr>
        <p:spPr>
          <a:xfrm>
            <a:off x="369400" y="3879552"/>
            <a:ext cx="7489825" cy="2211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algn="ctr" fontAlgn="auto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3600" b="1" dirty="0" err="1">
                <a:solidFill>
                  <a:srgbClr val="006600"/>
                </a:solidFill>
                <a:latin typeface="Bookman Old Style" pitchFamily="18" charset="0"/>
                <a:ea typeface="+mn-ea"/>
                <a:cs typeface="Arial" pitchFamily="34" charset="0"/>
              </a:rPr>
              <a:t>Muthukumaran</a:t>
            </a:r>
            <a:r>
              <a:rPr lang="en-US" sz="3600" b="1" dirty="0">
                <a:solidFill>
                  <a:srgbClr val="006600"/>
                </a:solidFill>
                <a:latin typeface="Bookman Old Style" pitchFamily="18" charset="0"/>
                <a:ea typeface="+mn-ea"/>
                <a:cs typeface="Arial" pitchFamily="34" charset="0"/>
              </a:rPr>
              <a:t> R.</a:t>
            </a:r>
          </a:p>
          <a:p>
            <a:pPr marL="274320" indent="-274320" algn="ctr" fontAlgn="auto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500" b="1" dirty="0">
                <a:solidFill>
                  <a:srgbClr val="006600"/>
                </a:solidFill>
                <a:latin typeface="Bookman Old Style" pitchFamily="18" charset="0"/>
                <a:ea typeface="+mn-ea"/>
                <a:cs typeface="Arial" pitchFamily="34" charset="0"/>
              </a:rPr>
              <a:t>Department of Chemistry</a:t>
            </a:r>
          </a:p>
          <a:p>
            <a:pPr marL="274320" indent="-274320" algn="ctr" fontAlgn="auto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3200" b="1" dirty="0">
                <a:solidFill>
                  <a:srgbClr val="006600"/>
                </a:solidFill>
                <a:latin typeface="Bookman Old Style" pitchFamily="18" charset="0"/>
                <a:ea typeface="+mn-ea"/>
                <a:cs typeface="Arial" pitchFamily="34" charset="0"/>
              </a:rPr>
              <a:t>Mizoram University</a:t>
            </a:r>
          </a:p>
          <a:p>
            <a:pPr marL="274320" indent="-274320" algn="ctr" fontAlgn="auto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700" dirty="0">
                <a:solidFill>
                  <a:srgbClr val="006600"/>
                </a:solidFill>
                <a:latin typeface="Bookman Old Style" pitchFamily="18" charset="0"/>
                <a:ea typeface="+mn-ea"/>
                <a:cs typeface="Arial" pitchFamily="34" charset="0"/>
              </a:rPr>
              <a:t>Aizawl – 796 004</a:t>
            </a:r>
          </a:p>
          <a:p>
            <a:pPr marL="274320" indent="-274320" algn="ctr" fontAlgn="auto">
              <a:lnSpc>
                <a:spcPct val="80000"/>
              </a:lnSpc>
              <a:spcBef>
                <a:spcPts val="10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4800" b="1" dirty="0">
                <a:solidFill>
                  <a:srgbClr val="006600"/>
                </a:solidFill>
                <a:latin typeface="Bookman Old Style" pitchFamily="18" charset="0"/>
                <a:cs typeface="Arial" pitchFamily="34" charset="0"/>
              </a:rPr>
              <a:t>INDIA</a:t>
            </a:r>
            <a:endParaRPr lang="en-US" sz="4800" b="1" dirty="0">
              <a:solidFill>
                <a:srgbClr val="006600"/>
              </a:solidFill>
              <a:latin typeface="Bookman Old Style" pitchFamily="18" charset="0"/>
              <a:ea typeface="+mn-ea"/>
              <a:cs typeface="Arial" pitchFamily="34" charset="0"/>
            </a:endParaRPr>
          </a:p>
        </p:txBody>
      </p:sp>
      <p:pic>
        <p:nvPicPr>
          <p:cNvPr id="5" name="Picture 6" descr="logo">
            <a:extLst>
              <a:ext uri="{FF2B5EF4-FFF2-40B4-BE49-F238E27FC236}">
                <a16:creationId xmlns:a16="http://schemas.microsoft.com/office/drawing/2014/main" id="{EC2069DB-51ED-53F8-3002-D150F2E76F09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0300" y="1899262"/>
            <a:ext cx="2373147" cy="171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I:\GOLD-CT,NMU, 2014\for oral\Map of Mizoram.jpg">
            <a:extLst>
              <a:ext uri="{FF2B5EF4-FFF2-40B4-BE49-F238E27FC236}">
                <a16:creationId xmlns:a16="http://schemas.microsoft.com/office/drawing/2014/main" id="{D27504DA-642E-BD7B-240C-DC6F2A87433F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502" y="3736686"/>
            <a:ext cx="281305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7885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7BDB3-FE65-BAC7-C2C0-FE582FABAB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8344" y="3391733"/>
            <a:ext cx="4313042" cy="330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8019C-11A8-6C2A-BD3F-5BF4A9AB5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905" y="694055"/>
            <a:ext cx="4705137" cy="360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5B3811-202A-92D0-AB49-DC8CEA7CFA1C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4865" y="601980"/>
            <a:ext cx="4215018" cy="360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1E1CCE-CF13-E931-E0CE-18FB1A7D1116}"/>
              </a:ext>
            </a:extLst>
          </p:cNvPr>
          <p:cNvSpPr txBox="1"/>
          <p:nvPr/>
        </p:nvSpPr>
        <p:spPr>
          <a:xfrm>
            <a:off x="1758749" y="1512075"/>
            <a:ext cx="1353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Ca 2P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2CD3F-4672-3D6D-4AA6-9E04CA8D2692}"/>
              </a:ext>
            </a:extLst>
          </p:cNvPr>
          <p:cNvSpPr txBox="1"/>
          <p:nvPr/>
        </p:nvSpPr>
        <p:spPr>
          <a:xfrm>
            <a:off x="7282717" y="1497897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C 1S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A5CF2-6F28-2820-C798-2B055F19E5E3}"/>
              </a:ext>
            </a:extLst>
          </p:cNvPr>
          <p:cNvSpPr txBox="1"/>
          <p:nvPr/>
        </p:nvSpPr>
        <p:spPr>
          <a:xfrm>
            <a:off x="4465604" y="4478054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O</a:t>
            </a:r>
            <a:r>
              <a:rPr lang="en-IN" sz="1600" dirty="0">
                <a:latin typeface="Arial Rounded MT Bold" panose="020F0704030504030204" pitchFamily="34" charset="0"/>
              </a:rPr>
              <a:t> </a:t>
            </a:r>
            <a:r>
              <a:rPr lang="en-IN" sz="3200" dirty="0">
                <a:latin typeface="Arial Rounded MT Bold" panose="020F0704030504030204" pitchFamily="34" charset="0"/>
              </a:rPr>
              <a:t>1S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ACB01-C77B-98D8-0D03-48549C93E33C}"/>
              </a:ext>
            </a:extLst>
          </p:cNvPr>
          <p:cNvSpPr txBox="1"/>
          <p:nvPr/>
        </p:nvSpPr>
        <p:spPr>
          <a:xfrm>
            <a:off x="1950614" y="218941"/>
            <a:ext cx="759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rgbClr val="C00000"/>
                </a:solidFill>
                <a:latin typeface="Arial Rounded MT Bold" pitchFamily="34" charset="0"/>
              </a:rPr>
              <a:t>X-ray Photoelectron spectroscopy (XPS) of Tobacco stalk Ash</a:t>
            </a:r>
          </a:p>
        </p:txBody>
      </p:sp>
    </p:spTree>
    <p:extLst>
      <p:ext uri="{BB962C8B-B14F-4D97-AF65-F5344CB8AC3E}">
        <p14:creationId xmlns:p14="http://schemas.microsoft.com/office/powerpoint/2010/main" val="331534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D5DE5-ECDB-A0AA-3794-16977DC92049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4141" y="1256981"/>
            <a:ext cx="4215018" cy="360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061CE-6F33-E361-4591-C6C975C32418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2386" y="1327558"/>
            <a:ext cx="4215018" cy="360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D418E8-89ED-86E2-4CD9-9CF891FE8EB5}"/>
              </a:ext>
            </a:extLst>
          </p:cNvPr>
          <p:cNvSpPr txBox="1"/>
          <p:nvPr/>
        </p:nvSpPr>
        <p:spPr>
          <a:xfrm>
            <a:off x="5838789" y="1673767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Cl 2P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F99DF-6329-8D44-47B9-FDC11B654F87}"/>
              </a:ext>
            </a:extLst>
          </p:cNvPr>
          <p:cNvSpPr txBox="1"/>
          <p:nvPr/>
        </p:nvSpPr>
        <p:spPr>
          <a:xfrm>
            <a:off x="2153664" y="1641684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K 2P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38C0D-4EAA-DD3A-2D81-57E420582E25}"/>
              </a:ext>
            </a:extLst>
          </p:cNvPr>
          <p:cNvSpPr txBox="1"/>
          <p:nvPr/>
        </p:nvSpPr>
        <p:spPr>
          <a:xfrm>
            <a:off x="2038949" y="760027"/>
            <a:ext cx="759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rgbClr val="C00000"/>
                </a:solidFill>
                <a:latin typeface="Arial Rounded MT Bold" pitchFamily="34" charset="0"/>
              </a:rPr>
              <a:t>XPS of Tobacco Ash</a:t>
            </a:r>
          </a:p>
        </p:txBody>
      </p:sp>
    </p:spTree>
    <p:extLst>
      <p:ext uri="{BB962C8B-B14F-4D97-AF65-F5344CB8AC3E}">
        <p14:creationId xmlns:p14="http://schemas.microsoft.com/office/powerpoint/2010/main" val="305508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E7317-5A5F-1E52-B61D-DC37B08BBEE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0982" y="1479866"/>
            <a:ext cx="4215018" cy="360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C4602A-8A47-CAA2-5D60-4CB9C3472E26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5640" y="1479865"/>
            <a:ext cx="4215018" cy="360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596DB-FC24-AD1F-C7E2-611EA8844B9C}"/>
              </a:ext>
            </a:extLst>
          </p:cNvPr>
          <p:cNvSpPr txBox="1"/>
          <p:nvPr/>
        </p:nvSpPr>
        <p:spPr>
          <a:xfrm>
            <a:off x="2585543" y="1822170"/>
            <a:ext cx="140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Mg 1S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CE91A-B8BC-9757-679F-C33D1B8740D8}"/>
              </a:ext>
            </a:extLst>
          </p:cNvPr>
          <p:cNvSpPr txBox="1"/>
          <p:nvPr/>
        </p:nvSpPr>
        <p:spPr>
          <a:xfrm>
            <a:off x="8165431" y="2239265"/>
            <a:ext cx="1189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Si 2P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FE779-AF0E-FA79-92B1-394E6FFA4EC3}"/>
              </a:ext>
            </a:extLst>
          </p:cNvPr>
          <p:cNvSpPr txBox="1"/>
          <p:nvPr/>
        </p:nvSpPr>
        <p:spPr>
          <a:xfrm>
            <a:off x="2038949" y="760027"/>
            <a:ext cx="759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C00000"/>
                </a:solidFill>
                <a:latin typeface="Arial Rounded MT Bold" pitchFamily="34" charset="0"/>
              </a:rPr>
              <a:t>XPS of Tobacco Ash</a:t>
            </a:r>
          </a:p>
        </p:txBody>
      </p:sp>
    </p:spTree>
    <p:extLst>
      <p:ext uri="{BB962C8B-B14F-4D97-AF65-F5344CB8AC3E}">
        <p14:creationId xmlns:p14="http://schemas.microsoft.com/office/powerpoint/2010/main" val="1850858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E0B884-3864-109F-FA17-78D85B955C3D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1515" y="1129029"/>
            <a:ext cx="4215018" cy="360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F74BEF-7EB9-1848-BA28-4B0AB7EC35D2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129030"/>
            <a:ext cx="4215018" cy="360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AEA4C-8107-30D0-DC73-EFF57294BE4A}"/>
              </a:ext>
            </a:extLst>
          </p:cNvPr>
          <p:cNvSpPr txBox="1"/>
          <p:nvPr/>
        </p:nvSpPr>
        <p:spPr>
          <a:xfrm>
            <a:off x="2743199" y="1597581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S 2P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D6199-D4DF-6DCF-7B9E-2D1E97ECA640}"/>
              </a:ext>
            </a:extLst>
          </p:cNvPr>
          <p:cNvSpPr txBox="1"/>
          <p:nvPr/>
        </p:nvSpPr>
        <p:spPr>
          <a:xfrm>
            <a:off x="6842490" y="1501328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Al 2P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C666E-E7C4-F9D5-EA36-90E0CE445B54}"/>
              </a:ext>
            </a:extLst>
          </p:cNvPr>
          <p:cNvSpPr txBox="1"/>
          <p:nvPr/>
        </p:nvSpPr>
        <p:spPr>
          <a:xfrm>
            <a:off x="2038949" y="760027"/>
            <a:ext cx="759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C00000"/>
                </a:solidFill>
                <a:latin typeface="Arial Rounded MT Bold" pitchFamily="34" charset="0"/>
              </a:rPr>
              <a:t>XPS of Tobacco Ash</a:t>
            </a:r>
          </a:p>
        </p:txBody>
      </p:sp>
    </p:spTree>
    <p:extLst>
      <p:ext uri="{BB962C8B-B14F-4D97-AF65-F5344CB8AC3E}">
        <p14:creationId xmlns:p14="http://schemas.microsoft.com/office/powerpoint/2010/main" val="1663089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5AEED6-C5FB-DBAD-C0A1-7B7EE54FF9E5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5650" y="3365181"/>
            <a:ext cx="4215018" cy="360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0B7DE9-1CCF-F499-6636-529335BA4E41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" y="336550"/>
            <a:ext cx="4411066" cy="367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4EF18-1D20-F33E-0C04-F13C5FCE85C5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8195" y="398780"/>
            <a:ext cx="4313042" cy="367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C70A-1584-D809-D106-35C4BE850AD1}"/>
              </a:ext>
            </a:extLst>
          </p:cNvPr>
          <p:cNvSpPr txBox="1"/>
          <p:nvPr/>
        </p:nvSpPr>
        <p:spPr>
          <a:xfrm>
            <a:off x="1498781" y="605978"/>
            <a:ext cx="1281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Fe 2P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9C7BD5-2B16-E3D9-3436-FCCAE7BB99B3}"/>
              </a:ext>
            </a:extLst>
          </p:cNvPr>
          <p:cNvSpPr txBox="1"/>
          <p:nvPr/>
        </p:nvSpPr>
        <p:spPr>
          <a:xfrm>
            <a:off x="7224322" y="898365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P 2P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6702B-8CE6-E2C0-EEB8-F0F40B608EA0}"/>
              </a:ext>
            </a:extLst>
          </p:cNvPr>
          <p:cNvSpPr txBox="1"/>
          <p:nvPr/>
        </p:nvSpPr>
        <p:spPr>
          <a:xfrm>
            <a:off x="3990077" y="3951683"/>
            <a:ext cx="1236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Hg 4f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B4343-CA15-0EAA-8972-2BEBCF31F6D1}"/>
              </a:ext>
            </a:extLst>
          </p:cNvPr>
          <p:cNvSpPr txBox="1"/>
          <p:nvPr/>
        </p:nvSpPr>
        <p:spPr>
          <a:xfrm>
            <a:off x="2702560" y="214719"/>
            <a:ext cx="4990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C00000"/>
                </a:solidFill>
                <a:latin typeface="Arial Rounded MT Bold" pitchFamily="34" charset="0"/>
              </a:rPr>
              <a:t>XPS of Tobacco Ash</a:t>
            </a:r>
          </a:p>
        </p:txBody>
      </p:sp>
    </p:spTree>
    <p:extLst>
      <p:ext uri="{BB962C8B-B14F-4D97-AF65-F5344CB8AC3E}">
        <p14:creationId xmlns:p14="http://schemas.microsoft.com/office/powerpoint/2010/main" val="485018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AD806DC-7AB0-E65F-79A8-2A95E1003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A4725C5C-7849-EFA4-2943-4EC3FCFB9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6C948385-023B-142D-DA28-03F68A083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9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		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15973E0C-EFF3-FBE0-0079-FAAC9BB2A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3747F9-A84F-85C9-0881-4B44AF95D772}"/>
              </a:ext>
            </a:extLst>
          </p:cNvPr>
          <p:cNvGrpSpPr/>
          <p:nvPr/>
        </p:nvGrpSpPr>
        <p:grpSpPr>
          <a:xfrm>
            <a:off x="4682330" y="1327152"/>
            <a:ext cx="5547520" cy="3473448"/>
            <a:chOff x="4682330" y="1327152"/>
            <a:chExt cx="5547520" cy="3473448"/>
          </a:xfrm>
        </p:grpSpPr>
        <p:pic>
          <p:nvPicPr>
            <p:cNvPr id="2061" name="Picture 45">
              <a:extLst>
                <a:ext uri="{FF2B5EF4-FFF2-40B4-BE49-F238E27FC236}">
                  <a16:creationId xmlns:a16="http://schemas.microsoft.com/office/drawing/2014/main" id="{22234057-EF89-B8EB-FE0A-0E5D09E7B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330" y="1327152"/>
              <a:ext cx="5547520" cy="347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4C93E3-566B-564B-0D83-9955685BA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1802" y="1953589"/>
              <a:ext cx="2612567" cy="1828611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N"/>
            </a:p>
          </p:txBody>
        </p:sp>
        <p:cxnSp>
          <p:nvCxnSpPr>
            <p:cNvPr id="15" name="AutoShape 28">
              <a:extLst>
                <a:ext uri="{FF2B5EF4-FFF2-40B4-BE49-F238E27FC236}">
                  <a16:creationId xmlns:a16="http://schemas.microsoft.com/office/drawing/2014/main" id="{BD3F44C7-9676-D7E1-415D-993FF50CB6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958203" y="4545785"/>
              <a:ext cx="919423" cy="1303"/>
            </a:xfrm>
            <a:prstGeom prst="straightConnector1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 Box 23">
              <a:extLst>
                <a:ext uri="{FF2B5EF4-FFF2-40B4-BE49-F238E27FC236}">
                  <a16:creationId xmlns:a16="http://schemas.microsoft.com/office/drawing/2014/main" id="{6044D6FA-056F-669D-EB80-34360BE97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2726" y="3976805"/>
              <a:ext cx="1636204" cy="59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µm</a:t>
              </a:r>
              <a:endParaRPr lang="en-I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I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I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3B9A18-3E3C-6CFC-4630-191F62532374}"/>
              </a:ext>
            </a:extLst>
          </p:cNvPr>
          <p:cNvGrpSpPr/>
          <p:nvPr/>
        </p:nvGrpSpPr>
        <p:grpSpPr>
          <a:xfrm>
            <a:off x="-361950" y="1370331"/>
            <a:ext cx="4970169" cy="3430265"/>
            <a:chOff x="-361950" y="1370331"/>
            <a:chExt cx="4970169" cy="34302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B432A5-890B-805A-23CE-8DB9C450A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1950" y="1370331"/>
              <a:ext cx="4970169" cy="3430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65F57A-AAE6-D03A-D98D-C0D9B38F3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586" y="1961336"/>
              <a:ext cx="1312325" cy="1167859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N"/>
            </a:p>
          </p:txBody>
        </p:sp>
        <p:cxnSp>
          <p:nvCxnSpPr>
            <p:cNvPr id="21" name="AutoShape 29">
              <a:extLst>
                <a:ext uri="{FF2B5EF4-FFF2-40B4-BE49-F238E27FC236}">
                  <a16:creationId xmlns:a16="http://schemas.microsoft.com/office/drawing/2014/main" id="{08733B53-E3E6-4FE4-B9C1-392B513C8C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79203" y="4377440"/>
              <a:ext cx="690186" cy="1286"/>
            </a:xfrm>
            <a:prstGeom prst="straightConnector1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0600E8A5-77A4-FAB7-B901-E72DDE2B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3988" y="3810461"/>
              <a:ext cx="1537295" cy="59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 µm</a:t>
              </a:r>
              <a:endParaRPr lang="en-I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I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I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I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58ADD84-D786-D215-BD84-7662703E33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1646" y="2140571"/>
              <a:ext cx="1182853" cy="111914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N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DAEEE-6FE2-AFEE-DCB7-663D5EA86C95}"/>
              </a:ext>
            </a:extLst>
          </p:cNvPr>
          <p:cNvSpPr txBox="1"/>
          <p:nvPr/>
        </p:nvSpPr>
        <p:spPr>
          <a:xfrm>
            <a:off x="3017540" y="242973"/>
            <a:ext cx="511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C00000"/>
                </a:solidFill>
                <a:latin typeface="Arial Rounded MT Bold" pitchFamily="34" charset="0"/>
              </a:rPr>
              <a:t>SEM of Tobacco Ash</a:t>
            </a:r>
          </a:p>
        </p:txBody>
      </p:sp>
    </p:spTree>
    <p:extLst>
      <p:ext uri="{BB962C8B-B14F-4D97-AF65-F5344CB8AC3E}">
        <p14:creationId xmlns:p14="http://schemas.microsoft.com/office/powerpoint/2010/main" val="1475870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9591DCE-E88B-64C9-57E5-E359B3A06336}"/>
              </a:ext>
            </a:extLst>
          </p:cNvPr>
          <p:cNvGrpSpPr/>
          <p:nvPr/>
        </p:nvGrpSpPr>
        <p:grpSpPr>
          <a:xfrm>
            <a:off x="337357" y="1159309"/>
            <a:ext cx="5758643" cy="4249883"/>
            <a:chOff x="337357" y="285549"/>
            <a:chExt cx="5758643" cy="424988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0EA0D2E-9952-185F-AF3D-3925304B9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7357" y="285549"/>
              <a:ext cx="5758643" cy="4249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AutoShape 30">
              <a:extLst>
                <a:ext uri="{FF2B5EF4-FFF2-40B4-BE49-F238E27FC236}">
                  <a16:creationId xmlns:a16="http://schemas.microsoft.com/office/drawing/2014/main" id="{D6AC71ED-C2D4-17BF-BA7B-D479025FD4A5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>
              <a:off x="4427536" y="3992563"/>
              <a:ext cx="1113460" cy="1499"/>
            </a:xfrm>
            <a:prstGeom prst="straightConnector1">
              <a:avLst/>
            </a:prstGeom>
            <a:noFill/>
            <a:ln w="412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Text Box 24">
              <a:extLst>
                <a:ext uri="{FF2B5EF4-FFF2-40B4-BE49-F238E27FC236}">
                  <a16:creationId xmlns:a16="http://schemas.microsoft.com/office/drawing/2014/main" id="{119E24C6-0B71-EB58-D6CB-877C479A2E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910" y="3372343"/>
              <a:ext cx="1913890" cy="70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300 nm </a:t>
              </a:r>
              <a:endPara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AutoShape 11">
              <a:extLst>
                <a:ext uri="{FF2B5EF4-FFF2-40B4-BE49-F238E27FC236}">
                  <a16:creationId xmlns:a16="http://schemas.microsoft.com/office/drawing/2014/main" id="{44E7CACF-2B70-938C-70B7-C8740341628D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flipV="1">
              <a:off x="2317750" y="3120742"/>
              <a:ext cx="580320" cy="794252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10">
              <a:extLst>
                <a:ext uri="{FF2B5EF4-FFF2-40B4-BE49-F238E27FC236}">
                  <a16:creationId xmlns:a16="http://schemas.microsoft.com/office/drawing/2014/main" id="{94BE78CB-EBD3-A57B-EDF6-F2941697E82C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flipV="1">
              <a:off x="3427553" y="2410490"/>
              <a:ext cx="858874" cy="467802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 w="lg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37">
              <a:extLst>
                <a:ext uri="{FF2B5EF4-FFF2-40B4-BE49-F238E27FC236}">
                  <a16:creationId xmlns:a16="http://schemas.microsoft.com/office/drawing/2014/main" id="{CA749D82-35BE-0E8C-F645-4701480A1828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flipV="1">
              <a:off x="471909" y="2184146"/>
              <a:ext cx="34241" cy="291486"/>
            </a:xfrm>
            <a:prstGeom prst="straightConnector1">
              <a:avLst/>
            </a:prstGeom>
            <a:noFill/>
            <a:ln w="34925">
              <a:solidFill>
                <a:srgbClr val="FF00FF"/>
              </a:solidFill>
              <a:round/>
              <a:headEnd w="lg" len="lg"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AutoShape 35">
              <a:extLst>
                <a:ext uri="{FF2B5EF4-FFF2-40B4-BE49-F238E27FC236}">
                  <a16:creationId xmlns:a16="http://schemas.microsoft.com/office/drawing/2014/main" id="{DDB5AAFD-6D12-CA33-66A3-A34394DDC4BB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>
              <a:off x="1465998" y="2945553"/>
              <a:ext cx="101950" cy="321797"/>
            </a:xfrm>
            <a:prstGeom prst="straightConnector1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AutoShape 34">
              <a:extLst>
                <a:ext uri="{FF2B5EF4-FFF2-40B4-BE49-F238E27FC236}">
                  <a16:creationId xmlns:a16="http://schemas.microsoft.com/office/drawing/2014/main" id="{D416D3B1-915F-5FE9-2164-123327BC0F7B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rot="1800000" flipH="1">
              <a:off x="4882734" y="792235"/>
              <a:ext cx="428276" cy="563521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 w="lg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AutoShape 34">
              <a:extLst>
                <a:ext uri="{FF2B5EF4-FFF2-40B4-BE49-F238E27FC236}">
                  <a16:creationId xmlns:a16="http://schemas.microsoft.com/office/drawing/2014/main" id="{62F461B6-8A5C-982E-2E06-101DC8C705C8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rot="4500000" flipH="1">
              <a:off x="711747" y="871869"/>
              <a:ext cx="428276" cy="563521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 w="lg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42">
              <a:extLst>
                <a:ext uri="{FF2B5EF4-FFF2-40B4-BE49-F238E27FC236}">
                  <a16:creationId xmlns:a16="http://schemas.microsoft.com/office/drawing/2014/main" id="{7593E953-7204-63A4-87DF-A6221DA3BE54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>
              <a:off x="2093585" y="784106"/>
              <a:ext cx="433034" cy="94601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42">
              <a:extLst>
                <a:ext uri="{FF2B5EF4-FFF2-40B4-BE49-F238E27FC236}">
                  <a16:creationId xmlns:a16="http://schemas.microsoft.com/office/drawing/2014/main" id="{90161A09-BEB6-FFC8-8BF7-F66A18E3D020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>
              <a:off x="1876832" y="2883728"/>
              <a:ext cx="433034" cy="94601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AutoShape 42">
              <a:extLst>
                <a:ext uri="{FF2B5EF4-FFF2-40B4-BE49-F238E27FC236}">
                  <a16:creationId xmlns:a16="http://schemas.microsoft.com/office/drawing/2014/main" id="{884E5571-F750-D8E7-85D1-C9D847E8E38B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>
              <a:off x="414399" y="3517868"/>
              <a:ext cx="216515" cy="4730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AutoShape 37">
              <a:extLst>
                <a:ext uri="{FF2B5EF4-FFF2-40B4-BE49-F238E27FC236}">
                  <a16:creationId xmlns:a16="http://schemas.microsoft.com/office/drawing/2014/main" id="{75DA240B-688D-D655-9CD9-795D824AA70A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flipV="1">
              <a:off x="3964873" y="2082556"/>
              <a:ext cx="34241" cy="291486"/>
            </a:xfrm>
            <a:prstGeom prst="straightConnector1">
              <a:avLst/>
            </a:prstGeom>
            <a:noFill/>
            <a:ln w="34925">
              <a:solidFill>
                <a:srgbClr val="FF00FF"/>
              </a:solidFill>
              <a:round/>
              <a:headEnd w="lg" len="lg"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36">
              <a:extLst>
                <a:ext uri="{FF2B5EF4-FFF2-40B4-BE49-F238E27FC236}">
                  <a16:creationId xmlns:a16="http://schemas.microsoft.com/office/drawing/2014/main" id="{CB7EEC55-E0C5-CBA6-FD29-3BDEA3E1353F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rot="1200000" flipH="1">
              <a:off x="2965449" y="1106386"/>
              <a:ext cx="356897" cy="616790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36">
              <a:extLst>
                <a:ext uri="{FF2B5EF4-FFF2-40B4-BE49-F238E27FC236}">
                  <a16:creationId xmlns:a16="http://schemas.microsoft.com/office/drawing/2014/main" id="{CABBDA3B-67DD-CAF2-1DD1-99A9754383E8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rot="1200000" flipH="1">
              <a:off x="4424130" y="758044"/>
              <a:ext cx="356897" cy="616790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AutoShape 34">
              <a:extLst>
                <a:ext uri="{FF2B5EF4-FFF2-40B4-BE49-F238E27FC236}">
                  <a16:creationId xmlns:a16="http://schemas.microsoft.com/office/drawing/2014/main" id="{3254D770-7334-D253-A184-F6E69FD0162B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flipH="1">
              <a:off x="5205245" y="925213"/>
              <a:ext cx="385448" cy="507169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D97E313-37BE-1A69-ACE4-5D869D94D7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2335" y="1171086"/>
            <a:ext cx="5430756" cy="480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0BB2C7-AEFA-CF7C-A2C7-5359F14B6CAC}"/>
              </a:ext>
            </a:extLst>
          </p:cNvPr>
          <p:cNvSpPr txBox="1"/>
          <p:nvPr/>
        </p:nvSpPr>
        <p:spPr>
          <a:xfrm>
            <a:off x="3017540" y="242973"/>
            <a:ext cx="511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C00000"/>
                </a:solidFill>
                <a:latin typeface="Arial Rounded MT Bold" pitchFamily="34" charset="0"/>
              </a:rPr>
              <a:t>SEM of Tobacco Ash</a:t>
            </a:r>
          </a:p>
        </p:txBody>
      </p:sp>
    </p:spTree>
    <p:extLst>
      <p:ext uri="{BB962C8B-B14F-4D97-AF65-F5344CB8AC3E}">
        <p14:creationId xmlns:p14="http://schemas.microsoft.com/office/powerpoint/2010/main" val="369822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CB64F32-4075-26C8-2292-037E3D059727}"/>
              </a:ext>
            </a:extLst>
          </p:cNvPr>
          <p:cNvGrpSpPr/>
          <p:nvPr/>
        </p:nvGrpSpPr>
        <p:grpSpPr>
          <a:xfrm>
            <a:off x="153670" y="828270"/>
            <a:ext cx="6405964" cy="5099859"/>
            <a:chOff x="204470" y="208510"/>
            <a:chExt cx="6405964" cy="509985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D224FE-A92A-5B86-116C-6C57ED943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606" y="208510"/>
              <a:ext cx="6321828" cy="5099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AutoShape 10">
              <a:extLst>
                <a:ext uri="{FF2B5EF4-FFF2-40B4-BE49-F238E27FC236}">
                  <a16:creationId xmlns:a16="http://schemas.microsoft.com/office/drawing/2014/main" id="{D6D986FE-5115-6D3F-9C0F-1E3A6828B054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flipV="1">
              <a:off x="2878913" y="3797330"/>
              <a:ext cx="858874" cy="467802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 w="lg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AutoShape 37">
              <a:extLst>
                <a:ext uri="{FF2B5EF4-FFF2-40B4-BE49-F238E27FC236}">
                  <a16:creationId xmlns:a16="http://schemas.microsoft.com/office/drawing/2014/main" id="{2A687FAF-624A-586E-57D4-9E21786D6F8A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rot="-4800000" flipV="1">
              <a:off x="5123113" y="2981010"/>
              <a:ext cx="105251" cy="895980"/>
            </a:xfrm>
            <a:prstGeom prst="straightConnector1">
              <a:avLst/>
            </a:prstGeom>
            <a:noFill/>
            <a:ln w="38100">
              <a:solidFill>
                <a:srgbClr val="FF00FF"/>
              </a:solidFill>
              <a:round/>
              <a:headEnd w="lg" len="lg"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" name="AutoShape 37">
              <a:extLst>
                <a:ext uri="{FF2B5EF4-FFF2-40B4-BE49-F238E27FC236}">
                  <a16:creationId xmlns:a16="http://schemas.microsoft.com/office/drawing/2014/main" id="{53C051E2-862B-EA0A-B1FD-12B48FDB3B67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rot="-6600000" flipV="1">
              <a:off x="4856413" y="2107777"/>
              <a:ext cx="105251" cy="895980"/>
            </a:xfrm>
            <a:prstGeom prst="straightConnector1">
              <a:avLst/>
            </a:prstGeom>
            <a:noFill/>
            <a:ln w="38100">
              <a:solidFill>
                <a:srgbClr val="FF00FF"/>
              </a:solidFill>
              <a:round/>
              <a:headEnd w="lg" len="lg"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" name="Text Box 24">
              <a:extLst>
                <a:ext uri="{FF2B5EF4-FFF2-40B4-BE49-F238E27FC236}">
                  <a16:creationId xmlns:a16="http://schemas.microsoft.com/office/drawing/2014/main" id="{DD0E21F8-FEDC-A2F3-C8AC-BB76A57602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470" y="4317223"/>
              <a:ext cx="1913890" cy="70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00 nm</a:t>
              </a:r>
              <a:endPara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AutoShape 30">
              <a:extLst>
                <a:ext uri="{FF2B5EF4-FFF2-40B4-BE49-F238E27FC236}">
                  <a16:creationId xmlns:a16="http://schemas.microsoft.com/office/drawing/2014/main" id="{CB6A2A2C-BC3F-7362-FC70-B11E16C87461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>
              <a:off x="604685" y="5020027"/>
              <a:ext cx="1113460" cy="1499"/>
            </a:xfrm>
            <a:prstGeom prst="straightConnector1">
              <a:avLst/>
            </a:prstGeom>
            <a:noFill/>
            <a:ln w="412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36">
              <a:extLst>
                <a:ext uri="{FF2B5EF4-FFF2-40B4-BE49-F238E27FC236}">
                  <a16:creationId xmlns:a16="http://schemas.microsoft.com/office/drawing/2014/main" id="{7CE05F73-3A41-768D-DC06-22F305A2059D}"/>
                </a:ext>
              </a:extLst>
            </p:cNvPr>
            <p:cNvCxnSpPr>
              <a:cxnSpLocks noChangeAspect="1" noChangeShapeType="1"/>
            </p:cNvCxnSpPr>
            <p:nvPr/>
          </p:nvCxnSpPr>
          <p:spPr bwMode="auto">
            <a:xfrm rot="-8040000" flipH="1">
              <a:off x="1939911" y="2734983"/>
              <a:ext cx="356897" cy="616790"/>
            </a:xfrm>
            <a:prstGeom prst="straightConnector1">
              <a:avLst/>
            </a:prstGeom>
            <a:noFill/>
            <a:ln w="41275">
              <a:solidFill>
                <a:srgbClr val="FF99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accent5">
                        <a:lumMod val="50000"/>
                        <a:lumOff val="0"/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D7ABD9E-7516-11C8-8218-AD4A006CDB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1412" y="822958"/>
            <a:ext cx="5712787" cy="553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3A7DE-AD60-017C-B3E5-25C33DE760F0}"/>
              </a:ext>
            </a:extLst>
          </p:cNvPr>
          <p:cNvSpPr txBox="1"/>
          <p:nvPr/>
        </p:nvSpPr>
        <p:spPr>
          <a:xfrm>
            <a:off x="3017540" y="242973"/>
            <a:ext cx="511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C00000"/>
                </a:solidFill>
                <a:latin typeface="Arial Rounded MT Bold" pitchFamily="34" charset="0"/>
              </a:rPr>
              <a:t>SEM of Tobacco Ash</a:t>
            </a:r>
          </a:p>
        </p:txBody>
      </p:sp>
    </p:spTree>
    <p:extLst>
      <p:ext uri="{BB962C8B-B14F-4D97-AF65-F5344CB8AC3E}">
        <p14:creationId xmlns:p14="http://schemas.microsoft.com/office/powerpoint/2010/main" val="4291786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16A57-754D-1DFF-95ED-20D0C39129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01599"/>
            <a:ext cx="7905756" cy="7413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08A29-4758-449B-EDCC-15FCDB038A70}"/>
              </a:ext>
            </a:extLst>
          </p:cNvPr>
          <p:cNvSpPr txBox="1"/>
          <p:nvPr/>
        </p:nvSpPr>
        <p:spPr>
          <a:xfrm>
            <a:off x="2316500" y="121345"/>
            <a:ext cx="3464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C00000"/>
                </a:solidFill>
                <a:latin typeface="Arial Rounded MT Bold" pitchFamily="34" charset="0"/>
              </a:rPr>
              <a:t>EDAX of Tobacco Ash</a:t>
            </a:r>
          </a:p>
        </p:txBody>
      </p:sp>
    </p:spTree>
    <p:extLst>
      <p:ext uri="{BB962C8B-B14F-4D97-AF65-F5344CB8AC3E}">
        <p14:creationId xmlns:p14="http://schemas.microsoft.com/office/powerpoint/2010/main" val="3762141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C63E3-47DC-D3E1-B807-E342A84F1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31750"/>
            <a:ext cx="8106477" cy="7936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CB53BA-5380-5ACE-F802-0D8630E50AA3}"/>
              </a:ext>
            </a:extLst>
          </p:cNvPr>
          <p:cNvSpPr txBox="1"/>
          <p:nvPr/>
        </p:nvSpPr>
        <p:spPr>
          <a:xfrm>
            <a:off x="2834660" y="172145"/>
            <a:ext cx="3464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C00000"/>
                </a:solidFill>
                <a:latin typeface="Arial Rounded MT Bold" pitchFamily="34" charset="0"/>
              </a:rPr>
              <a:t>EDAX of Tobacco Ash</a:t>
            </a:r>
          </a:p>
        </p:txBody>
      </p:sp>
    </p:spTree>
    <p:extLst>
      <p:ext uri="{BB962C8B-B14F-4D97-AF65-F5344CB8AC3E}">
        <p14:creationId xmlns:p14="http://schemas.microsoft.com/office/powerpoint/2010/main" val="1481183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8603" y="764705"/>
            <a:ext cx="44481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4856" y="764704"/>
            <a:ext cx="44481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96008" y="4221088"/>
            <a:ext cx="4427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b="1" i="1" dirty="0">
                <a:latin typeface="Times New Roman" pitchFamily="18" charset="0"/>
                <a:cs typeface="Times New Roman" pitchFamily="18" charset="0"/>
              </a:rPr>
              <a:t>Calcium, carbon, and oxygen (orange), Silica (green) and </a:t>
            </a:r>
            <a:r>
              <a:rPr lang="en-IN" sz="2200" b="1" i="1" dirty="0" err="1">
                <a:latin typeface="Times New Roman" pitchFamily="18" charset="0"/>
                <a:cs typeface="Times New Roman" pitchFamily="18" charset="0"/>
              </a:rPr>
              <a:t>aluminum</a:t>
            </a:r>
            <a:r>
              <a:rPr lang="en-IN" sz="2200" b="1" i="1" dirty="0">
                <a:latin typeface="Times New Roman" pitchFamily="18" charset="0"/>
                <a:cs typeface="Times New Roman" pitchFamily="18" charset="0"/>
              </a:rPr>
              <a:t> and oxygen-containing</a:t>
            </a:r>
          </a:p>
          <a:p>
            <a:r>
              <a:rPr lang="en-IN" sz="2200" b="1" i="1" dirty="0">
                <a:latin typeface="Times New Roman" pitchFamily="18" charset="0"/>
                <a:cs typeface="Times New Roman" pitchFamily="18" charset="0"/>
              </a:rPr>
              <a:t>particles (yellow)  [filler]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1585" y="44625"/>
            <a:ext cx="7379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Arial Rounded MT Bold" pitchFamily="34" charset="0"/>
              </a:rPr>
              <a:t>Inorganic Particles of Tobacco Filler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52184" y="4077072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latin typeface="Arial Rounded MT Bold" pitchFamily="34" charset="0"/>
              </a:rPr>
              <a:t>(</a:t>
            </a:r>
            <a:r>
              <a:rPr lang="en-IN" dirty="0" err="1">
                <a:latin typeface="Arial Rounded MT Bold" pitchFamily="34" charset="0"/>
              </a:rPr>
              <a:t>phytolithic</a:t>
            </a:r>
            <a:r>
              <a:rPr lang="en-IN" dirty="0">
                <a:latin typeface="Arial Rounded MT Bold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24290" y="5723963"/>
            <a:ext cx="4624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Halstead MM, Watson CH, Pappas RS (2015) J Anal </a:t>
            </a:r>
            <a:r>
              <a:rPr lang="en-IN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Toxicol</a:t>
            </a:r>
            <a:r>
              <a:rPr lang="en-IN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39: 698-701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FAA9898-A3EA-3EFF-2EEE-0CB3E6883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D9CE2-A8BF-B630-474E-95674B389E02}"/>
              </a:ext>
            </a:extLst>
          </p:cNvPr>
          <p:cNvGrpSpPr/>
          <p:nvPr/>
        </p:nvGrpSpPr>
        <p:grpSpPr>
          <a:xfrm>
            <a:off x="1731518" y="521619"/>
            <a:ext cx="8728963" cy="6336381"/>
            <a:chOff x="1988555" y="202014"/>
            <a:chExt cx="8728963" cy="6336381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D815F93F-9177-00B7-BCBA-30453C4044A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88555" y="202014"/>
            <a:ext cx="8728963" cy="6336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2187710" imgH="1789938" progId="Origin95.Graph">
                    <p:embed/>
                  </p:oleObj>
                </mc:Choice>
                <mc:Fallback>
                  <p:oleObj r:id="rId2" imgW="2187710" imgH="1789938" progId="Origin95.Graph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D815F93F-9177-00B7-BCBA-30453C4044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8555" y="202014"/>
                          <a:ext cx="8728963" cy="63363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27E5A5-F6C1-B4FF-1B83-7C9D838478E2}"/>
                </a:ext>
              </a:extLst>
            </p:cNvPr>
            <p:cNvSpPr/>
            <p:nvPr/>
          </p:nvSpPr>
          <p:spPr>
            <a:xfrm>
              <a:off x="2032000" y="5963920"/>
              <a:ext cx="640080" cy="4673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3ADB8FC-F15E-A80D-1ADD-8E2B60D051D1}"/>
              </a:ext>
            </a:extLst>
          </p:cNvPr>
          <p:cNvSpPr txBox="1">
            <a:spLocks/>
          </p:cNvSpPr>
          <p:nvPr/>
        </p:nvSpPr>
        <p:spPr>
          <a:xfrm>
            <a:off x="2541876" y="191830"/>
            <a:ext cx="8229600" cy="329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0"/>
                <a:cs typeface="Times New Roman" pitchFamily="18" charset="0"/>
              </a:rPr>
              <a:t>Raman Spec. Tobacco Ash ( 473 nm and 785 nm)</a:t>
            </a:r>
            <a:endParaRPr lang="ru-RU" sz="2400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265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178ABC-97C9-35A0-4749-91B58516212B}"/>
              </a:ext>
            </a:extLst>
          </p:cNvPr>
          <p:cNvGrpSpPr/>
          <p:nvPr/>
        </p:nvGrpSpPr>
        <p:grpSpPr>
          <a:xfrm>
            <a:off x="-406400" y="242610"/>
            <a:ext cx="12192000" cy="6615390"/>
            <a:chOff x="0" y="0"/>
            <a:chExt cx="12192000" cy="6615390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EE09F886-FDC3-EAE8-3F0A-7E2A72CF4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305885B9-000D-1107-8677-D9C9F84B273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214877" y="267738"/>
            <a:ext cx="8821698" cy="6347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2210952" imgH="1793122" progId="Origin95.Graph">
                    <p:embed/>
                  </p:oleObj>
                </mc:Choice>
                <mc:Fallback>
                  <p:oleObj r:id="rId2" imgW="2210952" imgH="1793122" progId="Origin95.Graph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305885B9-000D-1107-8677-D9C9F84B273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4877" y="267738"/>
                          <a:ext cx="8821698" cy="63476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EF6484-CE73-5278-B476-327A74951DDC}"/>
                </a:ext>
              </a:extLst>
            </p:cNvPr>
            <p:cNvSpPr/>
            <p:nvPr/>
          </p:nvSpPr>
          <p:spPr>
            <a:xfrm>
              <a:off x="2367280" y="6146800"/>
              <a:ext cx="518160" cy="345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E8D8687-20DB-6F83-7E0A-308B4030039C}"/>
              </a:ext>
            </a:extLst>
          </p:cNvPr>
          <p:cNvSpPr txBox="1">
            <a:spLocks/>
          </p:cNvSpPr>
          <p:nvPr/>
        </p:nvSpPr>
        <p:spPr>
          <a:xfrm>
            <a:off x="2541876" y="191830"/>
            <a:ext cx="8229600" cy="329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0"/>
                <a:cs typeface="Times New Roman" pitchFamily="18" charset="0"/>
              </a:rPr>
              <a:t>Raman Spec. Tobacco Ash ( 473 nm and 785 nm)</a:t>
            </a:r>
            <a:endParaRPr lang="ru-RU" sz="2400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07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329C554-8BA3-E216-BBF6-EE4FDDFFE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148870"/>
              </p:ext>
            </p:extLst>
          </p:nvPr>
        </p:nvGraphicFramePr>
        <p:xfrm>
          <a:off x="1066800" y="134159"/>
          <a:ext cx="9448800" cy="6524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8868">
                  <a:extLst>
                    <a:ext uri="{9D8B030D-6E8A-4147-A177-3AD203B41FA5}">
                      <a16:colId xmlns:a16="http://schemas.microsoft.com/office/drawing/2014/main" val="2409104631"/>
                    </a:ext>
                  </a:extLst>
                </a:gridCol>
                <a:gridCol w="539440">
                  <a:extLst>
                    <a:ext uri="{9D8B030D-6E8A-4147-A177-3AD203B41FA5}">
                      <a16:colId xmlns:a16="http://schemas.microsoft.com/office/drawing/2014/main" val="81400755"/>
                    </a:ext>
                  </a:extLst>
                </a:gridCol>
                <a:gridCol w="1464931">
                  <a:extLst>
                    <a:ext uri="{9D8B030D-6E8A-4147-A177-3AD203B41FA5}">
                      <a16:colId xmlns:a16="http://schemas.microsoft.com/office/drawing/2014/main" val="1150846550"/>
                    </a:ext>
                  </a:extLst>
                </a:gridCol>
                <a:gridCol w="2671325">
                  <a:extLst>
                    <a:ext uri="{9D8B030D-6E8A-4147-A177-3AD203B41FA5}">
                      <a16:colId xmlns:a16="http://schemas.microsoft.com/office/drawing/2014/main" val="239430454"/>
                    </a:ext>
                  </a:extLst>
                </a:gridCol>
                <a:gridCol w="3884236">
                  <a:extLst>
                    <a:ext uri="{9D8B030D-6E8A-4147-A177-3AD203B41FA5}">
                      <a16:colId xmlns:a16="http://schemas.microsoft.com/office/drawing/2014/main" val="2608965814"/>
                    </a:ext>
                  </a:extLst>
                </a:gridCol>
              </a:tblGrid>
              <a:tr h="233044">
                <a:tc gridSpan="4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Frequencies </a:t>
                      </a:r>
                      <a:r>
                        <a:rPr lang="ru-RU" sz="1800" b="0">
                          <a:solidFill>
                            <a:srgbClr val="FF0000"/>
                          </a:solidFill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, cm</a:t>
                      </a:r>
                      <a:r>
                        <a:rPr lang="en-US" sz="1800" b="0" baseline="30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800" b="0" baseline="30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1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Assignments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7264"/>
                  </a:ext>
                </a:extLst>
              </a:tr>
              <a:tr h="222813"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Mineral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solidFill>
                      <a:srgbClr val="00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Other compounds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748029"/>
                  </a:ext>
                </a:extLst>
              </a:tr>
              <a:tr h="341439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Aragonite</a:t>
                      </a:r>
                      <a:endParaRPr lang="en-IN" sz="1800" b="0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</a:rPr>
                        <a:t>Calcite</a:t>
                      </a:r>
                      <a:endParaRPr lang="en-IN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Calcite</a:t>
                      </a:r>
                      <a:endParaRPr lang="en-IN" sz="1800" b="0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642103"/>
                  </a:ext>
                </a:extLst>
              </a:tr>
              <a:tr h="455119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135, 146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</a:rPr>
                        <a:t>158</a:t>
                      </a:r>
                      <a:endParaRPr lang="en-IN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158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Myriad-Roman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T (Ca, Mg, CO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3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Myriad-Roman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Ti-O vibration mode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825673"/>
                  </a:ext>
                </a:extLst>
              </a:tr>
              <a:tr h="1835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197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IN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Myriad-Roman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T (Ca, Mg, CO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3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515259"/>
                  </a:ext>
                </a:extLst>
              </a:tr>
              <a:tr h="1835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277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</a:rPr>
                        <a:t>282</a:t>
                      </a:r>
                      <a:endParaRPr lang="en-IN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282</a:t>
                      </a:r>
                      <a:endParaRPr lang="en-IN" sz="1800" b="0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Myriad-Roman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T (Ca, Mg, CO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3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666702"/>
                  </a:ext>
                </a:extLst>
              </a:tr>
              <a:tr h="643373">
                <a:tc rowSpan="4"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IN" sz="1800" b="0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385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Ca-O stretch 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lattice mode(</a:t>
                      </a:r>
                      <a:r>
                        <a:rPr lang="ru-RU" sz="1800" b="0">
                          <a:solidFill>
                            <a:srgbClr val="FF0000"/>
                          </a:solidFill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2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(E)) of Si-O in anatase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803946"/>
                  </a:ext>
                </a:extLst>
              </a:tr>
              <a:tr h="187061"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458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10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b="0">
                          <a:solidFill>
                            <a:srgbClr val="FF0000"/>
                          </a:solidFill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2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(PO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4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</a:t>
                      </a:r>
                      <a:r>
                        <a:rPr lang="en-US" sz="1800" b="0" baseline="30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3</a:t>
                      </a:r>
                      <a:r>
                        <a:rPr lang="en-US" sz="1800" b="0" baseline="30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 stretching mode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563719"/>
                  </a:ext>
                </a:extLst>
              </a:tr>
              <a:tr h="183593"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510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Al-O-Si bending mode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612683"/>
                  </a:ext>
                </a:extLst>
              </a:tr>
              <a:tr h="455119"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630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Si-O-Si stretching vibration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E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g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 mode of anatase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997416"/>
                  </a:ext>
                </a:extLst>
              </a:tr>
              <a:tr h="36497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702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716</a:t>
                      </a:r>
                      <a:endParaRPr lang="en-IN" sz="1800" b="0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in-plane bending (</a:t>
                      </a:r>
                      <a:r>
                        <a:rPr lang="ru-RU" sz="1800" b="0">
                          <a:solidFill>
                            <a:srgbClr val="FF0000"/>
                          </a:solidFill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4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 modes of the carbonate ion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76628"/>
                  </a:ext>
                </a:extLst>
              </a:tr>
              <a:tr h="35712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854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IN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800" b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800" b="0">
                          <a:solidFill>
                            <a:srgbClr val="FF0000"/>
                          </a:solidFill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2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((CO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3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</a:t>
                      </a:r>
                      <a:r>
                        <a:rPr lang="en-US" sz="1800" b="0" baseline="30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2</a:t>
                      </a:r>
                      <a:r>
                        <a:rPr lang="en-US" sz="1800" b="0" baseline="30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 out-of-plane bending in aragonite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199349"/>
                  </a:ext>
                </a:extLst>
              </a:tr>
              <a:tr h="180865">
                <a:tc gridSpan="3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IN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992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800" b="0">
                          <a:solidFill>
                            <a:srgbClr val="FF0000"/>
                          </a:solidFill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1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((SO</a:t>
                      </a:r>
                      <a:r>
                        <a:rPr lang="en-US" sz="1800" b="0" baseline="-25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4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</a:t>
                      </a:r>
                      <a:r>
                        <a:rPr lang="en-US" sz="1800" b="0" baseline="30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2</a:t>
                      </a:r>
                      <a:r>
                        <a:rPr lang="en-US" sz="1800" b="0" baseline="3000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 symmetric stretch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473733"/>
                  </a:ext>
                </a:extLst>
              </a:tr>
              <a:tr h="35962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1082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1088</a:t>
                      </a: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26" marR="8526" marT="8526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IN" sz="1800" b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symmetric stretching mode </a:t>
                      </a:r>
                      <a:r>
                        <a:rPr lang="ru-RU" sz="1800" b="0" dirty="0">
                          <a:solidFill>
                            <a:srgbClr val="FF0000"/>
                          </a:solidFill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1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((CO</a:t>
                      </a:r>
                      <a:r>
                        <a:rPr lang="en-US" sz="1800" b="0" baseline="-2500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3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</a:t>
                      </a:r>
                      <a:r>
                        <a:rPr lang="en-US" sz="1800" b="0" baseline="3000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2</a:t>
                      </a:r>
                      <a:r>
                        <a:rPr lang="en-US" sz="1800" b="0" baseline="3000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)</a:t>
                      </a:r>
                      <a:endParaRPr lang="en-IN" sz="1800" b="0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61" marR="52861" marT="738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184036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FC835-75AE-4BA1-EE0D-AFDD1A331BD5}"/>
              </a:ext>
            </a:extLst>
          </p:cNvPr>
          <p:cNvSpPr txBox="1">
            <a:spLocks/>
          </p:cNvSpPr>
          <p:nvPr/>
        </p:nvSpPr>
        <p:spPr>
          <a:xfrm rot="-5400000">
            <a:off x="-2117047" y="3792988"/>
            <a:ext cx="5558645" cy="329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0"/>
                <a:cs typeface="Times New Roman" pitchFamily="18" charset="0"/>
              </a:rPr>
              <a:t>Raman Freq. Tobacco Ash ( 473 nm)</a:t>
            </a:r>
            <a:endParaRPr lang="ru-RU" sz="2400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242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F29AF-D37A-B3F7-FE83-071082094212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1105" y="2816860"/>
            <a:ext cx="4215018" cy="360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A7623-BBDF-B65E-9236-51385B0F4D7F}"/>
              </a:ext>
            </a:extLst>
          </p:cNvPr>
          <p:cNvSpPr txBox="1"/>
          <p:nvPr/>
        </p:nvSpPr>
        <p:spPr>
          <a:xfrm>
            <a:off x="7648477" y="3458777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Arial Rounded MT Bold" panose="020F0704030504030204" pitchFamily="34" charset="0"/>
              </a:rPr>
              <a:t>C 1S</a:t>
            </a: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:a16="http://schemas.microsoft.com/office/drawing/2014/main" id="{6CDCDD8B-BF53-543C-29BF-7E57FD0542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29784"/>
              </p:ext>
            </p:extLst>
          </p:nvPr>
        </p:nvGraphicFramePr>
        <p:xfrm>
          <a:off x="695896" y="805402"/>
          <a:ext cx="5770786" cy="4415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" name="Объект 2">
                        <a:extLst>
                          <a:ext uri="{FF2B5EF4-FFF2-40B4-BE49-F238E27FC236}">
                            <a16:creationId xmlns:a16="http://schemas.microsoft.com/office/drawing/2014/main" id="{6CDCDD8B-BF53-543C-29BF-7E57FD0542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5896" y="805402"/>
                        <a:ext cx="5770786" cy="4415703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476183-6540-BF5A-C48F-DC2E458CB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053" t="17049" r="5053" b="32212"/>
          <a:stretch>
            <a:fillRect/>
          </a:stretch>
        </p:blipFill>
        <p:spPr bwMode="auto">
          <a:xfrm>
            <a:off x="6466682" y="805402"/>
            <a:ext cx="3222953" cy="2376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75DD45B-5113-72ED-DB4A-3AEF109473AD}"/>
              </a:ext>
            </a:extLst>
          </p:cNvPr>
          <p:cNvSpPr txBox="1">
            <a:spLocks/>
          </p:cNvSpPr>
          <p:nvPr/>
        </p:nvSpPr>
        <p:spPr>
          <a:xfrm>
            <a:off x="2470756" y="303590"/>
            <a:ext cx="8229600" cy="329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0"/>
                <a:cs typeface="Times New Roman" pitchFamily="18" charset="0"/>
              </a:rPr>
              <a:t>Raman Spec. Tobacco Ash ( 473 nm and 785 nm)</a:t>
            </a:r>
            <a:endParaRPr lang="ru-RU" sz="2400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394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9EBC4F-1CAC-7F00-0EA6-55F4A8EEA6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293644"/>
              </p:ext>
            </p:extLst>
          </p:nvPr>
        </p:nvGraphicFramePr>
        <p:xfrm>
          <a:off x="1252220" y="345852"/>
          <a:ext cx="5798820" cy="616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2940">
                  <a:extLst>
                    <a:ext uri="{9D8B030D-6E8A-4147-A177-3AD203B41FA5}">
                      <a16:colId xmlns:a16="http://schemas.microsoft.com/office/drawing/2014/main" val="3106037892"/>
                    </a:ext>
                  </a:extLst>
                </a:gridCol>
                <a:gridCol w="1932940">
                  <a:extLst>
                    <a:ext uri="{9D8B030D-6E8A-4147-A177-3AD203B41FA5}">
                      <a16:colId xmlns:a16="http://schemas.microsoft.com/office/drawing/2014/main" val="1973378580"/>
                    </a:ext>
                  </a:extLst>
                </a:gridCol>
                <a:gridCol w="1932940">
                  <a:extLst>
                    <a:ext uri="{9D8B030D-6E8A-4147-A177-3AD203B41FA5}">
                      <a16:colId xmlns:a16="http://schemas.microsoft.com/office/drawing/2014/main" val="3568479259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Tobacco Stalk Ash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824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element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Conc. (</a:t>
                      </a: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g/g)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S.D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82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Al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6999.59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65.004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591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Ba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322.33 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2.42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075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Cd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0.426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0.005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09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Co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2.469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0.016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035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Cr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10.141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0.050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465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Cu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45.78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0.133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621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Fe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3441.17 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15.92</a:t>
                      </a: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739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Mn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306.42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1.91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862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Ni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16.781 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0.842</a:t>
                      </a: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10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Pb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2.332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0.125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927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S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20304.72 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512.24</a:t>
                      </a: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450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Sr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1135.95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12.496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730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V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9.123 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0.11</a:t>
                      </a: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372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Zn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195.59</a:t>
                      </a:r>
                      <a:endParaRPr lang="en-US" sz="2400" b="1" kern="10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400" b="1" kern="100" dirty="0">
                          <a:solidFill>
                            <a:srgbClr val="0000FF"/>
                          </a:solidFill>
                          <a:effectLst/>
                          <a:latin typeface="Trebuchet MS" panose="020B0603020202020204" pitchFamily="34" charset="0"/>
                        </a:rPr>
                        <a:t>1.357</a:t>
                      </a:r>
                      <a:endParaRPr lang="en-US" sz="2400" b="1" kern="100" dirty="0">
                        <a:solidFill>
                          <a:srgbClr val="0000FF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45233"/>
                  </a:ext>
                </a:extLst>
              </a:tr>
            </a:tbl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7495C95-5374-8C56-1FAB-F964D6013B28}"/>
              </a:ext>
            </a:extLst>
          </p:cNvPr>
          <p:cNvSpPr txBox="1">
            <a:spLocks/>
          </p:cNvSpPr>
          <p:nvPr/>
        </p:nvSpPr>
        <p:spPr>
          <a:xfrm rot="-5400000">
            <a:off x="-1771607" y="3234188"/>
            <a:ext cx="5558645" cy="329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0"/>
                <a:cs typeface="Times New Roman" pitchFamily="18" charset="0"/>
              </a:rPr>
              <a:t>ICP-AES  Analysis  of  Tobacco Ash</a:t>
            </a:r>
            <a:endParaRPr lang="ru-RU" sz="2400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73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230574B-5AB8-7E17-1378-BE4D05464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08" y="786947"/>
            <a:ext cx="8956030" cy="560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39750" marR="0" lvl="0" indent="-53975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a)	Identification and classification of some of the ‘insoluble’ inorganic particulate phase on the surface of tobacco stalk and tobacco ash (biogenic or environmental)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539750" marR="0" lvl="0" indent="-5397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b) Evaluation of the size distribution and micro-structural features of inorganic particulate matter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539750" marR="0" lvl="0" indent="-5397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AutoNum type="alphaLcParenR" startAt="3"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Times New Roman" pitchFamily="18" charset="0"/>
              </a:rPr>
              <a:t>Phase identification (aragonite and Calcite) of insoluble inorganic particulate matter</a:t>
            </a:r>
          </a:p>
          <a:p>
            <a:pPr marL="539750" marR="0" lvl="0" indent="-5397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AutoNum type="alphaLcParenR" startAt="3"/>
              <a:tabLst/>
            </a:pPr>
            <a:r>
              <a:rPr lang="en-US" sz="2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XPS analysis of Ca, Fe, C, S, P, Al, Si and Hg species at different electronic environments on tobacco ash surface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AC01A-5DAF-D1E3-2AF3-C363F415E025}"/>
              </a:ext>
            </a:extLst>
          </p:cNvPr>
          <p:cNvSpPr txBox="1"/>
          <p:nvPr/>
        </p:nvSpPr>
        <p:spPr>
          <a:xfrm>
            <a:off x="1168400" y="213360"/>
            <a:ext cx="2683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85553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nap-16-Mo\July-Aug-2019 folder\photos-Jul'19 folder\IMG-20190522-WA0020.jpg">
            <a:extLst>
              <a:ext uri="{FF2B5EF4-FFF2-40B4-BE49-F238E27FC236}">
                <a16:creationId xmlns:a16="http://schemas.microsoft.com/office/drawing/2014/main" id="{B56A7462-2836-CD24-3814-C44AD55B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640" y="85680"/>
            <a:ext cx="9265920" cy="694944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899BFF-35BC-E08D-0F30-9FD34A389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640" y="209127"/>
            <a:ext cx="9208453" cy="446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57188" indent="-263525" eaLnBrk="0" hangingPunct="0">
              <a:lnSpc>
                <a:spcPct val="105000"/>
              </a:lnSpc>
              <a:spcBef>
                <a:spcPts val="100"/>
              </a:spcBef>
              <a:spcAft>
                <a:spcPts val="200"/>
              </a:spcAft>
              <a:buFontTx/>
              <a:buChar char="•"/>
            </a:pPr>
            <a:r>
              <a:rPr lang="en-US" sz="3200" dirty="0">
                <a:solidFill>
                  <a:srgbClr val="CC00FF"/>
                </a:solidFill>
                <a:latin typeface="Franklin Gothic Medium" pitchFamily="34" charset="0"/>
                <a:cs typeface="Times New Roman" pitchFamily="18" charset="0"/>
              </a:rPr>
              <a:t>Dept Bio-</a:t>
            </a:r>
            <a:r>
              <a:rPr lang="en-US" sz="3200" dirty="0" err="1">
                <a:solidFill>
                  <a:srgbClr val="CC00FF"/>
                </a:solidFill>
                <a:latin typeface="Franklin Gothic Medium" pitchFamily="34" charset="0"/>
                <a:cs typeface="Times New Roman" pitchFamily="18" charset="0"/>
              </a:rPr>
              <a:t>Techonology</a:t>
            </a:r>
            <a:r>
              <a:rPr lang="en-US" sz="3200" dirty="0">
                <a:solidFill>
                  <a:srgbClr val="CC00FF"/>
                </a:solidFill>
                <a:latin typeface="Franklin Gothic Medium" pitchFamily="34" charset="0"/>
                <a:cs typeface="Times New Roman" pitchFamily="18" charset="0"/>
              </a:rPr>
              <a:t>, New Delhi, INDIA</a:t>
            </a:r>
          </a:p>
          <a:p>
            <a:pPr marL="357188" indent="-263525" eaLnBrk="0" hangingPunct="0">
              <a:lnSpc>
                <a:spcPct val="105000"/>
              </a:lnSpc>
              <a:spcBef>
                <a:spcPts val="100"/>
              </a:spcBef>
              <a:spcAft>
                <a:spcPts val="200"/>
              </a:spcAft>
              <a:buFontTx/>
              <a:buChar char="•"/>
            </a:pPr>
            <a:r>
              <a:rPr lang="en-US" sz="3200" dirty="0">
                <a:solidFill>
                  <a:srgbClr val="800080"/>
                </a:solidFill>
                <a:latin typeface="Franklin Gothic Medium" pitchFamily="34" charset="0"/>
                <a:cs typeface="Times New Roman" pitchFamily="18" charset="0"/>
              </a:rPr>
              <a:t>UGC-DAE Kolkata Centre, Kolkata, INDIA</a:t>
            </a:r>
          </a:p>
          <a:p>
            <a:pPr marL="357188" indent="-263525" eaLnBrk="0" hangingPunct="0">
              <a:lnSpc>
                <a:spcPct val="105000"/>
              </a:lnSpc>
              <a:spcBef>
                <a:spcPts val="100"/>
              </a:spcBef>
              <a:spcAft>
                <a:spcPts val="200"/>
              </a:spcAft>
              <a:buFontTx/>
              <a:buChar char="•"/>
            </a:pPr>
            <a:r>
              <a:rPr lang="en-US" sz="3200" dirty="0">
                <a:solidFill>
                  <a:srgbClr val="FF0000"/>
                </a:solidFill>
                <a:latin typeface="Franklin Gothic Medium" pitchFamily="34" charset="0"/>
              </a:rPr>
              <a:t>JINR, FLNP, Dubna, RUSSIA</a:t>
            </a:r>
          </a:p>
          <a:p>
            <a:pPr marL="357188" indent="-263525" eaLnBrk="0" hangingPunct="0">
              <a:lnSpc>
                <a:spcPct val="105000"/>
              </a:lnSpc>
              <a:spcBef>
                <a:spcPts val="100"/>
              </a:spcBef>
              <a:spcAft>
                <a:spcPts val="200"/>
              </a:spcAft>
              <a:buFontTx/>
              <a:buChar char="•"/>
            </a:pPr>
            <a:r>
              <a:rPr lang="en-US" sz="3200" dirty="0">
                <a:solidFill>
                  <a:srgbClr val="FFFF00"/>
                </a:solidFill>
                <a:latin typeface="Franklin Gothic Medium" pitchFamily="34" charset="0"/>
                <a:cs typeface="Times New Roman" pitchFamily="18" charset="0"/>
              </a:rPr>
              <a:t>Mizoram University, INDIA</a:t>
            </a:r>
          </a:p>
          <a:p>
            <a:pPr marL="357188" indent="-263525" eaLnBrk="0" hangingPunct="0">
              <a:lnSpc>
                <a:spcPct val="105000"/>
              </a:lnSpc>
              <a:spcBef>
                <a:spcPts val="100"/>
              </a:spcBef>
              <a:spcAft>
                <a:spcPts val="200"/>
              </a:spcAft>
              <a:buFontTx/>
              <a:buChar char="•"/>
            </a:pPr>
            <a:r>
              <a:rPr lang="en-US" sz="3200" dirty="0">
                <a:solidFill>
                  <a:srgbClr val="FF0000"/>
                </a:solidFill>
                <a:latin typeface="Franklin Gothic Medium" pitchFamily="34" charset="0"/>
                <a:cs typeface="Times New Roman" pitchFamily="18" charset="0"/>
              </a:rPr>
              <a:t>NEIST, Jorhat, INDIA ; Tezpur University, INDIA</a:t>
            </a:r>
          </a:p>
          <a:p>
            <a:pPr marL="357188" indent="-263525" eaLnBrk="0" hangingPunct="0">
              <a:lnSpc>
                <a:spcPct val="105000"/>
              </a:lnSpc>
              <a:spcBef>
                <a:spcPts val="100"/>
              </a:spcBef>
              <a:spcAft>
                <a:spcPts val="200"/>
              </a:spcAft>
              <a:buFontTx/>
              <a:buChar char="•"/>
            </a:pPr>
            <a:r>
              <a:rPr lang="en-US" sz="3200" dirty="0">
                <a:solidFill>
                  <a:srgbClr val="0000FF"/>
                </a:solidFill>
                <a:latin typeface="Franklin Gothic Medium" pitchFamily="34" charset="0"/>
              </a:rPr>
              <a:t>Dr. Inga </a:t>
            </a:r>
            <a:r>
              <a:rPr lang="en-US" sz="3200" dirty="0" err="1">
                <a:solidFill>
                  <a:srgbClr val="0000FF"/>
                </a:solidFill>
                <a:latin typeface="Franklin Gothic Medium" pitchFamily="34" charset="0"/>
              </a:rPr>
              <a:t>Zinicovscaia</a:t>
            </a:r>
            <a:r>
              <a:rPr lang="en-US" sz="3200" dirty="0">
                <a:solidFill>
                  <a:srgbClr val="0000FF"/>
                </a:solidFill>
                <a:latin typeface="Franklin Gothic Medium" pitchFamily="34" charset="0"/>
              </a:rPr>
              <a:t>, FLNP, JINR, Dubna</a:t>
            </a:r>
          </a:p>
          <a:p>
            <a:pPr marL="357188" indent="-263525" eaLnBrk="0" hangingPunct="0">
              <a:lnSpc>
                <a:spcPct val="105000"/>
              </a:lnSpc>
              <a:spcBef>
                <a:spcPts val="100"/>
              </a:spcBef>
              <a:spcAft>
                <a:spcPts val="200"/>
              </a:spcAft>
              <a:buFontTx/>
              <a:buChar char="•"/>
            </a:pPr>
            <a:r>
              <a:rPr lang="en-US" sz="3200" dirty="0">
                <a:solidFill>
                  <a:srgbClr val="CC3300"/>
                </a:solidFill>
                <a:latin typeface="Franklin Gothic Medium" pitchFamily="34" charset="0"/>
              </a:rPr>
              <a:t>Prof. G. Arzumanyan, Raman Spec., JINR, Dubna</a:t>
            </a:r>
          </a:p>
          <a:p>
            <a:pPr marL="357188" indent="-263525" eaLnBrk="0" hangingPunct="0">
              <a:lnSpc>
                <a:spcPct val="105000"/>
              </a:lnSpc>
              <a:spcBef>
                <a:spcPts val="100"/>
              </a:spcBef>
              <a:spcAft>
                <a:spcPts val="200"/>
              </a:spcAft>
              <a:buFontTx/>
              <a:buChar char="•"/>
            </a:pPr>
            <a:r>
              <a:rPr lang="en-US" sz="3200" dirty="0">
                <a:solidFill>
                  <a:srgbClr val="FFFF00"/>
                </a:solidFill>
                <a:latin typeface="Franklin Gothic Medium" pitchFamily="34" charset="0"/>
              </a:rPr>
              <a:t>Prof. </a:t>
            </a:r>
            <a:r>
              <a:rPr lang="en-US" sz="3200" dirty="0" err="1">
                <a:solidFill>
                  <a:srgbClr val="FFFF00"/>
                </a:solidFill>
                <a:latin typeface="Franklin Gothic Medium" pitchFamily="34" charset="0"/>
              </a:rPr>
              <a:t>Vicoria</a:t>
            </a:r>
            <a:r>
              <a:rPr lang="en-US" sz="3200" dirty="0">
                <a:solidFill>
                  <a:srgbClr val="FFFF00"/>
                </a:solidFill>
                <a:latin typeface="Franklin Gothic Medium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Franklin Gothic Medium" pitchFamily="34" charset="0"/>
              </a:rPr>
              <a:t>Vartic</a:t>
            </a:r>
            <a:r>
              <a:rPr lang="en-US" sz="3200" dirty="0">
                <a:solidFill>
                  <a:srgbClr val="FFFF00"/>
                </a:solidFill>
                <a:latin typeface="Franklin Gothic Medium" pitchFamily="34" charset="0"/>
              </a:rPr>
              <a:t>, Raman Spec., JINR, DUBNA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CAF54-25C8-3197-02E1-4D4794E9244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905642" y="3258365"/>
            <a:ext cx="52579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Acknowledgement</a:t>
            </a:r>
            <a:endParaRPr lang="en-IN" sz="44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8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0.gstatic.com/images?q=tbn:ANd9GcTqitJGlnQcWjcC0XnIUSo63tNZglzbPDN4PgFEz0EIDeJwoeUySQ">
            <a:extLst>
              <a:ext uri="{FF2B5EF4-FFF2-40B4-BE49-F238E27FC236}">
                <a16:creationId xmlns:a16="http://schemas.microsoft.com/office/drawing/2014/main" id="{7855DC49-7D9A-AA46-A965-122E1F5C6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3621881" cy="362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FB38157-6200-0F44-07A4-0E213C464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321" y="4758978"/>
            <a:ext cx="34718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Thank You!</a:t>
            </a:r>
            <a:endParaRPr lang="en-IN" sz="4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3F749-BEC8-90C2-312E-BD2084D71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28" y="336526"/>
            <a:ext cx="5647765" cy="3983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F71DA-493F-47D7-8307-68B111E57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28" y="4180103"/>
            <a:ext cx="6723530" cy="2367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7856A-FF0D-8833-C026-425053EC2ACF}"/>
              </a:ext>
            </a:extLst>
          </p:cNvPr>
          <p:cNvSpPr txBox="1"/>
          <p:nvPr/>
        </p:nvSpPr>
        <p:spPr>
          <a:xfrm>
            <a:off x="4193093" y="3371679"/>
            <a:ext cx="5794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Baliga VL, Miser DE, Sharma RK et al. (2003) Physical Characterization of the Cigarette Coal: part 1—Smolder Burn, J </a:t>
            </a:r>
            <a:r>
              <a:rPr lang="en-US" sz="16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</a:t>
            </a:r>
            <a:r>
              <a:rPr lang="en-US" sz="1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Appl </a:t>
            </a:r>
            <a:r>
              <a:rPr lang="en-US" sz="16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Pyroly</a:t>
            </a:r>
            <a:r>
              <a:rPr lang="en-US" sz="1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68: 443-65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A668A-43E3-7D98-4E63-07E362B3A84E}"/>
              </a:ext>
            </a:extLst>
          </p:cNvPr>
          <p:cNvSpPr txBox="1"/>
          <p:nvPr/>
        </p:nvSpPr>
        <p:spPr>
          <a:xfrm>
            <a:off x="4129365" y="2226487"/>
            <a:ext cx="469945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dirty="0">
                <a:solidFill>
                  <a:srgbClr val="C00000"/>
                </a:solidFill>
                <a:latin typeface="Arial Rounded MT Bold" pitchFamily="34" charset="0"/>
              </a:rPr>
              <a:t>Inorganic Particles of Cigarette Ash</a:t>
            </a:r>
          </a:p>
        </p:txBody>
      </p:sp>
    </p:spTree>
    <p:extLst>
      <p:ext uri="{BB962C8B-B14F-4D97-AF65-F5344CB8AC3E}">
        <p14:creationId xmlns:p14="http://schemas.microsoft.com/office/powerpoint/2010/main" val="106838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C1749-E008-7452-D48F-0FE249346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34" y="647201"/>
            <a:ext cx="7351059" cy="5453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74051A-8498-2FB3-F095-31C5C8154346}"/>
              </a:ext>
            </a:extLst>
          </p:cNvPr>
          <p:cNvSpPr txBox="1"/>
          <p:nvPr/>
        </p:nvSpPr>
        <p:spPr>
          <a:xfrm>
            <a:off x="1288528" y="-48546"/>
            <a:ext cx="749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Arial Rounded MT Bold" pitchFamily="34" charset="0"/>
              </a:rPr>
              <a:t>Inorganic Particles of Cigarette 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C0F59-EB27-15F7-3B5A-723D39350951}"/>
              </a:ext>
            </a:extLst>
          </p:cNvPr>
          <p:cNvSpPr txBox="1"/>
          <p:nvPr/>
        </p:nvSpPr>
        <p:spPr>
          <a:xfrm>
            <a:off x="1207248" y="6242742"/>
            <a:ext cx="7703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Baliga VL, Miser DE, Sharma RK et al. (2003) J </a:t>
            </a:r>
            <a:r>
              <a:rPr lang="en-US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</a:t>
            </a:r>
            <a:r>
              <a:rPr lang="en-US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Appl </a:t>
            </a:r>
            <a:r>
              <a:rPr lang="en-US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Pyroly</a:t>
            </a:r>
            <a:r>
              <a:rPr lang="en-US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68: 443-65</a:t>
            </a:r>
          </a:p>
        </p:txBody>
      </p:sp>
    </p:spTree>
    <p:extLst>
      <p:ext uri="{BB962C8B-B14F-4D97-AF65-F5344CB8AC3E}">
        <p14:creationId xmlns:p14="http://schemas.microsoft.com/office/powerpoint/2010/main" val="2578191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49215899-795F-5914-9A29-600DA9F28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6" y="-80963"/>
            <a:ext cx="4708525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Manufacturing </a:t>
            </a:r>
            <a:r>
              <a:rPr lang="en-US" altLang="en-US" sz="2800" b="1" i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tuibur</a:t>
            </a:r>
            <a:endParaRPr lang="en-IN" altLang="en-US" sz="28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" name="Group 171">
            <a:extLst>
              <a:ext uri="{FF2B5EF4-FFF2-40B4-BE49-F238E27FC236}">
                <a16:creationId xmlns:a16="http://schemas.microsoft.com/office/drawing/2014/main" id="{AB1CCF03-4C5E-2894-BA1A-CEA89FB9373B}"/>
              </a:ext>
            </a:extLst>
          </p:cNvPr>
          <p:cNvGrpSpPr>
            <a:grpSpLocks/>
          </p:cNvGrpSpPr>
          <p:nvPr/>
        </p:nvGrpSpPr>
        <p:grpSpPr bwMode="auto">
          <a:xfrm>
            <a:off x="1482771" y="1484314"/>
            <a:ext cx="1790655" cy="5116513"/>
            <a:chOff x="-41230" y="1484378"/>
            <a:chExt cx="1790229" cy="5117069"/>
          </a:xfrm>
        </p:grpSpPr>
        <p:grpSp>
          <p:nvGrpSpPr>
            <p:cNvPr id="4231" name="Group 199">
              <a:extLst>
                <a:ext uri="{FF2B5EF4-FFF2-40B4-BE49-F238E27FC236}">
                  <a16:creationId xmlns:a16="http://schemas.microsoft.com/office/drawing/2014/main" id="{A6761A96-840F-AB2C-D0FE-95A3BCAF4F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1230" y="2696463"/>
              <a:ext cx="1790229" cy="3904984"/>
              <a:chOff x="-43665" y="2695965"/>
              <a:chExt cx="1938722" cy="3905204"/>
            </a:xfrm>
          </p:grpSpPr>
          <p:sp>
            <p:nvSpPr>
              <p:cNvPr id="28" name="Can 27">
                <a:extLst>
                  <a:ext uri="{FF2B5EF4-FFF2-40B4-BE49-F238E27FC236}">
                    <a16:creationId xmlns:a16="http://schemas.microsoft.com/office/drawing/2014/main" id="{12A311C8-66B8-49A7-F45D-0BD3AC13ADF9}"/>
                  </a:ext>
                </a:extLst>
              </p:cNvPr>
              <p:cNvSpPr/>
              <p:nvPr/>
            </p:nvSpPr>
            <p:spPr>
              <a:xfrm>
                <a:off x="275977" y="5151543"/>
                <a:ext cx="1510798" cy="1368651"/>
              </a:xfrm>
              <a:prstGeom prst="can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 sz="1600" b="1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FAF781C4-6136-8773-9322-1C2BFCCE47D9}"/>
                  </a:ext>
                </a:extLst>
              </p:cNvPr>
              <p:cNvSpPr/>
              <p:nvPr/>
            </p:nvSpPr>
            <p:spPr>
              <a:xfrm>
                <a:off x="200351" y="4864157"/>
                <a:ext cx="936729" cy="863743"/>
              </a:xfrm>
              <a:prstGeom prst="cube">
                <a:avLst>
                  <a:gd name="adj" fmla="val 8882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 sz="1600" b="1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0145BF00-E52A-4AC1-3BC0-BDF8F8DEC88E}"/>
                  </a:ext>
                </a:extLst>
              </p:cNvPr>
              <p:cNvSpPr/>
              <p:nvPr/>
            </p:nvSpPr>
            <p:spPr>
              <a:xfrm>
                <a:off x="960047" y="4864157"/>
                <a:ext cx="935010" cy="863743"/>
              </a:xfrm>
              <a:prstGeom prst="cube">
                <a:avLst>
                  <a:gd name="adj" fmla="val 8882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 sz="1600" b="1"/>
              </a:p>
            </p:txBody>
          </p:sp>
          <p:grpSp>
            <p:nvGrpSpPr>
              <p:cNvPr id="4237" name="Group 78">
                <a:extLst>
                  <a:ext uri="{FF2B5EF4-FFF2-40B4-BE49-F238E27FC236}">
                    <a16:creationId xmlns:a16="http://schemas.microsoft.com/office/drawing/2014/main" id="{E19BA082-ED43-5A4D-449E-E153D92CB4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415" y="4005661"/>
                <a:ext cx="1083014" cy="1377844"/>
                <a:chOff x="469967" y="1979148"/>
                <a:chExt cx="1083014" cy="1377844"/>
              </a:xfrm>
            </p:grpSpPr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687B1B14-1013-3E99-9B09-9CDBA7F698A4}"/>
                    </a:ext>
                  </a:extLst>
                </p:cNvPr>
                <p:cNvSpPr/>
                <p:nvPr/>
              </p:nvSpPr>
              <p:spPr>
                <a:xfrm>
                  <a:off x="470126" y="1985017"/>
                  <a:ext cx="1079387" cy="1371826"/>
                </a:xfrm>
                <a:prstGeom prst="cube">
                  <a:avLst/>
                </a:prstGeom>
                <a:solidFill>
                  <a:schemeClr val="bg1">
                    <a:lumMod val="65000"/>
                  </a:schemeClr>
                </a:solidFill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 sz="1600" b="1"/>
                </a:p>
              </p:txBody>
            </p: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A120959-DE63-7C41-0822-0A164F34A0EF}"/>
                    </a:ext>
                  </a:extLst>
                </p:cNvPr>
                <p:cNvCxnSpPr/>
                <p:nvPr/>
              </p:nvCxnSpPr>
              <p:spPr>
                <a:xfrm>
                  <a:off x="758879" y="1975490"/>
                  <a:ext cx="0" cy="1093967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43DB700B-6E95-9880-6050-0ECB0539D24C}"/>
                    </a:ext>
                  </a:extLst>
                </p:cNvPr>
                <p:cNvCxnSpPr/>
                <p:nvPr/>
              </p:nvCxnSpPr>
              <p:spPr>
                <a:xfrm flipH="1">
                  <a:off x="475282" y="3066282"/>
                  <a:ext cx="288753" cy="287385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407D8AF5-70E8-BED4-7673-4B2B7EC5D077}"/>
                    </a:ext>
                  </a:extLst>
                </p:cNvPr>
                <p:cNvCxnSpPr/>
                <p:nvPr/>
              </p:nvCxnSpPr>
              <p:spPr>
                <a:xfrm>
                  <a:off x="760598" y="3082160"/>
                  <a:ext cx="792353" cy="0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008C744-3B86-FFC7-6D75-65B086F2AEA7}"/>
                  </a:ext>
                </a:extLst>
              </p:cNvPr>
              <p:cNvCxnSpPr/>
              <p:nvPr/>
            </p:nvCxnSpPr>
            <p:spPr>
              <a:xfrm>
                <a:off x="789889" y="5167420"/>
                <a:ext cx="647975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C917087-6AE9-BEB1-8D25-C2468592CBF0}"/>
                  </a:ext>
                </a:extLst>
              </p:cNvPr>
              <p:cNvCxnSpPr/>
              <p:nvPr/>
            </p:nvCxnSpPr>
            <p:spPr>
              <a:xfrm>
                <a:off x="729732" y="5229343"/>
                <a:ext cx="6479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788272D-7C09-DD37-1EB0-BD8BF8AB35AE}"/>
                  </a:ext>
                </a:extLst>
              </p:cNvPr>
              <p:cNvCxnSpPr/>
              <p:nvPr/>
            </p:nvCxnSpPr>
            <p:spPr>
              <a:xfrm>
                <a:off x="760670" y="5197587"/>
                <a:ext cx="6479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5D0878B-FC9E-371D-93F2-6DF48DFD9C4D}"/>
                  </a:ext>
                </a:extLst>
              </p:cNvPr>
              <p:cNvCxnSpPr/>
              <p:nvPr/>
            </p:nvCxnSpPr>
            <p:spPr>
              <a:xfrm>
                <a:off x="697076" y="5261098"/>
                <a:ext cx="647975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29379E5-3B6F-484B-8CB2-A2D5751DFC93}"/>
                  </a:ext>
                </a:extLst>
              </p:cNvPr>
              <p:cNvCxnSpPr/>
              <p:nvPr/>
            </p:nvCxnSpPr>
            <p:spPr>
              <a:xfrm>
                <a:off x="673013" y="5292853"/>
                <a:ext cx="647975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5CBF061-40C3-B79E-2F8B-AE0CC85F05BE}"/>
                  </a:ext>
                </a:extLst>
              </p:cNvPr>
              <p:cNvCxnSpPr/>
              <p:nvPr/>
            </p:nvCxnSpPr>
            <p:spPr>
              <a:xfrm>
                <a:off x="643793" y="5324608"/>
                <a:ext cx="6479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44" name="Group 90">
                <a:extLst>
                  <a:ext uri="{FF2B5EF4-FFF2-40B4-BE49-F238E27FC236}">
                    <a16:creationId xmlns:a16="http://schemas.microsoft.com/office/drawing/2014/main" id="{D7056BBD-B740-A5F5-EABE-1279235903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460" y="2800815"/>
                <a:ext cx="1083014" cy="1377844"/>
                <a:chOff x="469967" y="1979148"/>
                <a:chExt cx="1083014" cy="1377844"/>
              </a:xfrm>
            </p:grpSpPr>
            <p:sp>
              <p:nvSpPr>
                <p:cNvPr id="92" name="Cube 91">
                  <a:extLst>
                    <a:ext uri="{FF2B5EF4-FFF2-40B4-BE49-F238E27FC236}">
                      <a16:creationId xmlns:a16="http://schemas.microsoft.com/office/drawing/2014/main" id="{352F7DBC-803E-5538-48EA-0CDA6AB45C73}"/>
                    </a:ext>
                  </a:extLst>
                </p:cNvPr>
                <p:cNvSpPr/>
                <p:nvPr/>
              </p:nvSpPr>
              <p:spPr>
                <a:xfrm>
                  <a:off x="469582" y="1984751"/>
                  <a:ext cx="1079387" cy="1371826"/>
                </a:xfrm>
                <a:prstGeom prst="cube">
                  <a:avLst/>
                </a:prstGeom>
                <a:solidFill>
                  <a:schemeClr val="bg1">
                    <a:lumMod val="75000"/>
                  </a:schemeClr>
                </a:solidFill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 sz="1600" b="1" dirty="0"/>
                </a:p>
              </p:txBody>
            </p: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4BA4C9FB-853C-FE6E-B935-36F6DA5DD61B}"/>
                    </a:ext>
                  </a:extLst>
                </p:cNvPr>
                <p:cNvCxnSpPr/>
                <p:nvPr/>
              </p:nvCxnSpPr>
              <p:spPr>
                <a:xfrm>
                  <a:off x="758335" y="1975224"/>
                  <a:ext cx="0" cy="1090793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FCC7256F-77C4-B875-6C36-291AEDAF981B}"/>
                    </a:ext>
                  </a:extLst>
                </p:cNvPr>
                <p:cNvCxnSpPr/>
                <p:nvPr/>
              </p:nvCxnSpPr>
              <p:spPr>
                <a:xfrm flipH="1">
                  <a:off x="474737" y="3062842"/>
                  <a:ext cx="288753" cy="290560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A55345BA-DA4A-9BFB-FB1F-65EAD9A8FEDE}"/>
                    </a:ext>
                  </a:extLst>
                </p:cNvPr>
                <p:cNvCxnSpPr/>
                <p:nvPr/>
              </p:nvCxnSpPr>
              <p:spPr>
                <a:xfrm>
                  <a:off x="760053" y="3078719"/>
                  <a:ext cx="792353" cy="0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1A34166-A350-39A0-3169-F188F11B084B}"/>
                  </a:ext>
                </a:extLst>
              </p:cNvPr>
              <p:cNvCxnSpPr/>
              <p:nvPr/>
            </p:nvCxnSpPr>
            <p:spPr>
              <a:xfrm>
                <a:off x="819108" y="3962308"/>
                <a:ext cx="6479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61AE9F49-3FA3-1BCE-561E-68F60A282287}"/>
                  </a:ext>
                </a:extLst>
              </p:cNvPr>
              <p:cNvCxnSpPr/>
              <p:nvPr/>
            </p:nvCxnSpPr>
            <p:spPr>
              <a:xfrm>
                <a:off x="758951" y="4024232"/>
                <a:ext cx="646257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7F5980D-2625-2E6F-153A-8A9429B00C6C}"/>
                  </a:ext>
                </a:extLst>
              </p:cNvPr>
              <p:cNvCxnSpPr/>
              <p:nvPr/>
            </p:nvCxnSpPr>
            <p:spPr>
              <a:xfrm>
                <a:off x="788170" y="3992476"/>
                <a:ext cx="6479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EEDB921-6880-E2FC-9ADA-27DB22DBEDD2}"/>
                  </a:ext>
                </a:extLst>
              </p:cNvPr>
              <p:cNvCxnSpPr/>
              <p:nvPr/>
            </p:nvCxnSpPr>
            <p:spPr>
              <a:xfrm>
                <a:off x="724576" y="4055987"/>
                <a:ext cx="647975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665D39A-6B6C-CED9-04AF-08179B399E6C}"/>
                  </a:ext>
                </a:extLst>
              </p:cNvPr>
              <p:cNvCxnSpPr/>
              <p:nvPr/>
            </p:nvCxnSpPr>
            <p:spPr>
              <a:xfrm>
                <a:off x="700513" y="4087742"/>
                <a:ext cx="647975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1746C59-1384-C2B9-F41E-4A0FF81514B7}"/>
                  </a:ext>
                </a:extLst>
              </p:cNvPr>
              <p:cNvCxnSpPr/>
              <p:nvPr/>
            </p:nvCxnSpPr>
            <p:spPr>
              <a:xfrm>
                <a:off x="671294" y="4119497"/>
                <a:ext cx="6479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51" name="TextBox 106">
                <a:extLst>
                  <a:ext uri="{FF2B5EF4-FFF2-40B4-BE49-F238E27FC236}">
                    <a16:creationId xmlns:a16="http://schemas.microsoft.com/office/drawing/2014/main" id="{B406434A-2CFF-A258-0915-9776D6214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521170" y="3317486"/>
                <a:ext cx="1576269" cy="333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>
                    <a:solidFill>
                      <a:srgbClr val="800080"/>
                    </a:solidFill>
                  </a:rPr>
                  <a:t>9” dia x 18” height </a:t>
                </a:r>
                <a:endParaRPr lang="en-IN" altLang="en-US" sz="1400">
                  <a:solidFill>
                    <a:srgbClr val="800080"/>
                  </a:solidFill>
                </a:endParaRPr>
              </a:p>
            </p:txBody>
          </p:sp>
          <p:sp>
            <p:nvSpPr>
              <p:cNvPr id="4252" name="TextBox 108">
                <a:extLst>
                  <a:ext uri="{FF2B5EF4-FFF2-40B4-BE49-F238E27FC236}">
                    <a16:creationId xmlns:a16="http://schemas.microsoft.com/office/drawing/2014/main" id="{F9FD1781-FFEC-C1BC-850E-C0B187E233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710879" y="5511517"/>
                <a:ext cx="1667655" cy="333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>
                    <a:solidFill>
                      <a:srgbClr val="800080"/>
                    </a:solidFill>
                  </a:rPr>
                  <a:t>18” dia x 18” height </a:t>
                </a:r>
                <a:endParaRPr lang="en-IN" altLang="en-US" sz="1400">
                  <a:solidFill>
                    <a:srgbClr val="800080"/>
                  </a:solidFill>
                </a:endParaRPr>
              </a:p>
            </p:txBody>
          </p:sp>
          <p:sp>
            <p:nvSpPr>
              <p:cNvPr id="4253" name="Rectangle 169">
                <a:extLst>
                  <a:ext uri="{FF2B5EF4-FFF2-40B4-BE49-F238E27FC236}">
                    <a16:creationId xmlns:a16="http://schemas.microsoft.com/office/drawing/2014/main" id="{B8BEE39D-D6D1-749C-013F-BFD4BB468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486" y="3100225"/>
                <a:ext cx="1260052" cy="831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600" b="1" dirty="0">
                    <a:latin typeface="Lucida Fax" panose="02060602050505020204" pitchFamily="18" charset="0"/>
                  </a:rPr>
                  <a:t>Tobacco stalk Ash</a:t>
                </a:r>
                <a:endParaRPr lang="en-IN" altLang="en-US" sz="1600" b="1" i="1" dirty="0">
                  <a:latin typeface="Lucida Fax" panose="02060602050505020204" pitchFamily="18" charset="0"/>
                </a:endParaRPr>
              </a:p>
            </p:txBody>
          </p:sp>
          <p:sp>
            <p:nvSpPr>
              <p:cNvPr id="4254" name="Rectangle 170">
                <a:extLst>
                  <a:ext uri="{FF2B5EF4-FFF2-40B4-BE49-F238E27FC236}">
                    <a16:creationId xmlns:a16="http://schemas.microsoft.com/office/drawing/2014/main" id="{4596E823-6A80-8A20-34C5-9DC3A44A2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481" y="4324361"/>
                <a:ext cx="1260052" cy="831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600" b="1" dirty="0">
                    <a:latin typeface="Lucida Fax" panose="02060602050505020204" pitchFamily="18" charset="0"/>
                  </a:rPr>
                  <a:t>Tobacco stalk Ash</a:t>
                </a:r>
                <a:endParaRPr lang="en-IN" altLang="en-US" sz="1600" b="1" i="1" dirty="0">
                  <a:latin typeface="Lucida Fax" panose="02060602050505020204" pitchFamily="18" charset="0"/>
                </a:endParaRPr>
              </a:p>
            </p:txBody>
          </p:sp>
          <p:sp>
            <p:nvSpPr>
              <p:cNvPr id="4255" name="Rectangle 171">
                <a:extLst>
                  <a:ext uri="{FF2B5EF4-FFF2-40B4-BE49-F238E27FC236}">
                    <a16:creationId xmlns:a16="http://schemas.microsoft.com/office/drawing/2014/main" id="{47D7379F-A440-FF3A-5386-CD76CE8F0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457" y="5400722"/>
                <a:ext cx="1554075" cy="1200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b="1">
                    <a:latin typeface="Trebuchet MS" panose="020B0603020202020204" pitchFamily="34" charset="0"/>
                    <a:cs typeface="Tahoma" panose="020B0604030504040204" pitchFamily="34" charset="0"/>
                  </a:rPr>
                  <a:t>Feed stock solution, pH 9-10.5 (20L)</a:t>
                </a:r>
                <a:endParaRPr lang="en-IN" altLang="en-US" b="1">
                  <a:latin typeface="Trebuchet MS" panose="020B060302020202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232" name="Rectangle 198">
              <a:extLst>
                <a:ext uri="{FF2B5EF4-FFF2-40B4-BE49-F238E27FC236}">
                  <a16:creationId xmlns:a16="http://schemas.microsoft.com/office/drawing/2014/main" id="{C4EC30F3-7C8B-2BAA-ECBA-799E8D55C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5" y="2110939"/>
              <a:ext cx="1595528" cy="64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b="1">
                  <a:solidFill>
                    <a:srgbClr val="800080"/>
                  </a:solidFill>
                  <a:latin typeface="Trebuchet MS" panose="020B0603020202020204" pitchFamily="34" charset="0"/>
                </a:rPr>
                <a:t>Feedstock Generation </a:t>
              </a:r>
            </a:p>
          </p:txBody>
        </p:sp>
        <p:sp>
          <p:nvSpPr>
            <p:cNvPr id="4233" name="TextBox 1">
              <a:extLst>
                <a:ext uri="{FF2B5EF4-FFF2-40B4-BE49-F238E27FC236}">
                  <a16:creationId xmlns:a16="http://schemas.microsoft.com/office/drawing/2014/main" id="{038CED3A-C342-8673-96C1-4586170B6B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255" y="1484378"/>
              <a:ext cx="735055" cy="831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800" b="1">
                  <a:solidFill>
                    <a:srgbClr val="800080"/>
                  </a:solidFill>
                  <a:latin typeface="Bookman Old Style" panose="02050604050505020204" pitchFamily="18" charset="0"/>
                  <a:sym typeface="Wingdings" panose="05000000000000000000" pitchFamily="2" charset="2"/>
                </a:rPr>
                <a:t></a:t>
              </a:r>
              <a:endParaRPr lang="en-IN" altLang="en-US" sz="4800" b="1">
                <a:solidFill>
                  <a:srgbClr val="800080"/>
                </a:solidFill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1" name="Group 176">
            <a:extLst>
              <a:ext uri="{FF2B5EF4-FFF2-40B4-BE49-F238E27FC236}">
                <a16:creationId xmlns:a16="http://schemas.microsoft.com/office/drawing/2014/main" id="{640D35D6-EB2D-C1BA-603F-BBB580E83418}"/>
              </a:ext>
            </a:extLst>
          </p:cNvPr>
          <p:cNvGrpSpPr>
            <a:grpSpLocks/>
          </p:cNvGrpSpPr>
          <p:nvPr/>
        </p:nvGrpSpPr>
        <p:grpSpPr bwMode="auto">
          <a:xfrm>
            <a:off x="4337051" y="58657"/>
            <a:ext cx="6605269" cy="6737431"/>
            <a:chOff x="2812685" y="58657"/>
            <a:chExt cx="6605646" cy="6737431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F43E2A8-B77A-3204-E3F9-8FA2F80B4581}"/>
                </a:ext>
              </a:extLst>
            </p:cNvPr>
            <p:cNvCxnSpPr/>
            <p:nvPr/>
          </p:nvCxnSpPr>
          <p:spPr bwMode="auto">
            <a:xfrm flipH="1">
              <a:off x="8086661" y="123825"/>
              <a:ext cx="730292" cy="50323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6" name="Rectangle 43">
              <a:extLst>
                <a:ext uri="{FF2B5EF4-FFF2-40B4-BE49-F238E27FC236}">
                  <a16:creationId xmlns:a16="http://schemas.microsoft.com/office/drawing/2014/main" id="{7A750033-A82C-E2BA-E21B-4CED62864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7831" y="3981620"/>
              <a:ext cx="1063686" cy="27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200" b="1"/>
                <a:t>3“ thick earth</a:t>
              </a:r>
              <a:endParaRPr lang="en-IN" altLang="en-US" sz="1200" b="1"/>
            </a:p>
          </p:txBody>
        </p:sp>
        <p:sp>
          <p:nvSpPr>
            <p:cNvPr id="4147" name="Rectangle 44">
              <a:extLst>
                <a:ext uri="{FF2B5EF4-FFF2-40B4-BE49-F238E27FC236}">
                  <a16:creationId xmlns:a16="http://schemas.microsoft.com/office/drawing/2014/main" id="{C62D6A8E-1B63-723B-EDA1-2D4AB71B2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685" y="4422964"/>
              <a:ext cx="1795565" cy="677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400" b="1">
                  <a:solidFill>
                    <a:srgbClr val="800080"/>
                  </a:solidFill>
                </a:rPr>
                <a:t>Connector </a:t>
              </a:r>
            </a:p>
            <a:p>
              <a:pPr algn="ctr"/>
              <a:r>
                <a:rPr lang="en-US" altLang="en-US" sz="1200" b="1">
                  <a:solidFill>
                    <a:srgbClr val="800080"/>
                  </a:solidFill>
                </a:rPr>
                <a:t>(15 cm iron pipe of 1” dia)</a:t>
              </a:r>
              <a:endParaRPr lang="en-IN" altLang="en-US" sz="1200" b="1">
                <a:solidFill>
                  <a:srgbClr val="800080"/>
                </a:solidFill>
              </a:endParaRPr>
            </a:p>
          </p:txBody>
        </p:sp>
        <p:sp>
          <p:nvSpPr>
            <p:cNvPr id="4148" name="Rectangle 57">
              <a:extLst>
                <a:ext uri="{FF2B5EF4-FFF2-40B4-BE49-F238E27FC236}">
                  <a16:creationId xmlns:a16="http://schemas.microsoft.com/office/drawing/2014/main" id="{69C966E8-ED34-8AD6-559B-672ACF0BF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891" y="58657"/>
              <a:ext cx="14704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600" b="1" dirty="0">
                  <a:solidFill>
                    <a:srgbClr val="800080"/>
                  </a:solidFill>
                </a:rPr>
                <a:t>Water Stream</a:t>
              </a:r>
            </a:p>
          </p:txBody>
        </p:sp>
        <p:sp>
          <p:nvSpPr>
            <p:cNvPr id="4149" name="Rectangle 68">
              <a:extLst>
                <a:ext uri="{FF2B5EF4-FFF2-40B4-BE49-F238E27FC236}">
                  <a16:creationId xmlns:a16="http://schemas.microsoft.com/office/drawing/2014/main" id="{10CE7E1C-7B2E-02E7-82F8-8921BD3099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7537355" y="5471867"/>
              <a:ext cx="160187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600" b="1" dirty="0">
                  <a:solidFill>
                    <a:srgbClr val="800080"/>
                  </a:solidFill>
                  <a:latin typeface="Lucida Console" panose="020B0609040504020204" pitchFamily="49" charset="0"/>
                </a:rPr>
                <a:t>Mixing of ‘</a:t>
              </a:r>
              <a:r>
                <a:rPr lang="en-US" altLang="en-US" sz="1600" b="1" dirty="0"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Console" panose="020B0609040504020204" pitchFamily="49" charset="0"/>
                </a:rPr>
                <a:t>diluted</a:t>
              </a:r>
              <a:r>
                <a:rPr lang="en-US" altLang="en-US" sz="1600" b="1" dirty="0">
                  <a:solidFill>
                    <a:srgbClr val="800080"/>
                  </a:solidFill>
                  <a:latin typeface="Lucida Console" panose="020B0609040504020204" pitchFamily="49" charset="0"/>
                </a:rPr>
                <a:t>’ smoke into downstream</a:t>
              </a:r>
            </a:p>
          </p:txBody>
        </p:sp>
        <p:sp>
          <p:nvSpPr>
            <p:cNvPr id="4150" name="Rectangle 104">
              <a:extLst>
                <a:ext uri="{FF2B5EF4-FFF2-40B4-BE49-F238E27FC236}">
                  <a16:creationId xmlns:a16="http://schemas.microsoft.com/office/drawing/2014/main" id="{6FD9040C-98A3-61B5-B448-6A657F082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2310" y="368300"/>
              <a:ext cx="25988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dirty="0">
                  <a:solidFill>
                    <a:srgbClr val="008000"/>
                  </a:solidFill>
                  <a:latin typeface="Arial Rounded MT Bold" panose="020F0704030504030204" pitchFamily="34" charset="0"/>
                </a:rPr>
                <a:t>Production Unit</a:t>
              </a:r>
            </a:p>
          </p:txBody>
        </p:sp>
        <p:sp>
          <p:nvSpPr>
            <p:cNvPr id="4151" name="TextBox 107">
              <a:extLst>
                <a:ext uri="{FF2B5EF4-FFF2-40B4-BE49-F238E27FC236}">
                  <a16:creationId xmlns:a16="http://schemas.microsoft.com/office/drawing/2014/main" id="{B5B3CC7F-7101-2DF3-6FD5-FE11F30DE9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748932" y="5525140"/>
              <a:ext cx="1484894" cy="27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800080"/>
                  </a:solidFill>
                </a:rPr>
                <a:t>24” dia x 18” height </a:t>
              </a:r>
              <a:endParaRPr lang="en-IN" altLang="en-US" sz="1200" b="1">
                <a:solidFill>
                  <a:srgbClr val="800080"/>
                </a:solidFill>
              </a:endParaRPr>
            </a:p>
          </p:txBody>
        </p:sp>
        <p:sp>
          <p:nvSpPr>
            <p:cNvPr id="4152" name="Rectangle 109">
              <a:extLst>
                <a:ext uri="{FF2B5EF4-FFF2-40B4-BE49-F238E27FC236}">
                  <a16:creationId xmlns:a16="http://schemas.microsoft.com/office/drawing/2014/main" id="{32E6E942-2905-4ACF-DC17-EA110516B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5402" y="508024"/>
              <a:ext cx="989068" cy="831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200" b="1">
                  <a:solidFill>
                    <a:srgbClr val="800080"/>
                  </a:solidFill>
                  <a:latin typeface="Trebuchet MS" panose="020B0603020202020204" pitchFamily="34" charset="0"/>
                </a:rPr>
                <a:t>Pipes connected to upstream</a:t>
              </a:r>
            </a:p>
          </p:txBody>
        </p:sp>
        <p:grpSp>
          <p:nvGrpSpPr>
            <p:cNvPr id="4153" name="Group 201">
              <a:extLst>
                <a:ext uri="{FF2B5EF4-FFF2-40B4-BE49-F238E27FC236}">
                  <a16:creationId xmlns:a16="http://schemas.microsoft.com/office/drawing/2014/main" id="{428CFABE-58EB-338E-2D52-92B6146B2B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1676" y="358775"/>
              <a:ext cx="5537211" cy="6437313"/>
              <a:chOff x="3728759" y="359047"/>
              <a:chExt cx="5997843" cy="6436822"/>
            </a:xfrm>
          </p:grpSpPr>
          <p:sp>
            <p:nvSpPr>
              <p:cNvPr id="4" name="Notched Right Arrow 3">
                <a:extLst>
                  <a:ext uri="{FF2B5EF4-FFF2-40B4-BE49-F238E27FC236}">
                    <a16:creationId xmlns:a16="http://schemas.microsoft.com/office/drawing/2014/main" id="{EC0BA821-BE6F-4B0E-770A-46D06295533A}"/>
                  </a:ext>
                </a:extLst>
              </p:cNvPr>
              <p:cNvSpPr/>
              <p:nvPr/>
            </p:nvSpPr>
            <p:spPr>
              <a:xfrm rot="8100000">
                <a:off x="6701721" y="4710053"/>
                <a:ext cx="3024881" cy="1633412"/>
              </a:xfrm>
              <a:prstGeom prst="notchedRightArrow">
                <a:avLst/>
              </a:prstGeom>
              <a:solidFill>
                <a:schemeClr val="accent5">
                  <a:lumMod val="60000"/>
                  <a:lumOff val="40000"/>
                  <a:alpha val="3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grpSp>
            <p:nvGrpSpPr>
              <p:cNvPr id="4157" name="Group 200">
                <a:extLst>
                  <a:ext uri="{FF2B5EF4-FFF2-40B4-BE49-F238E27FC236}">
                    <a16:creationId xmlns:a16="http://schemas.microsoft.com/office/drawing/2014/main" id="{7236961A-7367-7EBC-0315-ECE5A42803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8759" y="359047"/>
                <a:ext cx="5904761" cy="6436822"/>
                <a:chOff x="3728759" y="359047"/>
                <a:chExt cx="5904761" cy="6436822"/>
              </a:xfrm>
            </p:grpSpPr>
            <p:sp>
              <p:nvSpPr>
                <p:cNvPr id="5" name="Can 4">
                  <a:extLst>
                    <a:ext uri="{FF2B5EF4-FFF2-40B4-BE49-F238E27FC236}">
                      <a16:creationId xmlns:a16="http://schemas.microsoft.com/office/drawing/2014/main" id="{D3AEFBB1-D323-31EB-83D5-9FD95C6C7265}"/>
                    </a:ext>
                  </a:extLst>
                </p:cNvPr>
                <p:cNvSpPr/>
                <p:nvPr/>
              </p:nvSpPr>
              <p:spPr>
                <a:xfrm>
                  <a:off x="8110121" y="4122723"/>
                  <a:ext cx="142732" cy="1800088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grpSp>
              <p:nvGrpSpPr>
                <p:cNvPr id="4159" name="Group 5">
                  <a:extLst>
                    <a:ext uri="{FF2B5EF4-FFF2-40B4-BE49-F238E27FC236}">
                      <a16:creationId xmlns:a16="http://schemas.microsoft.com/office/drawing/2014/main" id="{1C3836A9-73AB-BDAE-265E-12DAF00B02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52797" y="4927530"/>
                  <a:ext cx="2232248" cy="1813837"/>
                  <a:chOff x="3446506" y="5157192"/>
                  <a:chExt cx="2232248" cy="1368152"/>
                </a:xfrm>
              </p:grpSpPr>
              <p:sp>
                <p:nvSpPr>
                  <p:cNvPr id="7" name="Can 6">
                    <a:extLst>
                      <a:ext uri="{FF2B5EF4-FFF2-40B4-BE49-F238E27FC236}">
                        <a16:creationId xmlns:a16="http://schemas.microsoft.com/office/drawing/2014/main" id="{F7AF93AA-7C3F-EFA9-95B0-CA5BF8E533C4}"/>
                      </a:ext>
                    </a:extLst>
                  </p:cNvPr>
                  <p:cNvSpPr/>
                  <p:nvPr/>
                </p:nvSpPr>
                <p:spPr>
                  <a:xfrm>
                    <a:off x="3445694" y="5157187"/>
                    <a:ext cx="2226960" cy="1368558"/>
                  </a:xfrm>
                  <a:prstGeom prst="can">
                    <a:avLst/>
                  </a:prstGeom>
                  <a:solidFill>
                    <a:srgbClr val="CB8261"/>
                  </a:solidFill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IN"/>
                  </a:p>
                </p:txBody>
              </p:sp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643CF767-CB0E-1BB6-23FE-289DCF6CEFAA}"/>
                      </a:ext>
                    </a:extLst>
                  </p:cNvPr>
                  <p:cNvSpPr/>
                  <p:nvPr/>
                </p:nvSpPr>
                <p:spPr>
                  <a:xfrm>
                    <a:off x="4367431" y="5273330"/>
                    <a:ext cx="385204" cy="993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IN"/>
                  </a:p>
                </p:txBody>
              </p:sp>
            </p:grpSp>
            <p:grpSp>
              <p:nvGrpSpPr>
                <p:cNvPr id="45" name="Group 8">
                  <a:extLst>
                    <a:ext uri="{FF2B5EF4-FFF2-40B4-BE49-F238E27FC236}">
                      <a16:creationId xmlns:a16="http://schemas.microsoft.com/office/drawing/2014/main" id="{67419815-B29B-49E9-683F-6AE9700BE787}"/>
                    </a:ext>
                  </a:extLst>
                </p:cNvPr>
                <p:cNvGrpSpPr/>
                <p:nvPr/>
              </p:nvGrpSpPr>
              <p:grpSpPr>
                <a:xfrm>
                  <a:off x="4826263" y="4063436"/>
                  <a:ext cx="504056" cy="1017975"/>
                  <a:chOff x="2051720" y="3717032"/>
                  <a:chExt cx="504056" cy="1017974"/>
                </a:xfrm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10" name="Can 9">
                    <a:extLst>
                      <a:ext uri="{FF2B5EF4-FFF2-40B4-BE49-F238E27FC236}">
                        <a16:creationId xmlns:a16="http://schemas.microsoft.com/office/drawing/2014/main" id="{2450D170-DCB7-A62F-2569-4710224B4036}"/>
                      </a:ext>
                    </a:extLst>
                  </p:cNvPr>
                  <p:cNvSpPr/>
                  <p:nvPr/>
                </p:nvSpPr>
                <p:spPr>
                  <a:xfrm>
                    <a:off x="2232232" y="4374966"/>
                    <a:ext cx="144016" cy="360040"/>
                  </a:xfrm>
                  <a:prstGeom prst="can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IN"/>
                  </a:p>
                </p:txBody>
              </p:sp>
              <p:grpSp>
                <p:nvGrpSpPr>
                  <p:cNvPr id="46" name="Group 11">
                    <a:extLst>
                      <a:ext uri="{FF2B5EF4-FFF2-40B4-BE49-F238E27FC236}">
                        <a16:creationId xmlns:a16="http://schemas.microsoft.com/office/drawing/2014/main" id="{35F51A0D-2C28-EB9A-0457-02E86F717075}"/>
                      </a:ext>
                    </a:extLst>
                  </p:cNvPr>
                  <p:cNvGrpSpPr/>
                  <p:nvPr/>
                </p:nvGrpSpPr>
                <p:grpSpPr>
                  <a:xfrm>
                    <a:off x="2051720" y="4005064"/>
                    <a:ext cx="504056" cy="576064"/>
                    <a:chOff x="1331640" y="4382860"/>
                    <a:chExt cx="648072" cy="990356"/>
                  </a:xfrm>
                </p:grpSpPr>
                <p:sp>
                  <p:nvSpPr>
                    <p:cNvPr id="13" name="Flowchart: Manual Operation 8">
                      <a:extLst>
                        <a:ext uri="{FF2B5EF4-FFF2-40B4-BE49-F238E27FC236}">
                          <a16:creationId xmlns:a16="http://schemas.microsoft.com/office/drawing/2014/main" id="{41D0D6D8-0560-9F1E-2AF1-8391E71635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640" y="4509120"/>
                      <a:ext cx="648072" cy="792088"/>
                    </a:xfrm>
                    <a:prstGeom prst="flowChartManualOperation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IN" dirty="0"/>
                    </a:p>
                  </p:txBody>
                </p:sp>
                <p:sp>
                  <p:nvSpPr>
                    <p:cNvPr id="14" name="Oval 13">
                      <a:extLst>
                        <a:ext uri="{FF2B5EF4-FFF2-40B4-BE49-F238E27FC236}">
                          <a16:creationId xmlns:a16="http://schemas.microsoft.com/office/drawing/2014/main" id="{5FE64FF9-F73A-2579-0A54-3EA94B17D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640" y="4382860"/>
                      <a:ext cx="648072" cy="21602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IN"/>
                    </a:p>
                  </p:txBody>
                </p:sp>
                <p:sp>
                  <p:nvSpPr>
                    <p:cNvPr id="15" name="Oval 14">
                      <a:extLst>
                        <a:ext uri="{FF2B5EF4-FFF2-40B4-BE49-F238E27FC236}">
                          <a16:creationId xmlns:a16="http://schemas.microsoft.com/office/drawing/2014/main" id="{391A2C31-BE54-ECCC-3C7B-3F52396563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656" y="5255834"/>
                      <a:ext cx="360040" cy="11738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IN"/>
                    </a:p>
                  </p:txBody>
                </p:sp>
              </p:grpSp>
              <p:sp>
                <p:nvSpPr>
                  <p:cNvPr id="12" name="Can 11">
                    <a:extLst>
                      <a:ext uri="{FF2B5EF4-FFF2-40B4-BE49-F238E27FC236}">
                        <a16:creationId xmlns:a16="http://schemas.microsoft.com/office/drawing/2014/main" id="{0E242390-3760-ED84-8A35-2F09640E617C}"/>
                      </a:ext>
                    </a:extLst>
                  </p:cNvPr>
                  <p:cNvSpPr/>
                  <p:nvPr/>
                </p:nvSpPr>
                <p:spPr>
                  <a:xfrm>
                    <a:off x="2232232" y="3717032"/>
                    <a:ext cx="144016" cy="360040"/>
                  </a:xfrm>
                  <a:prstGeom prst="can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IN"/>
                  </a:p>
                </p:txBody>
              </p:sp>
            </p:grpSp>
            <p:sp>
              <p:nvSpPr>
                <p:cNvPr id="16" name="Can 15">
                  <a:extLst>
                    <a:ext uri="{FF2B5EF4-FFF2-40B4-BE49-F238E27FC236}">
                      <a16:creationId xmlns:a16="http://schemas.microsoft.com/office/drawing/2014/main" id="{79360014-F38C-C424-440E-F139DCCD8F80}"/>
                    </a:ext>
                  </a:extLst>
                </p:cNvPr>
                <p:cNvSpPr/>
                <p:nvPr/>
              </p:nvSpPr>
              <p:spPr>
                <a:xfrm>
                  <a:off x="7583906" y="3990970"/>
                  <a:ext cx="144451" cy="1800088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10C2BC0B-BBA3-52B8-0BAF-CD442D67DA39}"/>
                    </a:ext>
                  </a:extLst>
                </p:cNvPr>
                <p:cNvSpPr/>
                <p:nvPr/>
              </p:nvSpPr>
              <p:spPr>
                <a:xfrm>
                  <a:off x="7513400" y="3198868"/>
                  <a:ext cx="287183" cy="865121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18" name="Can 17">
                  <a:extLst>
                    <a:ext uri="{FF2B5EF4-FFF2-40B4-BE49-F238E27FC236}">
                      <a16:creationId xmlns:a16="http://schemas.microsoft.com/office/drawing/2014/main" id="{D248D340-F088-681D-CFD0-50B6A0A8CB8C}"/>
                    </a:ext>
                  </a:extLst>
                </p:cNvPr>
                <p:cNvSpPr/>
                <p:nvPr/>
              </p:nvSpPr>
              <p:spPr>
                <a:xfrm>
                  <a:off x="7585626" y="895581"/>
                  <a:ext cx="144451" cy="2330272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19" name="Can 18">
                  <a:extLst>
                    <a:ext uri="{FF2B5EF4-FFF2-40B4-BE49-F238E27FC236}">
                      <a16:creationId xmlns:a16="http://schemas.microsoft.com/office/drawing/2014/main" id="{AE43AA77-BA6C-2FBB-61C2-97C747D939C9}"/>
                    </a:ext>
                  </a:extLst>
                </p:cNvPr>
                <p:cNvSpPr/>
                <p:nvPr/>
              </p:nvSpPr>
              <p:spPr>
                <a:xfrm>
                  <a:off x="8037896" y="3351257"/>
                  <a:ext cx="288903" cy="865121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20" name="Can 19">
                  <a:extLst>
                    <a:ext uri="{FF2B5EF4-FFF2-40B4-BE49-F238E27FC236}">
                      <a16:creationId xmlns:a16="http://schemas.microsoft.com/office/drawing/2014/main" id="{E124D45E-787E-C321-741E-AB785239437C}"/>
                    </a:ext>
                  </a:extLst>
                </p:cNvPr>
                <p:cNvSpPr/>
                <p:nvPr/>
              </p:nvSpPr>
              <p:spPr>
                <a:xfrm>
                  <a:off x="8111842" y="895581"/>
                  <a:ext cx="142731" cy="2482661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21" name="Can 20">
                  <a:extLst>
                    <a:ext uri="{FF2B5EF4-FFF2-40B4-BE49-F238E27FC236}">
                      <a16:creationId xmlns:a16="http://schemas.microsoft.com/office/drawing/2014/main" id="{3A7D6A06-4887-03B0-E4A9-F4529835934C}"/>
                    </a:ext>
                  </a:extLst>
                </p:cNvPr>
                <p:cNvSpPr/>
                <p:nvPr/>
              </p:nvSpPr>
              <p:spPr>
                <a:xfrm>
                  <a:off x="5886602" y="3600475"/>
                  <a:ext cx="72226" cy="1439753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22" name="Can 21">
                  <a:extLst>
                    <a:ext uri="{FF2B5EF4-FFF2-40B4-BE49-F238E27FC236}">
                      <a16:creationId xmlns:a16="http://schemas.microsoft.com/office/drawing/2014/main" id="{2E4E25CB-559A-0289-3C95-2495EEC64B0E}"/>
                    </a:ext>
                  </a:extLst>
                </p:cNvPr>
                <p:cNvSpPr/>
                <p:nvPr/>
              </p:nvSpPr>
              <p:spPr>
                <a:xfrm>
                  <a:off x="6019015" y="3759213"/>
                  <a:ext cx="67067" cy="1354035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23" name="Can 22">
                  <a:extLst>
                    <a:ext uri="{FF2B5EF4-FFF2-40B4-BE49-F238E27FC236}">
                      <a16:creationId xmlns:a16="http://schemas.microsoft.com/office/drawing/2014/main" id="{DF05EAD7-47F1-25C4-23D7-5C611EBAB110}"/>
                    </a:ext>
                  </a:extLst>
                </p:cNvPr>
                <p:cNvSpPr/>
                <p:nvPr/>
              </p:nvSpPr>
              <p:spPr>
                <a:xfrm rot="5400000">
                  <a:off x="7074887" y="2751889"/>
                  <a:ext cx="82544" cy="2087667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24" name="Cube 23">
                  <a:extLst>
                    <a:ext uri="{FF2B5EF4-FFF2-40B4-BE49-F238E27FC236}">
                      <a16:creationId xmlns:a16="http://schemas.microsoft.com/office/drawing/2014/main" id="{8FCEA020-0EFC-539D-F528-035E22C613CD}"/>
                    </a:ext>
                  </a:extLst>
                </p:cNvPr>
                <p:cNvSpPr/>
                <p:nvPr/>
              </p:nvSpPr>
              <p:spPr>
                <a:xfrm>
                  <a:off x="7152272" y="751130"/>
                  <a:ext cx="1728257" cy="792102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25" name="Can 24">
                  <a:extLst>
                    <a:ext uri="{FF2B5EF4-FFF2-40B4-BE49-F238E27FC236}">
                      <a16:creationId xmlns:a16="http://schemas.microsoft.com/office/drawing/2014/main" id="{ACAD0239-65F4-1E2C-403B-2162FE96B862}"/>
                    </a:ext>
                  </a:extLst>
                </p:cNvPr>
                <p:cNvSpPr/>
                <p:nvPr/>
              </p:nvSpPr>
              <p:spPr>
                <a:xfrm rot="3600000">
                  <a:off x="8697782" y="20474"/>
                  <a:ext cx="236519" cy="1126377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26" name="Can 25">
                  <a:extLst>
                    <a:ext uri="{FF2B5EF4-FFF2-40B4-BE49-F238E27FC236}">
                      <a16:creationId xmlns:a16="http://schemas.microsoft.com/office/drawing/2014/main" id="{FCC6C58C-D228-314C-282B-694714FF3F0D}"/>
                    </a:ext>
                  </a:extLst>
                </p:cNvPr>
                <p:cNvSpPr/>
                <p:nvPr/>
              </p:nvSpPr>
              <p:spPr>
                <a:xfrm>
                  <a:off x="4493678" y="1600377"/>
                  <a:ext cx="1152172" cy="2663622"/>
                </a:xfrm>
                <a:prstGeom prst="can">
                  <a:avLst/>
                </a:prstGeom>
                <a:solidFill>
                  <a:srgbClr val="FF9900"/>
                </a:solidFill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D28B210-77D6-23F7-A87E-E668BDAA4516}"/>
                    </a:ext>
                  </a:extLst>
                </p:cNvPr>
                <p:cNvSpPr/>
                <p:nvPr/>
              </p:nvSpPr>
              <p:spPr>
                <a:xfrm>
                  <a:off x="4491958" y="3990970"/>
                  <a:ext cx="1152172" cy="28890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235D0121-75C4-CA35-5F20-55E500F965C8}"/>
                    </a:ext>
                  </a:extLst>
                </p:cNvPr>
                <p:cNvCxnSpPr/>
                <p:nvPr/>
              </p:nvCxnSpPr>
              <p:spPr>
                <a:xfrm>
                  <a:off x="8376669" y="2263902"/>
                  <a:ext cx="0" cy="100798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AE6E4C66-BF4B-1CBD-D88B-DE75BB577DD6}"/>
                    </a:ext>
                  </a:extLst>
                </p:cNvPr>
                <p:cNvCxnSpPr/>
                <p:nvPr/>
              </p:nvCxnSpPr>
              <p:spPr>
                <a:xfrm>
                  <a:off x="8356033" y="4303684"/>
                  <a:ext cx="0" cy="33493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F6C0295F-DFF0-0DD9-F35F-BB5FF6653CD6}"/>
                    </a:ext>
                  </a:extLst>
                </p:cNvPr>
                <p:cNvCxnSpPr/>
                <p:nvPr/>
              </p:nvCxnSpPr>
              <p:spPr>
                <a:xfrm>
                  <a:off x="7461810" y="4135422"/>
                  <a:ext cx="0" cy="100798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4E4D6CC1-D11E-CFEC-0DA8-12F0D0C31047}"/>
                    </a:ext>
                  </a:extLst>
                </p:cNvPr>
                <p:cNvCxnSpPr/>
                <p:nvPr/>
              </p:nvCxnSpPr>
              <p:spPr>
                <a:xfrm>
                  <a:off x="7441174" y="1903567"/>
                  <a:ext cx="0" cy="100798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58602761-D056-91DE-300D-97BE9373D8E6}"/>
                    </a:ext>
                  </a:extLst>
                </p:cNvPr>
                <p:cNvCxnSpPr/>
                <p:nvPr/>
              </p:nvCxnSpPr>
              <p:spPr>
                <a:xfrm>
                  <a:off x="6072325" y="3446499"/>
                  <a:ext cx="1296623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0588B8C7-7C85-10D1-E658-53EFD31495FE}"/>
                    </a:ext>
                  </a:extLst>
                </p:cNvPr>
                <p:cNvCxnSpPr/>
                <p:nvPr/>
              </p:nvCxnSpPr>
              <p:spPr>
                <a:xfrm>
                  <a:off x="6361228" y="3960810"/>
                  <a:ext cx="1085105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CED2932A-8E87-5EA2-7F83-6EACF8E8295B}"/>
                    </a:ext>
                  </a:extLst>
                </p:cNvPr>
                <p:cNvCxnSpPr/>
                <p:nvPr/>
              </p:nvCxnSpPr>
              <p:spPr>
                <a:xfrm>
                  <a:off x="5790301" y="3735402"/>
                  <a:ext cx="0" cy="792102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0" name="Rectangle 38">
                  <a:extLst>
                    <a:ext uri="{FF2B5EF4-FFF2-40B4-BE49-F238E27FC236}">
                      <a16:creationId xmlns:a16="http://schemas.microsoft.com/office/drawing/2014/main" id="{7EC3C9A7-13CB-BAAC-C14D-FD214C055F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05742" y="2459598"/>
                  <a:ext cx="1728192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en-US" sz="1600" b="1">
                      <a:solidFill>
                        <a:srgbClr val="800080"/>
                      </a:solidFill>
                      <a:latin typeface="Trebuchet MS" panose="020B0603020202020204" pitchFamily="34" charset="0"/>
                    </a:rPr>
                    <a:t>Upper Steel Container</a:t>
                  </a: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35A2372-F5B8-865D-2942-68F569F96225}"/>
                    </a:ext>
                  </a:extLst>
                </p:cNvPr>
                <p:cNvSpPr/>
                <p:nvPr/>
              </p:nvSpPr>
              <p:spPr>
                <a:xfrm>
                  <a:off x="4491958" y="2802024"/>
                  <a:ext cx="1152172" cy="287315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 dirty="0"/>
                </a:p>
              </p:txBody>
            </p:sp>
            <p:sp>
              <p:nvSpPr>
                <p:cNvPr id="4182" name="TextBox 40">
                  <a:extLst>
                    <a:ext uri="{FF2B5EF4-FFF2-40B4-BE49-F238E27FC236}">
                      <a16:creationId xmlns:a16="http://schemas.microsoft.com/office/drawing/2014/main" id="{481BE68C-1965-5FB8-AF24-19D3F12BDB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727128" y="2708566"/>
                  <a:ext cx="1273200" cy="3000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200" b="1">
                      <a:solidFill>
                        <a:srgbClr val="800080"/>
                      </a:solidFill>
                    </a:rPr>
                    <a:t>1’ dia x 3’ height </a:t>
                  </a:r>
                  <a:endParaRPr lang="en-IN" altLang="en-US" sz="1200" b="1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A46792B1-0CBE-E55B-13A5-20085858DAC6}"/>
                    </a:ext>
                  </a:extLst>
                </p:cNvPr>
                <p:cNvSpPr/>
                <p:nvPr/>
              </p:nvSpPr>
              <p:spPr>
                <a:xfrm>
                  <a:off x="4485079" y="3911601"/>
                  <a:ext cx="1152172" cy="28731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C8DCF8F4-72EC-7B2F-941A-11A5EA0A8C43}"/>
                    </a:ext>
                  </a:extLst>
                </p:cNvPr>
                <p:cNvSpPr/>
                <p:nvPr/>
              </p:nvSpPr>
              <p:spPr>
                <a:xfrm>
                  <a:off x="4956266" y="4024305"/>
                  <a:ext cx="214958" cy="7143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4185" name="Rectangle 45">
                  <a:extLst>
                    <a:ext uri="{FF2B5EF4-FFF2-40B4-BE49-F238E27FC236}">
                      <a16:creationId xmlns:a16="http://schemas.microsoft.com/office/drawing/2014/main" id="{F73C27FE-9AD3-DC6B-0403-B0653C8D8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195" y="6149560"/>
                  <a:ext cx="1728192" cy="646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en-US" b="1" dirty="0">
                      <a:latin typeface="Bookman Old Style" panose="02050604050505020204" pitchFamily="18" charset="0"/>
                    </a:rPr>
                    <a:t>Lower Container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0FE2A68-8CDD-804B-AA7B-FE025429F21D}"/>
                    </a:ext>
                  </a:extLst>
                </p:cNvPr>
                <p:cNvSpPr/>
                <p:nvPr/>
              </p:nvSpPr>
              <p:spPr>
                <a:xfrm>
                  <a:off x="3945106" y="5359291"/>
                  <a:ext cx="2242436" cy="28731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 dirty="0"/>
                </a:p>
              </p:txBody>
            </p:sp>
            <p:sp>
              <p:nvSpPr>
                <p:cNvPr id="4187" name="Rectangle 47">
                  <a:extLst>
                    <a:ext uri="{FF2B5EF4-FFF2-40B4-BE49-F238E27FC236}">
                      <a16:creationId xmlns:a16="http://schemas.microsoft.com/office/drawing/2014/main" id="{9FEF63CF-7612-12F6-8D6C-CFC5A4164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8759" y="5557241"/>
                  <a:ext cx="1728192" cy="7063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r>
                    <a:rPr lang="en-US" altLang="en-US" sz="1400" b="1">
                      <a:latin typeface="Franklin Gothic Medium" panose="020B0603020102020204" pitchFamily="34" charset="0"/>
                    </a:rPr>
                    <a:t>Feed stock solution, pH 9 - 10.5 (20L)</a:t>
                  </a:r>
                  <a:endParaRPr lang="en-IN" altLang="en-US" sz="1400" b="1">
                    <a:latin typeface="Franklin Gothic Medium" panose="020B0603020102020204" pitchFamily="34" charset="0"/>
                  </a:endParaRPr>
                </a:p>
              </p:txBody>
            </p:sp>
            <p:sp>
              <p:nvSpPr>
                <p:cNvPr id="4188" name="Rectangle 48">
                  <a:extLst>
                    <a:ext uri="{FF2B5EF4-FFF2-40B4-BE49-F238E27FC236}">
                      <a16:creationId xmlns:a16="http://schemas.microsoft.com/office/drawing/2014/main" id="{0151594F-1D5F-9878-DBD1-9984E0F42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9959" y="1839454"/>
                  <a:ext cx="1208907" cy="1077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en-US" sz="1600" b="1" dirty="0">
                      <a:latin typeface="Lucida Fax" panose="02060602050505020204" pitchFamily="18" charset="0"/>
                    </a:rPr>
                    <a:t>Smoldering Tobacco </a:t>
                  </a:r>
                </a:p>
                <a:p>
                  <a:pPr algn="ctr"/>
                  <a:r>
                    <a:rPr lang="en-US" altLang="en-US" sz="1600" b="1" dirty="0">
                      <a:latin typeface="Lucida Fax" panose="02060602050505020204" pitchFamily="18" charset="0"/>
                    </a:rPr>
                    <a:t>Stalk </a:t>
                  </a:r>
                  <a:endParaRPr lang="en-IN" altLang="en-US" sz="1600" b="1" dirty="0">
                    <a:latin typeface="Lucida Fax" panose="02060602050505020204" pitchFamily="18" charset="0"/>
                  </a:endParaRPr>
                </a:p>
              </p:txBody>
            </p:sp>
            <p:sp>
              <p:nvSpPr>
                <p:cNvPr id="50" name="Cloud 49">
                  <a:extLst>
                    <a:ext uri="{FF2B5EF4-FFF2-40B4-BE49-F238E27FC236}">
                      <a16:creationId xmlns:a16="http://schemas.microsoft.com/office/drawing/2014/main" id="{A3B89E03-C54D-B711-D69E-4A6A9AD5914B}"/>
                    </a:ext>
                  </a:extLst>
                </p:cNvPr>
                <p:cNvSpPr/>
                <p:nvPr/>
              </p:nvSpPr>
              <p:spPr>
                <a:xfrm>
                  <a:off x="4228850" y="5371990"/>
                  <a:ext cx="1656032" cy="215884"/>
                </a:xfrm>
                <a:prstGeom prst="cloud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4190" name="Rectangle 50">
                  <a:extLst>
                    <a:ext uri="{FF2B5EF4-FFF2-40B4-BE49-F238E27FC236}">
                      <a16:creationId xmlns:a16="http://schemas.microsoft.com/office/drawing/2014/main" id="{4A53465F-621F-0767-96B1-8729252726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8944" y="5338875"/>
                  <a:ext cx="115212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en-US" sz="1200" b="1">
                      <a:latin typeface="Verdana" panose="020B0604030504040204" pitchFamily="34" charset="0"/>
                    </a:rPr>
                    <a:t>Smoke</a:t>
                  </a:r>
                  <a:endParaRPr lang="en-IN" altLang="en-US" sz="1200" b="1"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54" name="Cloud 53">
                  <a:extLst>
                    <a:ext uri="{FF2B5EF4-FFF2-40B4-BE49-F238E27FC236}">
                      <a16:creationId xmlns:a16="http://schemas.microsoft.com/office/drawing/2014/main" id="{D9764447-961F-7A96-82A4-E3311AAD8754}"/>
                    </a:ext>
                  </a:extLst>
                </p:cNvPr>
                <p:cNvSpPr/>
                <p:nvPr/>
              </p:nvSpPr>
              <p:spPr>
                <a:xfrm>
                  <a:off x="4548707" y="3579839"/>
                  <a:ext cx="1033515" cy="123816"/>
                </a:xfrm>
                <a:prstGeom prst="cloud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55" name="Lightning Bolt 54">
                  <a:extLst>
                    <a:ext uri="{FF2B5EF4-FFF2-40B4-BE49-F238E27FC236}">
                      <a16:creationId xmlns:a16="http://schemas.microsoft.com/office/drawing/2014/main" id="{56C28FD9-4DEA-4DF8-4D2A-DEB7A2E2D585}"/>
                    </a:ext>
                  </a:extLst>
                </p:cNvPr>
                <p:cNvSpPr/>
                <p:nvPr/>
              </p:nvSpPr>
              <p:spPr>
                <a:xfrm>
                  <a:off x="4672522" y="3846519"/>
                  <a:ext cx="385204" cy="174612"/>
                </a:xfrm>
                <a:prstGeom prst="lightningBol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56" name="Lightning Bolt 55">
                  <a:extLst>
                    <a:ext uri="{FF2B5EF4-FFF2-40B4-BE49-F238E27FC236}">
                      <a16:creationId xmlns:a16="http://schemas.microsoft.com/office/drawing/2014/main" id="{8F635B47-4932-134F-9C5F-604D5CB89B40}"/>
                    </a:ext>
                  </a:extLst>
                </p:cNvPr>
                <p:cNvSpPr/>
                <p:nvPr/>
              </p:nvSpPr>
              <p:spPr>
                <a:xfrm flipH="1">
                  <a:off x="5057726" y="3849694"/>
                  <a:ext cx="431634" cy="144451"/>
                </a:xfrm>
                <a:prstGeom prst="lightningBol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6E08F33F-2ECE-3BE8-C44E-E29422A50BB1}"/>
                    </a:ext>
                  </a:extLst>
                </p:cNvPr>
                <p:cNvCxnSpPr/>
                <p:nvPr/>
              </p:nvCxnSpPr>
              <p:spPr>
                <a:xfrm>
                  <a:off x="5078362" y="4567189"/>
                  <a:ext cx="0" cy="288903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95" name="Rectangle 58">
                  <a:extLst>
                    <a:ext uri="{FF2B5EF4-FFF2-40B4-BE49-F238E27FC236}">
                      <a16:creationId xmlns:a16="http://schemas.microsoft.com/office/drawing/2014/main" id="{1D0C0759-96C2-0558-3C37-C1FA6C7ADF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37376" y="3433783"/>
                  <a:ext cx="129614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en-US" sz="1400" b="1">
                      <a:latin typeface="Tahoma" panose="020B0604030504040204" pitchFamily="34" charset="0"/>
                      <a:cs typeface="Tahoma" panose="020B0604030504040204" pitchFamily="34" charset="0"/>
                    </a:rPr>
                    <a:t>Bamboo Joint</a:t>
                  </a:r>
                </a:p>
              </p:txBody>
            </p:sp>
            <p:sp>
              <p:nvSpPr>
                <p:cNvPr id="4196" name="TextBox 59">
                  <a:extLst>
                    <a:ext uri="{FF2B5EF4-FFF2-40B4-BE49-F238E27FC236}">
                      <a16:creationId xmlns:a16="http://schemas.microsoft.com/office/drawing/2014/main" id="{C3E6C9B9-A231-5FA4-7478-220C221166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7453721" y="2258687"/>
                  <a:ext cx="915565" cy="3000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200" b="1">
                      <a:solidFill>
                        <a:srgbClr val="800080"/>
                      </a:solidFill>
                    </a:rPr>
                    <a:t>1” dia pipe </a:t>
                  </a:r>
                  <a:endParaRPr lang="en-IN" altLang="en-US" sz="1200" b="1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4197" name="TextBox 60">
                  <a:extLst>
                    <a:ext uri="{FF2B5EF4-FFF2-40B4-BE49-F238E27FC236}">
                      <a16:creationId xmlns:a16="http://schemas.microsoft.com/office/drawing/2014/main" id="{20E1A428-097C-8347-746A-81134758D4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7441207" y="4299218"/>
                  <a:ext cx="915565" cy="3000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200" b="1">
                      <a:solidFill>
                        <a:srgbClr val="800080"/>
                      </a:solidFill>
                    </a:rPr>
                    <a:t>1” dia pipe </a:t>
                  </a:r>
                  <a:endParaRPr lang="en-IN" altLang="en-US" sz="1200" b="1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4198" name="TextBox 61">
                  <a:extLst>
                    <a:ext uri="{FF2B5EF4-FFF2-40B4-BE49-F238E27FC236}">
                      <a16:creationId xmlns:a16="http://schemas.microsoft.com/office/drawing/2014/main" id="{D38CC3E7-308D-D2A9-1F35-121750BD5C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5701226" y="4312597"/>
                  <a:ext cx="1035782" cy="3000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200" b="1">
                      <a:solidFill>
                        <a:srgbClr val="800080"/>
                      </a:solidFill>
                    </a:rPr>
                    <a:t>0.5” dia pipe </a:t>
                  </a:r>
                  <a:endParaRPr lang="en-IN" altLang="en-US" sz="1200" b="1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63" name="Can 62">
                  <a:extLst>
                    <a:ext uri="{FF2B5EF4-FFF2-40B4-BE49-F238E27FC236}">
                      <a16:creationId xmlns:a16="http://schemas.microsoft.com/office/drawing/2014/main" id="{9C57FF1F-E37E-1382-9D72-45D6542D8643}"/>
                    </a:ext>
                  </a:extLst>
                </p:cNvPr>
                <p:cNvSpPr/>
                <p:nvPr/>
              </p:nvSpPr>
              <p:spPr>
                <a:xfrm rot="5400000">
                  <a:off x="6735585" y="2749772"/>
                  <a:ext cx="69845" cy="1771249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4200" name="Rectangle 63">
                  <a:extLst>
                    <a:ext uri="{FF2B5EF4-FFF2-40B4-BE49-F238E27FC236}">
                      <a16:creationId xmlns:a16="http://schemas.microsoft.com/office/drawing/2014/main" id="{47F24148-DB71-7FA4-8A0B-0A586C52C8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2406" y="3239849"/>
                  <a:ext cx="115212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en-US" sz="1200" b="1">
                      <a:solidFill>
                        <a:srgbClr val="800080"/>
                      </a:solidFill>
                    </a:rPr>
                    <a:t>Air flow</a:t>
                  </a:r>
                  <a:endParaRPr lang="en-IN" altLang="en-US" sz="1200" b="1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4201" name="Rectangle 64">
                  <a:extLst>
                    <a:ext uri="{FF2B5EF4-FFF2-40B4-BE49-F238E27FC236}">
                      <a16:creationId xmlns:a16="http://schemas.microsoft.com/office/drawing/2014/main" id="{B02483C6-6C0D-412B-5D31-E71235B5F6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5808" y="3906365"/>
                  <a:ext cx="115212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en-US" sz="1200" b="1">
                      <a:solidFill>
                        <a:srgbClr val="800080"/>
                      </a:solidFill>
                    </a:rPr>
                    <a:t>Air flow</a:t>
                  </a:r>
                  <a:endParaRPr lang="en-IN" altLang="en-US" sz="1200" b="1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4202" name="TextBox 65">
                  <a:extLst>
                    <a:ext uri="{FF2B5EF4-FFF2-40B4-BE49-F238E27FC236}">
                      <a16:creationId xmlns:a16="http://schemas.microsoft.com/office/drawing/2014/main" id="{6A06EE8B-033E-C3E5-5810-DD1A0AB2E9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8067576" y="2354999"/>
                  <a:ext cx="895177" cy="3000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200" b="1">
                      <a:solidFill>
                        <a:srgbClr val="800080"/>
                      </a:solidFill>
                    </a:rPr>
                    <a:t>Water flow</a:t>
                  </a:r>
                  <a:endParaRPr lang="en-IN" altLang="en-US" sz="1200" b="1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4203" name="TextBox 66">
                  <a:extLst>
                    <a:ext uri="{FF2B5EF4-FFF2-40B4-BE49-F238E27FC236}">
                      <a16:creationId xmlns:a16="http://schemas.microsoft.com/office/drawing/2014/main" id="{15ED8A99-BA6C-58F1-746B-8F2E879490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8025042" y="4415135"/>
                  <a:ext cx="895177" cy="3000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200" b="1">
                      <a:solidFill>
                        <a:srgbClr val="800080"/>
                      </a:solidFill>
                    </a:rPr>
                    <a:t>Water flow</a:t>
                  </a:r>
                  <a:endParaRPr lang="en-IN" altLang="en-US" sz="1200" b="1">
                    <a:solidFill>
                      <a:srgbClr val="800080"/>
                    </a:solidFill>
                  </a:endParaRPr>
                </a:p>
              </p:txBody>
            </p:sp>
            <p:sp>
              <p:nvSpPr>
                <p:cNvPr id="4204" name="Rectangle 67">
                  <a:extLst>
                    <a:ext uri="{FF2B5EF4-FFF2-40B4-BE49-F238E27FC236}">
                      <a16:creationId xmlns:a16="http://schemas.microsoft.com/office/drawing/2014/main" id="{9D2396BF-28AC-932C-D232-BEC513BA5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24534" y="901939"/>
                  <a:ext cx="1296144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en-US" b="1">
                      <a:latin typeface="Franklin Gothic Medium" panose="020B0603020102020204" pitchFamily="34" charset="0"/>
                    </a:rPr>
                    <a:t>Water hole</a:t>
                  </a:r>
                </a:p>
              </p:txBody>
            </p:sp>
            <p:sp>
              <p:nvSpPr>
                <p:cNvPr id="70" name="Cloud 69">
                  <a:extLst>
                    <a:ext uri="{FF2B5EF4-FFF2-40B4-BE49-F238E27FC236}">
                      <a16:creationId xmlns:a16="http://schemas.microsoft.com/office/drawing/2014/main" id="{C6F72EBE-A7FD-1159-873A-46B594767987}"/>
                    </a:ext>
                  </a:extLst>
                </p:cNvPr>
                <p:cNvSpPr/>
                <p:nvPr/>
              </p:nvSpPr>
              <p:spPr>
                <a:xfrm>
                  <a:off x="6937314" y="5646607"/>
                  <a:ext cx="760090" cy="203185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 dirty="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71" name="Cloud 70">
                  <a:extLst>
                    <a:ext uri="{FF2B5EF4-FFF2-40B4-BE49-F238E27FC236}">
                      <a16:creationId xmlns:a16="http://schemas.microsoft.com/office/drawing/2014/main" id="{E6C8BA1C-8799-9E09-2A99-F1D12E0C958A}"/>
                    </a:ext>
                  </a:extLst>
                </p:cNvPr>
                <p:cNvSpPr/>
                <p:nvPr/>
              </p:nvSpPr>
              <p:spPr>
                <a:xfrm>
                  <a:off x="7152272" y="5935510"/>
                  <a:ext cx="503860" cy="144451"/>
                </a:xfrm>
                <a:prstGeom prst="cloud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72" name="Cloud 71">
                  <a:extLst>
                    <a:ext uri="{FF2B5EF4-FFF2-40B4-BE49-F238E27FC236}">
                      <a16:creationId xmlns:a16="http://schemas.microsoft.com/office/drawing/2014/main" id="{6FD58422-5734-3A9D-ACE4-63AE91081AE2}"/>
                    </a:ext>
                  </a:extLst>
                </p:cNvPr>
                <p:cNvSpPr/>
                <p:nvPr/>
              </p:nvSpPr>
              <p:spPr>
                <a:xfrm>
                  <a:off x="7754152" y="5575174"/>
                  <a:ext cx="694743" cy="241282"/>
                </a:xfrm>
                <a:prstGeom prst="clou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73" name="Cloud 72">
                  <a:extLst>
                    <a:ext uri="{FF2B5EF4-FFF2-40B4-BE49-F238E27FC236}">
                      <a16:creationId xmlns:a16="http://schemas.microsoft.com/office/drawing/2014/main" id="{ABB23A0F-C0EA-C9FA-BFD9-6A95C454030F}"/>
                    </a:ext>
                  </a:extLst>
                </p:cNvPr>
                <p:cNvSpPr/>
                <p:nvPr/>
              </p:nvSpPr>
              <p:spPr>
                <a:xfrm>
                  <a:off x="7728357" y="5864077"/>
                  <a:ext cx="503861" cy="142864"/>
                </a:xfrm>
                <a:prstGeom prst="clou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74" name="Cloud 73">
                  <a:extLst>
                    <a:ext uri="{FF2B5EF4-FFF2-40B4-BE49-F238E27FC236}">
                      <a16:creationId xmlns:a16="http://schemas.microsoft.com/office/drawing/2014/main" id="{F3202E68-D45D-3C7E-8118-F32B947E0273}"/>
                    </a:ext>
                  </a:extLst>
                </p:cNvPr>
                <p:cNvSpPr/>
                <p:nvPr/>
              </p:nvSpPr>
              <p:spPr>
                <a:xfrm>
                  <a:off x="8232218" y="5430723"/>
                  <a:ext cx="503860" cy="144451"/>
                </a:xfrm>
                <a:prstGeom prst="clou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75" name="Cloud 74">
                  <a:extLst>
                    <a:ext uri="{FF2B5EF4-FFF2-40B4-BE49-F238E27FC236}">
                      <a16:creationId xmlns:a16="http://schemas.microsoft.com/office/drawing/2014/main" id="{01A98638-96DB-6F5B-BAA3-BC26AC5E38CB}"/>
                    </a:ext>
                  </a:extLst>
                </p:cNvPr>
                <p:cNvSpPr/>
                <p:nvPr/>
              </p:nvSpPr>
              <p:spPr>
                <a:xfrm>
                  <a:off x="7656131" y="5359291"/>
                  <a:ext cx="503861" cy="144452"/>
                </a:xfrm>
                <a:prstGeom prst="cloud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76" name="Cloud 75">
                  <a:extLst>
                    <a:ext uri="{FF2B5EF4-FFF2-40B4-BE49-F238E27FC236}">
                      <a16:creationId xmlns:a16="http://schemas.microsoft.com/office/drawing/2014/main" id="{00A8704A-78E9-F94E-1682-1167E03FBB5F}"/>
                    </a:ext>
                  </a:extLst>
                </p:cNvPr>
                <p:cNvSpPr/>
                <p:nvPr/>
              </p:nvSpPr>
              <p:spPr>
                <a:xfrm>
                  <a:off x="8232218" y="5143407"/>
                  <a:ext cx="503860" cy="144452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 dirty="0"/>
                </a:p>
              </p:txBody>
            </p:sp>
            <p:sp>
              <p:nvSpPr>
                <p:cNvPr id="77" name="Cloud 76">
                  <a:extLst>
                    <a:ext uri="{FF2B5EF4-FFF2-40B4-BE49-F238E27FC236}">
                      <a16:creationId xmlns:a16="http://schemas.microsoft.com/office/drawing/2014/main" id="{6073B002-C804-6066-1128-A64BD7E43E2E}"/>
                    </a:ext>
                  </a:extLst>
                </p:cNvPr>
                <p:cNvSpPr/>
                <p:nvPr/>
              </p:nvSpPr>
              <p:spPr>
                <a:xfrm>
                  <a:off x="7441174" y="6079961"/>
                  <a:ext cx="287183" cy="142864"/>
                </a:xfrm>
                <a:prstGeom prst="clou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4213" name="Rectangle 77">
                  <a:extLst>
                    <a:ext uri="{FF2B5EF4-FFF2-40B4-BE49-F238E27FC236}">
                      <a16:creationId xmlns:a16="http://schemas.microsoft.com/office/drawing/2014/main" id="{7878DA3A-ADA8-BE10-8665-32ABE8E01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6237" y="5759123"/>
                  <a:ext cx="1152128" cy="3385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en-US" sz="1600">
                      <a:solidFill>
                        <a:srgbClr val="FF0000"/>
                      </a:solidFill>
                      <a:latin typeface="Franklin Gothic Medium" panose="020B0603020102020204" pitchFamily="34" charset="0"/>
                    </a:rPr>
                    <a:t>Smoke</a:t>
                  </a:r>
                  <a:endParaRPr lang="en-IN" altLang="en-US" sz="1600">
                    <a:solidFill>
                      <a:srgbClr val="FF0000"/>
                    </a:solidFill>
                    <a:latin typeface="Franklin Gothic Medium" panose="020B0603020102020204" pitchFamily="34" charset="0"/>
                  </a:endParaRPr>
                </a:p>
              </p:txBody>
            </p:sp>
            <p:sp>
              <p:nvSpPr>
                <p:cNvPr id="11343" name="Rectangle 105">
                  <a:extLst>
                    <a:ext uri="{FF2B5EF4-FFF2-40B4-BE49-F238E27FC236}">
                      <a16:creationId xmlns:a16="http://schemas.microsoft.com/office/drawing/2014/main" id="{128D4438-E40A-9BC2-3CD6-E1CB6711D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41792" y="359047"/>
                  <a:ext cx="2087667" cy="3460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650" b="1" dirty="0">
                      <a:solidFill>
                        <a:srgbClr val="FF0066"/>
                      </a:solidFill>
                      <a:latin typeface="Lucida Fax" pitchFamily="18" charset="0"/>
                      <a:cs typeface="Arial" charset="0"/>
                    </a:rPr>
                    <a:t>Aspirator Unit</a:t>
                  </a:r>
                </a:p>
              </p:txBody>
            </p:sp>
            <p:sp>
              <p:nvSpPr>
                <p:cNvPr id="173" name="Flowchart: Connector 172">
                  <a:extLst>
                    <a:ext uri="{FF2B5EF4-FFF2-40B4-BE49-F238E27FC236}">
                      <a16:creationId xmlns:a16="http://schemas.microsoft.com/office/drawing/2014/main" id="{F19F65EF-DD74-4191-3F17-A5B6D68C0A95}"/>
                    </a:ext>
                  </a:extLst>
                </p:cNvPr>
                <p:cNvSpPr/>
                <p:nvPr/>
              </p:nvSpPr>
              <p:spPr>
                <a:xfrm>
                  <a:off x="5817816" y="5660893"/>
                  <a:ext cx="214957" cy="215884"/>
                </a:xfrm>
                <a:prstGeom prst="flowChartConnec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174" name="Flowchart: Connector 173">
                  <a:extLst>
                    <a:ext uri="{FF2B5EF4-FFF2-40B4-BE49-F238E27FC236}">
                      <a16:creationId xmlns:a16="http://schemas.microsoft.com/office/drawing/2014/main" id="{77718665-A609-2890-0D94-26184E984CF6}"/>
                    </a:ext>
                  </a:extLst>
                </p:cNvPr>
                <p:cNvSpPr/>
                <p:nvPr/>
              </p:nvSpPr>
              <p:spPr>
                <a:xfrm>
                  <a:off x="5681962" y="5957733"/>
                  <a:ext cx="135854" cy="134927"/>
                </a:xfrm>
                <a:prstGeom prst="flowChartConnector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175" name="Flowchart: Connector 174">
                  <a:extLst>
                    <a:ext uri="{FF2B5EF4-FFF2-40B4-BE49-F238E27FC236}">
                      <a16:creationId xmlns:a16="http://schemas.microsoft.com/office/drawing/2014/main" id="{21D0567D-02AC-4631-C92C-AEF31D2131A1}"/>
                    </a:ext>
                  </a:extLst>
                </p:cNvPr>
                <p:cNvSpPr/>
                <p:nvPr/>
              </p:nvSpPr>
              <p:spPr>
                <a:xfrm>
                  <a:off x="5528913" y="6165679"/>
                  <a:ext cx="60188" cy="58289"/>
                </a:xfrm>
                <a:prstGeom prst="flowChartConnector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176" name="Flowchart: Connector 175">
                  <a:extLst>
                    <a:ext uri="{FF2B5EF4-FFF2-40B4-BE49-F238E27FC236}">
                      <a16:creationId xmlns:a16="http://schemas.microsoft.com/office/drawing/2014/main" id="{586B2B78-1337-131E-454C-A2AA1140932C}"/>
                    </a:ext>
                  </a:extLst>
                </p:cNvPr>
                <p:cNvSpPr/>
                <p:nvPr/>
              </p:nvSpPr>
              <p:spPr>
                <a:xfrm>
                  <a:off x="5313955" y="5973607"/>
                  <a:ext cx="70507" cy="47621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grpSp>
              <p:nvGrpSpPr>
                <p:cNvPr id="4219" name="Group 196">
                  <a:extLst>
                    <a:ext uri="{FF2B5EF4-FFF2-40B4-BE49-F238E27FC236}">
                      <a16:creationId xmlns:a16="http://schemas.microsoft.com/office/drawing/2014/main" id="{82EF95FB-AD3C-ACD2-1599-7848FCD01E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03642" y="1270032"/>
                  <a:ext cx="1729886" cy="460606"/>
                  <a:chOff x="372106" y="494760"/>
                  <a:chExt cx="1153822" cy="460606"/>
                </a:xfrm>
              </p:grpSpPr>
              <p:grpSp>
                <p:nvGrpSpPr>
                  <p:cNvPr id="4220" name="Group 185">
                    <a:extLst>
                      <a:ext uri="{FF2B5EF4-FFF2-40B4-BE49-F238E27FC236}">
                        <a16:creationId xmlns:a16="http://schemas.microsoft.com/office/drawing/2014/main" id="{0F67CE40-EF7D-E829-06B8-4BC739B2C6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920552" y="502034"/>
                    <a:ext cx="605376" cy="452061"/>
                    <a:chOff x="577774" y="873207"/>
                    <a:chExt cx="529704" cy="395553"/>
                  </a:xfrm>
                </p:grpSpPr>
                <p:cxnSp>
                  <p:nvCxnSpPr>
                    <p:cNvPr id="183" name="Straight Connector 182">
                      <a:extLst>
                        <a:ext uri="{FF2B5EF4-FFF2-40B4-BE49-F238E27FC236}">
                          <a16:creationId xmlns:a16="http://schemas.microsoft.com/office/drawing/2014/main" id="{E3F1631B-50F4-356D-68DE-D79FE43D81E0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88099" y="980886"/>
                      <a:ext cx="503820" cy="28751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Straight Connector 183">
                      <a:extLst>
                        <a:ext uri="{FF2B5EF4-FFF2-40B4-BE49-F238E27FC236}">
                          <a16:creationId xmlns:a16="http://schemas.microsoft.com/office/drawing/2014/main" id="{A2A475B6-F5DB-2348-DE83-59CC76CFBF9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793842" y="886437"/>
                      <a:ext cx="314135" cy="16667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84">
                      <a:extLst>
                        <a:ext uri="{FF2B5EF4-FFF2-40B4-BE49-F238E27FC236}">
                          <a16:creationId xmlns:a16="http://schemas.microsoft.com/office/drawing/2014/main" id="{A9DB0CA4-18E6-ABCA-06D6-3A8EA67AA4F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78063" y="1053112"/>
                      <a:ext cx="215779" cy="21528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221" name="Group 190">
                    <a:extLst>
                      <a:ext uri="{FF2B5EF4-FFF2-40B4-BE49-F238E27FC236}">
                        <a16:creationId xmlns:a16="http://schemas.microsoft.com/office/drawing/2014/main" id="{5B7D5412-8849-B9A8-0F1D-8B05E09EA4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2106" y="494760"/>
                    <a:ext cx="576064" cy="460606"/>
                    <a:chOff x="577774" y="865730"/>
                    <a:chExt cx="529704" cy="403030"/>
                  </a:xfrm>
                </p:grpSpPr>
                <p:cxnSp>
                  <p:nvCxnSpPr>
                    <p:cNvPr id="192" name="Straight Connector 191">
                      <a:extLst>
                        <a:ext uri="{FF2B5EF4-FFF2-40B4-BE49-F238E27FC236}">
                          <a16:creationId xmlns:a16="http://schemas.microsoft.com/office/drawing/2014/main" id="{D62F5486-D98B-CAE8-FDDE-899BA1454BB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86906" y="981163"/>
                      <a:ext cx="495706" cy="287513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3" name="Straight Connector 192">
                      <a:extLst>
                        <a:ext uri="{FF2B5EF4-FFF2-40B4-BE49-F238E27FC236}">
                          <a16:creationId xmlns:a16="http://schemas.microsoft.com/office/drawing/2014/main" id="{5EB006C6-D48C-2454-28C0-545A63CE2EE9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792571" y="865880"/>
                      <a:ext cx="305861" cy="17917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4" name="Straight Connector 193">
                      <a:extLst>
                        <a:ext uri="{FF2B5EF4-FFF2-40B4-BE49-F238E27FC236}">
                          <a16:creationId xmlns:a16="http://schemas.microsoft.com/office/drawing/2014/main" id="{293FA489-A1A4-54A6-2EE2-4A9BB18F2FB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77414" y="1053389"/>
                      <a:ext cx="216213" cy="21528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96" name="Straight Connector 195">
                    <a:extLst>
                      <a:ext uri="{FF2B5EF4-FFF2-40B4-BE49-F238E27FC236}">
                        <a16:creationId xmlns:a16="http://schemas.microsoft.com/office/drawing/2014/main" id="{CEA8DBD9-7A2B-84DA-DE4C-DD712415775B}"/>
                      </a:ext>
                    </a:extLst>
                  </p:cNvPr>
                  <p:cNvCxnSpPr/>
                  <p:nvPr/>
                </p:nvCxnSpPr>
                <p:spPr>
                  <a:xfrm>
                    <a:off x="929157" y="531441"/>
                    <a:ext cx="0" cy="7143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4154" name="Rectangle 202">
              <a:extLst>
                <a:ext uri="{FF2B5EF4-FFF2-40B4-BE49-F238E27FC236}">
                  <a16:creationId xmlns:a16="http://schemas.microsoft.com/office/drawing/2014/main" id="{E6369823-9A4F-2545-B442-B37E3F8AE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174" y="731871"/>
              <a:ext cx="1992427" cy="58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600" b="1">
                  <a:solidFill>
                    <a:srgbClr val="800080"/>
                  </a:solidFill>
                  <a:latin typeface="Verdana" panose="020B0604030504040204" pitchFamily="34" charset="0"/>
                </a:rPr>
                <a:t>Smoke Generator  Unit</a:t>
              </a:r>
            </a:p>
          </p:txBody>
        </p:sp>
        <p:sp>
          <p:nvSpPr>
            <p:cNvPr id="4155" name="TextBox 177">
              <a:extLst>
                <a:ext uri="{FF2B5EF4-FFF2-40B4-BE49-F238E27FC236}">
                  <a16:creationId xmlns:a16="http://schemas.microsoft.com/office/drawing/2014/main" id="{C18CFCA6-93C4-1CDA-0A9C-0C5F75220C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3688" y="1412937"/>
              <a:ext cx="731879" cy="830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800" b="1">
                  <a:solidFill>
                    <a:srgbClr val="800080"/>
                  </a:solidFill>
                  <a:latin typeface="Arial Rounded MT Bold" panose="020F0704030504030204" pitchFamily="34" charset="0"/>
                  <a:sym typeface="Wingdings" panose="05000000000000000000" pitchFamily="2" charset="2"/>
                </a:rPr>
                <a:t></a:t>
              </a:r>
              <a:endParaRPr lang="en-IN" altLang="en-US" sz="4800" b="1">
                <a:solidFill>
                  <a:srgbClr val="800080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52" name="Group 177">
            <a:extLst>
              <a:ext uri="{FF2B5EF4-FFF2-40B4-BE49-F238E27FC236}">
                <a16:creationId xmlns:a16="http://schemas.microsoft.com/office/drawing/2014/main" id="{22F84221-5620-210A-4305-19B0F82E523E}"/>
              </a:ext>
            </a:extLst>
          </p:cNvPr>
          <p:cNvGrpSpPr>
            <a:grpSpLocks/>
          </p:cNvGrpSpPr>
          <p:nvPr/>
        </p:nvGrpSpPr>
        <p:grpSpPr bwMode="auto">
          <a:xfrm>
            <a:off x="3251287" y="255589"/>
            <a:ext cx="1908088" cy="3533775"/>
            <a:chOff x="1728062" y="255601"/>
            <a:chExt cx="1906995" cy="3533919"/>
          </a:xfrm>
        </p:grpSpPr>
        <p:sp>
          <p:nvSpPr>
            <p:cNvPr id="4102" name="Rectangle 103">
              <a:extLst>
                <a:ext uri="{FF2B5EF4-FFF2-40B4-BE49-F238E27FC236}">
                  <a16:creationId xmlns:a16="http://schemas.microsoft.com/office/drawing/2014/main" id="{10DC6530-1CB2-E629-727D-C4BAE8DCE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529" y="753038"/>
              <a:ext cx="1595528" cy="369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b="1">
                  <a:solidFill>
                    <a:srgbClr val="800080"/>
                  </a:solidFill>
                  <a:latin typeface="Franklin Gothic Medium" panose="020B0603020102020204" pitchFamily="34" charset="0"/>
                </a:rPr>
                <a:t>Filtration Unit</a:t>
              </a:r>
            </a:p>
          </p:txBody>
        </p:sp>
        <p:sp>
          <p:nvSpPr>
            <p:cNvPr id="4103" name="TextBox 139">
              <a:extLst>
                <a:ext uri="{FF2B5EF4-FFF2-40B4-BE49-F238E27FC236}">
                  <a16:creationId xmlns:a16="http://schemas.microsoft.com/office/drawing/2014/main" id="{C860F2BF-FF49-B949-8C81-089EF7078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124004" y="2808900"/>
              <a:ext cx="1484955" cy="27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800080"/>
                  </a:solidFill>
                </a:rPr>
                <a:t>18” dia x 18” height </a:t>
              </a:r>
              <a:endParaRPr lang="en-IN" altLang="en-US" sz="1200" b="1">
                <a:solidFill>
                  <a:srgbClr val="800080"/>
                </a:solidFill>
              </a:endParaRPr>
            </a:p>
          </p:txBody>
        </p:sp>
        <p:grpSp>
          <p:nvGrpSpPr>
            <p:cNvPr id="4104" name="Group 197">
              <a:extLst>
                <a:ext uri="{FF2B5EF4-FFF2-40B4-BE49-F238E27FC236}">
                  <a16:creationId xmlns:a16="http://schemas.microsoft.com/office/drawing/2014/main" id="{28598B24-AD0D-8096-B1FC-D3383F0542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7923" y="1130350"/>
              <a:ext cx="1565364" cy="2659170"/>
              <a:chOff x="1890263" y="836712"/>
              <a:chExt cx="1694585" cy="2658813"/>
            </a:xfrm>
          </p:grpSpPr>
          <p:sp>
            <p:nvSpPr>
              <p:cNvPr id="111" name="Can 110">
                <a:extLst>
                  <a:ext uri="{FF2B5EF4-FFF2-40B4-BE49-F238E27FC236}">
                    <a16:creationId xmlns:a16="http://schemas.microsoft.com/office/drawing/2014/main" id="{C1E58C46-50C9-70B8-660B-F6DD33BD0379}"/>
                  </a:ext>
                </a:extLst>
              </p:cNvPr>
              <p:cNvSpPr/>
              <p:nvPr/>
            </p:nvSpPr>
            <p:spPr>
              <a:xfrm>
                <a:off x="1963558" y="2127228"/>
                <a:ext cx="1513173" cy="1368297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2" name="Cube 111">
                <a:extLst>
                  <a:ext uri="{FF2B5EF4-FFF2-40B4-BE49-F238E27FC236}">
                    <a16:creationId xmlns:a16="http://schemas.microsoft.com/office/drawing/2014/main" id="{5E536CDB-7636-F8F8-A0FC-CE851D759EDE}"/>
                  </a:ext>
                </a:extLst>
              </p:cNvPr>
              <p:cNvSpPr/>
              <p:nvPr/>
            </p:nvSpPr>
            <p:spPr>
              <a:xfrm>
                <a:off x="1889703" y="1839917"/>
                <a:ext cx="937790" cy="863519"/>
              </a:xfrm>
              <a:prstGeom prst="cube">
                <a:avLst>
                  <a:gd name="adj" fmla="val 8882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50919605-6E8E-1713-26EE-A314C00DEC39}"/>
                  </a:ext>
                </a:extLst>
              </p:cNvPr>
              <p:cNvSpPr/>
              <p:nvPr/>
            </p:nvSpPr>
            <p:spPr>
              <a:xfrm>
                <a:off x="2648866" y="1839917"/>
                <a:ext cx="936073" cy="863519"/>
              </a:xfrm>
              <a:prstGeom prst="cube">
                <a:avLst>
                  <a:gd name="adj" fmla="val 8882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grpSp>
            <p:nvGrpSpPr>
              <p:cNvPr id="4109" name="Group 113">
                <a:extLst>
                  <a:ext uri="{FF2B5EF4-FFF2-40B4-BE49-F238E27FC236}">
                    <a16:creationId xmlns:a16="http://schemas.microsoft.com/office/drawing/2014/main" id="{E17CCE6C-DF6C-32CB-4251-D3B1592C60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4206" y="981326"/>
                <a:ext cx="1083014" cy="1377844"/>
                <a:chOff x="469967" y="1979148"/>
                <a:chExt cx="1083014" cy="1377844"/>
              </a:xfrm>
            </p:grpSpPr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08D1F0FE-3F16-F6CD-B261-55E4D384EB23}"/>
                    </a:ext>
                  </a:extLst>
                </p:cNvPr>
                <p:cNvSpPr/>
                <p:nvPr/>
              </p:nvSpPr>
              <p:spPr>
                <a:xfrm>
                  <a:off x="469473" y="1988506"/>
                  <a:ext cx="1080347" cy="1368297"/>
                </a:xfrm>
                <a:prstGeom prst="cube">
                  <a:avLst/>
                </a:prstGeom>
                <a:solidFill>
                  <a:schemeClr val="accent1"/>
                </a:solidFill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AF0A6332-78AA-6CDA-36F7-111574856700}"/>
                    </a:ext>
                  </a:extLst>
                </p:cNvPr>
                <p:cNvCxnSpPr/>
                <p:nvPr/>
              </p:nvCxnSpPr>
              <p:spPr>
                <a:xfrm>
                  <a:off x="759740" y="1978982"/>
                  <a:ext cx="0" cy="1090510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5E250D40-157C-1CBB-25E3-36D3AC2E7FAD}"/>
                    </a:ext>
                  </a:extLst>
                </p:cNvPr>
                <p:cNvCxnSpPr/>
                <p:nvPr/>
              </p:nvCxnSpPr>
              <p:spPr>
                <a:xfrm flipH="1">
                  <a:off x="474625" y="3066317"/>
                  <a:ext cx="290269" cy="287311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C341BB9B-D9C2-C63E-54D9-34AB246FE14E}"/>
                    </a:ext>
                  </a:extLst>
                </p:cNvPr>
                <p:cNvCxnSpPr/>
                <p:nvPr/>
              </p:nvCxnSpPr>
              <p:spPr>
                <a:xfrm>
                  <a:off x="761458" y="3082191"/>
                  <a:ext cx="791796" cy="0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D113EBE9-9820-EC5C-5DAF-AEF1A52D4ABB}"/>
                  </a:ext>
                </a:extLst>
              </p:cNvPr>
              <p:cNvCxnSpPr/>
              <p:nvPr/>
            </p:nvCxnSpPr>
            <p:spPr>
              <a:xfrm>
                <a:off x="2480545" y="2143102"/>
                <a:ext cx="6475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6293C284-2B72-366C-DB09-734B9070FF6C}"/>
                  </a:ext>
                </a:extLst>
              </p:cNvPr>
              <p:cNvCxnSpPr/>
              <p:nvPr/>
            </p:nvCxnSpPr>
            <p:spPr>
              <a:xfrm>
                <a:off x="2420430" y="2205008"/>
                <a:ext cx="647521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9AFD658-C2E8-F178-7F94-C0A660AEF4A2}"/>
                  </a:ext>
                </a:extLst>
              </p:cNvPr>
              <p:cNvCxnSpPr/>
              <p:nvPr/>
            </p:nvCxnSpPr>
            <p:spPr>
              <a:xfrm>
                <a:off x="2451347" y="2171674"/>
                <a:ext cx="647521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6F7DF3C-2451-220A-B881-34AD134D0DF0}"/>
                  </a:ext>
                </a:extLst>
              </p:cNvPr>
              <p:cNvCxnSpPr/>
              <p:nvPr/>
            </p:nvCxnSpPr>
            <p:spPr>
              <a:xfrm>
                <a:off x="2386079" y="2236755"/>
                <a:ext cx="649239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8202EB2-49DD-5B9D-7CCE-3F4FF103C08B}"/>
                  </a:ext>
                </a:extLst>
              </p:cNvPr>
              <p:cNvCxnSpPr/>
              <p:nvPr/>
            </p:nvCxnSpPr>
            <p:spPr>
              <a:xfrm>
                <a:off x="2362033" y="2268502"/>
                <a:ext cx="649239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354345EF-72ED-20FB-C814-D7F3F4ACE049}"/>
                  </a:ext>
                </a:extLst>
              </p:cNvPr>
              <p:cNvCxnSpPr/>
              <p:nvPr/>
            </p:nvCxnSpPr>
            <p:spPr>
              <a:xfrm>
                <a:off x="2332834" y="2300249"/>
                <a:ext cx="649239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16" name="Rectangle 124">
                <a:extLst>
                  <a:ext uri="{FF2B5EF4-FFF2-40B4-BE49-F238E27FC236}">
                    <a16:creationId xmlns:a16="http://schemas.microsoft.com/office/drawing/2014/main" id="{1DBF159B-6442-6178-B648-ABE9B46DF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7781" y="1389820"/>
                <a:ext cx="1152128" cy="830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600" b="1">
                    <a:latin typeface="Tahoma" panose="020B0604030504040204" pitchFamily="34" charset="0"/>
                    <a:cs typeface="Tahoma" panose="020B0604030504040204" pitchFamily="34" charset="0"/>
                  </a:rPr>
                  <a:t>Ash + Raw </a:t>
                </a:r>
                <a:r>
                  <a:rPr lang="en-US" altLang="en-US" sz="1600" b="1" i="1">
                    <a:latin typeface="Tahoma" panose="020B0604030504040204" pitchFamily="34" charset="0"/>
                    <a:cs typeface="Tahoma" panose="020B0604030504040204" pitchFamily="34" charset="0"/>
                  </a:rPr>
                  <a:t>Tuibur</a:t>
                </a:r>
                <a:endParaRPr lang="en-IN" altLang="en-US" sz="1600" b="1" i="1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BC5C354E-A467-9B20-8DAF-9B593DA3023A}"/>
                  </a:ext>
                </a:extLst>
              </p:cNvPr>
              <p:cNvCxnSpPr/>
              <p:nvPr/>
            </p:nvCxnSpPr>
            <p:spPr>
              <a:xfrm>
                <a:off x="2508026" y="938301"/>
                <a:ext cx="6475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18" name="Rectangle 137">
                <a:extLst>
                  <a:ext uri="{FF2B5EF4-FFF2-40B4-BE49-F238E27FC236}">
                    <a16:creationId xmlns:a16="http://schemas.microsoft.com/office/drawing/2014/main" id="{CDEE6BCA-824E-0466-9184-3DA97691D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0092" y="2581219"/>
                <a:ext cx="1648750" cy="830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600" b="1" dirty="0">
                    <a:latin typeface="Trebuchet MS" panose="020B0603020202020204" pitchFamily="34" charset="0"/>
                  </a:rPr>
                  <a:t>Filtered </a:t>
                </a:r>
                <a:r>
                  <a:rPr lang="en-US" altLang="en-US" sz="1600" b="1" i="1" dirty="0" err="1">
                    <a:latin typeface="Trebuchet MS" panose="020B0603020202020204" pitchFamily="34" charset="0"/>
                  </a:rPr>
                  <a:t>Tuibur</a:t>
                </a:r>
                <a:r>
                  <a:rPr lang="en-US" altLang="en-US" sz="1600" b="1" dirty="0">
                    <a:latin typeface="Trebuchet MS" panose="020B0603020202020204" pitchFamily="34" charset="0"/>
                  </a:rPr>
                  <a:t>, pH 9-10.5 (20L)</a:t>
                </a:r>
                <a:endParaRPr lang="en-IN" altLang="en-US" sz="1600" b="1" dirty="0"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4119" name="Group 168">
                <a:extLst>
                  <a:ext uri="{FF2B5EF4-FFF2-40B4-BE49-F238E27FC236}">
                    <a16:creationId xmlns:a16="http://schemas.microsoft.com/office/drawing/2014/main" id="{36B6D440-F1E0-9AB5-8A16-23A605672E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62271" y="836712"/>
                <a:ext cx="1512168" cy="648072"/>
                <a:chOff x="848544" y="548680"/>
                <a:chExt cx="1512168" cy="648072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9F03EE46-5BB4-00C8-D946-E0AD79987633}"/>
                    </a:ext>
                  </a:extLst>
                </p:cNvPr>
                <p:cNvCxnSpPr/>
                <p:nvPr/>
              </p:nvCxnSpPr>
              <p:spPr>
                <a:xfrm>
                  <a:off x="1353077" y="620110"/>
                  <a:ext cx="10082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0CC4DEE-A223-8156-B246-C5C28718B3E1}"/>
                    </a:ext>
                  </a:extLst>
                </p:cNvPr>
                <p:cNvCxnSpPr/>
                <p:nvPr/>
              </p:nvCxnSpPr>
              <p:spPr>
                <a:xfrm>
                  <a:off x="1280939" y="693128"/>
                  <a:ext cx="10082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25BB86A5-C581-8E49-94F3-178ABAAA8F49}"/>
                    </a:ext>
                  </a:extLst>
                </p:cNvPr>
                <p:cNvCxnSpPr/>
                <p:nvPr/>
              </p:nvCxnSpPr>
              <p:spPr>
                <a:xfrm>
                  <a:off x="1210520" y="764559"/>
                  <a:ext cx="10064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7C4DB83-7970-CF24-B8F7-CB0152545CC5}"/>
                    </a:ext>
                  </a:extLst>
                </p:cNvPr>
                <p:cNvCxnSpPr/>
                <p:nvPr/>
              </p:nvCxnSpPr>
              <p:spPr>
                <a:xfrm>
                  <a:off x="1138382" y="835990"/>
                  <a:ext cx="10064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228F3837-BF1C-3E75-1053-61B910229288}"/>
                    </a:ext>
                  </a:extLst>
                </p:cNvPr>
                <p:cNvCxnSpPr/>
                <p:nvPr/>
              </p:nvCxnSpPr>
              <p:spPr>
                <a:xfrm>
                  <a:off x="1066245" y="909008"/>
                  <a:ext cx="100649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1C43679B-9DAB-BC14-CA3A-FF175C96C7FA}"/>
                    </a:ext>
                  </a:extLst>
                </p:cNvPr>
                <p:cNvCxnSpPr/>
                <p:nvPr/>
              </p:nvCxnSpPr>
              <p:spPr>
                <a:xfrm>
                  <a:off x="992389" y="980438"/>
                  <a:ext cx="10082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EDFB7A46-9D8C-481C-836B-9DB16526F110}"/>
                    </a:ext>
                  </a:extLst>
                </p:cNvPr>
                <p:cNvCxnSpPr/>
                <p:nvPr/>
              </p:nvCxnSpPr>
              <p:spPr>
                <a:xfrm>
                  <a:off x="920251" y="1051870"/>
                  <a:ext cx="100992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3FFC95B2-5201-20AC-E050-8B4FA9CC0E31}"/>
                    </a:ext>
                  </a:extLst>
                </p:cNvPr>
                <p:cNvCxnSpPr/>
                <p:nvPr/>
              </p:nvCxnSpPr>
              <p:spPr>
                <a:xfrm>
                  <a:off x="848113" y="1124888"/>
                  <a:ext cx="100992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D97C3AB-8288-116F-7B41-8BFBE7459D98}"/>
                    </a:ext>
                  </a:extLst>
                </p:cNvPr>
                <p:cNvCxnSpPr/>
                <p:nvPr/>
              </p:nvCxnSpPr>
              <p:spPr>
                <a:xfrm flipH="1">
                  <a:off x="848113" y="548679"/>
                  <a:ext cx="649239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2A49D83F-65A7-6FF3-1FE8-4CC211415419}"/>
                    </a:ext>
                  </a:extLst>
                </p:cNvPr>
                <p:cNvCxnSpPr/>
                <p:nvPr/>
              </p:nvCxnSpPr>
              <p:spPr>
                <a:xfrm flipH="1">
                  <a:off x="920251" y="548679"/>
                  <a:ext cx="649239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ED2D926E-1C22-04F0-3153-7E2DA3194B13}"/>
                    </a:ext>
                  </a:extLst>
                </p:cNvPr>
                <p:cNvCxnSpPr/>
                <p:nvPr/>
              </p:nvCxnSpPr>
              <p:spPr>
                <a:xfrm flipH="1">
                  <a:off x="992389" y="548679"/>
                  <a:ext cx="649239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B0534B13-D40E-A481-F55A-896A7DB7A1E9}"/>
                    </a:ext>
                  </a:extLst>
                </p:cNvPr>
                <p:cNvCxnSpPr/>
                <p:nvPr/>
              </p:nvCxnSpPr>
              <p:spPr>
                <a:xfrm flipH="1">
                  <a:off x="1066245" y="548679"/>
                  <a:ext cx="647521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C58BE2E7-7A89-7D65-4EB6-DEE6AD25484A}"/>
                    </a:ext>
                  </a:extLst>
                </p:cNvPr>
                <p:cNvCxnSpPr/>
                <p:nvPr/>
              </p:nvCxnSpPr>
              <p:spPr>
                <a:xfrm flipH="1">
                  <a:off x="1138382" y="548679"/>
                  <a:ext cx="647521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403E71A0-3FAA-ADFD-0203-1023F452B5D9}"/>
                    </a:ext>
                  </a:extLst>
                </p:cNvPr>
                <p:cNvCxnSpPr/>
                <p:nvPr/>
              </p:nvCxnSpPr>
              <p:spPr>
                <a:xfrm flipH="1">
                  <a:off x="1210520" y="548679"/>
                  <a:ext cx="647521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734EA98-A917-5223-8568-AECC5E72DCB8}"/>
                    </a:ext>
                  </a:extLst>
                </p:cNvPr>
                <p:cNvCxnSpPr/>
                <p:nvPr/>
              </p:nvCxnSpPr>
              <p:spPr>
                <a:xfrm flipH="1">
                  <a:off x="1280939" y="548679"/>
                  <a:ext cx="649239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AADEA69F-195B-A5E8-7D95-27B146F5515D}"/>
                    </a:ext>
                  </a:extLst>
                </p:cNvPr>
                <p:cNvCxnSpPr/>
                <p:nvPr/>
              </p:nvCxnSpPr>
              <p:spPr>
                <a:xfrm flipH="1">
                  <a:off x="1353077" y="548679"/>
                  <a:ext cx="647522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8D050ECC-3476-3D2B-5EC3-B47F7A2C4A76}"/>
                    </a:ext>
                  </a:extLst>
                </p:cNvPr>
                <p:cNvCxnSpPr/>
                <p:nvPr/>
              </p:nvCxnSpPr>
              <p:spPr>
                <a:xfrm flipH="1">
                  <a:off x="1425215" y="548679"/>
                  <a:ext cx="647522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2BF55F20-ACC5-C3B0-60DB-668D173AEFC7}"/>
                    </a:ext>
                  </a:extLst>
                </p:cNvPr>
                <p:cNvCxnSpPr/>
                <p:nvPr/>
              </p:nvCxnSpPr>
              <p:spPr>
                <a:xfrm flipH="1">
                  <a:off x="1497352" y="548679"/>
                  <a:ext cx="647522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015C3446-AEB7-B70C-5EF8-899650AA4DCC}"/>
                    </a:ext>
                  </a:extLst>
                </p:cNvPr>
                <p:cNvCxnSpPr/>
                <p:nvPr/>
              </p:nvCxnSpPr>
              <p:spPr>
                <a:xfrm flipH="1">
                  <a:off x="1569490" y="548679"/>
                  <a:ext cx="647522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C057C3BA-6412-E903-E7F9-CF546D3CDEA6}"/>
                    </a:ext>
                  </a:extLst>
                </p:cNvPr>
                <p:cNvCxnSpPr/>
                <p:nvPr/>
              </p:nvCxnSpPr>
              <p:spPr>
                <a:xfrm flipH="1">
                  <a:off x="1641628" y="548679"/>
                  <a:ext cx="647522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7067F4FC-99C3-F838-EF1A-6C244FB03F43}"/>
                    </a:ext>
                  </a:extLst>
                </p:cNvPr>
                <p:cNvCxnSpPr/>
                <p:nvPr/>
              </p:nvCxnSpPr>
              <p:spPr>
                <a:xfrm flipH="1">
                  <a:off x="1713766" y="548679"/>
                  <a:ext cx="647522" cy="64763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05" name="TextBox 178">
              <a:extLst>
                <a:ext uri="{FF2B5EF4-FFF2-40B4-BE49-F238E27FC236}">
                  <a16:creationId xmlns:a16="http://schemas.microsoft.com/office/drawing/2014/main" id="{C7A6DAFA-A31E-B9E7-54C4-4762B0C76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2466" y="255601"/>
              <a:ext cx="596934" cy="646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 b="1">
                  <a:solidFill>
                    <a:srgbClr val="800080"/>
                  </a:solidFill>
                  <a:latin typeface="Trebuchet MS" panose="020B0603020202020204" pitchFamily="34" charset="0"/>
                  <a:sym typeface="Wingdings" panose="05000000000000000000" pitchFamily="2" charset="2"/>
                </a:rPr>
                <a:t></a:t>
              </a:r>
              <a:endParaRPr lang="en-IN" altLang="en-US" sz="3600" b="1">
                <a:solidFill>
                  <a:srgbClr val="800080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3" name="Picture 3" descr="tuibur1">
            <a:extLst>
              <a:ext uri="{FF2B5EF4-FFF2-40B4-BE49-F238E27FC236}">
                <a16:creationId xmlns:a16="http://schemas.microsoft.com/office/drawing/2014/main" id="{53C745DB-F058-BFBA-140B-15AA9CC2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10" y="497257"/>
            <a:ext cx="1770085" cy="13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D:\muthu slide\project work\TUIBUR PHOTO\20160511_142902-1.jpg">
            <a:extLst>
              <a:ext uri="{FF2B5EF4-FFF2-40B4-BE49-F238E27FC236}">
                <a16:creationId xmlns:a16="http://schemas.microsoft.com/office/drawing/2014/main" id="{B7ED4CDD-8973-6F66-F641-4289BD5A1F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58" y="3560822"/>
            <a:ext cx="5633161" cy="294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8" descr="D:\muthu slide\project work\New folder\Vanneihtluanga-Msc Project\Tuibur - Salem veng\DSC08629.JPG">
            <a:extLst>
              <a:ext uri="{FF2B5EF4-FFF2-40B4-BE49-F238E27FC236}">
                <a16:creationId xmlns:a16="http://schemas.microsoft.com/office/drawing/2014/main" id="{491570E5-8CB4-1716-96CA-1359DC27B17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71" y="0"/>
            <a:ext cx="5527548" cy="34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951AE-608C-E336-6ED4-6D394EF72A62}"/>
              </a:ext>
            </a:extLst>
          </p:cNvPr>
          <p:cNvSpPr txBox="1"/>
          <p:nvPr/>
        </p:nvSpPr>
        <p:spPr>
          <a:xfrm>
            <a:off x="6096000" y="1584960"/>
            <a:ext cx="2133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996600"/>
                </a:solidFill>
                <a:latin typeface="Franklin Gothic Medium" panose="020B0603020102020204" pitchFamily="34" charset="0"/>
              </a:rPr>
              <a:t>Tobacco stalk: Tobacco stem, petiole, midrib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38F80-5DA8-F05D-5780-298CD477A252}"/>
              </a:ext>
            </a:extLst>
          </p:cNvPr>
          <p:cNvSpPr txBox="1"/>
          <p:nvPr/>
        </p:nvSpPr>
        <p:spPr>
          <a:xfrm>
            <a:off x="6217920" y="4527584"/>
            <a:ext cx="2133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6600"/>
                </a:solidFill>
                <a:latin typeface="Franklin Gothic Medium" panose="020B0603020102020204" pitchFamily="34" charset="0"/>
              </a:rPr>
              <a:t>Smoldering Tobacco stalk under aerobic conditions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EFFA81-28AD-9023-B485-CE9941296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766" y="-80963"/>
            <a:ext cx="52787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Combustion of tobacco stalk</a:t>
            </a:r>
            <a:endParaRPr lang="en-IN" altLang="en-US" sz="2800" b="1" i="1" dirty="0">
              <a:solidFill>
                <a:schemeClr val="accent4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68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631504" y="2132385"/>
            <a:ext cx="8784976" cy="30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31813" indent="-531813" algn="just" fontAlgn="base">
              <a:lnSpc>
                <a:spcPct val="110000"/>
              </a:lnSpc>
              <a:spcBef>
                <a:spcPct val="0"/>
              </a:spcBef>
              <a:spcAft>
                <a:spcPts val="1400"/>
              </a:spcAft>
              <a:buFont typeface="Wingdings" pitchFamily="2" charset="2"/>
              <a:buChar char="Ø"/>
            </a:pPr>
            <a:r>
              <a:rPr lang="en-US" sz="2800" b="1" dirty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What is the nature and composition of inorganic particulate constituents on the </a:t>
            </a:r>
            <a:r>
              <a:rPr lang="en-US" sz="2800" b="1" u="sng" dirty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surface</a:t>
            </a:r>
            <a:r>
              <a:rPr lang="en-US" sz="2800" b="1" dirty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 &amp; </a:t>
            </a:r>
            <a:r>
              <a:rPr lang="en-US" sz="2800" b="1" u="sng" dirty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interior</a:t>
            </a:r>
            <a:r>
              <a:rPr lang="en-US" sz="2800" b="1" dirty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 of the tobacco stalk (</a:t>
            </a:r>
            <a:r>
              <a:rPr lang="en-US" sz="2800" b="1" dirty="0" err="1">
                <a:latin typeface="Trebuchet MS" pitchFamily="34" charset="0"/>
                <a:ea typeface="Calibri" pitchFamily="34" charset="0"/>
                <a:cs typeface="Times New Roman" pitchFamily="18" charset="0"/>
              </a:rPr>
              <a:t>tuibur</a:t>
            </a:r>
            <a:r>
              <a:rPr lang="en-US" sz="2800" b="1" dirty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)? </a:t>
            </a:r>
            <a:endParaRPr lang="en-US" sz="2800" b="1" dirty="0">
              <a:latin typeface="Trebuchet MS" pitchFamily="34" charset="0"/>
              <a:cs typeface="Arial" pitchFamily="34" charset="0"/>
            </a:endParaRPr>
          </a:p>
          <a:p>
            <a:pPr marL="531813" indent="-531813"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1400"/>
              </a:spcAft>
              <a:buFont typeface="Wingdings" pitchFamily="2" charset="2"/>
              <a:buChar char="Ø"/>
            </a:pPr>
            <a:r>
              <a:rPr lang="en-US" sz="2800" b="1" dirty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What is the potential microstructural features of inorganic particulate matter present in tobacco ash generated from tobacco stalk?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99198" y="511705"/>
            <a:ext cx="3049587" cy="48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Key Questions</a:t>
            </a:r>
            <a:endParaRPr lang="en-IN" sz="32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F50FB-DCF3-21A6-A40E-80536148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75" y="1717040"/>
            <a:ext cx="4497493" cy="337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825FB9-127D-EDB2-0CEF-0C7B8C8EE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" y="1633220"/>
            <a:ext cx="4721013" cy="35407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B31160-3C93-7B03-5F4F-F1B576A740E0}"/>
              </a:ext>
            </a:extLst>
          </p:cNvPr>
          <p:cNvCxnSpPr/>
          <p:nvPr/>
        </p:nvCxnSpPr>
        <p:spPr>
          <a:xfrm>
            <a:off x="2164080" y="2600960"/>
            <a:ext cx="304800" cy="304800"/>
          </a:xfrm>
          <a:prstGeom prst="straightConnector1">
            <a:avLst/>
          </a:prstGeom>
          <a:ln w="25400">
            <a:solidFill>
              <a:srgbClr val="00FF00"/>
            </a:solidFill>
            <a:headEnd w="lg" len="me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38B9A1-3710-C03C-07A5-97F3C886BC50}"/>
              </a:ext>
            </a:extLst>
          </p:cNvPr>
          <p:cNvCxnSpPr>
            <a:cxnSpLocks noChangeAspect="1"/>
          </p:cNvCxnSpPr>
          <p:nvPr/>
        </p:nvCxnSpPr>
        <p:spPr>
          <a:xfrm>
            <a:off x="6037716" y="2395083"/>
            <a:ext cx="716553" cy="716553"/>
          </a:xfrm>
          <a:prstGeom prst="straightConnector1">
            <a:avLst/>
          </a:prstGeom>
          <a:ln w="31750">
            <a:solidFill>
              <a:srgbClr val="00FF00"/>
            </a:solidFill>
            <a:headEnd w="lg" len="me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8D610E-D20E-3E2A-2B60-C75747D0F866}"/>
              </a:ext>
            </a:extLst>
          </p:cNvPr>
          <p:cNvSpPr txBox="1"/>
          <p:nvPr/>
        </p:nvSpPr>
        <p:spPr>
          <a:xfrm>
            <a:off x="2164082" y="501263"/>
            <a:ext cx="60485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  <a:ea typeface="Calibri" pitchFamily="34" charset="0"/>
                <a:cs typeface="Times New Roman" pitchFamily="18" charset="0"/>
              </a:rPr>
              <a:t>Inorganic Particulate Matter – Tobacco Stalk</a:t>
            </a:r>
            <a:endParaRPr lang="en-US" sz="3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90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DA60E2-25B8-3F7D-64F3-08272EB55063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834" y="-491490"/>
            <a:ext cx="5394076" cy="740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671070-C674-2963-7236-D23ED6EB6080}"/>
              </a:ext>
            </a:extLst>
          </p:cNvPr>
          <p:cNvSpPr txBox="1"/>
          <p:nvPr/>
        </p:nvSpPr>
        <p:spPr>
          <a:xfrm>
            <a:off x="5328465" y="2427503"/>
            <a:ext cx="3307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rgbClr val="C00000"/>
                </a:solidFill>
                <a:latin typeface="Arial Rounded MT Bold" pitchFamily="34" charset="0"/>
              </a:rPr>
              <a:t>XR-PD of Tobacco stalk Ash</a:t>
            </a:r>
          </a:p>
        </p:txBody>
      </p:sp>
    </p:spTree>
    <p:extLst>
      <p:ext uri="{BB962C8B-B14F-4D97-AF65-F5344CB8AC3E}">
        <p14:creationId xmlns:p14="http://schemas.microsoft.com/office/powerpoint/2010/main" val="3111939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886</Words>
  <Application>Microsoft Office PowerPoint</Application>
  <PresentationFormat>Widescreen</PresentationFormat>
  <Paragraphs>204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Arial</vt:lpstr>
      <vt:lpstr>Arial Rounded MT Bold</vt:lpstr>
      <vt:lpstr>Bookman Old Style</vt:lpstr>
      <vt:lpstr>Calibri</vt:lpstr>
      <vt:lpstr>Calibri Light</vt:lpstr>
      <vt:lpstr>Franklin Gothic Medium</vt:lpstr>
      <vt:lpstr>Lucida Console</vt:lpstr>
      <vt:lpstr>Lucida Fax</vt:lpstr>
      <vt:lpstr>Myriad-Roman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Office Theme</vt:lpstr>
      <vt:lpstr>Origin95.Graph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Muthukumaran R</dc:creator>
  <cp:lastModifiedBy>Muthukumaran R</cp:lastModifiedBy>
  <cp:revision>44</cp:revision>
  <dcterms:created xsi:type="dcterms:W3CDTF">2023-10-17T07:55:56Z</dcterms:created>
  <dcterms:modified xsi:type="dcterms:W3CDTF">2023-10-18T07:31:48Z</dcterms:modified>
</cp:coreProperties>
</file>