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6657" r:id="rId1"/>
  </p:sldMasterIdLst>
  <p:notesMasterIdLst>
    <p:notesMasterId r:id="rId26"/>
  </p:notesMasterIdLst>
  <p:sldIdLst>
    <p:sldId id="901" r:id="rId2"/>
    <p:sldId id="1024" r:id="rId3"/>
    <p:sldId id="994" r:id="rId4"/>
    <p:sldId id="995" r:id="rId5"/>
    <p:sldId id="996" r:id="rId6"/>
    <p:sldId id="925" r:id="rId7"/>
    <p:sldId id="956" r:id="rId8"/>
    <p:sldId id="1017" r:id="rId9"/>
    <p:sldId id="1018" r:id="rId10"/>
    <p:sldId id="1019" r:id="rId11"/>
    <p:sldId id="998" r:id="rId12"/>
    <p:sldId id="709" r:id="rId13"/>
    <p:sldId id="875" r:id="rId14"/>
    <p:sldId id="738" r:id="rId15"/>
    <p:sldId id="739" r:id="rId16"/>
    <p:sldId id="965" r:id="rId17"/>
    <p:sldId id="999" r:id="rId18"/>
    <p:sldId id="837" r:id="rId19"/>
    <p:sldId id="931" r:id="rId20"/>
    <p:sldId id="1020" r:id="rId21"/>
    <p:sldId id="1021" r:id="rId22"/>
    <p:sldId id="1022" r:id="rId23"/>
    <p:sldId id="1023" r:id="rId24"/>
    <p:sldId id="992"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003399"/>
    <a:srgbClr val="FF3300"/>
    <a:srgbClr val="008BBC"/>
    <a:srgbClr val="990000"/>
    <a:srgbClr val="008000"/>
    <a:srgbClr val="FF0000"/>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63" autoAdjust="0"/>
    <p:restoredTop sz="86316" autoAdjust="0"/>
  </p:normalViewPr>
  <p:slideViewPr>
    <p:cSldViewPr showGuides="1">
      <p:cViewPr varScale="1">
        <p:scale>
          <a:sx n="99" d="100"/>
          <a:sy n="99" d="100"/>
        </p:scale>
        <p:origin x="1992" y="78"/>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_rels/viewProps.xml.rels><?xml version="1.0" encoding="UTF-8" standalone="yes"?>
<Relationships xmlns="http://schemas.openxmlformats.org/package/2006/relationships"><Relationship Id="rId1"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C77B3EC3-E85F-4424-8E63-D6ED2517FB3C}"/>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200">
                <a:solidFill>
                  <a:schemeClr val="tx1"/>
                </a:solidFill>
                <a:latin typeface="Arial" charset="0"/>
              </a:defRPr>
            </a:lvl1pPr>
          </a:lstStyle>
          <a:p>
            <a:pPr>
              <a:defRPr/>
            </a:pPr>
            <a:endParaRPr lang="en-US"/>
          </a:p>
        </p:txBody>
      </p:sp>
      <p:sp>
        <p:nvSpPr>
          <p:cNvPr id="117763" name="Rectangle 3">
            <a:extLst>
              <a:ext uri="{FF2B5EF4-FFF2-40B4-BE49-F238E27FC236}">
                <a16:creationId xmlns:a16="http://schemas.microsoft.com/office/drawing/2014/main" id="{85026A00-D573-4F1D-8CCD-C29152949CEE}"/>
              </a:ext>
            </a:extLst>
          </p:cNvPr>
          <p:cNvSpPr>
            <a:spLocks noGrp="1" noChangeArrowheads="1"/>
          </p:cNvSpPr>
          <p:nvPr>
            <p:ph type="dt" idx="1"/>
          </p:nvPr>
        </p:nvSpPr>
        <p:spPr bwMode="auto">
          <a:xfrm>
            <a:off x="388620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200">
                <a:solidFill>
                  <a:schemeClr val="tx1"/>
                </a:solidFill>
                <a:latin typeface="Arial" charset="0"/>
              </a:defRPr>
            </a:lvl1pPr>
          </a:lstStyle>
          <a:p>
            <a:pPr>
              <a:defRPr/>
            </a:pPr>
            <a:endParaRPr lang="en-US"/>
          </a:p>
        </p:txBody>
      </p:sp>
      <p:sp>
        <p:nvSpPr>
          <p:cNvPr id="4100" name="Rectangle 4">
            <a:extLst>
              <a:ext uri="{FF2B5EF4-FFF2-40B4-BE49-F238E27FC236}">
                <a16:creationId xmlns:a16="http://schemas.microsoft.com/office/drawing/2014/main" id="{26D18F4A-661F-4609-8487-D737663B5B30}"/>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7765" name="Rectangle 5">
            <a:extLst>
              <a:ext uri="{FF2B5EF4-FFF2-40B4-BE49-F238E27FC236}">
                <a16:creationId xmlns:a16="http://schemas.microsoft.com/office/drawing/2014/main" id="{6A71FEB0-5079-4011-838A-59129A5B5AEF}"/>
              </a:ext>
            </a:extLst>
          </p:cNvPr>
          <p:cNvSpPr>
            <a:spLocks noGrp="1" noChangeArrowheads="1"/>
          </p:cNvSpPr>
          <p:nvPr>
            <p:ph type="body" sz="quarter" idx="3"/>
          </p:nvPr>
        </p:nvSpPr>
        <p:spPr bwMode="auto">
          <a:xfrm>
            <a:off x="914400" y="4343400"/>
            <a:ext cx="50292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7766" name="Rectangle 6">
            <a:extLst>
              <a:ext uri="{FF2B5EF4-FFF2-40B4-BE49-F238E27FC236}">
                <a16:creationId xmlns:a16="http://schemas.microsoft.com/office/drawing/2014/main" id="{BF1864E0-B849-468E-8E6C-F2A8930631EF}"/>
              </a:ext>
            </a:extLst>
          </p:cNvPr>
          <p:cNvSpPr>
            <a:spLocks noGrp="1" noChangeArrowheads="1"/>
          </p:cNvSpPr>
          <p:nvPr>
            <p:ph type="ftr" sz="quarter" idx="4"/>
          </p:nvPr>
        </p:nvSpPr>
        <p:spPr bwMode="auto">
          <a:xfrm>
            <a:off x="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fontAlgn="auto" hangingPunct="1">
              <a:spcBef>
                <a:spcPts val="0"/>
              </a:spcBef>
              <a:spcAft>
                <a:spcPts val="0"/>
              </a:spcAft>
              <a:defRPr sz="1200">
                <a:solidFill>
                  <a:schemeClr val="tx1"/>
                </a:solidFill>
                <a:latin typeface="Arial" charset="0"/>
              </a:defRPr>
            </a:lvl1pPr>
          </a:lstStyle>
          <a:p>
            <a:pPr>
              <a:defRPr/>
            </a:pPr>
            <a:endParaRPr lang="en-US"/>
          </a:p>
        </p:txBody>
      </p:sp>
      <p:sp>
        <p:nvSpPr>
          <p:cNvPr id="117767" name="Rectangle 7">
            <a:extLst>
              <a:ext uri="{FF2B5EF4-FFF2-40B4-BE49-F238E27FC236}">
                <a16:creationId xmlns:a16="http://schemas.microsoft.com/office/drawing/2014/main" id="{05E100B8-1344-4C67-B156-9F3595AB9B1F}"/>
              </a:ext>
            </a:extLst>
          </p:cNvPr>
          <p:cNvSpPr>
            <a:spLocks noGrp="1" noChangeArrowheads="1"/>
          </p:cNvSpPr>
          <p:nvPr>
            <p:ph type="sldNum" sz="quarter" idx="5"/>
          </p:nvPr>
        </p:nvSpPr>
        <p:spPr bwMode="auto">
          <a:xfrm>
            <a:off x="388620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fontAlgn="auto" hangingPunct="1">
              <a:spcBef>
                <a:spcPts val="0"/>
              </a:spcBef>
              <a:spcAft>
                <a:spcPts val="0"/>
              </a:spcAft>
              <a:defRPr sz="1200">
                <a:solidFill>
                  <a:schemeClr val="tx1"/>
                </a:solidFill>
                <a:latin typeface="+mn-lt"/>
              </a:defRPr>
            </a:lvl1pPr>
          </a:lstStyle>
          <a:p>
            <a:pPr>
              <a:defRPr/>
            </a:pPr>
            <a:fld id="{0DB3FE50-FF6A-421F-9E7F-8EB907E130AF}" type="slidenum">
              <a:rPr lang="en-US" altLang="ru-RU"/>
              <a:pPr>
                <a:defRPr/>
              </a:pPr>
              <a:t>‹#›</a:t>
            </a:fld>
            <a:endParaRPr lang="en-US" altLang="ru-R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5CAA1919-25EA-4592-82E5-324DA3E39D90}"/>
              </a:ext>
            </a:extLst>
          </p:cNvPr>
          <p:cNvSpPr>
            <a:spLocks noGrp="1" noRot="1" noChangeAspect="1" noChangeArrowheads="1" noTextEdit="1"/>
          </p:cNvSpPr>
          <p:nvPr>
            <p:ph type="sldImg"/>
          </p:nvPr>
        </p:nvSpPr>
        <p:spPr>
          <a:xfrm>
            <a:off x="1143000" y="685800"/>
            <a:ext cx="4572000" cy="3429000"/>
          </a:xfrm>
          <a:ln/>
        </p:spPr>
      </p:sp>
      <p:sp>
        <p:nvSpPr>
          <p:cNvPr id="6147" name="Notes Placeholder 2">
            <a:extLst>
              <a:ext uri="{FF2B5EF4-FFF2-40B4-BE49-F238E27FC236}">
                <a16:creationId xmlns:a16="http://schemas.microsoft.com/office/drawing/2014/main" id="{0DE595E9-9563-4E53-B929-7AA15D64425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6148" name="Slide Number Placeholder 3">
            <a:extLst>
              <a:ext uri="{FF2B5EF4-FFF2-40B4-BE49-F238E27FC236}">
                <a16:creationId xmlns:a16="http://schemas.microsoft.com/office/drawing/2014/main" id="{FCB94B6A-2589-4AE5-8B29-AB9006EF77C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316170C-1748-42FE-8690-48697198799E}" type="slidenum">
              <a:rPr lang="en-US" altLang="ru-RU" smtClean="0"/>
              <a:pPr fontAlgn="base">
                <a:spcBef>
                  <a:spcPct val="0"/>
                </a:spcBef>
                <a:spcAft>
                  <a:spcPct val="0"/>
                </a:spcAft>
              </a:pPr>
              <a:t>1</a:t>
            </a:fld>
            <a:endParaRPr lang="en-US" alt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DB3FE50-FF6A-421F-9E7F-8EB907E130AF}" type="slidenum">
              <a:rPr lang="en-US" altLang="ru-RU" smtClean="0"/>
              <a:pPr>
                <a:defRPr/>
              </a:pPr>
              <a:t>2</a:t>
            </a:fld>
            <a:endParaRPr lang="en-US" altLang="ru-RU"/>
          </a:p>
        </p:txBody>
      </p:sp>
    </p:spTree>
    <p:extLst>
      <p:ext uri="{BB962C8B-B14F-4D97-AF65-F5344CB8AC3E}">
        <p14:creationId xmlns:p14="http://schemas.microsoft.com/office/powerpoint/2010/main" val="2142260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DB3FE50-FF6A-421F-9E7F-8EB907E130AF}" type="slidenum">
              <a:rPr lang="en-US" altLang="ru-RU" smtClean="0"/>
              <a:pPr>
                <a:defRPr/>
              </a:pPr>
              <a:t>3</a:t>
            </a:fld>
            <a:endParaRPr lang="en-US" altLang="ru-RU"/>
          </a:p>
        </p:txBody>
      </p:sp>
    </p:spTree>
    <p:extLst>
      <p:ext uri="{BB962C8B-B14F-4D97-AF65-F5344CB8AC3E}">
        <p14:creationId xmlns:p14="http://schemas.microsoft.com/office/powerpoint/2010/main" val="2722095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75718EB5-5FBF-43AC-9367-CC7C0D09E29F}"/>
              </a:ext>
            </a:extLst>
          </p:cNvPr>
          <p:cNvSpPr>
            <a:spLocks noGrp="1" noRot="1" noChangeAspect="1" noChangeArrowheads="1" noTextEdit="1"/>
          </p:cNvSpPr>
          <p:nvPr>
            <p:ph type="sldImg"/>
          </p:nvPr>
        </p:nvSpPr>
        <p:spPr>
          <a:ln/>
        </p:spPr>
      </p:sp>
      <p:sp>
        <p:nvSpPr>
          <p:cNvPr id="7171" name="Notes Placeholder 2">
            <a:extLst>
              <a:ext uri="{FF2B5EF4-FFF2-40B4-BE49-F238E27FC236}">
                <a16:creationId xmlns:a16="http://schemas.microsoft.com/office/drawing/2014/main" id="{44027FE3-B733-4037-9932-781B18D6189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7172" name="Slide Number Placeholder 3">
            <a:extLst>
              <a:ext uri="{FF2B5EF4-FFF2-40B4-BE49-F238E27FC236}">
                <a16:creationId xmlns:a16="http://schemas.microsoft.com/office/drawing/2014/main" id="{152DB05A-7868-47EE-9D26-E5BEDB57B6E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bg1"/>
                </a:solidFill>
                <a:latin typeface="Arial" panose="020B0604020202020204" pitchFamily="34" charset="0"/>
                <a:ea typeface="Batang" panose="02030600000101010101" pitchFamily="18" charset="-127"/>
              </a:defRPr>
            </a:lvl1pPr>
            <a:lvl2pPr marL="742950" indent="-285750">
              <a:defRPr sz="2800">
                <a:solidFill>
                  <a:schemeClr val="bg1"/>
                </a:solidFill>
                <a:latin typeface="Arial" panose="020B0604020202020204" pitchFamily="34" charset="0"/>
                <a:ea typeface="Batang" panose="02030600000101010101" pitchFamily="18" charset="-127"/>
              </a:defRPr>
            </a:lvl2pPr>
            <a:lvl3pPr marL="1143000" indent="-228600">
              <a:defRPr sz="2800">
                <a:solidFill>
                  <a:schemeClr val="bg1"/>
                </a:solidFill>
                <a:latin typeface="Arial" panose="020B0604020202020204" pitchFamily="34" charset="0"/>
                <a:ea typeface="Batang" panose="02030600000101010101" pitchFamily="18" charset="-127"/>
              </a:defRPr>
            </a:lvl3pPr>
            <a:lvl4pPr marL="1600200" indent="-228600">
              <a:defRPr sz="2800">
                <a:solidFill>
                  <a:schemeClr val="bg1"/>
                </a:solidFill>
                <a:latin typeface="Arial" panose="020B0604020202020204" pitchFamily="34" charset="0"/>
                <a:ea typeface="Batang" panose="02030600000101010101" pitchFamily="18" charset="-127"/>
              </a:defRPr>
            </a:lvl4pPr>
            <a:lvl5pPr marL="2057400" indent="-228600">
              <a:defRPr sz="2800">
                <a:solidFill>
                  <a:schemeClr val="bg1"/>
                </a:solidFill>
                <a:latin typeface="Arial" panose="020B0604020202020204" pitchFamily="34" charset="0"/>
                <a:ea typeface="Batang" panose="02030600000101010101" pitchFamily="18" charset="-127"/>
              </a:defRPr>
            </a:lvl5pPr>
            <a:lvl6pPr marL="25146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6pPr>
            <a:lvl7pPr marL="29718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7pPr>
            <a:lvl8pPr marL="34290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8pPr>
            <a:lvl9pPr marL="38862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9pPr>
          </a:lstStyle>
          <a:p>
            <a:fld id="{659AA135-C899-4EC7-AA50-F607992F8413}" type="slidenum">
              <a:rPr lang="en-US" altLang="ru-RU" sz="1200" smtClean="0">
                <a:solidFill>
                  <a:schemeClr val="tx1"/>
                </a:solidFill>
              </a:rPr>
              <a:pPr/>
              <a:t>4</a:t>
            </a:fld>
            <a:endParaRPr lang="en-US" altLang="ru-RU" sz="1200">
              <a:solidFill>
                <a:schemeClr val="tx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FFA97CC4-972A-4B7F-88D7-521FA6CB696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800">
                <a:solidFill>
                  <a:schemeClr val="bg1"/>
                </a:solidFill>
                <a:latin typeface="Arial" panose="020B0604020202020204" pitchFamily="34" charset="0"/>
                <a:ea typeface="Batang" panose="02030600000101010101" pitchFamily="18" charset="-127"/>
              </a:defRPr>
            </a:lvl1pPr>
            <a:lvl2pPr marL="742950" indent="-285750">
              <a:defRPr sz="2800">
                <a:solidFill>
                  <a:schemeClr val="bg1"/>
                </a:solidFill>
                <a:latin typeface="Arial" panose="020B0604020202020204" pitchFamily="34" charset="0"/>
                <a:ea typeface="Batang" panose="02030600000101010101" pitchFamily="18" charset="-127"/>
              </a:defRPr>
            </a:lvl2pPr>
            <a:lvl3pPr marL="1143000" indent="-228600">
              <a:defRPr sz="2800">
                <a:solidFill>
                  <a:schemeClr val="bg1"/>
                </a:solidFill>
                <a:latin typeface="Arial" panose="020B0604020202020204" pitchFamily="34" charset="0"/>
                <a:ea typeface="Batang" panose="02030600000101010101" pitchFamily="18" charset="-127"/>
              </a:defRPr>
            </a:lvl3pPr>
            <a:lvl4pPr marL="1600200" indent="-228600">
              <a:defRPr sz="2800">
                <a:solidFill>
                  <a:schemeClr val="bg1"/>
                </a:solidFill>
                <a:latin typeface="Arial" panose="020B0604020202020204" pitchFamily="34" charset="0"/>
                <a:ea typeface="Batang" panose="02030600000101010101" pitchFamily="18" charset="-127"/>
              </a:defRPr>
            </a:lvl4pPr>
            <a:lvl5pPr marL="2057400" indent="-228600">
              <a:defRPr sz="2800">
                <a:solidFill>
                  <a:schemeClr val="bg1"/>
                </a:solidFill>
                <a:latin typeface="Arial" panose="020B0604020202020204" pitchFamily="34" charset="0"/>
                <a:ea typeface="Batang" panose="02030600000101010101" pitchFamily="18" charset="-127"/>
              </a:defRPr>
            </a:lvl5pPr>
            <a:lvl6pPr marL="25146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6pPr>
            <a:lvl7pPr marL="29718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7pPr>
            <a:lvl8pPr marL="34290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8pPr>
            <a:lvl9pPr marL="38862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9pPr>
          </a:lstStyle>
          <a:p>
            <a:fld id="{1282A165-912D-4693-97A4-A6F0840B9988}" type="slidenum">
              <a:rPr lang="en-US" altLang="ru-RU" sz="1200" smtClean="0">
                <a:solidFill>
                  <a:schemeClr val="tx1"/>
                </a:solidFill>
              </a:rPr>
              <a:pPr/>
              <a:t>11</a:t>
            </a:fld>
            <a:endParaRPr lang="en-US" altLang="ru-RU" sz="1200">
              <a:solidFill>
                <a:schemeClr val="tx1"/>
              </a:solidFill>
            </a:endParaRPr>
          </a:p>
        </p:txBody>
      </p:sp>
      <p:sp>
        <p:nvSpPr>
          <p:cNvPr id="18435" name="Rectangle 2">
            <a:extLst>
              <a:ext uri="{FF2B5EF4-FFF2-40B4-BE49-F238E27FC236}">
                <a16:creationId xmlns:a16="http://schemas.microsoft.com/office/drawing/2014/main" id="{9DF59A8A-E5DB-4CF4-BDC3-206B185D2F24}"/>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71B8A6DF-6585-4A03-956E-3864F88D1F4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ru-RU">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Образ слайда 1">
            <a:extLst>
              <a:ext uri="{FF2B5EF4-FFF2-40B4-BE49-F238E27FC236}">
                <a16:creationId xmlns:a16="http://schemas.microsoft.com/office/drawing/2014/main" id="{F39B616D-2DA4-4B18-83CF-2758AF080C35}"/>
              </a:ext>
            </a:extLst>
          </p:cNvPr>
          <p:cNvSpPr>
            <a:spLocks noGrp="1" noRot="1" noChangeAspect="1" noChangeArrowheads="1" noTextEdit="1"/>
          </p:cNvSpPr>
          <p:nvPr>
            <p:ph type="sldImg"/>
          </p:nvPr>
        </p:nvSpPr>
        <p:spPr>
          <a:ln/>
        </p:spPr>
      </p:sp>
      <p:sp>
        <p:nvSpPr>
          <p:cNvPr id="16387" name="Заметки 2">
            <a:extLst>
              <a:ext uri="{FF2B5EF4-FFF2-40B4-BE49-F238E27FC236}">
                <a16:creationId xmlns:a16="http://schemas.microsoft.com/office/drawing/2014/main" id="{D9DC5F6E-9BEB-4412-96DF-8DAE69B9F50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endParaRPr>
          </a:p>
        </p:txBody>
      </p:sp>
      <p:sp>
        <p:nvSpPr>
          <p:cNvPr id="16388" name="Номер слайда 3">
            <a:extLst>
              <a:ext uri="{FF2B5EF4-FFF2-40B4-BE49-F238E27FC236}">
                <a16:creationId xmlns:a16="http://schemas.microsoft.com/office/drawing/2014/main" id="{12B4D029-FAE6-4291-AF1C-220D0CA2473B}"/>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800">
                <a:solidFill>
                  <a:schemeClr val="bg1"/>
                </a:solidFill>
                <a:latin typeface="Arial" panose="020B0604020202020204" pitchFamily="34" charset="0"/>
                <a:ea typeface="Batang" panose="02030600000101010101" pitchFamily="18" charset="-127"/>
              </a:defRPr>
            </a:lvl1pPr>
            <a:lvl2pPr marL="742950" indent="-285750">
              <a:defRPr sz="2800">
                <a:solidFill>
                  <a:schemeClr val="bg1"/>
                </a:solidFill>
                <a:latin typeface="Arial" panose="020B0604020202020204" pitchFamily="34" charset="0"/>
                <a:ea typeface="Batang" panose="02030600000101010101" pitchFamily="18" charset="-127"/>
              </a:defRPr>
            </a:lvl2pPr>
            <a:lvl3pPr marL="1143000" indent="-228600">
              <a:defRPr sz="2800">
                <a:solidFill>
                  <a:schemeClr val="bg1"/>
                </a:solidFill>
                <a:latin typeface="Arial" panose="020B0604020202020204" pitchFamily="34" charset="0"/>
                <a:ea typeface="Batang" panose="02030600000101010101" pitchFamily="18" charset="-127"/>
              </a:defRPr>
            </a:lvl3pPr>
            <a:lvl4pPr marL="1600200" indent="-228600">
              <a:defRPr sz="2800">
                <a:solidFill>
                  <a:schemeClr val="bg1"/>
                </a:solidFill>
                <a:latin typeface="Arial" panose="020B0604020202020204" pitchFamily="34" charset="0"/>
                <a:ea typeface="Batang" panose="02030600000101010101" pitchFamily="18" charset="-127"/>
              </a:defRPr>
            </a:lvl4pPr>
            <a:lvl5pPr marL="2057400" indent="-228600">
              <a:defRPr sz="2800">
                <a:solidFill>
                  <a:schemeClr val="bg1"/>
                </a:solidFill>
                <a:latin typeface="Arial" panose="020B0604020202020204" pitchFamily="34" charset="0"/>
                <a:ea typeface="Batang" panose="02030600000101010101" pitchFamily="18" charset="-127"/>
              </a:defRPr>
            </a:lvl5pPr>
            <a:lvl6pPr marL="25146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6pPr>
            <a:lvl7pPr marL="29718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7pPr>
            <a:lvl8pPr marL="34290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8pPr>
            <a:lvl9pPr marL="38862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9pPr>
          </a:lstStyle>
          <a:p>
            <a:fld id="{A2321D16-7B0C-4A44-BE3D-A4E593B26DB6}" type="slidenum">
              <a:rPr lang="en-US" altLang="ru-RU" sz="1200" smtClean="0">
                <a:solidFill>
                  <a:schemeClr val="tx1"/>
                </a:solidFill>
              </a:rPr>
              <a:pPr/>
              <a:t>13</a:t>
            </a:fld>
            <a:endParaRPr lang="en-US" altLang="ru-RU" sz="1200">
              <a:solidFill>
                <a:schemeClr val="tx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9949A0FC-6AEA-4F24-B37F-B1B57B383612}"/>
              </a:ext>
            </a:extLst>
          </p:cNvPr>
          <p:cNvSpPr>
            <a:spLocks noGrp="1" noRot="1" noChangeAspect="1" noChangeArrowheads="1" noTextEdit="1"/>
          </p:cNvSpPr>
          <p:nvPr>
            <p:ph type="sldImg"/>
          </p:nvPr>
        </p:nvSpPr>
        <p:spPr>
          <a:ln/>
        </p:spPr>
      </p:sp>
      <p:sp>
        <p:nvSpPr>
          <p:cNvPr id="23555" name="Notes Placeholder 2">
            <a:extLst>
              <a:ext uri="{FF2B5EF4-FFF2-40B4-BE49-F238E27FC236}">
                <a16:creationId xmlns:a16="http://schemas.microsoft.com/office/drawing/2014/main" id="{DD994714-8B16-41D3-BBC3-1D48FCD258E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3556" name="Slide Number Placeholder 3">
            <a:extLst>
              <a:ext uri="{FF2B5EF4-FFF2-40B4-BE49-F238E27FC236}">
                <a16:creationId xmlns:a16="http://schemas.microsoft.com/office/drawing/2014/main" id="{36343E17-6B76-411A-A594-1D21F7BB6AA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bg1"/>
                </a:solidFill>
                <a:latin typeface="Arial" panose="020B0604020202020204" pitchFamily="34" charset="0"/>
                <a:ea typeface="Batang" panose="02030600000101010101" pitchFamily="18" charset="-127"/>
              </a:defRPr>
            </a:lvl1pPr>
            <a:lvl2pPr marL="742950" indent="-285750">
              <a:defRPr sz="2800">
                <a:solidFill>
                  <a:schemeClr val="bg1"/>
                </a:solidFill>
                <a:latin typeface="Arial" panose="020B0604020202020204" pitchFamily="34" charset="0"/>
                <a:ea typeface="Batang" panose="02030600000101010101" pitchFamily="18" charset="-127"/>
              </a:defRPr>
            </a:lvl2pPr>
            <a:lvl3pPr marL="1143000" indent="-228600">
              <a:defRPr sz="2800">
                <a:solidFill>
                  <a:schemeClr val="bg1"/>
                </a:solidFill>
                <a:latin typeface="Arial" panose="020B0604020202020204" pitchFamily="34" charset="0"/>
                <a:ea typeface="Batang" panose="02030600000101010101" pitchFamily="18" charset="-127"/>
              </a:defRPr>
            </a:lvl3pPr>
            <a:lvl4pPr marL="1600200" indent="-228600">
              <a:defRPr sz="2800">
                <a:solidFill>
                  <a:schemeClr val="bg1"/>
                </a:solidFill>
                <a:latin typeface="Arial" panose="020B0604020202020204" pitchFamily="34" charset="0"/>
                <a:ea typeface="Batang" panose="02030600000101010101" pitchFamily="18" charset="-127"/>
              </a:defRPr>
            </a:lvl4pPr>
            <a:lvl5pPr marL="2057400" indent="-228600">
              <a:defRPr sz="2800">
                <a:solidFill>
                  <a:schemeClr val="bg1"/>
                </a:solidFill>
                <a:latin typeface="Arial" panose="020B0604020202020204" pitchFamily="34" charset="0"/>
                <a:ea typeface="Batang" panose="02030600000101010101" pitchFamily="18" charset="-127"/>
              </a:defRPr>
            </a:lvl5pPr>
            <a:lvl6pPr marL="25146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6pPr>
            <a:lvl7pPr marL="29718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7pPr>
            <a:lvl8pPr marL="34290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8pPr>
            <a:lvl9pPr marL="38862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9pPr>
          </a:lstStyle>
          <a:p>
            <a:fld id="{5C475B99-8660-482C-87AC-38E7874EE9C5}" type="slidenum">
              <a:rPr lang="en-US" altLang="ru-RU" sz="1200" smtClean="0">
                <a:solidFill>
                  <a:schemeClr val="tx1"/>
                </a:solidFill>
              </a:rPr>
              <a:pPr/>
              <a:t>15</a:t>
            </a:fld>
            <a:endParaRPr lang="en-US" altLang="ru-RU" sz="1200">
              <a:solidFill>
                <a:schemeClr val="tx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CDD97B-C022-40B5-85B7-75F6A0BC8394}" type="slidenum">
              <a:rPr lang="en-US" altLang="ru-RU" smtClean="0"/>
              <a:pPr/>
              <a:t>17</a:t>
            </a:fld>
            <a:endParaRPr lang="en-US" altLang="ru-RU"/>
          </a:p>
        </p:txBody>
      </p:sp>
    </p:spTree>
    <p:extLst>
      <p:ext uri="{BB962C8B-B14F-4D97-AF65-F5344CB8AC3E}">
        <p14:creationId xmlns:p14="http://schemas.microsoft.com/office/powerpoint/2010/main" val="35222634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a:extLst>
              <a:ext uri="{FF2B5EF4-FFF2-40B4-BE49-F238E27FC236}">
                <a16:creationId xmlns:a16="http://schemas.microsoft.com/office/drawing/2014/main" id="{497C74BB-4D6F-486D-8361-0E0C7348F90F}"/>
              </a:ext>
            </a:extLst>
          </p:cNvPr>
          <p:cNvSpPr>
            <a:spLocks noGrp="1" noRot="1" noChangeAspect="1" noChangeArrowheads="1" noTextEdit="1"/>
          </p:cNvSpPr>
          <p:nvPr>
            <p:ph type="sldImg"/>
          </p:nvPr>
        </p:nvSpPr>
        <p:spPr>
          <a:ln/>
        </p:spPr>
      </p:sp>
      <p:sp>
        <p:nvSpPr>
          <p:cNvPr id="111619" name="Notes Placeholder 2">
            <a:extLst>
              <a:ext uri="{FF2B5EF4-FFF2-40B4-BE49-F238E27FC236}">
                <a16:creationId xmlns:a16="http://schemas.microsoft.com/office/drawing/2014/main" id="{E12EB330-9289-4521-B470-E5EBD268F39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11620" name="Slide Number Placeholder 3">
            <a:extLst>
              <a:ext uri="{FF2B5EF4-FFF2-40B4-BE49-F238E27FC236}">
                <a16:creationId xmlns:a16="http://schemas.microsoft.com/office/drawing/2014/main" id="{2A56D942-DA27-407C-809E-D422D07DC56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bg1"/>
                </a:solidFill>
                <a:latin typeface="Arial" panose="020B0604020202020204" pitchFamily="34" charset="0"/>
                <a:ea typeface="Batang" panose="02030600000101010101" pitchFamily="18" charset="-127"/>
              </a:defRPr>
            </a:lvl1pPr>
            <a:lvl2pPr marL="742950" indent="-285750">
              <a:defRPr sz="2800">
                <a:solidFill>
                  <a:schemeClr val="bg1"/>
                </a:solidFill>
                <a:latin typeface="Arial" panose="020B0604020202020204" pitchFamily="34" charset="0"/>
                <a:ea typeface="Batang" panose="02030600000101010101" pitchFamily="18" charset="-127"/>
              </a:defRPr>
            </a:lvl2pPr>
            <a:lvl3pPr marL="1143000" indent="-228600">
              <a:defRPr sz="2800">
                <a:solidFill>
                  <a:schemeClr val="bg1"/>
                </a:solidFill>
                <a:latin typeface="Arial" panose="020B0604020202020204" pitchFamily="34" charset="0"/>
                <a:ea typeface="Batang" panose="02030600000101010101" pitchFamily="18" charset="-127"/>
              </a:defRPr>
            </a:lvl3pPr>
            <a:lvl4pPr marL="1600200" indent="-228600">
              <a:defRPr sz="2800">
                <a:solidFill>
                  <a:schemeClr val="bg1"/>
                </a:solidFill>
                <a:latin typeface="Arial" panose="020B0604020202020204" pitchFamily="34" charset="0"/>
                <a:ea typeface="Batang" panose="02030600000101010101" pitchFamily="18" charset="-127"/>
              </a:defRPr>
            </a:lvl4pPr>
            <a:lvl5pPr marL="2057400" indent="-228600">
              <a:defRPr sz="2800">
                <a:solidFill>
                  <a:schemeClr val="bg1"/>
                </a:solidFill>
                <a:latin typeface="Arial" panose="020B0604020202020204" pitchFamily="34" charset="0"/>
                <a:ea typeface="Batang" panose="02030600000101010101" pitchFamily="18" charset="-127"/>
              </a:defRPr>
            </a:lvl5pPr>
            <a:lvl6pPr marL="25146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6pPr>
            <a:lvl7pPr marL="29718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7pPr>
            <a:lvl8pPr marL="34290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8pPr>
            <a:lvl9pPr marL="38862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9pPr>
          </a:lstStyle>
          <a:p>
            <a:fld id="{07B8D6FA-4F60-4B2C-8A47-DFB83A38B697}" type="slidenum">
              <a:rPr lang="en-US" altLang="ru-RU" sz="1200" smtClean="0">
                <a:solidFill>
                  <a:schemeClr val="tx1"/>
                </a:solidFill>
              </a:rPr>
              <a:pPr/>
              <a:t>24</a:t>
            </a:fld>
            <a:endParaRPr lang="en-US" altLang="ru-RU" sz="1200">
              <a:solidFill>
                <a:schemeClr val="tx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2790B072-142E-4F08-928E-E7141B278308}" type="slidenum">
              <a:rPr lang="ru-RU" altLang="en-US" smtClean="0"/>
              <a:pPr>
                <a:defRPr/>
              </a:pPr>
              <a:t>‹#›</a:t>
            </a:fld>
            <a:endParaRPr lang="ru-RU" altLang="en-US"/>
          </a:p>
        </p:txBody>
      </p:sp>
    </p:spTree>
    <p:extLst>
      <p:ext uri="{BB962C8B-B14F-4D97-AF65-F5344CB8AC3E}">
        <p14:creationId xmlns:p14="http://schemas.microsoft.com/office/powerpoint/2010/main" val="2573403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6E55D994-2D1B-4C86-8F84-51B2D8A412B8}" type="slidenum">
              <a:rPr lang="ru-RU" altLang="en-US" smtClean="0"/>
              <a:pPr>
                <a:defRPr/>
              </a:pPr>
              <a:t>‹#›</a:t>
            </a:fld>
            <a:endParaRPr lang="ru-RU" altLang="en-US"/>
          </a:p>
        </p:txBody>
      </p:sp>
    </p:spTree>
    <p:extLst>
      <p:ext uri="{BB962C8B-B14F-4D97-AF65-F5344CB8AC3E}">
        <p14:creationId xmlns:p14="http://schemas.microsoft.com/office/powerpoint/2010/main" val="2265714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A769D1F3-F1D5-4BB9-ACCF-110CB7E64212}" type="slidenum">
              <a:rPr lang="ru-RU" altLang="en-US" smtClean="0"/>
              <a:pPr>
                <a:defRPr/>
              </a:pPr>
              <a:t>‹#›</a:t>
            </a:fld>
            <a:endParaRPr lang="ru-RU" altLang="en-US"/>
          </a:p>
        </p:txBody>
      </p:sp>
    </p:spTree>
    <p:extLst>
      <p:ext uri="{BB962C8B-B14F-4D97-AF65-F5344CB8AC3E}">
        <p14:creationId xmlns:p14="http://schemas.microsoft.com/office/powerpoint/2010/main" val="3672634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6C692F88-95D3-4A22-8541-A60CBB6049CB}" type="slidenum">
              <a:rPr lang="ru-RU" altLang="en-US" smtClean="0"/>
              <a:pPr>
                <a:defRPr/>
              </a:pPr>
              <a:t>‹#›</a:t>
            </a:fld>
            <a:endParaRPr lang="ru-RU" altLang="en-US"/>
          </a:p>
        </p:txBody>
      </p:sp>
    </p:spTree>
    <p:extLst>
      <p:ext uri="{BB962C8B-B14F-4D97-AF65-F5344CB8AC3E}">
        <p14:creationId xmlns:p14="http://schemas.microsoft.com/office/powerpoint/2010/main" val="672756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12560309-8637-41C9-90A2-E0949EB41A78}" type="slidenum">
              <a:rPr lang="ru-RU" altLang="en-US" smtClean="0"/>
              <a:pPr>
                <a:defRPr/>
              </a:pPr>
              <a:t>‹#›</a:t>
            </a:fld>
            <a:endParaRPr lang="ru-RU" altLang="en-US"/>
          </a:p>
        </p:txBody>
      </p:sp>
    </p:spTree>
    <p:extLst>
      <p:ext uri="{BB962C8B-B14F-4D97-AF65-F5344CB8AC3E}">
        <p14:creationId xmlns:p14="http://schemas.microsoft.com/office/powerpoint/2010/main" val="1918546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00D59DE7-20F5-406B-80FD-86028FC10B29}" type="slidenum">
              <a:rPr lang="ru-RU" altLang="en-US" smtClean="0"/>
              <a:pPr>
                <a:defRPr/>
              </a:pPr>
              <a:t>‹#›</a:t>
            </a:fld>
            <a:endParaRPr lang="ru-RU" altLang="en-US"/>
          </a:p>
        </p:txBody>
      </p:sp>
    </p:spTree>
    <p:extLst>
      <p:ext uri="{BB962C8B-B14F-4D97-AF65-F5344CB8AC3E}">
        <p14:creationId xmlns:p14="http://schemas.microsoft.com/office/powerpoint/2010/main" val="4073882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ru-RU"/>
          </a:p>
        </p:txBody>
      </p:sp>
      <p:sp>
        <p:nvSpPr>
          <p:cNvPr id="8" name="Footer Placeholder 7"/>
          <p:cNvSpPr>
            <a:spLocks noGrp="1"/>
          </p:cNvSpPr>
          <p:nvPr>
            <p:ph type="ftr" sz="quarter" idx="11"/>
          </p:nvPr>
        </p:nvSpPr>
        <p:spPr/>
        <p:txBody>
          <a:bodyPr/>
          <a:lstStyle/>
          <a:p>
            <a:pPr>
              <a:defRPr/>
            </a:pPr>
            <a:endParaRPr lang="ru-RU"/>
          </a:p>
        </p:txBody>
      </p:sp>
      <p:sp>
        <p:nvSpPr>
          <p:cNvPr id="9" name="Slide Number Placeholder 8"/>
          <p:cNvSpPr>
            <a:spLocks noGrp="1"/>
          </p:cNvSpPr>
          <p:nvPr>
            <p:ph type="sldNum" sz="quarter" idx="12"/>
          </p:nvPr>
        </p:nvSpPr>
        <p:spPr/>
        <p:txBody>
          <a:bodyPr/>
          <a:lstStyle/>
          <a:p>
            <a:pPr>
              <a:defRPr/>
            </a:pPr>
            <a:fld id="{639F0F00-43E2-4157-A76E-DEBE64B03EB5}" type="slidenum">
              <a:rPr lang="ru-RU" altLang="en-US" smtClean="0"/>
              <a:pPr>
                <a:defRPr/>
              </a:pPr>
              <a:t>‹#›</a:t>
            </a:fld>
            <a:endParaRPr lang="ru-RU" altLang="en-US"/>
          </a:p>
        </p:txBody>
      </p:sp>
    </p:spTree>
    <p:extLst>
      <p:ext uri="{BB962C8B-B14F-4D97-AF65-F5344CB8AC3E}">
        <p14:creationId xmlns:p14="http://schemas.microsoft.com/office/powerpoint/2010/main" val="2760931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ru-RU"/>
          </a:p>
        </p:txBody>
      </p:sp>
      <p:sp>
        <p:nvSpPr>
          <p:cNvPr id="4" name="Footer Placeholder 3"/>
          <p:cNvSpPr>
            <a:spLocks noGrp="1"/>
          </p:cNvSpPr>
          <p:nvPr>
            <p:ph type="ftr" sz="quarter" idx="11"/>
          </p:nvPr>
        </p:nvSpPr>
        <p:spPr/>
        <p:txBody>
          <a:bodyPr/>
          <a:lstStyle/>
          <a:p>
            <a:pPr>
              <a:defRPr/>
            </a:pPr>
            <a:endParaRPr lang="ru-RU"/>
          </a:p>
        </p:txBody>
      </p:sp>
      <p:sp>
        <p:nvSpPr>
          <p:cNvPr id="5" name="Slide Number Placeholder 4"/>
          <p:cNvSpPr>
            <a:spLocks noGrp="1"/>
          </p:cNvSpPr>
          <p:nvPr>
            <p:ph type="sldNum" sz="quarter" idx="12"/>
          </p:nvPr>
        </p:nvSpPr>
        <p:spPr/>
        <p:txBody>
          <a:bodyPr/>
          <a:lstStyle/>
          <a:p>
            <a:pPr>
              <a:defRPr/>
            </a:pPr>
            <a:fld id="{1A9CCCB8-D0B5-411A-923F-8D64BB698690}" type="slidenum">
              <a:rPr lang="ru-RU" altLang="en-US" smtClean="0"/>
              <a:pPr>
                <a:defRPr/>
              </a:pPr>
              <a:t>‹#›</a:t>
            </a:fld>
            <a:endParaRPr lang="ru-RU" altLang="en-US"/>
          </a:p>
        </p:txBody>
      </p:sp>
    </p:spTree>
    <p:extLst>
      <p:ext uri="{BB962C8B-B14F-4D97-AF65-F5344CB8AC3E}">
        <p14:creationId xmlns:p14="http://schemas.microsoft.com/office/powerpoint/2010/main" val="199121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ru-RU"/>
          </a:p>
        </p:txBody>
      </p:sp>
      <p:sp>
        <p:nvSpPr>
          <p:cNvPr id="3" name="Footer Placeholder 2"/>
          <p:cNvSpPr>
            <a:spLocks noGrp="1"/>
          </p:cNvSpPr>
          <p:nvPr>
            <p:ph type="ftr" sz="quarter" idx="11"/>
          </p:nvPr>
        </p:nvSpPr>
        <p:spPr/>
        <p:txBody>
          <a:bodyPr/>
          <a:lstStyle/>
          <a:p>
            <a:pPr>
              <a:defRPr/>
            </a:pPr>
            <a:endParaRPr lang="ru-RU"/>
          </a:p>
        </p:txBody>
      </p:sp>
      <p:sp>
        <p:nvSpPr>
          <p:cNvPr id="4" name="Slide Number Placeholder 3"/>
          <p:cNvSpPr>
            <a:spLocks noGrp="1"/>
          </p:cNvSpPr>
          <p:nvPr>
            <p:ph type="sldNum" sz="quarter" idx="12"/>
          </p:nvPr>
        </p:nvSpPr>
        <p:spPr/>
        <p:txBody>
          <a:bodyPr/>
          <a:lstStyle/>
          <a:p>
            <a:pPr>
              <a:defRPr/>
            </a:pPr>
            <a:fld id="{E30A112B-CAF2-48D4-A3E9-E9104E8BD8A1}" type="slidenum">
              <a:rPr lang="ru-RU" altLang="en-US" smtClean="0"/>
              <a:pPr>
                <a:defRPr/>
              </a:pPr>
              <a:t>‹#›</a:t>
            </a:fld>
            <a:endParaRPr lang="ru-RU" altLang="en-US"/>
          </a:p>
        </p:txBody>
      </p:sp>
    </p:spTree>
    <p:extLst>
      <p:ext uri="{BB962C8B-B14F-4D97-AF65-F5344CB8AC3E}">
        <p14:creationId xmlns:p14="http://schemas.microsoft.com/office/powerpoint/2010/main" val="2117141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FECC92B9-18F1-429D-A273-E9667E5125C0}" type="slidenum">
              <a:rPr lang="ru-RU" altLang="en-US" smtClean="0"/>
              <a:pPr>
                <a:defRPr/>
              </a:pPr>
              <a:t>‹#›</a:t>
            </a:fld>
            <a:endParaRPr lang="ru-RU" altLang="en-US"/>
          </a:p>
        </p:txBody>
      </p:sp>
    </p:spTree>
    <p:extLst>
      <p:ext uri="{BB962C8B-B14F-4D97-AF65-F5344CB8AC3E}">
        <p14:creationId xmlns:p14="http://schemas.microsoft.com/office/powerpoint/2010/main" val="2411770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61DCF1BD-3C3C-4D21-988B-2F72EBFC877E}" type="slidenum">
              <a:rPr lang="ru-RU" altLang="en-US" smtClean="0"/>
              <a:pPr>
                <a:defRPr/>
              </a:pPr>
              <a:t>‹#›</a:t>
            </a:fld>
            <a:endParaRPr lang="ru-RU" altLang="en-US"/>
          </a:p>
        </p:txBody>
      </p:sp>
    </p:spTree>
    <p:extLst>
      <p:ext uri="{BB962C8B-B14F-4D97-AF65-F5344CB8AC3E}">
        <p14:creationId xmlns:p14="http://schemas.microsoft.com/office/powerpoint/2010/main" val="3971860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ru-R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ru-R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A1FC15D2-1D40-4F3B-BC2A-85185A23D327}" type="slidenum">
              <a:rPr lang="ru-RU" altLang="en-US" smtClean="0"/>
              <a:pPr>
                <a:defRPr/>
              </a:pPr>
              <a:t>‹#›</a:t>
            </a:fld>
            <a:endParaRPr lang="ru-RU" altLang="en-US"/>
          </a:p>
        </p:txBody>
      </p:sp>
    </p:spTree>
    <p:extLst>
      <p:ext uri="{BB962C8B-B14F-4D97-AF65-F5344CB8AC3E}">
        <p14:creationId xmlns:p14="http://schemas.microsoft.com/office/powerpoint/2010/main" val="3679194640"/>
      </p:ext>
    </p:extLst>
  </p:cSld>
  <p:clrMap bg1="lt1" tx1="dk1" bg2="lt2" tx2="dk2" accent1="accent1" accent2="accent2" accent3="accent3" accent4="accent4" accent5="accent5" accent6="accent6" hlink="hlink" folHlink="folHlink"/>
  <p:sldLayoutIdLst>
    <p:sldLayoutId id="2147486658" r:id="rId1"/>
    <p:sldLayoutId id="2147486659" r:id="rId2"/>
    <p:sldLayoutId id="2147486660" r:id="rId3"/>
    <p:sldLayoutId id="2147486661" r:id="rId4"/>
    <p:sldLayoutId id="2147486662" r:id="rId5"/>
    <p:sldLayoutId id="2147486663" r:id="rId6"/>
    <p:sldLayoutId id="2147486664" r:id="rId7"/>
    <p:sldLayoutId id="2147486665" r:id="rId8"/>
    <p:sldLayoutId id="2147486666" r:id="rId9"/>
    <p:sldLayoutId id="2147486667" r:id="rId10"/>
    <p:sldLayoutId id="214748666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nist.gov/laboratories/tools-instruments/instrumental-neutron-activation-analysis-inaa" TargetMode="External"/><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png"/><Relationship Id="rId18" Type="http://schemas.openxmlformats.org/officeDocument/2006/relationships/image" Target="../media/image31.jpe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jpg"/><Relationship Id="rId2" Type="http://schemas.openxmlformats.org/officeDocument/2006/relationships/notesSlide" Target="../notesSlides/notesSlide8.xml"/><Relationship Id="rId16"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19" Type="http://schemas.openxmlformats.org/officeDocument/2006/relationships/image" Target="../media/image32.jpe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tif"/><Relationship Id="rId2" Type="http://schemas.openxmlformats.org/officeDocument/2006/relationships/image" Target="../media/image36.tif"/><Relationship Id="rId1" Type="http://schemas.openxmlformats.org/officeDocument/2006/relationships/slideLayout" Target="../slideLayouts/slideLayout2.xml"/><Relationship Id="rId4" Type="http://schemas.openxmlformats.org/officeDocument/2006/relationships/image" Target="../media/image38.tif"/></Relationships>
</file>

<file path=ppt/slides/_rels/slide21.xml.rels><?xml version="1.0" encoding="UTF-8" standalone="yes"?>
<Relationships xmlns="http://schemas.openxmlformats.org/package/2006/relationships"><Relationship Id="rId2" Type="http://schemas.openxmlformats.org/officeDocument/2006/relationships/image" Target="../media/image39.t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0.t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doi.org/10.1016/j.envres.2021.111780"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a:extLst>
              <a:ext uri="{FF2B5EF4-FFF2-40B4-BE49-F238E27FC236}">
                <a16:creationId xmlns:a16="http://schemas.microsoft.com/office/drawing/2014/main" id="{840111C7-CBE7-4851-BD7B-1BD773BC2858}"/>
              </a:ext>
            </a:extLst>
          </p:cNvPr>
          <p:cNvSpPr>
            <a:spLocks noChangeArrowheads="1"/>
          </p:cNvSpPr>
          <p:nvPr/>
        </p:nvSpPr>
        <p:spPr bwMode="auto">
          <a:xfrm>
            <a:off x="1187624" y="1823391"/>
            <a:ext cx="7155600" cy="1647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7000"/>
              </a:lnSpc>
              <a:spcBef>
                <a:spcPct val="0"/>
              </a:spcBef>
              <a:spcAft>
                <a:spcPts val="600"/>
              </a:spcAft>
              <a:buNone/>
            </a:pPr>
            <a:r>
              <a:rPr lang="en-US" altLang="en-US"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Assessment of the elemental composition of areca nut and soil samples collected in Northeast India</a:t>
            </a:r>
            <a:endParaRPr lang="en-US" altLang="en-US" sz="3200" b="1" dirty="0">
              <a:solidFill>
                <a:srgbClr val="002060"/>
              </a:solidFill>
              <a:ea typeface="Calibri" panose="020F0502020204030204" pitchFamily="34" charset="0"/>
              <a:cs typeface="Times New Roman" panose="02020603050405020304" pitchFamily="18" charset="0"/>
            </a:endParaRPr>
          </a:p>
        </p:txBody>
      </p:sp>
      <p:sp>
        <p:nvSpPr>
          <p:cNvPr id="5124" name="Rectangle 4">
            <a:extLst>
              <a:ext uri="{FF2B5EF4-FFF2-40B4-BE49-F238E27FC236}">
                <a16:creationId xmlns:a16="http://schemas.microsoft.com/office/drawing/2014/main" id="{EA91037E-53AF-4BDF-A99C-F2777CC19DCA}"/>
              </a:ext>
            </a:extLst>
          </p:cNvPr>
          <p:cNvSpPr>
            <a:spLocks noChangeArrowheads="1"/>
          </p:cNvSpPr>
          <p:nvPr/>
        </p:nvSpPr>
        <p:spPr bwMode="auto">
          <a:xfrm>
            <a:off x="1475656" y="3717032"/>
            <a:ext cx="7056784" cy="1778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80000"/>
              </a:lnSpc>
              <a:spcBef>
                <a:spcPct val="0"/>
              </a:spcBef>
              <a:buFontTx/>
              <a:buNone/>
            </a:pPr>
            <a:endParaRPr lang="ru-RU" altLang="ru-RU" sz="1350" b="1" i="1" dirty="0">
              <a:solidFill>
                <a:schemeClr val="bg2"/>
              </a:solidFill>
              <a:latin typeface="Arial" panose="020B0604020202020204" pitchFamily="34" charset="0"/>
            </a:endParaRPr>
          </a:p>
          <a:p>
            <a:pPr algn="r" eaLnBrk="1" hangingPunct="1">
              <a:lnSpc>
                <a:spcPct val="80000"/>
              </a:lnSpc>
              <a:spcBef>
                <a:spcPct val="0"/>
              </a:spcBef>
              <a:buFontTx/>
              <a:buNone/>
            </a:pPr>
            <a:endParaRPr lang="ru-RU" altLang="ru-RU" sz="1350" b="1" i="1" dirty="0">
              <a:solidFill>
                <a:schemeClr val="bg2"/>
              </a:solidFill>
              <a:latin typeface="Arial" panose="020B0604020202020204" pitchFamily="34" charset="0"/>
            </a:endParaRPr>
          </a:p>
          <a:p>
            <a:pPr algn="ctr" eaLnBrk="1" hangingPunct="1">
              <a:lnSpc>
                <a:spcPct val="80000"/>
              </a:lnSpc>
              <a:spcBef>
                <a:spcPct val="0"/>
              </a:spcBef>
              <a:buFontTx/>
              <a:buNone/>
            </a:pPr>
            <a:r>
              <a:rPr lang="ro-RO" altLang="ru-RU" b="1" dirty="0">
                <a:solidFill>
                  <a:srgbClr val="002060"/>
                </a:solidFill>
                <a:latin typeface="Arial" panose="020B0604020202020204" pitchFamily="34" charset="0"/>
              </a:rPr>
              <a:t>Inga Zinicovscaia</a:t>
            </a:r>
            <a:endParaRPr lang="ru-RU" altLang="ru-RU" b="1" dirty="0">
              <a:solidFill>
                <a:srgbClr val="002060"/>
              </a:solidFill>
              <a:latin typeface="Arial" panose="020B0604020202020204" pitchFamily="34" charset="0"/>
            </a:endParaRPr>
          </a:p>
          <a:p>
            <a:pPr algn="ctr" eaLnBrk="1" hangingPunct="1">
              <a:lnSpc>
                <a:spcPct val="80000"/>
              </a:lnSpc>
              <a:spcBef>
                <a:spcPct val="0"/>
              </a:spcBef>
              <a:buFontTx/>
              <a:buNone/>
            </a:pPr>
            <a:endParaRPr lang="ru-RU" altLang="ru-RU" b="1" dirty="0">
              <a:solidFill>
                <a:srgbClr val="002060"/>
              </a:solidFill>
              <a:latin typeface="Arial" panose="020B0604020202020204" pitchFamily="34" charset="0"/>
            </a:endParaRPr>
          </a:p>
          <a:p>
            <a:pPr algn="ctr" eaLnBrk="1" hangingPunct="1">
              <a:lnSpc>
                <a:spcPct val="80000"/>
              </a:lnSpc>
              <a:spcBef>
                <a:spcPct val="0"/>
              </a:spcBef>
              <a:buFontTx/>
              <a:buNone/>
            </a:pPr>
            <a:r>
              <a:rPr lang="ro-RO" altLang="ru-RU" sz="1800" i="1" dirty="0">
                <a:solidFill>
                  <a:srgbClr val="002060"/>
                </a:solidFill>
                <a:latin typeface="Arial" panose="020B0604020202020204" pitchFamily="34" charset="0"/>
              </a:rPr>
              <a:t>Joint Institute for Nuclear Research</a:t>
            </a:r>
            <a:endParaRPr lang="en-US" altLang="ru-RU" sz="1800" i="1" dirty="0">
              <a:solidFill>
                <a:srgbClr val="002060"/>
              </a:solidFill>
              <a:latin typeface="Arial" panose="020B0604020202020204" pitchFamily="34" charset="0"/>
            </a:endParaRPr>
          </a:p>
          <a:p>
            <a:pPr algn="ctr" eaLnBrk="1" hangingPunct="1">
              <a:lnSpc>
                <a:spcPct val="80000"/>
              </a:lnSpc>
              <a:spcBef>
                <a:spcPct val="0"/>
              </a:spcBef>
              <a:buFontTx/>
              <a:buNone/>
            </a:pPr>
            <a:endParaRPr lang="en-US" altLang="ru-RU" sz="1800" dirty="0">
              <a:solidFill>
                <a:srgbClr val="000099"/>
              </a:solidFill>
              <a:latin typeface="Arial" panose="020B0604020202020204" pitchFamily="34" charset="0"/>
            </a:endParaRPr>
          </a:p>
          <a:p>
            <a:pPr algn="ctr" eaLnBrk="1" hangingPunct="1">
              <a:lnSpc>
                <a:spcPct val="80000"/>
              </a:lnSpc>
              <a:spcBef>
                <a:spcPct val="0"/>
              </a:spcBef>
              <a:buFontTx/>
              <a:buNone/>
            </a:pPr>
            <a:r>
              <a:rPr lang="en-US" altLang="ru-RU" sz="1800" dirty="0">
                <a:solidFill>
                  <a:srgbClr val="000099"/>
                </a:solidFill>
                <a:latin typeface="Arial" panose="020B0604020202020204" pitchFamily="34" charset="0"/>
              </a:rPr>
              <a:t>inga@jinr.ru</a:t>
            </a:r>
          </a:p>
        </p:txBody>
      </p:sp>
      <p:pic>
        <p:nvPicPr>
          <p:cNvPr id="5125" name="Picture 2">
            <a:extLst>
              <a:ext uri="{FF2B5EF4-FFF2-40B4-BE49-F238E27FC236}">
                <a16:creationId xmlns:a16="http://schemas.microsoft.com/office/drawing/2014/main" id="{F2856958-3B6E-4BF4-B949-6B4AA4A1AF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58204"/>
            <a:ext cx="1160859"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Рисунок 7">
            <a:extLst>
              <a:ext uri="{FF2B5EF4-FFF2-40B4-BE49-F238E27FC236}">
                <a16:creationId xmlns:a16="http://schemas.microsoft.com/office/drawing/2014/main" id="{EFF5BF15-49F0-4CCE-BAAA-26582566C4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3717" y="404664"/>
            <a:ext cx="1784747" cy="669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097E2D-6BC1-47C0-A3C1-9A4C3EB8B745}"/>
              </a:ext>
            </a:extLst>
          </p:cNvPr>
          <p:cNvPicPr>
            <a:picLocks noChangeAspect="1"/>
          </p:cNvPicPr>
          <p:nvPr/>
        </p:nvPicPr>
        <p:blipFill>
          <a:blip r:embed="rId2"/>
          <a:stretch>
            <a:fillRect/>
          </a:stretch>
        </p:blipFill>
        <p:spPr>
          <a:xfrm>
            <a:off x="649162" y="188640"/>
            <a:ext cx="3922838" cy="6237312"/>
          </a:xfrm>
          <a:prstGeom prst="rect">
            <a:avLst/>
          </a:prstGeom>
        </p:spPr>
      </p:pic>
      <p:sp>
        <p:nvSpPr>
          <p:cNvPr id="5" name="Rectangle 4">
            <a:extLst>
              <a:ext uri="{FF2B5EF4-FFF2-40B4-BE49-F238E27FC236}">
                <a16:creationId xmlns:a16="http://schemas.microsoft.com/office/drawing/2014/main" id="{4242C4AA-0095-45FF-A91F-1AEA386284D4}"/>
              </a:ext>
            </a:extLst>
          </p:cNvPr>
          <p:cNvSpPr/>
          <p:nvPr/>
        </p:nvSpPr>
        <p:spPr>
          <a:xfrm>
            <a:off x="1331640" y="6425952"/>
            <a:ext cx="1653017" cy="369332"/>
          </a:xfrm>
          <a:prstGeom prst="rect">
            <a:avLst/>
          </a:prstGeom>
        </p:spPr>
        <p:txBody>
          <a:bodyPr wrap="none">
            <a:spAutoFit/>
          </a:bodyPr>
          <a:lstStyle/>
          <a:p>
            <a:r>
              <a:rPr lang="en-US" b="1" dirty="0">
                <a:solidFill>
                  <a:srgbClr val="002060"/>
                </a:solidFill>
                <a:latin typeface="Times New Roman" panose="02020603050405020304" pitchFamily="18" charset="0"/>
                <a:cs typeface="Times New Roman" panose="02020603050405020304" pitchFamily="18" charset="0"/>
              </a:rPr>
              <a:t>Mizoram State</a:t>
            </a:r>
          </a:p>
        </p:txBody>
      </p:sp>
      <p:sp>
        <p:nvSpPr>
          <p:cNvPr id="6" name="Rectangle 5">
            <a:extLst>
              <a:ext uri="{FF2B5EF4-FFF2-40B4-BE49-F238E27FC236}">
                <a16:creationId xmlns:a16="http://schemas.microsoft.com/office/drawing/2014/main" id="{D72BED4F-62FE-4B69-A1A2-B7E14A8C8147}"/>
              </a:ext>
            </a:extLst>
          </p:cNvPr>
          <p:cNvSpPr/>
          <p:nvPr/>
        </p:nvSpPr>
        <p:spPr>
          <a:xfrm>
            <a:off x="4389292" y="1844824"/>
            <a:ext cx="4105546" cy="1908215"/>
          </a:xfrm>
          <a:prstGeom prst="rect">
            <a:avLst/>
          </a:prstGeom>
        </p:spPr>
        <p:txBody>
          <a:bodyPr wrap="square">
            <a:spAutoFit/>
          </a:bodyPr>
          <a:lstStyle/>
          <a:p>
            <a:pPr algn="just"/>
            <a:r>
              <a:rPr lang="ro-RO" sz="2000" dirty="0">
                <a:solidFill>
                  <a:srgbClr val="002060"/>
                </a:solidFill>
                <a:latin typeface="Times New Roman" panose="02020603050405020304" pitchFamily="18" charset="0"/>
                <a:cs typeface="Times New Roman" panose="02020603050405020304" pitchFamily="18" charset="0"/>
              </a:rPr>
              <a:t>Samples were </a:t>
            </a:r>
            <a:r>
              <a:rPr lang="en-US" sz="2000" dirty="0">
                <a:solidFill>
                  <a:srgbClr val="002060"/>
                </a:solidFill>
                <a:latin typeface="Times New Roman" panose="02020603050405020304" pitchFamily="18" charset="0"/>
                <a:cs typeface="Times New Roman" panose="02020603050405020304" pitchFamily="18" charset="0"/>
              </a:rPr>
              <a:t>collected in very close proximity to the areca palm trees in </a:t>
            </a:r>
            <a:r>
              <a:rPr lang="en-US" sz="2000" dirty="0" err="1">
                <a:solidFill>
                  <a:srgbClr val="002060"/>
                </a:solidFill>
                <a:latin typeface="Times New Roman" panose="02020603050405020304" pitchFamily="18" charset="0"/>
                <a:cs typeface="Times New Roman" panose="02020603050405020304" pitchFamily="18" charset="0"/>
              </a:rPr>
              <a:t>Lengpui</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Lengte</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Zampui</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Zamuang</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Vairengte</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Kolasib</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Sibsagar</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Golaghat</a:t>
            </a:r>
            <a:r>
              <a:rPr lang="en-US" sz="2000" dirty="0">
                <a:solidFill>
                  <a:srgbClr val="002060"/>
                </a:solidFill>
                <a:latin typeface="Times New Roman" panose="02020603050405020304" pitchFamily="18" charset="0"/>
                <a:cs typeface="Times New Roman" panose="02020603050405020304" pitchFamily="18" charset="0"/>
              </a:rPr>
              <a:t>.</a:t>
            </a:r>
          </a:p>
          <a:p>
            <a:pPr algn="just"/>
            <a:endParaRPr lang="en-US"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84834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744670C6-694B-4567-BAB6-C03D1C80B9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812" y="563562"/>
            <a:ext cx="8334375" cy="573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 Box 5">
            <a:extLst>
              <a:ext uri="{FF2B5EF4-FFF2-40B4-BE49-F238E27FC236}">
                <a16:creationId xmlns:a16="http://schemas.microsoft.com/office/drawing/2014/main" id="{E8DDD7D7-5228-422F-9D3C-AB814031E3E9}"/>
              </a:ext>
            </a:extLst>
          </p:cNvPr>
          <p:cNvSpPr txBox="1">
            <a:spLocks noChangeArrowheads="1"/>
          </p:cNvSpPr>
          <p:nvPr/>
        </p:nvSpPr>
        <p:spPr bwMode="auto">
          <a:xfrm>
            <a:off x="373933" y="44451"/>
            <a:ext cx="5834063" cy="81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bg1"/>
                </a:solidFill>
                <a:latin typeface="Arial" panose="020B0604020202020204" pitchFamily="34" charset="0"/>
                <a:ea typeface="Batang" panose="02030600000101010101" pitchFamily="18" charset="-127"/>
              </a:defRPr>
            </a:lvl1pPr>
            <a:lvl2pPr marL="742950" indent="-285750">
              <a:defRPr sz="2800">
                <a:solidFill>
                  <a:schemeClr val="bg1"/>
                </a:solidFill>
                <a:latin typeface="Arial" panose="020B0604020202020204" pitchFamily="34" charset="0"/>
                <a:ea typeface="Batang" panose="02030600000101010101" pitchFamily="18" charset="-127"/>
              </a:defRPr>
            </a:lvl2pPr>
            <a:lvl3pPr marL="1143000" indent="-228600">
              <a:defRPr sz="2800">
                <a:solidFill>
                  <a:schemeClr val="bg1"/>
                </a:solidFill>
                <a:latin typeface="Arial" panose="020B0604020202020204" pitchFamily="34" charset="0"/>
                <a:ea typeface="Batang" panose="02030600000101010101" pitchFamily="18" charset="-127"/>
              </a:defRPr>
            </a:lvl3pPr>
            <a:lvl4pPr marL="1600200" indent="-228600">
              <a:defRPr sz="2800">
                <a:solidFill>
                  <a:schemeClr val="bg1"/>
                </a:solidFill>
                <a:latin typeface="Arial" panose="020B0604020202020204" pitchFamily="34" charset="0"/>
                <a:ea typeface="Batang" panose="02030600000101010101" pitchFamily="18" charset="-127"/>
              </a:defRPr>
            </a:lvl4pPr>
            <a:lvl5pPr marL="2057400" indent="-228600">
              <a:defRPr sz="2800">
                <a:solidFill>
                  <a:schemeClr val="bg1"/>
                </a:solidFill>
                <a:latin typeface="Arial" panose="020B0604020202020204" pitchFamily="34" charset="0"/>
                <a:ea typeface="Batang" panose="02030600000101010101" pitchFamily="18" charset="-127"/>
              </a:defRPr>
            </a:lvl5pPr>
            <a:lvl6pPr marL="25146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6pPr>
            <a:lvl7pPr marL="29718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7pPr>
            <a:lvl8pPr marL="34290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8pPr>
            <a:lvl9pPr marL="38862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9pPr>
          </a:lstStyle>
          <a:p>
            <a:pPr eaLnBrk="1" hangingPunct="1"/>
            <a:r>
              <a:rPr lang="en-US" altLang="ru-RU" sz="1800" b="1" dirty="0">
                <a:solidFill>
                  <a:srgbClr val="002060"/>
                </a:solidFill>
              </a:rPr>
              <a:t>Reactor </a:t>
            </a:r>
            <a:r>
              <a:rPr lang="en-US" altLang="ru-RU" sz="2000" b="1" dirty="0">
                <a:solidFill>
                  <a:srgbClr val="002060"/>
                </a:solidFill>
              </a:rPr>
              <a:t>and</a:t>
            </a:r>
            <a:r>
              <a:rPr lang="ru-RU" altLang="ru-RU" sz="2000" b="1" dirty="0">
                <a:solidFill>
                  <a:srgbClr val="002060"/>
                </a:solidFill>
              </a:rPr>
              <a:t> </a:t>
            </a:r>
            <a:r>
              <a:rPr lang="en-US" altLang="ru-RU" sz="2000" b="1" dirty="0">
                <a:solidFill>
                  <a:srgbClr val="002060"/>
                </a:solidFill>
              </a:rPr>
              <a:t>Radioanalytical complex REGATA</a:t>
            </a:r>
            <a:endParaRPr lang="ru-RU" altLang="ru-RU" sz="2000" b="1" dirty="0">
              <a:solidFill>
                <a:srgbClr val="002060"/>
              </a:solidFill>
            </a:endParaRPr>
          </a:p>
          <a:p>
            <a:pPr eaLnBrk="1" hangingPunct="1">
              <a:spcBef>
                <a:spcPct val="50000"/>
              </a:spcBef>
            </a:pPr>
            <a:endParaRPr lang="en-US" altLang="ru-RU" sz="1800" dirty="0"/>
          </a:p>
        </p:txBody>
      </p:sp>
      <p:sp>
        <p:nvSpPr>
          <p:cNvPr id="2" name="Овал 1">
            <a:extLst>
              <a:ext uri="{FF2B5EF4-FFF2-40B4-BE49-F238E27FC236}">
                <a16:creationId xmlns:a16="http://schemas.microsoft.com/office/drawing/2014/main" id="{C3981297-CF2D-491B-92A5-D2C8A9777006}"/>
              </a:ext>
            </a:extLst>
          </p:cNvPr>
          <p:cNvSpPr>
            <a:spLocks noChangeArrowheads="1"/>
          </p:cNvSpPr>
          <p:nvPr/>
        </p:nvSpPr>
        <p:spPr bwMode="auto">
          <a:xfrm>
            <a:off x="3602038" y="3281363"/>
            <a:ext cx="1081087" cy="592137"/>
          </a:xfrm>
          <a:prstGeom prst="ellipse">
            <a:avLst/>
          </a:prstGeom>
          <a:noFill/>
          <a:ln w="952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a:defRPr sz="2800">
                <a:solidFill>
                  <a:schemeClr val="bg1"/>
                </a:solidFill>
                <a:latin typeface="Arial" panose="020B0604020202020204" pitchFamily="34" charset="0"/>
                <a:ea typeface="Batang" panose="02030600000101010101" pitchFamily="18" charset="-127"/>
              </a:defRPr>
            </a:lvl1pPr>
            <a:lvl2pPr marL="742950" indent="-285750">
              <a:defRPr sz="2800">
                <a:solidFill>
                  <a:schemeClr val="bg1"/>
                </a:solidFill>
                <a:latin typeface="Arial" panose="020B0604020202020204" pitchFamily="34" charset="0"/>
                <a:ea typeface="Batang" panose="02030600000101010101" pitchFamily="18" charset="-127"/>
              </a:defRPr>
            </a:lvl2pPr>
            <a:lvl3pPr marL="1143000" indent="-228600">
              <a:defRPr sz="2800">
                <a:solidFill>
                  <a:schemeClr val="bg1"/>
                </a:solidFill>
                <a:latin typeface="Arial" panose="020B0604020202020204" pitchFamily="34" charset="0"/>
                <a:ea typeface="Batang" panose="02030600000101010101" pitchFamily="18" charset="-127"/>
              </a:defRPr>
            </a:lvl3pPr>
            <a:lvl4pPr marL="1600200" indent="-228600">
              <a:defRPr sz="2800">
                <a:solidFill>
                  <a:schemeClr val="bg1"/>
                </a:solidFill>
                <a:latin typeface="Arial" panose="020B0604020202020204" pitchFamily="34" charset="0"/>
                <a:ea typeface="Batang" panose="02030600000101010101" pitchFamily="18" charset="-127"/>
              </a:defRPr>
            </a:lvl4pPr>
            <a:lvl5pPr marL="2057400" indent="-228600">
              <a:defRPr sz="2800">
                <a:solidFill>
                  <a:schemeClr val="bg1"/>
                </a:solidFill>
                <a:latin typeface="Arial" panose="020B0604020202020204" pitchFamily="34" charset="0"/>
                <a:ea typeface="Batang" panose="02030600000101010101" pitchFamily="18" charset="-127"/>
              </a:defRPr>
            </a:lvl5pPr>
            <a:lvl6pPr marL="25146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6pPr>
            <a:lvl7pPr marL="29718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7pPr>
            <a:lvl8pPr marL="34290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8pPr>
            <a:lvl9pPr marL="38862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9pPr>
          </a:lstStyle>
          <a:p>
            <a:endParaRPr lang="ru-RU" altLang="ru-RU" sz="20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5" descr="Картинки по запросу neutron activation analysis scheme">
            <a:extLst>
              <a:ext uri="{FF2B5EF4-FFF2-40B4-BE49-F238E27FC236}">
                <a16:creationId xmlns:a16="http://schemas.microsoft.com/office/drawing/2014/main" id="{F4BBE10C-B388-4083-BC0E-EE50410D24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763" y="1196975"/>
            <a:ext cx="8953500" cy="519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Прямоугольник 2">
            <a:extLst>
              <a:ext uri="{FF2B5EF4-FFF2-40B4-BE49-F238E27FC236}">
                <a16:creationId xmlns:a16="http://schemas.microsoft.com/office/drawing/2014/main" id="{A332E6E1-452A-425C-BC5C-DF9455D65E5B}"/>
              </a:ext>
            </a:extLst>
          </p:cNvPr>
          <p:cNvSpPr>
            <a:spLocks noChangeArrowheads="1"/>
          </p:cNvSpPr>
          <p:nvPr/>
        </p:nvSpPr>
        <p:spPr bwMode="auto">
          <a:xfrm>
            <a:off x="395288" y="188913"/>
            <a:ext cx="81375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bg1"/>
                </a:solidFill>
                <a:latin typeface="Arial" panose="020B0604020202020204" pitchFamily="34" charset="0"/>
                <a:ea typeface="Batang" panose="02030600000101010101" pitchFamily="18" charset="-127"/>
              </a:defRPr>
            </a:lvl1pPr>
            <a:lvl2pPr marL="742950" indent="-285750">
              <a:defRPr sz="2800">
                <a:solidFill>
                  <a:schemeClr val="bg1"/>
                </a:solidFill>
                <a:latin typeface="Arial" panose="020B0604020202020204" pitchFamily="34" charset="0"/>
                <a:ea typeface="Batang" panose="02030600000101010101" pitchFamily="18" charset="-127"/>
              </a:defRPr>
            </a:lvl2pPr>
            <a:lvl3pPr marL="1143000" indent="-228600">
              <a:defRPr sz="2800">
                <a:solidFill>
                  <a:schemeClr val="bg1"/>
                </a:solidFill>
                <a:latin typeface="Arial" panose="020B0604020202020204" pitchFamily="34" charset="0"/>
                <a:ea typeface="Batang" panose="02030600000101010101" pitchFamily="18" charset="-127"/>
              </a:defRPr>
            </a:lvl3pPr>
            <a:lvl4pPr marL="1600200" indent="-228600">
              <a:defRPr sz="2800">
                <a:solidFill>
                  <a:schemeClr val="bg1"/>
                </a:solidFill>
                <a:latin typeface="Arial" panose="020B0604020202020204" pitchFamily="34" charset="0"/>
                <a:ea typeface="Batang" panose="02030600000101010101" pitchFamily="18" charset="-127"/>
              </a:defRPr>
            </a:lvl4pPr>
            <a:lvl5pPr marL="2057400" indent="-228600">
              <a:defRPr sz="2800">
                <a:solidFill>
                  <a:schemeClr val="bg1"/>
                </a:solidFill>
                <a:latin typeface="Arial" panose="020B0604020202020204" pitchFamily="34" charset="0"/>
                <a:ea typeface="Batang" panose="02030600000101010101" pitchFamily="18" charset="-127"/>
              </a:defRPr>
            </a:lvl5pPr>
            <a:lvl6pPr marL="25146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6pPr>
            <a:lvl7pPr marL="29718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7pPr>
            <a:lvl8pPr marL="34290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8pPr>
            <a:lvl9pPr marL="38862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9pPr>
          </a:lstStyle>
          <a:p>
            <a:pPr algn="ctr"/>
            <a:r>
              <a:rPr lang="en-US" altLang="ru-RU" sz="2000" b="1">
                <a:solidFill>
                  <a:srgbClr val="00007D"/>
                </a:solidFill>
              </a:rPr>
              <a:t>Diagram illustrating the process of neutron capture by a target nucleus followed by the emission of gamma rays.</a:t>
            </a:r>
            <a:endParaRPr lang="ru-RU" altLang="ru-RU" sz="2000" b="1">
              <a:solidFill>
                <a:srgbClr val="00007D"/>
              </a:solidFill>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Content Placeholder 2">
            <a:extLst>
              <a:ext uri="{FF2B5EF4-FFF2-40B4-BE49-F238E27FC236}">
                <a16:creationId xmlns:a16="http://schemas.microsoft.com/office/drawing/2014/main" id="{F553CC68-0FD2-48AB-9771-4624B263784E}"/>
              </a:ext>
            </a:extLst>
          </p:cNvPr>
          <p:cNvSpPr>
            <a:spLocks noGrp="1"/>
          </p:cNvSpPr>
          <p:nvPr>
            <p:ph idx="1"/>
          </p:nvPr>
        </p:nvSpPr>
        <p:spPr>
          <a:xfrm>
            <a:off x="684213" y="115888"/>
            <a:ext cx="8229600" cy="6337300"/>
          </a:xfrm>
        </p:spPr>
        <p:txBody>
          <a:bodyPr rtlCol="0">
            <a:normAutofit lnSpcReduction="10000"/>
          </a:bodyPr>
          <a:lstStyle/>
          <a:p>
            <a:pPr marL="0" indent="0" eaLnBrk="1" fontAlgn="auto" hangingPunct="1">
              <a:spcAft>
                <a:spcPts val="0"/>
              </a:spcAft>
              <a:buClr>
                <a:schemeClr val="accent1">
                  <a:lumMod val="75000"/>
                </a:schemeClr>
              </a:buClr>
              <a:buFont typeface="Wingdings" panose="05000000000000000000" pitchFamily="2" charset="2"/>
              <a:buNone/>
              <a:defRPr/>
            </a:pPr>
            <a:r>
              <a:rPr lang="en-US" sz="2200" b="1" dirty="0">
                <a:solidFill>
                  <a:srgbClr val="002060"/>
                </a:solidFill>
                <a:latin typeface="Times New Roman" panose="02020603050405020304" pitchFamily="18" charset="0"/>
                <a:cs typeface="Times New Roman" panose="02020603050405020304" pitchFamily="18" charset="0"/>
              </a:rPr>
              <a:t>NAA features the following advantages:</a:t>
            </a:r>
          </a:p>
          <a:p>
            <a:pPr marL="182880" indent="-182880" eaLnBrk="1" fontAlgn="auto" hangingPunct="1">
              <a:spcAft>
                <a:spcPts val="0"/>
              </a:spcAft>
              <a:buClr>
                <a:srgbClr val="002060"/>
              </a:buClr>
              <a:buFont typeface="Wingdings" panose="05000000000000000000" pitchFamily="2" charset="2"/>
              <a:buChar char="ü"/>
              <a:defRPr/>
            </a:pPr>
            <a:r>
              <a:rPr lang="en-US" sz="2000" dirty="0">
                <a:solidFill>
                  <a:srgbClr val="002060"/>
                </a:solidFill>
                <a:latin typeface="Times New Roman" panose="02020603050405020304" pitchFamily="18" charset="0"/>
                <a:cs typeface="Times New Roman" panose="02020603050405020304" pitchFamily="18" charset="0"/>
              </a:rPr>
              <a:t>high sensitivity to a majority of elements;</a:t>
            </a:r>
          </a:p>
          <a:p>
            <a:pPr marL="182880" indent="-182880" eaLnBrk="1" fontAlgn="auto" hangingPunct="1">
              <a:spcAft>
                <a:spcPts val="0"/>
              </a:spcAft>
              <a:buClr>
                <a:srgbClr val="002060"/>
              </a:buClr>
              <a:buFont typeface="Wingdings" panose="05000000000000000000" pitchFamily="2" charset="2"/>
              <a:buChar char="ü"/>
              <a:defRPr/>
            </a:pPr>
            <a:r>
              <a:rPr lang="en-US" sz="2000" dirty="0">
                <a:solidFill>
                  <a:srgbClr val="002060"/>
                </a:solidFill>
                <a:latin typeface="Times New Roman" panose="02020603050405020304" pitchFamily="18" charset="0"/>
                <a:cs typeface="Times New Roman" panose="02020603050405020304" pitchFamily="18" charset="0"/>
              </a:rPr>
              <a:t>good selectivity;</a:t>
            </a:r>
          </a:p>
          <a:p>
            <a:pPr marL="182880" indent="-182880" eaLnBrk="1" fontAlgn="auto" hangingPunct="1">
              <a:spcAft>
                <a:spcPts val="0"/>
              </a:spcAft>
              <a:buClr>
                <a:srgbClr val="002060"/>
              </a:buClr>
              <a:buFont typeface="Wingdings" panose="05000000000000000000" pitchFamily="2" charset="2"/>
              <a:buChar char="ü"/>
              <a:defRPr/>
            </a:pPr>
            <a:r>
              <a:rPr lang="en-US" sz="2000" dirty="0">
                <a:solidFill>
                  <a:srgbClr val="002060"/>
                </a:solidFill>
                <a:latin typeface="Times New Roman" panose="02020603050405020304" pitchFamily="18" charset="0"/>
                <a:cs typeface="Times New Roman" panose="02020603050405020304" pitchFamily="18" charset="0"/>
              </a:rPr>
              <a:t>a possibility of simultaneously determining a large number of elements;</a:t>
            </a:r>
          </a:p>
          <a:p>
            <a:pPr marL="182880" indent="-182880" eaLnBrk="1" fontAlgn="auto" hangingPunct="1">
              <a:spcAft>
                <a:spcPts val="0"/>
              </a:spcAft>
              <a:buClr>
                <a:srgbClr val="002060"/>
              </a:buClr>
              <a:buFont typeface="Wingdings" panose="05000000000000000000" pitchFamily="2" charset="2"/>
              <a:buChar char="ü"/>
              <a:defRPr/>
            </a:pPr>
            <a:r>
              <a:rPr lang="en-US" sz="2000" dirty="0">
                <a:solidFill>
                  <a:srgbClr val="002060"/>
                </a:solidFill>
                <a:latin typeface="Times New Roman" panose="02020603050405020304" pitchFamily="18" charset="0"/>
                <a:cs typeface="Times New Roman" panose="02020603050405020304" pitchFamily="18" charset="0"/>
              </a:rPr>
              <a:t>The method works for a very wide concentration range, from percent level down to the </a:t>
            </a:r>
            <a:r>
              <a:rPr lang="en-US" sz="2000" dirty="0" err="1">
                <a:solidFill>
                  <a:srgbClr val="002060"/>
                </a:solidFill>
                <a:latin typeface="Times New Roman" panose="02020603050405020304" pitchFamily="18" charset="0"/>
                <a:cs typeface="Times New Roman" panose="02020603050405020304" pitchFamily="18" charset="0"/>
              </a:rPr>
              <a:t>ppt</a:t>
            </a:r>
            <a:r>
              <a:rPr lang="en-US" sz="2000" dirty="0">
                <a:solidFill>
                  <a:srgbClr val="002060"/>
                </a:solidFill>
                <a:latin typeface="Times New Roman" panose="02020603050405020304" pitchFamily="18" charset="0"/>
                <a:cs typeface="Times New Roman" panose="02020603050405020304" pitchFamily="18" charset="0"/>
              </a:rPr>
              <a:t> and even sub-</a:t>
            </a:r>
            <a:r>
              <a:rPr lang="en-US" sz="2000" dirty="0" err="1">
                <a:solidFill>
                  <a:srgbClr val="002060"/>
                </a:solidFill>
                <a:latin typeface="Times New Roman" panose="02020603050405020304" pitchFamily="18" charset="0"/>
                <a:cs typeface="Times New Roman" panose="02020603050405020304" pitchFamily="18" charset="0"/>
              </a:rPr>
              <a:t>ppt</a:t>
            </a:r>
            <a:r>
              <a:rPr lang="en-US" sz="2000" dirty="0">
                <a:solidFill>
                  <a:srgbClr val="002060"/>
                </a:solidFill>
                <a:latin typeface="Times New Roman" panose="02020603050405020304" pitchFamily="18" charset="0"/>
                <a:cs typeface="Times New Roman" panose="02020603050405020304" pitchFamily="18" charset="0"/>
              </a:rPr>
              <a:t> level.</a:t>
            </a:r>
          </a:p>
          <a:p>
            <a:pPr marL="182880" indent="-182880" eaLnBrk="1" fontAlgn="auto" hangingPunct="1">
              <a:spcAft>
                <a:spcPts val="0"/>
              </a:spcAft>
              <a:buClr>
                <a:srgbClr val="002060"/>
              </a:buClr>
              <a:buFont typeface="Wingdings" panose="05000000000000000000" pitchFamily="2" charset="2"/>
              <a:buChar char="ü"/>
              <a:defRPr/>
            </a:pPr>
            <a:r>
              <a:rPr lang="en-US" sz="2000" dirty="0">
                <a:solidFill>
                  <a:srgbClr val="002060"/>
                </a:solidFill>
                <a:latin typeface="Times New Roman" panose="02020603050405020304" pitchFamily="18" charset="0"/>
                <a:cs typeface="Times New Roman" panose="02020603050405020304" pitchFamily="18" charset="0"/>
              </a:rPr>
              <a:t>independence of the results on the form of chemical compounds;</a:t>
            </a:r>
          </a:p>
          <a:p>
            <a:pPr marL="182880" indent="-182880" eaLnBrk="1" fontAlgn="auto" hangingPunct="1">
              <a:spcAft>
                <a:spcPts val="0"/>
              </a:spcAft>
              <a:buClr>
                <a:srgbClr val="002060"/>
              </a:buClr>
              <a:buFont typeface="Wingdings" panose="05000000000000000000" pitchFamily="2" charset="2"/>
              <a:buChar char="ü"/>
              <a:defRPr/>
            </a:pPr>
            <a:r>
              <a:rPr lang="en-US" sz="2000" dirty="0">
                <a:solidFill>
                  <a:srgbClr val="FF0000"/>
                </a:solidFill>
                <a:latin typeface="Times New Roman" panose="02020603050405020304" pitchFamily="18" charset="0"/>
                <a:cs typeface="Times New Roman" panose="02020603050405020304" pitchFamily="18" charset="0"/>
              </a:rPr>
              <a:t>NAA is in an unbeatable position in analysis of the rare earth elements (REE)</a:t>
            </a:r>
          </a:p>
          <a:p>
            <a:pPr marL="182880" indent="-182880" eaLnBrk="1" fontAlgn="auto" hangingPunct="1">
              <a:spcAft>
                <a:spcPts val="0"/>
              </a:spcAft>
              <a:buClr>
                <a:srgbClr val="002060"/>
              </a:buClr>
              <a:buFont typeface="Wingdings" panose="05000000000000000000" pitchFamily="2" charset="2"/>
              <a:buChar char="ü"/>
              <a:defRPr/>
            </a:pPr>
            <a:r>
              <a:rPr lang="en-US" sz="2000" dirty="0">
                <a:solidFill>
                  <a:srgbClr val="002060"/>
                </a:solidFill>
                <a:latin typeface="Times New Roman" panose="02020603050405020304" pitchFamily="18" charset="0"/>
                <a:cs typeface="Times New Roman" panose="02020603050405020304" pitchFamily="18" charset="0"/>
              </a:rPr>
              <a:t>A nondestructive nature, which allows avoiding the risk of contamination of samples with reagents or their incomplete dissolution;</a:t>
            </a:r>
          </a:p>
          <a:p>
            <a:pPr marL="182880" indent="-182880" eaLnBrk="1" fontAlgn="auto" hangingPunct="1">
              <a:spcAft>
                <a:spcPts val="0"/>
              </a:spcAft>
              <a:buClr>
                <a:srgbClr val="002060"/>
              </a:buClr>
              <a:buFont typeface="Wingdings" panose="05000000000000000000" pitchFamily="2" charset="2"/>
              <a:buChar char="ü"/>
              <a:defRPr/>
            </a:pPr>
            <a:r>
              <a:rPr lang="en-US" sz="2000" dirty="0">
                <a:solidFill>
                  <a:srgbClr val="002060"/>
                </a:solidFill>
                <a:latin typeface="Times New Roman" panose="02020603050405020304" pitchFamily="18" charset="0"/>
                <a:cs typeface="Times New Roman" panose="02020603050405020304" pitchFamily="18" charset="0"/>
              </a:rPr>
              <a:t>easy procedure for preparation of samples for analysis.</a:t>
            </a:r>
          </a:p>
          <a:p>
            <a:pPr marL="182880" indent="-182880" eaLnBrk="1" fontAlgn="auto" hangingPunct="1">
              <a:spcAft>
                <a:spcPts val="0"/>
              </a:spcAft>
              <a:buClr>
                <a:schemeClr val="accent1">
                  <a:lumMod val="75000"/>
                </a:schemeClr>
              </a:buClr>
              <a:defRPr/>
            </a:pPr>
            <a:endParaRPr lang="en-US" sz="2000" dirty="0">
              <a:solidFill>
                <a:srgbClr val="002060"/>
              </a:solidFill>
              <a:latin typeface="Times New Roman" panose="02020603050405020304" pitchFamily="18" charset="0"/>
              <a:cs typeface="Times New Roman" panose="02020603050405020304" pitchFamily="18" charset="0"/>
            </a:endParaRPr>
          </a:p>
          <a:p>
            <a:pPr marL="0" indent="0" eaLnBrk="1" fontAlgn="auto" hangingPunct="1">
              <a:spcAft>
                <a:spcPts val="0"/>
              </a:spcAft>
              <a:buClr>
                <a:schemeClr val="accent1">
                  <a:lumMod val="75000"/>
                </a:schemeClr>
              </a:buClr>
              <a:buFont typeface="Wingdings" panose="05000000000000000000" pitchFamily="2" charset="2"/>
              <a:buNone/>
              <a:defRPr/>
            </a:pPr>
            <a:r>
              <a:rPr lang="en-US" sz="2200" b="1" dirty="0">
                <a:solidFill>
                  <a:srgbClr val="002060"/>
                </a:solidFill>
                <a:latin typeface="Times New Roman" panose="02020603050405020304" pitchFamily="18" charset="0"/>
                <a:cs typeface="Times New Roman" panose="02020603050405020304" pitchFamily="18" charset="0"/>
              </a:rPr>
              <a:t>The disadvantages of NAA are:</a:t>
            </a:r>
          </a:p>
          <a:p>
            <a:pPr marL="182880" indent="-182880" eaLnBrk="1" fontAlgn="auto" hangingPunct="1">
              <a:spcAft>
                <a:spcPts val="0"/>
              </a:spcAft>
              <a:buClr>
                <a:srgbClr val="002060"/>
              </a:buClr>
              <a:defRPr/>
            </a:pPr>
            <a:r>
              <a:rPr lang="en-US" sz="2000" dirty="0">
                <a:solidFill>
                  <a:srgbClr val="002060"/>
                </a:solidFill>
                <a:latin typeface="Times New Roman" panose="02020603050405020304" pitchFamily="18" charset="0"/>
                <a:cs typeface="Times New Roman" panose="02020603050405020304" pitchFamily="18" charset="0"/>
              </a:rPr>
              <a:t>necessity of using nuclear reactors;</a:t>
            </a:r>
          </a:p>
          <a:p>
            <a:pPr marL="182880" indent="-182880" eaLnBrk="1" fontAlgn="auto" hangingPunct="1">
              <a:spcAft>
                <a:spcPts val="0"/>
              </a:spcAft>
              <a:buClr>
                <a:srgbClr val="002060"/>
              </a:buClr>
              <a:defRPr/>
            </a:pPr>
            <a:r>
              <a:rPr lang="en-US" sz="2000" dirty="0">
                <a:solidFill>
                  <a:srgbClr val="002060"/>
                </a:solidFill>
                <a:latin typeface="Times New Roman" panose="02020603050405020304" pitchFamily="18" charset="0"/>
                <a:cs typeface="Times New Roman" panose="02020603050405020304" pitchFamily="18" charset="0"/>
              </a:rPr>
              <a:t>problems arising from storage and disposal of nuclear waste;</a:t>
            </a:r>
          </a:p>
          <a:p>
            <a:pPr marL="182880" indent="-182880" eaLnBrk="1" fontAlgn="auto" hangingPunct="1">
              <a:spcAft>
                <a:spcPts val="0"/>
              </a:spcAft>
              <a:buClr>
                <a:srgbClr val="002060"/>
              </a:buClr>
              <a:defRPr/>
            </a:pPr>
            <a:r>
              <a:rPr lang="en-US" sz="2000" dirty="0">
                <a:solidFill>
                  <a:srgbClr val="002060"/>
                </a:solidFill>
                <a:latin typeface="Times New Roman" panose="02020603050405020304" pitchFamily="18" charset="0"/>
                <a:cs typeface="Times New Roman" panose="02020603050405020304" pitchFamily="18" charset="0"/>
              </a:rPr>
              <a:t>time required for analysis.</a:t>
            </a:r>
            <a:endParaRPr lang="ru-RU" sz="2000"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A70030D1-C001-4488-A631-13C2023AF358}"/>
              </a:ext>
            </a:extLst>
          </p:cNvPr>
          <p:cNvSpPr>
            <a:spLocks noGrp="1"/>
          </p:cNvSpPr>
          <p:nvPr>
            <p:ph type="title"/>
          </p:nvPr>
        </p:nvSpPr>
        <p:spPr>
          <a:xfrm>
            <a:off x="611188" y="188913"/>
            <a:ext cx="7772400" cy="431800"/>
          </a:xfrm>
        </p:spPr>
        <p:txBody>
          <a:bodyPr/>
          <a:lstStyle/>
          <a:p>
            <a:pPr algn="ctr" eaLnBrk="1" hangingPunct="1"/>
            <a:r>
              <a:rPr lang="en-US" altLang="ru-RU" sz="2200" b="1">
                <a:solidFill>
                  <a:srgbClr val="002060"/>
                </a:solidFill>
                <a:latin typeface="Times New Roman" panose="02020603050405020304" pitchFamily="18" charset="0"/>
                <a:cs typeface="Times New Roman" panose="02020603050405020304" pitchFamily="18" charset="0"/>
              </a:rPr>
              <a:t>Analysis of  PT samples</a:t>
            </a:r>
            <a:r>
              <a:rPr lang="ru-RU" altLang="ru-RU" sz="2200" b="1">
                <a:solidFill>
                  <a:srgbClr val="002060"/>
                </a:solidFill>
                <a:latin typeface="Times New Roman" panose="02020603050405020304" pitchFamily="18" charset="0"/>
                <a:cs typeface="Times New Roman" panose="02020603050405020304" pitchFamily="18" charset="0"/>
              </a:rPr>
              <a:t> </a:t>
            </a:r>
            <a:r>
              <a:rPr lang="en-US" altLang="ru-RU" sz="2200" b="1">
                <a:solidFill>
                  <a:srgbClr val="002060"/>
                </a:solidFill>
                <a:latin typeface="Times New Roman" panose="02020603050405020304" pitchFamily="18" charset="0"/>
                <a:cs typeface="Times New Roman" panose="02020603050405020304" pitchFamily="18" charset="0"/>
              </a:rPr>
              <a:t>(short-lived isotopes)</a:t>
            </a:r>
            <a:endParaRPr lang="ru-RU" altLang="ru-RU" sz="2200" b="1">
              <a:solidFill>
                <a:srgbClr val="002060"/>
              </a:solidFill>
              <a:latin typeface="Times New Roman" panose="02020603050405020304" pitchFamily="18" charset="0"/>
              <a:cs typeface="Times New Roman" panose="02020603050405020304" pitchFamily="18" charset="0"/>
            </a:endParaRPr>
          </a:p>
        </p:txBody>
      </p:sp>
      <p:sp>
        <p:nvSpPr>
          <p:cNvPr id="25603" name="Rectangle 3">
            <a:extLst>
              <a:ext uri="{FF2B5EF4-FFF2-40B4-BE49-F238E27FC236}">
                <a16:creationId xmlns:a16="http://schemas.microsoft.com/office/drawing/2014/main" id="{A2FD325A-DEC5-44C5-B649-A365BFD1FBA0}"/>
              </a:ext>
            </a:extLst>
          </p:cNvPr>
          <p:cNvSpPr>
            <a:spLocks noGrp="1" noChangeArrowheads="1"/>
          </p:cNvSpPr>
          <p:nvPr>
            <p:ph type="body" idx="1"/>
          </p:nvPr>
        </p:nvSpPr>
        <p:spPr>
          <a:xfrm>
            <a:off x="285750" y="1268413"/>
            <a:ext cx="8424863" cy="5040312"/>
          </a:xfrm>
        </p:spPr>
        <p:txBody>
          <a:bodyPr/>
          <a:lstStyle/>
          <a:p>
            <a:pPr eaLnBrk="1" hangingPunct="1">
              <a:buFont typeface="Arial" charset="0"/>
              <a:buChar char="•"/>
              <a:defRPr/>
            </a:pPr>
            <a:r>
              <a:rPr lang="en-US" sz="2000" dirty="0">
                <a:solidFill>
                  <a:srgbClr val="002060"/>
                </a:solidFill>
                <a:latin typeface="Times New Roman" panose="02020603050405020304" pitchFamily="18" charset="0"/>
                <a:cs typeface="Times New Roman" panose="02020603050405020304" pitchFamily="18" charset="0"/>
              </a:rPr>
              <a:t>Weight of soil, geological samples about 0.1 gram</a:t>
            </a:r>
          </a:p>
          <a:p>
            <a:pPr eaLnBrk="1" hangingPunct="1">
              <a:buFont typeface="Arial" charset="0"/>
              <a:buChar char="•"/>
              <a:defRPr/>
            </a:pPr>
            <a:endParaRPr lang="en-US" sz="2000" dirty="0">
              <a:solidFill>
                <a:srgbClr val="002060"/>
              </a:solidFill>
              <a:latin typeface="Times New Roman" panose="02020603050405020304" pitchFamily="18" charset="0"/>
              <a:cs typeface="Times New Roman" panose="02020603050405020304" pitchFamily="18" charset="0"/>
            </a:endParaRPr>
          </a:p>
          <a:p>
            <a:pPr eaLnBrk="1" hangingPunct="1">
              <a:buFont typeface="Arial" charset="0"/>
              <a:buChar char="•"/>
              <a:defRPr/>
            </a:pPr>
            <a:r>
              <a:rPr lang="en-US" sz="2000" dirty="0">
                <a:solidFill>
                  <a:srgbClr val="002060"/>
                </a:solidFill>
                <a:latin typeface="Times New Roman" panose="02020603050405020304" pitchFamily="18" charset="0"/>
                <a:cs typeface="Times New Roman" panose="02020603050405020304" pitchFamily="18" charset="0"/>
              </a:rPr>
              <a:t>Weight of plant samples and biological samples about 0.3 gram</a:t>
            </a:r>
          </a:p>
          <a:p>
            <a:pPr eaLnBrk="1" hangingPunct="1">
              <a:buFont typeface="Arial" charset="0"/>
              <a:buChar char="•"/>
              <a:defRPr/>
            </a:pPr>
            <a:endParaRPr lang="en-US" sz="2000" dirty="0">
              <a:solidFill>
                <a:srgbClr val="002060"/>
              </a:solidFill>
              <a:latin typeface="Times New Roman" panose="02020603050405020304" pitchFamily="18" charset="0"/>
              <a:cs typeface="Times New Roman" panose="02020603050405020304" pitchFamily="18" charset="0"/>
            </a:endParaRPr>
          </a:p>
          <a:p>
            <a:pPr eaLnBrk="1" hangingPunct="1">
              <a:buFont typeface="Arial" charset="0"/>
              <a:buChar char="•"/>
              <a:defRPr/>
            </a:pPr>
            <a:r>
              <a:rPr lang="en-US" sz="2000" dirty="0">
                <a:solidFill>
                  <a:srgbClr val="002060"/>
                </a:solidFill>
                <a:latin typeface="Times New Roman" panose="02020603050405020304" pitchFamily="18" charset="0"/>
                <a:cs typeface="Times New Roman" panose="02020603050405020304" pitchFamily="18" charset="0"/>
              </a:rPr>
              <a:t>Irradiation – 1 min(soil), 3 min (plant)</a:t>
            </a:r>
          </a:p>
          <a:p>
            <a:pPr eaLnBrk="1" hangingPunct="1">
              <a:buFont typeface="Arial" charset="0"/>
              <a:buChar char="•"/>
              <a:defRPr/>
            </a:pPr>
            <a:endParaRPr lang="en-US" sz="2000" dirty="0">
              <a:solidFill>
                <a:srgbClr val="002060"/>
              </a:solidFill>
              <a:latin typeface="Times New Roman" panose="02020603050405020304" pitchFamily="18" charset="0"/>
              <a:cs typeface="Times New Roman" panose="02020603050405020304" pitchFamily="18" charset="0"/>
            </a:endParaRPr>
          </a:p>
          <a:p>
            <a:pPr eaLnBrk="1" hangingPunct="1">
              <a:buFont typeface="Arial" charset="0"/>
              <a:buChar char="•"/>
              <a:defRPr/>
            </a:pPr>
            <a:r>
              <a:rPr lang="en-US" sz="2000" dirty="0">
                <a:solidFill>
                  <a:srgbClr val="002060"/>
                </a:solidFill>
                <a:latin typeface="Times New Roman" panose="02020603050405020304" pitchFamily="18" charset="0"/>
                <a:cs typeface="Times New Roman" panose="02020603050405020304" pitchFamily="18" charset="0"/>
              </a:rPr>
              <a:t> Irradiation channel - </a:t>
            </a:r>
            <a:r>
              <a:rPr lang="en-US" sz="2000" dirty="0" err="1">
                <a:solidFill>
                  <a:srgbClr val="002060"/>
                </a:solidFill>
                <a:latin typeface="Times New Roman" panose="02020603050405020304" pitchFamily="18" charset="0"/>
                <a:cs typeface="Times New Roman" panose="02020603050405020304" pitchFamily="18" charset="0"/>
              </a:rPr>
              <a:t>Ch</a:t>
            </a:r>
            <a:r>
              <a:rPr lang="en-US" sz="2000" dirty="0">
                <a:solidFill>
                  <a:srgbClr val="002060"/>
                </a:solidFill>
                <a:latin typeface="Times New Roman" panose="02020603050405020304" pitchFamily="18" charset="0"/>
                <a:cs typeface="Times New Roman" panose="02020603050405020304" pitchFamily="18" charset="0"/>
              </a:rPr>
              <a:t> 2 (full neutron spectrum).</a:t>
            </a:r>
          </a:p>
          <a:p>
            <a:pPr eaLnBrk="1" hangingPunct="1">
              <a:buFont typeface="Arial" charset="0"/>
              <a:buChar char="•"/>
              <a:defRPr/>
            </a:pPr>
            <a:endParaRPr lang="en-US" sz="2000" dirty="0">
              <a:solidFill>
                <a:srgbClr val="002060"/>
              </a:solidFill>
              <a:latin typeface="Times New Roman" panose="02020603050405020304" pitchFamily="18" charset="0"/>
              <a:cs typeface="Times New Roman" panose="02020603050405020304" pitchFamily="18" charset="0"/>
            </a:endParaRPr>
          </a:p>
          <a:p>
            <a:pPr eaLnBrk="1" hangingPunct="1">
              <a:buFont typeface="Arial" charset="0"/>
              <a:buChar char="•"/>
              <a:defRPr/>
            </a:pPr>
            <a:r>
              <a:rPr lang="en-US" sz="2000" dirty="0">
                <a:solidFill>
                  <a:srgbClr val="002060"/>
                </a:solidFill>
                <a:latin typeface="Times New Roman" panose="02020603050405020304" pitchFamily="18" charset="0"/>
                <a:cs typeface="Times New Roman" panose="02020603050405020304" pitchFamily="18" charset="0"/>
              </a:rPr>
              <a:t>up to 4 samples of the same type (in compliance with the quantity of detectors) are irradiated simultaneously in polyethylene capsule.</a:t>
            </a:r>
          </a:p>
          <a:p>
            <a:pPr eaLnBrk="1" hangingPunct="1">
              <a:buFont typeface="Arial" charset="0"/>
              <a:buChar char="•"/>
              <a:defRPr/>
            </a:pPr>
            <a:endParaRPr lang="en-US" sz="2400" dirty="0">
              <a:solidFill>
                <a:srgbClr val="002060"/>
              </a:solidFill>
            </a:endParaRPr>
          </a:p>
          <a:p>
            <a:pPr eaLnBrk="1" hangingPunct="1">
              <a:buFont typeface="Arial" charset="0"/>
              <a:buChar char="•"/>
              <a:defRPr/>
            </a:pPr>
            <a:endParaRPr lang="en-US" sz="2800" dirty="0">
              <a:solidFill>
                <a:srgbClr val="002060"/>
              </a:solidFill>
            </a:endParaRPr>
          </a:p>
          <a:p>
            <a:pPr marL="0" indent="0" eaLnBrk="1" hangingPunct="1">
              <a:buFontTx/>
              <a:buNone/>
              <a:defRPr/>
            </a:pPr>
            <a:endParaRPr lang="ru-RU" sz="2800" dirty="0">
              <a:solidFill>
                <a:srgbClr val="002060"/>
              </a:solidFill>
            </a:endParaRPr>
          </a:p>
        </p:txBody>
      </p:sp>
      <p:sp>
        <p:nvSpPr>
          <p:cNvPr id="2" name="Rectangle 1">
            <a:extLst>
              <a:ext uri="{FF2B5EF4-FFF2-40B4-BE49-F238E27FC236}">
                <a16:creationId xmlns:a16="http://schemas.microsoft.com/office/drawing/2014/main" id="{EA105A4A-A1D7-45EA-81B0-051117829E15}"/>
              </a:ext>
            </a:extLst>
          </p:cNvPr>
          <p:cNvSpPr/>
          <p:nvPr/>
        </p:nvSpPr>
        <p:spPr>
          <a:xfrm>
            <a:off x="2915816" y="620713"/>
            <a:ext cx="3310009" cy="369332"/>
          </a:xfrm>
          <a:prstGeom prst="rect">
            <a:avLst/>
          </a:prstGeom>
        </p:spPr>
        <p:txBody>
          <a:bodyPr wrap="none">
            <a:spAutoFit/>
          </a:bodyPr>
          <a:lstStyle/>
          <a:p>
            <a:r>
              <a:rPr lang="it-IT" b="1" dirty="0">
                <a:solidFill>
                  <a:srgbClr val="FF0000"/>
                </a:solidFill>
                <a:latin typeface="Times New Roman" panose="02020603050405020304" pitchFamily="18" charset="0"/>
                <a:cs typeface="Times New Roman" panose="02020603050405020304" pitchFamily="18" charset="0"/>
              </a:rPr>
              <a:t>Mg, Al, Si, Cl, Ti, V, Mn and Dy</a:t>
            </a:r>
            <a:endParaRPr lang="en-US"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3545E866-BE28-4A0C-B101-1D1418A11506}"/>
              </a:ext>
            </a:extLst>
          </p:cNvPr>
          <p:cNvSpPr>
            <a:spLocks noGrp="1"/>
          </p:cNvSpPr>
          <p:nvPr>
            <p:ph type="title"/>
          </p:nvPr>
        </p:nvSpPr>
        <p:spPr>
          <a:xfrm>
            <a:off x="990600" y="0"/>
            <a:ext cx="7772400" cy="647700"/>
          </a:xfrm>
        </p:spPr>
        <p:txBody>
          <a:bodyPr/>
          <a:lstStyle/>
          <a:p>
            <a:pPr algn="ctr" eaLnBrk="1" hangingPunct="1"/>
            <a:r>
              <a:rPr lang="en-US" altLang="ru-RU" sz="2200" b="1">
                <a:solidFill>
                  <a:srgbClr val="002060"/>
                </a:solidFill>
                <a:latin typeface="Times New Roman" panose="02020603050405020304" pitchFamily="18" charset="0"/>
                <a:cs typeface="Times New Roman" panose="02020603050405020304" pitchFamily="18" charset="0"/>
              </a:rPr>
              <a:t>Analysis of PT samples (long-lived isotopes)</a:t>
            </a:r>
            <a:endParaRPr lang="ru-RU" altLang="ru-RU" sz="2200" b="1">
              <a:solidFill>
                <a:srgbClr val="002060"/>
              </a:solidFill>
              <a:latin typeface="Times New Roman" panose="02020603050405020304" pitchFamily="18" charset="0"/>
              <a:cs typeface="Times New Roman" panose="02020603050405020304" pitchFamily="18" charset="0"/>
            </a:endParaRPr>
          </a:p>
        </p:txBody>
      </p:sp>
      <p:sp>
        <p:nvSpPr>
          <p:cNvPr id="22531" name="Rectangle 3">
            <a:extLst>
              <a:ext uri="{FF2B5EF4-FFF2-40B4-BE49-F238E27FC236}">
                <a16:creationId xmlns:a16="http://schemas.microsoft.com/office/drawing/2014/main" id="{8CDD934B-5A7D-4F9D-A90C-0E77FC1AC34F}"/>
              </a:ext>
            </a:extLst>
          </p:cNvPr>
          <p:cNvSpPr>
            <a:spLocks noGrp="1" noChangeArrowheads="1"/>
          </p:cNvSpPr>
          <p:nvPr>
            <p:ph type="body" idx="1"/>
          </p:nvPr>
        </p:nvSpPr>
        <p:spPr>
          <a:xfrm>
            <a:off x="343069" y="1412776"/>
            <a:ext cx="8424862" cy="5688013"/>
          </a:xfrm>
        </p:spPr>
        <p:txBody>
          <a:bodyPr>
            <a:normAutofit/>
          </a:bodyPr>
          <a:lstStyle/>
          <a:p>
            <a:pPr eaLnBrk="1" hangingPunct="1"/>
            <a:r>
              <a:rPr lang="en-US" altLang="ru-RU" sz="1800" dirty="0">
                <a:solidFill>
                  <a:srgbClr val="002060"/>
                </a:solidFill>
                <a:latin typeface="Times New Roman" panose="02020603050405020304" pitchFamily="18" charset="0"/>
                <a:cs typeface="Times New Roman" panose="02020603050405020304" pitchFamily="18" charset="0"/>
              </a:rPr>
              <a:t>Weight of samples as in case of </a:t>
            </a:r>
            <a:r>
              <a:rPr lang="en-US" altLang="ru-RU" sz="1800" b="1" dirty="0">
                <a:solidFill>
                  <a:srgbClr val="002060"/>
                </a:solidFill>
                <a:latin typeface="Times New Roman" panose="02020603050405020304" pitchFamily="18" charset="0"/>
                <a:cs typeface="Times New Roman" panose="02020603050405020304" pitchFamily="18" charset="0"/>
              </a:rPr>
              <a:t>short-lived isotopes</a:t>
            </a:r>
          </a:p>
          <a:p>
            <a:pPr eaLnBrk="1" hangingPunct="1"/>
            <a:endParaRPr lang="en-US" altLang="ru-RU" sz="1000" dirty="0">
              <a:solidFill>
                <a:srgbClr val="002060"/>
              </a:solidFill>
              <a:latin typeface="Times New Roman" panose="02020603050405020304" pitchFamily="18" charset="0"/>
              <a:cs typeface="Times New Roman" panose="02020603050405020304" pitchFamily="18" charset="0"/>
            </a:endParaRPr>
          </a:p>
          <a:p>
            <a:pPr eaLnBrk="1" hangingPunct="1"/>
            <a:r>
              <a:rPr lang="en-US" altLang="ru-RU" sz="1800" dirty="0">
                <a:solidFill>
                  <a:srgbClr val="002060"/>
                </a:solidFill>
                <a:latin typeface="Times New Roman" panose="02020603050405020304" pitchFamily="18" charset="0"/>
                <a:cs typeface="Times New Roman" panose="02020603050405020304" pitchFamily="18" charset="0"/>
              </a:rPr>
              <a:t>Irradiation – 3-5 days</a:t>
            </a:r>
          </a:p>
          <a:p>
            <a:pPr eaLnBrk="1" hangingPunct="1"/>
            <a:endParaRPr lang="en-US" altLang="ru-RU" sz="1000" dirty="0">
              <a:solidFill>
                <a:srgbClr val="002060"/>
              </a:solidFill>
              <a:latin typeface="Times New Roman" panose="02020603050405020304" pitchFamily="18" charset="0"/>
              <a:cs typeface="Times New Roman" panose="02020603050405020304" pitchFamily="18" charset="0"/>
            </a:endParaRPr>
          </a:p>
          <a:p>
            <a:pPr eaLnBrk="1" hangingPunct="1"/>
            <a:r>
              <a:rPr lang="en-US" altLang="ru-RU" sz="1800" dirty="0">
                <a:solidFill>
                  <a:srgbClr val="002060"/>
                </a:solidFill>
                <a:latin typeface="Times New Roman" panose="02020603050405020304" pitchFamily="18" charset="0"/>
                <a:cs typeface="Times New Roman" panose="02020603050405020304" pitchFamily="18" charset="0"/>
              </a:rPr>
              <a:t>Irradiation channel - Ch 1 (Cd- screen, epithermal and fast neutrons)</a:t>
            </a:r>
          </a:p>
          <a:p>
            <a:pPr eaLnBrk="1" hangingPunct="1"/>
            <a:endParaRPr lang="en-US" altLang="ru-RU" sz="1000" dirty="0">
              <a:solidFill>
                <a:srgbClr val="002060"/>
              </a:solidFill>
              <a:latin typeface="Times New Roman" panose="02020603050405020304" pitchFamily="18" charset="0"/>
              <a:cs typeface="Times New Roman" panose="02020603050405020304" pitchFamily="18" charset="0"/>
            </a:endParaRPr>
          </a:p>
          <a:p>
            <a:pPr eaLnBrk="1" hangingPunct="1"/>
            <a:r>
              <a:rPr lang="en-US" altLang="ru-RU" sz="1800" dirty="0">
                <a:solidFill>
                  <a:srgbClr val="002060"/>
                </a:solidFill>
                <a:latin typeface="Times New Roman" panose="02020603050405020304" pitchFamily="18" charset="0"/>
                <a:cs typeface="Times New Roman" panose="02020603050405020304" pitchFamily="18" charset="0"/>
              </a:rPr>
              <a:t>Cooling -3.5 days/ Repacking </a:t>
            </a:r>
          </a:p>
          <a:p>
            <a:pPr eaLnBrk="1" hangingPunct="1"/>
            <a:endParaRPr lang="en-US" altLang="ru-RU" sz="1000" dirty="0">
              <a:solidFill>
                <a:srgbClr val="002060"/>
              </a:solidFill>
              <a:latin typeface="Times New Roman" panose="02020603050405020304" pitchFamily="18" charset="0"/>
              <a:cs typeface="Times New Roman" panose="02020603050405020304" pitchFamily="18" charset="0"/>
            </a:endParaRPr>
          </a:p>
          <a:p>
            <a:pPr eaLnBrk="1" hangingPunct="1"/>
            <a:r>
              <a:rPr lang="en-US" altLang="ru-RU" sz="1800" dirty="0">
                <a:solidFill>
                  <a:srgbClr val="002060"/>
                </a:solidFill>
                <a:latin typeface="Times New Roman" panose="02020603050405020304" pitchFamily="18" charset="0"/>
                <a:cs typeface="Times New Roman" panose="02020603050405020304" pitchFamily="18" charset="0"/>
              </a:rPr>
              <a:t>First measurement- 30 min.(live time), directly after repacking </a:t>
            </a:r>
          </a:p>
          <a:p>
            <a:pPr eaLnBrk="1" hangingPunct="1"/>
            <a:endParaRPr lang="en-US" altLang="ru-RU" sz="1000" dirty="0">
              <a:solidFill>
                <a:srgbClr val="002060"/>
              </a:solidFill>
              <a:latin typeface="Times New Roman" panose="02020603050405020304" pitchFamily="18" charset="0"/>
              <a:cs typeface="Times New Roman" panose="02020603050405020304" pitchFamily="18" charset="0"/>
            </a:endParaRPr>
          </a:p>
          <a:p>
            <a:pPr eaLnBrk="1" hangingPunct="1"/>
            <a:r>
              <a:rPr lang="en-US" altLang="ru-RU" sz="1800" dirty="0">
                <a:solidFill>
                  <a:srgbClr val="002060"/>
                </a:solidFill>
                <a:latin typeface="Times New Roman" panose="02020603050405020304" pitchFamily="18" charset="0"/>
                <a:cs typeface="Times New Roman" panose="02020603050405020304" pitchFamily="18" charset="0"/>
              </a:rPr>
              <a:t>Cooling time – 20 days after the end of irradiation/ Second measurement – 1.5 hours (live time)</a:t>
            </a:r>
          </a:p>
          <a:p>
            <a:pPr eaLnBrk="1" hangingPunct="1"/>
            <a:endParaRPr lang="en-US" altLang="ru-RU" sz="1000" dirty="0">
              <a:solidFill>
                <a:srgbClr val="002060"/>
              </a:solidFill>
              <a:latin typeface="Times New Roman" panose="02020603050405020304" pitchFamily="18" charset="0"/>
              <a:cs typeface="Times New Roman" panose="02020603050405020304" pitchFamily="18" charset="0"/>
            </a:endParaRPr>
          </a:p>
          <a:p>
            <a:pPr eaLnBrk="1" hangingPunct="1"/>
            <a:r>
              <a:rPr lang="en-US" altLang="ru-RU" sz="1800" dirty="0">
                <a:solidFill>
                  <a:srgbClr val="002060"/>
                </a:solidFill>
                <a:latin typeface="Times New Roman" panose="02020603050405020304" pitchFamily="18" charset="0"/>
                <a:cs typeface="Times New Roman" panose="02020603050405020304" pitchFamily="18" charset="0"/>
              </a:rPr>
              <a:t>12-15 samples and 3-4 standards are irradiated simultaneously in one container</a:t>
            </a:r>
          </a:p>
          <a:p>
            <a:pPr eaLnBrk="1" hangingPunct="1"/>
            <a:endParaRPr lang="en-US" altLang="ru-RU" sz="1000" dirty="0">
              <a:solidFill>
                <a:srgbClr val="002060"/>
              </a:solidFill>
              <a:latin typeface="Times New Roman" panose="02020603050405020304" pitchFamily="18" charset="0"/>
              <a:cs typeface="Times New Roman" panose="02020603050405020304" pitchFamily="18" charset="0"/>
            </a:endParaRPr>
          </a:p>
          <a:p>
            <a:pPr eaLnBrk="1" hangingPunct="1"/>
            <a:r>
              <a:rPr lang="en-US" altLang="ru-RU" sz="1800" dirty="0">
                <a:solidFill>
                  <a:srgbClr val="002060"/>
                </a:solidFill>
                <a:latin typeface="Times New Roman" panose="02020603050405020304" pitchFamily="18" charset="0"/>
                <a:cs typeface="Times New Roman" panose="02020603050405020304" pitchFamily="18" charset="0"/>
              </a:rPr>
              <a:t>Standards are located in the middle part of container.</a:t>
            </a:r>
          </a:p>
          <a:p>
            <a:pPr eaLnBrk="1" hangingPunct="1"/>
            <a:endParaRPr lang="en-US" altLang="ru-RU" sz="1000" dirty="0">
              <a:solidFill>
                <a:srgbClr val="002060"/>
              </a:solidFill>
              <a:latin typeface="Times New Roman" panose="02020603050405020304" pitchFamily="18" charset="0"/>
              <a:cs typeface="Times New Roman" panose="02020603050405020304" pitchFamily="18" charset="0"/>
            </a:endParaRPr>
          </a:p>
          <a:p>
            <a:pPr eaLnBrk="1" hangingPunct="1"/>
            <a:endParaRPr lang="ru-RU" altLang="ru-RU" sz="2800" dirty="0">
              <a:solidFill>
                <a:srgbClr val="0000FF"/>
              </a:solidFill>
            </a:endParaRPr>
          </a:p>
        </p:txBody>
      </p:sp>
      <p:sp>
        <p:nvSpPr>
          <p:cNvPr id="3" name="Rectangle 2">
            <a:extLst>
              <a:ext uri="{FF2B5EF4-FFF2-40B4-BE49-F238E27FC236}">
                <a16:creationId xmlns:a16="http://schemas.microsoft.com/office/drawing/2014/main" id="{5136C760-EFFB-452A-9120-DAE46C969238}"/>
              </a:ext>
            </a:extLst>
          </p:cNvPr>
          <p:cNvSpPr/>
          <p:nvPr/>
        </p:nvSpPr>
        <p:spPr>
          <a:xfrm>
            <a:off x="1187624" y="548680"/>
            <a:ext cx="6965776" cy="646331"/>
          </a:xfrm>
          <a:prstGeom prst="rect">
            <a:avLst/>
          </a:prstGeom>
        </p:spPr>
        <p:txBody>
          <a:bodyPr wrap="square">
            <a:spAutoFit/>
          </a:bodyPr>
          <a:lstStyle/>
          <a:p>
            <a:pPr algn="ctr"/>
            <a:r>
              <a:rPr lang="en-IN" b="1" dirty="0">
                <a:solidFill>
                  <a:srgbClr val="FF0000"/>
                </a:solidFill>
                <a:latin typeface="Times New Roman" panose="02020603050405020304" pitchFamily="18" charset="0"/>
                <a:ea typeface="Calibri" panose="020F0502020204030204" pitchFamily="34" charset="0"/>
              </a:rPr>
              <a:t>Na, K, Sc, Fe, Co, Zn, Ga, As, </a:t>
            </a:r>
            <a:r>
              <a:rPr lang="en-IN" b="1" dirty="0" err="1">
                <a:solidFill>
                  <a:srgbClr val="FF0000"/>
                </a:solidFill>
                <a:latin typeface="Times New Roman" panose="02020603050405020304" pitchFamily="18" charset="0"/>
                <a:ea typeface="Calibri" panose="020F0502020204030204" pitchFamily="34" charset="0"/>
              </a:rPr>
              <a:t>Rb</a:t>
            </a:r>
            <a:r>
              <a:rPr lang="en-IN" b="1" dirty="0">
                <a:solidFill>
                  <a:srgbClr val="FF0000"/>
                </a:solidFill>
                <a:latin typeface="Times New Roman" panose="02020603050405020304" pitchFamily="18" charset="0"/>
                <a:ea typeface="Calibri" panose="020F0502020204030204" pitchFamily="34" charset="0"/>
              </a:rPr>
              <a:t>, Sr, </a:t>
            </a:r>
            <a:r>
              <a:rPr lang="en-IN" b="1" dirty="0" err="1">
                <a:solidFill>
                  <a:srgbClr val="FF0000"/>
                </a:solidFill>
                <a:latin typeface="Times New Roman" panose="02020603050405020304" pitchFamily="18" charset="0"/>
                <a:ea typeface="Calibri" panose="020F0502020204030204" pitchFamily="34" charset="0"/>
              </a:rPr>
              <a:t>Zr</a:t>
            </a:r>
            <a:r>
              <a:rPr lang="en-IN" b="1" dirty="0">
                <a:solidFill>
                  <a:srgbClr val="FF0000"/>
                </a:solidFill>
                <a:latin typeface="Times New Roman" panose="02020603050405020304" pitchFamily="18" charset="0"/>
                <a:ea typeface="Calibri" panose="020F0502020204030204" pitchFamily="34" charset="0"/>
              </a:rPr>
              <a:t>, Sb, Cs, Ba, La, Ce, </a:t>
            </a:r>
            <a:r>
              <a:rPr lang="en-IN" b="1" dirty="0" err="1">
                <a:solidFill>
                  <a:srgbClr val="FF0000"/>
                </a:solidFill>
                <a:latin typeface="Times New Roman" panose="02020603050405020304" pitchFamily="18" charset="0"/>
                <a:ea typeface="Calibri" panose="020F0502020204030204" pitchFamily="34" charset="0"/>
              </a:rPr>
              <a:t>Sm</a:t>
            </a:r>
            <a:r>
              <a:rPr lang="en-IN" b="1" dirty="0">
                <a:solidFill>
                  <a:srgbClr val="FF0000"/>
                </a:solidFill>
                <a:latin typeface="Times New Roman" panose="02020603050405020304" pitchFamily="18" charset="0"/>
                <a:ea typeface="Calibri" panose="020F0502020204030204" pitchFamily="34" charset="0"/>
              </a:rPr>
              <a:t>, Tb, Hf, Ta, W, Th, and U </a:t>
            </a:r>
            <a:endParaRPr lang="en-US" b="1" dirty="0">
              <a:solidFill>
                <a:srgbClr val="FF0000"/>
              </a:solidFill>
            </a:endParaRPr>
          </a:p>
        </p:txBody>
      </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Instrumental Neutron Activation Analysis (INAA) | NI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38" y="404813"/>
            <a:ext cx="8950325"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3"/>
          <p:cNvSpPr>
            <a:spLocks noChangeArrowheads="1"/>
          </p:cNvSpPr>
          <p:nvPr/>
        </p:nvSpPr>
        <p:spPr bwMode="auto">
          <a:xfrm>
            <a:off x="15875" y="6448425"/>
            <a:ext cx="82280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bg1"/>
                </a:solidFill>
                <a:latin typeface="Arial" panose="020B0604020202020204" pitchFamily="34" charset="0"/>
                <a:ea typeface="Batang" pitchFamily="18" charset="-127"/>
              </a:defRPr>
            </a:lvl1pPr>
            <a:lvl2pPr marL="742950" indent="-285750">
              <a:defRPr sz="2800">
                <a:solidFill>
                  <a:schemeClr val="bg1"/>
                </a:solidFill>
                <a:latin typeface="Arial" panose="020B0604020202020204" pitchFamily="34" charset="0"/>
                <a:ea typeface="Batang" pitchFamily="18" charset="-127"/>
              </a:defRPr>
            </a:lvl2pPr>
            <a:lvl3pPr marL="1143000" indent="-228600">
              <a:defRPr sz="2800">
                <a:solidFill>
                  <a:schemeClr val="bg1"/>
                </a:solidFill>
                <a:latin typeface="Arial" panose="020B0604020202020204" pitchFamily="34" charset="0"/>
                <a:ea typeface="Batang" pitchFamily="18" charset="-127"/>
              </a:defRPr>
            </a:lvl3pPr>
            <a:lvl4pPr marL="1600200" indent="-228600">
              <a:defRPr sz="2800">
                <a:solidFill>
                  <a:schemeClr val="bg1"/>
                </a:solidFill>
                <a:latin typeface="Arial" panose="020B0604020202020204" pitchFamily="34" charset="0"/>
                <a:ea typeface="Batang" pitchFamily="18" charset="-127"/>
              </a:defRPr>
            </a:lvl4pPr>
            <a:lvl5pPr marL="2057400" indent="-228600">
              <a:defRPr sz="2800">
                <a:solidFill>
                  <a:schemeClr val="bg1"/>
                </a:solidFill>
                <a:latin typeface="Arial" panose="020B0604020202020204" pitchFamily="34" charset="0"/>
                <a:ea typeface="Batang" pitchFamily="18" charset="-127"/>
              </a:defRPr>
            </a:lvl5pPr>
            <a:lvl6pPr marL="2514600" indent="-228600" eaLnBrk="0" fontAlgn="base" hangingPunct="0">
              <a:spcBef>
                <a:spcPct val="0"/>
              </a:spcBef>
              <a:spcAft>
                <a:spcPct val="0"/>
              </a:spcAft>
              <a:defRPr sz="2800">
                <a:solidFill>
                  <a:schemeClr val="bg1"/>
                </a:solidFill>
                <a:latin typeface="Arial" panose="020B0604020202020204" pitchFamily="34" charset="0"/>
                <a:ea typeface="Batang" pitchFamily="18" charset="-127"/>
              </a:defRPr>
            </a:lvl6pPr>
            <a:lvl7pPr marL="2971800" indent="-228600" eaLnBrk="0" fontAlgn="base" hangingPunct="0">
              <a:spcBef>
                <a:spcPct val="0"/>
              </a:spcBef>
              <a:spcAft>
                <a:spcPct val="0"/>
              </a:spcAft>
              <a:defRPr sz="2800">
                <a:solidFill>
                  <a:schemeClr val="bg1"/>
                </a:solidFill>
                <a:latin typeface="Arial" panose="020B0604020202020204" pitchFamily="34" charset="0"/>
                <a:ea typeface="Batang" pitchFamily="18" charset="-127"/>
              </a:defRPr>
            </a:lvl7pPr>
            <a:lvl8pPr marL="3429000" indent="-228600" eaLnBrk="0" fontAlgn="base" hangingPunct="0">
              <a:spcBef>
                <a:spcPct val="0"/>
              </a:spcBef>
              <a:spcAft>
                <a:spcPct val="0"/>
              </a:spcAft>
              <a:defRPr sz="2800">
                <a:solidFill>
                  <a:schemeClr val="bg1"/>
                </a:solidFill>
                <a:latin typeface="Arial" panose="020B0604020202020204" pitchFamily="34" charset="0"/>
                <a:ea typeface="Batang" pitchFamily="18" charset="-127"/>
              </a:defRPr>
            </a:lvl8pPr>
            <a:lvl9pPr marL="3886200" indent="-228600" eaLnBrk="0" fontAlgn="base" hangingPunct="0">
              <a:spcBef>
                <a:spcPct val="0"/>
              </a:spcBef>
              <a:spcAft>
                <a:spcPct val="0"/>
              </a:spcAft>
              <a:defRPr sz="2800">
                <a:solidFill>
                  <a:schemeClr val="bg1"/>
                </a:solidFill>
                <a:latin typeface="Arial" panose="020B0604020202020204" pitchFamily="34" charset="0"/>
                <a:ea typeface="Batang" pitchFamily="18" charset="-127"/>
              </a:defRPr>
            </a:lvl9pPr>
          </a:lstStyle>
          <a:p>
            <a:r>
              <a:rPr lang="en-US" altLang="en-US" sz="1400">
                <a:solidFill>
                  <a:srgbClr val="002060"/>
                </a:solidFill>
                <a:latin typeface="Times New Roman" panose="02020603050405020304" pitchFamily="18" charset="0"/>
                <a:cs typeface="Times New Roman" panose="02020603050405020304" pitchFamily="18" charset="0"/>
                <a:hlinkClick r:id="rId3"/>
              </a:rPr>
              <a:t>https://www.nist.gov/laboratories/tools-instruments/instrumental-neutron-activation-analysis-inaa</a:t>
            </a:r>
            <a:r>
              <a:rPr lang="ro-RO" altLang="en-US" sz="1400">
                <a:solidFill>
                  <a:srgbClr val="002060"/>
                </a:solidFill>
                <a:latin typeface="Times New Roman" panose="02020603050405020304" pitchFamily="18" charset="0"/>
                <a:cs typeface="Times New Roman" panose="02020603050405020304" pitchFamily="18" charset="0"/>
              </a:rPr>
              <a:t> </a:t>
            </a:r>
            <a:endParaRPr lang="en-US" altLang="en-US" sz="14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78078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E0A3B83E-EA84-4AF5-B996-2A96A48B381D}"/>
              </a:ext>
            </a:extLst>
          </p:cNvPr>
          <p:cNvGrpSpPr/>
          <p:nvPr/>
        </p:nvGrpSpPr>
        <p:grpSpPr>
          <a:xfrm>
            <a:off x="269963" y="368273"/>
            <a:ext cx="3085866" cy="1172979"/>
            <a:chOff x="395536" y="1164633"/>
            <a:chExt cx="3175350" cy="1306005"/>
          </a:xfrm>
        </p:grpSpPr>
        <p:pic>
          <p:nvPicPr>
            <p:cNvPr id="6" name="Picture 5">
              <a:extLst>
                <a:ext uri="{FF2B5EF4-FFF2-40B4-BE49-F238E27FC236}">
                  <a16:creationId xmlns:a16="http://schemas.microsoft.com/office/drawing/2014/main" id="{A443AF96-7BAE-432B-B225-0C71A1CAADB7}"/>
                </a:ext>
              </a:extLst>
            </p:cNvPr>
            <p:cNvPicPr>
              <a:picLocks noChangeAspect="1"/>
            </p:cNvPicPr>
            <p:nvPr/>
          </p:nvPicPr>
          <p:blipFill>
            <a:blip r:embed="rId3"/>
            <a:stretch>
              <a:fillRect/>
            </a:stretch>
          </p:blipFill>
          <p:spPr>
            <a:xfrm>
              <a:off x="395536" y="1192943"/>
              <a:ext cx="1260486" cy="1260486"/>
            </a:xfrm>
            <a:prstGeom prst="rect">
              <a:avLst/>
            </a:prstGeom>
          </p:spPr>
        </p:pic>
        <p:pic>
          <p:nvPicPr>
            <p:cNvPr id="5" name="Picture 4">
              <a:extLst>
                <a:ext uri="{FF2B5EF4-FFF2-40B4-BE49-F238E27FC236}">
                  <a16:creationId xmlns:a16="http://schemas.microsoft.com/office/drawing/2014/main" id="{ADFF8F55-4FB4-4CE5-BBD7-A1FCB4249D7B}"/>
                </a:ext>
              </a:extLst>
            </p:cNvPr>
            <p:cNvPicPr>
              <a:picLocks noChangeAspect="1"/>
            </p:cNvPicPr>
            <p:nvPr/>
          </p:nvPicPr>
          <p:blipFill>
            <a:blip r:embed="rId4"/>
            <a:stretch>
              <a:fillRect/>
            </a:stretch>
          </p:blipFill>
          <p:spPr>
            <a:xfrm>
              <a:off x="405590" y="1807834"/>
              <a:ext cx="451799" cy="643298"/>
            </a:xfrm>
            <a:prstGeom prst="rect">
              <a:avLst/>
            </a:prstGeom>
          </p:spPr>
        </p:pic>
        <p:pic>
          <p:nvPicPr>
            <p:cNvPr id="8" name="Picture 7">
              <a:extLst>
                <a:ext uri="{FF2B5EF4-FFF2-40B4-BE49-F238E27FC236}">
                  <a16:creationId xmlns:a16="http://schemas.microsoft.com/office/drawing/2014/main" id="{4F560ED6-43B4-4729-9941-6EE9AE3DE5BB}"/>
                </a:ext>
              </a:extLst>
            </p:cNvPr>
            <p:cNvPicPr>
              <a:picLocks noChangeAspect="1"/>
            </p:cNvPicPr>
            <p:nvPr/>
          </p:nvPicPr>
          <p:blipFill>
            <a:blip r:embed="rId5"/>
            <a:stretch>
              <a:fillRect/>
            </a:stretch>
          </p:blipFill>
          <p:spPr>
            <a:xfrm>
              <a:off x="1054897" y="1194561"/>
              <a:ext cx="601125" cy="400021"/>
            </a:xfrm>
            <a:prstGeom prst="rect">
              <a:avLst/>
            </a:prstGeom>
          </p:spPr>
        </p:pic>
        <p:pic>
          <p:nvPicPr>
            <p:cNvPr id="10" name="Picture 9">
              <a:extLst>
                <a:ext uri="{FF2B5EF4-FFF2-40B4-BE49-F238E27FC236}">
                  <a16:creationId xmlns:a16="http://schemas.microsoft.com/office/drawing/2014/main" id="{A08DD574-04CB-4E9D-8FBB-361FAFAFFD68}"/>
                </a:ext>
              </a:extLst>
            </p:cNvPr>
            <p:cNvPicPr>
              <a:picLocks noChangeAspect="1"/>
            </p:cNvPicPr>
            <p:nvPr/>
          </p:nvPicPr>
          <p:blipFill>
            <a:blip r:embed="rId6"/>
            <a:stretch>
              <a:fillRect/>
            </a:stretch>
          </p:blipFill>
          <p:spPr>
            <a:xfrm>
              <a:off x="1835696" y="1462526"/>
              <a:ext cx="1735190" cy="1008112"/>
            </a:xfrm>
            <a:prstGeom prst="rect">
              <a:avLst/>
            </a:prstGeom>
          </p:spPr>
        </p:pic>
        <p:pic>
          <p:nvPicPr>
            <p:cNvPr id="9" name="Picture 8">
              <a:extLst>
                <a:ext uri="{FF2B5EF4-FFF2-40B4-BE49-F238E27FC236}">
                  <a16:creationId xmlns:a16="http://schemas.microsoft.com/office/drawing/2014/main" id="{CFC4F6DF-7C7A-4AB1-8F4C-B9EA1B779C7E}"/>
                </a:ext>
              </a:extLst>
            </p:cNvPr>
            <p:cNvPicPr>
              <a:picLocks noChangeAspect="1"/>
            </p:cNvPicPr>
            <p:nvPr/>
          </p:nvPicPr>
          <p:blipFill>
            <a:blip r:embed="rId7"/>
            <a:stretch>
              <a:fillRect/>
            </a:stretch>
          </p:blipFill>
          <p:spPr>
            <a:xfrm>
              <a:off x="2772035" y="1164633"/>
              <a:ext cx="798851" cy="532974"/>
            </a:xfrm>
            <a:prstGeom prst="rect">
              <a:avLst/>
            </a:prstGeom>
          </p:spPr>
        </p:pic>
        <p:pic>
          <p:nvPicPr>
            <p:cNvPr id="11" name="Picture 4">
              <a:extLst>
                <a:ext uri="{FF2B5EF4-FFF2-40B4-BE49-F238E27FC236}">
                  <a16:creationId xmlns:a16="http://schemas.microsoft.com/office/drawing/2014/main" id="{11DD388D-6001-44E5-9A55-80FA2CDA3CC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30083" y="1192943"/>
              <a:ext cx="649820" cy="487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3" name="Group 42">
            <a:extLst>
              <a:ext uri="{FF2B5EF4-FFF2-40B4-BE49-F238E27FC236}">
                <a16:creationId xmlns:a16="http://schemas.microsoft.com/office/drawing/2014/main" id="{18EEE484-147A-4754-9ECB-269CCCFC319F}"/>
              </a:ext>
            </a:extLst>
          </p:cNvPr>
          <p:cNvGrpSpPr/>
          <p:nvPr/>
        </p:nvGrpSpPr>
        <p:grpSpPr>
          <a:xfrm>
            <a:off x="3634520" y="297081"/>
            <a:ext cx="2972314" cy="947584"/>
            <a:chOff x="5003596" y="933899"/>
            <a:chExt cx="2972314" cy="947584"/>
          </a:xfrm>
        </p:grpSpPr>
        <p:pic>
          <p:nvPicPr>
            <p:cNvPr id="13" name="Рисунок 1">
              <a:extLst>
                <a:ext uri="{FF2B5EF4-FFF2-40B4-BE49-F238E27FC236}">
                  <a16:creationId xmlns:a16="http://schemas.microsoft.com/office/drawing/2014/main" id="{05E0570E-1E4D-46B9-8EA3-A2DEEC431E3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l="20076" t="10455" r="1962" b="4807"/>
            <a:stretch>
              <a:fillRect/>
            </a:stretch>
          </p:blipFill>
          <p:spPr bwMode="auto">
            <a:xfrm>
              <a:off x="5003596" y="933899"/>
              <a:ext cx="1563217" cy="947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Рисунок 15">
              <a:extLst>
                <a:ext uri="{FF2B5EF4-FFF2-40B4-BE49-F238E27FC236}">
                  <a16:creationId xmlns:a16="http://schemas.microsoft.com/office/drawing/2014/main" id="{8B9E9E40-FF98-4C4E-B98A-223DD34981AF}"/>
                </a:ext>
              </a:extLst>
            </p:cNvPr>
            <p:cNvPicPr>
              <a:picLocks noChangeAspect="1"/>
            </p:cNvPicPr>
            <p:nvPr/>
          </p:nvPicPr>
          <p:blipFill>
            <a:blip r:embed="rId10"/>
            <a:stretch>
              <a:fillRect/>
            </a:stretch>
          </p:blipFill>
          <p:spPr>
            <a:xfrm>
              <a:off x="6027726" y="1444581"/>
              <a:ext cx="566758" cy="421194"/>
            </a:xfrm>
            <a:prstGeom prst="rect">
              <a:avLst/>
            </a:prstGeom>
            <a:ln>
              <a:noFill/>
            </a:ln>
            <a:effectLst>
              <a:softEdge rad="112500"/>
            </a:effectLst>
          </p:spPr>
        </p:pic>
        <p:pic>
          <p:nvPicPr>
            <p:cNvPr id="15" name="Picture 14">
              <a:extLst>
                <a:ext uri="{FF2B5EF4-FFF2-40B4-BE49-F238E27FC236}">
                  <a16:creationId xmlns:a16="http://schemas.microsoft.com/office/drawing/2014/main" id="{2D97AFDC-EB57-4ABB-94C9-976BC051C147}"/>
                </a:ext>
              </a:extLst>
            </p:cNvPr>
            <p:cNvPicPr>
              <a:picLocks noChangeAspect="1"/>
            </p:cNvPicPr>
            <p:nvPr/>
          </p:nvPicPr>
          <p:blipFill>
            <a:blip r:embed="rId11"/>
            <a:stretch>
              <a:fillRect/>
            </a:stretch>
          </p:blipFill>
          <p:spPr>
            <a:xfrm>
              <a:off x="6588224" y="933899"/>
              <a:ext cx="1387686" cy="931876"/>
            </a:xfrm>
            <a:prstGeom prst="rect">
              <a:avLst/>
            </a:prstGeom>
          </p:spPr>
        </p:pic>
      </p:grpSp>
      <p:sp>
        <p:nvSpPr>
          <p:cNvPr id="35" name="Rectangle: Rounded Corners 34">
            <a:extLst>
              <a:ext uri="{FF2B5EF4-FFF2-40B4-BE49-F238E27FC236}">
                <a16:creationId xmlns:a16="http://schemas.microsoft.com/office/drawing/2014/main" id="{2B360C58-9D1E-49B7-A7BA-91DA3D2CA42B}"/>
              </a:ext>
            </a:extLst>
          </p:cNvPr>
          <p:cNvSpPr/>
          <p:nvPr/>
        </p:nvSpPr>
        <p:spPr>
          <a:xfrm>
            <a:off x="6693483" y="1839486"/>
            <a:ext cx="2376264" cy="2876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Times New Roman" panose="02020603050405020304" pitchFamily="18" charset="0"/>
                <a:cs typeface="Times New Roman" panose="02020603050405020304" pitchFamily="18" charset="0"/>
              </a:rPr>
              <a:t>Soil bioremediation</a:t>
            </a:r>
          </a:p>
        </p:txBody>
      </p:sp>
      <p:pic>
        <p:nvPicPr>
          <p:cNvPr id="54" name="Picture 53">
            <a:extLst>
              <a:ext uri="{FF2B5EF4-FFF2-40B4-BE49-F238E27FC236}">
                <a16:creationId xmlns:a16="http://schemas.microsoft.com/office/drawing/2014/main" id="{4F95DE4D-AFFC-4FA3-A75B-20FDB8A1DD77}"/>
              </a:ext>
            </a:extLst>
          </p:cNvPr>
          <p:cNvPicPr>
            <a:picLocks noChangeAspect="1"/>
          </p:cNvPicPr>
          <p:nvPr/>
        </p:nvPicPr>
        <p:blipFill>
          <a:blip r:embed="rId12"/>
          <a:stretch>
            <a:fillRect/>
          </a:stretch>
        </p:blipFill>
        <p:spPr>
          <a:xfrm>
            <a:off x="7203133" y="693638"/>
            <a:ext cx="1584176" cy="1145848"/>
          </a:xfrm>
          <a:prstGeom prst="rect">
            <a:avLst/>
          </a:prstGeom>
        </p:spPr>
      </p:pic>
      <p:sp>
        <p:nvSpPr>
          <p:cNvPr id="58" name="Rectangle: Rounded Corners 57">
            <a:extLst>
              <a:ext uri="{FF2B5EF4-FFF2-40B4-BE49-F238E27FC236}">
                <a16:creationId xmlns:a16="http://schemas.microsoft.com/office/drawing/2014/main" id="{7A3CD7D9-D124-4FDE-8098-7E601D2953CF}"/>
              </a:ext>
            </a:extLst>
          </p:cNvPr>
          <p:cNvSpPr/>
          <p:nvPr/>
        </p:nvSpPr>
        <p:spPr>
          <a:xfrm>
            <a:off x="6545242" y="2829435"/>
            <a:ext cx="2448273" cy="2876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Times New Roman" panose="02020603050405020304" pitchFamily="18" charset="0"/>
                <a:cs typeface="Times New Roman" panose="02020603050405020304" pitchFamily="18" charset="0"/>
              </a:rPr>
              <a:t>Nanotoxicology</a:t>
            </a:r>
          </a:p>
        </p:txBody>
      </p:sp>
      <p:pic>
        <p:nvPicPr>
          <p:cNvPr id="59" name="Picture 58">
            <a:extLst>
              <a:ext uri="{FF2B5EF4-FFF2-40B4-BE49-F238E27FC236}">
                <a16:creationId xmlns:a16="http://schemas.microsoft.com/office/drawing/2014/main" id="{8507319B-CD4E-47CF-85BE-097C02B83D26}"/>
              </a:ext>
            </a:extLst>
          </p:cNvPr>
          <p:cNvPicPr>
            <a:picLocks noChangeAspect="1"/>
          </p:cNvPicPr>
          <p:nvPr/>
        </p:nvPicPr>
        <p:blipFill>
          <a:blip r:embed="rId13"/>
          <a:stretch>
            <a:fillRect/>
          </a:stretch>
        </p:blipFill>
        <p:spPr>
          <a:xfrm>
            <a:off x="6498662" y="3240834"/>
            <a:ext cx="2444708" cy="1079086"/>
          </a:xfrm>
          <a:prstGeom prst="rect">
            <a:avLst/>
          </a:prstGeom>
        </p:spPr>
      </p:pic>
      <p:sp>
        <p:nvSpPr>
          <p:cNvPr id="69" name="Rectangle: Rounded Corners 68">
            <a:extLst>
              <a:ext uri="{FF2B5EF4-FFF2-40B4-BE49-F238E27FC236}">
                <a16:creationId xmlns:a16="http://schemas.microsoft.com/office/drawing/2014/main" id="{1A2B3571-07DF-4F77-8516-C5CCDFDE6C5B}"/>
              </a:ext>
            </a:extLst>
          </p:cNvPr>
          <p:cNvSpPr/>
          <p:nvPr/>
        </p:nvSpPr>
        <p:spPr>
          <a:xfrm>
            <a:off x="6588224" y="4699224"/>
            <a:ext cx="2448273" cy="2876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Times New Roman" panose="02020603050405020304" pitchFamily="18" charset="0"/>
                <a:cs typeface="Times New Roman" panose="02020603050405020304" pitchFamily="18" charset="0"/>
              </a:rPr>
              <a:t>Geology and archeology</a:t>
            </a:r>
          </a:p>
        </p:txBody>
      </p:sp>
      <p:grpSp>
        <p:nvGrpSpPr>
          <p:cNvPr id="81" name="Group 80">
            <a:extLst>
              <a:ext uri="{FF2B5EF4-FFF2-40B4-BE49-F238E27FC236}">
                <a16:creationId xmlns:a16="http://schemas.microsoft.com/office/drawing/2014/main" id="{F340E751-0BBB-4D05-A31E-D59F77A0AF06}"/>
              </a:ext>
            </a:extLst>
          </p:cNvPr>
          <p:cNvGrpSpPr/>
          <p:nvPr/>
        </p:nvGrpSpPr>
        <p:grpSpPr>
          <a:xfrm>
            <a:off x="119912" y="1380115"/>
            <a:ext cx="8478606" cy="4721670"/>
            <a:chOff x="41999" y="858433"/>
            <a:chExt cx="8478606" cy="4721670"/>
          </a:xfrm>
        </p:grpSpPr>
        <p:sp>
          <p:nvSpPr>
            <p:cNvPr id="7" name="Rectangle: Rounded Corners 6">
              <a:extLst>
                <a:ext uri="{FF2B5EF4-FFF2-40B4-BE49-F238E27FC236}">
                  <a16:creationId xmlns:a16="http://schemas.microsoft.com/office/drawing/2014/main" id="{BEED1A2B-A40B-4A29-A182-8BA8022F4964}"/>
                </a:ext>
              </a:extLst>
            </p:cNvPr>
            <p:cNvSpPr/>
            <p:nvPr/>
          </p:nvSpPr>
          <p:spPr>
            <a:xfrm>
              <a:off x="385635" y="1136939"/>
              <a:ext cx="2736304" cy="4634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Times New Roman" panose="02020603050405020304" pitchFamily="18" charset="0"/>
                  <a:cs typeface="Times New Roman" panose="02020603050405020304" pitchFamily="18" charset="0"/>
                </a:rPr>
                <a:t>Active and passive biomonitoring</a:t>
              </a:r>
            </a:p>
          </p:txBody>
        </p:sp>
        <p:sp>
          <p:nvSpPr>
            <p:cNvPr id="12" name="Rectangle: Rounded Corners 11">
              <a:extLst>
                <a:ext uri="{FF2B5EF4-FFF2-40B4-BE49-F238E27FC236}">
                  <a16:creationId xmlns:a16="http://schemas.microsoft.com/office/drawing/2014/main" id="{4A67E3E5-CDA8-43AF-922D-31A30789554B}"/>
                </a:ext>
              </a:extLst>
            </p:cNvPr>
            <p:cNvSpPr/>
            <p:nvPr/>
          </p:nvSpPr>
          <p:spPr>
            <a:xfrm>
              <a:off x="3638048" y="858433"/>
              <a:ext cx="2736304" cy="2835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Times New Roman" panose="02020603050405020304" pitchFamily="18" charset="0"/>
                  <a:cs typeface="Times New Roman" panose="02020603050405020304" pitchFamily="18" charset="0"/>
                </a:rPr>
                <a:t>Water biomonitoring</a:t>
              </a:r>
            </a:p>
          </p:txBody>
        </p:sp>
        <p:sp>
          <p:nvSpPr>
            <p:cNvPr id="16" name="Rectangle: Rounded Corners 15">
              <a:extLst>
                <a:ext uri="{FF2B5EF4-FFF2-40B4-BE49-F238E27FC236}">
                  <a16:creationId xmlns:a16="http://schemas.microsoft.com/office/drawing/2014/main" id="{C11BC921-1510-4416-9AB8-B2A40B22FDE8}"/>
                </a:ext>
              </a:extLst>
            </p:cNvPr>
            <p:cNvSpPr/>
            <p:nvPr/>
          </p:nvSpPr>
          <p:spPr>
            <a:xfrm>
              <a:off x="159898" y="2252763"/>
              <a:ext cx="2448273" cy="2876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Times New Roman" panose="02020603050405020304" pitchFamily="18" charset="0"/>
                  <a:cs typeface="Times New Roman" panose="02020603050405020304" pitchFamily="18" charset="0"/>
                </a:rPr>
                <a:t>Wastewater treatment</a:t>
              </a:r>
            </a:p>
          </p:txBody>
        </p:sp>
        <p:pic>
          <p:nvPicPr>
            <p:cNvPr id="34" name="Picture 33">
              <a:extLst>
                <a:ext uri="{FF2B5EF4-FFF2-40B4-BE49-F238E27FC236}">
                  <a16:creationId xmlns:a16="http://schemas.microsoft.com/office/drawing/2014/main" id="{E3979911-9249-4158-B9C9-951CDB18022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1999" y="2659858"/>
              <a:ext cx="2870266" cy="712751"/>
            </a:xfrm>
            <a:prstGeom prst="rect">
              <a:avLst/>
            </a:prstGeom>
          </p:spPr>
        </p:pic>
        <p:sp>
          <p:nvSpPr>
            <p:cNvPr id="36" name="Oval 35">
              <a:extLst>
                <a:ext uri="{FF2B5EF4-FFF2-40B4-BE49-F238E27FC236}">
                  <a16:creationId xmlns:a16="http://schemas.microsoft.com/office/drawing/2014/main" id="{3EA6AC40-E31E-45EF-9708-C16749A47A53}"/>
                </a:ext>
              </a:extLst>
            </p:cNvPr>
            <p:cNvSpPr/>
            <p:nvPr/>
          </p:nvSpPr>
          <p:spPr>
            <a:xfrm>
              <a:off x="3165995" y="2135150"/>
              <a:ext cx="2448273" cy="9179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00" b="1" dirty="0">
                <a:solidFill>
                  <a:srgbClr val="002060"/>
                </a:solidFill>
                <a:latin typeface="Times New Roman" panose="02020603050405020304" pitchFamily="18" charset="0"/>
                <a:cs typeface="Times New Roman" panose="02020603050405020304" pitchFamily="18" charset="0"/>
              </a:endParaRPr>
            </a:p>
            <a:p>
              <a:pPr algn="ctr"/>
              <a:r>
                <a:rPr lang="en-US" b="1" dirty="0">
                  <a:solidFill>
                    <a:srgbClr val="002060"/>
                  </a:solidFill>
                  <a:latin typeface="Times New Roman" panose="02020603050405020304" pitchFamily="18" charset="0"/>
                  <a:cs typeface="Times New Roman" panose="02020603050405020304" pitchFamily="18" charset="0"/>
                </a:rPr>
                <a:t>Scientific directions</a:t>
              </a:r>
            </a:p>
            <a:p>
              <a:pPr algn="ctr"/>
              <a:endParaRPr lang="en-US" dirty="0"/>
            </a:p>
          </p:txBody>
        </p:sp>
        <p:cxnSp>
          <p:nvCxnSpPr>
            <p:cNvPr id="39" name="Straight Arrow Connector 38">
              <a:extLst>
                <a:ext uri="{FF2B5EF4-FFF2-40B4-BE49-F238E27FC236}">
                  <a16:creationId xmlns:a16="http://schemas.microsoft.com/office/drawing/2014/main" id="{CCE685DF-6129-47E3-B16D-466DD73DCDA5}"/>
                </a:ext>
              </a:extLst>
            </p:cNvPr>
            <p:cNvCxnSpPr>
              <a:cxnSpLocks/>
              <a:endCxn id="36" idx="1"/>
            </p:cNvCxnSpPr>
            <p:nvPr/>
          </p:nvCxnSpPr>
          <p:spPr>
            <a:xfrm flipH="1" flipV="1">
              <a:off x="3524536" y="2269574"/>
              <a:ext cx="393624" cy="2746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F2BCD37A-22D4-4291-B624-B34216B8C7B5}"/>
                </a:ext>
              </a:extLst>
            </p:cNvPr>
            <p:cNvCxnSpPr>
              <a:cxnSpLocks/>
              <a:stCxn id="36" idx="1"/>
            </p:cNvCxnSpPr>
            <p:nvPr/>
          </p:nvCxnSpPr>
          <p:spPr>
            <a:xfrm flipH="1" flipV="1">
              <a:off x="3115801" y="1619256"/>
              <a:ext cx="408735" cy="65031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FFDE8AC7-2848-4F6E-B725-94D64553406D}"/>
                </a:ext>
              </a:extLst>
            </p:cNvPr>
            <p:cNvCxnSpPr>
              <a:cxnSpLocks/>
              <a:endCxn id="12" idx="2"/>
            </p:cNvCxnSpPr>
            <p:nvPr/>
          </p:nvCxnSpPr>
          <p:spPr>
            <a:xfrm flipV="1">
              <a:off x="4664471" y="1142010"/>
              <a:ext cx="341729" cy="98561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C7D4AFC2-CA98-4434-90F0-8797599C3F40}"/>
                </a:ext>
              </a:extLst>
            </p:cNvPr>
            <p:cNvCxnSpPr>
              <a:cxnSpLocks/>
              <a:stCxn id="36" idx="2"/>
            </p:cNvCxnSpPr>
            <p:nvPr/>
          </p:nvCxnSpPr>
          <p:spPr>
            <a:xfrm flipH="1" flipV="1">
              <a:off x="2608173" y="2402874"/>
              <a:ext cx="557822" cy="19122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F7E4785A-6A25-49B6-A92B-5C14325166FA}"/>
                </a:ext>
              </a:extLst>
            </p:cNvPr>
            <p:cNvCxnSpPr>
              <a:cxnSpLocks/>
            </p:cNvCxnSpPr>
            <p:nvPr/>
          </p:nvCxnSpPr>
          <p:spPr>
            <a:xfrm flipV="1">
              <a:off x="5406160" y="1415719"/>
              <a:ext cx="1116560" cy="95094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619893DF-1DE2-4679-8890-6D0C17210405}"/>
                </a:ext>
              </a:extLst>
            </p:cNvPr>
            <p:cNvCxnSpPr>
              <a:cxnSpLocks/>
              <a:endCxn id="58" idx="1"/>
            </p:cNvCxnSpPr>
            <p:nvPr/>
          </p:nvCxnSpPr>
          <p:spPr>
            <a:xfrm flipV="1">
              <a:off x="5628111" y="2451561"/>
              <a:ext cx="839218" cy="16877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0" name="Rectangle: Rounded Corners 59">
              <a:extLst>
                <a:ext uri="{FF2B5EF4-FFF2-40B4-BE49-F238E27FC236}">
                  <a16:creationId xmlns:a16="http://schemas.microsoft.com/office/drawing/2014/main" id="{8800268E-A93B-4CE5-B624-EC651CB62667}"/>
                </a:ext>
              </a:extLst>
            </p:cNvPr>
            <p:cNvSpPr/>
            <p:nvPr/>
          </p:nvSpPr>
          <p:spPr>
            <a:xfrm>
              <a:off x="529650" y="3626619"/>
              <a:ext cx="2448273" cy="5004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Times New Roman" panose="02020603050405020304" pitchFamily="18" charset="0"/>
                  <a:cs typeface="Times New Roman" panose="02020603050405020304" pitchFamily="18" charset="0"/>
                </a:rPr>
                <a:t>Food quality assessment</a:t>
              </a:r>
            </a:p>
          </p:txBody>
        </p:sp>
        <p:cxnSp>
          <p:nvCxnSpPr>
            <p:cNvPr id="61" name="Straight Arrow Connector 60">
              <a:extLst>
                <a:ext uri="{FF2B5EF4-FFF2-40B4-BE49-F238E27FC236}">
                  <a16:creationId xmlns:a16="http://schemas.microsoft.com/office/drawing/2014/main" id="{60E6E476-10D8-48C6-945B-056588FB94DE}"/>
                </a:ext>
              </a:extLst>
            </p:cNvPr>
            <p:cNvCxnSpPr>
              <a:cxnSpLocks/>
            </p:cNvCxnSpPr>
            <p:nvPr/>
          </p:nvCxnSpPr>
          <p:spPr>
            <a:xfrm flipH="1">
              <a:off x="3059832" y="2950282"/>
              <a:ext cx="488782" cy="69474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64" name="Picture 63">
              <a:extLst>
                <a:ext uri="{FF2B5EF4-FFF2-40B4-BE49-F238E27FC236}">
                  <a16:creationId xmlns:a16="http://schemas.microsoft.com/office/drawing/2014/main" id="{BCF16EAD-8AC5-429F-A02E-57EB5BA975B3}"/>
                </a:ext>
              </a:extLst>
            </p:cNvPr>
            <p:cNvPicPr>
              <a:picLocks noChangeAspect="1"/>
            </p:cNvPicPr>
            <p:nvPr/>
          </p:nvPicPr>
          <p:blipFill>
            <a:blip r:embed="rId15"/>
            <a:stretch>
              <a:fillRect/>
            </a:stretch>
          </p:blipFill>
          <p:spPr>
            <a:xfrm>
              <a:off x="404472" y="4316314"/>
              <a:ext cx="1231238" cy="922240"/>
            </a:xfrm>
            <a:prstGeom prst="rect">
              <a:avLst/>
            </a:prstGeom>
          </p:spPr>
        </p:pic>
        <p:pic>
          <p:nvPicPr>
            <p:cNvPr id="65" name="Picture 64">
              <a:extLst>
                <a:ext uri="{FF2B5EF4-FFF2-40B4-BE49-F238E27FC236}">
                  <a16:creationId xmlns:a16="http://schemas.microsoft.com/office/drawing/2014/main" id="{FD233B2E-08FA-4F28-8A82-EEB4318CD284}"/>
                </a:ext>
              </a:extLst>
            </p:cNvPr>
            <p:cNvPicPr>
              <a:picLocks noChangeAspect="1"/>
            </p:cNvPicPr>
            <p:nvPr/>
          </p:nvPicPr>
          <p:blipFill>
            <a:blip r:embed="rId16"/>
            <a:stretch>
              <a:fillRect/>
            </a:stretch>
          </p:blipFill>
          <p:spPr>
            <a:xfrm>
              <a:off x="1688717" y="4272749"/>
              <a:ext cx="1385880" cy="922240"/>
            </a:xfrm>
            <a:prstGeom prst="rect">
              <a:avLst/>
            </a:prstGeom>
          </p:spPr>
        </p:pic>
        <p:cxnSp>
          <p:nvCxnSpPr>
            <p:cNvPr id="66" name="Straight Arrow Connector 65">
              <a:extLst>
                <a:ext uri="{FF2B5EF4-FFF2-40B4-BE49-F238E27FC236}">
                  <a16:creationId xmlns:a16="http://schemas.microsoft.com/office/drawing/2014/main" id="{EFC3F641-FA50-4281-B5CD-3C7DBECE8490}"/>
                </a:ext>
              </a:extLst>
            </p:cNvPr>
            <p:cNvCxnSpPr>
              <a:cxnSpLocks/>
            </p:cNvCxnSpPr>
            <p:nvPr/>
          </p:nvCxnSpPr>
          <p:spPr>
            <a:xfrm>
              <a:off x="5146181" y="2950282"/>
              <a:ext cx="1298027" cy="135267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71" name="Picture 70">
              <a:extLst>
                <a:ext uri="{FF2B5EF4-FFF2-40B4-BE49-F238E27FC236}">
                  <a16:creationId xmlns:a16="http://schemas.microsoft.com/office/drawing/2014/main" id="{1D7FC50A-02E7-4981-97BF-1CE43B520F3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085951" y="4595433"/>
              <a:ext cx="1434654" cy="984670"/>
            </a:xfrm>
            <a:prstGeom prst="rect">
              <a:avLst/>
            </a:prstGeom>
          </p:spPr>
        </p:pic>
        <p:cxnSp>
          <p:nvCxnSpPr>
            <p:cNvPr id="72" name="Straight Arrow Connector 71">
              <a:extLst>
                <a:ext uri="{FF2B5EF4-FFF2-40B4-BE49-F238E27FC236}">
                  <a16:creationId xmlns:a16="http://schemas.microsoft.com/office/drawing/2014/main" id="{ADC01DA1-42C3-4400-8A28-8312439E9896}"/>
                </a:ext>
              </a:extLst>
            </p:cNvPr>
            <p:cNvCxnSpPr>
              <a:cxnSpLocks/>
            </p:cNvCxnSpPr>
            <p:nvPr/>
          </p:nvCxnSpPr>
          <p:spPr>
            <a:xfrm>
              <a:off x="4499992" y="3058905"/>
              <a:ext cx="0" cy="80799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74" name="Rectangle: Rounded Corners 73">
              <a:extLst>
                <a:ext uri="{FF2B5EF4-FFF2-40B4-BE49-F238E27FC236}">
                  <a16:creationId xmlns:a16="http://schemas.microsoft.com/office/drawing/2014/main" id="{12248074-B4AE-4077-AC8E-9021F1518DFF}"/>
                </a:ext>
              </a:extLst>
            </p:cNvPr>
            <p:cNvSpPr/>
            <p:nvPr/>
          </p:nvSpPr>
          <p:spPr>
            <a:xfrm>
              <a:off x="3225425" y="3901466"/>
              <a:ext cx="2664294" cy="6947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Times New Roman" panose="02020603050405020304" pitchFamily="18" charset="0"/>
                  <a:cs typeface="Times New Roman" panose="02020603050405020304" pitchFamily="18" charset="0"/>
                </a:rPr>
                <a:t>Analysis of extraterrestrial materials</a:t>
              </a:r>
            </a:p>
          </p:txBody>
        </p:sp>
        <p:pic>
          <p:nvPicPr>
            <p:cNvPr id="77" name="Рисунок 10" descr="D:\SEKTOR\paper\космическое полотенце\Fig.3.tif">
              <a:extLst>
                <a:ext uri="{FF2B5EF4-FFF2-40B4-BE49-F238E27FC236}">
                  <a16:creationId xmlns:a16="http://schemas.microsoft.com/office/drawing/2014/main" id="{4C687402-0DCF-4472-8567-6106B249946F}"/>
                </a:ext>
              </a:extLst>
            </p:cNvPr>
            <p:cNvPicPr/>
            <p:nvPr/>
          </p:nvPicPr>
          <p:blipFill rotWithShape="1">
            <a:blip r:embed="rId18" cstate="print">
              <a:extLst>
                <a:ext uri="{28A0092B-C50C-407E-A947-70E740481C1C}">
                  <a14:useLocalDpi xmlns:a14="http://schemas.microsoft.com/office/drawing/2010/main" val="0"/>
                </a:ext>
              </a:extLst>
            </a:blip>
            <a:srcRect l="-1" t="-1" r="-252" b="-336"/>
            <a:stretch/>
          </p:blipFill>
          <p:spPr bwMode="auto">
            <a:xfrm>
              <a:off x="3246687" y="4719817"/>
              <a:ext cx="1342946" cy="808633"/>
            </a:xfrm>
            <a:prstGeom prst="rect">
              <a:avLst/>
            </a:prstGeom>
            <a:noFill/>
            <a:ln>
              <a:noFill/>
            </a:ln>
            <a:extLst>
              <a:ext uri="{53640926-AAD7-44D8-BBD7-CCE9431645EC}">
                <a14:shadowObscured xmlns:a14="http://schemas.microsoft.com/office/drawing/2010/main"/>
              </a:ext>
            </a:extLst>
          </p:spPr>
        </p:pic>
        <p:pic>
          <p:nvPicPr>
            <p:cNvPr id="80" name="Picture 79">
              <a:extLst>
                <a:ext uri="{FF2B5EF4-FFF2-40B4-BE49-F238E27FC236}">
                  <a16:creationId xmlns:a16="http://schemas.microsoft.com/office/drawing/2014/main" id="{EC425955-6F06-44E5-AEFB-F74C1E880D5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652777" y="4696646"/>
              <a:ext cx="1459318" cy="820586"/>
            </a:xfrm>
            <a:prstGeom prst="rect">
              <a:avLst/>
            </a:prstGeom>
          </p:spPr>
        </p:pic>
      </p:grpSp>
    </p:spTree>
    <p:extLst>
      <p:ext uri="{BB962C8B-B14F-4D97-AF65-F5344CB8AC3E}">
        <p14:creationId xmlns:p14="http://schemas.microsoft.com/office/powerpoint/2010/main" val="40313239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60609D80-D0A7-4846-A5E1-4AD20EC5BD69}"/>
              </a:ext>
            </a:extLst>
          </p:cNvPr>
          <p:cNvSpPr/>
          <p:nvPr/>
        </p:nvSpPr>
        <p:spPr>
          <a:xfrm>
            <a:off x="755650" y="115888"/>
            <a:ext cx="7704138" cy="801687"/>
          </a:xfrm>
          <a:prstGeom prst="rect">
            <a:avLst/>
          </a:prstGeom>
        </p:spPr>
        <p:txBody>
          <a:bodyPr>
            <a:spAutoFit/>
          </a:bodyPr>
          <a:lstStyle/>
          <a:p>
            <a:pPr algn="ctr">
              <a:defRPr/>
            </a:pPr>
            <a:r>
              <a:rPr lang="en-US" sz="2300" kern="50" dirty="0" err="1">
                <a:solidFill>
                  <a:srgbClr val="002060"/>
                </a:solidFill>
                <a:latin typeface="Times New Roman" panose="02020603050405020304" pitchFamily="18" charset="0"/>
                <a:ea typeface="Times New Roman" panose="02020603050405020304" pitchFamily="18" charset="0"/>
              </a:rPr>
              <a:t>Thermo</a:t>
            </a:r>
            <a:r>
              <a:rPr lang="en-US" sz="2300" kern="50" dirty="0">
                <a:solidFill>
                  <a:srgbClr val="002060"/>
                </a:solidFill>
                <a:latin typeface="Times New Roman" panose="02020603050405020304" pitchFamily="18" charset="0"/>
                <a:ea typeface="Times New Roman" panose="02020603050405020304" pitchFamily="18" charset="0"/>
              </a:rPr>
              <a:t> Scientific™ </a:t>
            </a:r>
            <a:r>
              <a:rPr lang="en-US" sz="2300" kern="50" dirty="0" err="1">
                <a:solidFill>
                  <a:srgbClr val="002060"/>
                </a:solidFill>
                <a:latin typeface="Times New Roman" panose="02020603050405020304" pitchFamily="18" charset="0"/>
                <a:ea typeface="Times New Roman" panose="02020603050405020304" pitchFamily="18" charset="0"/>
              </a:rPr>
              <a:t>iCE</a:t>
            </a:r>
            <a:r>
              <a:rPr lang="en-US" sz="2300" kern="50" dirty="0">
                <a:solidFill>
                  <a:srgbClr val="002060"/>
                </a:solidFill>
                <a:latin typeface="Times New Roman" panose="02020603050405020304" pitchFamily="18" charset="0"/>
                <a:ea typeface="Times New Roman" panose="02020603050405020304" pitchFamily="18" charset="0"/>
              </a:rPr>
              <a:t>™ 3000 Series AA spectrometers with </a:t>
            </a:r>
            <a:r>
              <a:rPr lang="en-US" sz="2300" kern="50" dirty="0" err="1">
                <a:solidFill>
                  <a:srgbClr val="002060"/>
                </a:solidFill>
                <a:latin typeface="Times New Roman" panose="02020603050405020304" pitchFamily="18" charset="0"/>
                <a:ea typeface="Times New Roman" panose="02020603050405020304" pitchFamily="18" charset="0"/>
              </a:rPr>
              <a:t>electrothermal</a:t>
            </a:r>
            <a:r>
              <a:rPr lang="en-US" sz="2300" kern="50" dirty="0">
                <a:solidFill>
                  <a:srgbClr val="002060"/>
                </a:solidFill>
                <a:latin typeface="Times New Roman" panose="02020603050405020304" pitchFamily="18" charset="0"/>
                <a:ea typeface="Times New Roman" panose="02020603050405020304" pitchFamily="18" charset="0"/>
              </a:rPr>
              <a:t> (graphite furnace) atomization. </a:t>
            </a:r>
            <a:endParaRPr lang="en-US" sz="2300" dirty="0">
              <a:solidFill>
                <a:srgbClr val="002060"/>
              </a:solidFill>
            </a:endParaRPr>
          </a:p>
        </p:txBody>
      </p:sp>
      <p:pic>
        <p:nvPicPr>
          <p:cNvPr id="27651" name="Picture 4">
            <a:extLst>
              <a:ext uri="{FF2B5EF4-FFF2-40B4-BE49-F238E27FC236}">
                <a16:creationId xmlns:a16="http://schemas.microsoft.com/office/drawing/2014/main" id="{5B6D7D3E-5288-4BCE-B550-BB645894BE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196975"/>
            <a:ext cx="5124450" cy="384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Rectangle 5">
            <a:extLst>
              <a:ext uri="{FF2B5EF4-FFF2-40B4-BE49-F238E27FC236}">
                <a16:creationId xmlns:a16="http://schemas.microsoft.com/office/drawing/2014/main" id="{47666DBF-DEF8-472A-8FBE-D8CB99FF3FE0}"/>
              </a:ext>
            </a:extLst>
          </p:cNvPr>
          <p:cNvSpPr>
            <a:spLocks noChangeArrowheads="1"/>
          </p:cNvSpPr>
          <p:nvPr/>
        </p:nvSpPr>
        <p:spPr bwMode="auto">
          <a:xfrm>
            <a:off x="5651500" y="1773238"/>
            <a:ext cx="370840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bg1"/>
                </a:solidFill>
                <a:latin typeface="Arial" panose="020B0604020202020204" pitchFamily="34" charset="0"/>
                <a:ea typeface="Batang" panose="02030600000101010101" pitchFamily="18" charset="-127"/>
              </a:defRPr>
            </a:lvl1pPr>
            <a:lvl2pPr marL="742950" indent="-285750">
              <a:defRPr sz="2800">
                <a:solidFill>
                  <a:schemeClr val="bg1"/>
                </a:solidFill>
                <a:latin typeface="Arial" panose="020B0604020202020204" pitchFamily="34" charset="0"/>
                <a:ea typeface="Batang" panose="02030600000101010101" pitchFamily="18" charset="-127"/>
              </a:defRPr>
            </a:lvl2pPr>
            <a:lvl3pPr marL="1143000" indent="-228600">
              <a:defRPr sz="2800">
                <a:solidFill>
                  <a:schemeClr val="bg1"/>
                </a:solidFill>
                <a:latin typeface="Arial" panose="020B0604020202020204" pitchFamily="34" charset="0"/>
                <a:ea typeface="Batang" panose="02030600000101010101" pitchFamily="18" charset="-127"/>
              </a:defRPr>
            </a:lvl3pPr>
            <a:lvl4pPr marL="1600200" indent="-228600">
              <a:defRPr sz="2800">
                <a:solidFill>
                  <a:schemeClr val="bg1"/>
                </a:solidFill>
                <a:latin typeface="Arial" panose="020B0604020202020204" pitchFamily="34" charset="0"/>
                <a:ea typeface="Batang" panose="02030600000101010101" pitchFamily="18" charset="-127"/>
              </a:defRPr>
            </a:lvl4pPr>
            <a:lvl5pPr marL="2057400" indent="-228600">
              <a:defRPr sz="2800">
                <a:solidFill>
                  <a:schemeClr val="bg1"/>
                </a:solidFill>
                <a:latin typeface="Arial" panose="020B0604020202020204" pitchFamily="34" charset="0"/>
                <a:ea typeface="Batang" panose="02030600000101010101" pitchFamily="18" charset="-127"/>
              </a:defRPr>
            </a:lvl5pPr>
            <a:lvl6pPr marL="25146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6pPr>
            <a:lvl7pPr marL="29718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7pPr>
            <a:lvl8pPr marL="34290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8pPr>
            <a:lvl9pPr marL="38862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9pPr>
          </a:lstStyle>
          <a:p>
            <a:r>
              <a:rPr lang="ro-RO" altLang="en-US" sz="2000" b="1">
                <a:solidFill>
                  <a:srgbClr val="002060"/>
                </a:solidFill>
              </a:rPr>
              <a:t>Limits of detection</a:t>
            </a:r>
          </a:p>
          <a:p>
            <a:endParaRPr lang="ro-RO" altLang="en-US" sz="2000" b="1">
              <a:solidFill>
                <a:srgbClr val="002060"/>
              </a:solidFill>
            </a:endParaRPr>
          </a:p>
          <a:p>
            <a:r>
              <a:rPr lang="ro-RO" altLang="en-US" sz="2000">
                <a:solidFill>
                  <a:srgbClr val="002060"/>
                </a:solidFill>
              </a:rPr>
              <a:t>As- 0.4 µg/L</a:t>
            </a:r>
          </a:p>
          <a:p>
            <a:r>
              <a:rPr lang="ro-RO" altLang="en-US" sz="2000">
                <a:solidFill>
                  <a:srgbClr val="002060"/>
                </a:solidFill>
              </a:rPr>
              <a:t>Cd – 0.007 µg/L</a:t>
            </a:r>
          </a:p>
          <a:p>
            <a:r>
              <a:rPr lang="ro-RO" altLang="en-US" sz="2000">
                <a:solidFill>
                  <a:srgbClr val="002060"/>
                </a:solidFill>
              </a:rPr>
              <a:t>Cu- 0.19 µg/L</a:t>
            </a:r>
          </a:p>
          <a:p>
            <a:r>
              <a:rPr lang="ro-RO" altLang="en-US" sz="2000">
                <a:solidFill>
                  <a:srgbClr val="002060"/>
                </a:solidFill>
              </a:rPr>
              <a:t>Cr- 0.1 µg/L</a:t>
            </a:r>
          </a:p>
          <a:p>
            <a:r>
              <a:rPr lang="ro-RO" altLang="en-US" sz="2000">
                <a:solidFill>
                  <a:srgbClr val="002060"/>
                </a:solidFill>
              </a:rPr>
              <a:t>Pb  -0.08 µg/L</a:t>
            </a:r>
          </a:p>
          <a:p>
            <a:r>
              <a:rPr lang="ro-RO" altLang="en-US" sz="2000">
                <a:solidFill>
                  <a:srgbClr val="002060"/>
                </a:solidFill>
              </a:rPr>
              <a:t>Sb - 0.25 µg/L</a:t>
            </a:r>
          </a:p>
          <a:p>
            <a:r>
              <a:rPr lang="ro-RO" altLang="en-US" sz="2000">
                <a:solidFill>
                  <a:srgbClr val="002060"/>
                </a:solidFill>
              </a:rPr>
              <a:t> </a:t>
            </a:r>
            <a:endParaRPr lang="en-US" altLang="en-US" sz="2000">
              <a:solidFill>
                <a:srgbClr val="002060"/>
              </a:solidFill>
            </a:endParaRPr>
          </a:p>
        </p:txBody>
      </p:sp>
    </p:spTree>
    <p:extLst>
      <p:ext uri="{BB962C8B-B14F-4D97-AF65-F5344CB8AC3E}">
        <p14:creationId xmlns:p14="http://schemas.microsoft.com/office/powerpoint/2010/main" val="4185843084"/>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DMA-80 Direct Mercury Analysis System - Milestone">
            <a:extLst>
              <a:ext uri="{FF2B5EF4-FFF2-40B4-BE49-F238E27FC236}">
                <a16:creationId xmlns:a16="http://schemas.microsoft.com/office/drawing/2014/main" id="{DB4906D1-BD93-4425-A674-0E09CC6DC9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517525"/>
            <a:ext cx="9144001" cy="351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2" descr="Direct Mercury Analysis: Milestone DMA-80 evo">
            <a:extLst>
              <a:ext uri="{FF2B5EF4-FFF2-40B4-BE49-F238E27FC236}">
                <a16:creationId xmlns:a16="http://schemas.microsoft.com/office/drawing/2014/main" id="{8B70199E-C070-4407-8007-CC304F2D72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841750"/>
            <a:ext cx="3968750" cy="264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Rectangle 1">
            <a:extLst>
              <a:ext uri="{FF2B5EF4-FFF2-40B4-BE49-F238E27FC236}">
                <a16:creationId xmlns:a16="http://schemas.microsoft.com/office/drawing/2014/main" id="{862A9DD6-32E8-4CB6-B552-095A1C5A38DA}"/>
              </a:ext>
            </a:extLst>
          </p:cNvPr>
          <p:cNvSpPr>
            <a:spLocks noChangeArrowheads="1"/>
          </p:cNvSpPr>
          <p:nvPr/>
        </p:nvSpPr>
        <p:spPr bwMode="auto">
          <a:xfrm>
            <a:off x="539750" y="115888"/>
            <a:ext cx="76327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bg1"/>
                </a:solidFill>
                <a:latin typeface="Arial" panose="020B0604020202020204" pitchFamily="34" charset="0"/>
                <a:ea typeface="Batang" panose="02030600000101010101" pitchFamily="18" charset="-127"/>
              </a:defRPr>
            </a:lvl1pPr>
            <a:lvl2pPr marL="742950" indent="-285750">
              <a:defRPr sz="2800">
                <a:solidFill>
                  <a:schemeClr val="bg1"/>
                </a:solidFill>
                <a:latin typeface="Arial" panose="020B0604020202020204" pitchFamily="34" charset="0"/>
                <a:ea typeface="Batang" panose="02030600000101010101" pitchFamily="18" charset="-127"/>
              </a:defRPr>
            </a:lvl2pPr>
            <a:lvl3pPr marL="1143000" indent="-228600">
              <a:defRPr sz="2800">
                <a:solidFill>
                  <a:schemeClr val="bg1"/>
                </a:solidFill>
                <a:latin typeface="Arial" panose="020B0604020202020204" pitchFamily="34" charset="0"/>
                <a:ea typeface="Batang" panose="02030600000101010101" pitchFamily="18" charset="-127"/>
              </a:defRPr>
            </a:lvl3pPr>
            <a:lvl4pPr marL="1600200" indent="-228600">
              <a:defRPr sz="2800">
                <a:solidFill>
                  <a:schemeClr val="bg1"/>
                </a:solidFill>
                <a:latin typeface="Arial" panose="020B0604020202020204" pitchFamily="34" charset="0"/>
                <a:ea typeface="Batang" panose="02030600000101010101" pitchFamily="18" charset="-127"/>
              </a:defRPr>
            </a:lvl4pPr>
            <a:lvl5pPr marL="2057400" indent="-228600">
              <a:defRPr sz="2800">
                <a:solidFill>
                  <a:schemeClr val="bg1"/>
                </a:solidFill>
                <a:latin typeface="Arial" panose="020B0604020202020204" pitchFamily="34" charset="0"/>
                <a:ea typeface="Batang" panose="02030600000101010101" pitchFamily="18" charset="-127"/>
              </a:defRPr>
            </a:lvl5pPr>
            <a:lvl6pPr marL="25146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6pPr>
            <a:lvl7pPr marL="29718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7pPr>
            <a:lvl8pPr marL="34290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8pPr>
            <a:lvl9pPr marL="38862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9pPr>
          </a:lstStyle>
          <a:p>
            <a:r>
              <a:rPr lang="en-US" altLang="en-US" sz="2000">
                <a:solidFill>
                  <a:srgbClr val="002060"/>
                </a:solidFill>
                <a:latin typeface="Times New Roman" panose="02020603050405020304" pitchFamily="18" charset="0"/>
                <a:cs typeface="Times New Roman" panose="02020603050405020304" pitchFamily="18" charset="0"/>
              </a:rPr>
              <a:t>Milestone's DMA-80 Direct Mercury Analyzer</a:t>
            </a:r>
          </a:p>
        </p:txBody>
      </p:sp>
    </p:spTree>
    <p:extLst>
      <p:ext uri="{BB962C8B-B14F-4D97-AF65-F5344CB8AC3E}">
        <p14:creationId xmlns:p14="http://schemas.microsoft.com/office/powerpoint/2010/main" val="18149737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F783C71-B356-4D18-9886-F7FC06764DA7}"/>
              </a:ext>
            </a:extLst>
          </p:cNvPr>
          <p:cNvSpPr/>
          <p:nvPr/>
        </p:nvSpPr>
        <p:spPr>
          <a:xfrm>
            <a:off x="323528" y="476672"/>
            <a:ext cx="8424936" cy="4852610"/>
          </a:xfrm>
          <a:prstGeom prst="rect">
            <a:avLst/>
          </a:prstGeom>
        </p:spPr>
        <p:txBody>
          <a:bodyPr wrap="square">
            <a:spAutoFit/>
          </a:bodyPr>
          <a:lstStyle/>
          <a:p>
            <a:pPr algn="ctr">
              <a:lnSpc>
                <a:spcPct val="115000"/>
              </a:lnSpc>
            </a:pPr>
            <a:r>
              <a:rPr lang="en-IN"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Lalrinawma</a:t>
            </a:r>
            <a:r>
              <a:rPr lang="en-IN"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Zote,</a:t>
            </a:r>
            <a:r>
              <a:rPr lang="en-IN" b="1" baseline="30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1</a:t>
            </a:r>
            <a:r>
              <a:rPr lang="en-IN" b="1" baseline="30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r>
              <a:rPr lang="en-IN"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r>
              <a:rPr lang="en-IN" b="1" baseline="30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IN"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Khawlhring</a:t>
            </a:r>
            <a:r>
              <a:rPr lang="en-IN"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IN"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Lalrammawia</a:t>
            </a:r>
            <a:r>
              <a:rPr lang="en-IN"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IN" b="1" baseline="30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1</a:t>
            </a:r>
            <a:r>
              <a:rPr lang="en-IN" b="1" baseline="30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r>
              <a:rPr lang="en-IN" b="1" baseline="30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r>
              <a:rPr lang="en-IN"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r>
              <a:rPr lang="en-IN" b="1" baseline="30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IN"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Ananya Buragohain</a:t>
            </a:r>
            <a:r>
              <a:rPr lang="en-IN" b="1" baseline="30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1</a:t>
            </a:r>
            <a:r>
              <a:rPr lang="en-IN"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r>
              <a:rPr lang="en-IN" b="1" baseline="30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IN"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Lalrinhlupuii,</a:t>
            </a:r>
            <a:r>
              <a:rPr lang="en-IN" b="1" baseline="30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1</a:t>
            </a:r>
            <a:r>
              <a:rPr lang="en-IN"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Bomngam Kakki</a:t>
            </a:r>
            <a:r>
              <a:rPr lang="en-IN" b="1" baseline="30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1</a:t>
            </a:r>
            <a:r>
              <a:rPr lang="en-IN"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Rebecca Lalmuanpuii</a:t>
            </a:r>
            <a:r>
              <a:rPr lang="en-IN" b="1" baseline="30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1†</a:t>
            </a:r>
            <a:r>
              <a:rPr lang="en-IN"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r>
              <a:rPr lang="en-IN" b="1" baseline="30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IN"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Zodinpuia</a:t>
            </a:r>
            <a:r>
              <a:rPr lang="en-IN"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Pachuau</a:t>
            </a:r>
            <a:r>
              <a:rPr lang="en-IN" b="1" baseline="30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1</a:t>
            </a:r>
            <a:r>
              <a:rPr lang="en-IN"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John Vanlalhruaia</a:t>
            </a:r>
            <a:r>
              <a:rPr lang="en-IN" b="1" baseline="30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1</a:t>
            </a:r>
            <a:r>
              <a:rPr lang="en-IN"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r>
              <a:rPr lang="en-IN" b="1" baseline="30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IN"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Rajendra Bose Muthukumaran</a:t>
            </a:r>
            <a:r>
              <a:rPr lang="en-IN" b="1" baseline="30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1,</a:t>
            </a:r>
            <a:r>
              <a:rPr lang="en-IN"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IN"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Nachimuthu</a:t>
            </a:r>
            <a:r>
              <a:rPr lang="en-IN"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Senthil Kumar</a:t>
            </a:r>
            <a:r>
              <a:rPr lang="en-IN" b="1" baseline="30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2</a:t>
            </a:r>
            <a:r>
              <a:rPr lang="en-IN"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IN"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Lalrintluanga</a:t>
            </a:r>
            <a:r>
              <a:rPr lang="en-IN"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Jahau</a:t>
            </a:r>
            <a:r>
              <a:rPr lang="en-IN" b="1" baseline="30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3</a:t>
            </a:r>
            <a:r>
              <a:rPr lang="en-IN"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r>
              <a:rPr lang="en-IN" b="1" baseline="30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IN"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Mathummal</a:t>
            </a:r>
            <a:r>
              <a:rPr lang="en-IN"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Sudarshan</a:t>
            </a:r>
            <a:r>
              <a:rPr lang="en-IN" b="1" baseline="30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4</a:t>
            </a:r>
            <a:r>
              <a:rPr lang="en-IN"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r>
              <a:rPr lang="en-IN" b="1" baseline="30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IN"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Nikita Yushin</a:t>
            </a:r>
            <a:r>
              <a:rPr lang="en-IN" b="1" baseline="30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5</a:t>
            </a:r>
            <a:r>
              <a:rPr lang="en-IN"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r>
              <a:rPr lang="en-IN" b="1" baseline="30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IN"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Pavel Nekhoroshkov</a:t>
            </a:r>
            <a:r>
              <a:rPr lang="en-IN" b="1" baseline="30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5</a:t>
            </a:r>
            <a:r>
              <a:rPr lang="en-IN"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r>
              <a:rPr lang="en-IN" b="1" baseline="30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IN"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Dmitrii</a:t>
            </a:r>
            <a:r>
              <a:rPr lang="en-IN"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Grozdov</a:t>
            </a:r>
            <a:r>
              <a:rPr lang="en-IN" b="1" baseline="30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5</a:t>
            </a:r>
            <a:r>
              <a:rPr lang="en-IN"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Anastasiya Sergeeva</a:t>
            </a:r>
            <a:r>
              <a:rPr lang="en-IN" b="1" baseline="30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5</a:t>
            </a:r>
            <a:r>
              <a:rPr lang="en-IN"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Inga Zinicovscaia</a:t>
            </a:r>
            <a:r>
              <a:rPr lang="en-IN" b="1" baseline="30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5,6, </a:t>
            </a:r>
            <a:r>
              <a:rPr lang="en-IN"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IN"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IN"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pPr>
            <a:r>
              <a:rPr lang="en-IN" sz="16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1 – Department of Chemistry, Mizoram University, Aizawl, India</a:t>
            </a:r>
            <a:endParaRPr lang="en-US" sz="1600" b="1" i="1"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pPr>
            <a:r>
              <a:rPr lang="en-IN" sz="16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2 – Department of Biotechnology, Mizoram University, Aizawl, India</a:t>
            </a:r>
            <a:endParaRPr lang="en-US" sz="1600" b="1" i="1"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pPr>
            <a:r>
              <a:rPr lang="en-IN" sz="16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3 – Centre for Rural Development Research and Trinity Diagnostic Centre, Aizawl, Mizoram, India</a:t>
            </a:r>
            <a:endParaRPr lang="en-US" sz="1600" b="1" i="1"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pPr>
            <a:r>
              <a:rPr lang="en-IN" sz="16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4 – UGC-DAE Consortium for Scientific Research, Kolkata Centre, Kolkata-106, India</a:t>
            </a:r>
            <a:endParaRPr lang="en-US" sz="1600" b="1" i="1"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pPr>
            <a:r>
              <a:rPr lang="en-IN" sz="16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5 - Frank Laboratory of Neutron Physics, Joint Institute for Nuclear Research, 141980 </a:t>
            </a:r>
            <a:r>
              <a:rPr lang="en-IN" sz="16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Dubna</a:t>
            </a:r>
            <a:r>
              <a:rPr lang="en-IN" sz="16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Russian Federation</a:t>
            </a:r>
            <a:endParaRPr lang="en-US" sz="1600" b="1" i="1"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pPr>
            <a:r>
              <a:rPr lang="en-US" sz="16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6- </a:t>
            </a:r>
            <a:r>
              <a:rPr lang="en-IN" sz="16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Horia</a:t>
            </a:r>
            <a:r>
              <a:rPr lang="en-IN" sz="16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IN" sz="16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Hulubei</a:t>
            </a:r>
            <a:r>
              <a:rPr lang="en-IN" sz="16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National Institute for R&amp;D in Physics and Nuclear Engineering, 30 </a:t>
            </a:r>
            <a:r>
              <a:rPr lang="en-IN" sz="16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Reactorului</a:t>
            </a:r>
            <a:r>
              <a:rPr lang="en-IN" sz="16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Str. MG-6, Bucharest - </a:t>
            </a:r>
            <a:r>
              <a:rPr lang="en-IN" sz="16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Magurele</a:t>
            </a:r>
            <a:r>
              <a:rPr lang="en-IN" sz="16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Romania</a:t>
            </a:r>
            <a:endParaRPr lang="en-US" sz="1600" b="1"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922989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53123D3-0931-4604-8032-47D85ECE6B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783" y="332656"/>
            <a:ext cx="4192937" cy="3208588"/>
          </a:xfrm>
          <a:prstGeom prst="rect">
            <a:avLst/>
          </a:prstGeom>
        </p:spPr>
      </p:pic>
      <p:pic>
        <p:nvPicPr>
          <p:cNvPr id="11" name="Picture 10">
            <a:extLst>
              <a:ext uri="{FF2B5EF4-FFF2-40B4-BE49-F238E27FC236}">
                <a16:creationId xmlns:a16="http://schemas.microsoft.com/office/drawing/2014/main" id="{FEFAB90F-0645-4C12-834C-0201B8BD8E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79952"/>
            <a:ext cx="4392488" cy="3361292"/>
          </a:xfrm>
          <a:prstGeom prst="rect">
            <a:avLst/>
          </a:prstGeom>
        </p:spPr>
      </p:pic>
      <p:sp>
        <p:nvSpPr>
          <p:cNvPr id="13" name="Rectangle 12">
            <a:extLst>
              <a:ext uri="{FF2B5EF4-FFF2-40B4-BE49-F238E27FC236}">
                <a16:creationId xmlns:a16="http://schemas.microsoft.com/office/drawing/2014/main" id="{DED9BFED-C969-49D1-B5A7-C8899CA040A4}"/>
              </a:ext>
            </a:extLst>
          </p:cNvPr>
          <p:cNvSpPr/>
          <p:nvPr/>
        </p:nvSpPr>
        <p:spPr>
          <a:xfrm>
            <a:off x="107504" y="0"/>
            <a:ext cx="2880320" cy="430887"/>
          </a:xfrm>
          <a:prstGeom prst="rect">
            <a:avLst/>
          </a:prstGeom>
        </p:spPr>
        <p:txBody>
          <a:bodyPr wrap="square">
            <a:spAutoFit/>
          </a:bodyPr>
          <a:lstStyle/>
          <a:p>
            <a:r>
              <a:rPr lang="en-IN" sz="2200" b="1" dirty="0">
                <a:solidFill>
                  <a:srgbClr val="002060"/>
                </a:solidFill>
                <a:latin typeface="Times New Roman" panose="02020603050405020304" pitchFamily="18" charset="0"/>
                <a:ea typeface="Times New Roman" panose="02020603050405020304" pitchFamily="18" charset="0"/>
              </a:rPr>
              <a:t>Elemental profile </a:t>
            </a:r>
            <a:endParaRPr lang="en-US" sz="2200" b="1" dirty="0">
              <a:solidFill>
                <a:srgbClr val="002060"/>
              </a:solidFill>
            </a:endParaRPr>
          </a:p>
        </p:txBody>
      </p:sp>
      <p:pic>
        <p:nvPicPr>
          <p:cNvPr id="16" name="Picture 15">
            <a:extLst>
              <a:ext uri="{FF2B5EF4-FFF2-40B4-BE49-F238E27FC236}">
                <a16:creationId xmlns:a16="http://schemas.microsoft.com/office/drawing/2014/main" id="{4DB572AD-7E22-4844-94FE-93D757B7F2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9792" y="3541244"/>
            <a:ext cx="4192938" cy="3208589"/>
          </a:xfrm>
          <a:prstGeom prst="rect">
            <a:avLst/>
          </a:prstGeom>
        </p:spPr>
      </p:pic>
    </p:spTree>
    <p:extLst>
      <p:ext uri="{BB962C8B-B14F-4D97-AF65-F5344CB8AC3E}">
        <p14:creationId xmlns:p14="http://schemas.microsoft.com/office/powerpoint/2010/main" val="14832285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99950A9-A7E4-410A-9F13-E8CDC46998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620688"/>
            <a:ext cx="7680334" cy="5877271"/>
          </a:xfrm>
          <a:prstGeom prst="rect">
            <a:avLst/>
          </a:prstGeom>
        </p:spPr>
      </p:pic>
      <p:sp>
        <p:nvSpPr>
          <p:cNvPr id="8" name="Rectangle 7">
            <a:extLst>
              <a:ext uri="{FF2B5EF4-FFF2-40B4-BE49-F238E27FC236}">
                <a16:creationId xmlns:a16="http://schemas.microsoft.com/office/drawing/2014/main" id="{83C33515-AFB2-4DC4-8726-D587A5EA52C6}"/>
              </a:ext>
            </a:extLst>
          </p:cNvPr>
          <p:cNvSpPr/>
          <p:nvPr/>
        </p:nvSpPr>
        <p:spPr>
          <a:xfrm>
            <a:off x="251520" y="116632"/>
            <a:ext cx="2953053" cy="430887"/>
          </a:xfrm>
          <a:prstGeom prst="rect">
            <a:avLst/>
          </a:prstGeom>
        </p:spPr>
        <p:txBody>
          <a:bodyPr wrap="square">
            <a:spAutoFit/>
          </a:bodyPr>
          <a:lstStyle/>
          <a:p>
            <a:r>
              <a:rPr lang="en-US" sz="2200" b="1" dirty="0">
                <a:solidFill>
                  <a:srgbClr val="002060"/>
                </a:solidFill>
                <a:latin typeface="Times New Roman" panose="02020603050405020304" pitchFamily="18" charset="0"/>
                <a:ea typeface="Calibri" panose="020F0502020204030204" pitchFamily="34" charset="0"/>
              </a:rPr>
              <a:t>Bioaccumulation index</a:t>
            </a:r>
            <a:endParaRPr lang="en-US" sz="2200" b="1" dirty="0">
              <a:solidFill>
                <a:srgbClr val="002060"/>
              </a:solidFill>
            </a:endParaRPr>
          </a:p>
        </p:txBody>
      </p:sp>
    </p:spTree>
    <p:extLst>
      <p:ext uri="{BB962C8B-B14F-4D97-AF65-F5344CB8AC3E}">
        <p14:creationId xmlns:p14="http://schemas.microsoft.com/office/powerpoint/2010/main" val="15894733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3148515-4542-41B7-9291-26BE13F2CC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516742"/>
            <a:ext cx="8225385" cy="6294364"/>
          </a:xfrm>
          <a:prstGeom prst="rect">
            <a:avLst/>
          </a:prstGeom>
        </p:spPr>
      </p:pic>
      <p:sp>
        <p:nvSpPr>
          <p:cNvPr id="7" name="Rectangle 6">
            <a:extLst>
              <a:ext uri="{FF2B5EF4-FFF2-40B4-BE49-F238E27FC236}">
                <a16:creationId xmlns:a16="http://schemas.microsoft.com/office/drawing/2014/main" id="{D82789CA-021F-468E-ACEB-EE1A50E097A7}"/>
              </a:ext>
            </a:extLst>
          </p:cNvPr>
          <p:cNvSpPr/>
          <p:nvPr/>
        </p:nvSpPr>
        <p:spPr>
          <a:xfrm>
            <a:off x="276964" y="116632"/>
            <a:ext cx="2797561" cy="430887"/>
          </a:xfrm>
          <a:prstGeom prst="rect">
            <a:avLst/>
          </a:prstGeom>
        </p:spPr>
        <p:txBody>
          <a:bodyPr wrap="none">
            <a:spAutoFit/>
          </a:bodyPr>
          <a:lstStyle/>
          <a:p>
            <a:r>
              <a:rPr lang="en-US" sz="2200" b="1" dirty="0">
                <a:solidFill>
                  <a:srgbClr val="002060"/>
                </a:solidFill>
                <a:latin typeface="Times New Roman" panose="02020603050405020304" pitchFamily="18" charset="0"/>
                <a:ea typeface="Calibri" panose="020F0502020204030204" pitchFamily="34" charset="0"/>
              </a:rPr>
              <a:t>Contamination factor</a:t>
            </a:r>
            <a:endParaRPr lang="en-US" sz="2200" b="1" dirty="0">
              <a:solidFill>
                <a:srgbClr val="002060"/>
              </a:solidFill>
            </a:endParaRPr>
          </a:p>
        </p:txBody>
      </p:sp>
    </p:spTree>
    <p:extLst>
      <p:ext uri="{BB962C8B-B14F-4D97-AF65-F5344CB8AC3E}">
        <p14:creationId xmlns:p14="http://schemas.microsoft.com/office/powerpoint/2010/main" val="26395069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780EE52-0F36-43CF-B001-A8A72E94B5A0}"/>
              </a:ext>
            </a:extLst>
          </p:cNvPr>
          <p:cNvSpPr/>
          <p:nvPr/>
        </p:nvSpPr>
        <p:spPr>
          <a:xfrm>
            <a:off x="179512" y="836712"/>
            <a:ext cx="8496944" cy="4401205"/>
          </a:xfrm>
          <a:prstGeom prst="rect">
            <a:avLst/>
          </a:prstGeom>
        </p:spPr>
        <p:txBody>
          <a:bodyPr wrap="square">
            <a:spAutoFit/>
          </a:bodyPr>
          <a:lstStyle/>
          <a:p>
            <a:pPr marL="285750" indent="-285750" algn="just">
              <a:buFont typeface="Wingdings" panose="05000000000000000000" pitchFamily="2" charset="2"/>
              <a:buChar char="q"/>
            </a:pPr>
            <a:r>
              <a:rPr lang="en-US" sz="2000" dirty="0">
                <a:solidFill>
                  <a:srgbClr val="002060"/>
                </a:solidFill>
                <a:latin typeface="Times New Roman" panose="02020603050405020304" pitchFamily="18" charset="0"/>
                <a:cs typeface="Times New Roman" panose="02020603050405020304" pitchFamily="18" charset="0"/>
              </a:rPr>
              <a:t>The concentration levels of 14 elements present in areca nut and husk of areca palm fruits besides concentrations of 34 elements present in the corresponding soil samples collected from NEI were determined, for the first time, using INAA and AAS.</a:t>
            </a:r>
          </a:p>
          <a:p>
            <a:pPr marL="285750" indent="-285750" algn="just">
              <a:buFont typeface="Wingdings" panose="05000000000000000000" pitchFamily="2" charset="2"/>
              <a:buChar char="q"/>
            </a:pPr>
            <a:r>
              <a:rPr lang="en-US" sz="2000" dirty="0">
                <a:solidFill>
                  <a:srgbClr val="002060"/>
                </a:solidFill>
                <a:latin typeface="Times New Roman" panose="02020603050405020304" pitchFamily="18" charset="0"/>
                <a:cs typeface="Times New Roman" panose="02020603050405020304" pitchFamily="18" charset="0"/>
              </a:rPr>
              <a:t>The range of elemental concentration levels were at ppm to ppb levels in all areca palm fruit samples. No REEs were detected in areca nut samples.</a:t>
            </a:r>
          </a:p>
          <a:p>
            <a:pPr marL="285750" indent="-285750" algn="just">
              <a:buFont typeface="Wingdings" panose="05000000000000000000" pitchFamily="2" charset="2"/>
              <a:buChar char="q"/>
            </a:pPr>
            <a:r>
              <a:rPr lang="en-US" sz="2000" dirty="0">
                <a:solidFill>
                  <a:srgbClr val="002060"/>
                </a:solidFill>
                <a:latin typeface="Times New Roman" panose="02020603050405020304" pitchFamily="18" charset="0"/>
                <a:cs typeface="Times New Roman" panose="02020603050405020304" pitchFamily="18" charset="0"/>
              </a:rPr>
              <a:t> Pb content was relatively higher than FAO/WHO’s permissible levels, while As, Cd, and Cu contents were within the permissible levels in edible areca nuts. </a:t>
            </a:r>
          </a:p>
          <a:p>
            <a:pPr marL="285750" indent="-285750" algn="just">
              <a:buFont typeface="Wingdings" panose="05000000000000000000" pitchFamily="2" charset="2"/>
              <a:buChar char="q"/>
            </a:pPr>
            <a:r>
              <a:rPr lang="en-US" sz="2000" dirty="0">
                <a:solidFill>
                  <a:srgbClr val="002060"/>
                </a:solidFill>
                <a:latin typeface="Times New Roman" panose="02020603050405020304" pitchFamily="18" charset="0"/>
                <a:cs typeface="Times New Roman" panose="02020603050405020304" pitchFamily="18" charset="0"/>
              </a:rPr>
              <a:t>Based on the Indian standards for agricultural soils, NEI plantation soils may be classified as unpolluted soil which is consistent with the calculated pollution indices. </a:t>
            </a:r>
          </a:p>
          <a:p>
            <a:pPr marL="285750" indent="-285750" algn="just">
              <a:buFont typeface="Wingdings" panose="05000000000000000000" pitchFamily="2" charset="2"/>
              <a:buChar char="q"/>
            </a:pPr>
            <a:r>
              <a:rPr lang="en-US" sz="2000" dirty="0">
                <a:solidFill>
                  <a:srgbClr val="002060"/>
                </a:solidFill>
                <a:latin typeface="Times New Roman" panose="02020603050405020304" pitchFamily="18" charset="0"/>
                <a:cs typeface="Times New Roman" panose="02020603050405020304" pitchFamily="18" charset="0"/>
              </a:rPr>
              <a:t>More detailed studies need to be carried out using more areca samples to further assess the preliminary finding of the current study. </a:t>
            </a:r>
          </a:p>
        </p:txBody>
      </p:sp>
      <p:sp>
        <p:nvSpPr>
          <p:cNvPr id="5" name="Rectangle 4">
            <a:extLst>
              <a:ext uri="{FF2B5EF4-FFF2-40B4-BE49-F238E27FC236}">
                <a16:creationId xmlns:a16="http://schemas.microsoft.com/office/drawing/2014/main" id="{931B35BE-0691-4361-9B4B-44319881A841}"/>
              </a:ext>
            </a:extLst>
          </p:cNvPr>
          <p:cNvSpPr/>
          <p:nvPr/>
        </p:nvSpPr>
        <p:spPr>
          <a:xfrm>
            <a:off x="251520" y="116632"/>
            <a:ext cx="2953053" cy="430887"/>
          </a:xfrm>
          <a:prstGeom prst="rect">
            <a:avLst/>
          </a:prstGeom>
        </p:spPr>
        <p:txBody>
          <a:bodyPr wrap="square">
            <a:spAutoFit/>
          </a:bodyPr>
          <a:lstStyle/>
          <a:p>
            <a:r>
              <a:rPr lang="en-US" sz="2200" b="1" dirty="0">
                <a:solidFill>
                  <a:srgbClr val="002060"/>
                </a:solidFill>
                <a:latin typeface="Times New Roman" panose="02020603050405020304" pitchFamily="18" charset="0"/>
                <a:ea typeface="Calibri" panose="020F0502020204030204" pitchFamily="34" charset="0"/>
              </a:rPr>
              <a:t>Conclusions</a:t>
            </a:r>
            <a:endParaRPr lang="en-US" sz="2200" b="1" dirty="0">
              <a:solidFill>
                <a:srgbClr val="002060"/>
              </a:solidFill>
            </a:endParaRPr>
          </a:p>
        </p:txBody>
      </p:sp>
    </p:spTree>
    <p:extLst>
      <p:ext uri="{BB962C8B-B14F-4D97-AF65-F5344CB8AC3E}">
        <p14:creationId xmlns:p14="http://schemas.microsoft.com/office/powerpoint/2010/main" val="35064491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43C717-2D3D-46C8-A9A5-D35E4B1D7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929" y="24407"/>
            <a:ext cx="8902141" cy="6797047"/>
          </a:xfrm>
          <a:prstGeom prst="rect">
            <a:avLst/>
          </a:prstGeom>
        </p:spPr>
      </p:pic>
      <p:sp>
        <p:nvSpPr>
          <p:cNvPr id="110595" name="WordArt 3">
            <a:extLst>
              <a:ext uri="{FF2B5EF4-FFF2-40B4-BE49-F238E27FC236}">
                <a16:creationId xmlns:a16="http://schemas.microsoft.com/office/drawing/2014/main" id="{B6E9E576-A32D-47E1-B289-41B39C420B3D}"/>
              </a:ext>
            </a:extLst>
          </p:cNvPr>
          <p:cNvSpPr>
            <a:spLocks noChangeArrowheads="1" noChangeShapeType="1" noTextEdit="1"/>
          </p:cNvSpPr>
          <p:nvPr/>
        </p:nvSpPr>
        <p:spPr bwMode="auto">
          <a:xfrm>
            <a:off x="900113" y="3357563"/>
            <a:ext cx="3959225" cy="1236662"/>
          </a:xfrm>
          <a:prstGeom prst="rect">
            <a:avLst/>
          </a:prstGeom>
        </p:spPr>
        <p:txBody>
          <a:bodyPr wrap="none" fromWordArt="1">
            <a:prstTxWarp prst="textDoubleWave1">
              <a:avLst>
                <a:gd name="adj1" fmla="val 6500"/>
                <a:gd name="adj2" fmla="val 0"/>
              </a:avLst>
            </a:prstTxWarp>
          </a:bodyPr>
          <a:lstStyle/>
          <a:p>
            <a:pPr algn="ctr"/>
            <a:endParaRPr lang="en-US" sz="4800" kern="10" spc="-480">
              <a:ln w="12700">
                <a:solidFill>
                  <a:srgbClr val="000099"/>
                </a:solidFill>
                <a:round/>
                <a:headEnd/>
                <a:tailEnd/>
              </a:ln>
              <a:solidFill>
                <a:srgbClr val="33CCFF"/>
              </a:solidFill>
              <a:effectLst>
                <a:outerShdw dist="125724" dir="18900000" algn="ctr" rotWithShape="0">
                  <a:srgbClr val="000099"/>
                </a:outerShdw>
              </a:effectLst>
              <a:latin typeface="Impact" panose="020B0806030902050204" pitchFamily="34" charset="0"/>
            </a:endParaRPr>
          </a:p>
        </p:txBody>
      </p:sp>
      <p:sp>
        <p:nvSpPr>
          <p:cNvPr id="209923" name="Text Box 3">
            <a:extLst>
              <a:ext uri="{FF2B5EF4-FFF2-40B4-BE49-F238E27FC236}">
                <a16:creationId xmlns:a16="http://schemas.microsoft.com/office/drawing/2014/main" id="{E3AFB816-1C5B-4F45-9D5F-97313CB42C6E}"/>
              </a:ext>
            </a:extLst>
          </p:cNvPr>
          <p:cNvSpPr txBox="1">
            <a:spLocks noChangeArrowheads="1"/>
          </p:cNvSpPr>
          <p:nvPr/>
        </p:nvSpPr>
        <p:spPr bwMode="auto">
          <a:xfrm>
            <a:off x="827584" y="116632"/>
            <a:ext cx="7848600" cy="1446550"/>
          </a:xfrm>
          <a:prstGeom prst="rect">
            <a:avLst/>
          </a:prstGeom>
          <a:noFill/>
          <a:ln>
            <a:noFill/>
          </a:ln>
          <a:effec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defRPr/>
            </a:pPr>
            <a:r>
              <a:rPr lang="ro-RO" sz="4400" b="1" dirty="0">
                <a:solidFill>
                  <a:srgbClr val="002060"/>
                </a:solidFill>
                <a:effectLst>
                  <a:outerShdw blurRad="38100" dist="38100" dir="2700000" algn="tl">
                    <a:srgbClr val="C0C0C0"/>
                  </a:outerShdw>
                </a:effectLst>
                <a:highlight>
                  <a:srgbClr val="FFFF00"/>
                </a:highlight>
              </a:rPr>
              <a:t>Thank you for your attention</a:t>
            </a:r>
            <a:r>
              <a:rPr lang="en-US" sz="4400" b="1" dirty="0">
                <a:solidFill>
                  <a:srgbClr val="002060"/>
                </a:solidFill>
                <a:effectLst>
                  <a:outerShdw blurRad="38100" dist="38100" dir="2700000" algn="tl">
                    <a:srgbClr val="C0C0C0"/>
                  </a:outerShdw>
                </a:effectLst>
                <a:highlight>
                  <a:srgbClr val="FFFF00"/>
                </a:highlight>
              </a:rPr>
              <a: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7244440-A7D2-4994-9F46-9565D32315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63110"/>
            <a:ext cx="8615559" cy="649663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AB3FDA1-7906-4ED4-B517-C5F58D0FC2AE}"/>
              </a:ext>
            </a:extLst>
          </p:cNvPr>
          <p:cNvSpPr/>
          <p:nvPr/>
        </p:nvSpPr>
        <p:spPr>
          <a:xfrm>
            <a:off x="17160" y="6529111"/>
            <a:ext cx="3653885" cy="307777"/>
          </a:xfrm>
          <a:prstGeom prst="rect">
            <a:avLst/>
          </a:prstGeom>
        </p:spPr>
        <p:txBody>
          <a:bodyPr wrap="none">
            <a:spAutoFit/>
          </a:bodyPr>
          <a:lstStyle/>
          <a:p>
            <a:r>
              <a:rPr lang="en-US" sz="1400" b="1" dirty="0">
                <a:latin typeface="ElsevierSans"/>
                <a:hlinkClick r:id="rId4" tooltip="Persistent link using digital object identifier">
                  <a:extLst>
                    <a:ext uri="{A12FA001-AC4F-418D-AE19-62706E023703}">
                      <ahyp:hlinkClr xmlns:ahyp="http://schemas.microsoft.com/office/drawing/2018/hyperlinkcolor" val="tx"/>
                    </a:ext>
                  </a:extLst>
                </a:hlinkClick>
              </a:rPr>
              <a:t>https://doi.org/10.1016/j.envres.2021.111780</a:t>
            </a:r>
            <a:endParaRPr lang="en-US" sz="1400" b="1" dirty="0"/>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rontiers | The Sources of Chemical Contaminants in Food and Their Health  Implications">
            <a:extLst>
              <a:ext uri="{FF2B5EF4-FFF2-40B4-BE49-F238E27FC236}">
                <a16:creationId xmlns:a16="http://schemas.microsoft.com/office/drawing/2014/main" id="{08CDC126-A577-4C8D-A6A2-2FAAD67F0C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0871" y="225006"/>
            <a:ext cx="3755793" cy="64079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D3F8047-D46E-44C5-B1E3-3B5FCFB875E2}"/>
              </a:ext>
            </a:extLst>
          </p:cNvPr>
          <p:cNvSpPr/>
          <p:nvPr/>
        </p:nvSpPr>
        <p:spPr>
          <a:xfrm>
            <a:off x="0" y="6550223"/>
            <a:ext cx="3360535" cy="307777"/>
          </a:xfrm>
          <a:prstGeom prst="rect">
            <a:avLst/>
          </a:prstGeom>
        </p:spPr>
        <p:txBody>
          <a:bodyPr wrap="none">
            <a:spAutoFit/>
          </a:bodyPr>
          <a:lstStyle/>
          <a:p>
            <a:r>
              <a:rPr lang="en-US" sz="1400" b="1" dirty="0"/>
              <a:t>https://doi.org/10.3389/fphar.2017.00830</a:t>
            </a:r>
          </a:p>
        </p:txBody>
      </p:sp>
      <p:sp>
        <p:nvSpPr>
          <p:cNvPr id="3" name="Rectangle 2">
            <a:extLst>
              <a:ext uri="{FF2B5EF4-FFF2-40B4-BE49-F238E27FC236}">
                <a16:creationId xmlns:a16="http://schemas.microsoft.com/office/drawing/2014/main" id="{10FE35FD-4277-4393-9D51-EF5680E65CFE}"/>
              </a:ext>
            </a:extLst>
          </p:cNvPr>
          <p:cNvSpPr/>
          <p:nvPr/>
        </p:nvSpPr>
        <p:spPr>
          <a:xfrm>
            <a:off x="5634372" y="2636912"/>
            <a:ext cx="3402632" cy="646331"/>
          </a:xfrm>
          <a:prstGeom prst="rect">
            <a:avLst/>
          </a:prstGeom>
        </p:spPr>
        <p:txBody>
          <a:bodyPr wrap="square">
            <a:spAutoFit/>
          </a:bodyPr>
          <a:lstStyle/>
          <a:p>
            <a:pPr algn="ctr"/>
            <a:r>
              <a:rPr lang="en-US" dirty="0">
                <a:solidFill>
                  <a:srgbClr val="002060"/>
                </a:solidFill>
                <a:latin typeface="Times New Roman" panose="02020603050405020304" pitchFamily="18" charset="0"/>
                <a:cs typeface="Times New Roman" panose="02020603050405020304" pitchFamily="18" charset="0"/>
              </a:rPr>
              <a:t>Contamination in the food production and processing</a:t>
            </a:r>
          </a:p>
        </p:txBody>
      </p:sp>
      <p:sp>
        <p:nvSpPr>
          <p:cNvPr id="4" name="Rectangle 3">
            <a:extLst>
              <a:ext uri="{FF2B5EF4-FFF2-40B4-BE49-F238E27FC236}">
                <a16:creationId xmlns:a16="http://schemas.microsoft.com/office/drawing/2014/main" id="{19B8AE4C-9773-4392-B02E-52E300CE4644}"/>
              </a:ext>
            </a:extLst>
          </p:cNvPr>
          <p:cNvSpPr/>
          <p:nvPr/>
        </p:nvSpPr>
        <p:spPr>
          <a:xfrm>
            <a:off x="5976664" y="6057780"/>
            <a:ext cx="2718048" cy="646331"/>
          </a:xfrm>
          <a:prstGeom prst="rect">
            <a:avLst/>
          </a:prstGeom>
        </p:spPr>
        <p:txBody>
          <a:bodyPr wrap="square">
            <a:spAutoFit/>
          </a:bodyPr>
          <a:lstStyle/>
          <a:p>
            <a:r>
              <a:rPr lang="en-US" dirty="0">
                <a:solidFill>
                  <a:srgbClr val="002060"/>
                </a:solidFill>
                <a:latin typeface="Times New Roman" panose="02020603050405020304" pitchFamily="18" charset="0"/>
                <a:cs typeface="Times New Roman" panose="02020603050405020304" pitchFamily="18" charset="0"/>
              </a:rPr>
              <a:t>Contamination due to environmental influences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896E8755-F04D-47E2-A9C1-ABF8B12248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268413"/>
            <a:ext cx="8832850"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1">
            <a:extLst>
              <a:ext uri="{FF2B5EF4-FFF2-40B4-BE49-F238E27FC236}">
                <a16:creationId xmlns:a16="http://schemas.microsoft.com/office/drawing/2014/main" id="{4B65834F-08C9-4DE6-B4DD-C2010A6A8122}"/>
              </a:ext>
            </a:extLst>
          </p:cNvPr>
          <p:cNvSpPr>
            <a:spLocks noChangeArrowheads="1"/>
          </p:cNvSpPr>
          <p:nvPr/>
        </p:nvSpPr>
        <p:spPr bwMode="auto">
          <a:xfrm>
            <a:off x="155575" y="6519446"/>
            <a:ext cx="4572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bg1"/>
                </a:solidFill>
                <a:latin typeface="Arial" panose="020B0604020202020204" pitchFamily="34" charset="0"/>
                <a:ea typeface="Batang" panose="02030600000101010101" pitchFamily="18" charset="-127"/>
              </a:defRPr>
            </a:lvl1pPr>
            <a:lvl2pPr marL="742950" indent="-285750">
              <a:defRPr sz="2800">
                <a:solidFill>
                  <a:schemeClr val="bg1"/>
                </a:solidFill>
                <a:latin typeface="Arial" panose="020B0604020202020204" pitchFamily="34" charset="0"/>
                <a:ea typeface="Batang" panose="02030600000101010101" pitchFamily="18" charset="-127"/>
              </a:defRPr>
            </a:lvl2pPr>
            <a:lvl3pPr marL="1143000" indent="-228600">
              <a:defRPr sz="2800">
                <a:solidFill>
                  <a:schemeClr val="bg1"/>
                </a:solidFill>
                <a:latin typeface="Arial" panose="020B0604020202020204" pitchFamily="34" charset="0"/>
                <a:ea typeface="Batang" panose="02030600000101010101" pitchFamily="18" charset="-127"/>
              </a:defRPr>
            </a:lvl3pPr>
            <a:lvl4pPr marL="1600200" indent="-228600">
              <a:defRPr sz="2800">
                <a:solidFill>
                  <a:schemeClr val="bg1"/>
                </a:solidFill>
                <a:latin typeface="Arial" panose="020B0604020202020204" pitchFamily="34" charset="0"/>
                <a:ea typeface="Batang" panose="02030600000101010101" pitchFamily="18" charset="-127"/>
              </a:defRPr>
            </a:lvl4pPr>
            <a:lvl5pPr marL="2057400" indent="-228600">
              <a:defRPr sz="2800">
                <a:solidFill>
                  <a:schemeClr val="bg1"/>
                </a:solidFill>
                <a:latin typeface="Arial" panose="020B0604020202020204" pitchFamily="34" charset="0"/>
                <a:ea typeface="Batang" panose="02030600000101010101" pitchFamily="18" charset="-127"/>
              </a:defRPr>
            </a:lvl5pPr>
            <a:lvl6pPr marL="25146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6pPr>
            <a:lvl7pPr marL="29718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7pPr>
            <a:lvl8pPr marL="34290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8pPr>
            <a:lvl9pPr marL="38862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9pPr>
          </a:lstStyle>
          <a:p>
            <a:r>
              <a:rPr lang="en-US" altLang="en-US" sz="1600" b="1" dirty="0">
                <a:solidFill>
                  <a:schemeClr val="tx2"/>
                </a:solidFill>
                <a:latin typeface="Times New Roman" panose="02020603050405020304" pitchFamily="18" charset="0"/>
                <a:cs typeface="Times New Roman" panose="02020603050405020304" pitchFamily="18" charset="0"/>
              </a:rPr>
              <a:t>https://doi.org/10.3390/toxics9030042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Витамины и продукты для здоровья - Makepizdato">
            <a:extLst>
              <a:ext uri="{FF2B5EF4-FFF2-40B4-BE49-F238E27FC236}">
                <a16:creationId xmlns:a16="http://schemas.microsoft.com/office/drawing/2014/main" id="{9E4CA2AE-40E1-4BE5-A589-5794C424F5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038" y="161925"/>
            <a:ext cx="5824537"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2" descr="Важные элементы. В чем польза минералов - Новосибирский клинический центр  крови">
            <a:extLst>
              <a:ext uri="{FF2B5EF4-FFF2-40B4-BE49-F238E27FC236}">
                <a16:creationId xmlns:a16="http://schemas.microsoft.com/office/drawing/2014/main" id="{734C9BB3-7AC7-43AB-94B4-D5CB0326BC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9450" y="3846513"/>
            <a:ext cx="6861175" cy="271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eavy Metals Remov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765175"/>
            <a:ext cx="8391525" cy="521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95B508-36CC-4E78-B372-ADD6E7F39C63}"/>
              </a:ext>
            </a:extLst>
          </p:cNvPr>
          <p:cNvPicPr>
            <a:picLocks noChangeAspect="1"/>
          </p:cNvPicPr>
          <p:nvPr/>
        </p:nvPicPr>
        <p:blipFill>
          <a:blip r:embed="rId2"/>
          <a:stretch>
            <a:fillRect/>
          </a:stretch>
        </p:blipFill>
        <p:spPr>
          <a:xfrm>
            <a:off x="251520" y="188640"/>
            <a:ext cx="4096683" cy="6165304"/>
          </a:xfrm>
          <a:prstGeom prst="rect">
            <a:avLst/>
          </a:prstGeom>
        </p:spPr>
      </p:pic>
      <p:pic>
        <p:nvPicPr>
          <p:cNvPr id="5" name="Picture 4">
            <a:extLst>
              <a:ext uri="{FF2B5EF4-FFF2-40B4-BE49-F238E27FC236}">
                <a16:creationId xmlns:a16="http://schemas.microsoft.com/office/drawing/2014/main" id="{A7284D8C-81D3-48DD-AB2B-A720196992EA}"/>
              </a:ext>
            </a:extLst>
          </p:cNvPr>
          <p:cNvPicPr>
            <a:picLocks noChangeAspect="1"/>
          </p:cNvPicPr>
          <p:nvPr/>
        </p:nvPicPr>
        <p:blipFill>
          <a:blip r:embed="rId3"/>
          <a:stretch>
            <a:fillRect/>
          </a:stretch>
        </p:blipFill>
        <p:spPr>
          <a:xfrm>
            <a:off x="4681686" y="332656"/>
            <a:ext cx="4210794" cy="2807196"/>
          </a:xfrm>
          <a:prstGeom prst="rect">
            <a:avLst/>
          </a:prstGeom>
        </p:spPr>
      </p:pic>
      <p:sp>
        <p:nvSpPr>
          <p:cNvPr id="6" name="Rectangle 5">
            <a:extLst>
              <a:ext uri="{FF2B5EF4-FFF2-40B4-BE49-F238E27FC236}">
                <a16:creationId xmlns:a16="http://schemas.microsoft.com/office/drawing/2014/main" id="{CAF5646A-193D-478B-9A5F-1098C0BA21BE}"/>
              </a:ext>
            </a:extLst>
          </p:cNvPr>
          <p:cNvSpPr/>
          <p:nvPr/>
        </p:nvSpPr>
        <p:spPr>
          <a:xfrm>
            <a:off x="4572000" y="4005064"/>
            <a:ext cx="4572000" cy="1477328"/>
          </a:xfrm>
          <a:prstGeom prst="rect">
            <a:avLst/>
          </a:prstGeom>
        </p:spPr>
        <p:txBody>
          <a:bodyPr>
            <a:spAutoFit/>
          </a:bodyPr>
          <a:lstStyle/>
          <a:p>
            <a:pPr algn="just"/>
            <a:r>
              <a:rPr lang="ro-RO" dirty="0">
                <a:solidFill>
                  <a:srgbClr val="002060"/>
                </a:solidFill>
                <a:latin typeface="Times New Roman" panose="02020603050405020304" pitchFamily="18" charset="0"/>
                <a:cs typeface="Times New Roman" panose="02020603050405020304" pitchFamily="18" charset="0"/>
              </a:rPr>
              <a:t>In </a:t>
            </a:r>
            <a:r>
              <a:rPr lang="en-US" dirty="0">
                <a:solidFill>
                  <a:srgbClr val="002060"/>
                </a:solidFill>
                <a:latin typeface="Times New Roman" panose="02020603050405020304" pitchFamily="18" charset="0"/>
                <a:cs typeface="Times New Roman" panose="02020603050405020304" pitchFamily="18" charset="0"/>
              </a:rPr>
              <a:t>Northeast India, virtually 60-65% of the population, on a daily basis, consume mature fresh areca nuts (2 areca nuts on average, whereas some ‘addicts’ consume 5-6 areca nuts on average).</a:t>
            </a:r>
          </a:p>
        </p:txBody>
      </p:sp>
    </p:spTree>
    <p:extLst>
      <p:ext uri="{BB962C8B-B14F-4D97-AF65-F5344CB8AC3E}">
        <p14:creationId xmlns:p14="http://schemas.microsoft.com/office/powerpoint/2010/main" val="23011656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78DAECBF-B98C-46CC-AF45-1A31063846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88640"/>
            <a:ext cx="7920880" cy="6287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285331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12841</TotalTime>
  <Words>855</Words>
  <Application>Microsoft Office PowerPoint</Application>
  <PresentationFormat>On-screen Show (4:3)</PresentationFormat>
  <Paragraphs>111</Paragraphs>
  <Slides>24</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Calibri</vt:lpstr>
      <vt:lpstr>Calibri Light</vt:lpstr>
      <vt:lpstr>ElsevierSans</vt:lpstr>
      <vt:lpstr>Impact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Analysis of  PT samples (short-lived isotopes)</vt:lpstr>
      <vt:lpstr>Analysis of PT samples (long-lived isotopes)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VG Computers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Синтез гидроксосульфатов  трехвалентного железа и  его устойчивость на поверхности Марса.</dc:title>
  <dc:creator>максим</dc:creator>
  <cp:lastModifiedBy>Елена Зинковская</cp:lastModifiedBy>
  <cp:revision>961</cp:revision>
  <dcterms:created xsi:type="dcterms:W3CDTF">2007-05-13T16:40:05Z</dcterms:created>
  <dcterms:modified xsi:type="dcterms:W3CDTF">2023-10-17T07:05:06Z</dcterms:modified>
</cp:coreProperties>
</file>