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4" r:id="rId1"/>
  </p:sldMasterIdLst>
  <p:notesMasterIdLst>
    <p:notesMasterId r:id="rId28"/>
  </p:notesMasterIdLst>
  <p:handoutMasterIdLst>
    <p:handoutMasterId r:id="rId29"/>
  </p:handoutMasterIdLst>
  <p:sldIdLst>
    <p:sldId id="679" r:id="rId2"/>
    <p:sldId id="5066" r:id="rId3"/>
    <p:sldId id="5089" r:id="rId4"/>
    <p:sldId id="5090" r:id="rId5"/>
    <p:sldId id="5098" r:id="rId6"/>
    <p:sldId id="5102" r:id="rId7"/>
    <p:sldId id="5095" r:id="rId8"/>
    <p:sldId id="5101" r:id="rId9"/>
    <p:sldId id="376" r:id="rId10"/>
    <p:sldId id="375" r:id="rId11"/>
    <p:sldId id="5120" r:id="rId12"/>
    <p:sldId id="5123" r:id="rId13"/>
    <p:sldId id="5121" r:id="rId14"/>
    <p:sldId id="5126" r:id="rId15"/>
    <p:sldId id="5106" r:id="rId16"/>
    <p:sldId id="5122" r:id="rId17"/>
    <p:sldId id="5124" r:id="rId18"/>
    <p:sldId id="5128" r:id="rId19"/>
    <p:sldId id="387" r:id="rId20"/>
    <p:sldId id="256" r:id="rId21"/>
    <p:sldId id="257" r:id="rId22"/>
    <p:sldId id="258" r:id="rId23"/>
    <p:sldId id="259" r:id="rId24"/>
    <p:sldId id="5129" r:id="rId25"/>
    <p:sldId id="5024" r:id="rId26"/>
    <p:sldId id="3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tik Kumaramangalam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FF66"/>
    <a:srgbClr val="66FF33"/>
    <a:srgbClr val="FF0066"/>
    <a:srgbClr val="0080FF"/>
    <a:srgbClr val="FBB833"/>
    <a:srgbClr val="006699"/>
    <a:srgbClr val="33CCCC"/>
    <a:srgbClr val="4198B3"/>
    <a:srgbClr val="3C7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49" autoAdjust="0"/>
  </p:normalViewPr>
  <p:slideViewPr>
    <p:cSldViewPr snapToGrid="0" snapToObjects="1">
      <p:cViewPr varScale="1">
        <p:scale>
          <a:sx n="72" d="100"/>
          <a:sy n="72" d="100"/>
        </p:scale>
        <p:origin x="135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20603674540682"/>
          <c:y val="5.0925925925925923E-2"/>
          <c:w val="0.83468285214348203"/>
          <c:h val="0.75613480606590844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strRef>
              <c:f>Sheet1!$I$9:$I$11</c:f>
              <c:strCache>
                <c:ptCount val="3"/>
                <c:pt idx="0">
                  <c:v>FAB201</c:v>
                </c:pt>
                <c:pt idx="1">
                  <c:v>Lucentis</c:v>
                </c:pt>
                <c:pt idx="2">
                  <c:v>Vehicle Alone
(No Treatment)</c:v>
                </c:pt>
              </c:strCache>
            </c:strRef>
          </c:cat>
          <c:val>
            <c:numRef>
              <c:f>Sheet1!$J$9:$J$11</c:f>
              <c:numCache>
                <c:formatCode>General</c:formatCode>
                <c:ptCount val="3"/>
                <c:pt idx="0">
                  <c:v>68.75</c:v>
                </c:pt>
                <c:pt idx="1">
                  <c:v>28</c:v>
                </c:pt>
                <c:pt idx="2">
                  <c:v>8.25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A7-4783-B6C9-599E090A25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13378463"/>
        <c:axId val="13379711"/>
      </c:barChart>
      <c:dateAx>
        <c:axId val="1337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79711"/>
        <c:crosses val="autoZero"/>
        <c:auto val="0"/>
        <c:lblOffset val="100"/>
        <c:baseTimeUnit val="days"/>
      </c:dateAx>
      <c:valAx>
        <c:axId val="13379711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Efficacy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78463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0.49448</cdr:x>
      <cdr:y>0.29089</cdr:y>
    </cdr:from>
    <cdr:to>
      <cdr:x>0.59583</cdr:x>
      <cdr:y>0.59604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ED2720DB-3728-4BF7-8C36-089A587DD0C5}"/>
            </a:ext>
          </a:extLst>
        </cdr:cNvPr>
        <cdr:cNvSpPr/>
      </cdr:nvSpPr>
      <cdr:spPr>
        <a:xfrm xmlns:a="http://schemas.openxmlformats.org/drawingml/2006/main">
          <a:off x="2409235" y="880465"/>
          <a:ext cx="493776" cy="9236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1E4A5-A08A-4D42-A7E0-68556322FE6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2C3F4-8358-954F-8525-125124973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637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1T00:52:35.81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24575,'26'0'0,"-16"0"0,13 0 0,-19 0 0,-1 0 0,1 0 0,-1 0 0,1 0 0,-1 0 0,1 0 0,-1 0 0,1 0 0,-1 0 0,2 0 0,-2 0 0,1 0 0,-1 0 0,1 0 0,0 0 0,0 0 0,-1 0 0,2 0 0,-2 0 0,1 0 0,0 0 0,0 0 0,-1 0 0,2 0 0,-2 0 0,1 0 0,0 0 0,0 0 0,-1 0 0,2 0 0,-2 0 0,1 0 0,2 0 0,-2 0 0,2 0 0,-2 0 0,0 0 0,-1 0 0,2 0 0,-2 0 0,1 0 0,0 0 0,0 0 0,-1 0 0,1 0 0,0 0 0,0 0 0,0 0 0,-1 0 0,1 0 0,0 0 0,0 0 0,-1 0 0,2 0 0,-2 0 0,1 0 0,0 0 0,0 0 0,-1 0 0,2 0 0,-2 0 0,2 0 0,-2 0 0,1 0 0,0 0 0,0 0 0,-1 0 0,2 0 0,-2 0 0,1 0 0,0 0 0,0 0 0,-1 0 0,2 0 0,-2 0 0,1 0 0,0 0 0,0 0 0,-1 0 0,1 0 0,-1 0 0,2 0 0,-2 0 0,1 0 0,-1 0 0,-1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DCF78-5DAF-4F59-9BC7-02545F5F6B8F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37ECA-9581-48FB-84D7-5DF7752F32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465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4F148-F456-402A-9444-C3F3E3F02B53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1469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E11984F-4D3F-4138-955F-6AF3EC02CD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28E49D76-87EE-4EDB-897D-58BF934A15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F66960FA-A31C-45F4-9BA2-EEBB7C3F8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FCC4BB-D52F-445C-9E73-346F01720509}" type="slidenum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906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E11984F-4D3F-4138-955F-6AF3EC02CD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28E49D76-87EE-4EDB-897D-58BF934A15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F66960FA-A31C-45F4-9BA2-EEBB7C3F8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FCC4BB-D52F-445C-9E73-346F01720509}" type="slidenum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766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E11984F-4D3F-4138-955F-6AF3EC02CD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28E49D76-87EE-4EDB-897D-58BF934A15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F66960FA-A31C-45F4-9BA2-EEBB7C3F8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FCC4BB-D52F-445C-9E73-346F01720509}" type="slidenum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103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E11984F-4D3F-4138-955F-6AF3EC02CD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28E49D76-87EE-4EDB-897D-58BF934A15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F66960FA-A31C-45F4-9BA2-EEBB7C3F8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FCC4BB-D52F-445C-9E73-346F01720509}" type="slidenum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07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E11984F-4D3F-4138-955F-6AF3EC02CD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28E49D76-87EE-4EDB-897D-58BF934A15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F66960FA-A31C-45F4-9BA2-EEBB7C3F8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FCC4BB-D52F-445C-9E73-346F01720509}" type="slidenum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702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E11984F-4D3F-4138-955F-6AF3EC02CD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28E49D76-87EE-4EDB-897D-58BF934A15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F66960FA-A31C-45F4-9BA2-EEBB7C3F8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FCC4BB-D52F-445C-9E73-346F01720509}" type="slidenum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09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E11984F-4D3F-4138-955F-6AF3EC02CD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28E49D76-87EE-4EDB-897D-58BF934A15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F66960FA-A31C-45F4-9BA2-EEBB7C3F8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FCC4BB-D52F-445C-9E73-346F01720509}" type="slidenum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035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E11984F-4D3F-4138-955F-6AF3EC02CD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28E49D76-87EE-4EDB-897D-58BF934A15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F66960FA-A31C-45F4-9BA2-EEBB7C3F8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FCC4BB-D52F-445C-9E73-346F01720509}" type="slidenum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983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E11984F-4D3F-4138-955F-6AF3EC02CD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28E49D76-87EE-4EDB-897D-58BF934A15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F66960FA-A31C-45F4-9BA2-EEBB7C3F8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FCC4BB-D52F-445C-9E73-346F01720509}" type="slidenum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274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E11984F-4D3F-4138-955F-6AF3EC02CD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28E49D76-87EE-4EDB-897D-58BF934A15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F66960FA-A31C-45F4-9BA2-EEBB7C3F86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FCC4BB-D52F-445C-9E73-346F01720509}" type="slidenum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01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2D69-A37F-46F2-9FD4-0934EF985C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9601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2D69-A37F-46F2-9FD4-0934EF985C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6004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2D69-A37F-46F2-9FD4-0934EF985C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4198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59587-33AE-4AFC-A981-39F17421BA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838200"/>
            <a:ext cx="8686800" cy="1371600"/>
          </a:xfrm>
        </p:spPr>
        <p:txBody>
          <a:bodyPr/>
          <a:lstStyle>
            <a:lvl1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5210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788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2D69-A37F-46F2-9FD4-0934EF985C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943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2D69-A37F-46F2-9FD4-0934EF985C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74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2D69-A37F-46F2-9FD4-0934EF985C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439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2D69-A37F-46F2-9FD4-0934EF985C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911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2D69-A37F-46F2-9FD4-0934EF985C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377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2D69-A37F-46F2-9FD4-0934EF985C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7265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2D69-A37F-46F2-9FD4-0934EF985C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1221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2D69-A37F-46F2-9FD4-0934EF985C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4335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A2D69-A37F-46F2-9FD4-0934EF985CC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175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81" r:id="rId13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customXml" Target="../ink/ink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882597" y="2829651"/>
            <a:ext cx="3434456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spcBef>
                <a:spcPts val="0"/>
              </a:spcBef>
              <a:buSzPct val="150000"/>
              <a:defRPr/>
            </a:pPr>
            <a:r>
              <a:rPr lang="en-US" sz="2800" i="1" dirty="0">
                <a:solidFill>
                  <a:srgbClr val="000000"/>
                </a:solidFill>
                <a:cs typeface="Arial" panose="020B0604020202020204" pitchFamily="34" charset="0"/>
              </a:rPr>
              <a:t>In Healthcare for All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37838" y="3502074"/>
            <a:ext cx="2196755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spcBef>
                <a:spcPts val="0"/>
              </a:spcBef>
              <a:buSzPct val="150000"/>
              <a:defRPr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Inclusive | Affordable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41135" y="5546749"/>
            <a:ext cx="1801535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spcBef>
                <a:spcPts val="0"/>
              </a:spcBef>
              <a:buSzPct val="150000"/>
              <a:defRPr/>
            </a:pPr>
            <a:r>
              <a:rPr lang="en-US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18</a:t>
            </a:r>
            <a:r>
              <a:rPr lang="en-US" b="1" baseline="300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Oct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1A4139-B713-44F7-B688-F64F499AF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201" y="1581415"/>
            <a:ext cx="3058998" cy="13561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EF69A0-995C-4D6F-AFCF-CC5C92DF2AC8}"/>
              </a:ext>
            </a:extLst>
          </p:cNvPr>
          <p:cNvSpPr txBox="1"/>
          <p:nvPr/>
        </p:nvSpPr>
        <p:spPr bwMode="gray">
          <a:xfrm>
            <a:off x="2573769" y="4055573"/>
            <a:ext cx="3995843" cy="1353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55642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By</a:t>
            </a:r>
          </a:p>
          <a:p>
            <a:pPr algn="ctr" defTabSz="755642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Dr. C.N.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Ramchand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874" indent="-342874" algn="ctr" defTabSz="914332">
              <a:spcBef>
                <a:spcPct val="20000"/>
              </a:spcBef>
              <a:defRPr/>
            </a:pPr>
            <a:r>
              <a:rPr lang="en-US" sz="1200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Director</a:t>
            </a:r>
            <a:r>
              <a:rPr lang="en-US" sz="120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20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Theragen</a:t>
            </a:r>
            <a:r>
              <a:rPr lang="en-US" sz="120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Biologics &amp; </a:t>
            </a:r>
            <a:r>
              <a:rPr lang="en-US" sz="1200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Theragen</a:t>
            </a:r>
            <a:r>
              <a:rPr lang="en-US" sz="1200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LifeSciences</a:t>
            </a:r>
            <a:endParaRPr lang="en-US" sz="120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  <a:p>
            <a:pPr marL="342874" indent="-342874" algn="ctr" defTabSz="914332">
              <a:spcBef>
                <a:spcPct val="20000"/>
              </a:spcBef>
              <a:defRPr/>
            </a:pPr>
            <a:r>
              <a:rPr lang="en-US" sz="120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CEO, </a:t>
            </a:r>
            <a:r>
              <a:rPr lang="en-US" sz="120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MagGenome</a:t>
            </a:r>
            <a:r>
              <a:rPr lang="en-US" sz="120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technologies Pvt. Ltd.</a:t>
            </a:r>
          </a:p>
          <a:p>
            <a:pPr marL="342874" indent="-342874" algn="ctr" defTabSz="914332">
              <a:spcBef>
                <a:spcPct val="20000"/>
              </a:spcBef>
              <a:defRPr/>
            </a:pPr>
            <a:r>
              <a:rPr lang="en-US" sz="1200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Advisor,  </a:t>
            </a:r>
            <a:r>
              <a:rPr lang="en-US" sz="1200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SciGenom</a:t>
            </a:r>
            <a:r>
              <a:rPr lang="en-US" sz="1200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Labs and </a:t>
            </a:r>
            <a:r>
              <a:rPr lang="en-US" sz="1200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Medgenome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F5D620-52CE-B3A3-3B7B-F85DBD288633}"/>
              </a:ext>
            </a:extLst>
          </p:cNvPr>
          <p:cNvSpPr/>
          <p:nvPr/>
        </p:nvSpPr>
        <p:spPr>
          <a:xfrm>
            <a:off x="1" y="6075909"/>
            <a:ext cx="9143999" cy="743518"/>
          </a:xfrm>
          <a:prstGeom prst="rect">
            <a:avLst/>
          </a:prstGeom>
          <a:solidFill>
            <a:srgbClr val="24B9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539">
              <a:defRPr/>
            </a:pPr>
            <a:endParaRPr lang="en-US" sz="197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6D29C4-7959-3FAD-4E22-1476C0DF11E6}"/>
              </a:ext>
            </a:extLst>
          </p:cNvPr>
          <p:cNvSpPr txBox="1"/>
          <p:nvPr/>
        </p:nvSpPr>
        <p:spPr>
          <a:xfrm flipH="1">
            <a:off x="13248" y="6042991"/>
            <a:ext cx="9170507" cy="858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India-JINR workshop on elementary particle and nuclear physics, and condensed matter research</a:t>
            </a:r>
          </a:p>
          <a:p>
            <a:pPr algn="ctr"/>
            <a:r>
              <a:rPr lang="en-US" sz="1600" b="1" dirty="0" err="1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Dubana</a:t>
            </a:r>
            <a:r>
              <a:rPr lang="en-US" sz="16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Moscow Region, Russia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Oct 16  - 19, 2023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D0C586F-F8E5-878B-1EA2-097D7D782F53}"/>
              </a:ext>
            </a:extLst>
          </p:cNvPr>
          <p:cNvSpPr txBox="1">
            <a:spLocks/>
          </p:cNvSpPr>
          <p:nvPr/>
        </p:nvSpPr>
        <p:spPr>
          <a:xfrm>
            <a:off x="430979" y="68580"/>
            <a:ext cx="8338306" cy="14772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“Biochemical and Biophysical Characterization of Synthetic anti-VEGF Antigen Binding Fragment for Treating Wet-AMD and Diabetic Retinopathy”</a:t>
            </a:r>
          </a:p>
        </p:txBody>
      </p:sp>
    </p:spTree>
    <p:extLst>
      <p:ext uri="{BB962C8B-B14F-4D97-AF65-F5344CB8AC3E}">
        <p14:creationId xmlns:p14="http://schemas.microsoft.com/office/powerpoint/2010/main" val="2509965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16F1665-2746-8236-8B23-796D0650A659}"/>
              </a:ext>
            </a:extLst>
          </p:cNvPr>
          <p:cNvGrpSpPr/>
          <p:nvPr/>
        </p:nvGrpSpPr>
        <p:grpSpPr>
          <a:xfrm>
            <a:off x="325805" y="879876"/>
            <a:ext cx="1674820" cy="885361"/>
            <a:chOff x="239775" y="867009"/>
            <a:chExt cx="1281167" cy="88536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E70901C-6DC5-1BDC-9643-1029509FBAC7}"/>
                </a:ext>
              </a:extLst>
            </p:cNvPr>
            <p:cNvSpPr/>
            <p:nvPr/>
          </p:nvSpPr>
          <p:spPr>
            <a:xfrm>
              <a:off x="239775" y="867009"/>
              <a:ext cx="1264860" cy="885361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3BDF3259-BFA7-99FE-3B85-A66BAF553A6E}"/>
                </a:ext>
              </a:extLst>
            </p:cNvPr>
            <p:cNvSpPr txBox="1"/>
            <p:nvPr/>
          </p:nvSpPr>
          <p:spPr>
            <a:xfrm>
              <a:off x="283003" y="910237"/>
              <a:ext cx="1237939" cy="798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400" b="1" kern="1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Molecular Biology and Cloning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06860E5-2469-D83D-D59C-3541408BD0CD}"/>
              </a:ext>
            </a:extLst>
          </p:cNvPr>
          <p:cNvGrpSpPr/>
          <p:nvPr/>
        </p:nvGrpSpPr>
        <p:grpSpPr>
          <a:xfrm>
            <a:off x="325802" y="2018821"/>
            <a:ext cx="1653503" cy="885361"/>
            <a:chOff x="1529513" y="1996164"/>
            <a:chExt cx="1264860" cy="88536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F5AE90E-2C30-AE1C-38E4-C62FEA3A0165}"/>
                </a:ext>
              </a:extLst>
            </p:cNvPr>
            <p:cNvSpPr/>
            <p:nvPr/>
          </p:nvSpPr>
          <p:spPr>
            <a:xfrm>
              <a:off x="1529513" y="1996164"/>
              <a:ext cx="1264860" cy="885361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71F9FD90-607F-A3F7-CF2C-DEF04962C140}"/>
                </a:ext>
              </a:extLst>
            </p:cNvPr>
            <p:cNvSpPr txBox="1"/>
            <p:nvPr/>
          </p:nvSpPr>
          <p:spPr>
            <a:xfrm>
              <a:off x="1572741" y="2039392"/>
              <a:ext cx="1178404" cy="798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400" b="1" kern="1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Upstream Processing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D9D793-BF57-1251-08BE-DC3347E59C5F}"/>
              </a:ext>
            </a:extLst>
          </p:cNvPr>
          <p:cNvGrpSpPr/>
          <p:nvPr/>
        </p:nvGrpSpPr>
        <p:grpSpPr>
          <a:xfrm>
            <a:off x="325803" y="3200995"/>
            <a:ext cx="1653504" cy="885361"/>
            <a:chOff x="2934117" y="3077579"/>
            <a:chExt cx="1264860" cy="88536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F91B2E7-A337-B613-5888-6DFE80D471AB}"/>
                </a:ext>
              </a:extLst>
            </p:cNvPr>
            <p:cNvSpPr/>
            <p:nvPr/>
          </p:nvSpPr>
          <p:spPr>
            <a:xfrm>
              <a:off x="2934117" y="3077579"/>
              <a:ext cx="1264860" cy="885361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0FCDB76B-FA13-D61B-231D-2D3638C1A2F5}"/>
                </a:ext>
              </a:extLst>
            </p:cNvPr>
            <p:cNvSpPr txBox="1"/>
            <p:nvPr/>
          </p:nvSpPr>
          <p:spPr>
            <a:xfrm>
              <a:off x="2977345" y="3120807"/>
              <a:ext cx="1178404" cy="798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400" b="1" kern="1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Downstream Processing and Formulation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51B481-1CCC-CA2C-3EAC-31F8518A97F0}"/>
              </a:ext>
            </a:extLst>
          </p:cNvPr>
          <p:cNvGrpSpPr/>
          <p:nvPr/>
        </p:nvGrpSpPr>
        <p:grpSpPr>
          <a:xfrm>
            <a:off x="364990" y="4448954"/>
            <a:ext cx="1653504" cy="885361"/>
            <a:chOff x="2934117" y="3077579"/>
            <a:chExt cx="1264860" cy="88536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0091BF2-DB8B-F9D0-C12E-A47D0E458191}"/>
                </a:ext>
              </a:extLst>
            </p:cNvPr>
            <p:cNvSpPr/>
            <p:nvPr/>
          </p:nvSpPr>
          <p:spPr>
            <a:xfrm>
              <a:off x="2934117" y="3077579"/>
              <a:ext cx="1264860" cy="885361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1658AF56-2EBF-45F3-85FA-346468CA059B}"/>
                </a:ext>
              </a:extLst>
            </p:cNvPr>
            <p:cNvSpPr txBox="1"/>
            <p:nvPr/>
          </p:nvSpPr>
          <p:spPr>
            <a:xfrm>
              <a:off x="2977345" y="3120807"/>
              <a:ext cx="1178404" cy="798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400" b="1" kern="1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Bioanalytical Characterization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751111-B44E-B6D5-300C-055C7E55D0E5}"/>
              </a:ext>
            </a:extLst>
          </p:cNvPr>
          <p:cNvGrpSpPr/>
          <p:nvPr/>
        </p:nvGrpSpPr>
        <p:grpSpPr>
          <a:xfrm>
            <a:off x="388642" y="5738789"/>
            <a:ext cx="1653504" cy="885361"/>
            <a:chOff x="2934117" y="3077579"/>
            <a:chExt cx="1264860" cy="88536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B29C595-86CD-7AD6-A6AD-8FBBC9B398C8}"/>
                </a:ext>
              </a:extLst>
            </p:cNvPr>
            <p:cNvSpPr/>
            <p:nvPr/>
          </p:nvSpPr>
          <p:spPr>
            <a:xfrm>
              <a:off x="2934117" y="3077579"/>
              <a:ext cx="1264860" cy="885361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335F177A-442C-BD29-2018-8F18CAAFA157}"/>
                </a:ext>
              </a:extLst>
            </p:cNvPr>
            <p:cNvSpPr txBox="1"/>
            <p:nvPr/>
          </p:nvSpPr>
          <p:spPr>
            <a:xfrm>
              <a:off x="2977345" y="3120807"/>
              <a:ext cx="1178404" cy="7989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400" b="1" kern="1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Biochemical and Biophysical  Characterization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F83A50-1C0C-7B65-709F-C677C21EA1CB}"/>
              </a:ext>
            </a:extLst>
          </p:cNvPr>
          <p:cNvGrpSpPr/>
          <p:nvPr/>
        </p:nvGrpSpPr>
        <p:grpSpPr>
          <a:xfrm>
            <a:off x="2057135" y="1004016"/>
            <a:ext cx="4724400" cy="715587"/>
            <a:chOff x="1487787" y="926439"/>
            <a:chExt cx="4594496" cy="71558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0CE6B99-3BA7-30C1-0384-8111BD8DCFB9}"/>
                </a:ext>
              </a:extLst>
            </p:cNvPr>
            <p:cNvSpPr/>
            <p:nvPr/>
          </p:nvSpPr>
          <p:spPr>
            <a:xfrm>
              <a:off x="1487787" y="926439"/>
              <a:ext cx="4594496" cy="7155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311961-C530-4642-66ED-3AABAD844CE8}"/>
                </a:ext>
              </a:extLst>
            </p:cNvPr>
            <p:cNvSpPr txBox="1"/>
            <p:nvPr/>
          </p:nvSpPr>
          <p:spPr>
            <a:xfrm>
              <a:off x="1487788" y="926439"/>
              <a:ext cx="3144452" cy="7155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IN" sz="1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Phage display Platform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IN" sz="1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Transformation </a:t>
              </a:r>
              <a:r>
                <a:rPr lang="en-IN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to </a:t>
              </a:r>
              <a:r>
                <a:rPr lang="en-IN" sz="1400" i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E.</a:t>
              </a:r>
              <a:r>
                <a:rPr lang="en-IN" sz="1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coli </a:t>
              </a:r>
              <a:r>
                <a:rPr lang="en-IN" sz="1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BL21-293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IN" sz="1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Validation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FA400E-2A25-239C-3868-8F8D832B080F}"/>
              </a:ext>
            </a:extLst>
          </p:cNvPr>
          <p:cNvGrpSpPr/>
          <p:nvPr/>
        </p:nvGrpSpPr>
        <p:grpSpPr>
          <a:xfrm>
            <a:off x="2035815" y="2159355"/>
            <a:ext cx="3651972" cy="715587"/>
            <a:chOff x="2957148" y="2033589"/>
            <a:chExt cx="3651972" cy="71558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1F42F9C-D507-B2F4-4FB8-0BE610B5D8D8}"/>
                </a:ext>
              </a:extLst>
            </p:cNvPr>
            <p:cNvSpPr/>
            <p:nvPr/>
          </p:nvSpPr>
          <p:spPr>
            <a:xfrm>
              <a:off x="2957148" y="2033589"/>
              <a:ext cx="3651972" cy="7155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2FFFDDA-16A5-B3CE-5696-EC0B0611CA11}"/>
                </a:ext>
              </a:extLst>
            </p:cNvPr>
            <p:cNvSpPr txBox="1"/>
            <p:nvPr/>
          </p:nvSpPr>
          <p:spPr>
            <a:xfrm>
              <a:off x="2957148" y="2033589"/>
              <a:ext cx="2808339" cy="7155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IN" sz="1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Biomass generation-30 L Fermenter 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IN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Validation</a:t>
              </a:r>
              <a:endParaRPr lang="en-IN" sz="14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IN" sz="1400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FEFB89-B5BD-E824-C57A-737FC8E25BFA}"/>
              </a:ext>
            </a:extLst>
          </p:cNvPr>
          <p:cNvGrpSpPr/>
          <p:nvPr/>
        </p:nvGrpSpPr>
        <p:grpSpPr>
          <a:xfrm>
            <a:off x="2057134" y="3310145"/>
            <a:ext cx="4538537" cy="715587"/>
            <a:chOff x="4262153" y="3159059"/>
            <a:chExt cx="4270926" cy="71558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43488B9-232B-9DA6-E3E9-0A58F590A67E}"/>
                </a:ext>
              </a:extLst>
            </p:cNvPr>
            <p:cNvSpPr/>
            <p:nvPr/>
          </p:nvSpPr>
          <p:spPr>
            <a:xfrm>
              <a:off x="4262153" y="3159059"/>
              <a:ext cx="4270926" cy="7155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N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0932EC-C75C-352C-DB6B-78F3AAFB98A9}"/>
                </a:ext>
              </a:extLst>
            </p:cNvPr>
            <p:cNvSpPr txBox="1"/>
            <p:nvPr/>
          </p:nvSpPr>
          <p:spPr>
            <a:xfrm>
              <a:off x="4262153" y="3159059"/>
              <a:ext cx="2634786" cy="7155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IN" sz="1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Cell lysis and Purification 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IN" sz="1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DS  and DP generation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IN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Fill Finish to CCS and Stability study</a:t>
              </a:r>
              <a:endParaRPr lang="en-IN" sz="14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B668326-CEF3-1EC7-ACC7-E76B1F0E9953}"/>
              </a:ext>
            </a:extLst>
          </p:cNvPr>
          <p:cNvSpPr txBox="1"/>
          <p:nvPr/>
        </p:nvSpPr>
        <p:spPr bwMode="auto">
          <a:xfrm>
            <a:off x="2134964" y="4566692"/>
            <a:ext cx="3552823" cy="7159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53340" tIns="53340" rIns="53340" bIns="53340" anchor="ctr"/>
          <a:lstStyle>
            <a:lvl1pPr marL="342900" indent="-342900" defTabSz="622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14300" indent="-114300" defTabSz="622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22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22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22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90000"/>
              </a:lnSpc>
              <a:spcAft>
                <a:spcPct val="15000"/>
              </a:spcAft>
              <a:buFontTx/>
              <a:buChar char="•"/>
              <a:defRPr/>
            </a:pPr>
            <a:r>
              <a:rPr lang="en-IN" altLang="en-US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Assay Development and Validation</a:t>
            </a:r>
          </a:p>
          <a:p>
            <a:pPr lvl="1">
              <a:lnSpc>
                <a:spcPct val="90000"/>
              </a:lnSpc>
              <a:spcAft>
                <a:spcPct val="15000"/>
              </a:spcAft>
              <a:buFontTx/>
              <a:buChar char="•"/>
              <a:defRPr/>
            </a:pPr>
            <a:r>
              <a:rPr lang="en-IN" altLang="en-US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RP-HPLC/ SEC HPLC/A280/ Bradford/ ET/ ELISA/ HCP/HCDNA/ SVP/ Cell Based Assay/ SPR</a:t>
            </a:r>
          </a:p>
          <a:p>
            <a:pPr lvl="1">
              <a:lnSpc>
                <a:spcPct val="90000"/>
              </a:lnSpc>
              <a:spcAft>
                <a:spcPct val="15000"/>
              </a:spcAft>
              <a:buFontTx/>
              <a:buChar char="•"/>
              <a:defRPr/>
            </a:pPr>
            <a:endParaRPr lang="en-IN" altLang="en-US" sz="14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CA515E-509B-9AA3-5FF1-2CA6F05FC9CD}"/>
              </a:ext>
            </a:extLst>
          </p:cNvPr>
          <p:cNvSpPr txBox="1"/>
          <p:nvPr/>
        </p:nvSpPr>
        <p:spPr bwMode="auto">
          <a:xfrm>
            <a:off x="2134964" y="5946408"/>
            <a:ext cx="3276485" cy="7159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53340" tIns="53340" rIns="53340" bIns="53340" anchor="ctr"/>
          <a:lstStyle>
            <a:lvl1pPr marL="342900" indent="-342900" defTabSz="622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14300" indent="-114300" defTabSz="622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22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22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22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22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90000"/>
              </a:lnSpc>
              <a:spcAft>
                <a:spcPct val="15000"/>
              </a:spcAft>
              <a:buFontTx/>
              <a:buChar char="•"/>
              <a:defRPr/>
            </a:pPr>
            <a:r>
              <a:rPr lang="en-IN" altLang="en-US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Intact Mass/ PMF/ </a:t>
            </a:r>
            <a:r>
              <a:rPr lang="en-IN" altLang="en-US" sz="1400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</a:t>
            </a:r>
            <a:r>
              <a:rPr lang="en-IN" altLang="en-US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 Disulphide bonds/ CD spectra/  SPR/ </a:t>
            </a:r>
          </a:p>
          <a:p>
            <a:pPr lvl="1">
              <a:lnSpc>
                <a:spcPct val="90000"/>
              </a:lnSpc>
              <a:spcAft>
                <a:spcPct val="15000"/>
              </a:spcAft>
              <a:buFontTx/>
              <a:buChar char="•"/>
              <a:defRPr/>
            </a:pPr>
            <a:endParaRPr lang="en-IN" altLang="en-US" sz="14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4CF4C5-70A2-55D2-1682-96996684F57D}"/>
              </a:ext>
            </a:extLst>
          </p:cNvPr>
          <p:cNvCxnSpPr/>
          <p:nvPr/>
        </p:nvCxnSpPr>
        <p:spPr>
          <a:xfrm>
            <a:off x="0" y="1903751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3ECF0C2-AE73-6DBF-70B6-E6ED91FA18C9}"/>
              </a:ext>
            </a:extLst>
          </p:cNvPr>
          <p:cNvCxnSpPr/>
          <p:nvPr/>
        </p:nvCxnSpPr>
        <p:spPr>
          <a:xfrm>
            <a:off x="2500" y="313544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3649F7-13EB-62A5-82BD-9241612DE203}"/>
              </a:ext>
            </a:extLst>
          </p:cNvPr>
          <p:cNvCxnSpPr/>
          <p:nvPr/>
        </p:nvCxnSpPr>
        <p:spPr>
          <a:xfrm>
            <a:off x="0" y="427719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1A1000D-8127-C30E-A15F-8BB1849201AB}"/>
              </a:ext>
            </a:extLst>
          </p:cNvPr>
          <p:cNvCxnSpPr/>
          <p:nvPr/>
        </p:nvCxnSpPr>
        <p:spPr>
          <a:xfrm>
            <a:off x="0" y="571630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937FCCC-DE07-62B6-4F85-FF73CD1F67BA}"/>
              </a:ext>
            </a:extLst>
          </p:cNvPr>
          <p:cNvCxnSpPr>
            <a:cxnSpLocks/>
          </p:cNvCxnSpPr>
          <p:nvPr/>
        </p:nvCxnSpPr>
        <p:spPr>
          <a:xfrm>
            <a:off x="5470325" y="879876"/>
            <a:ext cx="0" cy="5978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FCEEC74-7A46-14F4-8F32-7374B60D1253}"/>
              </a:ext>
            </a:extLst>
          </p:cNvPr>
          <p:cNvSpPr txBox="1"/>
          <p:nvPr/>
        </p:nvSpPr>
        <p:spPr>
          <a:xfrm>
            <a:off x="5618630" y="970981"/>
            <a:ext cx="3139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Colorimetry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</a:t>
            </a:r>
            <a:r>
              <a:rPr lang="en-IN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 spectrophotometry- A260 nm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3C47AE1-F1F0-E169-8803-7D0E38BC7C6C}"/>
              </a:ext>
            </a:extLst>
          </p:cNvPr>
          <p:cNvSpPr txBox="1"/>
          <p:nvPr/>
        </p:nvSpPr>
        <p:spPr>
          <a:xfrm>
            <a:off x="5649839" y="1947105"/>
            <a:ext cx="31390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Colorimetry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UV spectrophotometry- A260 nm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Turbidimetry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Detection based on IR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543574-4909-B980-A0F9-D4ECDCF19FF7}"/>
              </a:ext>
            </a:extLst>
          </p:cNvPr>
          <p:cNvSpPr txBox="1"/>
          <p:nvPr/>
        </p:nvSpPr>
        <p:spPr>
          <a:xfrm>
            <a:off x="5644320" y="3274535"/>
            <a:ext cx="2438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Colorimetry</a:t>
            </a:r>
            <a:r>
              <a:rPr lang="en-IN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Turbidimetry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27F342-A8F9-EC8B-5C1F-2778C2484135}"/>
              </a:ext>
            </a:extLst>
          </p:cNvPr>
          <p:cNvSpPr txBox="1"/>
          <p:nvPr/>
        </p:nvSpPr>
        <p:spPr>
          <a:xfrm>
            <a:off x="5602542" y="4258085"/>
            <a:ext cx="315022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Colorimetry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UV spectrophotometry- A260 nm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Turbidimetry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RFU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Changes in angle of reflected light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07E838-B0FE-D4BE-2385-47D075F8B046}"/>
              </a:ext>
            </a:extLst>
          </p:cNvPr>
          <p:cNvSpPr txBox="1"/>
          <p:nvPr/>
        </p:nvSpPr>
        <p:spPr>
          <a:xfrm>
            <a:off x="5639180" y="5798434"/>
            <a:ext cx="25506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Charge to mass ratio (</a:t>
            </a:r>
            <a:r>
              <a:rPr lang="en-US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ToF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Far UV absorption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IN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C199E6-70C3-2ED4-3F5D-13A2BD8AB115}"/>
              </a:ext>
            </a:extLst>
          </p:cNvPr>
          <p:cNvSpPr txBox="1"/>
          <p:nvPr/>
        </p:nvSpPr>
        <p:spPr>
          <a:xfrm>
            <a:off x="445152" y="116866"/>
            <a:ext cx="4048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Drug Discovery Workflow</a:t>
            </a:r>
            <a:endParaRPr lang="en-IN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F0C86D-6FF6-8991-E4F3-E40A98373B23}"/>
              </a:ext>
            </a:extLst>
          </p:cNvPr>
          <p:cNvSpPr txBox="1"/>
          <p:nvPr/>
        </p:nvSpPr>
        <p:spPr>
          <a:xfrm>
            <a:off x="5290493" y="174691"/>
            <a:ext cx="3895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Electromagnetic Radiations in Testing</a:t>
            </a:r>
            <a:endParaRPr lang="en-IN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12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97285A-4160-4404-92B4-2ECCDA4B3035}"/>
              </a:ext>
            </a:extLst>
          </p:cNvPr>
          <p:cNvSpPr txBox="1">
            <a:spLocks/>
          </p:cNvSpPr>
          <p:nvPr/>
        </p:nvSpPr>
        <p:spPr>
          <a:xfrm>
            <a:off x="79509" y="159939"/>
            <a:ext cx="8984982" cy="900233"/>
          </a:xfrm>
          <a:prstGeom prst="rect">
            <a:avLst/>
          </a:prstGeom>
        </p:spPr>
        <p:txBody>
          <a:bodyPr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8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Biochemical and Biophysical techniques used for the characterization of FAB201 and FAB293 molecules</a:t>
            </a:r>
            <a:endParaRPr kumimoji="0" lang="en-US" sz="288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B3312-6C60-0324-2ADD-F395DFA963F1}"/>
              </a:ext>
            </a:extLst>
          </p:cNvPr>
          <p:cNvSpPr txBox="1"/>
          <p:nvPr/>
        </p:nvSpPr>
        <p:spPr>
          <a:xfrm>
            <a:off x="212035" y="1693474"/>
            <a:ext cx="8680174" cy="3028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Fab molecules were engineered and fully characterized using advanced Biochemical &amp; Biophysical characterization techniques.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endParaRPr lang="en-US" sz="2000" b="1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• Bioanalytical assay’s- 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ELISA (Synergy H1-M multimode plate reader from </a:t>
            </a:r>
            <a:r>
              <a:rPr lang="en-US" sz="2000" kern="1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Biotek</a:t>
            </a:r>
            <a:r>
              <a:rPr lang="en-US" sz="20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• </a:t>
            </a:r>
            <a:r>
              <a:rPr lang="en-US" sz="20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In-vitro binding affinity-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Surface Plasmon Resonance (SPR) by- </a:t>
            </a:r>
            <a:r>
              <a:rPr lang="en-US" sz="2000" kern="1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Biacore</a:t>
            </a:r>
            <a:r>
              <a:rPr lang="en-US" sz="20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3000 (GE Healthcare); CM5 Chip</a:t>
            </a:r>
          </a:p>
        </p:txBody>
      </p:sp>
    </p:spTree>
    <p:extLst>
      <p:ext uri="{BB962C8B-B14F-4D97-AF65-F5344CB8AC3E}">
        <p14:creationId xmlns:p14="http://schemas.microsoft.com/office/powerpoint/2010/main" val="924657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97285A-4160-4404-92B4-2ECCDA4B3035}"/>
              </a:ext>
            </a:extLst>
          </p:cNvPr>
          <p:cNvSpPr txBox="1">
            <a:spLocks/>
          </p:cNvSpPr>
          <p:nvPr/>
        </p:nvSpPr>
        <p:spPr>
          <a:xfrm>
            <a:off x="79509" y="93679"/>
            <a:ext cx="8984982" cy="595433"/>
          </a:xfrm>
          <a:prstGeom prst="rect">
            <a:avLst/>
          </a:prstGeom>
        </p:spPr>
        <p:txBody>
          <a:bodyPr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8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Biochemical and Biophysical techniques </a:t>
            </a:r>
            <a:r>
              <a:rPr lang="en-US" sz="288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contd</a:t>
            </a:r>
            <a:r>
              <a:rPr lang="en-US" sz="288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…</a:t>
            </a:r>
            <a:endParaRPr kumimoji="0" lang="en-US" sz="288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B3312-6C60-0324-2ADD-F395DFA963F1}"/>
              </a:ext>
            </a:extLst>
          </p:cNvPr>
          <p:cNvSpPr txBox="1"/>
          <p:nvPr/>
        </p:nvSpPr>
        <p:spPr>
          <a:xfrm>
            <a:off x="106018" y="768628"/>
            <a:ext cx="8945221" cy="5994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• </a:t>
            </a:r>
            <a:r>
              <a:rPr lang="en-US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Protein/product characterization-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b="1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 by </a:t>
            </a:r>
            <a:r>
              <a:rPr lang="en-US" kern="1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Biorad</a:t>
            </a: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Protean i12 IEF System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Intact mass by ESI-Q-TOF instrument (Waters QTOF SYNAPT G2 Mass Spectrometer)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Disulfide bond analysis by LC-MS/MS using a Waters QTOF SYNAPT G2 Mass Spectrometer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Peptide mass fingerprinting (PMF) by LC-MS/MS using a Waters QTOF SYNAPT G2 Mass Spectrometer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AAA sequencing by </a:t>
            </a:r>
            <a:r>
              <a:rPr lang="en-US" kern="1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by</a:t>
            </a: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LC-MS/MS using a Waters QTOF SYNAPT G2 Mass Spectrometer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CD spectra by Jasco J-815 Spectropolarimeter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CE-SDS Page by PA 800 Plus Protein Characterization System; </a:t>
            </a:r>
            <a:r>
              <a:rPr lang="en-US" kern="1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Sciex</a:t>
            </a: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with PDA detector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Capillary Iso electric focusing (</a:t>
            </a:r>
            <a:r>
              <a:rPr lang="en-US" kern="1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cIEF</a:t>
            </a: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 by </a:t>
            </a:r>
            <a:r>
              <a:rPr lang="en-US" kern="1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Rotein</a:t>
            </a: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Simple Maurice C; GE Ettan IPGPhor3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SVP analysis by Beckman HIAC 9703+ Liquid Particle Counter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Epitope mapping by HDX-MS; LTQ-FTICR mass spectrometer (</a:t>
            </a:r>
            <a:r>
              <a:rPr lang="en-US" kern="1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Thermo</a:t>
            </a: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Fisher, Waltham, MA)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Hydrodynamic size by DLS, Malvern </a:t>
            </a:r>
            <a:r>
              <a:rPr lang="en-US" kern="1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Zetasizer</a:t>
            </a: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49420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8B3312-6C60-0324-2ADD-F395DFA963F1}"/>
              </a:ext>
            </a:extLst>
          </p:cNvPr>
          <p:cNvSpPr txBox="1"/>
          <p:nvPr/>
        </p:nvSpPr>
        <p:spPr>
          <a:xfrm>
            <a:off x="149340" y="1195619"/>
            <a:ext cx="8663356" cy="5237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In-process related impurity </a:t>
            </a:r>
            <a:r>
              <a:rPr lang="en-US" sz="2000" b="1" kern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analysis</a:t>
            </a:r>
            <a:r>
              <a:rPr lang="en-US" sz="20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Host Cell Protein (HCP) by Micro plate reader </a:t>
            </a:r>
            <a:r>
              <a:rPr lang="en-US" kern="1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Thermo</a:t>
            </a: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Fisher, Model No.-51119300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Host Cell (</a:t>
            </a:r>
            <a:r>
              <a:rPr lang="en-US" kern="1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Hc</a:t>
            </a: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)-DNA by Quantitative PCR system Roche, Light Cycler 480 II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Endotoxin by Endotoxin Kit KTA2 Charles River Laboratories; Synergy H1-M multimode plate reader from </a:t>
            </a:r>
            <a:r>
              <a:rPr lang="en-US" kern="1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Biotek</a:t>
            </a:r>
            <a:endParaRPr lang="en-US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Product related impurities analysis-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SDS-PAGE by Gel electrophoresis system, </a:t>
            </a:r>
            <a:r>
              <a:rPr lang="en-US" kern="1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BioRad</a:t>
            </a:r>
            <a:endParaRPr lang="en-US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SEC-UPLC by Agilent 1260 Infinity II HPLC system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Column: TOSOH TSK gel UP-SW3000, 4.6 x 300 mm; 2 </a:t>
            </a:r>
            <a:r>
              <a:rPr lang="en-US" kern="1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μm</a:t>
            </a:r>
            <a:endParaRPr lang="en-US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Shimadzu LC-2010C HT </a:t>
            </a:r>
          </a:p>
          <a:p>
            <a:pPr>
              <a:lnSpc>
                <a:spcPct val="107000"/>
              </a:lnSpc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Column: Agilent, ZORBAX SB-300, C8, 2.1 x 100 mm, 3.5 </a:t>
            </a:r>
            <a:r>
              <a:rPr lang="en-US" kern="1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μm</a:t>
            </a: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SVP by Beckman HIAC 9703+ Liquid Particle Counter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3EAC5-33B6-B44B-D468-A7577D954E5A}"/>
              </a:ext>
            </a:extLst>
          </p:cNvPr>
          <p:cNvSpPr txBox="1">
            <a:spLocks/>
          </p:cNvSpPr>
          <p:nvPr/>
        </p:nvSpPr>
        <p:spPr>
          <a:xfrm>
            <a:off x="79509" y="120183"/>
            <a:ext cx="8984982" cy="595433"/>
          </a:xfrm>
          <a:prstGeom prst="rect">
            <a:avLst/>
          </a:prstGeom>
        </p:spPr>
        <p:txBody>
          <a:bodyPr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8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Biochemical and Biophysical techniques </a:t>
            </a:r>
            <a:r>
              <a:rPr lang="en-US" sz="288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contd</a:t>
            </a:r>
            <a:r>
              <a:rPr lang="en-US" sz="288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…</a:t>
            </a:r>
            <a:endParaRPr kumimoji="0" lang="en-US" sz="288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102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97285A-4160-4404-92B4-2ECCDA4B3035}"/>
              </a:ext>
            </a:extLst>
          </p:cNvPr>
          <p:cNvSpPr txBox="1">
            <a:spLocks/>
          </p:cNvSpPr>
          <p:nvPr/>
        </p:nvSpPr>
        <p:spPr>
          <a:xfrm>
            <a:off x="478435" y="69919"/>
            <a:ext cx="8241495" cy="489416"/>
          </a:xfrm>
          <a:prstGeom prst="rect">
            <a:avLst/>
          </a:prstGeom>
        </p:spPr>
        <p:txBody>
          <a:bodyPr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Epitope mapping by HDX-MS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FED13-B08C-3C7A-FE47-65B1E87B37EB}"/>
              </a:ext>
            </a:extLst>
          </p:cNvPr>
          <p:cNvSpPr txBox="1"/>
          <p:nvPr/>
        </p:nvSpPr>
        <p:spPr>
          <a:xfrm>
            <a:off x="172278" y="556593"/>
            <a:ext cx="881269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Epitope mapping of FAB201 by HDX-MS: </a:t>
            </a:r>
          </a:p>
          <a:p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Instrument-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LTQ-FTICR mass spectrometer (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Thermo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Fisher, Waltham, MA)</a:t>
            </a: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Hydrogen-deuterium exchange (HDX) a method involving protein deuteration to distinguish amide hydrogens participating in secondary structures and investigate protein structure, conformational dynamics, and protein-ligand interaction.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HDX is commonly measured by nuclear magnetic resonance (NMR) spectroscopy or mass spectrometry (MS); the latter is referred to as HDX-MS.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Epitope mapping is a critical step in therapeutic antibody development, its a tool for probing information about the specific binding sites of therapeutic and diagnostic antibodies.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95AE6-6234-D95F-927D-11FF430E0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573" y="4039397"/>
            <a:ext cx="3993045" cy="2775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37E1D5-E5F8-6517-FA99-C94EF8FC5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34" y="4125692"/>
            <a:ext cx="3351443" cy="26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32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2D49A0A-D04E-470D-8A08-CD1FAA8D0516}"/>
              </a:ext>
            </a:extLst>
          </p:cNvPr>
          <p:cNvSpPr txBox="1"/>
          <p:nvPr/>
        </p:nvSpPr>
        <p:spPr>
          <a:xfrm>
            <a:off x="4978400" y="1404939"/>
            <a:ext cx="246215" cy="67710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3ECE9F8-EDDB-43AC-AD9B-1BB770DDF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763"/>
            <a:ext cx="9144000" cy="851807"/>
          </a:xfrm>
        </p:spPr>
        <p:txBody>
          <a:bodyPr>
            <a:noAutofit/>
          </a:bodyPr>
          <a:lstStyle/>
          <a:p>
            <a:r>
              <a:rPr lang="en-IN" sz="27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FAB201 binds to a distinct epitope when compared to Lucentis</a:t>
            </a:r>
            <a:endParaRPr lang="en-IN" sz="2700" dirty="0">
              <a:solidFill>
                <a:schemeClr val="tx1">
                  <a:lumMod val="95000"/>
                  <a:lumOff val="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654256" y="1702191"/>
            <a:ext cx="3394387" cy="2943952"/>
            <a:chOff x="6042210" y="3535328"/>
            <a:chExt cx="2644590" cy="26028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42210" y="3535328"/>
              <a:ext cx="2644590" cy="26028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1" name="Straight Arrow Connector 10"/>
            <p:cNvCxnSpPr/>
            <p:nvPr/>
          </p:nvCxnSpPr>
          <p:spPr>
            <a:xfrm flipV="1">
              <a:off x="7376780" y="4053645"/>
              <a:ext cx="0" cy="7054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893309" y="3591980"/>
              <a:ext cx="9669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FAB201 epitope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04607" y="3822812"/>
              <a:ext cx="9821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VEGFR1 epitope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8313310" y="4284477"/>
              <a:ext cx="38488" cy="153901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253766" y="5831817"/>
              <a:ext cx="1237730" cy="270887"/>
            </a:xfrm>
            <a:prstGeom prst="rect">
              <a:avLst/>
            </a:prstGeom>
            <a:solidFill>
              <a:schemeClr val="bg1">
                <a:lumMod val="50000"/>
                <a:alpha val="52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VEGF (zoomed-in)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65889" y="4790533"/>
            <a:ext cx="7155090" cy="1650225"/>
            <a:chOff x="1060761" y="5279191"/>
            <a:chExt cx="6456573" cy="1577492"/>
          </a:xfrm>
        </p:grpSpPr>
        <p:pic>
          <p:nvPicPr>
            <p:cNvPr id="44" name="Picture 43" descr="VEGFR1 contacts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17" r="16079" b="22213"/>
            <a:stretch/>
          </p:blipFill>
          <p:spPr>
            <a:xfrm>
              <a:off x="1060761" y="5279191"/>
              <a:ext cx="1574735" cy="1357542"/>
            </a:xfrm>
            <a:prstGeom prst="rect">
              <a:avLst/>
            </a:prstGeom>
          </p:spPr>
        </p:pic>
        <p:pic>
          <p:nvPicPr>
            <p:cNvPr id="45" name="Picture 44" descr="VEGFR2 contacts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10" t="6053" r="15425" b="21562"/>
            <a:stretch/>
          </p:blipFill>
          <p:spPr>
            <a:xfrm>
              <a:off x="2755400" y="5371079"/>
              <a:ext cx="1482150" cy="1263235"/>
            </a:xfrm>
            <a:prstGeom prst="rect">
              <a:avLst/>
            </a:prstGeom>
          </p:spPr>
        </p:pic>
        <p:pic>
          <p:nvPicPr>
            <p:cNvPr id="46" name="Picture 45" descr="beva contacts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3" t="5426" r="17722" b="25085"/>
            <a:stretch/>
          </p:blipFill>
          <p:spPr>
            <a:xfrm>
              <a:off x="4286566" y="5393864"/>
              <a:ext cx="1435832" cy="1212705"/>
            </a:xfrm>
            <a:prstGeom prst="rect">
              <a:avLst/>
            </a:prstGeom>
          </p:spPr>
        </p:pic>
        <p:pic>
          <p:nvPicPr>
            <p:cNvPr id="47" name="Picture 46" descr="fab201 contacts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24" r="14540" b="19778"/>
            <a:stretch/>
          </p:blipFill>
          <p:spPr>
            <a:xfrm>
              <a:off x="5794210" y="5298141"/>
              <a:ext cx="1528467" cy="1400027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154571" y="6456573"/>
              <a:ext cx="1365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VEGF-R1 binding site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(1BJ1 structure)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78762" y="6455035"/>
              <a:ext cx="1365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VEGF-R2 binding site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(1FLT structure)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603867" y="6455035"/>
              <a:ext cx="19134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FAB201 potential epitope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(HDX-MS and mutagenesis data)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195799" y="6455035"/>
              <a:ext cx="16163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Lucentis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potential epitope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(1BJ1 structure)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E2D27FD-9A0C-49B6-A797-7ED976BC9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32" y="1679782"/>
            <a:ext cx="5321161" cy="160587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88B90-3DE8-4D78-9169-DC9AD05A0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A2D69-A37F-46F2-9FD4-0934EF985CC4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514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97285A-4160-4404-92B4-2ECCDA4B3035}"/>
              </a:ext>
            </a:extLst>
          </p:cNvPr>
          <p:cNvSpPr txBox="1">
            <a:spLocks/>
          </p:cNvSpPr>
          <p:nvPr/>
        </p:nvSpPr>
        <p:spPr>
          <a:xfrm>
            <a:off x="478435" y="28334"/>
            <a:ext cx="8241495" cy="489416"/>
          </a:xfrm>
          <a:prstGeom prst="rect">
            <a:avLst/>
          </a:prstGeom>
        </p:spPr>
        <p:txBody>
          <a:bodyPr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8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CD-Spectra</a:t>
            </a:r>
            <a:endParaRPr kumimoji="0" lang="en-US" sz="288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FED13-B08C-3C7A-FE47-65B1E87B37EB}"/>
              </a:ext>
            </a:extLst>
          </p:cNvPr>
          <p:cNvSpPr txBox="1"/>
          <p:nvPr/>
        </p:nvSpPr>
        <p:spPr>
          <a:xfrm>
            <a:off x="159026" y="519001"/>
            <a:ext cx="87596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Analysis of secondary structure of FAB201 using far-UV CD spectra.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Circular Dichroism (CD) is the unequal absorption of left- and right-handed circularly polarized light by any substance, as a result of which the emitted light becomes elliptically polarized and the ellipticity is measured sensitively by a spectropolarimeter.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Different secondary structure elements in a protein such as α-helix or β-sheet have characteristic far UV CD spectral signature and it can be used as an important tool for its biophysical characterization.</a:t>
            </a:r>
          </a:p>
          <a:p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CD spectra instrument-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Jasco J-815 Spectropolarimeter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55CAB5-9A7C-18A0-4C64-633390F15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96" y="3740585"/>
            <a:ext cx="3975652" cy="2981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E8A24-3921-966D-46AF-8ACBCFD6F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98" y="3817923"/>
            <a:ext cx="3626607" cy="286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5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97285A-4160-4404-92B4-2ECCDA4B3035}"/>
              </a:ext>
            </a:extLst>
          </p:cNvPr>
          <p:cNvSpPr txBox="1">
            <a:spLocks/>
          </p:cNvSpPr>
          <p:nvPr/>
        </p:nvSpPr>
        <p:spPr>
          <a:xfrm>
            <a:off x="0" y="68090"/>
            <a:ext cx="9144000" cy="594519"/>
          </a:xfrm>
          <a:prstGeom prst="rect">
            <a:avLst/>
          </a:prstGeom>
        </p:spPr>
        <p:txBody>
          <a:bodyPr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Peptide Mass Fingerprinting and Amino Acid Sequencing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FED13-B08C-3C7A-FE47-65B1E87B37EB}"/>
              </a:ext>
            </a:extLst>
          </p:cNvPr>
          <p:cNvSpPr txBox="1"/>
          <p:nvPr/>
        </p:nvSpPr>
        <p:spPr>
          <a:xfrm>
            <a:off x="92765" y="704534"/>
            <a:ext cx="90114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Peptide mass fingerprinting and amino acid sequencing of FAB201.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large protein molecule can be broken down to smaller peptide fragments by digestion with various enzymes. Recording of the peptide mass spectrum provides a unique fingerprint of the protein that can be compared with the theoretical sequence.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Further subjecting the peptide fragments to MS/MS analysis can construct their primary sequence.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Instrument used-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Peptide mass fingerprinting (PMF) by LC-MS/MS using a Waters QTOF SYNAPT G2 Mass Spectrometer.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2273D8-CA75-D5C9-75B8-3E02E3F6D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9" t="14300" b="5893"/>
          <a:stretch/>
        </p:blipFill>
        <p:spPr>
          <a:xfrm>
            <a:off x="434310" y="3303090"/>
            <a:ext cx="4853523" cy="3474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F93811-D62D-5C0A-EAC5-29844586E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125" y="3321182"/>
            <a:ext cx="3093565" cy="35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2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97285A-4160-4404-92B4-2ECCDA4B3035}"/>
              </a:ext>
            </a:extLst>
          </p:cNvPr>
          <p:cNvSpPr txBox="1">
            <a:spLocks/>
          </p:cNvSpPr>
          <p:nvPr/>
        </p:nvSpPr>
        <p:spPr>
          <a:xfrm>
            <a:off x="0" y="28334"/>
            <a:ext cx="9144000" cy="594519"/>
          </a:xfrm>
          <a:prstGeom prst="rect">
            <a:avLst/>
          </a:prstGeom>
        </p:spPr>
        <p:txBody>
          <a:bodyPr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Intact Mass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FED13-B08C-3C7A-FE47-65B1E87B37EB}"/>
              </a:ext>
            </a:extLst>
          </p:cNvPr>
          <p:cNvSpPr txBox="1"/>
          <p:nvPr/>
        </p:nvSpPr>
        <p:spPr>
          <a:xfrm>
            <a:off x="92765" y="452744"/>
            <a:ext cx="898497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Intact Mass of FAB201- by Mass Spectrometry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a monoclonal antibody Fab fragment, intact mass measurement can be done in non-reduced state when the fragment is completely intact and in reduced state when the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disulphide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linkages are broken and the heavy and light chains get separated.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Intact mass measurement by Electrospray Ionization Mass Spectrometry (ESI-MS) uses the ability of protein molecules to form multiple-charge ions. As a result spectra for a pure protein display its multiple-charge species which can be de convoluted to get the intact mass of the molecule.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Instrument used-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Maxis Impact ESI-QTOF Mass Spectrometer from Bruker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Daltonics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fitted with Agilent 1100 Liquid Chromatography system.</a:t>
            </a:r>
          </a:p>
          <a:p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AEBBC5-42A4-9C46-8A48-3250F1A3E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84" y="3902599"/>
            <a:ext cx="4155797" cy="2621924"/>
          </a:xfrm>
          <a:prstGeom prst="rect">
            <a:avLst/>
          </a:prstGeom>
        </p:spPr>
      </p:pic>
      <p:graphicFrame>
        <p:nvGraphicFramePr>
          <p:cNvPr id="6" name="object 10">
            <a:extLst>
              <a:ext uri="{FF2B5EF4-FFF2-40B4-BE49-F238E27FC236}">
                <a16:creationId xmlns:a16="http://schemas.microsoft.com/office/drawing/2014/main" id="{8401962A-EBD8-CCCD-EAD9-3D9066C267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189743"/>
              </p:ext>
            </p:extLst>
          </p:nvPr>
        </p:nvGraphicFramePr>
        <p:xfrm>
          <a:off x="4909709" y="5671988"/>
          <a:ext cx="3380740" cy="10781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0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2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553">
                <a:tc>
                  <a:txBody>
                    <a:bodyPr/>
                    <a:lstStyle/>
                    <a:p>
                      <a:pPr marL="35496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500" b="1" spc="-25" dirty="0">
                          <a:latin typeface="Carlito"/>
                          <a:cs typeface="Carlito"/>
                        </a:rPr>
                        <a:t>Intact</a:t>
                      </a:r>
                      <a:r>
                        <a:rPr sz="1500" b="1" spc="-1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500" b="1" spc="-20" dirty="0">
                          <a:latin typeface="Carlito"/>
                          <a:cs typeface="Carlito"/>
                        </a:rPr>
                        <a:t>Mass</a:t>
                      </a:r>
                      <a:endParaRPr sz="1500">
                        <a:latin typeface="Carlito"/>
                        <a:cs typeface="Carlito"/>
                      </a:endParaRPr>
                    </a:p>
                  </a:txBody>
                  <a:tcPr marL="0" marR="0" marT="53341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49860" algn="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500" b="1" spc="-20" dirty="0">
                          <a:latin typeface="Carlito"/>
                          <a:cs typeface="Carlito"/>
                        </a:rPr>
                        <a:t>442</a:t>
                      </a:r>
                      <a:r>
                        <a:rPr sz="1500" b="1" dirty="0">
                          <a:latin typeface="Carlito"/>
                          <a:cs typeface="Carlito"/>
                        </a:rPr>
                        <a:t>aa</a:t>
                      </a:r>
                      <a:endParaRPr sz="1500" dirty="0">
                        <a:latin typeface="Carlito"/>
                        <a:cs typeface="Carlito"/>
                      </a:endParaRPr>
                    </a:p>
                  </a:txBody>
                  <a:tcPr marL="0" marR="0" marT="53341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500" b="1" spc="-10" dirty="0">
                          <a:latin typeface="Carlito"/>
                          <a:cs typeface="Carlito"/>
                        </a:rPr>
                        <a:t>48.06kDa</a:t>
                      </a:r>
                      <a:endParaRPr sz="1500">
                        <a:latin typeface="Carlito"/>
                        <a:cs typeface="Carlito"/>
                      </a:endParaRPr>
                    </a:p>
                  </a:txBody>
                  <a:tcPr marL="0" marR="0" marT="53341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116">
                <a:tc>
                  <a:txBody>
                    <a:bodyPr/>
                    <a:lstStyle/>
                    <a:p>
                      <a:pPr marL="41592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500" b="1" spc="-15" dirty="0">
                          <a:latin typeface="Carlito"/>
                          <a:cs typeface="Carlito"/>
                        </a:rPr>
                        <a:t>Light</a:t>
                      </a:r>
                      <a:r>
                        <a:rPr sz="1500" b="1" spc="-1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500" b="1" spc="-25" dirty="0">
                          <a:latin typeface="Carlito"/>
                          <a:cs typeface="Carlito"/>
                        </a:rPr>
                        <a:t>Chain</a:t>
                      </a:r>
                      <a:endParaRPr sz="1500">
                        <a:latin typeface="Carlito"/>
                        <a:cs typeface="Carlito"/>
                      </a:endParaRPr>
                    </a:p>
                  </a:txBody>
                  <a:tcPr marL="0" marR="0" marT="527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49860" algn="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500" b="1" spc="-20" dirty="0">
                          <a:latin typeface="Carlito"/>
                          <a:cs typeface="Carlito"/>
                        </a:rPr>
                        <a:t>214</a:t>
                      </a:r>
                      <a:r>
                        <a:rPr sz="1500" b="1" dirty="0">
                          <a:latin typeface="Carlito"/>
                          <a:cs typeface="Carlito"/>
                        </a:rPr>
                        <a:t>aa</a:t>
                      </a:r>
                      <a:endParaRPr sz="1500">
                        <a:latin typeface="Carlito"/>
                        <a:cs typeface="Carlito"/>
                      </a:endParaRPr>
                    </a:p>
                  </a:txBody>
                  <a:tcPr marL="0" marR="0" marT="527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500" b="1" spc="-10" dirty="0">
                          <a:latin typeface="Carlito"/>
                          <a:cs typeface="Carlito"/>
                        </a:rPr>
                        <a:t>23.55KDa</a:t>
                      </a:r>
                      <a:endParaRPr sz="1500">
                        <a:latin typeface="Carlito"/>
                        <a:cs typeface="Carlito"/>
                      </a:endParaRPr>
                    </a:p>
                  </a:txBody>
                  <a:tcPr marL="0" marR="0" marT="527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497">
                <a:tc>
                  <a:txBody>
                    <a:bodyPr/>
                    <a:lstStyle/>
                    <a:p>
                      <a:pPr marL="37020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500" b="1" spc="5" dirty="0">
                          <a:latin typeface="Carlito"/>
                          <a:cs typeface="Carlito"/>
                        </a:rPr>
                        <a:t>Heavy</a:t>
                      </a:r>
                      <a:r>
                        <a:rPr sz="1500" b="1" spc="4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500" b="1" spc="-20" dirty="0">
                          <a:latin typeface="Carlito"/>
                          <a:cs typeface="Carlito"/>
                        </a:rPr>
                        <a:t>chain</a:t>
                      </a:r>
                      <a:endParaRPr sz="1500">
                        <a:latin typeface="Carlito"/>
                        <a:cs typeface="Carlito"/>
                      </a:endParaRPr>
                    </a:p>
                  </a:txBody>
                  <a:tcPr marL="0" marR="0" marT="53341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49860" algn="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500" b="1" spc="-20" dirty="0">
                          <a:latin typeface="Carlito"/>
                          <a:cs typeface="Carlito"/>
                        </a:rPr>
                        <a:t>228</a:t>
                      </a:r>
                      <a:r>
                        <a:rPr sz="1500" b="1" dirty="0">
                          <a:latin typeface="Carlito"/>
                          <a:cs typeface="Carlito"/>
                        </a:rPr>
                        <a:t>aa</a:t>
                      </a:r>
                      <a:endParaRPr sz="1500">
                        <a:latin typeface="Carlito"/>
                        <a:cs typeface="Carlito"/>
                      </a:endParaRPr>
                    </a:p>
                  </a:txBody>
                  <a:tcPr marL="0" marR="0" marT="53341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500" b="1" spc="-10" dirty="0">
                          <a:latin typeface="Carlito"/>
                          <a:cs typeface="Carlito"/>
                        </a:rPr>
                        <a:t>24.52kDa</a:t>
                      </a:r>
                      <a:endParaRPr sz="1500" dirty="0">
                        <a:latin typeface="Carlito"/>
                        <a:cs typeface="Carlito"/>
                      </a:endParaRPr>
                    </a:p>
                  </a:txBody>
                  <a:tcPr marL="0" marR="0" marT="53341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object 6">
            <a:extLst>
              <a:ext uri="{FF2B5EF4-FFF2-40B4-BE49-F238E27FC236}">
                <a16:creationId xmlns:a16="http://schemas.microsoft.com/office/drawing/2014/main" id="{D8FFD924-5CB5-66AA-F1BC-3D5E86B458B5}"/>
              </a:ext>
            </a:extLst>
          </p:cNvPr>
          <p:cNvGrpSpPr/>
          <p:nvPr/>
        </p:nvGrpSpPr>
        <p:grpSpPr>
          <a:xfrm>
            <a:off x="4825751" y="3617433"/>
            <a:ext cx="3957954" cy="1934210"/>
            <a:chOff x="4450841" y="1968245"/>
            <a:chExt cx="3957954" cy="1934210"/>
          </a:xfrm>
        </p:grpSpPr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C95D75D3-FEA5-A59C-8240-74ADC8240019}"/>
                </a:ext>
              </a:extLst>
            </p:cNvPr>
            <p:cNvSpPr/>
            <p:nvPr/>
          </p:nvSpPr>
          <p:spPr>
            <a:xfrm>
              <a:off x="4510259" y="2060429"/>
              <a:ext cx="3778440" cy="17664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A8C8D057-1A4E-8B80-7312-26C180360D28}"/>
                </a:ext>
              </a:extLst>
            </p:cNvPr>
            <p:cNvSpPr/>
            <p:nvPr/>
          </p:nvSpPr>
          <p:spPr>
            <a:xfrm>
              <a:off x="4460366" y="1977770"/>
              <a:ext cx="3938904" cy="1915160"/>
            </a:xfrm>
            <a:custGeom>
              <a:avLst/>
              <a:gdLst/>
              <a:ahLst/>
              <a:cxnLst/>
              <a:rect l="l" t="t" r="r" b="b"/>
              <a:pathLst>
                <a:path w="3938904" h="1915160">
                  <a:moveTo>
                    <a:pt x="0" y="1914905"/>
                  </a:moveTo>
                  <a:lnTo>
                    <a:pt x="3938777" y="1914905"/>
                  </a:lnTo>
                  <a:lnTo>
                    <a:pt x="3938777" y="0"/>
                  </a:lnTo>
                  <a:lnTo>
                    <a:pt x="0" y="0"/>
                  </a:lnTo>
                  <a:lnTo>
                    <a:pt x="0" y="1914905"/>
                  </a:lnTo>
                  <a:close/>
                </a:path>
              </a:pathLst>
            </a:custGeom>
            <a:ln w="19050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endParaRPr sz="1801"/>
            </a:p>
          </p:txBody>
        </p:sp>
      </p:grpSp>
    </p:spTree>
    <p:extLst>
      <p:ext uri="{BB962C8B-B14F-4D97-AF65-F5344CB8AC3E}">
        <p14:creationId xmlns:p14="http://schemas.microsoft.com/office/powerpoint/2010/main" val="1676002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EC0DD77-563C-4BCA-FC86-A3257CD5E7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chemeClr val="tx1">
                  <a:lumMod val="95000"/>
                  <a:lumOff val="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5ED32090-D76B-8891-2ECE-2765D1CDEE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chemeClr val="tx1">
                  <a:lumMod val="95000"/>
                  <a:lumOff val="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5914B6-822B-E8F7-FEB4-4764E31BA6A1}"/>
              </a:ext>
            </a:extLst>
          </p:cNvPr>
          <p:cNvSpPr txBox="1"/>
          <p:nvPr/>
        </p:nvSpPr>
        <p:spPr>
          <a:xfrm>
            <a:off x="266700" y="87016"/>
            <a:ext cx="8728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 Performance Liquid Chromatography (HPLC)</a:t>
            </a:r>
            <a:endParaRPr lang="en-IN" sz="2400" b="1" dirty="0">
              <a:solidFill>
                <a:schemeClr val="tx1">
                  <a:lumMod val="95000"/>
                  <a:lumOff val="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5A5BDE-1C81-C988-9BCC-B72637152CF5}"/>
              </a:ext>
            </a:extLst>
          </p:cNvPr>
          <p:cNvSpPr txBox="1"/>
          <p:nvPr/>
        </p:nvSpPr>
        <p:spPr>
          <a:xfrm>
            <a:off x="114300" y="597674"/>
            <a:ext cx="880441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Instrument used for SEC and RP-HPLC-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SEC-UPLC by Agilent 1260 Infinity II HPLC system</a:t>
            </a:r>
          </a:p>
          <a:p>
            <a:pPr lvl="1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Column: TOSOH TSK gel UP-SW3000, 4.6 x 300 mm; 2 </a:t>
            </a:r>
            <a:r>
              <a:rPr lang="el-G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μ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Shimadzu LC-2010C HT </a:t>
            </a:r>
          </a:p>
          <a:p>
            <a:pPr lvl="1"/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Column: Agilent, ZORBAX SB-300, C8, 2.1 x 100 mm, 3.5 </a:t>
            </a:r>
            <a:r>
              <a:rPr lang="el-G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μ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Detectors- UV/Vis; Photodiode Array (PDA); Refractive Index; Fluorescence Detector; Mass Spectrometric Detectors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3B394F-CFA5-414F-2035-78BB42C93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015" y="2712785"/>
            <a:ext cx="5305310" cy="2289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4CBCEF-1D5F-65CC-57D0-81605200C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015" y="5002779"/>
            <a:ext cx="5305310" cy="182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67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5774" y="9912"/>
            <a:ext cx="8857549" cy="750381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Theragen</a:t>
            </a: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at-a-Glance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901148"/>
            <a:ext cx="8600661" cy="5616991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Theragen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Biologics Pvt Ltd is Chennai based biotechnology company, established in 2017.</a:t>
            </a:r>
          </a:p>
          <a:p>
            <a:pPr>
              <a:buFont typeface="Arial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Font typeface="Arial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Focused on the development of novel &amp; bio-superior biologics and contractual bio-similar projects </a:t>
            </a:r>
          </a:p>
          <a:p>
            <a:pPr>
              <a:buFont typeface="Arial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Font typeface="Arial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Highly experienced, capable management and scientific team</a:t>
            </a:r>
          </a:p>
          <a:p>
            <a:pPr>
              <a:buFont typeface="Arial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Font typeface="Arial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Effective yet cost-efficient R&amp;D team based in India, utilizing the strength and expertise in biologics development</a:t>
            </a:r>
          </a:p>
          <a:p>
            <a:pPr>
              <a:buFont typeface="Arial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Font typeface="Arial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Successful prior development of biologics and regulatory approvals</a:t>
            </a:r>
          </a:p>
          <a:p>
            <a:pPr>
              <a:buFont typeface="Arial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Font typeface="Arial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 novel biologic molecules for wet-AMD and Diabetic Retinopathy (DR)</a:t>
            </a:r>
          </a:p>
          <a:p>
            <a:pPr>
              <a:buFont typeface="Arial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189" lvl="1" indent="0">
              <a:buNone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>
              <a:buFont typeface="Arial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Font typeface="Arial"/>
              <a:buChar char="•"/>
            </a:pP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Slide Number Placeholder 18">
            <a:extLst>
              <a:ext uri="{FF2B5EF4-FFF2-40B4-BE49-F238E27FC236}">
                <a16:creationId xmlns:a16="http://schemas.microsoft.com/office/drawing/2014/main" id="{5CB7CD5E-94E3-313D-0347-DB0A4DD0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1290" y="6488871"/>
            <a:ext cx="2076450" cy="365125"/>
          </a:xfrm>
        </p:spPr>
        <p:txBody>
          <a:bodyPr/>
          <a:lstStyle/>
          <a:p>
            <a:fld id="{D387C78A-ECAB-4610-9535-ACC73C552007}" type="slidenum">
              <a:rPr lang="en-IN" sz="11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fld>
            <a:endParaRPr lang="en-IN" sz="11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9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03C162-D2CC-1D98-DC64-4AAC925C2DF5}"/>
              </a:ext>
            </a:extLst>
          </p:cNvPr>
          <p:cNvSpPr txBox="1"/>
          <p:nvPr/>
        </p:nvSpPr>
        <p:spPr>
          <a:xfrm>
            <a:off x="371061" y="177457"/>
            <a:ext cx="8566905" cy="52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8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Surface Plasmon Resonance</a:t>
            </a:r>
            <a:endParaRPr lang="en-IN" sz="278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2BEC8-533A-9529-9C50-4998773500E1}"/>
              </a:ext>
            </a:extLst>
          </p:cNvPr>
          <p:cNvSpPr txBox="1"/>
          <p:nvPr/>
        </p:nvSpPr>
        <p:spPr>
          <a:xfrm>
            <a:off x="270066" y="1087290"/>
            <a:ext cx="53212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Plasmons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Collective oscillations of “free electron gas” density, often at optical frequencies.</a:t>
            </a:r>
          </a:p>
          <a:p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Surface Plasmons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Plasmons confined to surface (interface) and interact with light resulting in polarities.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62D74-83AF-6464-BDBB-E7B6C11DB070}"/>
              </a:ext>
            </a:extLst>
          </p:cNvPr>
          <p:cNvSpPr txBox="1"/>
          <p:nvPr/>
        </p:nvSpPr>
        <p:spPr>
          <a:xfrm>
            <a:off x="-20665" y="3235241"/>
            <a:ext cx="49654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P-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Polarised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light is directed through a prism to  the under surface of the gold film where surface plasmons are generated at a critical angle of the incident light.</a:t>
            </a:r>
            <a:endParaRPr lang="en-IN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65A76C-0AE2-E630-B863-A922B54CFE7D}"/>
              </a:ext>
            </a:extLst>
          </p:cNvPr>
          <p:cNvSpPr txBox="1"/>
          <p:nvPr/>
        </p:nvSpPr>
        <p:spPr>
          <a:xfrm>
            <a:off x="61951" y="4827287"/>
            <a:ext cx="47618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This absorption of light is seen as a decrease in intensity of the reflected light. Resonance or response units (RU) are used to describe the increase in the signal, where 1 RU is equal to a critical angle shift of </a:t>
            </a:r>
            <a:r>
              <a:rPr lang="en-US" sz="18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</a:t>
            </a:r>
            <a:r>
              <a:rPr lang="en-US" sz="1800" baseline="30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− 4</a:t>
            </a:r>
            <a:r>
              <a:rPr lang="en-US" sz="18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deg or 10</a:t>
            </a:r>
            <a:r>
              <a:rPr lang="en-US" sz="1800" baseline="30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-12</a:t>
            </a:r>
            <a:r>
              <a:rPr lang="en-US" sz="18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 mm </a:t>
            </a:r>
            <a:r>
              <a:rPr lang="en-US" sz="1800" baseline="30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-2</a:t>
            </a:r>
            <a:endParaRPr lang="en-IN" sz="18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929D90-88E1-215D-AF2F-CA5D56F799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66" t="34291" b="5979"/>
          <a:stretch/>
        </p:blipFill>
        <p:spPr>
          <a:xfrm>
            <a:off x="6088179" y="947850"/>
            <a:ext cx="2234186" cy="1699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1F4A8-1734-A4A6-4DD5-BB12E359C2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3" t="18806" r="36766" b="15812"/>
          <a:stretch/>
        </p:blipFill>
        <p:spPr>
          <a:xfrm>
            <a:off x="4944752" y="3035326"/>
            <a:ext cx="3993214" cy="26691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8943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3286BA-9B46-4CC1-C66B-FB446E15B6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2" t="30367" r="24615" b="6697"/>
          <a:stretch/>
        </p:blipFill>
        <p:spPr>
          <a:xfrm>
            <a:off x="4217172" y="3525587"/>
            <a:ext cx="4769974" cy="3218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5DA406-A969-3BE0-4E71-32BB5814377E}"/>
              </a:ext>
            </a:extLst>
          </p:cNvPr>
          <p:cNvSpPr txBox="1"/>
          <p:nvPr/>
        </p:nvSpPr>
        <p:spPr>
          <a:xfrm>
            <a:off x="1037463" y="748303"/>
            <a:ext cx="2685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SPR </a:t>
            </a:r>
            <a:r>
              <a:rPr lang="en-US" sz="28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Sensogram</a:t>
            </a:r>
            <a:endParaRPr lang="en-IN" sz="2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C098D-8C19-94F4-EBF7-CA82AF9DD9BD}"/>
              </a:ext>
            </a:extLst>
          </p:cNvPr>
          <p:cNvSpPr txBox="1"/>
          <p:nvPr/>
        </p:nvSpPr>
        <p:spPr>
          <a:xfrm>
            <a:off x="0" y="2084438"/>
            <a:ext cx="4007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Evaluates the Affinity, Binding Kinetics, Concentration and Specificity </a:t>
            </a:r>
          </a:p>
          <a:p>
            <a:pPr algn="ctr"/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biomolecular interactions</a:t>
            </a:r>
            <a:endParaRPr lang="en-IN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9EC09-9E48-64CE-3A91-131F060FD3E3}"/>
              </a:ext>
            </a:extLst>
          </p:cNvPr>
          <p:cNvSpPr txBox="1"/>
          <p:nvPr/>
        </p:nvSpPr>
        <p:spPr>
          <a:xfrm>
            <a:off x="0" y="86586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Spr</a:t>
            </a:r>
            <a:r>
              <a:rPr lang="en-US" sz="1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continuation</a:t>
            </a:r>
            <a:endParaRPr lang="en-IN" sz="10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AC0DA-84CC-FFB0-B4D7-F9363CDED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5" t="23388" r="10937" b="12349"/>
          <a:stretch/>
        </p:blipFill>
        <p:spPr>
          <a:xfrm>
            <a:off x="4164164" y="187034"/>
            <a:ext cx="4769974" cy="30916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209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A5E97-8EEB-402E-0EC7-7377D53A9346}"/>
              </a:ext>
            </a:extLst>
          </p:cNvPr>
          <p:cNvSpPr txBox="1"/>
          <p:nvPr/>
        </p:nvSpPr>
        <p:spPr>
          <a:xfrm>
            <a:off x="132522" y="84717"/>
            <a:ext cx="86934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Dynamic Light Scattering (DLS)</a:t>
            </a:r>
            <a:endParaRPr lang="en-IN" sz="27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50FD2A-5626-C116-340C-FCAB385EA537}"/>
              </a:ext>
            </a:extLst>
          </p:cNvPr>
          <p:cNvSpPr txBox="1"/>
          <p:nvPr/>
        </p:nvSpPr>
        <p:spPr>
          <a:xfrm>
            <a:off x="0" y="913616"/>
            <a:ext cx="5903523" cy="5388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Analytical tool for determining the diffusion coefficient, size distribution and hydrodynamic size of molecules/ particles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Based on the Brownian motion of the particle in solution.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Particle size determined by measuring the random change in intensity of light scattered from suspension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Coherent monochromatic light source is radiated upon a sample. The frequency spectrum of intensity of resulting scatter is recorded and the sizes of the particle are determined.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 a result of their higher average velocity, smaller particles cause bigger shift in light frequency than larger particles.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Hydrodynamic size derived by Stokes – Einstein Equation,</a:t>
            </a:r>
          </a:p>
          <a:p>
            <a:pPr marL="269875" indent="-269875"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D=K</a:t>
            </a:r>
            <a:r>
              <a:rPr lang="en-US" sz="1800" b="1" kern="100" baseline="-25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en-US" sz="18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T/6 </a:t>
            </a:r>
            <a:r>
              <a:rPr lang="el-GR" sz="18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ηπ</a:t>
            </a:r>
            <a:r>
              <a:rPr lang="en-US" sz="18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R, </a:t>
            </a:r>
            <a:r>
              <a:rPr lang="en-US" sz="18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where </a:t>
            </a:r>
            <a:r>
              <a:rPr lang="en-US" kern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D= Diffusion Constant, K</a:t>
            </a:r>
            <a:r>
              <a:rPr lang="en-US" sz="1800" kern="100" baseline="-250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en-US" kern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= Boltzmann’s Constant, T= Absolute Temperature, </a:t>
            </a:r>
            <a:r>
              <a:rPr lang="el-GR" kern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η</a:t>
            </a:r>
            <a:r>
              <a:rPr lang="en-US" kern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= dynamic viscosity, R= Radius of the sphere.</a:t>
            </a:r>
            <a:endParaRPr lang="en-IN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26" name="Picture 2" descr="Malvern zetasizer nano-zs90 - bayareaascse">
            <a:extLst>
              <a:ext uri="{FF2B5EF4-FFF2-40B4-BE49-F238E27FC236}">
                <a16:creationId xmlns:a16="http://schemas.microsoft.com/office/drawing/2014/main" id="{322FED06-1C63-0B39-F255-4B2FF06C1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4" t="21025" r="13606"/>
          <a:stretch/>
        </p:blipFill>
        <p:spPr bwMode="auto">
          <a:xfrm>
            <a:off x="6361090" y="1029326"/>
            <a:ext cx="2692750" cy="239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28C086-A8B3-A04C-BC88-5F68230A2EFF}"/>
              </a:ext>
            </a:extLst>
          </p:cNvPr>
          <p:cNvSpPr txBox="1"/>
          <p:nvPr/>
        </p:nvSpPr>
        <p:spPr>
          <a:xfrm>
            <a:off x="5983035" y="3653976"/>
            <a:ext cx="3105566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Laser of known wavelength passes through sample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Intensity of scattered light collected by a detector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Deconvoluted by algorithms and determine particle size and distribution. </a:t>
            </a:r>
            <a:endParaRPr lang="en-IN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194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2E177A-6F24-CC45-4595-F964B4D02E2A}"/>
              </a:ext>
            </a:extLst>
          </p:cNvPr>
          <p:cNvSpPr txBox="1"/>
          <p:nvPr/>
        </p:nvSpPr>
        <p:spPr>
          <a:xfrm>
            <a:off x="304800" y="64083"/>
            <a:ext cx="84018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Light obscuration method (HIAC)</a:t>
            </a:r>
            <a:endParaRPr lang="en-IN" sz="27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E62CD8B-B717-0D0B-07F0-949443E43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r="12162"/>
          <a:stretch/>
        </p:blipFill>
        <p:spPr bwMode="auto">
          <a:xfrm>
            <a:off x="6730583" y="646307"/>
            <a:ext cx="2435901" cy="315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F49FA9-965B-CFDB-0A21-2A688481E773}"/>
              </a:ext>
            </a:extLst>
          </p:cNvPr>
          <p:cNvSpPr txBox="1"/>
          <p:nvPr/>
        </p:nvSpPr>
        <p:spPr>
          <a:xfrm>
            <a:off x="164892" y="553154"/>
            <a:ext cx="656569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determine the size Sub visible particles in a suspension.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Analytical technique in which the individual particles in a liquid suspension are placed in-between a laser light source and a detector.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laser light source illuminates individual particles resulting in a shadow or a blockage of light (hence called “obscuration”).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Light obscuration or the reduction of light intensity is measured by the detector, which then process the measured signal and use it to display a comprehensive calibration curve. This curve is then read to quantify particles and determine their size.</a:t>
            </a:r>
            <a:endParaRPr lang="fr-FR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95F848-3189-F0C8-56EE-25091B771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94" y="4163917"/>
            <a:ext cx="4317073" cy="2590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92B702-A4B5-5E40-BB96-A9096E839BB6}"/>
              </a:ext>
            </a:extLst>
          </p:cNvPr>
          <p:cNvSpPr txBox="1"/>
          <p:nvPr/>
        </p:nvSpPr>
        <p:spPr>
          <a:xfrm>
            <a:off x="4948045" y="5274062"/>
            <a:ext cx="419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Approaches for differently sized particles</a:t>
            </a:r>
            <a:endParaRPr lang="en-IN" b="1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627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D073E-796B-699A-561C-68D44E5FC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34" t="5217" r="3189" b="10145"/>
          <a:stretch/>
        </p:blipFill>
        <p:spPr>
          <a:xfrm>
            <a:off x="92765" y="3565030"/>
            <a:ext cx="4261922" cy="313208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E2EC02C-E8D0-8A74-9CDE-9E27B804808E}"/>
              </a:ext>
            </a:extLst>
          </p:cNvPr>
          <p:cNvSpPr txBox="1">
            <a:spLocks/>
          </p:cNvSpPr>
          <p:nvPr/>
        </p:nvSpPr>
        <p:spPr>
          <a:xfrm>
            <a:off x="211015" y="63619"/>
            <a:ext cx="8567224" cy="6256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88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Efficacy of FAB201- fluorescein angiography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90A35-753E-744A-8A66-F7B951ECFE54}"/>
              </a:ext>
            </a:extLst>
          </p:cNvPr>
          <p:cNvSpPr txBox="1"/>
          <p:nvPr/>
        </p:nvSpPr>
        <p:spPr>
          <a:xfrm>
            <a:off x="92765" y="757540"/>
            <a:ext cx="898497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FAB201 efficacy in rabbit eye- by Fluorescein Angiography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Fluorescein angiography (FA) is a technique for examining the circulation of the retina and choroid using a fluorescent dye and a specialized camera. Sodium fluorescein is added into the systemic circulation, the retina is illuminated with blue light at a wavelength of 490 nm, and an angiogram is obtained by photographing the fluorescent green light that is emitted by the dye.</a:t>
            </a: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Instrument used-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Fundus camera, 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Exciter filter: Allows only blue light to illuminate the retina. Depending on the specific filter, the excitation wavelength hitting the retina will be between 465 and 490 nm.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9E04E-4BA1-650A-5BAF-796E16CF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443" y="3945320"/>
            <a:ext cx="4696548" cy="161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20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75300BB7-DF4B-4891-929B-3C2C05098116}"/>
              </a:ext>
            </a:extLst>
          </p:cNvPr>
          <p:cNvGraphicFramePr>
            <a:graphicFrameLocks/>
          </p:cNvGraphicFramePr>
          <p:nvPr/>
        </p:nvGraphicFramePr>
        <p:xfrm>
          <a:off x="188987" y="1165290"/>
          <a:ext cx="4299020" cy="2670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4"/>
          <p:cNvSpPr txBox="1"/>
          <p:nvPr/>
        </p:nvSpPr>
        <p:spPr>
          <a:xfrm>
            <a:off x="134471" y="51589"/>
            <a:ext cx="8797494" cy="50193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03433" fontAlgn="auto">
              <a:spcAft>
                <a:spcPts val="0"/>
              </a:spcAft>
              <a:defRPr/>
            </a:pPr>
            <a:r>
              <a:rPr lang="en-US" sz="2824" b="1" dirty="0">
                <a:latin typeface="Lato"/>
              </a:rPr>
              <a:t>FAB 201 (</a:t>
            </a:r>
            <a:r>
              <a:rPr lang="en-US" sz="2824" b="1" dirty="0" err="1">
                <a:latin typeface="Lato"/>
              </a:rPr>
              <a:t>Raamsizumab</a:t>
            </a:r>
            <a:r>
              <a:rPr lang="en-US" sz="2824" b="1" dirty="0">
                <a:latin typeface="Lato"/>
              </a:rPr>
              <a:t>): Final product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EE9372-1EDF-40F1-BF50-1C60CA3D8346}"/>
              </a:ext>
            </a:extLst>
          </p:cNvPr>
          <p:cNvSpPr txBox="1"/>
          <p:nvPr/>
        </p:nvSpPr>
        <p:spPr>
          <a:xfrm>
            <a:off x="864191" y="5110418"/>
            <a:ext cx="753732" cy="255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defTabSz="4034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9" b="1" dirty="0">
                <a:solidFill>
                  <a:prstClr val="white"/>
                </a:solidFill>
                <a:latin typeface="Calibri" panose="020F0502020204030204"/>
                <a:ea typeface="+mn-ea"/>
              </a:rPr>
              <a:t>A: Control</a:t>
            </a:r>
            <a:endParaRPr lang="en-IN" sz="1059" b="1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DFD66E0-C14C-4EF9-9CAB-7FCF023FE33E}"/>
              </a:ext>
            </a:extLst>
          </p:cNvPr>
          <p:cNvSpPr txBox="1"/>
          <p:nvPr/>
        </p:nvSpPr>
        <p:spPr>
          <a:xfrm>
            <a:off x="434415" y="3823750"/>
            <a:ext cx="3948015" cy="385621"/>
          </a:xfrm>
          <a:prstGeom prst="rect">
            <a:avLst/>
          </a:prstGeom>
          <a:solidFill>
            <a:srgbClr val="8FAADC"/>
          </a:solidFill>
          <a:ln w="12700">
            <a:noFill/>
          </a:ln>
        </p:spPr>
        <p:txBody>
          <a:bodyPr wrap="square" lIns="107574" tIns="53786" rIns="107574" bIns="53786" rtlCol="0">
            <a:spAutoFit/>
          </a:bodyPr>
          <a:lstStyle/>
          <a:p>
            <a:pPr defTabSz="8068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Proven Safety in Preclinical Studies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4CC02F-52BB-40D8-B1F0-D1C678B54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8" t="816" r="1918" b="12655"/>
          <a:stretch/>
        </p:blipFill>
        <p:spPr>
          <a:xfrm>
            <a:off x="424898" y="4289509"/>
            <a:ext cx="3966136" cy="162254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92212D8-E0F8-4555-B2BC-642E984DA4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21" t="7181" r="18326" b="8076"/>
          <a:stretch/>
        </p:blipFill>
        <p:spPr>
          <a:xfrm>
            <a:off x="5293958" y="1268760"/>
            <a:ext cx="792852" cy="2454665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64DEA293-28EC-47B1-8277-0391CB81F5B0}"/>
              </a:ext>
            </a:extLst>
          </p:cNvPr>
          <p:cNvSpPr/>
          <p:nvPr/>
        </p:nvSpPr>
        <p:spPr>
          <a:xfrm>
            <a:off x="434415" y="914795"/>
            <a:ext cx="3948015" cy="369332"/>
          </a:xfrm>
          <a:prstGeom prst="rect">
            <a:avLst/>
          </a:prstGeom>
          <a:solidFill>
            <a:srgbClr val="8FAADC"/>
          </a:solidFill>
          <a:ln w="12700">
            <a:noFill/>
          </a:ln>
        </p:spPr>
        <p:txBody>
          <a:bodyPr wrap="square">
            <a:spAutoFit/>
          </a:bodyPr>
          <a:lstStyle/>
          <a:p>
            <a:pPr defTabSz="711961">
              <a:buClr>
                <a:srgbClr val="FFC000"/>
              </a:buClr>
              <a:defRPr/>
            </a:pPr>
            <a:r>
              <a:rPr lang="en-IN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Greater Efficacy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CE0AB6-9152-7246-B355-22E8125F9F48}"/>
              </a:ext>
            </a:extLst>
          </p:cNvPr>
          <p:cNvSpPr/>
          <p:nvPr/>
        </p:nvSpPr>
        <p:spPr>
          <a:xfrm>
            <a:off x="4870604" y="913740"/>
            <a:ext cx="3948015" cy="369332"/>
          </a:xfrm>
          <a:prstGeom prst="rect">
            <a:avLst/>
          </a:prstGeom>
          <a:solidFill>
            <a:srgbClr val="8FAADC"/>
          </a:solidFill>
          <a:ln w="12700">
            <a:noFill/>
          </a:ln>
        </p:spPr>
        <p:txBody>
          <a:bodyPr wrap="square">
            <a:spAutoFit/>
          </a:bodyPr>
          <a:lstStyle/>
          <a:p>
            <a:pPr defTabSz="711961">
              <a:buClr>
                <a:srgbClr val="FFC000"/>
              </a:buClr>
              <a:defRPr/>
            </a:pPr>
            <a:r>
              <a:rPr lang="en-IN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Greater Stability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3BA43C-45E4-F043-97C2-CB5E78365ADA}"/>
              </a:ext>
            </a:extLst>
          </p:cNvPr>
          <p:cNvSpPr/>
          <p:nvPr/>
        </p:nvSpPr>
        <p:spPr>
          <a:xfrm>
            <a:off x="4870604" y="3823750"/>
            <a:ext cx="3948015" cy="369332"/>
          </a:xfrm>
          <a:prstGeom prst="rect">
            <a:avLst/>
          </a:prstGeom>
          <a:solidFill>
            <a:srgbClr val="8FAADC"/>
          </a:solidFill>
          <a:ln w="12700">
            <a:noFill/>
          </a:ln>
        </p:spPr>
        <p:txBody>
          <a:bodyPr wrap="square">
            <a:spAutoFit/>
          </a:bodyPr>
          <a:lstStyle/>
          <a:p>
            <a:pPr defTabSz="711961">
              <a:buClr>
                <a:srgbClr val="FFC000"/>
              </a:buClr>
              <a:defRPr/>
            </a:pPr>
            <a:r>
              <a:rPr lang="en-IN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FAB201 is Ready for Clinical Use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049EAA-AF50-274D-A8C0-6A013DEB9027}"/>
              </a:ext>
            </a:extLst>
          </p:cNvPr>
          <p:cNvSpPr txBox="1"/>
          <p:nvPr/>
        </p:nvSpPr>
        <p:spPr>
          <a:xfrm>
            <a:off x="6273202" y="1628800"/>
            <a:ext cx="2350757" cy="1830758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412" b="1" u="sng" dirty="0"/>
              <a:t>3+ years</a:t>
            </a:r>
            <a:r>
              <a:rPr lang="en-US" sz="1412" dirty="0"/>
              <a:t> shelf life when stored @ 4</a:t>
            </a:r>
            <a:r>
              <a:rPr lang="en-US" sz="1412" baseline="30000" dirty="0"/>
              <a:t>o</a:t>
            </a:r>
            <a:r>
              <a:rPr lang="en-US" sz="1412" dirty="0"/>
              <a:t>C </a:t>
            </a:r>
            <a:r>
              <a:rPr lang="en-US" sz="1412" baseline="30000" dirty="0"/>
              <a:t>(1)</a:t>
            </a:r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412" b="1" u="sng" dirty="0"/>
              <a:t>30+ days</a:t>
            </a:r>
            <a:r>
              <a:rPr lang="en-US" sz="1412" dirty="0"/>
              <a:t> shelf life when stored @ 25</a:t>
            </a:r>
            <a:r>
              <a:rPr lang="en-US" sz="1412" baseline="30000" dirty="0"/>
              <a:t>o</a:t>
            </a:r>
            <a:r>
              <a:rPr lang="en-US" sz="1412" dirty="0"/>
              <a:t>C – 37</a:t>
            </a:r>
            <a:r>
              <a:rPr lang="en-US" sz="1412" baseline="30000" dirty="0"/>
              <a:t>o</a:t>
            </a:r>
            <a:r>
              <a:rPr lang="en-US" sz="1412" dirty="0"/>
              <a:t>C </a:t>
            </a:r>
            <a:r>
              <a:rPr lang="en-US" sz="1412" baseline="30000" dirty="0"/>
              <a:t>(1)</a:t>
            </a:r>
            <a:endParaRPr lang="en-US" sz="1412" dirty="0"/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412" dirty="0"/>
              <a:t>Unlocks global supply chain and distribution flexibility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CFBAC1F-36B4-AD45-9A75-1CC40BD74129}"/>
                  </a:ext>
                </a:extLst>
              </p14:cNvPr>
              <p14:cNvContentPartPr/>
              <p14:nvPr/>
            </p14:nvContentPartPr>
            <p14:xfrm>
              <a:off x="1231065" y="5905157"/>
              <a:ext cx="141035" cy="318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CFBAC1F-36B4-AD45-9A75-1CC40BD741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22093" y="5897207"/>
                <a:ext cx="158620" cy="159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DB28AC5-021E-4504-8FB5-4B36EE37B22E}"/>
              </a:ext>
            </a:extLst>
          </p:cNvPr>
          <p:cNvSpPr txBox="1"/>
          <p:nvPr/>
        </p:nvSpPr>
        <p:spPr>
          <a:xfrm>
            <a:off x="896779" y="1362609"/>
            <a:ext cx="3201662" cy="526939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412" dirty="0"/>
              <a:t>2x+ efficacy vs. incumbent market leader)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C741F9-64C7-41F9-8D5C-2176587FDF9F}"/>
              </a:ext>
            </a:extLst>
          </p:cNvPr>
          <p:cNvSpPr txBox="1"/>
          <p:nvPr/>
        </p:nvSpPr>
        <p:spPr>
          <a:xfrm rot="16200000">
            <a:off x="2153476" y="2184567"/>
            <a:ext cx="766452" cy="336759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94" dirty="0"/>
              <a:t>Upside from </a:t>
            </a:r>
          </a:p>
          <a:p>
            <a:pPr algn="ctr"/>
            <a:r>
              <a:rPr lang="en-US" sz="794" dirty="0"/>
              <a:t>FAB 201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5A1569-90AD-463B-9191-4F25365A0AB9}"/>
              </a:ext>
            </a:extLst>
          </p:cNvPr>
          <p:cNvSpPr txBox="1"/>
          <p:nvPr/>
        </p:nvSpPr>
        <p:spPr>
          <a:xfrm>
            <a:off x="1660295" y="6429706"/>
            <a:ext cx="5295502" cy="336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717" indent="-201717" algn="l" defTabSz="6051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Both"/>
              <a:defRPr/>
            </a:pPr>
            <a:r>
              <a:rPr lang="en-US" sz="794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Comparable shelf life data is not publicly available for incumbent solutions Lucentis, Eylea, Beovu and Avastin; Storage temperature is -20</a:t>
            </a:r>
            <a:r>
              <a:rPr lang="en-US" sz="794" b="1" i="1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</a:t>
            </a:r>
            <a:r>
              <a:rPr lang="en-US" sz="794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512C84-3BD8-B480-4423-DEE3BD594B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0280" y="4321492"/>
            <a:ext cx="2891958" cy="19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90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2150792" y="2784941"/>
            <a:ext cx="4978400" cy="9879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THANK YOU</a:t>
            </a:r>
            <a:endParaRPr lang="en-IN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5664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E424E315-2F4F-4A36-BC8D-747EDAB8232D}"/>
              </a:ext>
            </a:extLst>
          </p:cNvPr>
          <p:cNvSpPr txBox="1"/>
          <p:nvPr/>
        </p:nvSpPr>
        <p:spPr>
          <a:xfrm>
            <a:off x="77829" y="3432666"/>
            <a:ext cx="224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D234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Arumugam 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D234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Chairman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0BD21B-E580-4A79-9C48-AB3504DE9267}"/>
              </a:ext>
            </a:extLst>
          </p:cNvPr>
          <p:cNvSpPr txBox="1"/>
          <p:nvPr/>
        </p:nvSpPr>
        <p:spPr>
          <a:xfrm>
            <a:off x="2414866" y="3447270"/>
            <a:ext cx="2399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D234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 N Ramchand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D234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President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2EB995-4ADC-4E9B-B7CD-8977C4D179FD}"/>
              </a:ext>
            </a:extLst>
          </p:cNvPr>
          <p:cNvSpPr txBox="1"/>
          <p:nvPr/>
        </p:nvSpPr>
        <p:spPr>
          <a:xfrm>
            <a:off x="4806943" y="3449079"/>
            <a:ext cx="224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D234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Satish Chandran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D234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Director-TBL Inc.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15E357-FF1E-414C-9A80-DC738F3D8777}"/>
              </a:ext>
            </a:extLst>
          </p:cNvPr>
          <p:cNvSpPr txBox="1"/>
          <p:nvPr/>
        </p:nvSpPr>
        <p:spPr>
          <a:xfrm>
            <a:off x="7171501" y="3414562"/>
            <a:ext cx="224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D234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Jayakrishna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D234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Ambati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D234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Director-TBL Inc.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8541CE7D-EFBC-4B15-9419-8466BD24E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1" b="13599"/>
          <a:stretch>
            <a:fillRect/>
          </a:stretch>
        </p:blipFill>
        <p:spPr bwMode="auto">
          <a:xfrm>
            <a:off x="4899548" y="1056922"/>
            <a:ext cx="1895147" cy="199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CE1304AD-730C-44B6-8701-46126F99B6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2" t="11798" r="23421" b="20845"/>
          <a:stretch/>
        </p:blipFill>
        <p:spPr>
          <a:xfrm>
            <a:off x="2588515" y="1056922"/>
            <a:ext cx="1588330" cy="19961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F633A23-4F36-4613-A865-E2867298CA5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373900" y="1056922"/>
            <a:ext cx="1588330" cy="199616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06FF427-E256-4F52-A05C-CD462540A4F2}"/>
              </a:ext>
            </a:extLst>
          </p:cNvPr>
          <p:cNvSpPr/>
          <p:nvPr/>
        </p:nvSpPr>
        <p:spPr>
          <a:xfrm rot="10800000">
            <a:off x="109596" y="3197134"/>
            <a:ext cx="2042136" cy="56859"/>
          </a:xfrm>
          <a:prstGeom prst="rect">
            <a:avLst/>
          </a:prstGeom>
          <a:gradFill flip="none" rotWithShape="1">
            <a:gsLst>
              <a:gs pos="0">
                <a:srgbClr val="24B998"/>
              </a:gs>
              <a:gs pos="58000">
                <a:srgbClr val="24B998">
                  <a:alpha val="75000"/>
                </a:srgbClr>
              </a:gs>
              <a:gs pos="28000">
                <a:srgbClr val="24B998">
                  <a:alpha val="90000"/>
                </a:srgbClr>
              </a:gs>
              <a:gs pos="100000">
                <a:srgbClr val="24B998">
                  <a:alpha val="5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83C4051-86B7-4CA6-8273-B97D3FE5F6D2}"/>
              </a:ext>
            </a:extLst>
          </p:cNvPr>
          <p:cNvSpPr/>
          <p:nvPr/>
        </p:nvSpPr>
        <p:spPr>
          <a:xfrm rot="10800000">
            <a:off x="2460085" y="3197134"/>
            <a:ext cx="2042136" cy="56859"/>
          </a:xfrm>
          <a:prstGeom prst="rect">
            <a:avLst/>
          </a:prstGeom>
          <a:gradFill flip="none" rotWithShape="1">
            <a:gsLst>
              <a:gs pos="0">
                <a:srgbClr val="24B998"/>
              </a:gs>
              <a:gs pos="58000">
                <a:srgbClr val="24B998">
                  <a:alpha val="75000"/>
                </a:srgbClr>
              </a:gs>
              <a:gs pos="28000">
                <a:srgbClr val="24B998">
                  <a:alpha val="90000"/>
                </a:srgbClr>
              </a:gs>
              <a:gs pos="100000">
                <a:srgbClr val="24B998">
                  <a:alpha val="5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23BD72F-0BBD-4A90-AAF3-DFB0DB1B3700}"/>
              </a:ext>
            </a:extLst>
          </p:cNvPr>
          <p:cNvSpPr/>
          <p:nvPr/>
        </p:nvSpPr>
        <p:spPr>
          <a:xfrm rot="10800000">
            <a:off x="4846102" y="3197134"/>
            <a:ext cx="2042136" cy="56859"/>
          </a:xfrm>
          <a:prstGeom prst="rect">
            <a:avLst/>
          </a:prstGeom>
          <a:gradFill flip="none" rotWithShape="1">
            <a:gsLst>
              <a:gs pos="0">
                <a:srgbClr val="24B998"/>
              </a:gs>
              <a:gs pos="58000">
                <a:srgbClr val="24B998">
                  <a:alpha val="75000"/>
                </a:srgbClr>
              </a:gs>
              <a:gs pos="28000">
                <a:srgbClr val="24B998">
                  <a:alpha val="90000"/>
                </a:srgbClr>
              </a:gs>
              <a:gs pos="100000">
                <a:srgbClr val="24B998">
                  <a:alpha val="5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64D0062-57CC-4522-AD6D-B43D690AD5C6}"/>
              </a:ext>
            </a:extLst>
          </p:cNvPr>
          <p:cNvSpPr/>
          <p:nvPr/>
        </p:nvSpPr>
        <p:spPr>
          <a:xfrm rot="10800000">
            <a:off x="7225753" y="3197134"/>
            <a:ext cx="1856487" cy="56859"/>
          </a:xfrm>
          <a:prstGeom prst="rect">
            <a:avLst/>
          </a:prstGeom>
          <a:gradFill flip="none" rotWithShape="1">
            <a:gsLst>
              <a:gs pos="0">
                <a:srgbClr val="24B998"/>
              </a:gs>
              <a:gs pos="58000">
                <a:srgbClr val="24B998">
                  <a:alpha val="75000"/>
                </a:srgbClr>
              </a:gs>
              <a:gs pos="28000">
                <a:srgbClr val="24B998">
                  <a:alpha val="90000"/>
                </a:srgbClr>
              </a:gs>
              <a:gs pos="100000">
                <a:srgbClr val="24B998">
                  <a:alpha val="5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0" name="Table 6">
            <a:extLst>
              <a:ext uri="{FF2B5EF4-FFF2-40B4-BE49-F238E27FC236}">
                <a16:creationId xmlns:a16="http://schemas.microsoft.com/office/drawing/2014/main" id="{686E76E2-7EA6-417E-A3A1-EBECD96D3070}"/>
              </a:ext>
            </a:extLst>
          </p:cNvPr>
          <p:cNvGraphicFramePr>
            <a:graphicFrameLocks noGrp="1"/>
          </p:cNvGraphicFramePr>
          <p:nvPr/>
        </p:nvGraphicFramePr>
        <p:xfrm>
          <a:off x="-5681" y="3998038"/>
          <a:ext cx="9121547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8946">
                  <a:extLst>
                    <a:ext uri="{9D8B030D-6E8A-4147-A177-3AD203B41FA5}">
                      <a16:colId xmlns:a16="http://schemas.microsoft.com/office/drawing/2014/main" val="491070773"/>
                    </a:ext>
                  </a:extLst>
                </a:gridCol>
                <a:gridCol w="161921">
                  <a:extLst>
                    <a:ext uri="{9D8B030D-6E8A-4147-A177-3AD203B41FA5}">
                      <a16:colId xmlns:a16="http://schemas.microsoft.com/office/drawing/2014/main" val="917992018"/>
                    </a:ext>
                  </a:extLst>
                </a:gridCol>
                <a:gridCol w="2158946">
                  <a:extLst>
                    <a:ext uri="{9D8B030D-6E8A-4147-A177-3AD203B41FA5}">
                      <a16:colId xmlns:a16="http://schemas.microsoft.com/office/drawing/2014/main" val="1555492393"/>
                    </a:ext>
                  </a:extLst>
                </a:gridCol>
                <a:gridCol w="161921">
                  <a:extLst>
                    <a:ext uri="{9D8B030D-6E8A-4147-A177-3AD203B41FA5}">
                      <a16:colId xmlns:a16="http://schemas.microsoft.com/office/drawing/2014/main" val="2409358103"/>
                    </a:ext>
                  </a:extLst>
                </a:gridCol>
                <a:gridCol w="2158946">
                  <a:extLst>
                    <a:ext uri="{9D8B030D-6E8A-4147-A177-3AD203B41FA5}">
                      <a16:colId xmlns:a16="http://schemas.microsoft.com/office/drawing/2014/main" val="2196811038"/>
                    </a:ext>
                  </a:extLst>
                </a:gridCol>
                <a:gridCol w="161921">
                  <a:extLst>
                    <a:ext uri="{9D8B030D-6E8A-4147-A177-3AD203B41FA5}">
                      <a16:colId xmlns:a16="http://schemas.microsoft.com/office/drawing/2014/main" val="2358280483"/>
                    </a:ext>
                  </a:extLst>
                </a:gridCol>
                <a:gridCol w="2158946">
                  <a:extLst>
                    <a:ext uri="{9D8B030D-6E8A-4147-A177-3AD203B41FA5}">
                      <a16:colId xmlns:a16="http://schemas.microsoft.com/office/drawing/2014/main" val="437447116"/>
                    </a:ext>
                  </a:extLst>
                </a:gridCol>
              </a:tblGrid>
              <a:tr h="2579548">
                <a:tc>
                  <a:txBody>
                    <a:bodyPr/>
                    <a:lstStyle/>
                    <a:p>
                      <a:pPr marL="171450" indent="-171450" algn="l" defTabSz="1005840" rtl="0" eaLnBrk="1" latinLnBrk="0" hangingPunct="1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Eminent Orthopedic Surgeon specializing in Arthroscopy </a:t>
                      </a:r>
                    </a:p>
                    <a:p>
                      <a:pPr marL="171450" indent="-171450" algn="l" defTabSz="1005840" rtl="0" eaLnBrk="1" latinLnBrk="0" hangingPunct="1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Director of Centre for Sports Science, a state-of-the-art sports performance assessment lab in Chennai, India.</a:t>
                      </a:r>
                    </a:p>
                    <a:p>
                      <a:pPr marL="171450" indent="-171450" algn="l" defTabSz="1005840" rtl="0" eaLnBrk="1" latinLnBrk="0" hangingPunct="1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Entrepreneur with interests in power plants, pharmaceuticals, and biotechnology</a:t>
                      </a:r>
                    </a:p>
                  </a:txBody>
                  <a:tcPr marL="27432" marR="27432"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27432" marR="27432">
                    <a:noFill/>
                  </a:tcPr>
                </a:tc>
                <a:tc>
                  <a:txBody>
                    <a:bodyPr/>
                    <a:lstStyle/>
                    <a:p>
                      <a:pPr marL="111125" indent="-111125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30+ years of drug discovery and biologics experience</a:t>
                      </a:r>
                    </a:p>
                    <a:p>
                      <a:pPr marL="111125" indent="-111125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Expert in drug discovery, development, commercialization and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outlicensing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of NCE, NBE Nutraceuticals and ANDA.</a:t>
                      </a:r>
                    </a:p>
                    <a:p>
                      <a:pPr marL="111125" indent="-111125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Adjunct Faculty, Swinburne University, Australia</a:t>
                      </a:r>
                    </a:p>
                  </a:txBody>
                  <a:tcPr marL="27432" marR="27432"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27432" marR="27432">
                    <a:noFill/>
                  </a:tcPr>
                </a:tc>
                <a:tc>
                  <a:txBody>
                    <a:bodyPr/>
                    <a:lstStyle/>
                    <a:p>
                      <a:pPr marL="111125" indent="-111125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40+ years of leadership experience in biotechnology</a:t>
                      </a:r>
                    </a:p>
                    <a:p>
                      <a:pPr marL="111125" indent="-111125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Multiple biotech CEO roles</a:t>
                      </a:r>
                    </a:p>
                    <a:p>
                      <a:pPr marL="111125" indent="-111125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Multiple C-Suite roles with big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Pharama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(Pfizer, Wyeth)</a:t>
                      </a:r>
                    </a:p>
                    <a:p>
                      <a:pPr marL="111125" indent="-111125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Serial entrepreneur with multiple exits</a:t>
                      </a:r>
                    </a:p>
                    <a:p>
                      <a:pPr marL="111125" indent="-111125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Advisor / Board member for several emerging and established biotech platforms</a:t>
                      </a:r>
                    </a:p>
                  </a:txBody>
                  <a:tcPr marL="27432" marR="27432"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27432" marR="27432">
                    <a:noFill/>
                  </a:tcPr>
                </a:tc>
                <a:tc>
                  <a:txBody>
                    <a:bodyPr/>
                    <a:lstStyle/>
                    <a:p>
                      <a:pPr marL="111125" indent="-111125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25+ years ophthalmology experience and expertise</a:t>
                      </a:r>
                    </a:p>
                    <a:p>
                      <a:pPr marL="111125" indent="-111125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Founder and Director of Inflammasome Therapeutics, (US disease therapy)</a:t>
                      </a:r>
                    </a:p>
                    <a:p>
                      <a:pPr marL="111125" indent="-111125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Co-founder of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iVeena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Delivery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Sytems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(US biotech)</a:t>
                      </a:r>
                    </a:p>
                    <a:p>
                      <a:pPr marL="111125" indent="-111125">
                        <a:spcBef>
                          <a:spcPts val="1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Principal Investigator and Advisor to various US ophthalmology clinical trials</a:t>
                      </a:r>
                    </a:p>
                  </a:txBody>
                  <a:tcPr marL="27432" marR="2743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204328"/>
                  </a:ext>
                </a:extLst>
              </a:tr>
            </a:tbl>
          </a:graphicData>
        </a:graphic>
      </p:graphicFrame>
      <p:pic>
        <p:nvPicPr>
          <p:cNvPr id="41" name="Picture 40" descr="A person in a suit with his arms crossed&#10;&#10;Description automatically generated with medium confidence">
            <a:extLst>
              <a:ext uri="{FF2B5EF4-FFF2-40B4-BE49-F238E27FC236}">
                <a16:creationId xmlns:a16="http://schemas.microsoft.com/office/drawing/2014/main" id="{E919B4AD-D7AF-4D34-A496-149BF4EAB3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t="4361" r="28025" b="56397"/>
          <a:stretch/>
        </p:blipFill>
        <p:spPr>
          <a:xfrm>
            <a:off x="188501" y="1056922"/>
            <a:ext cx="1872560" cy="199616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991FA2-456A-48ED-8CA8-262FB5F5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A76AE-9FEC-C942-A142-4CF8D95962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itle 6">
            <a:extLst>
              <a:ext uri="{FF2B5EF4-FFF2-40B4-BE49-F238E27FC236}">
                <a16:creationId xmlns:a16="http://schemas.microsoft.com/office/drawing/2014/main" id="{C8E25111-933F-46D8-8473-59B841D82C8E}"/>
              </a:ext>
            </a:extLst>
          </p:cNvPr>
          <p:cNvSpPr txBox="1">
            <a:spLocks/>
          </p:cNvSpPr>
          <p:nvPr/>
        </p:nvSpPr>
        <p:spPr>
          <a:xfrm>
            <a:off x="457200" y="9912"/>
            <a:ext cx="8250702" cy="750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8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Expert board &amp; management  </a:t>
            </a:r>
          </a:p>
        </p:txBody>
      </p:sp>
    </p:spTree>
    <p:extLst>
      <p:ext uri="{BB962C8B-B14F-4D97-AF65-F5344CB8AC3E}">
        <p14:creationId xmlns:p14="http://schemas.microsoft.com/office/powerpoint/2010/main" val="1661999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635"/>
            <a:ext cx="8229600" cy="715911"/>
          </a:xfrm>
        </p:spPr>
        <p:txBody>
          <a:bodyPr>
            <a:noAutofit/>
          </a:bodyPr>
          <a:lstStyle/>
          <a:p>
            <a:r>
              <a:rPr lang="en-US" sz="288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team and facility</a:t>
            </a:r>
            <a:endParaRPr lang="en-US" sz="2880" dirty="0">
              <a:solidFill>
                <a:schemeClr val="tx1">
                  <a:lumMod val="95000"/>
                  <a:lumOff val="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688AF2-C9C1-4D1E-B76C-23F473120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67" y="819701"/>
            <a:ext cx="8787598" cy="57333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B8D059-A6CE-4AE0-99CE-2E4B13547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A2D69-A37F-46F2-9FD4-0934EF985CC4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473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4091CA-47AE-4B14-84CF-A6DF76E98D3B}"/>
              </a:ext>
            </a:extLst>
          </p:cNvPr>
          <p:cNvCxnSpPr>
            <a:cxnSpLocks/>
          </p:cNvCxnSpPr>
          <p:nvPr/>
        </p:nvCxnSpPr>
        <p:spPr>
          <a:xfrm>
            <a:off x="1686721" y="4072745"/>
            <a:ext cx="541436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Rectangle 2">
            <a:extLst>
              <a:ext uri="{FF2B5EF4-FFF2-40B4-BE49-F238E27FC236}">
                <a16:creationId xmlns:a16="http://schemas.microsoft.com/office/drawing/2014/main" id="{B9DDBCA6-F398-4283-8DDA-01B4A749B691}"/>
              </a:ext>
            </a:extLst>
          </p:cNvPr>
          <p:cNvSpPr txBox="1">
            <a:spLocks noChangeArrowheads="1"/>
          </p:cNvSpPr>
          <p:nvPr/>
        </p:nvSpPr>
        <p:spPr>
          <a:xfrm>
            <a:off x="914730" y="5265080"/>
            <a:ext cx="1612224" cy="360945"/>
          </a:xfrm>
          <a:prstGeom prst="rect">
            <a:avLst/>
          </a:prstGeom>
        </p:spPr>
        <p:txBody>
          <a:bodyPr vert="horz" lIns="88751" tIns="44375" rIns="88751" bIns="4437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875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B99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FAB201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F0118BE-4D38-4E40-8881-3CF03D3E3C67}"/>
              </a:ext>
            </a:extLst>
          </p:cNvPr>
          <p:cNvSpPr txBox="1">
            <a:spLocks noChangeArrowheads="1"/>
          </p:cNvSpPr>
          <p:nvPr/>
        </p:nvSpPr>
        <p:spPr>
          <a:xfrm>
            <a:off x="6365749" y="5239023"/>
            <a:ext cx="1612225" cy="415309"/>
          </a:xfrm>
          <a:prstGeom prst="rect">
            <a:avLst/>
          </a:prstGeom>
        </p:spPr>
        <p:txBody>
          <a:bodyPr vert="horz" lIns="88751" tIns="44375" rIns="88751" bIns="4437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875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FAAD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FAB293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98A09F8-1DF6-4B49-81A9-1B2083F4B908}"/>
              </a:ext>
            </a:extLst>
          </p:cNvPr>
          <p:cNvSpPr txBox="1">
            <a:spLocks noChangeArrowheads="1"/>
          </p:cNvSpPr>
          <p:nvPr/>
        </p:nvSpPr>
        <p:spPr>
          <a:xfrm>
            <a:off x="265327" y="5692359"/>
            <a:ext cx="3124983" cy="883075"/>
          </a:xfrm>
          <a:prstGeom prst="rect">
            <a:avLst/>
          </a:prstGeom>
        </p:spPr>
        <p:txBody>
          <a:bodyPr vert="horz" lIns="88751" tIns="44375" rIns="88751" bIns="4437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875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Antigen binding fragment for treatment of wet-AMD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A2172A5-88DB-4326-ADA4-684E6A8DDC79}"/>
              </a:ext>
            </a:extLst>
          </p:cNvPr>
          <p:cNvSpPr txBox="1">
            <a:spLocks noChangeArrowheads="1"/>
          </p:cNvSpPr>
          <p:nvPr/>
        </p:nvSpPr>
        <p:spPr>
          <a:xfrm>
            <a:off x="5342285" y="5680377"/>
            <a:ext cx="3679619" cy="883076"/>
          </a:xfrm>
          <a:prstGeom prst="rect">
            <a:avLst/>
          </a:prstGeom>
        </p:spPr>
        <p:txBody>
          <a:bodyPr vert="horz" lIns="88751" tIns="44375" rIns="88751" bIns="4437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875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Antigen binding fragment for treatment of Diabetic Retinopathy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C40AF0-85E4-4FCC-968B-55AA4C55EFCE}"/>
              </a:ext>
            </a:extLst>
          </p:cNvPr>
          <p:cNvCxnSpPr>
            <a:cxnSpLocks/>
          </p:cNvCxnSpPr>
          <p:nvPr/>
        </p:nvCxnSpPr>
        <p:spPr>
          <a:xfrm>
            <a:off x="1696094" y="4072745"/>
            <a:ext cx="0" cy="1211880"/>
          </a:xfrm>
          <a:prstGeom prst="line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A17440-7ABB-4EFD-B680-1FBB402FA124}"/>
              </a:ext>
            </a:extLst>
          </p:cNvPr>
          <p:cNvCxnSpPr>
            <a:cxnSpLocks/>
          </p:cNvCxnSpPr>
          <p:nvPr/>
        </p:nvCxnSpPr>
        <p:spPr>
          <a:xfrm>
            <a:off x="7131367" y="4072745"/>
            <a:ext cx="0" cy="1211880"/>
          </a:xfrm>
          <a:prstGeom prst="line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B818B3D3-D406-430B-ADF5-0B97A1BCABAC}"/>
              </a:ext>
            </a:extLst>
          </p:cNvPr>
          <p:cNvSpPr txBox="1">
            <a:spLocks/>
          </p:cNvSpPr>
          <p:nvPr/>
        </p:nvSpPr>
        <p:spPr>
          <a:xfrm>
            <a:off x="393214" y="96127"/>
            <a:ext cx="8272487" cy="889441"/>
          </a:xfrm>
          <a:prstGeom prst="rect">
            <a:avLst/>
          </a:prstGeom>
        </p:spPr>
        <p:txBody>
          <a:bodyPr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Discovery and development of novel b</a:t>
            </a:r>
            <a:r>
              <a:rPr kumimoji="0" lang="en-US" sz="288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iologics</a:t>
            </a: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what we have developed</a:t>
            </a:r>
          </a:p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21D2A3-636E-4D34-B633-43FC0E6DA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370" y="1289564"/>
            <a:ext cx="4278495" cy="4518986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B844F869-0C0A-4714-996F-77391E861C91}"/>
              </a:ext>
            </a:extLst>
          </p:cNvPr>
          <p:cNvSpPr txBox="1">
            <a:spLocks noChangeArrowheads="1"/>
          </p:cNvSpPr>
          <p:nvPr/>
        </p:nvSpPr>
        <p:spPr>
          <a:xfrm>
            <a:off x="6461126" y="1531062"/>
            <a:ext cx="2127657" cy="766361"/>
          </a:xfrm>
          <a:prstGeom prst="rect">
            <a:avLst/>
          </a:prstGeom>
        </p:spPr>
        <p:txBody>
          <a:bodyPr vert="horz" lIns="88751" tIns="44375" rIns="88751" bIns="4437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875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Novel Biologics</a:t>
            </a:r>
          </a:p>
          <a:p>
            <a:pPr marL="0" marR="0" lvl="0" indent="0" algn="ctr" defTabSz="88755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Fab molecule</a:t>
            </a:r>
          </a:p>
        </p:txBody>
      </p:sp>
    </p:spTree>
    <p:extLst>
      <p:ext uri="{BB962C8B-B14F-4D97-AF65-F5344CB8AC3E}">
        <p14:creationId xmlns:p14="http://schemas.microsoft.com/office/powerpoint/2010/main" val="312753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F7AB2E-4944-457F-B658-9B7F91BE2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36" y="1674300"/>
            <a:ext cx="8375201" cy="31923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CBE71F-8B11-45FF-B2D1-DB55846094D3}"/>
              </a:ext>
            </a:extLst>
          </p:cNvPr>
          <p:cNvSpPr txBox="1"/>
          <p:nvPr/>
        </p:nvSpPr>
        <p:spPr>
          <a:xfrm>
            <a:off x="304800" y="5449908"/>
            <a:ext cx="7784123" cy="390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28600" algn="l" defTabSz="9144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CDR regions of FAB201 and FAB293 binds all isoforms of  VEGF-A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2463EF0-41BD-47CC-9505-6D87573BB22F}"/>
              </a:ext>
            </a:extLst>
          </p:cNvPr>
          <p:cNvSpPr txBox="1">
            <a:spLocks/>
          </p:cNvSpPr>
          <p:nvPr/>
        </p:nvSpPr>
        <p:spPr>
          <a:xfrm>
            <a:off x="491687" y="98474"/>
            <a:ext cx="8272485" cy="703384"/>
          </a:xfrm>
          <a:prstGeom prst="rect">
            <a:avLst/>
          </a:prstGeom>
        </p:spPr>
        <p:txBody>
          <a:bodyPr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Structure of Anti-VEGF Fab and antibody</a:t>
            </a:r>
          </a:p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096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F93FCE-F474-4AC0-BE00-1ED4C1C6EB2A}"/>
              </a:ext>
            </a:extLst>
          </p:cNvPr>
          <p:cNvSpPr txBox="1"/>
          <p:nvPr/>
        </p:nvSpPr>
        <p:spPr>
          <a:xfrm>
            <a:off x="682203" y="5825656"/>
            <a:ext cx="3014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Normal Vision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73E78C-04A9-4C7B-B266-5072B7729AFF}"/>
              </a:ext>
            </a:extLst>
          </p:cNvPr>
          <p:cNvSpPr txBox="1"/>
          <p:nvPr/>
        </p:nvSpPr>
        <p:spPr>
          <a:xfrm>
            <a:off x="5211224" y="5825656"/>
            <a:ext cx="3327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Diabetic Retinopathy Vision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24ADDE-9C8B-476D-85AB-3F3A86B94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47" t="6710" r="595" b="5457"/>
          <a:stretch/>
        </p:blipFill>
        <p:spPr>
          <a:xfrm>
            <a:off x="5253736" y="3385055"/>
            <a:ext cx="3309084" cy="2434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2F8FB4-E86E-4F5A-9314-9249EFF67977}"/>
              </a:ext>
            </a:extLst>
          </p:cNvPr>
          <p:cNvSpPr txBox="1"/>
          <p:nvPr/>
        </p:nvSpPr>
        <p:spPr>
          <a:xfrm>
            <a:off x="211015" y="6281890"/>
            <a:ext cx="8820444" cy="461665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~160 million DR patients worldwide by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4D2D44-2CC3-493F-ABEF-00ADDC0803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00" t="12673" r="1638" b="1119"/>
          <a:stretch/>
        </p:blipFill>
        <p:spPr>
          <a:xfrm>
            <a:off x="534951" y="3374212"/>
            <a:ext cx="3309085" cy="2434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B3D7A3-BB51-494F-801D-F5BA61B9ED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7" t="14262" r="51145" b="5457"/>
          <a:stretch/>
        </p:blipFill>
        <p:spPr>
          <a:xfrm>
            <a:off x="5229620" y="726100"/>
            <a:ext cx="3309085" cy="22249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20EE13-CA5A-4D7D-A1D1-85B0B0BBC223}"/>
              </a:ext>
            </a:extLst>
          </p:cNvPr>
          <p:cNvSpPr txBox="1"/>
          <p:nvPr/>
        </p:nvSpPr>
        <p:spPr>
          <a:xfrm>
            <a:off x="670475" y="2938964"/>
            <a:ext cx="3014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Normal Retina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31B664-7DB7-4894-9D3D-9DF1F52262B6}"/>
              </a:ext>
            </a:extLst>
          </p:cNvPr>
          <p:cNvSpPr txBox="1"/>
          <p:nvPr/>
        </p:nvSpPr>
        <p:spPr>
          <a:xfrm>
            <a:off x="5304174" y="2951002"/>
            <a:ext cx="3171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Diabetic Retinopathy Retina</a:t>
            </a: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5E0A82-25B7-465A-A986-2A30B1F70E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0" t="20085" r="51678" b="1119"/>
          <a:stretch/>
        </p:blipFill>
        <p:spPr>
          <a:xfrm>
            <a:off x="534951" y="726100"/>
            <a:ext cx="3309086" cy="222490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6AA3A-E0DF-4451-BDA7-7301A220BE42}"/>
              </a:ext>
            </a:extLst>
          </p:cNvPr>
          <p:cNvCxnSpPr>
            <a:cxnSpLocks/>
          </p:cNvCxnSpPr>
          <p:nvPr/>
        </p:nvCxnSpPr>
        <p:spPr>
          <a:xfrm>
            <a:off x="4531041" y="1023616"/>
            <a:ext cx="0" cy="478519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7D64C2FE-8CA5-4328-A1BF-C577730B0B5A}"/>
              </a:ext>
            </a:extLst>
          </p:cNvPr>
          <p:cNvSpPr txBox="1">
            <a:spLocks/>
          </p:cNvSpPr>
          <p:nvPr/>
        </p:nvSpPr>
        <p:spPr>
          <a:xfrm>
            <a:off x="449483" y="82060"/>
            <a:ext cx="8300622" cy="609600"/>
          </a:xfrm>
          <a:prstGeom prst="rect">
            <a:avLst/>
          </a:prstGeom>
        </p:spPr>
        <p:txBody>
          <a:bodyPr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About disease- Diabetic retinopathy</a:t>
            </a:r>
          </a:p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6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1F69E4-A8B2-49AA-A7B9-8A220F1ED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29" y="690191"/>
            <a:ext cx="8826315" cy="61677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897285A-4160-4404-92B4-2ECCDA4B3035}"/>
              </a:ext>
            </a:extLst>
          </p:cNvPr>
          <p:cNvSpPr txBox="1">
            <a:spLocks/>
          </p:cNvSpPr>
          <p:nvPr/>
        </p:nvSpPr>
        <p:spPr>
          <a:xfrm>
            <a:off x="491687" y="53924"/>
            <a:ext cx="8300622" cy="635392"/>
          </a:xfrm>
          <a:prstGeom prst="rect">
            <a:avLst/>
          </a:prstGeom>
        </p:spPr>
        <p:txBody>
          <a:bodyPr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Product development path</a:t>
            </a:r>
          </a:p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36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7E277FE-1BA2-B367-084B-092E82145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164" y="1231266"/>
            <a:ext cx="3419061" cy="2437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8E1C30-312A-AAF2-7960-9BDB539622EA}"/>
              </a:ext>
            </a:extLst>
          </p:cNvPr>
          <p:cNvSpPr txBox="1"/>
          <p:nvPr/>
        </p:nvSpPr>
        <p:spPr>
          <a:xfrm>
            <a:off x="38434" y="110145"/>
            <a:ext cx="906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Biotechnological Applications of Electromagnetic Radiations</a:t>
            </a:r>
            <a:endParaRPr lang="en-IN" sz="2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031999-AB2C-9565-A277-57655D2C86AE}"/>
              </a:ext>
            </a:extLst>
          </p:cNvPr>
          <p:cNvSpPr txBox="1"/>
          <p:nvPr/>
        </p:nvSpPr>
        <p:spPr>
          <a:xfrm>
            <a:off x="0" y="861933"/>
            <a:ext cx="856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Electromagnetic radiation: synchronized oscillations of electric and magnetic fields.</a:t>
            </a:r>
            <a:endParaRPr lang="en-IN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2E34DC-17CF-CEDE-2A17-B7AE29E4FA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335" b="5642"/>
          <a:stretch/>
        </p:blipFill>
        <p:spPr>
          <a:xfrm>
            <a:off x="161947" y="3971368"/>
            <a:ext cx="8836278" cy="27687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A225A3-1BFB-6077-E661-C3E1078402C4}"/>
              </a:ext>
            </a:extLst>
          </p:cNvPr>
          <p:cNvSpPr txBox="1"/>
          <p:nvPr/>
        </p:nvSpPr>
        <p:spPr>
          <a:xfrm>
            <a:off x="114300" y="1764535"/>
            <a:ext cx="50722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Colorimetry, Turbidimetric and UV readings for measurements of biomolecules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Luminescence (Fluorescence, Phosphorescence and chemiluminescence assays)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Changes in angle of reflection, resonance, scattering etc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135983-EEE5-CF08-1EE8-8666E08DDAA9}"/>
              </a:ext>
            </a:extLst>
          </p:cNvPr>
          <p:cNvSpPr txBox="1"/>
          <p:nvPr/>
        </p:nvSpPr>
        <p:spPr>
          <a:xfrm>
            <a:off x="0" y="1313234"/>
            <a:ext cx="6175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Properties of electromagnetic radiations are exploited for </a:t>
            </a:r>
          </a:p>
        </p:txBody>
      </p:sp>
    </p:spTree>
    <p:extLst>
      <p:ext uri="{BB962C8B-B14F-4D97-AF65-F5344CB8AC3E}">
        <p14:creationId xmlns:p14="http://schemas.microsoft.com/office/powerpoint/2010/main" val="664413014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106890</TotalTime>
  <Words>2125</Words>
  <Application>Microsoft Office PowerPoint</Application>
  <PresentationFormat>On-screen Show (4:3)</PresentationFormat>
  <Paragraphs>266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Carlito</vt:lpstr>
      <vt:lpstr>Lato</vt:lpstr>
      <vt:lpstr>Wingdings</vt:lpstr>
      <vt:lpstr>3_Office Theme</vt:lpstr>
      <vt:lpstr>PowerPoint Presentation</vt:lpstr>
      <vt:lpstr>Theragen at-a-Glance</vt:lpstr>
      <vt:lpstr>PowerPoint Presentation</vt:lpstr>
      <vt:lpstr>Our team and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FAB201 binds to a distinct epitope when compared to Lucentis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SAKSIN INVESTOR PRESENTATION  JULY 2016</dc:title>
  <dc:creator>a d</dc:creator>
  <cp:lastModifiedBy>Ravikant</cp:lastModifiedBy>
  <cp:revision>1611</cp:revision>
  <cp:lastPrinted>2019-06-20T01:17:07Z</cp:lastPrinted>
  <dcterms:created xsi:type="dcterms:W3CDTF">2016-07-14T04:16:30Z</dcterms:created>
  <dcterms:modified xsi:type="dcterms:W3CDTF">2023-10-17T04:17:19Z</dcterms:modified>
</cp:coreProperties>
</file>