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9" r:id="rId3"/>
    <p:sldMasterId id="2147483821" r:id="rId4"/>
    <p:sldMasterId id="2147483834" r:id="rId5"/>
    <p:sldMasterId id="2147483846" r:id="rId6"/>
    <p:sldMasterId id="2147483859" r:id="rId7"/>
  </p:sldMasterIdLst>
  <p:notesMasterIdLst>
    <p:notesMasterId r:id="rId36"/>
  </p:notesMasterIdLst>
  <p:sldIdLst>
    <p:sldId id="481" r:id="rId8"/>
    <p:sldId id="454" r:id="rId9"/>
    <p:sldId id="924" r:id="rId10"/>
    <p:sldId id="929" r:id="rId11"/>
    <p:sldId id="920" r:id="rId12"/>
    <p:sldId id="921" r:id="rId13"/>
    <p:sldId id="922" r:id="rId14"/>
    <p:sldId id="494" r:id="rId15"/>
    <p:sldId id="865" r:id="rId16"/>
    <p:sldId id="866" r:id="rId17"/>
    <p:sldId id="923" r:id="rId18"/>
    <p:sldId id="925" r:id="rId19"/>
    <p:sldId id="362" r:id="rId20"/>
    <p:sldId id="364" r:id="rId21"/>
    <p:sldId id="365" r:id="rId22"/>
    <p:sldId id="369" r:id="rId23"/>
    <p:sldId id="857" r:id="rId24"/>
    <p:sldId id="928" r:id="rId25"/>
    <p:sldId id="918" r:id="rId26"/>
    <p:sldId id="646" r:id="rId27"/>
    <p:sldId id="926" r:id="rId28"/>
    <p:sldId id="927" r:id="rId29"/>
    <p:sldId id="453" r:id="rId30"/>
    <p:sldId id="645" r:id="rId31"/>
    <p:sldId id="802" r:id="rId32"/>
    <p:sldId id="647" r:id="rId33"/>
    <p:sldId id="914" r:id="rId34"/>
    <p:sldId id="29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81908"/>
    <a:srgbClr val="B50B17"/>
    <a:srgbClr val="71030D"/>
    <a:srgbClr val="BCB7F7"/>
    <a:srgbClr val="155B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5103" autoAdjust="0"/>
  </p:normalViewPr>
  <p:slideViewPr>
    <p:cSldViewPr>
      <p:cViewPr varScale="1">
        <p:scale>
          <a:sx n="76" d="100"/>
          <a:sy n="76" d="100"/>
        </p:scale>
        <p:origin x="1584"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039C8-2D6B-46FF-A8A8-1E678E2D6F4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IN"/>
        </a:p>
      </dgm:t>
    </dgm:pt>
    <dgm:pt modelId="{FEE661F6-86E1-4E09-BB37-9194AB565B15}">
      <dgm:prSet phldrT="[Text]" custT="1"/>
      <dgm:spPr/>
      <dgm:t>
        <a:bodyPr/>
        <a:lstStyle/>
        <a:p>
          <a:pPr>
            <a:buFont typeface="Arial" panose="020B0604020202020204" pitchFamily="34" charset="0"/>
            <a:buChar char="•"/>
          </a:pPr>
          <a:r>
            <a:rPr lang="en-US" sz="1200" dirty="0">
              <a:latin typeface="Arial" panose="020B0604020202020204" pitchFamily="34" charset="0"/>
              <a:cs typeface="Arial" panose="020B0604020202020204" pitchFamily="34" charset="0"/>
            </a:rPr>
            <a:t>Fragmentation through enzymatic or mechanical means.</a:t>
          </a:r>
          <a:endParaRPr lang="en-IN" sz="1200" dirty="0">
            <a:latin typeface="Arial" panose="020B0604020202020204" pitchFamily="34" charset="0"/>
            <a:cs typeface="Arial" panose="020B0604020202020204" pitchFamily="34" charset="0"/>
          </a:endParaRPr>
        </a:p>
      </dgm:t>
    </dgm:pt>
    <dgm:pt modelId="{96A058BD-F786-4C42-8A88-300BE70F68B8}" type="parTrans" cxnId="{0EDFFCF1-E12B-417F-88CC-FC1F052AC52D}">
      <dgm:prSet/>
      <dgm:spPr/>
      <dgm:t>
        <a:bodyPr/>
        <a:lstStyle/>
        <a:p>
          <a:endParaRPr lang="en-IN" sz="3600">
            <a:latin typeface="Arial" panose="020B0604020202020204" pitchFamily="34" charset="0"/>
            <a:cs typeface="Arial" panose="020B0604020202020204" pitchFamily="34" charset="0"/>
          </a:endParaRPr>
        </a:p>
      </dgm:t>
    </dgm:pt>
    <dgm:pt modelId="{BCC0A6A1-4D7F-4C9D-9514-1D5B73496299}" type="sibTrans" cxnId="{0EDFFCF1-E12B-417F-88CC-FC1F052AC52D}">
      <dgm:prSet custT="1"/>
      <dgm:spPr/>
      <dgm:t>
        <a:bodyPr/>
        <a:lstStyle/>
        <a:p>
          <a:endParaRPr lang="en-IN" sz="3600">
            <a:latin typeface="Arial" panose="020B0604020202020204" pitchFamily="34" charset="0"/>
            <a:cs typeface="Arial" panose="020B0604020202020204" pitchFamily="34" charset="0"/>
          </a:endParaRPr>
        </a:p>
      </dgm:t>
    </dgm:pt>
    <dgm:pt modelId="{4D106BDC-5899-47CB-A769-5A416EA08A2D}">
      <dgm:prSet custT="1"/>
      <dgm:spPr/>
      <dgm:t>
        <a:bodyPr/>
        <a:lstStyle/>
        <a:p>
          <a:pPr>
            <a:buFont typeface="Arial" panose="020B0604020202020204" pitchFamily="34" charset="0"/>
            <a:buChar char="•"/>
          </a:pPr>
          <a:r>
            <a:rPr lang="en-US" sz="1200">
              <a:latin typeface="Arial" panose="020B0604020202020204" pitchFamily="34" charset="0"/>
              <a:cs typeface="Arial" panose="020B0604020202020204" pitchFamily="34" charset="0"/>
            </a:rPr>
            <a:t>End-repair and processing to homogenize the heterogeneous fragment ends.</a:t>
          </a:r>
        </a:p>
      </dgm:t>
    </dgm:pt>
    <dgm:pt modelId="{A39726BD-AF0E-410E-9B4E-5F1543982480}" type="parTrans" cxnId="{CD21F9C1-AE85-4D2D-AF53-4ABBBB008B6E}">
      <dgm:prSet/>
      <dgm:spPr/>
      <dgm:t>
        <a:bodyPr/>
        <a:lstStyle/>
        <a:p>
          <a:endParaRPr lang="en-IN" sz="3600">
            <a:latin typeface="Arial" panose="020B0604020202020204" pitchFamily="34" charset="0"/>
            <a:cs typeface="Arial" panose="020B0604020202020204" pitchFamily="34" charset="0"/>
          </a:endParaRPr>
        </a:p>
      </dgm:t>
    </dgm:pt>
    <dgm:pt modelId="{42FF7E7F-D583-4511-B0AA-BF3A4A3910D5}" type="sibTrans" cxnId="{CD21F9C1-AE85-4D2D-AF53-4ABBBB008B6E}">
      <dgm:prSet custT="1"/>
      <dgm:spPr/>
      <dgm:t>
        <a:bodyPr/>
        <a:lstStyle/>
        <a:p>
          <a:endParaRPr lang="en-IN" sz="3600">
            <a:latin typeface="Arial" panose="020B0604020202020204" pitchFamily="34" charset="0"/>
            <a:cs typeface="Arial" panose="020B0604020202020204" pitchFamily="34" charset="0"/>
          </a:endParaRPr>
        </a:p>
      </dgm:t>
    </dgm:pt>
    <dgm:pt modelId="{5C68F936-6999-479F-8801-C70D62FA3721}">
      <dgm:prSet custT="1"/>
      <dgm:spPr/>
      <dgm:t>
        <a:bodyPr/>
        <a:lstStyle/>
        <a:p>
          <a:pPr>
            <a:buFont typeface="Arial" panose="020B0604020202020204" pitchFamily="34" charset="0"/>
            <a:buChar char="•"/>
          </a:pPr>
          <a:r>
            <a:rPr lang="en-US" sz="1200">
              <a:latin typeface="Arial" panose="020B0604020202020204" pitchFamily="34" charset="0"/>
              <a:cs typeface="Arial" panose="020B0604020202020204" pitchFamily="34" charset="0"/>
            </a:rPr>
            <a:t>Adapter ligation for cluster generation and in-cell clonal amplification.</a:t>
          </a:r>
        </a:p>
      </dgm:t>
    </dgm:pt>
    <dgm:pt modelId="{918A41DB-C49A-4B79-98D7-D0112A2FA85B}" type="parTrans" cxnId="{48C0EF1B-36C4-4C6B-83E9-DB43A12E5E6D}">
      <dgm:prSet/>
      <dgm:spPr/>
      <dgm:t>
        <a:bodyPr/>
        <a:lstStyle/>
        <a:p>
          <a:endParaRPr lang="en-IN" sz="3600">
            <a:latin typeface="Arial" panose="020B0604020202020204" pitchFamily="34" charset="0"/>
            <a:cs typeface="Arial" panose="020B0604020202020204" pitchFamily="34" charset="0"/>
          </a:endParaRPr>
        </a:p>
      </dgm:t>
    </dgm:pt>
    <dgm:pt modelId="{5B1878BA-D3FA-4594-8FFA-30C94F2F081F}" type="sibTrans" cxnId="{48C0EF1B-36C4-4C6B-83E9-DB43A12E5E6D}">
      <dgm:prSet custT="1"/>
      <dgm:spPr/>
      <dgm:t>
        <a:bodyPr/>
        <a:lstStyle/>
        <a:p>
          <a:endParaRPr lang="en-IN" sz="3600">
            <a:latin typeface="Arial" panose="020B0604020202020204" pitchFamily="34" charset="0"/>
            <a:cs typeface="Arial" panose="020B0604020202020204" pitchFamily="34" charset="0"/>
          </a:endParaRPr>
        </a:p>
      </dgm:t>
    </dgm:pt>
    <dgm:pt modelId="{45DDC961-10B4-4582-9393-02672C5933F7}">
      <dgm:prSet custT="1"/>
      <dgm:spPr/>
      <dgm:t>
        <a:bodyPr/>
        <a:lstStyle/>
        <a:p>
          <a:pPr>
            <a:buFont typeface="Arial" panose="020B0604020202020204" pitchFamily="34" charset="0"/>
            <a:buChar char="•"/>
          </a:pPr>
          <a:r>
            <a:rPr lang="en-US" sz="1200" dirty="0">
              <a:latin typeface="Arial" panose="020B0604020202020204" pitchFamily="34" charset="0"/>
              <a:cs typeface="Arial" panose="020B0604020202020204" pitchFamily="34" charset="0"/>
            </a:rPr>
            <a:t>Size selection to remove suboptimal fragment sizes and any adaptor dimers.</a:t>
          </a:r>
        </a:p>
      </dgm:t>
    </dgm:pt>
    <dgm:pt modelId="{55EC4FEE-E72E-47E1-9BFC-05B88DC7C3A6}" type="parTrans" cxnId="{4DF7C8F0-2AA0-458E-B01B-AAD0170212E1}">
      <dgm:prSet/>
      <dgm:spPr/>
      <dgm:t>
        <a:bodyPr/>
        <a:lstStyle/>
        <a:p>
          <a:endParaRPr lang="en-IN" sz="3600">
            <a:latin typeface="Arial" panose="020B0604020202020204" pitchFamily="34" charset="0"/>
            <a:cs typeface="Arial" panose="020B0604020202020204" pitchFamily="34" charset="0"/>
          </a:endParaRPr>
        </a:p>
      </dgm:t>
    </dgm:pt>
    <dgm:pt modelId="{F7B6A3F9-97CD-4B74-ADC4-A6976890E47E}" type="sibTrans" cxnId="{4DF7C8F0-2AA0-458E-B01B-AAD0170212E1}">
      <dgm:prSet/>
      <dgm:spPr/>
      <dgm:t>
        <a:bodyPr/>
        <a:lstStyle/>
        <a:p>
          <a:endParaRPr lang="en-IN" sz="3600">
            <a:latin typeface="Arial" panose="020B0604020202020204" pitchFamily="34" charset="0"/>
            <a:cs typeface="Arial" panose="020B0604020202020204" pitchFamily="34" charset="0"/>
          </a:endParaRPr>
        </a:p>
      </dgm:t>
    </dgm:pt>
    <dgm:pt modelId="{C90F8DFF-95A4-4D3A-BAE7-1FDE6DE416B9}">
      <dgm:prSet custT="1"/>
      <dgm:spPr/>
      <dgm:t>
        <a:bodyPr/>
        <a:lstStyle/>
        <a:p>
          <a:pPr>
            <a:buFont typeface="Arial" panose="020B0604020202020204" pitchFamily="34" charset="0"/>
            <a:buChar char="•"/>
          </a:pPr>
          <a:r>
            <a:rPr lang="en-US" sz="1100" dirty="0">
              <a:latin typeface="Arial" panose="020B0604020202020204" pitchFamily="34" charset="0"/>
              <a:cs typeface="Arial" panose="020B0604020202020204" pitchFamily="34" charset="0"/>
            </a:rPr>
            <a:t>Enzymatic size selection</a:t>
          </a:r>
        </a:p>
      </dgm:t>
    </dgm:pt>
    <dgm:pt modelId="{BE35A11E-53F0-475C-A72E-3366734F284F}" type="parTrans" cxnId="{6D17DC3B-7CAD-4B66-95A3-3BCEA08CE474}">
      <dgm:prSet/>
      <dgm:spPr/>
      <dgm:t>
        <a:bodyPr/>
        <a:lstStyle/>
        <a:p>
          <a:endParaRPr lang="en-IN" sz="1600"/>
        </a:p>
      </dgm:t>
    </dgm:pt>
    <dgm:pt modelId="{6F5A95CD-FBB1-4FA3-A5FE-314871B2472D}" type="sibTrans" cxnId="{6D17DC3B-7CAD-4B66-95A3-3BCEA08CE474}">
      <dgm:prSet/>
      <dgm:spPr/>
      <dgm:t>
        <a:bodyPr/>
        <a:lstStyle/>
        <a:p>
          <a:endParaRPr lang="en-IN" sz="1600"/>
        </a:p>
      </dgm:t>
    </dgm:pt>
    <dgm:pt modelId="{BF04919B-192B-4637-BF7A-C4F1C5EDE00D}">
      <dgm:prSet custT="1"/>
      <dgm:spPr/>
      <dgm:t>
        <a:bodyPr/>
        <a:lstStyle/>
        <a:p>
          <a:pPr>
            <a:buFont typeface="Arial" panose="020B0604020202020204" pitchFamily="34" charset="0"/>
            <a:buChar char="•"/>
          </a:pPr>
          <a:r>
            <a:rPr lang="en-US" sz="1100" dirty="0">
              <a:latin typeface="Arial" panose="020B0604020202020204" pitchFamily="34" charset="0"/>
              <a:cs typeface="Arial" panose="020B0604020202020204" pitchFamily="34" charset="0"/>
            </a:rPr>
            <a:t>Magnetic beads-based size selection</a:t>
          </a:r>
        </a:p>
      </dgm:t>
    </dgm:pt>
    <dgm:pt modelId="{FB0CE1A1-934D-4A5D-B090-CD4D5E464D7A}" type="parTrans" cxnId="{DDA04817-9FEF-4D9D-B6B3-CF305DA6549B}">
      <dgm:prSet/>
      <dgm:spPr/>
      <dgm:t>
        <a:bodyPr/>
        <a:lstStyle/>
        <a:p>
          <a:endParaRPr lang="en-IN" sz="1600"/>
        </a:p>
      </dgm:t>
    </dgm:pt>
    <dgm:pt modelId="{2056E291-8312-4D66-AB7C-8D568AB8AA86}" type="sibTrans" cxnId="{DDA04817-9FEF-4D9D-B6B3-CF305DA6549B}">
      <dgm:prSet/>
      <dgm:spPr/>
      <dgm:t>
        <a:bodyPr/>
        <a:lstStyle/>
        <a:p>
          <a:endParaRPr lang="en-IN" sz="1600"/>
        </a:p>
      </dgm:t>
    </dgm:pt>
    <dgm:pt modelId="{7969D021-317D-4ABB-A592-35773252E33F}">
      <dgm:prSet custT="1"/>
      <dgm:spPr/>
      <dgm:t>
        <a:bodyPr/>
        <a:lstStyle/>
        <a:p>
          <a:pPr>
            <a:buFont typeface="Arial" panose="020B0604020202020204" pitchFamily="34" charset="0"/>
            <a:buChar char="•"/>
          </a:pPr>
          <a:r>
            <a:rPr lang="en-US" sz="1100">
              <a:latin typeface="Arial" panose="020B0604020202020204" pitchFamily="34" charset="0"/>
              <a:cs typeface="Arial" panose="020B0604020202020204" pitchFamily="34" charset="0"/>
            </a:rPr>
            <a:t>Gel </a:t>
          </a:r>
          <a:r>
            <a:rPr lang="en-US" sz="1100" dirty="0">
              <a:latin typeface="Arial" panose="020B0604020202020204" pitchFamily="34" charset="0"/>
              <a:cs typeface="Arial" panose="020B0604020202020204" pitchFamily="34" charset="0"/>
            </a:rPr>
            <a:t>based size selection</a:t>
          </a:r>
        </a:p>
      </dgm:t>
    </dgm:pt>
    <dgm:pt modelId="{47018107-CBCF-4772-AA9C-FFD76B427BC8}" type="parTrans" cxnId="{961D6F25-098A-4DE8-BC0E-B80D9A023C0B}">
      <dgm:prSet/>
      <dgm:spPr/>
      <dgm:t>
        <a:bodyPr/>
        <a:lstStyle/>
        <a:p>
          <a:endParaRPr lang="en-IN" sz="1600"/>
        </a:p>
      </dgm:t>
    </dgm:pt>
    <dgm:pt modelId="{9A4110F2-715C-4C59-8E1C-576797E6CDB9}" type="sibTrans" cxnId="{961D6F25-098A-4DE8-BC0E-B80D9A023C0B}">
      <dgm:prSet/>
      <dgm:spPr/>
      <dgm:t>
        <a:bodyPr/>
        <a:lstStyle/>
        <a:p>
          <a:endParaRPr lang="en-IN" sz="1600"/>
        </a:p>
      </dgm:t>
    </dgm:pt>
    <dgm:pt modelId="{9F28D7F1-6236-494C-8AE9-615B9E1C4CAC}" type="pres">
      <dgm:prSet presAssocID="{87B039C8-2D6B-46FF-A8A8-1E678E2D6F46}" presName="Name0" presStyleCnt="0">
        <dgm:presLayoutVars>
          <dgm:dir/>
          <dgm:animLvl val="lvl"/>
          <dgm:resizeHandles val="exact"/>
        </dgm:presLayoutVars>
      </dgm:prSet>
      <dgm:spPr/>
    </dgm:pt>
    <dgm:pt modelId="{85C483A0-3FB3-43E6-B8A9-A5BBE5D96561}" type="pres">
      <dgm:prSet presAssocID="{45DDC961-10B4-4582-9393-02672C5933F7}" presName="boxAndChildren" presStyleCnt="0"/>
      <dgm:spPr/>
    </dgm:pt>
    <dgm:pt modelId="{45B64AB0-BDD0-47ED-BA01-C02A59BAF72F}" type="pres">
      <dgm:prSet presAssocID="{45DDC961-10B4-4582-9393-02672C5933F7}" presName="parentTextBox" presStyleLbl="node1" presStyleIdx="0" presStyleCnt="4"/>
      <dgm:spPr/>
    </dgm:pt>
    <dgm:pt modelId="{835DC8B7-1BDD-49F9-A219-34E5064004C0}" type="pres">
      <dgm:prSet presAssocID="{45DDC961-10B4-4582-9393-02672C5933F7}" presName="entireBox" presStyleLbl="node1" presStyleIdx="0" presStyleCnt="4"/>
      <dgm:spPr/>
    </dgm:pt>
    <dgm:pt modelId="{03C75AB1-7E33-456D-B970-A8144603DB13}" type="pres">
      <dgm:prSet presAssocID="{45DDC961-10B4-4582-9393-02672C5933F7}" presName="descendantBox" presStyleCnt="0"/>
      <dgm:spPr/>
    </dgm:pt>
    <dgm:pt modelId="{CDBEEEA1-D874-4263-AE82-29D761C87A8C}" type="pres">
      <dgm:prSet presAssocID="{C90F8DFF-95A4-4D3A-BAE7-1FDE6DE416B9}" presName="childTextBox" presStyleLbl="fgAccFollowNode1" presStyleIdx="0" presStyleCnt="3">
        <dgm:presLayoutVars>
          <dgm:bulletEnabled val="1"/>
        </dgm:presLayoutVars>
      </dgm:prSet>
      <dgm:spPr/>
    </dgm:pt>
    <dgm:pt modelId="{1E50F0CE-0D27-46E0-8976-A8E3E2E2A694}" type="pres">
      <dgm:prSet presAssocID="{7969D021-317D-4ABB-A592-35773252E33F}" presName="childTextBox" presStyleLbl="fgAccFollowNode1" presStyleIdx="1" presStyleCnt="3">
        <dgm:presLayoutVars>
          <dgm:bulletEnabled val="1"/>
        </dgm:presLayoutVars>
      </dgm:prSet>
      <dgm:spPr/>
    </dgm:pt>
    <dgm:pt modelId="{44D3874E-F420-4176-AA85-EB147B147FEB}" type="pres">
      <dgm:prSet presAssocID="{BF04919B-192B-4637-BF7A-C4F1C5EDE00D}" presName="childTextBox" presStyleLbl="fgAccFollowNode1" presStyleIdx="2" presStyleCnt="3">
        <dgm:presLayoutVars>
          <dgm:bulletEnabled val="1"/>
        </dgm:presLayoutVars>
      </dgm:prSet>
      <dgm:spPr/>
    </dgm:pt>
    <dgm:pt modelId="{92612909-D286-4596-922E-D62E594C75B6}" type="pres">
      <dgm:prSet presAssocID="{5B1878BA-D3FA-4594-8FFA-30C94F2F081F}" presName="sp" presStyleCnt="0"/>
      <dgm:spPr/>
    </dgm:pt>
    <dgm:pt modelId="{31E7542E-8584-43DA-98EE-DE8AF2B600FF}" type="pres">
      <dgm:prSet presAssocID="{5C68F936-6999-479F-8801-C70D62FA3721}" presName="arrowAndChildren" presStyleCnt="0"/>
      <dgm:spPr/>
    </dgm:pt>
    <dgm:pt modelId="{08DEE535-FEDC-4776-A4C4-09C2A17EB6AB}" type="pres">
      <dgm:prSet presAssocID="{5C68F936-6999-479F-8801-C70D62FA3721}" presName="parentTextArrow" presStyleLbl="node1" presStyleIdx="1" presStyleCnt="4"/>
      <dgm:spPr/>
    </dgm:pt>
    <dgm:pt modelId="{1B656DD1-890B-40B5-BEA3-71D25E9EA37E}" type="pres">
      <dgm:prSet presAssocID="{42FF7E7F-D583-4511-B0AA-BF3A4A3910D5}" presName="sp" presStyleCnt="0"/>
      <dgm:spPr/>
    </dgm:pt>
    <dgm:pt modelId="{0B477B4D-D60D-4DF8-891D-1F8D451178AD}" type="pres">
      <dgm:prSet presAssocID="{4D106BDC-5899-47CB-A769-5A416EA08A2D}" presName="arrowAndChildren" presStyleCnt="0"/>
      <dgm:spPr/>
    </dgm:pt>
    <dgm:pt modelId="{5FC0B396-8450-4BDB-AB66-CDFFED5F4F13}" type="pres">
      <dgm:prSet presAssocID="{4D106BDC-5899-47CB-A769-5A416EA08A2D}" presName="parentTextArrow" presStyleLbl="node1" presStyleIdx="2" presStyleCnt="4"/>
      <dgm:spPr/>
    </dgm:pt>
    <dgm:pt modelId="{23874753-B366-49FB-96DF-B5BE0E9AB05F}" type="pres">
      <dgm:prSet presAssocID="{BCC0A6A1-4D7F-4C9D-9514-1D5B73496299}" presName="sp" presStyleCnt="0"/>
      <dgm:spPr/>
    </dgm:pt>
    <dgm:pt modelId="{2EDAF10E-0C31-4B36-9959-FDFF7F90E2BB}" type="pres">
      <dgm:prSet presAssocID="{FEE661F6-86E1-4E09-BB37-9194AB565B15}" presName="arrowAndChildren" presStyleCnt="0"/>
      <dgm:spPr/>
    </dgm:pt>
    <dgm:pt modelId="{CA24B442-CE01-483A-AEBB-7F2632A07034}" type="pres">
      <dgm:prSet presAssocID="{FEE661F6-86E1-4E09-BB37-9194AB565B15}" presName="parentTextArrow" presStyleLbl="node1" presStyleIdx="3" presStyleCnt="4"/>
      <dgm:spPr/>
    </dgm:pt>
  </dgm:ptLst>
  <dgm:cxnLst>
    <dgm:cxn modelId="{DDA04817-9FEF-4D9D-B6B3-CF305DA6549B}" srcId="{45DDC961-10B4-4582-9393-02672C5933F7}" destId="{BF04919B-192B-4637-BF7A-C4F1C5EDE00D}" srcOrd="2" destOrd="0" parTransId="{FB0CE1A1-934D-4A5D-B090-CD4D5E464D7A}" sibTransId="{2056E291-8312-4D66-AB7C-8D568AB8AA86}"/>
    <dgm:cxn modelId="{48C0EF1B-36C4-4C6B-83E9-DB43A12E5E6D}" srcId="{87B039C8-2D6B-46FF-A8A8-1E678E2D6F46}" destId="{5C68F936-6999-479F-8801-C70D62FA3721}" srcOrd="2" destOrd="0" parTransId="{918A41DB-C49A-4B79-98D7-D0112A2FA85B}" sibTransId="{5B1878BA-D3FA-4594-8FFA-30C94F2F081F}"/>
    <dgm:cxn modelId="{267EC21C-4373-4A55-A271-707A2F57EE5A}" type="presOf" srcId="{BF04919B-192B-4637-BF7A-C4F1C5EDE00D}" destId="{44D3874E-F420-4176-AA85-EB147B147FEB}" srcOrd="0" destOrd="0" presId="urn:microsoft.com/office/officeart/2005/8/layout/process4"/>
    <dgm:cxn modelId="{961D6F25-098A-4DE8-BC0E-B80D9A023C0B}" srcId="{45DDC961-10B4-4582-9393-02672C5933F7}" destId="{7969D021-317D-4ABB-A592-35773252E33F}" srcOrd="1" destOrd="0" parTransId="{47018107-CBCF-4772-AA9C-FFD76B427BC8}" sibTransId="{9A4110F2-715C-4C59-8E1C-576797E6CDB9}"/>
    <dgm:cxn modelId="{B3115735-F3FF-41FF-B9EC-E953F55A8576}" type="presOf" srcId="{45DDC961-10B4-4582-9393-02672C5933F7}" destId="{45B64AB0-BDD0-47ED-BA01-C02A59BAF72F}" srcOrd="0" destOrd="0" presId="urn:microsoft.com/office/officeart/2005/8/layout/process4"/>
    <dgm:cxn modelId="{6D17DC3B-7CAD-4B66-95A3-3BCEA08CE474}" srcId="{45DDC961-10B4-4582-9393-02672C5933F7}" destId="{C90F8DFF-95A4-4D3A-BAE7-1FDE6DE416B9}" srcOrd="0" destOrd="0" parTransId="{BE35A11E-53F0-475C-A72E-3366734F284F}" sibTransId="{6F5A95CD-FBB1-4FA3-A5FE-314871B2472D}"/>
    <dgm:cxn modelId="{0918545B-84A0-40D1-961A-5C50F2099293}" type="presOf" srcId="{5C68F936-6999-479F-8801-C70D62FA3721}" destId="{08DEE535-FEDC-4776-A4C4-09C2A17EB6AB}" srcOrd="0" destOrd="0" presId="urn:microsoft.com/office/officeart/2005/8/layout/process4"/>
    <dgm:cxn modelId="{3872F169-DBB9-457F-B2D1-BC0C218746F7}" type="presOf" srcId="{C90F8DFF-95A4-4D3A-BAE7-1FDE6DE416B9}" destId="{CDBEEEA1-D874-4263-AE82-29D761C87A8C}" srcOrd="0" destOrd="0" presId="urn:microsoft.com/office/officeart/2005/8/layout/process4"/>
    <dgm:cxn modelId="{A4CC4C6C-FE66-43F3-8B85-24DCA4578948}" type="presOf" srcId="{7969D021-317D-4ABB-A592-35773252E33F}" destId="{1E50F0CE-0D27-46E0-8976-A8E3E2E2A694}" srcOrd="0" destOrd="0" presId="urn:microsoft.com/office/officeart/2005/8/layout/process4"/>
    <dgm:cxn modelId="{59ACF157-5170-4237-9006-88F6A3362129}" type="presOf" srcId="{4D106BDC-5899-47CB-A769-5A416EA08A2D}" destId="{5FC0B396-8450-4BDB-AB66-CDFFED5F4F13}" srcOrd="0" destOrd="0" presId="urn:microsoft.com/office/officeart/2005/8/layout/process4"/>
    <dgm:cxn modelId="{CD21F9C1-AE85-4D2D-AF53-4ABBBB008B6E}" srcId="{87B039C8-2D6B-46FF-A8A8-1E678E2D6F46}" destId="{4D106BDC-5899-47CB-A769-5A416EA08A2D}" srcOrd="1" destOrd="0" parTransId="{A39726BD-AF0E-410E-9B4E-5F1543982480}" sibTransId="{42FF7E7F-D583-4511-B0AA-BF3A4A3910D5}"/>
    <dgm:cxn modelId="{4F1F45D5-4041-49CC-8031-443330D8AB43}" type="presOf" srcId="{FEE661F6-86E1-4E09-BB37-9194AB565B15}" destId="{CA24B442-CE01-483A-AEBB-7F2632A07034}" srcOrd="0" destOrd="0" presId="urn:microsoft.com/office/officeart/2005/8/layout/process4"/>
    <dgm:cxn modelId="{246067ED-0DF4-4502-9D14-C0BF829BCB65}" type="presOf" srcId="{45DDC961-10B4-4582-9393-02672C5933F7}" destId="{835DC8B7-1BDD-49F9-A219-34E5064004C0}" srcOrd="1" destOrd="0" presId="urn:microsoft.com/office/officeart/2005/8/layout/process4"/>
    <dgm:cxn modelId="{E4F194F0-35DE-40DC-9F0C-25099615E1AA}" type="presOf" srcId="{87B039C8-2D6B-46FF-A8A8-1E678E2D6F46}" destId="{9F28D7F1-6236-494C-8AE9-615B9E1C4CAC}" srcOrd="0" destOrd="0" presId="urn:microsoft.com/office/officeart/2005/8/layout/process4"/>
    <dgm:cxn modelId="{4DF7C8F0-2AA0-458E-B01B-AAD0170212E1}" srcId="{87B039C8-2D6B-46FF-A8A8-1E678E2D6F46}" destId="{45DDC961-10B4-4582-9393-02672C5933F7}" srcOrd="3" destOrd="0" parTransId="{55EC4FEE-E72E-47E1-9BFC-05B88DC7C3A6}" sibTransId="{F7B6A3F9-97CD-4B74-ADC4-A6976890E47E}"/>
    <dgm:cxn modelId="{0EDFFCF1-E12B-417F-88CC-FC1F052AC52D}" srcId="{87B039C8-2D6B-46FF-A8A8-1E678E2D6F46}" destId="{FEE661F6-86E1-4E09-BB37-9194AB565B15}" srcOrd="0" destOrd="0" parTransId="{96A058BD-F786-4C42-8A88-300BE70F68B8}" sibTransId="{BCC0A6A1-4D7F-4C9D-9514-1D5B73496299}"/>
    <dgm:cxn modelId="{EEE501C6-9466-49CF-9270-BF0E824FF8D3}" type="presParOf" srcId="{9F28D7F1-6236-494C-8AE9-615B9E1C4CAC}" destId="{85C483A0-3FB3-43E6-B8A9-A5BBE5D96561}" srcOrd="0" destOrd="0" presId="urn:microsoft.com/office/officeart/2005/8/layout/process4"/>
    <dgm:cxn modelId="{3904C9C7-E92D-49EA-8827-9EF77D68C91D}" type="presParOf" srcId="{85C483A0-3FB3-43E6-B8A9-A5BBE5D96561}" destId="{45B64AB0-BDD0-47ED-BA01-C02A59BAF72F}" srcOrd="0" destOrd="0" presId="urn:microsoft.com/office/officeart/2005/8/layout/process4"/>
    <dgm:cxn modelId="{C3AC7882-FD90-41C1-A688-389799552C91}" type="presParOf" srcId="{85C483A0-3FB3-43E6-B8A9-A5BBE5D96561}" destId="{835DC8B7-1BDD-49F9-A219-34E5064004C0}" srcOrd="1" destOrd="0" presId="urn:microsoft.com/office/officeart/2005/8/layout/process4"/>
    <dgm:cxn modelId="{045BB6C3-0FA2-455A-A517-972623EB4F90}" type="presParOf" srcId="{85C483A0-3FB3-43E6-B8A9-A5BBE5D96561}" destId="{03C75AB1-7E33-456D-B970-A8144603DB13}" srcOrd="2" destOrd="0" presId="urn:microsoft.com/office/officeart/2005/8/layout/process4"/>
    <dgm:cxn modelId="{9E5ECC1A-D75B-43CF-A93B-DB32EBB6791B}" type="presParOf" srcId="{03C75AB1-7E33-456D-B970-A8144603DB13}" destId="{CDBEEEA1-D874-4263-AE82-29D761C87A8C}" srcOrd="0" destOrd="0" presId="urn:microsoft.com/office/officeart/2005/8/layout/process4"/>
    <dgm:cxn modelId="{DA496BD8-0475-4FF7-A494-45A3F587FEE5}" type="presParOf" srcId="{03C75AB1-7E33-456D-B970-A8144603DB13}" destId="{1E50F0CE-0D27-46E0-8976-A8E3E2E2A694}" srcOrd="1" destOrd="0" presId="urn:microsoft.com/office/officeart/2005/8/layout/process4"/>
    <dgm:cxn modelId="{A53DEA32-FEC6-4C45-8F70-95CDC95D6FCF}" type="presParOf" srcId="{03C75AB1-7E33-456D-B970-A8144603DB13}" destId="{44D3874E-F420-4176-AA85-EB147B147FEB}" srcOrd="2" destOrd="0" presId="urn:microsoft.com/office/officeart/2005/8/layout/process4"/>
    <dgm:cxn modelId="{24BADBD2-15AE-4A37-9BF7-B833A646A958}" type="presParOf" srcId="{9F28D7F1-6236-494C-8AE9-615B9E1C4CAC}" destId="{92612909-D286-4596-922E-D62E594C75B6}" srcOrd="1" destOrd="0" presId="urn:microsoft.com/office/officeart/2005/8/layout/process4"/>
    <dgm:cxn modelId="{DA33B2DA-64AC-440C-9B6C-F2900EACF268}" type="presParOf" srcId="{9F28D7F1-6236-494C-8AE9-615B9E1C4CAC}" destId="{31E7542E-8584-43DA-98EE-DE8AF2B600FF}" srcOrd="2" destOrd="0" presId="urn:microsoft.com/office/officeart/2005/8/layout/process4"/>
    <dgm:cxn modelId="{4B379120-45A5-42E3-AA1B-5B62C4C29904}" type="presParOf" srcId="{31E7542E-8584-43DA-98EE-DE8AF2B600FF}" destId="{08DEE535-FEDC-4776-A4C4-09C2A17EB6AB}" srcOrd="0" destOrd="0" presId="urn:microsoft.com/office/officeart/2005/8/layout/process4"/>
    <dgm:cxn modelId="{F54F03BB-A703-42C5-B974-0245FEC3AA0A}" type="presParOf" srcId="{9F28D7F1-6236-494C-8AE9-615B9E1C4CAC}" destId="{1B656DD1-890B-40B5-BEA3-71D25E9EA37E}" srcOrd="3" destOrd="0" presId="urn:microsoft.com/office/officeart/2005/8/layout/process4"/>
    <dgm:cxn modelId="{1B46D352-EDB9-4E0F-AB42-4B4AAFB00158}" type="presParOf" srcId="{9F28D7F1-6236-494C-8AE9-615B9E1C4CAC}" destId="{0B477B4D-D60D-4DF8-891D-1F8D451178AD}" srcOrd="4" destOrd="0" presId="urn:microsoft.com/office/officeart/2005/8/layout/process4"/>
    <dgm:cxn modelId="{AD557243-E7E9-4DF5-A0C3-3236EC2AC77B}" type="presParOf" srcId="{0B477B4D-D60D-4DF8-891D-1F8D451178AD}" destId="{5FC0B396-8450-4BDB-AB66-CDFFED5F4F13}" srcOrd="0" destOrd="0" presId="urn:microsoft.com/office/officeart/2005/8/layout/process4"/>
    <dgm:cxn modelId="{C0C144B8-172B-4109-8902-BE6D5EA23F74}" type="presParOf" srcId="{9F28D7F1-6236-494C-8AE9-615B9E1C4CAC}" destId="{23874753-B366-49FB-96DF-B5BE0E9AB05F}" srcOrd="5" destOrd="0" presId="urn:microsoft.com/office/officeart/2005/8/layout/process4"/>
    <dgm:cxn modelId="{1D8DD339-1DD5-4489-912B-AC80019471D0}" type="presParOf" srcId="{9F28D7F1-6236-494C-8AE9-615B9E1C4CAC}" destId="{2EDAF10E-0C31-4B36-9959-FDFF7F90E2BB}" srcOrd="6" destOrd="0" presId="urn:microsoft.com/office/officeart/2005/8/layout/process4"/>
    <dgm:cxn modelId="{94DB1D6E-651C-4E67-A1F6-AE3B9E418569}" type="presParOf" srcId="{2EDAF10E-0C31-4B36-9959-FDFF7F90E2BB}" destId="{CA24B442-CE01-483A-AEBB-7F2632A0703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DC8B7-1BDD-49F9-A219-34E5064004C0}">
      <dsp:nvSpPr>
        <dsp:cNvPr id="0" name=""/>
        <dsp:cNvSpPr/>
      </dsp:nvSpPr>
      <dsp:spPr>
        <a:xfrm>
          <a:off x="0" y="2927717"/>
          <a:ext cx="4752528" cy="6405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dirty="0">
              <a:latin typeface="Arial" panose="020B0604020202020204" pitchFamily="34" charset="0"/>
              <a:cs typeface="Arial" panose="020B0604020202020204" pitchFamily="34" charset="0"/>
            </a:rPr>
            <a:t>Size selection to remove suboptimal fragment sizes and any adaptor dimers.</a:t>
          </a:r>
        </a:p>
      </dsp:txBody>
      <dsp:txXfrm>
        <a:off x="0" y="2927717"/>
        <a:ext cx="4752528" cy="345877"/>
      </dsp:txXfrm>
    </dsp:sp>
    <dsp:sp modelId="{CDBEEEA1-D874-4263-AE82-29D761C87A8C}">
      <dsp:nvSpPr>
        <dsp:cNvPr id="0" name=""/>
        <dsp:cNvSpPr/>
      </dsp:nvSpPr>
      <dsp:spPr>
        <a:xfrm>
          <a:off x="2320" y="3260784"/>
          <a:ext cx="1582628" cy="2946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en-US" sz="1100" kern="1200" dirty="0">
              <a:latin typeface="Arial" panose="020B0604020202020204" pitchFamily="34" charset="0"/>
              <a:cs typeface="Arial" panose="020B0604020202020204" pitchFamily="34" charset="0"/>
            </a:rPr>
            <a:t>Enzymatic size selection</a:t>
          </a:r>
        </a:p>
      </dsp:txBody>
      <dsp:txXfrm>
        <a:off x="2320" y="3260784"/>
        <a:ext cx="1582628" cy="294635"/>
      </dsp:txXfrm>
    </dsp:sp>
    <dsp:sp modelId="{1E50F0CE-0D27-46E0-8976-A8E3E2E2A694}">
      <dsp:nvSpPr>
        <dsp:cNvPr id="0" name=""/>
        <dsp:cNvSpPr/>
      </dsp:nvSpPr>
      <dsp:spPr>
        <a:xfrm>
          <a:off x="1584949" y="3260784"/>
          <a:ext cx="1582628" cy="2946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en-US" sz="1100" kern="1200">
              <a:latin typeface="Arial" panose="020B0604020202020204" pitchFamily="34" charset="0"/>
              <a:cs typeface="Arial" panose="020B0604020202020204" pitchFamily="34" charset="0"/>
            </a:rPr>
            <a:t>Gel </a:t>
          </a:r>
          <a:r>
            <a:rPr lang="en-US" sz="1100" kern="1200" dirty="0">
              <a:latin typeface="Arial" panose="020B0604020202020204" pitchFamily="34" charset="0"/>
              <a:cs typeface="Arial" panose="020B0604020202020204" pitchFamily="34" charset="0"/>
            </a:rPr>
            <a:t>based size selection</a:t>
          </a:r>
        </a:p>
      </dsp:txBody>
      <dsp:txXfrm>
        <a:off x="1584949" y="3260784"/>
        <a:ext cx="1582628" cy="294635"/>
      </dsp:txXfrm>
    </dsp:sp>
    <dsp:sp modelId="{44D3874E-F420-4176-AA85-EB147B147FEB}">
      <dsp:nvSpPr>
        <dsp:cNvPr id="0" name=""/>
        <dsp:cNvSpPr/>
      </dsp:nvSpPr>
      <dsp:spPr>
        <a:xfrm>
          <a:off x="3167578" y="3260784"/>
          <a:ext cx="1582628" cy="2946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en-US" sz="1100" kern="1200" dirty="0">
              <a:latin typeface="Arial" panose="020B0604020202020204" pitchFamily="34" charset="0"/>
              <a:cs typeface="Arial" panose="020B0604020202020204" pitchFamily="34" charset="0"/>
            </a:rPr>
            <a:t>Magnetic beads-based size selection</a:t>
          </a:r>
        </a:p>
      </dsp:txBody>
      <dsp:txXfrm>
        <a:off x="3167578" y="3260784"/>
        <a:ext cx="1582628" cy="294635"/>
      </dsp:txXfrm>
    </dsp:sp>
    <dsp:sp modelId="{08DEE535-FEDC-4776-A4C4-09C2A17EB6AB}">
      <dsp:nvSpPr>
        <dsp:cNvPr id="0" name=""/>
        <dsp:cNvSpPr/>
      </dsp:nvSpPr>
      <dsp:spPr>
        <a:xfrm rot="10800000">
          <a:off x="0" y="1952216"/>
          <a:ext cx="4752528" cy="98510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latin typeface="Arial" panose="020B0604020202020204" pitchFamily="34" charset="0"/>
              <a:cs typeface="Arial" panose="020B0604020202020204" pitchFamily="34" charset="0"/>
            </a:rPr>
            <a:t>Adapter ligation for cluster generation and in-cell clonal amplification.</a:t>
          </a:r>
        </a:p>
      </dsp:txBody>
      <dsp:txXfrm rot="10800000">
        <a:off x="0" y="1952216"/>
        <a:ext cx="4752528" cy="640094"/>
      </dsp:txXfrm>
    </dsp:sp>
    <dsp:sp modelId="{5FC0B396-8450-4BDB-AB66-CDFFED5F4F13}">
      <dsp:nvSpPr>
        <dsp:cNvPr id="0" name=""/>
        <dsp:cNvSpPr/>
      </dsp:nvSpPr>
      <dsp:spPr>
        <a:xfrm rot="10800000">
          <a:off x="0" y="976714"/>
          <a:ext cx="4752528" cy="98510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a:latin typeface="Arial" panose="020B0604020202020204" pitchFamily="34" charset="0"/>
              <a:cs typeface="Arial" panose="020B0604020202020204" pitchFamily="34" charset="0"/>
            </a:rPr>
            <a:t>End-repair and processing to homogenize the heterogeneous fragment ends.</a:t>
          </a:r>
        </a:p>
      </dsp:txBody>
      <dsp:txXfrm rot="10800000">
        <a:off x="0" y="976714"/>
        <a:ext cx="4752528" cy="640094"/>
      </dsp:txXfrm>
    </dsp:sp>
    <dsp:sp modelId="{CA24B442-CE01-483A-AEBB-7F2632A07034}">
      <dsp:nvSpPr>
        <dsp:cNvPr id="0" name=""/>
        <dsp:cNvSpPr/>
      </dsp:nvSpPr>
      <dsp:spPr>
        <a:xfrm rot="10800000">
          <a:off x="0" y="1213"/>
          <a:ext cx="4752528" cy="98510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dirty="0">
              <a:latin typeface="Arial" panose="020B0604020202020204" pitchFamily="34" charset="0"/>
              <a:cs typeface="Arial" panose="020B0604020202020204" pitchFamily="34" charset="0"/>
            </a:rPr>
            <a:t>Fragmentation through enzymatic or mechanical means.</a:t>
          </a:r>
          <a:endParaRPr lang="en-IN" sz="1200" kern="1200" dirty="0">
            <a:latin typeface="Arial" panose="020B0604020202020204" pitchFamily="34" charset="0"/>
            <a:cs typeface="Arial" panose="020B0604020202020204" pitchFamily="34" charset="0"/>
          </a:endParaRPr>
        </a:p>
      </dsp:txBody>
      <dsp:txXfrm rot="10800000">
        <a:off x="0" y="1213"/>
        <a:ext cx="4752528" cy="6400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DA61F3-8DBF-4C84-8A7E-F5FD95E31BD6}" type="datetimeFigureOut">
              <a:rPr lang="en-US" smtClean="0"/>
              <a:pPr/>
              <a:t>10/18/2023</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CB61AD-F481-44C2-A7E8-A8C121516316}" type="slidenum">
              <a:rPr lang="en-IN" smtClean="0"/>
              <a:pPr/>
              <a:t>‹#›</a:t>
            </a:fld>
            <a:endParaRPr lang="en-IN"/>
          </a:p>
        </p:txBody>
      </p:sp>
    </p:spTree>
    <p:extLst>
      <p:ext uri="{BB962C8B-B14F-4D97-AF65-F5344CB8AC3E}">
        <p14:creationId xmlns:p14="http://schemas.microsoft.com/office/powerpoint/2010/main" val="143294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are harnessing the power of high-throughput genomics to conduct large-scale, global genetic analyses. </a:t>
            </a:r>
          </a:p>
          <a:p>
            <a:endParaRPr lang="en-US" dirty="0"/>
          </a:p>
          <a:p>
            <a:r>
              <a:rPr lang="en-US" dirty="0"/>
              <a:t>This research often focuses on the multifactorial genetic discovery of disease risk markers and may involve looking for changes in genetic variants such as single nucleotide polymorphisms (SNPs), indels, splice variants, structural variants, and methylation markers.</a:t>
            </a:r>
          </a:p>
          <a:p>
            <a:endParaRPr lang="en-US" dirty="0"/>
          </a:p>
          <a:p>
            <a:r>
              <a:rPr lang="en-US" dirty="0"/>
              <a:t>High-throughput genomics studies with tens to hundreds of thousands of samples require fast, cost-effective tools.</a:t>
            </a:r>
          </a:p>
          <a:p>
            <a:endParaRPr lang="en-IN" dirty="0"/>
          </a:p>
        </p:txBody>
      </p:sp>
      <p:sp>
        <p:nvSpPr>
          <p:cNvPr id="4" name="Slide Number Placeholder 3"/>
          <p:cNvSpPr>
            <a:spLocks noGrp="1"/>
          </p:cNvSpPr>
          <p:nvPr>
            <p:ph type="sldNum" sz="quarter" idx="5"/>
          </p:nvPr>
        </p:nvSpPr>
        <p:spPr/>
        <p:txBody>
          <a:bodyPr/>
          <a:lstStyle/>
          <a:p>
            <a:fld id="{BACB61AD-F481-44C2-A7E8-A8C121516316}" type="slidenum">
              <a:rPr lang="en-IN" smtClean="0"/>
              <a:pPr/>
              <a:t>19</a:t>
            </a:fld>
            <a:endParaRPr lang="en-IN"/>
          </a:p>
        </p:txBody>
      </p:sp>
    </p:spTree>
    <p:extLst>
      <p:ext uri="{BB962C8B-B14F-4D97-AF65-F5344CB8AC3E}">
        <p14:creationId xmlns:p14="http://schemas.microsoft.com/office/powerpoint/2010/main" val="256230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ACB61AD-F481-44C2-A7E8-A8C121516316}" type="slidenum">
              <a:rPr lang="en-IN" smtClean="0"/>
              <a:pPr/>
              <a:t>20</a:t>
            </a:fld>
            <a:endParaRPr lang="en-IN"/>
          </a:p>
        </p:txBody>
      </p:sp>
    </p:spTree>
    <p:extLst>
      <p:ext uri="{BB962C8B-B14F-4D97-AF65-F5344CB8AC3E}">
        <p14:creationId xmlns:p14="http://schemas.microsoft.com/office/powerpoint/2010/main" val="369018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are harnessing the power of high-throughput genomics to conduct large-scale, global genetic analyses. </a:t>
            </a:r>
          </a:p>
          <a:p>
            <a:endParaRPr lang="en-US" dirty="0"/>
          </a:p>
          <a:p>
            <a:r>
              <a:rPr lang="en-US" dirty="0"/>
              <a:t>This research often focuses on the multifactorial genetic discovery of disease risk markers and may involve looking for changes in genetic variants such as single nucleotide polymorphisms (SNPs), indels, splice variants, structural variants, and methylation markers.</a:t>
            </a:r>
          </a:p>
          <a:p>
            <a:endParaRPr lang="en-US" dirty="0"/>
          </a:p>
          <a:p>
            <a:r>
              <a:rPr lang="en-US" dirty="0"/>
              <a:t>High-throughput genomics studies with tens to hundreds of thousands of samples require fast, cost-effective tools.</a:t>
            </a:r>
          </a:p>
          <a:p>
            <a:endParaRPr lang="en-IN" dirty="0"/>
          </a:p>
        </p:txBody>
      </p:sp>
      <p:sp>
        <p:nvSpPr>
          <p:cNvPr id="4" name="Slide Number Placeholder 3"/>
          <p:cNvSpPr>
            <a:spLocks noGrp="1"/>
          </p:cNvSpPr>
          <p:nvPr>
            <p:ph type="sldNum" sz="quarter" idx="5"/>
          </p:nvPr>
        </p:nvSpPr>
        <p:spPr/>
        <p:txBody>
          <a:bodyPr/>
          <a:lstStyle/>
          <a:p>
            <a:fld id="{BACB61AD-F481-44C2-A7E8-A8C121516316}" type="slidenum">
              <a:rPr lang="en-IN" smtClean="0"/>
              <a:pPr/>
              <a:t>24</a:t>
            </a:fld>
            <a:endParaRPr lang="en-IN"/>
          </a:p>
        </p:txBody>
      </p:sp>
    </p:spTree>
    <p:extLst>
      <p:ext uri="{BB962C8B-B14F-4D97-AF65-F5344CB8AC3E}">
        <p14:creationId xmlns:p14="http://schemas.microsoft.com/office/powerpoint/2010/main" val="136157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are harnessing the power of high-throughput genomics to conduct large-scale, global genetic analyses. </a:t>
            </a:r>
          </a:p>
          <a:p>
            <a:endParaRPr lang="en-US" dirty="0"/>
          </a:p>
          <a:p>
            <a:r>
              <a:rPr lang="en-US" dirty="0"/>
              <a:t>This research often focuses on the multifactorial genetic discovery of disease risk markers and may involve looking for changes in genetic variants such as single nucleotide polymorphisms (SNPs), indels, splice variants, structural variants, and methylation markers.</a:t>
            </a:r>
          </a:p>
          <a:p>
            <a:endParaRPr lang="en-US" dirty="0"/>
          </a:p>
          <a:p>
            <a:r>
              <a:rPr lang="en-US" dirty="0"/>
              <a:t>High-throughput genomics studies with tens to hundreds of thousands of samples require fast, cost-effective tools.</a:t>
            </a:r>
          </a:p>
          <a:p>
            <a:endParaRPr lang="en-IN" dirty="0"/>
          </a:p>
        </p:txBody>
      </p:sp>
      <p:sp>
        <p:nvSpPr>
          <p:cNvPr id="4" name="Slide Number Placeholder 3"/>
          <p:cNvSpPr>
            <a:spLocks noGrp="1"/>
          </p:cNvSpPr>
          <p:nvPr>
            <p:ph type="sldNum" sz="quarter" idx="5"/>
          </p:nvPr>
        </p:nvSpPr>
        <p:spPr/>
        <p:txBody>
          <a:bodyPr/>
          <a:lstStyle/>
          <a:p>
            <a:fld id="{BACB61AD-F481-44C2-A7E8-A8C121516316}" type="slidenum">
              <a:rPr lang="en-IN" smtClean="0"/>
              <a:pPr/>
              <a:t>26</a:t>
            </a:fld>
            <a:endParaRPr lang="en-IN"/>
          </a:p>
        </p:txBody>
      </p:sp>
    </p:spTree>
    <p:extLst>
      <p:ext uri="{BB962C8B-B14F-4D97-AF65-F5344CB8AC3E}">
        <p14:creationId xmlns:p14="http://schemas.microsoft.com/office/powerpoint/2010/main" val="271113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ACB61AD-F481-44C2-A7E8-A8C121516316}" type="slidenum">
              <a:rPr lang="en-IN" smtClean="0"/>
              <a:pPr/>
              <a:t>27</a:t>
            </a:fld>
            <a:endParaRPr lang="en-IN"/>
          </a:p>
        </p:txBody>
      </p:sp>
    </p:spTree>
    <p:extLst>
      <p:ext uri="{BB962C8B-B14F-4D97-AF65-F5344CB8AC3E}">
        <p14:creationId xmlns:p14="http://schemas.microsoft.com/office/powerpoint/2010/main" val="1203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66C6E6D-5EA8-4514-BD41-2469350D4878}" type="slidenum">
              <a:rPr lang="en-US" altLang="en-US" smtClean="0"/>
              <a:pPr>
                <a:defRPr/>
              </a:pPr>
              <a:t>‹#›</a:t>
            </a:fld>
            <a:endParaRPr lang="en-US" altLang="en-US" dirty="0"/>
          </a:p>
        </p:txBody>
      </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rcRect l="5228" t="77779" b="5708"/>
          <a:stretch>
            <a:fillRect/>
          </a:stretch>
        </p:blipFill>
        <p:spPr bwMode="auto">
          <a:xfrm>
            <a:off x="0" y="5862638"/>
            <a:ext cx="7620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1714500" y="6272213"/>
            <a:ext cx="5143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000" dirty="0">
                <a:solidFill>
                  <a:srgbClr val="595959"/>
                </a:solidFill>
                <a:latin typeface="Tahoma" panose="020B0604030504040204" pitchFamily="34" charset="0"/>
                <a:cs typeface="Tahoma" panose="020B0604030504040204" pitchFamily="34" charset="0"/>
              </a:rPr>
              <a:t>Module No:306, 3</a:t>
            </a:r>
            <a:r>
              <a:rPr lang="en-US" altLang="en-US" sz="1000" baseline="30000" dirty="0">
                <a:solidFill>
                  <a:srgbClr val="595959"/>
                </a:solidFill>
                <a:latin typeface="Tahoma" panose="020B0604030504040204" pitchFamily="34" charset="0"/>
                <a:cs typeface="Tahoma" panose="020B0604030504040204" pitchFamily="34" charset="0"/>
              </a:rPr>
              <a:t>rd</a:t>
            </a:r>
            <a:r>
              <a:rPr lang="en-US" altLang="en-US" sz="1000" dirty="0">
                <a:solidFill>
                  <a:srgbClr val="595959"/>
                </a:solidFill>
                <a:latin typeface="Tahoma" panose="020B0604030504040204" pitchFamily="34" charset="0"/>
                <a:cs typeface="Tahoma" panose="020B0604030504040204" pitchFamily="34" charset="0"/>
              </a:rPr>
              <a:t> Floor, Phase2, </a:t>
            </a:r>
            <a:r>
              <a:rPr lang="en-US" altLang="en-US" sz="1000" dirty="0" err="1">
                <a:solidFill>
                  <a:srgbClr val="595959"/>
                </a:solidFill>
                <a:latin typeface="Tahoma" panose="020B0604030504040204" pitchFamily="34" charset="0"/>
                <a:cs typeface="Tahoma" panose="020B0604030504040204" pitchFamily="34" charset="0"/>
              </a:rPr>
              <a:t>Ticel</a:t>
            </a:r>
            <a:r>
              <a:rPr lang="en-US" altLang="en-US" sz="1000" dirty="0">
                <a:solidFill>
                  <a:srgbClr val="595959"/>
                </a:solidFill>
                <a:latin typeface="Tahoma" panose="020B0604030504040204" pitchFamily="34" charset="0"/>
                <a:cs typeface="Tahoma" panose="020B0604030504040204" pitchFamily="34" charset="0"/>
              </a:rPr>
              <a:t> Bio Park, </a:t>
            </a:r>
            <a:r>
              <a:rPr lang="en-US" altLang="en-US" sz="1000" dirty="0" err="1">
                <a:solidFill>
                  <a:srgbClr val="595959"/>
                </a:solidFill>
                <a:latin typeface="Tahoma" panose="020B0604030504040204" pitchFamily="34" charset="0"/>
                <a:cs typeface="Tahoma" panose="020B0604030504040204" pitchFamily="34" charset="0"/>
              </a:rPr>
              <a:t>Taramani</a:t>
            </a:r>
            <a:r>
              <a:rPr lang="en-US" altLang="en-US" sz="1000" dirty="0">
                <a:solidFill>
                  <a:srgbClr val="595959"/>
                </a:solidFill>
                <a:latin typeface="Tahoma" panose="020B0604030504040204" pitchFamily="34" charset="0"/>
                <a:cs typeface="Tahoma" panose="020B0604030504040204" pitchFamily="34" charset="0"/>
              </a:rPr>
              <a:t>, Chennai - 600 113| </a:t>
            </a:r>
            <a:r>
              <a:rPr lang="en-US" altLang="en-US" sz="1000" dirty="0">
                <a:solidFill>
                  <a:srgbClr val="3FC1BE"/>
                </a:solidFill>
                <a:latin typeface="Tahoma" panose="020B0604030504040204" pitchFamily="34" charset="0"/>
                <a:cs typeface="Tahoma" panose="020B0604030504040204" pitchFamily="34" charset="0"/>
              </a:rPr>
              <a:t>www.saksinlife.com</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8A665B3-690B-4296-828A-E6FD3D120767}" type="slidenum">
              <a:rPr lang="en-IN" smtClean="0"/>
              <a:pPr/>
              <a:t>‹#›</a:t>
            </a:fld>
            <a:endParaRPr lang="en-IN"/>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B2A7ED1-D8F4-4794-BC23-5399643B27EE}" type="slidenum">
              <a:rPr lang="en-US" altLang="en-US" smtClean="0"/>
              <a:pPr>
                <a:defRPr/>
              </a:pPr>
              <a:t>‹#›</a:t>
            </a:fld>
            <a:endParaRPr lang="en-US" altLang="en-US" dirty="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F6BFF2A-0028-4744-ADC6-49AAC9684D7A}" type="slidenum">
              <a:rPr lang="en-US" altLang="en-US" smtClean="0"/>
              <a:pPr>
                <a:defRPr/>
              </a:pPr>
              <a:t>‹#›</a:t>
            </a:fld>
            <a:endParaRPr lang="en-US" altLang="en-US" dirty="0"/>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5CE51AA-63E5-4343-945D-53BFAF95FD0C}" type="slidenum">
              <a:rPr lang="en-US" altLang="en-US" smtClean="0"/>
              <a:pPr>
                <a:defRPr/>
              </a:pPr>
              <a:t>‹#›</a:t>
            </a:fld>
            <a:endParaRPr lang="en-US" altLang="en-US" dirty="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9F04888B-A9A0-408D-8DDC-DDFD3757DDD7}" type="slidenum">
              <a:rPr lang="en-US" altLang="en-US" smtClean="0"/>
              <a:pPr>
                <a:defRPr/>
              </a:pPr>
              <a:t>‹#›</a:t>
            </a:fld>
            <a:endParaRPr lang="en-US" altLang="en-US" dirty="0"/>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5A0D3D7B-369B-49B9-9D15-D80EFF0F8DAE}" type="slidenum">
              <a:rPr lang="en-US" altLang="en-US" smtClean="0"/>
              <a:pPr>
                <a:defRPr/>
              </a:pPr>
              <a:t>‹#›</a:t>
            </a:fld>
            <a:endParaRPr lang="en-US" altLang="en-US" dirty="0"/>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C3E53DF-7214-4BD6-B0CA-549C2E9F6EC7}" type="slidenum">
              <a:rPr lang="en-US" altLang="en-US" smtClean="0"/>
              <a:pPr>
                <a:defRPr/>
              </a:pPr>
              <a:t>‹#›</a:t>
            </a:fld>
            <a:endParaRPr lang="en-US" altLang="en-US" dirty="0"/>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1D2D274-E517-4A82-9420-E05BDCCA96B1}" type="slidenum">
              <a:rPr lang="en-US" altLang="en-US" smtClean="0"/>
              <a:pPr>
                <a:defRPr/>
              </a:pPr>
              <a:t>‹#›</a:t>
            </a:fld>
            <a:endParaRPr lang="en-US" altLang="en-US" dirty="0"/>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0023F72-238F-4FF4-A53A-A4915E887123}" type="slidenum">
              <a:rPr lang="en-US" altLang="en-US" smtClean="0"/>
              <a:pPr>
                <a:defRPr/>
              </a:pPr>
              <a:t>‹#›</a:t>
            </a:fld>
            <a:endParaRPr lang="en-US" altLang="en-US" dirty="0"/>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4B4C0E2-CD62-4169-92B3-2EA0C6948DF4}" type="slidenum">
              <a:rPr lang="en-US" altLang="en-US" smtClean="0"/>
              <a:pPr>
                <a:defRPr/>
              </a:pPr>
              <a:t>‹#›</a:t>
            </a:fld>
            <a:endParaRPr lang="en-US" altLang="en-US" dirty="0"/>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66C6E6D-5EA8-4514-BD41-2469350D487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pic>
        <p:nvPicPr>
          <p:cNvPr id="7" name="Picture 13"/>
          <p:cNvPicPr>
            <a:picLocks noChangeAspect="1"/>
          </p:cNvPicPr>
          <p:nvPr userDrawn="1"/>
        </p:nvPicPr>
        <p:blipFill>
          <a:blip r:embed="rId2" cstate="print">
            <a:extLst>
              <a:ext uri="{28A0092B-C50C-407E-A947-70E740481C1C}">
                <a14:useLocalDpi xmlns:a14="http://schemas.microsoft.com/office/drawing/2010/main" val="0"/>
              </a:ext>
            </a:extLst>
          </a:blip>
          <a:srcRect l="5228" t="77779" b="5708"/>
          <a:stretch>
            <a:fillRect/>
          </a:stretch>
        </p:blipFill>
        <p:spPr bwMode="auto">
          <a:xfrm>
            <a:off x="0" y="5862638"/>
            <a:ext cx="7620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1714500" y="6272213"/>
            <a:ext cx="5143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dirty="0">
                <a:solidFill>
                  <a:srgbClr val="595959"/>
                </a:solidFill>
                <a:latin typeface="Tahoma" panose="020B0604030504040204" pitchFamily="34" charset="0"/>
                <a:cs typeface="Tahoma" panose="020B0604030504040204" pitchFamily="34" charset="0"/>
              </a:rPr>
              <a:t>Module No:306, 3</a:t>
            </a:r>
            <a:r>
              <a:rPr lang="en-US" altLang="en-US" sz="1000" baseline="30000" dirty="0">
                <a:solidFill>
                  <a:srgbClr val="595959"/>
                </a:solidFill>
                <a:latin typeface="Tahoma" panose="020B0604030504040204" pitchFamily="34" charset="0"/>
                <a:cs typeface="Tahoma" panose="020B0604030504040204" pitchFamily="34" charset="0"/>
              </a:rPr>
              <a:t>rd</a:t>
            </a:r>
            <a:r>
              <a:rPr lang="en-US" altLang="en-US" sz="1000" dirty="0">
                <a:solidFill>
                  <a:srgbClr val="595959"/>
                </a:solidFill>
                <a:latin typeface="Tahoma" panose="020B0604030504040204" pitchFamily="34" charset="0"/>
                <a:cs typeface="Tahoma" panose="020B0604030504040204" pitchFamily="34" charset="0"/>
              </a:rPr>
              <a:t> Floor, Phase2, </a:t>
            </a:r>
            <a:r>
              <a:rPr lang="en-US" altLang="en-US" sz="1000" dirty="0" err="1">
                <a:solidFill>
                  <a:srgbClr val="595959"/>
                </a:solidFill>
                <a:latin typeface="Tahoma" panose="020B0604030504040204" pitchFamily="34" charset="0"/>
                <a:cs typeface="Tahoma" panose="020B0604030504040204" pitchFamily="34" charset="0"/>
              </a:rPr>
              <a:t>Ticel</a:t>
            </a:r>
            <a:r>
              <a:rPr lang="en-US" altLang="en-US" sz="1000" dirty="0">
                <a:solidFill>
                  <a:srgbClr val="595959"/>
                </a:solidFill>
                <a:latin typeface="Tahoma" panose="020B0604030504040204" pitchFamily="34" charset="0"/>
                <a:cs typeface="Tahoma" panose="020B0604030504040204" pitchFamily="34" charset="0"/>
              </a:rPr>
              <a:t> Bio Park, </a:t>
            </a:r>
            <a:r>
              <a:rPr lang="en-US" altLang="en-US" sz="1000" dirty="0" err="1">
                <a:solidFill>
                  <a:srgbClr val="595959"/>
                </a:solidFill>
                <a:latin typeface="Tahoma" panose="020B0604030504040204" pitchFamily="34" charset="0"/>
                <a:cs typeface="Tahoma" panose="020B0604030504040204" pitchFamily="34" charset="0"/>
              </a:rPr>
              <a:t>Taramani</a:t>
            </a:r>
            <a:r>
              <a:rPr lang="en-US" altLang="en-US" sz="1000" dirty="0">
                <a:solidFill>
                  <a:srgbClr val="595959"/>
                </a:solidFill>
                <a:latin typeface="Tahoma" panose="020B0604030504040204" pitchFamily="34" charset="0"/>
                <a:cs typeface="Tahoma" panose="020B0604030504040204" pitchFamily="34" charset="0"/>
              </a:rPr>
              <a:t>, Chennai - 600 113| </a:t>
            </a:r>
            <a:r>
              <a:rPr lang="en-US" altLang="en-US" sz="1000" dirty="0">
                <a:solidFill>
                  <a:srgbClr val="3FC1BE"/>
                </a:solidFill>
                <a:latin typeface="Tahoma" panose="020B0604030504040204" pitchFamily="34" charset="0"/>
                <a:cs typeface="Tahoma" panose="020B0604030504040204" pitchFamily="34" charset="0"/>
              </a:rPr>
              <a:t>www.saksinlife.com</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8A665B3-690B-4296-828A-E6FD3D120767}" type="slidenum">
              <a:rPr lang="en-IN" smtClean="0">
                <a:solidFill>
                  <a:prstClr val="black">
                    <a:tint val="75000"/>
                  </a:prstClr>
                </a:solidFill>
              </a:rPr>
              <a:pPr/>
              <a:t>‹#›</a:t>
            </a:fld>
            <a:endParaRPr lang="en-IN">
              <a:solidFill>
                <a:prstClr val="black">
                  <a:tint val="75000"/>
                </a:prstClr>
              </a:solidFill>
            </a:endParaRPr>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B2A7ED1-D8F4-4794-BC23-5399643B27EE}"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F6BFF2A-0028-4744-ADC6-49AAC9684D7A}"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pPr>
              <a:defRPr/>
            </a:pPr>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5CE51AA-63E5-4343-945D-53BFAF95FD0C}"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pPr>
              <a:defRPr/>
            </a:pPr>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F04888B-A9A0-408D-8DDC-DDFD3757DDD7}"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0D3D7B-369B-49B9-9D15-D80EFF0F8DAE}"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C3E53DF-7214-4BD6-B0CA-549C2E9F6EC7}"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1D2D274-E517-4A82-9420-E05BDCCA96B1}"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23F72-238F-4FF4-A53A-A4915E887123}"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4B4C0E2-CD62-4169-92B3-2EA0C6948DF4}"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937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121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275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450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721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0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40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940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423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402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687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8670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50" name="Rectangle 49"/>
          <p:cNvSpPr/>
          <p:nvPr userDrawn="1"/>
        </p:nvSpPr>
        <p:spPr>
          <a:xfrm>
            <a:off x="0" y="0"/>
            <a:ext cx="9142810" cy="6858000"/>
          </a:xfrm>
          <a:prstGeom prst="rect">
            <a:avLst/>
          </a:prstGeom>
          <a:gradFill flip="none" rotWithShape="1">
            <a:gsLst>
              <a:gs pos="0">
                <a:schemeClr val="bg2">
                  <a:lumMod val="95000"/>
                  <a:lumOff val="5000"/>
                  <a:alpha val="90000"/>
                </a:schemeClr>
              </a:gs>
              <a:gs pos="99583">
                <a:schemeClr val="bg1">
                  <a:lumMod val="75000"/>
                  <a:lumOff val="25000"/>
                  <a:alpha val="0"/>
                </a:schemeClr>
              </a:gs>
              <a:gs pos="64000">
                <a:schemeClr val="bg1">
                  <a:lumMod val="95000"/>
                  <a:lumOff val="5000"/>
                  <a:alpha val="48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50"/>
          <p:cNvGrpSpPr/>
          <p:nvPr userDrawn="1"/>
        </p:nvGrpSpPr>
        <p:grpSpPr>
          <a:xfrm>
            <a:off x="5941031" y="574599"/>
            <a:ext cx="3341670" cy="828828"/>
            <a:chOff x="5783515" y="297207"/>
            <a:chExt cx="6408485" cy="1192114"/>
          </a:xfrm>
        </p:grpSpPr>
        <p:sp>
          <p:nvSpPr>
            <p:cNvPr id="52" name="Freeform 115"/>
            <p:cNvSpPr>
              <a:spLocks/>
            </p:cNvSpPr>
            <p:nvPr/>
          </p:nvSpPr>
          <p:spPr bwMode="auto">
            <a:xfrm>
              <a:off x="5783515" y="1134718"/>
              <a:ext cx="1005482" cy="349935"/>
            </a:xfrm>
            <a:custGeom>
              <a:avLst/>
              <a:gdLst>
                <a:gd name="T0" fmla="*/ 564 w 644"/>
                <a:gd name="T1" fmla="*/ 224 h 224"/>
                <a:gd name="T2" fmla="*/ 564 w 644"/>
                <a:gd name="T3" fmla="*/ 224 h 224"/>
                <a:gd name="T4" fmla="*/ 523 w 644"/>
                <a:gd name="T5" fmla="*/ 217 h 224"/>
                <a:gd name="T6" fmla="*/ 380 w 644"/>
                <a:gd name="T7" fmla="*/ 144 h 224"/>
                <a:gd name="T8" fmla="*/ 231 w 644"/>
                <a:gd name="T9" fmla="*/ 52 h 224"/>
                <a:gd name="T10" fmla="*/ 140 w 644"/>
                <a:gd name="T11" fmla="*/ 22 h 224"/>
                <a:gd name="T12" fmla="*/ 95 w 644"/>
                <a:gd name="T13" fmla="*/ 16 h 224"/>
                <a:gd name="T14" fmla="*/ 87 w 644"/>
                <a:gd name="T15" fmla="*/ 15 h 224"/>
                <a:gd name="T16" fmla="*/ 21 w 644"/>
                <a:gd name="T17" fmla="*/ 15 h 224"/>
                <a:gd name="T18" fmla="*/ 25 w 644"/>
                <a:gd name="T19" fmla="*/ 8 h 224"/>
                <a:gd name="T20" fmla="*/ 224 w 644"/>
                <a:gd name="T21" fmla="*/ 7 h 224"/>
                <a:gd name="T22" fmla="*/ 371 w 644"/>
                <a:gd name="T23" fmla="*/ 47 h 224"/>
                <a:gd name="T24" fmla="*/ 486 w 644"/>
                <a:gd name="T25" fmla="*/ 116 h 224"/>
                <a:gd name="T26" fmla="*/ 601 w 644"/>
                <a:gd name="T27" fmla="*/ 188 h 224"/>
                <a:gd name="T28" fmla="*/ 644 w 644"/>
                <a:gd name="T29" fmla="*/ 206 h 224"/>
                <a:gd name="T30" fmla="*/ 564 w 644"/>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4" h="224">
                  <a:moveTo>
                    <a:pt x="564" y="224"/>
                  </a:moveTo>
                  <a:cubicBezTo>
                    <a:pt x="564" y="224"/>
                    <a:pt x="564" y="224"/>
                    <a:pt x="564" y="224"/>
                  </a:cubicBezTo>
                  <a:cubicBezTo>
                    <a:pt x="550" y="223"/>
                    <a:pt x="537" y="221"/>
                    <a:pt x="523" y="217"/>
                  </a:cubicBezTo>
                  <a:cubicBezTo>
                    <a:pt x="471" y="204"/>
                    <a:pt x="424" y="174"/>
                    <a:pt x="380" y="144"/>
                  </a:cubicBezTo>
                  <a:cubicBezTo>
                    <a:pt x="331" y="112"/>
                    <a:pt x="285" y="76"/>
                    <a:pt x="231" y="52"/>
                  </a:cubicBezTo>
                  <a:cubicBezTo>
                    <a:pt x="202" y="39"/>
                    <a:pt x="171" y="29"/>
                    <a:pt x="140" y="22"/>
                  </a:cubicBezTo>
                  <a:cubicBezTo>
                    <a:pt x="125" y="19"/>
                    <a:pt x="110" y="17"/>
                    <a:pt x="95" y="16"/>
                  </a:cubicBezTo>
                  <a:cubicBezTo>
                    <a:pt x="92" y="15"/>
                    <a:pt x="89" y="15"/>
                    <a:pt x="87" y="15"/>
                  </a:cubicBezTo>
                  <a:cubicBezTo>
                    <a:pt x="65" y="17"/>
                    <a:pt x="42" y="17"/>
                    <a:pt x="21" y="15"/>
                  </a:cubicBezTo>
                  <a:cubicBezTo>
                    <a:pt x="0" y="13"/>
                    <a:pt x="12" y="9"/>
                    <a:pt x="25" y="8"/>
                  </a:cubicBezTo>
                  <a:cubicBezTo>
                    <a:pt x="91" y="1"/>
                    <a:pt x="158" y="0"/>
                    <a:pt x="224" y="7"/>
                  </a:cubicBezTo>
                  <a:cubicBezTo>
                    <a:pt x="274" y="13"/>
                    <a:pt x="324" y="26"/>
                    <a:pt x="371" y="47"/>
                  </a:cubicBezTo>
                  <a:cubicBezTo>
                    <a:pt x="411" y="66"/>
                    <a:pt x="449" y="91"/>
                    <a:pt x="486" y="116"/>
                  </a:cubicBezTo>
                  <a:cubicBezTo>
                    <a:pt x="523" y="141"/>
                    <a:pt x="560" y="168"/>
                    <a:pt x="601" y="188"/>
                  </a:cubicBezTo>
                  <a:cubicBezTo>
                    <a:pt x="615" y="195"/>
                    <a:pt x="629" y="201"/>
                    <a:pt x="644" y="206"/>
                  </a:cubicBezTo>
                  <a:cubicBezTo>
                    <a:pt x="614" y="219"/>
                    <a:pt x="590" y="223"/>
                    <a:pt x="564" y="224"/>
                  </a:cubicBezTo>
                  <a:close/>
                </a:path>
              </a:pathLst>
            </a:custGeom>
            <a:solidFill>
              <a:srgbClr val="E726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14"/>
            <p:cNvSpPr>
              <a:spLocks/>
            </p:cNvSpPr>
            <p:nvPr/>
          </p:nvSpPr>
          <p:spPr bwMode="auto">
            <a:xfrm>
              <a:off x="11538787" y="759122"/>
              <a:ext cx="653213" cy="293946"/>
            </a:xfrm>
            <a:custGeom>
              <a:avLst/>
              <a:gdLst>
                <a:gd name="T0" fmla="*/ 0 w 418"/>
                <a:gd name="T1" fmla="*/ 177 h 188"/>
                <a:gd name="T2" fmla="*/ 49 w 418"/>
                <a:gd name="T3" fmla="*/ 175 h 188"/>
                <a:gd name="T4" fmla="*/ 114 w 418"/>
                <a:gd name="T5" fmla="*/ 158 h 188"/>
                <a:gd name="T6" fmla="*/ 344 w 418"/>
                <a:gd name="T7" fmla="*/ 7 h 188"/>
                <a:gd name="T8" fmla="*/ 381 w 418"/>
                <a:gd name="T9" fmla="*/ 3 h 188"/>
                <a:gd name="T10" fmla="*/ 418 w 418"/>
                <a:gd name="T11" fmla="*/ 5 h 188"/>
                <a:gd name="T12" fmla="*/ 316 w 418"/>
                <a:gd name="T13" fmla="*/ 107 h 188"/>
                <a:gd name="T14" fmla="*/ 52 w 418"/>
                <a:gd name="T15" fmla="*/ 188 h 188"/>
                <a:gd name="T16" fmla="*/ 0 w 418"/>
                <a:gd name="T17" fmla="*/ 17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188">
                  <a:moveTo>
                    <a:pt x="0" y="177"/>
                  </a:moveTo>
                  <a:cubicBezTo>
                    <a:pt x="11" y="179"/>
                    <a:pt x="24" y="179"/>
                    <a:pt x="49" y="175"/>
                  </a:cubicBezTo>
                  <a:cubicBezTo>
                    <a:pt x="72" y="171"/>
                    <a:pt x="93" y="165"/>
                    <a:pt x="114" y="158"/>
                  </a:cubicBezTo>
                  <a:cubicBezTo>
                    <a:pt x="203" y="128"/>
                    <a:pt x="279" y="73"/>
                    <a:pt x="344" y="7"/>
                  </a:cubicBezTo>
                  <a:cubicBezTo>
                    <a:pt x="351" y="0"/>
                    <a:pt x="373" y="3"/>
                    <a:pt x="381" y="3"/>
                  </a:cubicBezTo>
                  <a:cubicBezTo>
                    <a:pt x="384" y="3"/>
                    <a:pt x="418" y="5"/>
                    <a:pt x="418" y="5"/>
                  </a:cubicBezTo>
                  <a:cubicBezTo>
                    <a:pt x="392" y="48"/>
                    <a:pt x="358" y="80"/>
                    <a:pt x="316" y="107"/>
                  </a:cubicBezTo>
                  <a:cubicBezTo>
                    <a:pt x="237" y="160"/>
                    <a:pt x="145" y="182"/>
                    <a:pt x="52" y="188"/>
                  </a:cubicBezTo>
                  <a:cubicBezTo>
                    <a:pt x="34" y="186"/>
                    <a:pt x="17" y="182"/>
                    <a:pt x="0" y="177"/>
                  </a:cubicBezTo>
                  <a:close/>
                </a:path>
              </a:pathLst>
            </a:custGeom>
            <a:solidFill>
              <a:srgbClr val="9F0B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16"/>
            <p:cNvSpPr>
              <a:spLocks/>
            </p:cNvSpPr>
            <p:nvPr/>
          </p:nvSpPr>
          <p:spPr bwMode="auto">
            <a:xfrm>
              <a:off x="7922787" y="588819"/>
              <a:ext cx="916832" cy="571562"/>
            </a:xfrm>
            <a:custGeom>
              <a:avLst/>
              <a:gdLst>
                <a:gd name="T0" fmla="*/ 509 w 588"/>
                <a:gd name="T1" fmla="*/ 366 h 366"/>
                <a:gd name="T2" fmla="*/ 509 w 588"/>
                <a:gd name="T3" fmla="*/ 366 h 366"/>
                <a:gd name="T4" fmla="*/ 484 w 588"/>
                <a:gd name="T5" fmla="*/ 362 h 366"/>
                <a:gd name="T6" fmla="*/ 339 w 588"/>
                <a:gd name="T7" fmla="*/ 283 h 366"/>
                <a:gd name="T8" fmla="*/ 122 w 588"/>
                <a:gd name="T9" fmla="*/ 68 h 366"/>
                <a:gd name="T10" fmla="*/ 56 w 588"/>
                <a:gd name="T11" fmla="*/ 30 h 366"/>
                <a:gd name="T12" fmla="*/ 15 w 588"/>
                <a:gd name="T13" fmla="*/ 17 h 366"/>
                <a:gd name="T14" fmla="*/ 7 w 588"/>
                <a:gd name="T15" fmla="*/ 15 h 366"/>
                <a:gd name="T16" fmla="*/ 5 w 588"/>
                <a:gd name="T17" fmla="*/ 16 h 366"/>
                <a:gd name="T18" fmla="*/ 0 w 588"/>
                <a:gd name="T19" fmla="*/ 17 h 366"/>
                <a:gd name="T20" fmla="*/ 61 w 588"/>
                <a:gd name="T21" fmla="*/ 1 h 366"/>
                <a:gd name="T22" fmla="*/ 77 w 588"/>
                <a:gd name="T23" fmla="*/ 0 h 366"/>
                <a:gd name="T24" fmla="*/ 95 w 588"/>
                <a:gd name="T25" fmla="*/ 1 h 366"/>
                <a:gd name="T26" fmla="*/ 226 w 588"/>
                <a:gd name="T27" fmla="*/ 39 h 366"/>
                <a:gd name="T28" fmla="*/ 401 w 588"/>
                <a:gd name="T29" fmla="*/ 197 h 366"/>
                <a:gd name="T30" fmla="*/ 588 w 588"/>
                <a:gd name="T31" fmla="*/ 346 h 366"/>
                <a:gd name="T32" fmla="*/ 545 w 588"/>
                <a:gd name="T33" fmla="*/ 361 h 366"/>
                <a:gd name="T34" fmla="*/ 509 w 588"/>
                <a:gd name="T35"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8" h="366">
                  <a:moveTo>
                    <a:pt x="509" y="366"/>
                  </a:moveTo>
                  <a:cubicBezTo>
                    <a:pt x="509" y="366"/>
                    <a:pt x="509" y="366"/>
                    <a:pt x="509" y="366"/>
                  </a:cubicBezTo>
                  <a:cubicBezTo>
                    <a:pt x="501" y="365"/>
                    <a:pt x="492" y="364"/>
                    <a:pt x="484" y="362"/>
                  </a:cubicBezTo>
                  <a:cubicBezTo>
                    <a:pt x="429" y="351"/>
                    <a:pt x="381" y="320"/>
                    <a:pt x="339" y="283"/>
                  </a:cubicBezTo>
                  <a:cubicBezTo>
                    <a:pt x="262" y="216"/>
                    <a:pt x="205" y="128"/>
                    <a:pt x="122" y="68"/>
                  </a:cubicBezTo>
                  <a:cubicBezTo>
                    <a:pt x="101" y="53"/>
                    <a:pt x="79" y="40"/>
                    <a:pt x="56" y="30"/>
                  </a:cubicBezTo>
                  <a:cubicBezTo>
                    <a:pt x="42" y="25"/>
                    <a:pt x="29" y="20"/>
                    <a:pt x="15" y="17"/>
                  </a:cubicBezTo>
                  <a:cubicBezTo>
                    <a:pt x="12" y="16"/>
                    <a:pt x="9" y="16"/>
                    <a:pt x="7" y="15"/>
                  </a:cubicBezTo>
                  <a:cubicBezTo>
                    <a:pt x="6" y="15"/>
                    <a:pt x="5" y="15"/>
                    <a:pt x="5" y="16"/>
                  </a:cubicBezTo>
                  <a:cubicBezTo>
                    <a:pt x="3" y="16"/>
                    <a:pt x="2" y="16"/>
                    <a:pt x="0" y="17"/>
                  </a:cubicBezTo>
                  <a:cubicBezTo>
                    <a:pt x="24" y="10"/>
                    <a:pt x="38" y="4"/>
                    <a:pt x="61" y="1"/>
                  </a:cubicBezTo>
                  <a:cubicBezTo>
                    <a:pt x="66" y="1"/>
                    <a:pt x="72" y="0"/>
                    <a:pt x="77" y="0"/>
                  </a:cubicBezTo>
                  <a:cubicBezTo>
                    <a:pt x="83" y="0"/>
                    <a:pt x="89" y="1"/>
                    <a:pt x="95" y="1"/>
                  </a:cubicBezTo>
                  <a:cubicBezTo>
                    <a:pt x="141" y="5"/>
                    <a:pt x="186" y="16"/>
                    <a:pt x="226" y="39"/>
                  </a:cubicBezTo>
                  <a:cubicBezTo>
                    <a:pt x="296" y="78"/>
                    <a:pt x="348" y="139"/>
                    <a:pt x="401" y="197"/>
                  </a:cubicBezTo>
                  <a:cubicBezTo>
                    <a:pt x="454" y="255"/>
                    <a:pt x="512" y="318"/>
                    <a:pt x="588" y="346"/>
                  </a:cubicBezTo>
                  <a:cubicBezTo>
                    <a:pt x="569" y="354"/>
                    <a:pt x="561" y="359"/>
                    <a:pt x="545" y="361"/>
                  </a:cubicBezTo>
                  <a:cubicBezTo>
                    <a:pt x="537" y="363"/>
                    <a:pt x="516" y="365"/>
                    <a:pt x="509" y="366"/>
                  </a:cubicBezTo>
                  <a:close/>
                </a:path>
              </a:pathLst>
            </a:custGeom>
            <a:solidFill>
              <a:srgbClr val="E726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17"/>
            <p:cNvSpPr>
              <a:spLocks/>
            </p:cNvSpPr>
            <p:nvPr/>
          </p:nvSpPr>
          <p:spPr bwMode="auto">
            <a:xfrm>
              <a:off x="9387851" y="306539"/>
              <a:ext cx="734865" cy="879505"/>
            </a:xfrm>
            <a:custGeom>
              <a:avLst/>
              <a:gdLst>
                <a:gd name="T0" fmla="*/ 391 w 471"/>
                <a:gd name="T1" fmla="*/ 563 h 563"/>
                <a:gd name="T2" fmla="*/ 391 w 471"/>
                <a:gd name="T3" fmla="*/ 563 h 563"/>
                <a:gd name="T4" fmla="*/ 318 w 471"/>
                <a:gd name="T5" fmla="*/ 550 h 563"/>
                <a:gd name="T6" fmla="*/ 178 w 471"/>
                <a:gd name="T7" fmla="*/ 427 h 563"/>
                <a:gd name="T8" fmla="*/ 68 w 471"/>
                <a:gd name="T9" fmla="*/ 217 h 563"/>
                <a:gd name="T10" fmla="*/ 0 w 471"/>
                <a:gd name="T11" fmla="*/ 82 h 563"/>
                <a:gd name="T12" fmla="*/ 76 w 471"/>
                <a:gd name="T13" fmla="*/ 2 h 563"/>
                <a:gd name="T14" fmla="*/ 64 w 471"/>
                <a:gd name="T15" fmla="*/ 0 h 563"/>
                <a:gd name="T16" fmla="*/ 65 w 471"/>
                <a:gd name="T17" fmla="*/ 0 h 563"/>
                <a:gd name="T18" fmla="*/ 83 w 471"/>
                <a:gd name="T19" fmla="*/ 5 h 563"/>
                <a:gd name="T20" fmla="*/ 153 w 471"/>
                <a:gd name="T21" fmla="*/ 96 h 563"/>
                <a:gd name="T22" fmla="*/ 229 w 471"/>
                <a:gd name="T23" fmla="*/ 253 h 563"/>
                <a:gd name="T24" fmla="*/ 317 w 471"/>
                <a:gd name="T25" fmla="*/ 418 h 563"/>
                <a:gd name="T26" fmla="*/ 419 w 471"/>
                <a:gd name="T27" fmla="*/ 530 h 563"/>
                <a:gd name="T28" fmla="*/ 459 w 471"/>
                <a:gd name="T29" fmla="*/ 545 h 563"/>
                <a:gd name="T30" fmla="*/ 471 w 471"/>
                <a:gd name="T31" fmla="*/ 547 h 563"/>
                <a:gd name="T32" fmla="*/ 391 w 471"/>
                <a:gd name="T33"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1" h="563">
                  <a:moveTo>
                    <a:pt x="391" y="563"/>
                  </a:moveTo>
                  <a:cubicBezTo>
                    <a:pt x="391" y="563"/>
                    <a:pt x="391" y="563"/>
                    <a:pt x="391" y="563"/>
                  </a:cubicBezTo>
                  <a:cubicBezTo>
                    <a:pt x="366" y="560"/>
                    <a:pt x="341" y="556"/>
                    <a:pt x="318" y="550"/>
                  </a:cubicBezTo>
                  <a:cubicBezTo>
                    <a:pt x="255" y="533"/>
                    <a:pt x="212" y="479"/>
                    <a:pt x="178" y="427"/>
                  </a:cubicBezTo>
                  <a:cubicBezTo>
                    <a:pt x="135" y="361"/>
                    <a:pt x="101" y="289"/>
                    <a:pt x="68" y="217"/>
                  </a:cubicBezTo>
                  <a:cubicBezTo>
                    <a:pt x="47" y="174"/>
                    <a:pt x="25" y="125"/>
                    <a:pt x="0" y="82"/>
                  </a:cubicBezTo>
                  <a:cubicBezTo>
                    <a:pt x="33" y="4"/>
                    <a:pt x="75" y="4"/>
                    <a:pt x="76" y="2"/>
                  </a:cubicBezTo>
                  <a:cubicBezTo>
                    <a:pt x="72" y="1"/>
                    <a:pt x="68" y="0"/>
                    <a:pt x="64" y="0"/>
                  </a:cubicBezTo>
                  <a:cubicBezTo>
                    <a:pt x="64" y="0"/>
                    <a:pt x="64" y="0"/>
                    <a:pt x="65" y="0"/>
                  </a:cubicBezTo>
                  <a:cubicBezTo>
                    <a:pt x="72" y="1"/>
                    <a:pt x="76" y="2"/>
                    <a:pt x="83" y="5"/>
                  </a:cubicBezTo>
                  <a:cubicBezTo>
                    <a:pt x="116" y="23"/>
                    <a:pt x="136" y="65"/>
                    <a:pt x="153" y="96"/>
                  </a:cubicBezTo>
                  <a:cubicBezTo>
                    <a:pt x="181" y="147"/>
                    <a:pt x="204" y="201"/>
                    <a:pt x="229" y="253"/>
                  </a:cubicBezTo>
                  <a:cubicBezTo>
                    <a:pt x="256" y="310"/>
                    <a:pt x="284" y="366"/>
                    <a:pt x="317" y="418"/>
                  </a:cubicBezTo>
                  <a:cubicBezTo>
                    <a:pt x="343" y="460"/>
                    <a:pt x="375" y="506"/>
                    <a:pt x="419" y="530"/>
                  </a:cubicBezTo>
                  <a:cubicBezTo>
                    <a:pt x="431" y="537"/>
                    <a:pt x="445" y="541"/>
                    <a:pt x="459" y="545"/>
                  </a:cubicBezTo>
                  <a:cubicBezTo>
                    <a:pt x="463" y="546"/>
                    <a:pt x="467" y="547"/>
                    <a:pt x="471" y="547"/>
                  </a:cubicBezTo>
                  <a:cubicBezTo>
                    <a:pt x="436" y="559"/>
                    <a:pt x="401" y="561"/>
                    <a:pt x="391" y="563"/>
                  </a:cubicBezTo>
                  <a:close/>
                </a:path>
              </a:pathLst>
            </a:custGeom>
            <a:solidFill>
              <a:srgbClr val="E726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118"/>
            <p:cNvSpPr>
              <a:spLocks/>
            </p:cNvSpPr>
            <p:nvPr/>
          </p:nvSpPr>
          <p:spPr bwMode="auto">
            <a:xfrm>
              <a:off x="10869243" y="495503"/>
              <a:ext cx="751195" cy="559897"/>
            </a:xfrm>
            <a:custGeom>
              <a:avLst/>
              <a:gdLst>
                <a:gd name="T0" fmla="*/ 425 w 481"/>
                <a:gd name="T1" fmla="*/ 358 h 358"/>
                <a:gd name="T2" fmla="*/ 399 w 481"/>
                <a:gd name="T3" fmla="*/ 358 h 358"/>
                <a:gd name="T4" fmla="*/ 255 w 481"/>
                <a:gd name="T5" fmla="*/ 334 h 358"/>
                <a:gd name="T6" fmla="*/ 166 w 481"/>
                <a:gd name="T7" fmla="*/ 267 h 358"/>
                <a:gd name="T8" fmla="*/ 21 w 481"/>
                <a:gd name="T9" fmla="*/ 79 h 358"/>
                <a:gd name="T10" fmla="*/ 0 w 481"/>
                <a:gd name="T11" fmla="*/ 50 h 358"/>
                <a:gd name="T12" fmla="*/ 57 w 481"/>
                <a:gd name="T13" fmla="*/ 0 h 358"/>
                <a:gd name="T14" fmla="*/ 57 w 481"/>
                <a:gd name="T15" fmla="*/ 0 h 358"/>
                <a:gd name="T16" fmla="*/ 77 w 481"/>
                <a:gd name="T17" fmla="*/ 6 h 358"/>
                <a:gd name="T18" fmla="*/ 124 w 481"/>
                <a:gd name="T19" fmla="*/ 51 h 358"/>
                <a:gd name="T20" fmla="*/ 227 w 481"/>
                <a:gd name="T21" fmla="*/ 196 h 358"/>
                <a:gd name="T22" fmla="*/ 362 w 481"/>
                <a:gd name="T23" fmla="*/ 326 h 358"/>
                <a:gd name="T24" fmla="*/ 366 w 481"/>
                <a:gd name="T25" fmla="*/ 328 h 358"/>
                <a:gd name="T26" fmla="*/ 402 w 481"/>
                <a:gd name="T27" fmla="*/ 341 h 358"/>
                <a:gd name="T28" fmla="*/ 410 w 481"/>
                <a:gd name="T29" fmla="*/ 342 h 358"/>
                <a:gd name="T30" fmla="*/ 429 w 481"/>
                <a:gd name="T31" fmla="*/ 346 h 358"/>
                <a:gd name="T32" fmla="*/ 481 w 481"/>
                <a:gd name="T33" fmla="*/ 357 h 358"/>
                <a:gd name="T34" fmla="*/ 478 w 481"/>
                <a:gd name="T35" fmla="*/ 357 h 358"/>
                <a:gd name="T36" fmla="*/ 467 w 481"/>
                <a:gd name="T37" fmla="*/ 357 h 358"/>
                <a:gd name="T38" fmla="*/ 455 w 481"/>
                <a:gd name="T39" fmla="*/ 358 h 358"/>
                <a:gd name="T40" fmla="*/ 438 w 481"/>
                <a:gd name="T41" fmla="*/ 358 h 358"/>
                <a:gd name="T42" fmla="*/ 425 w 481"/>
                <a:gd name="T43"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1" h="358">
                  <a:moveTo>
                    <a:pt x="425" y="358"/>
                  </a:moveTo>
                  <a:cubicBezTo>
                    <a:pt x="417" y="358"/>
                    <a:pt x="408" y="358"/>
                    <a:pt x="399" y="358"/>
                  </a:cubicBezTo>
                  <a:cubicBezTo>
                    <a:pt x="352" y="357"/>
                    <a:pt x="299" y="354"/>
                    <a:pt x="255" y="334"/>
                  </a:cubicBezTo>
                  <a:cubicBezTo>
                    <a:pt x="221" y="318"/>
                    <a:pt x="192" y="294"/>
                    <a:pt x="166" y="267"/>
                  </a:cubicBezTo>
                  <a:cubicBezTo>
                    <a:pt x="110" y="211"/>
                    <a:pt x="68" y="143"/>
                    <a:pt x="21" y="79"/>
                  </a:cubicBezTo>
                  <a:cubicBezTo>
                    <a:pt x="15" y="71"/>
                    <a:pt x="7" y="59"/>
                    <a:pt x="0" y="50"/>
                  </a:cubicBezTo>
                  <a:cubicBezTo>
                    <a:pt x="10" y="32"/>
                    <a:pt x="30" y="3"/>
                    <a:pt x="57" y="0"/>
                  </a:cubicBezTo>
                  <a:cubicBezTo>
                    <a:pt x="57" y="0"/>
                    <a:pt x="57" y="0"/>
                    <a:pt x="57" y="0"/>
                  </a:cubicBezTo>
                  <a:cubicBezTo>
                    <a:pt x="64" y="1"/>
                    <a:pt x="71" y="2"/>
                    <a:pt x="77" y="6"/>
                  </a:cubicBezTo>
                  <a:cubicBezTo>
                    <a:pt x="96" y="16"/>
                    <a:pt x="111" y="34"/>
                    <a:pt x="124" y="51"/>
                  </a:cubicBezTo>
                  <a:cubicBezTo>
                    <a:pt x="161" y="97"/>
                    <a:pt x="191" y="148"/>
                    <a:pt x="227" y="196"/>
                  </a:cubicBezTo>
                  <a:cubicBezTo>
                    <a:pt x="264" y="245"/>
                    <a:pt x="306" y="297"/>
                    <a:pt x="362" y="326"/>
                  </a:cubicBezTo>
                  <a:cubicBezTo>
                    <a:pt x="363" y="327"/>
                    <a:pt x="365" y="327"/>
                    <a:pt x="366" y="328"/>
                  </a:cubicBezTo>
                  <a:cubicBezTo>
                    <a:pt x="378" y="334"/>
                    <a:pt x="390" y="338"/>
                    <a:pt x="402" y="341"/>
                  </a:cubicBezTo>
                  <a:cubicBezTo>
                    <a:pt x="403" y="341"/>
                    <a:pt x="406" y="342"/>
                    <a:pt x="410" y="342"/>
                  </a:cubicBezTo>
                  <a:cubicBezTo>
                    <a:pt x="417" y="344"/>
                    <a:pt x="423" y="345"/>
                    <a:pt x="429" y="346"/>
                  </a:cubicBezTo>
                  <a:cubicBezTo>
                    <a:pt x="446" y="351"/>
                    <a:pt x="463" y="355"/>
                    <a:pt x="481" y="357"/>
                  </a:cubicBezTo>
                  <a:cubicBezTo>
                    <a:pt x="480" y="357"/>
                    <a:pt x="479" y="357"/>
                    <a:pt x="478" y="357"/>
                  </a:cubicBezTo>
                  <a:cubicBezTo>
                    <a:pt x="474" y="357"/>
                    <a:pt x="471" y="357"/>
                    <a:pt x="467" y="357"/>
                  </a:cubicBezTo>
                  <a:cubicBezTo>
                    <a:pt x="463" y="358"/>
                    <a:pt x="459" y="358"/>
                    <a:pt x="455" y="358"/>
                  </a:cubicBezTo>
                  <a:cubicBezTo>
                    <a:pt x="449" y="358"/>
                    <a:pt x="443" y="358"/>
                    <a:pt x="438" y="358"/>
                  </a:cubicBezTo>
                  <a:cubicBezTo>
                    <a:pt x="434" y="358"/>
                    <a:pt x="430" y="358"/>
                    <a:pt x="425" y="358"/>
                  </a:cubicBezTo>
                  <a:close/>
                </a:path>
              </a:pathLst>
            </a:custGeom>
            <a:solidFill>
              <a:srgbClr val="E726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Freeform 119"/>
            <p:cNvSpPr>
              <a:spLocks/>
            </p:cNvSpPr>
            <p:nvPr/>
          </p:nvSpPr>
          <p:spPr bwMode="auto">
            <a:xfrm>
              <a:off x="9999071" y="490837"/>
              <a:ext cx="958824" cy="699871"/>
            </a:xfrm>
            <a:custGeom>
              <a:avLst/>
              <a:gdLst>
                <a:gd name="T0" fmla="*/ 37 w 615"/>
                <a:gd name="T1" fmla="*/ 446 h 447"/>
                <a:gd name="T2" fmla="*/ 29 w 615"/>
                <a:gd name="T3" fmla="*/ 446 h 447"/>
                <a:gd name="T4" fmla="*/ 21 w 615"/>
                <a:gd name="T5" fmla="*/ 445 h 447"/>
                <a:gd name="T6" fmla="*/ 20 w 615"/>
                <a:gd name="T7" fmla="*/ 445 h 447"/>
                <a:gd name="T8" fmla="*/ 12 w 615"/>
                <a:gd name="T9" fmla="*/ 445 h 447"/>
                <a:gd name="T10" fmla="*/ 10 w 615"/>
                <a:gd name="T11" fmla="*/ 444 h 447"/>
                <a:gd name="T12" fmla="*/ 0 w 615"/>
                <a:gd name="T13" fmla="*/ 444 h 447"/>
                <a:gd name="T14" fmla="*/ 80 w 615"/>
                <a:gd name="T15" fmla="*/ 428 h 447"/>
                <a:gd name="T16" fmla="*/ 81 w 615"/>
                <a:gd name="T17" fmla="*/ 428 h 447"/>
                <a:gd name="T18" fmla="*/ 83 w 615"/>
                <a:gd name="T19" fmla="*/ 428 h 447"/>
                <a:gd name="T20" fmla="*/ 95 w 615"/>
                <a:gd name="T21" fmla="*/ 426 h 447"/>
                <a:gd name="T22" fmla="*/ 96 w 615"/>
                <a:gd name="T23" fmla="*/ 426 h 447"/>
                <a:gd name="T24" fmla="*/ 129 w 615"/>
                <a:gd name="T25" fmla="*/ 415 h 447"/>
                <a:gd name="T26" fmla="*/ 191 w 615"/>
                <a:gd name="T27" fmla="*/ 388 h 447"/>
                <a:gd name="T28" fmla="*/ 291 w 615"/>
                <a:gd name="T29" fmla="*/ 312 h 447"/>
                <a:gd name="T30" fmla="*/ 345 w 615"/>
                <a:gd name="T31" fmla="*/ 232 h 447"/>
                <a:gd name="T32" fmla="*/ 433 w 615"/>
                <a:gd name="T33" fmla="*/ 58 h 447"/>
                <a:gd name="T34" fmla="*/ 471 w 615"/>
                <a:gd name="T35" fmla="*/ 10 h 447"/>
                <a:gd name="T36" fmla="*/ 474 w 615"/>
                <a:gd name="T37" fmla="*/ 8 h 447"/>
                <a:gd name="T38" fmla="*/ 503 w 615"/>
                <a:gd name="T39" fmla="*/ 2 h 447"/>
                <a:gd name="T40" fmla="*/ 505 w 615"/>
                <a:gd name="T41" fmla="*/ 2 h 447"/>
                <a:gd name="T42" fmla="*/ 505 w 615"/>
                <a:gd name="T43" fmla="*/ 2 h 447"/>
                <a:gd name="T44" fmla="*/ 525 w 615"/>
                <a:gd name="T45" fmla="*/ 1 h 447"/>
                <a:gd name="T46" fmla="*/ 597 w 615"/>
                <a:gd name="T47" fmla="*/ 1 h 447"/>
                <a:gd name="T48" fmla="*/ 603 w 615"/>
                <a:gd name="T49" fmla="*/ 2 h 447"/>
                <a:gd name="T50" fmla="*/ 603 w 615"/>
                <a:gd name="T51" fmla="*/ 2 h 447"/>
                <a:gd name="T52" fmla="*/ 614 w 615"/>
                <a:gd name="T53" fmla="*/ 3 h 447"/>
                <a:gd name="T54" fmla="*/ 615 w 615"/>
                <a:gd name="T55" fmla="*/ 3 h 447"/>
                <a:gd name="T56" fmla="*/ 558 w 615"/>
                <a:gd name="T57" fmla="*/ 53 h 447"/>
                <a:gd name="T58" fmla="*/ 556 w 615"/>
                <a:gd name="T59" fmla="*/ 51 h 447"/>
                <a:gd name="T60" fmla="*/ 547 w 615"/>
                <a:gd name="T61" fmla="*/ 70 h 447"/>
                <a:gd name="T62" fmla="*/ 501 w 615"/>
                <a:gd name="T63" fmla="*/ 175 h 447"/>
                <a:gd name="T64" fmla="*/ 498 w 615"/>
                <a:gd name="T65" fmla="*/ 182 h 447"/>
                <a:gd name="T66" fmla="*/ 437 w 615"/>
                <a:gd name="T67" fmla="*/ 291 h 447"/>
                <a:gd name="T68" fmla="*/ 329 w 615"/>
                <a:gd name="T69" fmla="*/ 383 h 447"/>
                <a:gd name="T70" fmla="*/ 164 w 615"/>
                <a:gd name="T71" fmla="*/ 438 h 447"/>
                <a:gd name="T72" fmla="*/ 37 w 615"/>
                <a:gd name="T73" fmla="*/ 446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5" h="447">
                  <a:moveTo>
                    <a:pt x="37" y="446"/>
                  </a:moveTo>
                  <a:cubicBezTo>
                    <a:pt x="34" y="446"/>
                    <a:pt x="32" y="446"/>
                    <a:pt x="29" y="446"/>
                  </a:cubicBezTo>
                  <a:cubicBezTo>
                    <a:pt x="26" y="445"/>
                    <a:pt x="24" y="445"/>
                    <a:pt x="21" y="445"/>
                  </a:cubicBezTo>
                  <a:cubicBezTo>
                    <a:pt x="21" y="445"/>
                    <a:pt x="20" y="445"/>
                    <a:pt x="20" y="445"/>
                  </a:cubicBezTo>
                  <a:cubicBezTo>
                    <a:pt x="17" y="445"/>
                    <a:pt x="14" y="445"/>
                    <a:pt x="12" y="445"/>
                  </a:cubicBezTo>
                  <a:cubicBezTo>
                    <a:pt x="11" y="445"/>
                    <a:pt x="10" y="444"/>
                    <a:pt x="10" y="444"/>
                  </a:cubicBezTo>
                  <a:cubicBezTo>
                    <a:pt x="7" y="444"/>
                    <a:pt x="3" y="444"/>
                    <a:pt x="0" y="444"/>
                  </a:cubicBezTo>
                  <a:cubicBezTo>
                    <a:pt x="10" y="442"/>
                    <a:pt x="45" y="440"/>
                    <a:pt x="80" y="428"/>
                  </a:cubicBezTo>
                  <a:cubicBezTo>
                    <a:pt x="80" y="428"/>
                    <a:pt x="81" y="428"/>
                    <a:pt x="81" y="428"/>
                  </a:cubicBezTo>
                  <a:cubicBezTo>
                    <a:pt x="82" y="428"/>
                    <a:pt x="82" y="428"/>
                    <a:pt x="83" y="428"/>
                  </a:cubicBezTo>
                  <a:cubicBezTo>
                    <a:pt x="88" y="427"/>
                    <a:pt x="92" y="427"/>
                    <a:pt x="95" y="426"/>
                  </a:cubicBezTo>
                  <a:cubicBezTo>
                    <a:pt x="95" y="426"/>
                    <a:pt x="95" y="426"/>
                    <a:pt x="96" y="426"/>
                  </a:cubicBezTo>
                  <a:cubicBezTo>
                    <a:pt x="107" y="423"/>
                    <a:pt x="118" y="419"/>
                    <a:pt x="129" y="415"/>
                  </a:cubicBezTo>
                  <a:cubicBezTo>
                    <a:pt x="151" y="408"/>
                    <a:pt x="171" y="399"/>
                    <a:pt x="191" y="388"/>
                  </a:cubicBezTo>
                  <a:cubicBezTo>
                    <a:pt x="227" y="368"/>
                    <a:pt x="263" y="344"/>
                    <a:pt x="291" y="312"/>
                  </a:cubicBezTo>
                  <a:cubicBezTo>
                    <a:pt x="312" y="288"/>
                    <a:pt x="329" y="260"/>
                    <a:pt x="345" y="232"/>
                  </a:cubicBezTo>
                  <a:cubicBezTo>
                    <a:pt x="376" y="175"/>
                    <a:pt x="400" y="114"/>
                    <a:pt x="433" y="58"/>
                  </a:cubicBezTo>
                  <a:cubicBezTo>
                    <a:pt x="442" y="41"/>
                    <a:pt x="453" y="20"/>
                    <a:pt x="471" y="10"/>
                  </a:cubicBezTo>
                  <a:cubicBezTo>
                    <a:pt x="472" y="10"/>
                    <a:pt x="473" y="9"/>
                    <a:pt x="474" y="8"/>
                  </a:cubicBezTo>
                  <a:cubicBezTo>
                    <a:pt x="483" y="5"/>
                    <a:pt x="494" y="4"/>
                    <a:pt x="503" y="2"/>
                  </a:cubicBezTo>
                  <a:cubicBezTo>
                    <a:pt x="504" y="2"/>
                    <a:pt x="504" y="2"/>
                    <a:pt x="505" y="2"/>
                  </a:cubicBezTo>
                  <a:cubicBezTo>
                    <a:pt x="505" y="2"/>
                    <a:pt x="505" y="2"/>
                    <a:pt x="505" y="2"/>
                  </a:cubicBezTo>
                  <a:cubicBezTo>
                    <a:pt x="512" y="2"/>
                    <a:pt x="519" y="2"/>
                    <a:pt x="525" y="1"/>
                  </a:cubicBezTo>
                  <a:cubicBezTo>
                    <a:pt x="547" y="0"/>
                    <a:pt x="567" y="1"/>
                    <a:pt x="597" y="1"/>
                  </a:cubicBezTo>
                  <a:cubicBezTo>
                    <a:pt x="599" y="1"/>
                    <a:pt x="601" y="1"/>
                    <a:pt x="603" y="2"/>
                  </a:cubicBezTo>
                  <a:cubicBezTo>
                    <a:pt x="603" y="2"/>
                    <a:pt x="603" y="2"/>
                    <a:pt x="603" y="2"/>
                  </a:cubicBezTo>
                  <a:cubicBezTo>
                    <a:pt x="607" y="2"/>
                    <a:pt x="610" y="2"/>
                    <a:pt x="614" y="3"/>
                  </a:cubicBezTo>
                  <a:cubicBezTo>
                    <a:pt x="615" y="3"/>
                    <a:pt x="615" y="3"/>
                    <a:pt x="615" y="3"/>
                  </a:cubicBezTo>
                  <a:cubicBezTo>
                    <a:pt x="588" y="6"/>
                    <a:pt x="568" y="35"/>
                    <a:pt x="558" y="53"/>
                  </a:cubicBezTo>
                  <a:cubicBezTo>
                    <a:pt x="558" y="53"/>
                    <a:pt x="557" y="52"/>
                    <a:pt x="556" y="51"/>
                  </a:cubicBezTo>
                  <a:cubicBezTo>
                    <a:pt x="554" y="56"/>
                    <a:pt x="549" y="65"/>
                    <a:pt x="547" y="70"/>
                  </a:cubicBezTo>
                  <a:cubicBezTo>
                    <a:pt x="529" y="105"/>
                    <a:pt x="517" y="140"/>
                    <a:pt x="501" y="175"/>
                  </a:cubicBezTo>
                  <a:cubicBezTo>
                    <a:pt x="500" y="177"/>
                    <a:pt x="499" y="179"/>
                    <a:pt x="498" y="182"/>
                  </a:cubicBezTo>
                  <a:cubicBezTo>
                    <a:pt x="480" y="219"/>
                    <a:pt x="461" y="257"/>
                    <a:pt x="437" y="291"/>
                  </a:cubicBezTo>
                  <a:cubicBezTo>
                    <a:pt x="409" y="330"/>
                    <a:pt x="370" y="359"/>
                    <a:pt x="329" y="383"/>
                  </a:cubicBezTo>
                  <a:cubicBezTo>
                    <a:pt x="278" y="413"/>
                    <a:pt x="222" y="431"/>
                    <a:pt x="164" y="438"/>
                  </a:cubicBezTo>
                  <a:cubicBezTo>
                    <a:pt x="123" y="443"/>
                    <a:pt x="80" y="447"/>
                    <a:pt x="37" y="446"/>
                  </a:cubicBezTo>
                  <a:close/>
                </a:path>
              </a:pathLst>
            </a:custGeom>
            <a:solidFill>
              <a:srgbClr val="9F0B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4" name="Freeform 120"/>
            <p:cNvSpPr>
              <a:spLocks noEditPoints="1"/>
            </p:cNvSpPr>
            <p:nvPr/>
          </p:nvSpPr>
          <p:spPr bwMode="auto">
            <a:xfrm>
              <a:off x="8715974" y="297207"/>
              <a:ext cx="790855" cy="870173"/>
            </a:xfrm>
            <a:custGeom>
              <a:avLst/>
              <a:gdLst>
                <a:gd name="T0" fmla="*/ 119 w 506"/>
                <a:gd name="T1" fmla="*/ 553 h 557"/>
                <a:gd name="T2" fmla="*/ 184 w 506"/>
                <a:gd name="T3" fmla="*/ 544 h 557"/>
                <a:gd name="T4" fmla="*/ 215 w 506"/>
                <a:gd name="T5" fmla="*/ 533 h 557"/>
                <a:gd name="T6" fmla="*/ 221 w 506"/>
                <a:gd name="T7" fmla="*/ 530 h 557"/>
                <a:gd name="T8" fmla="*/ 367 w 506"/>
                <a:gd name="T9" fmla="*/ 306 h 557"/>
                <a:gd name="T10" fmla="*/ 371 w 506"/>
                <a:gd name="T11" fmla="*/ 292 h 557"/>
                <a:gd name="T12" fmla="*/ 372 w 506"/>
                <a:gd name="T13" fmla="*/ 291 h 557"/>
                <a:gd name="T14" fmla="*/ 428 w 506"/>
                <a:gd name="T15" fmla="*/ 83 h 557"/>
                <a:gd name="T16" fmla="*/ 430 w 506"/>
                <a:gd name="T17" fmla="*/ 87 h 557"/>
                <a:gd name="T18" fmla="*/ 506 w 506"/>
                <a:gd name="T19" fmla="*/ 7 h 557"/>
                <a:gd name="T20" fmla="*/ 494 w 506"/>
                <a:gd name="T21" fmla="*/ 5 h 557"/>
                <a:gd name="T22" fmla="*/ 493 w 506"/>
                <a:gd name="T23" fmla="*/ 5 h 557"/>
                <a:gd name="T24" fmla="*/ 387 w 506"/>
                <a:gd name="T25" fmla="*/ 4 h 557"/>
                <a:gd name="T26" fmla="*/ 387 w 506"/>
                <a:gd name="T27" fmla="*/ 4 h 557"/>
                <a:gd name="T28" fmla="*/ 380 w 506"/>
                <a:gd name="T29" fmla="*/ 5 h 557"/>
                <a:gd name="T30" fmla="*/ 372 w 506"/>
                <a:gd name="T31" fmla="*/ 6 h 557"/>
                <a:gd name="T32" fmla="*/ 312 w 506"/>
                <a:gd name="T33" fmla="*/ 40 h 557"/>
                <a:gd name="T34" fmla="*/ 249 w 506"/>
                <a:gd name="T35" fmla="*/ 213 h 557"/>
                <a:gd name="T36" fmla="*/ 193 w 506"/>
                <a:gd name="T37" fmla="*/ 392 h 557"/>
                <a:gd name="T38" fmla="*/ 125 w 506"/>
                <a:gd name="T39" fmla="*/ 497 h 557"/>
                <a:gd name="T40" fmla="*/ 115 w 506"/>
                <a:gd name="T41" fmla="*/ 507 h 557"/>
                <a:gd name="T42" fmla="*/ 110 w 506"/>
                <a:gd name="T43" fmla="*/ 511 h 557"/>
                <a:gd name="T44" fmla="*/ 105 w 506"/>
                <a:gd name="T45" fmla="*/ 515 h 557"/>
                <a:gd name="T46" fmla="*/ 99 w 506"/>
                <a:gd name="T47" fmla="*/ 519 h 557"/>
                <a:gd name="T48" fmla="*/ 95 w 506"/>
                <a:gd name="T49" fmla="*/ 522 h 557"/>
                <a:gd name="T50" fmla="*/ 93 w 506"/>
                <a:gd name="T51" fmla="*/ 524 h 557"/>
                <a:gd name="T52" fmla="*/ 82 w 506"/>
                <a:gd name="T53" fmla="*/ 530 h 557"/>
                <a:gd name="T54" fmla="*/ 80 w 506"/>
                <a:gd name="T55" fmla="*/ 531 h 557"/>
                <a:gd name="T56" fmla="*/ 79 w 506"/>
                <a:gd name="T57" fmla="*/ 532 h 557"/>
                <a:gd name="T58" fmla="*/ 79 w 506"/>
                <a:gd name="T59" fmla="*/ 532 h 557"/>
                <a:gd name="T60" fmla="*/ 36 w 506"/>
                <a:gd name="T61" fmla="*/ 547 h 557"/>
                <a:gd name="T62" fmla="*/ 0 w 506"/>
                <a:gd name="T63" fmla="*/ 552 h 557"/>
                <a:gd name="T64" fmla="*/ 5 w 506"/>
                <a:gd name="T65" fmla="*/ 553 h 557"/>
                <a:gd name="T66" fmla="*/ 119 w 506"/>
                <a:gd name="T67" fmla="*/ 553 h 557"/>
                <a:gd name="T68" fmla="*/ 107 w 506"/>
                <a:gd name="T69" fmla="*/ 539 h 557"/>
                <a:gd name="T70" fmla="*/ 120 w 506"/>
                <a:gd name="T71" fmla="*/ 542 h 557"/>
                <a:gd name="T72" fmla="*/ 107 w 506"/>
                <a:gd name="T73" fmla="*/ 539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6" h="557">
                  <a:moveTo>
                    <a:pt x="119" y="553"/>
                  </a:moveTo>
                  <a:cubicBezTo>
                    <a:pt x="141" y="551"/>
                    <a:pt x="163" y="549"/>
                    <a:pt x="184" y="544"/>
                  </a:cubicBezTo>
                  <a:cubicBezTo>
                    <a:pt x="195" y="541"/>
                    <a:pt x="205" y="538"/>
                    <a:pt x="215" y="533"/>
                  </a:cubicBezTo>
                  <a:cubicBezTo>
                    <a:pt x="217" y="532"/>
                    <a:pt x="219" y="531"/>
                    <a:pt x="221" y="530"/>
                  </a:cubicBezTo>
                  <a:cubicBezTo>
                    <a:pt x="300" y="487"/>
                    <a:pt x="344" y="389"/>
                    <a:pt x="367" y="306"/>
                  </a:cubicBezTo>
                  <a:cubicBezTo>
                    <a:pt x="369" y="301"/>
                    <a:pt x="370" y="297"/>
                    <a:pt x="371" y="292"/>
                  </a:cubicBezTo>
                  <a:cubicBezTo>
                    <a:pt x="371" y="292"/>
                    <a:pt x="371" y="291"/>
                    <a:pt x="372" y="291"/>
                  </a:cubicBezTo>
                  <a:cubicBezTo>
                    <a:pt x="390" y="222"/>
                    <a:pt x="401" y="149"/>
                    <a:pt x="428" y="83"/>
                  </a:cubicBezTo>
                  <a:cubicBezTo>
                    <a:pt x="428" y="85"/>
                    <a:pt x="429" y="86"/>
                    <a:pt x="430" y="87"/>
                  </a:cubicBezTo>
                  <a:cubicBezTo>
                    <a:pt x="463" y="9"/>
                    <a:pt x="505" y="9"/>
                    <a:pt x="506" y="7"/>
                  </a:cubicBezTo>
                  <a:cubicBezTo>
                    <a:pt x="502" y="6"/>
                    <a:pt x="498" y="5"/>
                    <a:pt x="494" y="5"/>
                  </a:cubicBezTo>
                  <a:cubicBezTo>
                    <a:pt x="494" y="5"/>
                    <a:pt x="493" y="5"/>
                    <a:pt x="493" y="5"/>
                  </a:cubicBezTo>
                  <a:cubicBezTo>
                    <a:pt x="460" y="0"/>
                    <a:pt x="422" y="1"/>
                    <a:pt x="387" y="4"/>
                  </a:cubicBezTo>
                  <a:cubicBezTo>
                    <a:pt x="387" y="4"/>
                    <a:pt x="387" y="4"/>
                    <a:pt x="387" y="4"/>
                  </a:cubicBezTo>
                  <a:cubicBezTo>
                    <a:pt x="385" y="4"/>
                    <a:pt x="382" y="4"/>
                    <a:pt x="380" y="5"/>
                  </a:cubicBezTo>
                  <a:cubicBezTo>
                    <a:pt x="377" y="5"/>
                    <a:pt x="374" y="5"/>
                    <a:pt x="372" y="6"/>
                  </a:cubicBezTo>
                  <a:cubicBezTo>
                    <a:pt x="345" y="9"/>
                    <a:pt x="327" y="18"/>
                    <a:pt x="312" y="40"/>
                  </a:cubicBezTo>
                  <a:cubicBezTo>
                    <a:pt x="278" y="90"/>
                    <a:pt x="264" y="155"/>
                    <a:pt x="249" y="213"/>
                  </a:cubicBezTo>
                  <a:cubicBezTo>
                    <a:pt x="234" y="274"/>
                    <a:pt x="220" y="335"/>
                    <a:pt x="193" y="392"/>
                  </a:cubicBezTo>
                  <a:cubicBezTo>
                    <a:pt x="175" y="430"/>
                    <a:pt x="154" y="467"/>
                    <a:pt x="125" y="497"/>
                  </a:cubicBezTo>
                  <a:cubicBezTo>
                    <a:pt x="122" y="500"/>
                    <a:pt x="118" y="504"/>
                    <a:pt x="115" y="507"/>
                  </a:cubicBezTo>
                  <a:cubicBezTo>
                    <a:pt x="113" y="508"/>
                    <a:pt x="112" y="510"/>
                    <a:pt x="110" y="511"/>
                  </a:cubicBezTo>
                  <a:cubicBezTo>
                    <a:pt x="108" y="513"/>
                    <a:pt x="106" y="514"/>
                    <a:pt x="105" y="515"/>
                  </a:cubicBezTo>
                  <a:cubicBezTo>
                    <a:pt x="103" y="517"/>
                    <a:pt x="101" y="518"/>
                    <a:pt x="99" y="519"/>
                  </a:cubicBezTo>
                  <a:cubicBezTo>
                    <a:pt x="98" y="520"/>
                    <a:pt x="96" y="521"/>
                    <a:pt x="95" y="522"/>
                  </a:cubicBezTo>
                  <a:cubicBezTo>
                    <a:pt x="94" y="523"/>
                    <a:pt x="94" y="523"/>
                    <a:pt x="93" y="524"/>
                  </a:cubicBezTo>
                  <a:cubicBezTo>
                    <a:pt x="89" y="526"/>
                    <a:pt x="86" y="528"/>
                    <a:pt x="82" y="530"/>
                  </a:cubicBezTo>
                  <a:cubicBezTo>
                    <a:pt x="81" y="531"/>
                    <a:pt x="81" y="531"/>
                    <a:pt x="80" y="531"/>
                  </a:cubicBezTo>
                  <a:cubicBezTo>
                    <a:pt x="80" y="531"/>
                    <a:pt x="79" y="532"/>
                    <a:pt x="79" y="532"/>
                  </a:cubicBezTo>
                  <a:cubicBezTo>
                    <a:pt x="79" y="532"/>
                    <a:pt x="79" y="532"/>
                    <a:pt x="79" y="532"/>
                  </a:cubicBezTo>
                  <a:cubicBezTo>
                    <a:pt x="60" y="540"/>
                    <a:pt x="52" y="545"/>
                    <a:pt x="36" y="547"/>
                  </a:cubicBezTo>
                  <a:cubicBezTo>
                    <a:pt x="28" y="549"/>
                    <a:pt x="7" y="551"/>
                    <a:pt x="0" y="552"/>
                  </a:cubicBezTo>
                  <a:cubicBezTo>
                    <a:pt x="2" y="552"/>
                    <a:pt x="3" y="553"/>
                    <a:pt x="5" y="553"/>
                  </a:cubicBezTo>
                  <a:cubicBezTo>
                    <a:pt x="43" y="557"/>
                    <a:pt x="82" y="555"/>
                    <a:pt x="119" y="553"/>
                  </a:cubicBezTo>
                  <a:close/>
                  <a:moveTo>
                    <a:pt x="107" y="539"/>
                  </a:moveTo>
                  <a:cubicBezTo>
                    <a:pt x="111" y="540"/>
                    <a:pt x="115" y="541"/>
                    <a:pt x="120" y="542"/>
                  </a:cubicBezTo>
                  <a:cubicBezTo>
                    <a:pt x="116" y="541"/>
                    <a:pt x="111" y="540"/>
                    <a:pt x="107" y="539"/>
                  </a:cubicBezTo>
                  <a:close/>
                </a:path>
              </a:pathLst>
            </a:custGeom>
            <a:solidFill>
              <a:srgbClr val="9F0B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5" name="Freeform 121"/>
            <p:cNvSpPr>
              <a:spLocks/>
            </p:cNvSpPr>
            <p:nvPr/>
          </p:nvSpPr>
          <p:spPr bwMode="auto">
            <a:xfrm>
              <a:off x="6665352" y="586487"/>
              <a:ext cx="1376413" cy="902834"/>
            </a:xfrm>
            <a:custGeom>
              <a:avLst/>
              <a:gdLst>
                <a:gd name="T0" fmla="*/ 56 w 883"/>
                <a:gd name="T1" fmla="*/ 579 h 579"/>
                <a:gd name="T2" fmla="*/ 42 w 883"/>
                <a:gd name="T3" fmla="*/ 579 h 579"/>
                <a:gd name="T4" fmla="*/ 31 w 883"/>
                <a:gd name="T5" fmla="*/ 579 h 579"/>
                <a:gd name="T6" fmla="*/ 25 w 883"/>
                <a:gd name="T7" fmla="*/ 578 h 579"/>
                <a:gd name="T8" fmla="*/ 17 w 883"/>
                <a:gd name="T9" fmla="*/ 578 h 579"/>
                <a:gd name="T10" fmla="*/ 11 w 883"/>
                <a:gd name="T11" fmla="*/ 577 h 579"/>
                <a:gd name="T12" fmla="*/ 0 w 883"/>
                <a:gd name="T13" fmla="*/ 576 h 579"/>
                <a:gd name="T14" fmla="*/ 80 w 883"/>
                <a:gd name="T15" fmla="*/ 558 h 579"/>
                <a:gd name="T16" fmla="*/ 270 w 883"/>
                <a:gd name="T17" fmla="*/ 364 h 579"/>
                <a:gd name="T18" fmla="*/ 457 w 883"/>
                <a:gd name="T19" fmla="*/ 137 h 579"/>
                <a:gd name="T20" fmla="*/ 702 w 883"/>
                <a:gd name="T21" fmla="*/ 11 h 579"/>
                <a:gd name="T22" fmla="*/ 718 w 883"/>
                <a:gd name="T23" fmla="*/ 9 h 579"/>
                <a:gd name="T24" fmla="*/ 728 w 883"/>
                <a:gd name="T25" fmla="*/ 7 h 579"/>
                <a:gd name="T26" fmla="*/ 747 w 883"/>
                <a:gd name="T27" fmla="*/ 5 h 579"/>
                <a:gd name="T28" fmla="*/ 758 w 883"/>
                <a:gd name="T29" fmla="*/ 4 h 579"/>
                <a:gd name="T30" fmla="*/ 774 w 883"/>
                <a:gd name="T31" fmla="*/ 2 h 579"/>
                <a:gd name="T32" fmla="*/ 782 w 883"/>
                <a:gd name="T33" fmla="*/ 2 h 579"/>
                <a:gd name="T34" fmla="*/ 787 w 883"/>
                <a:gd name="T35" fmla="*/ 2 h 579"/>
                <a:gd name="T36" fmla="*/ 795 w 883"/>
                <a:gd name="T37" fmla="*/ 1 h 579"/>
                <a:gd name="T38" fmla="*/ 806 w 883"/>
                <a:gd name="T39" fmla="*/ 1 h 579"/>
                <a:gd name="T40" fmla="*/ 807 w 883"/>
                <a:gd name="T41" fmla="*/ 1 h 579"/>
                <a:gd name="T42" fmla="*/ 816 w 883"/>
                <a:gd name="T43" fmla="*/ 1 h 579"/>
                <a:gd name="T44" fmla="*/ 831 w 883"/>
                <a:gd name="T45" fmla="*/ 0 h 579"/>
                <a:gd name="T46" fmla="*/ 842 w 883"/>
                <a:gd name="T47" fmla="*/ 0 h 579"/>
                <a:gd name="T48" fmla="*/ 843 w 883"/>
                <a:gd name="T49" fmla="*/ 1 h 579"/>
                <a:gd name="T50" fmla="*/ 847 w 883"/>
                <a:gd name="T51" fmla="*/ 1 h 579"/>
                <a:gd name="T52" fmla="*/ 865 w 883"/>
                <a:gd name="T53" fmla="*/ 1 h 579"/>
                <a:gd name="T54" fmla="*/ 865 w 883"/>
                <a:gd name="T55" fmla="*/ 1 h 579"/>
                <a:gd name="T56" fmla="*/ 873 w 883"/>
                <a:gd name="T57" fmla="*/ 1 h 579"/>
                <a:gd name="T58" fmla="*/ 883 w 883"/>
                <a:gd name="T59" fmla="*/ 2 h 579"/>
                <a:gd name="T60" fmla="*/ 867 w 883"/>
                <a:gd name="T61" fmla="*/ 3 h 579"/>
                <a:gd name="T62" fmla="*/ 806 w 883"/>
                <a:gd name="T63" fmla="*/ 19 h 579"/>
                <a:gd name="T64" fmla="*/ 806 w 883"/>
                <a:gd name="T65" fmla="*/ 19 h 579"/>
                <a:gd name="T66" fmla="*/ 794 w 883"/>
                <a:gd name="T67" fmla="*/ 22 h 579"/>
                <a:gd name="T68" fmla="*/ 783 w 883"/>
                <a:gd name="T69" fmla="*/ 25 h 579"/>
                <a:gd name="T70" fmla="*/ 772 w 883"/>
                <a:gd name="T71" fmla="*/ 29 h 579"/>
                <a:gd name="T72" fmla="*/ 694 w 883"/>
                <a:gd name="T73" fmla="*/ 64 h 579"/>
                <a:gd name="T74" fmla="*/ 437 w 883"/>
                <a:gd name="T75" fmla="*/ 327 h 579"/>
                <a:gd name="T76" fmla="*/ 194 w 883"/>
                <a:gd name="T77" fmla="*/ 566 h 579"/>
                <a:gd name="T78" fmla="*/ 69 w 883"/>
                <a:gd name="T79" fmla="*/ 579 h 579"/>
                <a:gd name="T80" fmla="*/ 56 w 883"/>
                <a:gd name="T81"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3" h="579">
                  <a:moveTo>
                    <a:pt x="56" y="579"/>
                  </a:moveTo>
                  <a:cubicBezTo>
                    <a:pt x="51" y="579"/>
                    <a:pt x="46" y="579"/>
                    <a:pt x="42" y="579"/>
                  </a:cubicBezTo>
                  <a:cubicBezTo>
                    <a:pt x="38" y="579"/>
                    <a:pt x="35" y="579"/>
                    <a:pt x="31" y="579"/>
                  </a:cubicBezTo>
                  <a:cubicBezTo>
                    <a:pt x="29" y="579"/>
                    <a:pt x="27" y="578"/>
                    <a:pt x="25" y="578"/>
                  </a:cubicBezTo>
                  <a:cubicBezTo>
                    <a:pt x="22" y="578"/>
                    <a:pt x="19" y="578"/>
                    <a:pt x="17" y="578"/>
                  </a:cubicBezTo>
                  <a:cubicBezTo>
                    <a:pt x="15" y="578"/>
                    <a:pt x="13" y="578"/>
                    <a:pt x="11" y="577"/>
                  </a:cubicBezTo>
                  <a:cubicBezTo>
                    <a:pt x="7" y="577"/>
                    <a:pt x="4" y="577"/>
                    <a:pt x="0" y="576"/>
                  </a:cubicBezTo>
                  <a:cubicBezTo>
                    <a:pt x="26" y="575"/>
                    <a:pt x="50" y="571"/>
                    <a:pt x="80" y="558"/>
                  </a:cubicBezTo>
                  <a:cubicBezTo>
                    <a:pt x="164" y="522"/>
                    <a:pt x="218" y="435"/>
                    <a:pt x="270" y="364"/>
                  </a:cubicBezTo>
                  <a:cubicBezTo>
                    <a:pt x="327" y="284"/>
                    <a:pt x="384" y="203"/>
                    <a:pt x="457" y="137"/>
                  </a:cubicBezTo>
                  <a:cubicBezTo>
                    <a:pt x="526" y="74"/>
                    <a:pt x="609" y="27"/>
                    <a:pt x="702" y="11"/>
                  </a:cubicBezTo>
                  <a:cubicBezTo>
                    <a:pt x="707" y="10"/>
                    <a:pt x="713" y="9"/>
                    <a:pt x="718" y="9"/>
                  </a:cubicBezTo>
                  <a:cubicBezTo>
                    <a:pt x="721" y="8"/>
                    <a:pt x="725" y="8"/>
                    <a:pt x="728" y="7"/>
                  </a:cubicBezTo>
                  <a:cubicBezTo>
                    <a:pt x="734" y="6"/>
                    <a:pt x="740" y="6"/>
                    <a:pt x="747" y="5"/>
                  </a:cubicBezTo>
                  <a:cubicBezTo>
                    <a:pt x="750" y="4"/>
                    <a:pt x="754" y="4"/>
                    <a:pt x="758" y="4"/>
                  </a:cubicBezTo>
                  <a:cubicBezTo>
                    <a:pt x="763" y="3"/>
                    <a:pt x="769" y="3"/>
                    <a:pt x="774" y="2"/>
                  </a:cubicBezTo>
                  <a:cubicBezTo>
                    <a:pt x="777" y="2"/>
                    <a:pt x="780" y="2"/>
                    <a:pt x="782" y="2"/>
                  </a:cubicBezTo>
                  <a:cubicBezTo>
                    <a:pt x="784" y="2"/>
                    <a:pt x="786" y="2"/>
                    <a:pt x="787" y="2"/>
                  </a:cubicBezTo>
                  <a:cubicBezTo>
                    <a:pt x="790" y="1"/>
                    <a:pt x="793" y="1"/>
                    <a:pt x="795" y="1"/>
                  </a:cubicBezTo>
                  <a:cubicBezTo>
                    <a:pt x="799" y="1"/>
                    <a:pt x="802" y="1"/>
                    <a:pt x="806" y="1"/>
                  </a:cubicBezTo>
                  <a:cubicBezTo>
                    <a:pt x="806" y="1"/>
                    <a:pt x="806" y="1"/>
                    <a:pt x="807" y="1"/>
                  </a:cubicBezTo>
                  <a:cubicBezTo>
                    <a:pt x="810" y="1"/>
                    <a:pt x="813" y="1"/>
                    <a:pt x="816" y="1"/>
                  </a:cubicBezTo>
                  <a:cubicBezTo>
                    <a:pt x="821" y="0"/>
                    <a:pt x="826" y="0"/>
                    <a:pt x="831" y="0"/>
                  </a:cubicBezTo>
                  <a:cubicBezTo>
                    <a:pt x="835" y="0"/>
                    <a:pt x="838" y="0"/>
                    <a:pt x="842" y="0"/>
                  </a:cubicBezTo>
                  <a:cubicBezTo>
                    <a:pt x="842" y="0"/>
                    <a:pt x="843" y="0"/>
                    <a:pt x="843" y="1"/>
                  </a:cubicBezTo>
                  <a:cubicBezTo>
                    <a:pt x="844" y="1"/>
                    <a:pt x="846" y="1"/>
                    <a:pt x="847" y="1"/>
                  </a:cubicBezTo>
                  <a:cubicBezTo>
                    <a:pt x="853" y="1"/>
                    <a:pt x="859" y="1"/>
                    <a:pt x="865" y="1"/>
                  </a:cubicBezTo>
                  <a:cubicBezTo>
                    <a:pt x="865" y="1"/>
                    <a:pt x="865" y="1"/>
                    <a:pt x="865" y="1"/>
                  </a:cubicBezTo>
                  <a:cubicBezTo>
                    <a:pt x="868" y="1"/>
                    <a:pt x="870" y="1"/>
                    <a:pt x="873" y="1"/>
                  </a:cubicBezTo>
                  <a:cubicBezTo>
                    <a:pt x="876" y="2"/>
                    <a:pt x="880" y="2"/>
                    <a:pt x="883" y="2"/>
                  </a:cubicBezTo>
                  <a:cubicBezTo>
                    <a:pt x="878" y="2"/>
                    <a:pt x="872" y="3"/>
                    <a:pt x="867" y="3"/>
                  </a:cubicBezTo>
                  <a:cubicBezTo>
                    <a:pt x="844" y="6"/>
                    <a:pt x="830" y="12"/>
                    <a:pt x="806" y="19"/>
                  </a:cubicBezTo>
                  <a:cubicBezTo>
                    <a:pt x="806" y="19"/>
                    <a:pt x="806" y="19"/>
                    <a:pt x="806" y="19"/>
                  </a:cubicBezTo>
                  <a:cubicBezTo>
                    <a:pt x="802" y="20"/>
                    <a:pt x="798" y="21"/>
                    <a:pt x="794" y="22"/>
                  </a:cubicBezTo>
                  <a:cubicBezTo>
                    <a:pt x="791" y="23"/>
                    <a:pt x="787" y="24"/>
                    <a:pt x="783" y="25"/>
                  </a:cubicBezTo>
                  <a:cubicBezTo>
                    <a:pt x="780" y="26"/>
                    <a:pt x="776" y="27"/>
                    <a:pt x="772" y="29"/>
                  </a:cubicBezTo>
                  <a:cubicBezTo>
                    <a:pt x="745" y="38"/>
                    <a:pt x="719" y="50"/>
                    <a:pt x="694" y="64"/>
                  </a:cubicBezTo>
                  <a:cubicBezTo>
                    <a:pt x="586" y="126"/>
                    <a:pt x="509" y="228"/>
                    <a:pt x="437" y="327"/>
                  </a:cubicBezTo>
                  <a:cubicBezTo>
                    <a:pt x="374" y="414"/>
                    <a:pt x="306" y="535"/>
                    <a:pt x="194" y="566"/>
                  </a:cubicBezTo>
                  <a:cubicBezTo>
                    <a:pt x="154" y="577"/>
                    <a:pt x="111" y="578"/>
                    <a:pt x="69" y="579"/>
                  </a:cubicBezTo>
                  <a:cubicBezTo>
                    <a:pt x="65" y="579"/>
                    <a:pt x="60" y="579"/>
                    <a:pt x="56" y="579"/>
                  </a:cubicBezTo>
                  <a:close/>
                </a:path>
              </a:pathLst>
            </a:custGeom>
            <a:solidFill>
              <a:srgbClr val="9F0B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0" y="0"/>
            <a:ext cx="9144000" cy="970241"/>
          </a:xfrm>
        </p:spPr>
        <p:txBody>
          <a:bodyPr tIns="288000"/>
          <a:lstStyle/>
          <a:p>
            <a:r>
              <a:rPr lang="en-US" dirty="0"/>
              <a:t>Click to edit Master title style</a:t>
            </a:r>
          </a:p>
        </p:txBody>
      </p:sp>
      <p:sp>
        <p:nvSpPr>
          <p:cNvPr id="7" name="Text Placeholder 6"/>
          <p:cNvSpPr>
            <a:spLocks noGrp="1"/>
          </p:cNvSpPr>
          <p:nvPr>
            <p:ph type="body" sz="quarter" idx="10"/>
          </p:nvPr>
        </p:nvSpPr>
        <p:spPr>
          <a:xfrm>
            <a:off x="443755" y="1319253"/>
            <a:ext cx="8239873" cy="4876763"/>
          </a:xfrm>
        </p:spPr>
        <p:txBody>
          <a:bodyPr/>
          <a:lstStyle>
            <a:lvl2pPr>
              <a:buClr>
                <a:schemeClr val="tx1">
                  <a:lumMod val="50000"/>
                </a:schemeClr>
              </a:buClr>
              <a:defRPr/>
            </a:lvl2pPr>
            <a:lvl3pPr>
              <a:buClr>
                <a:schemeClr val="tx1">
                  <a:lumMod val="50000"/>
                </a:schemeClr>
              </a:buClr>
              <a:defRPr/>
            </a:lvl3pPr>
            <a:lvl4pPr>
              <a:buClr>
                <a:schemeClr val="tx1">
                  <a:lumMod val="50000"/>
                </a:schemeClr>
              </a:buClr>
              <a:defRPr/>
            </a:lvl4pPr>
            <a:lvl5pPr>
              <a:buClr>
                <a:schemeClr val="tx1">
                  <a:lumMod val="5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939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140AB82-1FA0-4066-9FCA-8113573FD06E}" type="datetimeFigureOut">
              <a:rPr lang="en-US"/>
              <a:pPr>
                <a:defRPr/>
              </a:pPr>
              <a:t>10/18/2023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CD9DBC-7542-447F-A303-D7296B126BB0}" type="slidenum">
              <a:rPr lang="en-US"/>
              <a:pPr>
                <a:defRPr/>
              </a:pPr>
              <a:t>‹#›</a:t>
            </a:fld>
            <a:endParaRPr lang="en-US"/>
          </a:p>
        </p:txBody>
      </p:sp>
    </p:spTree>
    <p:extLst>
      <p:ext uri="{BB962C8B-B14F-4D97-AF65-F5344CB8AC3E}">
        <p14:creationId xmlns:p14="http://schemas.microsoft.com/office/powerpoint/2010/main" val="4293245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FC05C0-DD46-4E96-8657-77AE92513DAD}" type="datetimeFigureOut">
              <a:rPr lang="en-US"/>
              <a:pPr>
                <a:defRPr/>
              </a:pPr>
              <a:t>10/18/2023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A174B0-C65A-47A0-8A6A-A16EA7871D8E}" type="slidenum">
              <a:rPr lang="en-US"/>
              <a:pPr>
                <a:defRPr/>
              </a:pPr>
              <a:t>‹#›</a:t>
            </a:fld>
            <a:endParaRPr lang="en-US"/>
          </a:p>
        </p:txBody>
      </p:sp>
    </p:spTree>
    <p:extLst>
      <p:ext uri="{BB962C8B-B14F-4D97-AF65-F5344CB8AC3E}">
        <p14:creationId xmlns:p14="http://schemas.microsoft.com/office/powerpoint/2010/main" val="2757307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517C374-5B61-4575-A5A4-AD28E116B22D}" type="datetimeFigureOut">
              <a:rPr lang="en-US"/>
              <a:pPr>
                <a:defRPr/>
              </a:pPr>
              <a:t>10/18/2023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090BAB-FFA3-471E-8DF8-F1F5D071B1A7}" type="slidenum">
              <a:rPr lang="en-US"/>
              <a:pPr>
                <a:defRPr/>
              </a:pPr>
              <a:t>‹#›</a:t>
            </a:fld>
            <a:endParaRPr lang="en-US"/>
          </a:p>
        </p:txBody>
      </p:sp>
    </p:spTree>
    <p:extLst>
      <p:ext uri="{BB962C8B-B14F-4D97-AF65-F5344CB8AC3E}">
        <p14:creationId xmlns:p14="http://schemas.microsoft.com/office/powerpoint/2010/main" val="99905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7BAAB55-6F2D-433D-8E35-C0F913D6967B}" type="datetimeFigureOut">
              <a:rPr lang="en-US"/>
              <a:pPr>
                <a:defRPr/>
              </a:pPr>
              <a:t>10/18/2023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9ED033-C54D-415F-8AD0-35E51ED9EC8B}" type="slidenum">
              <a:rPr lang="en-US"/>
              <a:pPr>
                <a:defRPr/>
              </a:pPr>
              <a:t>‹#›</a:t>
            </a:fld>
            <a:endParaRPr lang="en-US"/>
          </a:p>
        </p:txBody>
      </p:sp>
    </p:spTree>
    <p:extLst>
      <p:ext uri="{BB962C8B-B14F-4D97-AF65-F5344CB8AC3E}">
        <p14:creationId xmlns:p14="http://schemas.microsoft.com/office/powerpoint/2010/main" val="3517326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6E75985-F7EA-4AC9-9D3F-437A9B0E50E4}" type="datetimeFigureOut">
              <a:rPr lang="en-US"/>
              <a:pPr>
                <a:defRPr/>
              </a:pPr>
              <a:t>10/18/2023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03924E-AEED-41A8-BCF7-9FC5637F9AB1}" type="slidenum">
              <a:rPr lang="en-US"/>
              <a:pPr>
                <a:defRPr/>
              </a:pPr>
              <a:t>‹#›</a:t>
            </a:fld>
            <a:endParaRPr lang="en-US"/>
          </a:p>
        </p:txBody>
      </p:sp>
    </p:spTree>
    <p:extLst>
      <p:ext uri="{BB962C8B-B14F-4D97-AF65-F5344CB8AC3E}">
        <p14:creationId xmlns:p14="http://schemas.microsoft.com/office/powerpoint/2010/main" val="2060577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968F93-68BF-43BE-9937-EB8205C2C229}" type="datetimeFigureOut">
              <a:rPr lang="en-US"/>
              <a:pPr>
                <a:defRPr/>
              </a:pPr>
              <a:t>10/18/2023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EED593-71C1-4AA2-A714-01C8D84BC563}" type="slidenum">
              <a:rPr lang="en-US"/>
              <a:pPr>
                <a:defRPr/>
              </a:pPr>
              <a:t>‹#›</a:t>
            </a:fld>
            <a:endParaRPr lang="en-US"/>
          </a:p>
        </p:txBody>
      </p:sp>
    </p:spTree>
    <p:extLst>
      <p:ext uri="{BB962C8B-B14F-4D97-AF65-F5344CB8AC3E}">
        <p14:creationId xmlns:p14="http://schemas.microsoft.com/office/powerpoint/2010/main" val="2630049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ADDC70-6CBC-449A-852F-1F854CADCF32}" type="datetimeFigureOut">
              <a:rPr lang="en-US"/>
              <a:pPr>
                <a:defRPr/>
              </a:pPr>
              <a:t>10/18/2023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4FD388-AC08-4398-9A17-AD9E22140AE7}" type="slidenum">
              <a:rPr lang="en-US"/>
              <a:pPr>
                <a:defRPr/>
              </a:pPr>
              <a:t>‹#›</a:t>
            </a:fld>
            <a:endParaRPr lang="en-US"/>
          </a:p>
        </p:txBody>
      </p:sp>
    </p:spTree>
    <p:extLst>
      <p:ext uri="{BB962C8B-B14F-4D97-AF65-F5344CB8AC3E}">
        <p14:creationId xmlns:p14="http://schemas.microsoft.com/office/powerpoint/2010/main" val="1291164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7D3799D-2617-42C0-8DFC-EABAFD061D6C}" type="datetimeFigureOut">
              <a:rPr lang="en-US"/>
              <a:pPr>
                <a:defRPr/>
              </a:pPr>
              <a:t>10/18/2023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187BDB-A299-4127-804E-C7EF547D2C8F}" type="slidenum">
              <a:rPr lang="en-US"/>
              <a:pPr>
                <a:defRPr/>
              </a:pPr>
              <a:t>‹#›</a:t>
            </a:fld>
            <a:endParaRPr lang="en-US"/>
          </a:p>
        </p:txBody>
      </p:sp>
    </p:spTree>
    <p:extLst>
      <p:ext uri="{BB962C8B-B14F-4D97-AF65-F5344CB8AC3E}">
        <p14:creationId xmlns:p14="http://schemas.microsoft.com/office/powerpoint/2010/main" val="4258468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AB2D35B-179B-445F-986D-6DB51C8A9885}" type="datetimeFigureOut">
              <a:rPr lang="en-US"/>
              <a:pPr>
                <a:defRPr/>
              </a:pPr>
              <a:t>10/18/2023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638539-AD22-4BC1-8F2A-2B113B710A7B}" type="slidenum">
              <a:rPr lang="en-US"/>
              <a:pPr>
                <a:defRPr/>
              </a:pPr>
              <a:t>‹#›</a:t>
            </a:fld>
            <a:endParaRPr lang="en-US"/>
          </a:p>
        </p:txBody>
      </p:sp>
    </p:spTree>
    <p:extLst>
      <p:ext uri="{BB962C8B-B14F-4D97-AF65-F5344CB8AC3E}">
        <p14:creationId xmlns:p14="http://schemas.microsoft.com/office/powerpoint/2010/main" val="1276585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E987A-7025-4A87-B65B-484092C60AE7}" type="datetimeFigureOut">
              <a:rPr lang="en-US"/>
              <a:pPr>
                <a:defRPr/>
              </a:pPr>
              <a:t>10/18/2023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BE5EDE-139B-4CF5-8E66-43B0C84C21A4}" type="slidenum">
              <a:rPr lang="en-US"/>
              <a:pPr>
                <a:defRPr/>
              </a:pPr>
              <a:t>‹#›</a:t>
            </a:fld>
            <a:endParaRPr lang="en-US"/>
          </a:p>
        </p:txBody>
      </p:sp>
    </p:spTree>
    <p:extLst>
      <p:ext uri="{BB962C8B-B14F-4D97-AF65-F5344CB8AC3E}">
        <p14:creationId xmlns:p14="http://schemas.microsoft.com/office/powerpoint/2010/main" val="3679297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3E7196-44DB-4AFC-97D7-E94B64ADE895}" type="datetimeFigureOut">
              <a:rPr lang="en-US"/>
              <a:pPr>
                <a:defRPr/>
              </a:pPr>
              <a:t>10/18/2023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19112B-743F-41A0-BD01-2E4EAAC4FB91}" type="slidenum">
              <a:rPr lang="en-US"/>
              <a:pPr>
                <a:defRPr/>
              </a:pPr>
              <a:t>‹#›</a:t>
            </a:fld>
            <a:endParaRPr lang="en-US"/>
          </a:p>
        </p:txBody>
      </p:sp>
    </p:spTree>
    <p:extLst>
      <p:ext uri="{BB962C8B-B14F-4D97-AF65-F5344CB8AC3E}">
        <p14:creationId xmlns:p14="http://schemas.microsoft.com/office/powerpoint/2010/main" val="2085269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670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37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618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788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896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230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755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3400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03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055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910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Subtitle">
    <p:spTree>
      <p:nvGrpSpPr>
        <p:cNvPr id="1" name="Shape 14"/>
        <p:cNvGrpSpPr/>
        <p:nvPr/>
      </p:nvGrpSpPr>
      <p:grpSpPr>
        <a:xfrm>
          <a:off x="0" y="0"/>
          <a:ext cx="0" cy="0"/>
          <a:chOff x="0" y="0"/>
          <a:chExt cx="0" cy="0"/>
        </a:xfrm>
      </p:grpSpPr>
      <p:sp>
        <p:nvSpPr>
          <p:cNvPr id="18" name="Shape 18"/>
          <p:cNvSpPr txBox="1">
            <a:spLocks noGrp="1"/>
          </p:cNvSpPr>
          <p:nvPr>
            <p:ph type="ctrTitle"/>
          </p:nvPr>
        </p:nvSpPr>
        <p:spPr>
          <a:xfrm>
            <a:off x="685800" y="2415934"/>
            <a:ext cx="4988400" cy="1546400"/>
          </a:xfrm>
          <a:prstGeom prst="rect">
            <a:avLst/>
          </a:prstGeom>
        </p:spPr>
        <p:txBody>
          <a:bodyPr lIns="91425" tIns="91425" rIns="91425" bIns="91425" anchor="t" anchorCtr="0"/>
          <a:lstStyle>
            <a:lvl1pPr lvl="0" rtl="0">
              <a:spcBef>
                <a:spcPts val="0"/>
              </a:spcBef>
              <a:buSzPct val="100000"/>
              <a:defRPr sz="3600"/>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a:p>
        </p:txBody>
      </p:sp>
      <p:sp>
        <p:nvSpPr>
          <p:cNvPr id="19" name="Shape 19"/>
          <p:cNvSpPr txBox="1">
            <a:spLocks noGrp="1"/>
          </p:cNvSpPr>
          <p:nvPr>
            <p:ph type="subTitle" idx="1"/>
          </p:nvPr>
        </p:nvSpPr>
        <p:spPr>
          <a:xfrm>
            <a:off x="685800" y="4091533"/>
            <a:ext cx="4988400" cy="1046400"/>
          </a:xfrm>
          <a:prstGeom prst="rect">
            <a:avLst/>
          </a:prstGeom>
        </p:spPr>
        <p:txBody>
          <a:bodyPr lIns="91425" tIns="91425" rIns="91425" bIns="91425" anchor="t" anchorCtr="0"/>
          <a:lstStyle>
            <a:lvl1pPr lvl="0" rtl="0">
              <a:spcBef>
                <a:spcPts val="0"/>
              </a:spcBef>
              <a:buSzPct val="100000"/>
              <a:buNone/>
              <a:defRPr sz="1400"/>
            </a:lvl1pPr>
            <a:lvl2pPr lvl="1" rtl="0">
              <a:spcBef>
                <a:spcPts val="0"/>
              </a:spcBef>
              <a:buSzPct val="100000"/>
              <a:buNone/>
              <a:defRPr sz="1400"/>
            </a:lvl2pPr>
            <a:lvl3pPr lvl="2" rtl="0">
              <a:spcBef>
                <a:spcPts val="0"/>
              </a:spcBef>
              <a:buSzPct val="100000"/>
              <a:buNone/>
              <a:defRPr sz="1400"/>
            </a:lvl3pPr>
            <a:lvl4pPr lvl="3" rtl="0">
              <a:spcBef>
                <a:spcPts val="0"/>
              </a:spcBef>
              <a:buSzPct val="100000"/>
              <a:buNone/>
              <a:defRPr sz="1400"/>
            </a:lvl4pPr>
            <a:lvl5pPr lvl="4" rtl="0">
              <a:spcBef>
                <a:spcPts val="0"/>
              </a:spcBef>
              <a:buSzPct val="100000"/>
              <a:buNone/>
              <a:defRPr sz="1400"/>
            </a:lvl5pPr>
            <a:lvl6pPr lvl="5" rtl="0">
              <a:spcBef>
                <a:spcPts val="0"/>
              </a:spcBef>
              <a:buSzPct val="100000"/>
              <a:buNone/>
              <a:defRPr sz="1400"/>
            </a:lvl6pPr>
            <a:lvl7pPr lvl="6" rtl="0">
              <a:spcBef>
                <a:spcPts val="0"/>
              </a:spcBef>
              <a:buSzPct val="100000"/>
              <a:buNone/>
              <a:defRPr sz="1400"/>
            </a:lvl7pPr>
            <a:lvl8pPr lvl="7" rtl="0">
              <a:spcBef>
                <a:spcPts val="0"/>
              </a:spcBef>
              <a:buSzPct val="100000"/>
              <a:buNone/>
              <a:defRPr sz="1400"/>
            </a:lvl8pPr>
            <a:lvl9pPr lvl="8" rtl="0">
              <a:spcBef>
                <a:spcPts val="0"/>
              </a:spcBef>
              <a:buSzPct val="100000"/>
              <a:buNone/>
              <a:defRPr sz="1400"/>
            </a:lvl9pPr>
          </a:lstStyle>
          <a:p>
            <a:endParaRPr/>
          </a:p>
        </p:txBody>
      </p:sp>
    </p:spTree>
    <p:extLst>
      <p:ext uri="{BB962C8B-B14F-4D97-AF65-F5344CB8AC3E}">
        <p14:creationId xmlns:p14="http://schemas.microsoft.com/office/powerpoint/2010/main" val="283626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2E1C14D-89A6-4758-BF2B-71A66D0E5EC9}"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F754A8-175C-4B01-93A3-B71A370ED6D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60319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F0A54B-3B37-442D-8CCC-448D341352E7}"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76E21A-3C83-4CB5-B8F7-302F22C6AE4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0413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089D040-FCF8-430A-985B-62236AD8BA69}"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13FE14-A9AD-4ED5-B791-F7C0363CB6D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84578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36896DD-404B-4899-B26E-44435A193C36}"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D31A6A-432D-42AE-80C5-6BD7F7AF7A7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42432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333EE9F-4DB0-4FEA-8DC5-766B97EB5EB0}"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AC2C3F-C5A5-4F91-9AFB-494855B0B75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4578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41BF6D-1591-4AEA-B9E1-143B31783547}"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690E052-AA27-4824-A4E1-4BC94613006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4778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45B1D20-1FE4-4A27-B1DF-A170CC55E694}"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D913409-E24F-4C0C-A101-7DB33EB57A7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5018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AB7D24-4AA1-4304-8E96-A3C835199003}"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35FD40-EED8-4AD1-9FE4-68779D233D0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6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7E5E7D-0AF1-4416-A93B-41D1244FC8B1}"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42A68F-0127-4B1D-9C42-458893A64E1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8477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665CDD-BF94-4A51-8E80-74AC67407DFB}"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7ADD5C-C0A0-4BCF-9478-F8B9EA67B45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068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AEBCDF-B426-411B-9627-1BF878E5B12E}" type="datetimeFigureOut">
              <a:rPr lang="en-US" smtClean="0">
                <a:solidFill>
                  <a:prstClr val="black">
                    <a:tint val="75000"/>
                  </a:prstClr>
                </a:solidFill>
              </a:rPr>
              <a:pPr>
                <a:def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441762-1F67-4D7B-B39C-5A9CAEB4ED4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14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DEFCE60-16A6-48DE-A6BA-63286157AD2F}" type="slidenum">
              <a:rPr lang="en-US" altLang="en-US" smtClean="0"/>
              <a:pPr>
                <a:defRPr/>
              </a:pPr>
              <a:t>‹#›</a:t>
            </a:fld>
            <a:endParaRPr lang="en-US" altLang="en-US" dirty="0"/>
          </a:p>
        </p:txBody>
      </p:sp>
      <p:sp>
        <p:nvSpPr>
          <p:cNvPr id="7" name="Line 9"/>
          <p:cNvSpPr>
            <a:spLocks noChangeShapeType="1"/>
          </p:cNvSpPr>
          <p:nvPr/>
        </p:nvSpPr>
        <p:spPr bwMode="auto">
          <a:xfrm>
            <a:off x="0" y="1524000"/>
            <a:ext cx="9144000" cy="0"/>
          </a:xfrm>
          <a:prstGeom prst="line">
            <a:avLst/>
          </a:prstGeom>
          <a:noFill/>
          <a:ln w="222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p>
        </p:txBody>
      </p:sp>
      <p:pic>
        <p:nvPicPr>
          <p:cNvPr id="8" name="Picture 10"/>
          <p:cNvPicPr>
            <a:picLocks noChangeAspect="1"/>
          </p:cNvPicPr>
          <p:nvPr/>
        </p:nvPicPr>
        <p:blipFill>
          <a:blip r:embed="rId13" cstate="print">
            <a:extLst>
              <a:ext uri="{28A0092B-C50C-407E-A947-70E740481C1C}">
                <a14:useLocalDpi xmlns:a14="http://schemas.microsoft.com/office/drawing/2010/main" val="0"/>
              </a:ext>
            </a:extLst>
          </a:blip>
          <a:srcRect l="5228" t="77779" b="5708"/>
          <a:stretch>
            <a:fillRect/>
          </a:stretch>
        </p:blipFill>
        <p:spPr bwMode="auto">
          <a:xfrm>
            <a:off x="0" y="5862638"/>
            <a:ext cx="7620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1905000" y="6281738"/>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000" dirty="0">
                <a:solidFill>
                  <a:srgbClr val="595959"/>
                </a:solidFill>
                <a:latin typeface="Tahoma" panose="020B0604030504040204" pitchFamily="34" charset="0"/>
                <a:cs typeface="Tahoma" panose="020B0604030504040204" pitchFamily="34" charset="0"/>
              </a:rPr>
              <a:t>Module No:306, 3</a:t>
            </a:r>
            <a:r>
              <a:rPr lang="en-US" altLang="en-US" sz="1000" baseline="30000" dirty="0">
                <a:solidFill>
                  <a:srgbClr val="595959"/>
                </a:solidFill>
                <a:latin typeface="Tahoma" panose="020B0604030504040204" pitchFamily="34" charset="0"/>
                <a:cs typeface="Tahoma" panose="020B0604030504040204" pitchFamily="34" charset="0"/>
              </a:rPr>
              <a:t>rd</a:t>
            </a:r>
            <a:r>
              <a:rPr lang="en-US" altLang="en-US" sz="1000" dirty="0">
                <a:solidFill>
                  <a:srgbClr val="595959"/>
                </a:solidFill>
                <a:latin typeface="Tahoma" panose="020B0604030504040204" pitchFamily="34" charset="0"/>
                <a:cs typeface="Tahoma" panose="020B0604030504040204" pitchFamily="34" charset="0"/>
              </a:rPr>
              <a:t> Floor, Phase2, </a:t>
            </a:r>
            <a:r>
              <a:rPr lang="en-US" altLang="en-US" sz="1000" dirty="0" err="1">
                <a:solidFill>
                  <a:srgbClr val="595959"/>
                </a:solidFill>
                <a:latin typeface="Tahoma" panose="020B0604030504040204" pitchFamily="34" charset="0"/>
                <a:cs typeface="Tahoma" panose="020B0604030504040204" pitchFamily="34" charset="0"/>
              </a:rPr>
              <a:t>Ticel</a:t>
            </a:r>
            <a:r>
              <a:rPr lang="en-US" altLang="en-US" sz="1000" dirty="0">
                <a:solidFill>
                  <a:srgbClr val="595959"/>
                </a:solidFill>
                <a:latin typeface="Tahoma" panose="020B0604030504040204" pitchFamily="34" charset="0"/>
                <a:cs typeface="Tahoma" panose="020B0604030504040204" pitchFamily="34" charset="0"/>
              </a:rPr>
              <a:t> Bio Park, </a:t>
            </a:r>
            <a:r>
              <a:rPr lang="en-US" altLang="en-US" sz="1000" dirty="0" err="1">
                <a:solidFill>
                  <a:srgbClr val="595959"/>
                </a:solidFill>
                <a:latin typeface="Tahoma" panose="020B0604030504040204" pitchFamily="34" charset="0"/>
                <a:cs typeface="Tahoma" panose="020B0604030504040204" pitchFamily="34" charset="0"/>
              </a:rPr>
              <a:t>Taramani</a:t>
            </a:r>
            <a:r>
              <a:rPr lang="en-US" altLang="en-US" sz="1000" dirty="0">
                <a:solidFill>
                  <a:srgbClr val="595959"/>
                </a:solidFill>
                <a:latin typeface="Tahoma" panose="020B0604030504040204" pitchFamily="34" charset="0"/>
                <a:cs typeface="Tahoma" panose="020B0604030504040204" pitchFamily="34" charset="0"/>
              </a:rPr>
              <a:t>, Chennai - 600 113| </a:t>
            </a:r>
            <a:r>
              <a:rPr lang="en-US" altLang="en-US" sz="1000" dirty="0">
                <a:solidFill>
                  <a:srgbClr val="3FC1BE"/>
                </a:solidFill>
                <a:latin typeface="Tahoma" panose="020B0604030504040204" pitchFamily="34" charset="0"/>
                <a:cs typeface="Tahoma" panose="020B0604030504040204" pitchFamily="34" charset="0"/>
              </a:rPr>
              <a:t>www.saksinlife.com</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Click="0"/>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DEFCE60-16A6-48DE-A6BA-63286157AD2F}"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
        <p:nvSpPr>
          <p:cNvPr id="7" name="Line 9"/>
          <p:cNvSpPr>
            <a:spLocks noChangeShapeType="1"/>
          </p:cNvSpPr>
          <p:nvPr/>
        </p:nvSpPr>
        <p:spPr bwMode="auto">
          <a:xfrm>
            <a:off x="0" y="1524000"/>
            <a:ext cx="9144000" cy="0"/>
          </a:xfrm>
          <a:prstGeom prst="line">
            <a:avLst/>
          </a:prstGeom>
          <a:noFill/>
          <a:ln w="222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IN">
              <a:solidFill>
                <a:prstClr val="black"/>
              </a:solidFill>
            </a:endParaRPr>
          </a:p>
        </p:txBody>
      </p:sp>
      <p:pic>
        <p:nvPicPr>
          <p:cNvPr id="8" name="Picture 10"/>
          <p:cNvPicPr>
            <a:picLocks noChangeAspect="1"/>
          </p:cNvPicPr>
          <p:nvPr/>
        </p:nvPicPr>
        <p:blipFill>
          <a:blip r:embed="rId13" cstate="print">
            <a:extLst>
              <a:ext uri="{28A0092B-C50C-407E-A947-70E740481C1C}">
                <a14:useLocalDpi xmlns:a14="http://schemas.microsoft.com/office/drawing/2010/main" val="0"/>
              </a:ext>
            </a:extLst>
          </a:blip>
          <a:srcRect l="5228" t="77779" b="5708"/>
          <a:stretch>
            <a:fillRect/>
          </a:stretch>
        </p:blipFill>
        <p:spPr bwMode="auto">
          <a:xfrm>
            <a:off x="0" y="5862638"/>
            <a:ext cx="7620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1905000" y="6281738"/>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dirty="0">
                <a:solidFill>
                  <a:srgbClr val="595959"/>
                </a:solidFill>
                <a:latin typeface="Tahoma" panose="020B0604030504040204" pitchFamily="34" charset="0"/>
                <a:cs typeface="Tahoma" panose="020B0604030504040204" pitchFamily="34" charset="0"/>
              </a:rPr>
              <a:t>Module No:306, 3</a:t>
            </a:r>
            <a:r>
              <a:rPr lang="en-US" altLang="en-US" sz="1000" baseline="30000" dirty="0">
                <a:solidFill>
                  <a:srgbClr val="595959"/>
                </a:solidFill>
                <a:latin typeface="Tahoma" panose="020B0604030504040204" pitchFamily="34" charset="0"/>
                <a:cs typeface="Tahoma" panose="020B0604030504040204" pitchFamily="34" charset="0"/>
              </a:rPr>
              <a:t>rd</a:t>
            </a:r>
            <a:r>
              <a:rPr lang="en-US" altLang="en-US" sz="1000" dirty="0">
                <a:solidFill>
                  <a:srgbClr val="595959"/>
                </a:solidFill>
                <a:latin typeface="Tahoma" panose="020B0604030504040204" pitchFamily="34" charset="0"/>
                <a:cs typeface="Tahoma" panose="020B0604030504040204" pitchFamily="34" charset="0"/>
              </a:rPr>
              <a:t> Floor, Phase2, </a:t>
            </a:r>
            <a:r>
              <a:rPr lang="en-US" altLang="en-US" sz="1000" dirty="0" err="1">
                <a:solidFill>
                  <a:srgbClr val="595959"/>
                </a:solidFill>
                <a:latin typeface="Tahoma" panose="020B0604030504040204" pitchFamily="34" charset="0"/>
                <a:cs typeface="Tahoma" panose="020B0604030504040204" pitchFamily="34" charset="0"/>
              </a:rPr>
              <a:t>Ticel</a:t>
            </a:r>
            <a:r>
              <a:rPr lang="en-US" altLang="en-US" sz="1000" dirty="0">
                <a:solidFill>
                  <a:srgbClr val="595959"/>
                </a:solidFill>
                <a:latin typeface="Tahoma" panose="020B0604030504040204" pitchFamily="34" charset="0"/>
                <a:cs typeface="Tahoma" panose="020B0604030504040204" pitchFamily="34" charset="0"/>
              </a:rPr>
              <a:t> Bio Park, </a:t>
            </a:r>
            <a:r>
              <a:rPr lang="en-US" altLang="en-US" sz="1000" dirty="0" err="1">
                <a:solidFill>
                  <a:srgbClr val="595959"/>
                </a:solidFill>
                <a:latin typeface="Tahoma" panose="020B0604030504040204" pitchFamily="34" charset="0"/>
                <a:cs typeface="Tahoma" panose="020B0604030504040204" pitchFamily="34" charset="0"/>
              </a:rPr>
              <a:t>Taramani</a:t>
            </a:r>
            <a:r>
              <a:rPr lang="en-US" altLang="en-US" sz="1000" dirty="0">
                <a:solidFill>
                  <a:srgbClr val="595959"/>
                </a:solidFill>
                <a:latin typeface="Tahoma" panose="020B0604030504040204" pitchFamily="34" charset="0"/>
                <a:cs typeface="Tahoma" panose="020B0604030504040204" pitchFamily="34" charset="0"/>
              </a:rPr>
              <a:t>, Chennai - 600 113| </a:t>
            </a:r>
            <a:r>
              <a:rPr lang="en-US" altLang="en-US" sz="1000" dirty="0">
                <a:solidFill>
                  <a:srgbClr val="3FC1BE"/>
                </a:solidFill>
                <a:latin typeface="Tahoma" panose="020B0604030504040204" pitchFamily="34" charset="0"/>
                <a:cs typeface="Tahoma" panose="020B0604030504040204" pitchFamily="34" charset="0"/>
              </a:rPr>
              <a:t>www.saksinlife.com</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advClick="0"/>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48851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783"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110EF3F-2D1E-4F07-8998-218D22D7A03A}" type="datetimeFigureOut">
              <a:rPr lang="en-US"/>
              <a:pPr>
                <a:defRPr/>
              </a:pPr>
              <a:t>10/18/2023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9CD7E77-63EA-4EC6-B59D-0430B5C666E5}" type="slidenum">
              <a:rPr lang="en-US"/>
              <a:pPr>
                <a:defRPr/>
              </a:pPr>
              <a:t>‹#›</a:t>
            </a:fld>
            <a:endParaRPr lang="en-US"/>
          </a:p>
        </p:txBody>
      </p:sp>
    </p:spTree>
    <p:extLst>
      <p:ext uri="{BB962C8B-B14F-4D97-AF65-F5344CB8AC3E}">
        <p14:creationId xmlns:p14="http://schemas.microsoft.com/office/powerpoint/2010/main" val="373314778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4515476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71" r:id="rId1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372665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58.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image" Target="../media/image28.jpeg"/><Relationship Id="rId16" Type="http://schemas.openxmlformats.org/officeDocument/2006/relationships/image" Target="../media/image42.jpeg"/><Relationship Id="rId1" Type="http://schemas.openxmlformats.org/officeDocument/2006/relationships/slideLayout" Target="../slideLayouts/slideLayout64.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3.jpg"/><Relationship Id="rId1" Type="http://schemas.openxmlformats.org/officeDocument/2006/relationships/slideLayout" Target="../slideLayouts/slideLayout64.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9.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9.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1.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77.jp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microsoft.com/office/2007/relationships/hdphoto" Target="../media/hdphoto1.wdp"/><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64.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13.jp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alpha val="0"/>
          </a:schemeClr>
        </a:solidFill>
        <a:effectLst/>
      </p:bgPr>
    </p:bg>
    <p:spTree>
      <p:nvGrpSpPr>
        <p:cNvPr id="1" name=""/>
        <p:cNvGrpSpPr/>
        <p:nvPr/>
      </p:nvGrpSpPr>
      <p:grpSpPr>
        <a:xfrm>
          <a:off x="0" y="0"/>
          <a:ext cx="0" cy="0"/>
          <a:chOff x="0" y="0"/>
          <a:chExt cx="0" cy="0"/>
        </a:xfrm>
      </p:grpSpPr>
      <p:pic>
        <p:nvPicPr>
          <p:cNvPr id="10" name="Picture 9" descr="f025_concept_zero_ferro_fluid_magnetic_display2.gif"/>
          <p:cNvPicPr>
            <a:picLocks noChangeAspect="1"/>
          </p:cNvPicPr>
          <p:nvPr/>
        </p:nvPicPr>
        <p:blipFill>
          <a:blip r:embed="rId2" cstate="print"/>
          <a:srcRect/>
          <a:stretch>
            <a:fillRect/>
          </a:stretch>
        </p:blipFill>
        <p:spPr bwMode="auto">
          <a:xfrm>
            <a:off x="551332" y="1340768"/>
            <a:ext cx="4471988" cy="2944440"/>
          </a:xfrm>
          <a:prstGeom prst="rect">
            <a:avLst/>
          </a:prstGeom>
          <a:noFill/>
          <a:ln w="9525">
            <a:noFill/>
            <a:miter lim="800000"/>
            <a:headEnd/>
            <a:tailEnd/>
          </a:ln>
        </p:spPr>
      </p:pic>
      <p:pic>
        <p:nvPicPr>
          <p:cNvPr id="7" name="Picture 6" descr="Slide_1_3.png"/>
          <p:cNvPicPr>
            <a:picLocks noChangeAspect="1"/>
          </p:cNvPicPr>
          <p:nvPr/>
        </p:nvPicPr>
        <p:blipFill>
          <a:blip r:embed="rId3" cstate="print"/>
          <a:srcRect/>
          <a:stretch>
            <a:fillRect/>
          </a:stretch>
        </p:blipFill>
        <p:spPr bwMode="auto">
          <a:xfrm>
            <a:off x="4644231" y="0"/>
            <a:ext cx="4471987" cy="6858000"/>
          </a:xfrm>
          <a:prstGeom prst="rect">
            <a:avLst/>
          </a:prstGeom>
          <a:noFill/>
          <a:ln w="9525">
            <a:noFill/>
            <a:miter lim="800000"/>
            <a:headEnd/>
            <a:tailEnd/>
          </a:ln>
        </p:spPr>
      </p:pic>
      <p:pic>
        <p:nvPicPr>
          <p:cNvPr id="5" name="Picture 4" descr="Slide_1_1.png"/>
          <p:cNvPicPr>
            <a:picLocks noChangeAspect="1"/>
          </p:cNvPicPr>
          <p:nvPr/>
        </p:nvPicPr>
        <p:blipFill>
          <a:blip r:embed="rId4" cstate="print"/>
          <a:srcRect/>
          <a:stretch>
            <a:fillRect/>
          </a:stretch>
        </p:blipFill>
        <p:spPr bwMode="auto">
          <a:xfrm>
            <a:off x="1710398" y="117455"/>
            <a:ext cx="2331223" cy="1111866"/>
          </a:xfrm>
          <a:prstGeom prst="rect">
            <a:avLst/>
          </a:prstGeom>
          <a:noFill/>
          <a:ln w="9525">
            <a:noFill/>
            <a:miter lim="800000"/>
            <a:headEnd/>
            <a:tailEnd/>
          </a:ln>
        </p:spPr>
      </p:pic>
      <p:sp>
        <p:nvSpPr>
          <p:cNvPr id="9" name="TextBox 8"/>
          <p:cNvSpPr txBox="1">
            <a:spLocks noChangeArrowheads="1"/>
          </p:cNvSpPr>
          <p:nvPr/>
        </p:nvSpPr>
        <p:spPr bwMode="auto">
          <a:xfrm>
            <a:off x="5807620" y="1195471"/>
            <a:ext cx="3084860" cy="4467057"/>
          </a:xfrm>
          <a:prstGeom prst="rect">
            <a:avLst/>
          </a:prstGeom>
          <a:noFill/>
          <a:ln w="9525">
            <a:noFill/>
            <a:miter lim="800000"/>
            <a:headEnd/>
            <a:tailEnd/>
          </a:ln>
        </p:spPr>
        <p:txBody>
          <a:bodyPr wrap="square">
            <a:spAutoFit/>
          </a:bodyPr>
          <a:lstStyle/>
          <a:p>
            <a:pPr algn="ctr">
              <a:lnSpc>
                <a:spcPct val="150000"/>
              </a:lnSpc>
            </a:pPr>
            <a:r>
              <a:rPr lang="en-US" sz="2400" dirty="0">
                <a:solidFill>
                  <a:prstClr val="white"/>
                </a:solidFill>
                <a:latin typeface="Swis721 Lt BT" pitchFamily="34" charset="0"/>
              </a:rPr>
              <a:t>Complex molecular interactions involved in binding of fragmented nucleic acid molecules on magnetic nanoparticles for next generation sequencing applications</a:t>
            </a:r>
          </a:p>
        </p:txBody>
      </p:sp>
      <p:sp>
        <p:nvSpPr>
          <p:cNvPr id="2" name="TextBox 1">
            <a:extLst>
              <a:ext uri="{FF2B5EF4-FFF2-40B4-BE49-F238E27FC236}">
                <a16:creationId xmlns:a16="http://schemas.microsoft.com/office/drawing/2014/main" id="{16BF50D3-46D3-0BE1-C16F-986E5C234779}"/>
              </a:ext>
            </a:extLst>
          </p:cNvPr>
          <p:cNvSpPr txBox="1"/>
          <p:nvPr/>
        </p:nvSpPr>
        <p:spPr>
          <a:xfrm>
            <a:off x="551332" y="4492977"/>
            <a:ext cx="4384703" cy="1169551"/>
          </a:xfrm>
          <a:prstGeom prst="rect">
            <a:avLst/>
          </a:prstGeom>
          <a:noFill/>
        </p:spPr>
        <p:txBody>
          <a:bodyPr wrap="square" rtlCol="0">
            <a:spAutoFit/>
          </a:bodyPr>
          <a:lstStyle/>
          <a:p>
            <a:pPr algn="ctr"/>
            <a:r>
              <a:rPr lang="en-IN" sz="1400" dirty="0">
                <a:latin typeface="Arial" panose="020B0604020202020204" pitchFamily="34" charset="0"/>
                <a:cs typeface="Arial" panose="020B0604020202020204" pitchFamily="34" charset="0"/>
              </a:rPr>
              <a:t>Aniruddha Bhati, PhD,</a:t>
            </a:r>
          </a:p>
          <a:p>
            <a:pPr algn="ctr"/>
            <a:r>
              <a:rPr lang="en-IN" sz="1400" dirty="0">
                <a:latin typeface="Arial" panose="020B0604020202020204" pitchFamily="34" charset="0"/>
                <a:cs typeface="Arial" panose="020B0604020202020204" pitchFamily="34" charset="0"/>
              </a:rPr>
              <a:t>Senior Scientist and Head of Technical Operations,</a:t>
            </a:r>
          </a:p>
          <a:p>
            <a:pPr algn="ctr"/>
            <a:r>
              <a:rPr lang="en-IN" sz="1400" dirty="0">
                <a:latin typeface="Arial" panose="020B0604020202020204" pitchFamily="34" charset="0"/>
                <a:cs typeface="Arial" panose="020B0604020202020204" pitchFamily="34" charset="0"/>
              </a:rPr>
              <a:t>MagGenome Technologies Pvt Ltd, </a:t>
            </a:r>
          </a:p>
          <a:p>
            <a:pPr algn="ctr"/>
            <a:r>
              <a:rPr lang="en-IN" sz="1400" dirty="0">
                <a:latin typeface="Arial" panose="020B0604020202020204" pitchFamily="34" charset="0"/>
                <a:cs typeface="Arial" panose="020B0604020202020204" pitchFamily="34" charset="0"/>
              </a:rPr>
              <a:t>Chennai and San Francisco</a:t>
            </a:r>
          </a:p>
          <a:p>
            <a:pPr algn="ctr"/>
            <a:endParaRPr lang="en-IN" sz="1400" dirty="0">
              <a:latin typeface="Arial" panose="020B0604020202020204" pitchFamily="34" charset="0"/>
              <a:cs typeface="Arial" panose="020B0604020202020204" pitchFamily="34" charset="0"/>
            </a:endParaRPr>
          </a:p>
        </p:txBody>
      </p:sp>
      <p:pic>
        <p:nvPicPr>
          <p:cNvPr id="4" name="Picture 3" descr="A blue and green rectangles with white lines&#10;&#10;Description automatically generated">
            <a:extLst>
              <a:ext uri="{FF2B5EF4-FFF2-40B4-BE49-F238E27FC236}">
                <a16:creationId xmlns:a16="http://schemas.microsoft.com/office/drawing/2014/main" id="{BC49953B-1393-D9B2-889E-E950C8D506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02" y="5448017"/>
            <a:ext cx="3773998" cy="12579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9FEE09-4A74-8A9D-0238-93BD4CE03CDD}"/>
              </a:ext>
            </a:extLst>
          </p:cNvPr>
          <p:cNvSpPr txBox="1"/>
          <p:nvPr/>
        </p:nvSpPr>
        <p:spPr>
          <a:xfrm>
            <a:off x="144934" y="2781866"/>
            <a:ext cx="2068195" cy="307777"/>
          </a:xfrm>
          <a:prstGeom prst="rect">
            <a:avLst/>
          </a:prstGeom>
          <a:noFill/>
        </p:spPr>
        <p:txBody>
          <a:bodyPr wrap="none" rtlCol="0">
            <a:spAutoFit/>
          </a:bodyPr>
          <a:lstStyle/>
          <a:p>
            <a:r>
              <a:rPr lang="en-IN" sz="1400" dirty="0">
                <a:latin typeface="Arial" panose="020B0604020202020204" pitchFamily="34" charset="0"/>
                <a:cs typeface="Arial" panose="020B0604020202020204" pitchFamily="34" charset="0"/>
              </a:rPr>
              <a:t>Low conc. of PEG/NaCl</a:t>
            </a:r>
          </a:p>
        </p:txBody>
      </p:sp>
      <p:cxnSp>
        <p:nvCxnSpPr>
          <p:cNvPr id="3" name="Straight Arrow Connector 2">
            <a:extLst>
              <a:ext uri="{FF2B5EF4-FFF2-40B4-BE49-F238E27FC236}">
                <a16:creationId xmlns:a16="http://schemas.microsoft.com/office/drawing/2014/main" id="{E3B16922-9C57-2F01-F21D-510B398DEF16}"/>
              </a:ext>
            </a:extLst>
          </p:cNvPr>
          <p:cNvCxnSpPr>
            <a:cxnSpLocks/>
          </p:cNvCxnSpPr>
          <p:nvPr/>
        </p:nvCxnSpPr>
        <p:spPr>
          <a:xfrm>
            <a:off x="1229456" y="2241829"/>
            <a:ext cx="129582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BC3351F0-DE85-1673-FFF8-8CE52613A684}"/>
              </a:ext>
            </a:extLst>
          </p:cNvPr>
          <p:cNvSpPr txBox="1"/>
          <p:nvPr/>
        </p:nvSpPr>
        <p:spPr>
          <a:xfrm>
            <a:off x="134615" y="616913"/>
            <a:ext cx="8901881" cy="461665"/>
          </a:xfrm>
          <a:prstGeom prst="rect">
            <a:avLst/>
          </a:prstGeom>
          <a:noFill/>
        </p:spPr>
        <p:txBody>
          <a:bodyPr wrap="square" rtlCol="0">
            <a:spAutoFit/>
          </a:bodyPr>
          <a:lstStyle/>
          <a:p>
            <a:pPr algn="ctr"/>
            <a:r>
              <a:rPr lang="en-US" sz="1200" dirty="0">
                <a:solidFill>
                  <a:srgbClr val="212121"/>
                </a:solidFill>
                <a:latin typeface="Arial" panose="020B0604020202020204" pitchFamily="34" charset="0"/>
                <a:cs typeface="Arial" panose="020B0604020202020204" pitchFamily="34" charset="0"/>
              </a:rPr>
              <a:t>DNA binding to solid-phase reversible immobilization (SPRI) can be controlled by PEG/NaCl concentration; selective precipitation allows size selection from a mixture of fragmented DNA</a:t>
            </a:r>
            <a:endParaRPr lang="en-IN" sz="1200"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1203C317-2E22-5DE6-9FF4-2DE59F63B51B}"/>
              </a:ext>
            </a:extLst>
          </p:cNvPr>
          <p:cNvGrpSpPr/>
          <p:nvPr/>
        </p:nvGrpSpPr>
        <p:grpSpPr>
          <a:xfrm>
            <a:off x="248401" y="1512039"/>
            <a:ext cx="792579" cy="1046186"/>
            <a:chOff x="1410346" y="3311815"/>
            <a:chExt cx="1056772" cy="1394915"/>
          </a:xfrm>
        </p:grpSpPr>
        <p:pic>
          <p:nvPicPr>
            <p:cNvPr id="2050" name="Picture 2">
              <a:extLst>
                <a:ext uri="{FF2B5EF4-FFF2-40B4-BE49-F238E27FC236}">
                  <a16:creationId xmlns:a16="http://schemas.microsoft.com/office/drawing/2014/main" id="{9B3C818A-E460-220D-FF6B-7C6009C664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05" r="10835"/>
            <a:stretch/>
          </p:blipFill>
          <p:spPr bwMode="auto">
            <a:xfrm>
              <a:off x="1410346" y="3311815"/>
              <a:ext cx="1056772" cy="139491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5BC1A76-E84E-A1BC-48DC-FBC6DC129A6F}"/>
                </a:ext>
              </a:extLst>
            </p:cNvPr>
            <p:cNvGrpSpPr/>
            <p:nvPr/>
          </p:nvGrpSpPr>
          <p:grpSpPr>
            <a:xfrm>
              <a:off x="2133598" y="4362285"/>
              <a:ext cx="192974" cy="269576"/>
              <a:chOff x="2133598" y="4362285"/>
              <a:chExt cx="192974" cy="269576"/>
            </a:xfrm>
          </p:grpSpPr>
          <p:sp>
            <p:nvSpPr>
              <p:cNvPr id="23" name="Oval 22">
                <a:extLst>
                  <a:ext uri="{FF2B5EF4-FFF2-40B4-BE49-F238E27FC236}">
                    <a16:creationId xmlns:a16="http://schemas.microsoft.com/office/drawing/2014/main" id="{74BB4D63-D477-35B4-C552-FFE9CCAA7BFE}"/>
                  </a:ext>
                </a:extLst>
              </p:cNvPr>
              <p:cNvSpPr/>
              <p:nvPr/>
            </p:nvSpPr>
            <p:spPr>
              <a:xfrm>
                <a:off x="2133599" y="436445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81BBC449-2330-53D6-4D00-B256BC861685}"/>
                  </a:ext>
                </a:extLst>
              </p:cNvPr>
              <p:cNvSpPr/>
              <p:nvPr/>
            </p:nvSpPr>
            <p:spPr>
              <a:xfrm>
                <a:off x="2133598" y="443078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DC5BD5F5-DE0C-BFC2-BE23-D9EF8088CAD3}"/>
                  </a:ext>
                </a:extLst>
              </p:cNvPr>
              <p:cNvSpPr/>
              <p:nvPr/>
            </p:nvSpPr>
            <p:spPr>
              <a:xfrm>
                <a:off x="2193124" y="436228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39E1E498-E667-16D3-089E-43B335D63302}"/>
                  </a:ext>
                </a:extLst>
              </p:cNvPr>
              <p:cNvSpPr/>
              <p:nvPr/>
            </p:nvSpPr>
            <p:spPr>
              <a:xfrm>
                <a:off x="2236843" y="441311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09BB6FBA-6D47-0852-3A1A-D73129A24F6C}"/>
                  </a:ext>
                </a:extLst>
              </p:cNvPr>
              <p:cNvSpPr/>
              <p:nvPr/>
            </p:nvSpPr>
            <p:spPr>
              <a:xfrm>
                <a:off x="2179750" y="456553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E082FEB1-5D04-FA01-14E8-5D1797C775CA}"/>
                  </a:ext>
                </a:extLst>
              </p:cNvPr>
              <p:cNvSpPr/>
              <p:nvPr/>
            </p:nvSpPr>
            <p:spPr>
              <a:xfrm>
                <a:off x="2183078" y="4454509"/>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1F64ECA6-B6F4-0A9E-0EAC-5BB1DC3D3EEB}"/>
                  </a:ext>
                </a:extLst>
              </p:cNvPr>
              <p:cNvSpPr/>
              <p:nvPr/>
            </p:nvSpPr>
            <p:spPr>
              <a:xfrm>
                <a:off x="2142601" y="449920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38B0DE57-0396-5773-024E-ACA8B39EE87D}"/>
                  </a:ext>
                </a:extLst>
              </p:cNvPr>
              <p:cNvSpPr/>
              <p:nvPr/>
            </p:nvSpPr>
            <p:spPr>
              <a:xfrm>
                <a:off x="2207573" y="454066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8FC53C87-FCA6-A83E-6F40-029E6AC3AA1F}"/>
                  </a:ext>
                </a:extLst>
              </p:cNvPr>
              <p:cNvSpPr/>
              <p:nvPr/>
            </p:nvSpPr>
            <p:spPr>
              <a:xfrm>
                <a:off x="2223555" y="449227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97A19AE3-59F1-270C-2EFC-1DBF82B1B056}"/>
                  </a:ext>
                </a:extLst>
              </p:cNvPr>
              <p:cNvSpPr/>
              <p:nvPr/>
            </p:nvSpPr>
            <p:spPr>
              <a:xfrm>
                <a:off x="2237037" y="439070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grpSp>
      </p:grpSp>
      <p:grpSp>
        <p:nvGrpSpPr>
          <p:cNvPr id="51" name="Group 50">
            <a:extLst>
              <a:ext uri="{FF2B5EF4-FFF2-40B4-BE49-F238E27FC236}">
                <a16:creationId xmlns:a16="http://schemas.microsoft.com/office/drawing/2014/main" id="{65744B55-DC6D-A742-407E-012B76EBF6A3}"/>
              </a:ext>
            </a:extLst>
          </p:cNvPr>
          <p:cNvGrpSpPr/>
          <p:nvPr/>
        </p:nvGrpSpPr>
        <p:grpSpPr>
          <a:xfrm>
            <a:off x="1342986" y="1169656"/>
            <a:ext cx="1071660" cy="978836"/>
            <a:chOff x="1515798" y="3254644"/>
            <a:chExt cx="1878331" cy="1758739"/>
          </a:xfrm>
        </p:grpSpPr>
        <p:grpSp>
          <p:nvGrpSpPr>
            <p:cNvPr id="5" name="Group 4">
              <a:extLst>
                <a:ext uri="{FF2B5EF4-FFF2-40B4-BE49-F238E27FC236}">
                  <a16:creationId xmlns:a16="http://schemas.microsoft.com/office/drawing/2014/main" id="{84C1F714-C692-FD02-E228-3C89F26DCA8B}"/>
                </a:ext>
              </a:extLst>
            </p:cNvPr>
            <p:cNvGrpSpPr/>
            <p:nvPr/>
          </p:nvGrpSpPr>
          <p:grpSpPr>
            <a:xfrm>
              <a:off x="1620350" y="3513615"/>
              <a:ext cx="1531383" cy="1481930"/>
              <a:chOff x="3944068" y="794568"/>
              <a:chExt cx="4156730" cy="3281697"/>
            </a:xfrm>
          </p:grpSpPr>
          <p:pic>
            <p:nvPicPr>
              <p:cNvPr id="6" name="Picture 4" descr="Dna Clipart Stock Illustrations, Royalty-Free Vector Graphics &amp; Clip Art -  iStock">
                <a:extLst>
                  <a:ext uri="{FF2B5EF4-FFF2-40B4-BE49-F238E27FC236}">
                    <a16:creationId xmlns:a16="http://schemas.microsoft.com/office/drawing/2014/main" id="{0A43452B-5F5A-6EC4-C641-172C85D45F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70" t="7948" r="31584" b="15400"/>
              <a:stretch/>
            </p:blipFill>
            <p:spPr bwMode="auto">
              <a:xfrm rot="19897821">
                <a:off x="4603438" y="1583270"/>
                <a:ext cx="523003" cy="2492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na Clipart Stock Illustrations, Royalty-Free Vector Graphics &amp; Clip Art -  iStock">
                <a:extLst>
                  <a:ext uri="{FF2B5EF4-FFF2-40B4-BE49-F238E27FC236}">
                    <a16:creationId xmlns:a16="http://schemas.microsoft.com/office/drawing/2014/main" id="{61019DC6-9EAA-79A0-B52C-8EF8E70D64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60" r="30914"/>
              <a:stretch/>
            </p:blipFill>
            <p:spPr bwMode="auto">
              <a:xfrm>
                <a:off x="5991579" y="1075935"/>
                <a:ext cx="209868" cy="5296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Dna Clipart Stock Illustrations, Royalty-Free Vector Graphics &amp; Clip Art -  iStock">
                <a:extLst>
                  <a:ext uri="{FF2B5EF4-FFF2-40B4-BE49-F238E27FC236}">
                    <a16:creationId xmlns:a16="http://schemas.microsoft.com/office/drawing/2014/main" id="{2108E054-0AE4-EFD9-70E9-2A2B304E71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3" t="14131" r="31405" b="10183"/>
              <a:stretch/>
            </p:blipFill>
            <p:spPr bwMode="auto">
              <a:xfrm rot="610926" flipH="1">
                <a:off x="6191110" y="1139309"/>
                <a:ext cx="205782" cy="4285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Dna Clipart Stock Illustrations, Royalty-Free Vector Graphics &amp; Clip Art -  iStock">
                <a:extLst>
                  <a:ext uri="{FF2B5EF4-FFF2-40B4-BE49-F238E27FC236}">
                    <a16:creationId xmlns:a16="http://schemas.microsoft.com/office/drawing/2014/main" id="{89D7FB1D-C2BE-FA57-2C23-F60AFD3C811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253" t="14131" r="31405" b="10183"/>
              <a:stretch/>
            </p:blipFill>
            <p:spPr bwMode="auto">
              <a:xfrm rot="21058650" flipH="1">
                <a:off x="6217716" y="1630121"/>
                <a:ext cx="134566" cy="4285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Dna Clipart Stock Illustrations, Royalty-Free Vector Graphics &amp; Clip Art -  iStock">
                <a:extLst>
                  <a:ext uri="{FF2B5EF4-FFF2-40B4-BE49-F238E27FC236}">
                    <a16:creationId xmlns:a16="http://schemas.microsoft.com/office/drawing/2014/main" id="{707CECAE-D713-EBE5-F7E0-193082D3E9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3" t="14131" r="31405" b="10183"/>
              <a:stretch/>
            </p:blipFill>
            <p:spPr bwMode="auto">
              <a:xfrm rot="610926" flipH="1">
                <a:off x="5761800" y="1622670"/>
                <a:ext cx="205782" cy="4285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na Clipart Stock Illustrations, Royalty-Free Vector Graphics &amp; Clip Art -  iStock">
                <a:extLst>
                  <a:ext uri="{FF2B5EF4-FFF2-40B4-BE49-F238E27FC236}">
                    <a16:creationId xmlns:a16="http://schemas.microsoft.com/office/drawing/2014/main" id="{A54F6DFD-3344-5345-ABEB-A8BE8992E2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253" t="14131" r="31405" b="10183"/>
              <a:stretch/>
            </p:blipFill>
            <p:spPr bwMode="auto">
              <a:xfrm rot="610926" flipH="1">
                <a:off x="5492240" y="1090052"/>
                <a:ext cx="208254" cy="4337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na clipart Vectors &amp; Illustrations for Free Download | Freepik">
                <a:extLst>
                  <a:ext uri="{FF2B5EF4-FFF2-40B4-BE49-F238E27FC236}">
                    <a16:creationId xmlns:a16="http://schemas.microsoft.com/office/drawing/2014/main" id="{47F355EC-ED36-2724-D191-B33587DFA24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267" t="9091" r="10267" b="5534"/>
              <a:stretch/>
            </p:blipFill>
            <p:spPr bwMode="auto">
              <a:xfrm rot="18695430">
                <a:off x="6483138" y="1142149"/>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na clipart Vectors &amp; Illustrations for Free Download | Freepik">
                <a:extLst>
                  <a:ext uri="{FF2B5EF4-FFF2-40B4-BE49-F238E27FC236}">
                    <a16:creationId xmlns:a16="http://schemas.microsoft.com/office/drawing/2014/main" id="{E995DAD3-9F73-1084-B9EC-21046BF5A97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267" t="9091" r="10267" b="5534"/>
              <a:stretch/>
            </p:blipFill>
            <p:spPr bwMode="auto">
              <a:xfrm rot="17320176">
                <a:off x="6025799" y="2622354"/>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na clipart Vectors &amp; Illustrations for Free Download | Freepik">
                <a:extLst>
                  <a:ext uri="{FF2B5EF4-FFF2-40B4-BE49-F238E27FC236}">
                    <a16:creationId xmlns:a16="http://schemas.microsoft.com/office/drawing/2014/main" id="{9D2A1BEF-1995-6AD1-F47A-F75A6B901EA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267" t="9091" r="10267" b="5534"/>
              <a:stretch/>
            </p:blipFill>
            <p:spPr bwMode="auto">
              <a:xfrm rot="18695430">
                <a:off x="6649124" y="2145230"/>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Dna clipart Vectors &amp; Illustrations for Free Download | Freepik">
                <a:extLst>
                  <a:ext uri="{FF2B5EF4-FFF2-40B4-BE49-F238E27FC236}">
                    <a16:creationId xmlns:a16="http://schemas.microsoft.com/office/drawing/2014/main" id="{BCE982DD-B929-0430-A58A-AD968A643EF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267" t="9091" r="10267" b="5534"/>
              <a:stretch/>
            </p:blipFill>
            <p:spPr bwMode="auto">
              <a:xfrm rot="15863019">
                <a:off x="4552584" y="1160862"/>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na Clipart Stock Illustrations, Royalty-Free Vector Graphics &amp; Clip Art -  iStock">
                <a:extLst>
                  <a:ext uri="{FF2B5EF4-FFF2-40B4-BE49-F238E27FC236}">
                    <a16:creationId xmlns:a16="http://schemas.microsoft.com/office/drawing/2014/main" id="{648C6B8E-2B1C-699A-F2AC-FE4B67B8768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170" t="7948" r="31584" b="15400"/>
              <a:stretch/>
            </p:blipFill>
            <p:spPr bwMode="auto">
              <a:xfrm rot="18519469">
                <a:off x="4929064" y="909323"/>
                <a:ext cx="523003" cy="24929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na Clipart Stock Illustrations, Royalty-Free Vector Graphics &amp; Clip Art -  iStock">
                <a:extLst>
                  <a:ext uri="{FF2B5EF4-FFF2-40B4-BE49-F238E27FC236}">
                    <a16:creationId xmlns:a16="http://schemas.microsoft.com/office/drawing/2014/main" id="{74E13BBE-E4EE-E7B8-DD30-956A149538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70" t="7948" r="31584" b="15400"/>
              <a:stretch/>
            </p:blipFill>
            <p:spPr bwMode="auto">
              <a:xfrm rot="481272">
                <a:off x="7577795" y="794568"/>
                <a:ext cx="523003" cy="2492995"/>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Oval 49">
              <a:extLst>
                <a:ext uri="{FF2B5EF4-FFF2-40B4-BE49-F238E27FC236}">
                  <a16:creationId xmlns:a16="http://schemas.microsoft.com/office/drawing/2014/main" id="{A24E834B-3A1A-EAF4-8B22-BE8D0A80C59B}"/>
                </a:ext>
              </a:extLst>
            </p:cNvPr>
            <p:cNvSpPr/>
            <p:nvPr/>
          </p:nvSpPr>
          <p:spPr>
            <a:xfrm>
              <a:off x="1515798" y="3254644"/>
              <a:ext cx="1878331" cy="1758739"/>
            </a:xfrm>
            <a:prstGeom prst="ellipse">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latin typeface="Arial" panose="020B0604020202020204" pitchFamily="34" charset="0"/>
                <a:cs typeface="Arial" panose="020B0604020202020204" pitchFamily="34" charset="0"/>
              </a:endParaRPr>
            </a:p>
          </p:txBody>
        </p:sp>
      </p:grpSp>
      <p:sp>
        <p:nvSpPr>
          <p:cNvPr id="52" name="TextBox 51">
            <a:extLst>
              <a:ext uri="{FF2B5EF4-FFF2-40B4-BE49-F238E27FC236}">
                <a16:creationId xmlns:a16="http://schemas.microsoft.com/office/drawing/2014/main" id="{2105A866-D23D-FCED-C53A-6A22C01AC61E}"/>
              </a:ext>
            </a:extLst>
          </p:cNvPr>
          <p:cNvSpPr txBox="1"/>
          <p:nvPr/>
        </p:nvSpPr>
        <p:spPr>
          <a:xfrm>
            <a:off x="2037858" y="2777685"/>
            <a:ext cx="2456122" cy="307777"/>
          </a:xfrm>
          <a:prstGeom prst="rect">
            <a:avLst/>
          </a:prstGeom>
          <a:noFill/>
        </p:spPr>
        <p:txBody>
          <a:bodyPr wrap="none" rtlCol="0">
            <a:spAutoFit/>
          </a:bodyPr>
          <a:lstStyle/>
          <a:p>
            <a:r>
              <a:rPr lang="en-IN" sz="1400" dirty="0">
                <a:latin typeface="Arial" panose="020B0604020202020204" pitchFamily="34" charset="0"/>
                <a:cs typeface="Arial" panose="020B0604020202020204" pitchFamily="34" charset="0"/>
              </a:rPr>
              <a:t>Binding with higher mw DNA</a:t>
            </a:r>
          </a:p>
        </p:txBody>
      </p:sp>
      <p:grpSp>
        <p:nvGrpSpPr>
          <p:cNvPr id="2075" name="Group 2074">
            <a:extLst>
              <a:ext uri="{FF2B5EF4-FFF2-40B4-BE49-F238E27FC236}">
                <a16:creationId xmlns:a16="http://schemas.microsoft.com/office/drawing/2014/main" id="{DE870C24-E2BB-898B-8C01-4A3AE1AFA0FF}"/>
              </a:ext>
            </a:extLst>
          </p:cNvPr>
          <p:cNvGrpSpPr/>
          <p:nvPr/>
        </p:nvGrpSpPr>
        <p:grpSpPr>
          <a:xfrm>
            <a:off x="2499901" y="1550100"/>
            <a:ext cx="792579" cy="1046186"/>
            <a:chOff x="3764185" y="2802368"/>
            <a:chExt cx="1056772" cy="1394915"/>
          </a:xfrm>
        </p:grpSpPr>
        <p:grpSp>
          <p:nvGrpSpPr>
            <p:cNvPr id="37" name="Group 36">
              <a:extLst>
                <a:ext uri="{FF2B5EF4-FFF2-40B4-BE49-F238E27FC236}">
                  <a16:creationId xmlns:a16="http://schemas.microsoft.com/office/drawing/2014/main" id="{1DB257F5-4168-D446-D108-A890BA45A521}"/>
                </a:ext>
              </a:extLst>
            </p:cNvPr>
            <p:cNvGrpSpPr/>
            <p:nvPr/>
          </p:nvGrpSpPr>
          <p:grpSpPr>
            <a:xfrm>
              <a:off x="3764185" y="2802368"/>
              <a:ext cx="1056772" cy="1394915"/>
              <a:chOff x="1410346" y="3311815"/>
              <a:chExt cx="1056772" cy="1394915"/>
            </a:xfrm>
          </p:grpSpPr>
          <p:pic>
            <p:nvPicPr>
              <p:cNvPr id="38" name="Picture 2">
                <a:extLst>
                  <a:ext uri="{FF2B5EF4-FFF2-40B4-BE49-F238E27FC236}">
                    <a16:creationId xmlns:a16="http://schemas.microsoft.com/office/drawing/2014/main" id="{0C855729-1DEC-61AB-8CC6-17EDD2496F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05" r="10835"/>
              <a:stretch/>
            </p:blipFill>
            <p:spPr bwMode="auto">
              <a:xfrm>
                <a:off x="1410346" y="3311815"/>
                <a:ext cx="1056772" cy="139491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881960CF-2973-B7C6-EBCB-BB5FBA8EE753}"/>
                  </a:ext>
                </a:extLst>
              </p:cNvPr>
              <p:cNvGrpSpPr/>
              <p:nvPr/>
            </p:nvGrpSpPr>
            <p:grpSpPr>
              <a:xfrm>
                <a:off x="2133598" y="4362285"/>
                <a:ext cx="192974" cy="269576"/>
                <a:chOff x="2133598" y="4362285"/>
                <a:chExt cx="192974" cy="269576"/>
              </a:xfrm>
            </p:grpSpPr>
            <p:sp>
              <p:nvSpPr>
                <p:cNvPr id="40" name="Oval 39">
                  <a:extLst>
                    <a:ext uri="{FF2B5EF4-FFF2-40B4-BE49-F238E27FC236}">
                      <a16:creationId xmlns:a16="http://schemas.microsoft.com/office/drawing/2014/main" id="{BE636A4D-188D-D060-3A8F-FC4927B64407}"/>
                    </a:ext>
                  </a:extLst>
                </p:cNvPr>
                <p:cNvSpPr/>
                <p:nvPr/>
              </p:nvSpPr>
              <p:spPr>
                <a:xfrm>
                  <a:off x="2133599" y="436445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DE266FE1-6AA2-8CB0-4EFE-742561474638}"/>
                    </a:ext>
                  </a:extLst>
                </p:cNvPr>
                <p:cNvSpPr/>
                <p:nvPr/>
              </p:nvSpPr>
              <p:spPr>
                <a:xfrm>
                  <a:off x="2133598" y="443078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527E4D3E-91BC-9807-D3CA-22D4FA240144}"/>
                    </a:ext>
                  </a:extLst>
                </p:cNvPr>
                <p:cNvSpPr/>
                <p:nvPr/>
              </p:nvSpPr>
              <p:spPr>
                <a:xfrm>
                  <a:off x="2193124" y="436228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FD249CBC-CD5A-CA8E-51E5-F624AE10ACCB}"/>
                    </a:ext>
                  </a:extLst>
                </p:cNvPr>
                <p:cNvSpPr/>
                <p:nvPr/>
              </p:nvSpPr>
              <p:spPr>
                <a:xfrm>
                  <a:off x="2236843" y="441311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601CCCC8-CAAD-C45D-F8FF-B90660F1F652}"/>
                    </a:ext>
                  </a:extLst>
                </p:cNvPr>
                <p:cNvSpPr/>
                <p:nvPr/>
              </p:nvSpPr>
              <p:spPr>
                <a:xfrm>
                  <a:off x="2179750" y="456553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CD19F0C1-4DDE-0967-28EA-A7A9DC44EBDB}"/>
                    </a:ext>
                  </a:extLst>
                </p:cNvPr>
                <p:cNvSpPr/>
                <p:nvPr/>
              </p:nvSpPr>
              <p:spPr>
                <a:xfrm>
                  <a:off x="2183078" y="4454509"/>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73548A01-B7BA-1B4F-9E54-91412F24E2E6}"/>
                    </a:ext>
                  </a:extLst>
                </p:cNvPr>
                <p:cNvSpPr/>
                <p:nvPr/>
              </p:nvSpPr>
              <p:spPr>
                <a:xfrm>
                  <a:off x="2142601" y="449920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E6E57003-E4C1-EA91-8EB5-86F718C4F61E}"/>
                    </a:ext>
                  </a:extLst>
                </p:cNvPr>
                <p:cNvSpPr/>
                <p:nvPr/>
              </p:nvSpPr>
              <p:spPr>
                <a:xfrm>
                  <a:off x="2207573" y="454066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41BEFC43-BA4C-AB11-6CC5-62B9D0414E6D}"/>
                    </a:ext>
                  </a:extLst>
                </p:cNvPr>
                <p:cNvSpPr/>
                <p:nvPr/>
              </p:nvSpPr>
              <p:spPr>
                <a:xfrm>
                  <a:off x="2223555" y="449227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A159F203-6174-5D22-692B-34F63A1B2131}"/>
                    </a:ext>
                  </a:extLst>
                </p:cNvPr>
                <p:cNvSpPr/>
                <p:nvPr/>
              </p:nvSpPr>
              <p:spPr>
                <a:xfrm>
                  <a:off x="2237037" y="439070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grpSp>
        </p:grpSp>
        <p:pic>
          <p:nvPicPr>
            <p:cNvPr id="54" name="Picture 4" descr="Dna Clipart Stock Illustrations, Royalty-Free Vector Graphics &amp; Clip Art -  iStock">
              <a:extLst>
                <a:ext uri="{FF2B5EF4-FFF2-40B4-BE49-F238E27FC236}">
                  <a16:creationId xmlns:a16="http://schemas.microsoft.com/office/drawing/2014/main" id="{2CBDB4CE-744A-11D4-7638-F645BA85A6B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170" t="7948" r="31584" b="15400"/>
            <a:stretch/>
          </p:blipFill>
          <p:spPr bwMode="auto">
            <a:xfrm rot="481272">
              <a:off x="4556369" y="3547163"/>
              <a:ext cx="97664" cy="55663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6" name="Straight Arrow Connector 55">
            <a:extLst>
              <a:ext uri="{FF2B5EF4-FFF2-40B4-BE49-F238E27FC236}">
                <a16:creationId xmlns:a16="http://schemas.microsoft.com/office/drawing/2014/main" id="{3BB7DAF4-DAA9-A96E-06DF-D4AC7491D229}"/>
              </a:ext>
            </a:extLst>
          </p:cNvPr>
          <p:cNvCxnSpPr>
            <a:cxnSpLocks/>
          </p:cNvCxnSpPr>
          <p:nvPr/>
        </p:nvCxnSpPr>
        <p:spPr>
          <a:xfrm>
            <a:off x="3336069" y="2241829"/>
            <a:ext cx="10231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7" name="Arrow: Curved Up 56">
            <a:extLst>
              <a:ext uri="{FF2B5EF4-FFF2-40B4-BE49-F238E27FC236}">
                <a16:creationId xmlns:a16="http://schemas.microsoft.com/office/drawing/2014/main" id="{1B644C0C-D9CF-E6CC-0BAE-6A488A85CEB5}"/>
              </a:ext>
            </a:extLst>
          </p:cNvPr>
          <p:cNvSpPr/>
          <p:nvPr/>
        </p:nvSpPr>
        <p:spPr>
          <a:xfrm rot="17665757">
            <a:off x="3588307" y="1892671"/>
            <a:ext cx="614078" cy="236276"/>
          </a:xfrm>
          <a:prstGeom prst="curved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1400" dirty="0">
              <a:solidFill>
                <a:schemeClr val="tx1"/>
              </a:solidFill>
              <a:latin typeface="Arial" panose="020B0604020202020204" pitchFamily="34" charset="0"/>
              <a:cs typeface="Arial" panose="020B0604020202020204" pitchFamily="34" charset="0"/>
            </a:endParaRPr>
          </a:p>
        </p:txBody>
      </p:sp>
      <p:grpSp>
        <p:nvGrpSpPr>
          <p:cNvPr id="2057" name="Group 2056">
            <a:extLst>
              <a:ext uri="{FF2B5EF4-FFF2-40B4-BE49-F238E27FC236}">
                <a16:creationId xmlns:a16="http://schemas.microsoft.com/office/drawing/2014/main" id="{2031DAE0-06E2-12F3-6C99-9F244A452628}"/>
              </a:ext>
            </a:extLst>
          </p:cNvPr>
          <p:cNvGrpSpPr/>
          <p:nvPr/>
        </p:nvGrpSpPr>
        <p:grpSpPr>
          <a:xfrm>
            <a:off x="3318676" y="1218899"/>
            <a:ext cx="487924" cy="523008"/>
            <a:chOff x="5368003" y="1546877"/>
            <a:chExt cx="1056772" cy="1329517"/>
          </a:xfrm>
        </p:grpSpPr>
        <p:grpSp>
          <p:nvGrpSpPr>
            <p:cNvPr id="58" name="Group 57">
              <a:extLst>
                <a:ext uri="{FF2B5EF4-FFF2-40B4-BE49-F238E27FC236}">
                  <a16:creationId xmlns:a16="http://schemas.microsoft.com/office/drawing/2014/main" id="{4ECD9687-9109-418A-B59D-EEB0D190106F}"/>
                </a:ext>
              </a:extLst>
            </p:cNvPr>
            <p:cNvGrpSpPr/>
            <p:nvPr/>
          </p:nvGrpSpPr>
          <p:grpSpPr>
            <a:xfrm>
              <a:off x="5368003" y="1546877"/>
              <a:ext cx="1056772" cy="1329517"/>
              <a:chOff x="1410346" y="3311815"/>
              <a:chExt cx="1056772" cy="1394915"/>
            </a:xfrm>
          </p:grpSpPr>
          <p:pic>
            <p:nvPicPr>
              <p:cNvPr id="59" name="Picture 2">
                <a:extLst>
                  <a:ext uri="{FF2B5EF4-FFF2-40B4-BE49-F238E27FC236}">
                    <a16:creationId xmlns:a16="http://schemas.microsoft.com/office/drawing/2014/main" id="{B882727B-5EF7-61C9-F322-06BE5D86FEB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405" r="10835"/>
              <a:stretch/>
            </p:blipFill>
            <p:spPr bwMode="auto">
              <a:xfrm>
                <a:off x="1410346" y="3311815"/>
                <a:ext cx="1056772" cy="1394915"/>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A71B555F-B1B3-B422-EA91-FA6FBC6C1E50}"/>
                  </a:ext>
                </a:extLst>
              </p:cNvPr>
              <p:cNvGrpSpPr/>
              <p:nvPr/>
            </p:nvGrpSpPr>
            <p:grpSpPr>
              <a:xfrm>
                <a:off x="2133598" y="4362285"/>
                <a:ext cx="192974" cy="269576"/>
                <a:chOff x="2133598" y="4362285"/>
                <a:chExt cx="192974" cy="269576"/>
              </a:xfrm>
            </p:grpSpPr>
            <p:sp>
              <p:nvSpPr>
                <p:cNvPr id="61" name="Oval 60">
                  <a:extLst>
                    <a:ext uri="{FF2B5EF4-FFF2-40B4-BE49-F238E27FC236}">
                      <a16:creationId xmlns:a16="http://schemas.microsoft.com/office/drawing/2014/main" id="{CA76A7E6-FC57-7505-AC62-C53F522B9BC5}"/>
                    </a:ext>
                  </a:extLst>
                </p:cNvPr>
                <p:cNvSpPr/>
                <p:nvPr/>
              </p:nvSpPr>
              <p:spPr>
                <a:xfrm>
                  <a:off x="2133599" y="436445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F112781B-6552-A524-0749-FAE9839A136F}"/>
                    </a:ext>
                  </a:extLst>
                </p:cNvPr>
                <p:cNvSpPr/>
                <p:nvPr/>
              </p:nvSpPr>
              <p:spPr>
                <a:xfrm>
                  <a:off x="2133598" y="443078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4A45112C-CBCF-9C02-DC7E-2DB10D05F910}"/>
                    </a:ext>
                  </a:extLst>
                </p:cNvPr>
                <p:cNvSpPr/>
                <p:nvPr/>
              </p:nvSpPr>
              <p:spPr>
                <a:xfrm>
                  <a:off x="2193124" y="436228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48" name="Oval 2047">
                  <a:extLst>
                    <a:ext uri="{FF2B5EF4-FFF2-40B4-BE49-F238E27FC236}">
                      <a16:creationId xmlns:a16="http://schemas.microsoft.com/office/drawing/2014/main" id="{62B6DFFE-2588-D732-A3FF-B71C35DDF7AC}"/>
                    </a:ext>
                  </a:extLst>
                </p:cNvPr>
                <p:cNvSpPr/>
                <p:nvPr/>
              </p:nvSpPr>
              <p:spPr>
                <a:xfrm>
                  <a:off x="2236843" y="441311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49" name="Oval 2048">
                  <a:extLst>
                    <a:ext uri="{FF2B5EF4-FFF2-40B4-BE49-F238E27FC236}">
                      <a16:creationId xmlns:a16="http://schemas.microsoft.com/office/drawing/2014/main" id="{7D94A100-24B7-BC57-D070-377358B3A630}"/>
                    </a:ext>
                  </a:extLst>
                </p:cNvPr>
                <p:cNvSpPr/>
                <p:nvPr/>
              </p:nvSpPr>
              <p:spPr>
                <a:xfrm>
                  <a:off x="2179750" y="456553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51" name="Oval 2050">
                  <a:extLst>
                    <a:ext uri="{FF2B5EF4-FFF2-40B4-BE49-F238E27FC236}">
                      <a16:creationId xmlns:a16="http://schemas.microsoft.com/office/drawing/2014/main" id="{DDA0084A-0C98-44CD-BC0F-5B740F48D5B4}"/>
                    </a:ext>
                  </a:extLst>
                </p:cNvPr>
                <p:cNvSpPr/>
                <p:nvPr/>
              </p:nvSpPr>
              <p:spPr>
                <a:xfrm>
                  <a:off x="2183078" y="4454509"/>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52" name="Oval 2051">
                  <a:extLst>
                    <a:ext uri="{FF2B5EF4-FFF2-40B4-BE49-F238E27FC236}">
                      <a16:creationId xmlns:a16="http://schemas.microsoft.com/office/drawing/2014/main" id="{43013BC4-C67E-FE81-25FB-0CB22D4EF4CD}"/>
                    </a:ext>
                  </a:extLst>
                </p:cNvPr>
                <p:cNvSpPr/>
                <p:nvPr/>
              </p:nvSpPr>
              <p:spPr>
                <a:xfrm>
                  <a:off x="2142601" y="449920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53" name="Oval 2052">
                  <a:extLst>
                    <a:ext uri="{FF2B5EF4-FFF2-40B4-BE49-F238E27FC236}">
                      <a16:creationId xmlns:a16="http://schemas.microsoft.com/office/drawing/2014/main" id="{1773B470-0F78-7BB2-3080-2AE1959258D8}"/>
                    </a:ext>
                  </a:extLst>
                </p:cNvPr>
                <p:cNvSpPr/>
                <p:nvPr/>
              </p:nvSpPr>
              <p:spPr>
                <a:xfrm>
                  <a:off x="2207573" y="454066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54" name="Oval 2053">
                  <a:extLst>
                    <a:ext uri="{FF2B5EF4-FFF2-40B4-BE49-F238E27FC236}">
                      <a16:creationId xmlns:a16="http://schemas.microsoft.com/office/drawing/2014/main" id="{CCB9780B-0C1F-884A-1DCE-F89720D4F94F}"/>
                    </a:ext>
                  </a:extLst>
                </p:cNvPr>
                <p:cNvSpPr/>
                <p:nvPr/>
              </p:nvSpPr>
              <p:spPr>
                <a:xfrm>
                  <a:off x="2223555" y="449227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55" name="Oval 2054">
                  <a:extLst>
                    <a:ext uri="{FF2B5EF4-FFF2-40B4-BE49-F238E27FC236}">
                      <a16:creationId xmlns:a16="http://schemas.microsoft.com/office/drawing/2014/main" id="{19871C52-8255-975A-06E5-F4C7D8DCBC14}"/>
                    </a:ext>
                  </a:extLst>
                </p:cNvPr>
                <p:cNvSpPr/>
                <p:nvPr/>
              </p:nvSpPr>
              <p:spPr>
                <a:xfrm>
                  <a:off x="2237037" y="439070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grpSp>
        </p:grpSp>
        <p:pic>
          <p:nvPicPr>
            <p:cNvPr id="2056" name="Picture 4" descr="Dna Clipart Stock Illustrations, Royalty-Free Vector Graphics &amp; Clip Art -  iStock">
              <a:extLst>
                <a:ext uri="{FF2B5EF4-FFF2-40B4-BE49-F238E27FC236}">
                  <a16:creationId xmlns:a16="http://schemas.microsoft.com/office/drawing/2014/main" id="{417A9280-6DC0-8021-A98C-4FDA668B427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170" t="7948" r="31584" b="15400"/>
            <a:stretch/>
          </p:blipFill>
          <p:spPr bwMode="auto">
            <a:xfrm rot="481272">
              <a:off x="6162048" y="2315239"/>
              <a:ext cx="83487" cy="475839"/>
            </a:xfrm>
            <a:prstGeom prst="rect">
              <a:avLst/>
            </a:prstGeom>
            <a:noFill/>
            <a:extLst>
              <a:ext uri="{909E8E84-426E-40DD-AFC4-6F175D3DCCD1}">
                <a14:hiddenFill xmlns:a14="http://schemas.microsoft.com/office/drawing/2010/main">
                  <a:solidFill>
                    <a:srgbClr val="FFFFFF"/>
                  </a:solidFill>
                </a14:hiddenFill>
              </a:ext>
            </a:extLst>
          </p:spPr>
        </p:pic>
      </p:grpSp>
      <p:sp>
        <p:nvSpPr>
          <p:cNvPr id="2058" name="TextBox 2057">
            <a:extLst>
              <a:ext uri="{FF2B5EF4-FFF2-40B4-BE49-F238E27FC236}">
                <a16:creationId xmlns:a16="http://schemas.microsoft.com/office/drawing/2014/main" id="{8BB1E6BA-7FB7-F620-FDC1-CF4C809BD45A}"/>
              </a:ext>
            </a:extLst>
          </p:cNvPr>
          <p:cNvSpPr txBox="1"/>
          <p:nvPr/>
        </p:nvSpPr>
        <p:spPr>
          <a:xfrm>
            <a:off x="4090462" y="1277062"/>
            <a:ext cx="1465681" cy="369332"/>
          </a:xfrm>
          <a:prstGeom prst="rect">
            <a:avLst/>
          </a:prstGeom>
          <a:noFill/>
        </p:spPr>
        <p:txBody>
          <a:bodyPr wrap="square" rtlCol="0">
            <a:spAutoFit/>
          </a:bodyPr>
          <a:lstStyle/>
          <a:p>
            <a:pPr algn="ctr"/>
            <a:r>
              <a:rPr lang="en-IN" sz="900" dirty="0">
                <a:solidFill>
                  <a:srgbClr val="3333CC"/>
                </a:solidFill>
                <a:latin typeface="Arial" panose="020B0604020202020204" pitchFamily="34" charset="0"/>
                <a:cs typeface="Arial" panose="020B0604020202020204" pitchFamily="34" charset="0"/>
              </a:rPr>
              <a:t>Beads bound to high mw DNA discarded</a:t>
            </a:r>
          </a:p>
        </p:txBody>
      </p:sp>
      <p:sp>
        <p:nvSpPr>
          <p:cNvPr id="2073" name="TextBox 2072">
            <a:extLst>
              <a:ext uri="{FF2B5EF4-FFF2-40B4-BE49-F238E27FC236}">
                <a16:creationId xmlns:a16="http://schemas.microsoft.com/office/drawing/2014/main" id="{46CF2D0A-1125-766C-3A41-4A04CD1B71A8}"/>
              </a:ext>
            </a:extLst>
          </p:cNvPr>
          <p:cNvSpPr txBox="1"/>
          <p:nvPr/>
        </p:nvSpPr>
        <p:spPr>
          <a:xfrm>
            <a:off x="4509214" y="2093950"/>
            <a:ext cx="1965603" cy="307777"/>
          </a:xfrm>
          <a:prstGeom prst="rect">
            <a:avLst/>
          </a:prstGeom>
          <a:noFill/>
        </p:spPr>
        <p:txBody>
          <a:bodyPr wrap="none" rtlCol="0">
            <a:spAutoFit/>
          </a:bodyPr>
          <a:lstStyle/>
          <a:p>
            <a:r>
              <a:rPr lang="en-IN" sz="1400" dirty="0">
                <a:latin typeface="Arial" panose="020B0604020202020204" pitchFamily="34" charset="0"/>
                <a:cs typeface="Arial" panose="020B0604020202020204" pitchFamily="34" charset="0"/>
              </a:rPr>
              <a:t>Supernatant collected </a:t>
            </a:r>
          </a:p>
        </p:txBody>
      </p:sp>
      <p:cxnSp>
        <p:nvCxnSpPr>
          <p:cNvPr id="2094" name="Straight Arrow Connector 2093">
            <a:extLst>
              <a:ext uri="{FF2B5EF4-FFF2-40B4-BE49-F238E27FC236}">
                <a16:creationId xmlns:a16="http://schemas.microsoft.com/office/drawing/2014/main" id="{92D85D1B-B197-78F1-4AD1-7A18CB25A835}"/>
              </a:ext>
            </a:extLst>
          </p:cNvPr>
          <p:cNvCxnSpPr>
            <a:cxnSpLocks/>
          </p:cNvCxnSpPr>
          <p:nvPr/>
        </p:nvCxnSpPr>
        <p:spPr>
          <a:xfrm>
            <a:off x="6372200" y="2232450"/>
            <a:ext cx="10231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95" name="TextBox 2094">
            <a:extLst>
              <a:ext uri="{FF2B5EF4-FFF2-40B4-BE49-F238E27FC236}">
                <a16:creationId xmlns:a16="http://schemas.microsoft.com/office/drawing/2014/main" id="{F3766AF4-B772-8293-79A2-7DF5653C8FDF}"/>
              </a:ext>
            </a:extLst>
          </p:cNvPr>
          <p:cNvSpPr txBox="1"/>
          <p:nvPr/>
        </p:nvSpPr>
        <p:spPr>
          <a:xfrm>
            <a:off x="7389853" y="1999739"/>
            <a:ext cx="1718651" cy="738664"/>
          </a:xfrm>
          <a:prstGeom prst="rect">
            <a:avLst/>
          </a:prstGeom>
          <a:noFill/>
        </p:spPr>
        <p:txBody>
          <a:bodyPr wrap="square" rtlCol="0">
            <a:spAutoFit/>
          </a:bodyPr>
          <a:lstStyle/>
          <a:p>
            <a:r>
              <a:rPr lang="en-IN" sz="1400" dirty="0">
                <a:latin typeface="Arial" panose="020B0604020202020204" pitchFamily="34" charset="0"/>
                <a:cs typeface="Arial" panose="020B0604020202020204" pitchFamily="34" charset="0"/>
              </a:rPr>
              <a:t>Processed for 2</a:t>
            </a:r>
            <a:r>
              <a:rPr lang="en-IN" sz="1400" baseline="30000" dirty="0">
                <a:latin typeface="Arial" panose="020B0604020202020204" pitchFamily="34" charset="0"/>
                <a:cs typeface="Arial" panose="020B0604020202020204" pitchFamily="34" charset="0"/>
              </a:rPr>
              <a:t>nd</a:t>
            </a:r>
            <a:r>
              <a:rPr lang="en-IN" sz="1400" dirty="0">
                <a:latin typeface="Arial" panose="020B0604020202020204" pitchFamily="34" charset="0"/>
                <a:cs typeface="Arial" panose="020B0604020202020204" pitchFamily="34" charset="0"/>
              </a:rPr>
              <a:t> round of size selection</a:t>
            </a:r>
          </a:p>
        </p:txBody>
      </p:sp>
      <p:sp>
        <p:nvSpPr>
          <p:cNvPr id="2096" name="TextBox 2095">
            <a:extLst>
              <a:ext uri="{FF2B5EF4-FFF2-40B4-BE49-F238E27FC236}">
                <a16:creationId xmlns:a16="http://schemas.microsoft.com/office/drawing/2014/main" id="{4456A0D9-25E4-EB94-7CB4-54DEE551C27F}"/>
              </a:ext>
            </a:extLst>
          </p:cNvPr>
          <p:cNvSpPr txBox="1"/>
          <p:nvPr/>
        </p:nvSpPr>
        <p:spPr>
          <a:xfrm>
            <a:off x="4048238" y="188640"/>
            <a:ext cx="2828018" cy="338554"/>
          </a:xfrm>
          <a:prstGeom prst="rect">
            <a:avLst/>
          </a:prstGeom>
          <a:noFill/>
        </p:spPr>
        <p:txBody>
          <a:bodyPr wrap="none" rtlCol="0">
            <a:spAutoFit/>
          </a:bodyPr>
          <a:lstStyle/>
          <a:p>
            <a:r>
              <a:rPr lang="en-IN" sz="1600" dirty="0">
                <a:solidFill>
                  <a:srgbClr val="008000"/>
                </a:solidFill>
                <a:latin typeface="Arial" panose="020B0604020202020204" pitchFamily="34" charset="0"/>
                <a:cs typeface="Arial" panose="020B0604020202020204" pitchFamily="34" charset="0"/>
              </a:rPr>
              <a:t>First Round of Size Selection</a:t>
            </a:r>
          </a:p>
        </p:txBody>
      </p:sp>
      <p:sp>
        <p:nvSpPr>
          <p:cNvPr id="2098" name="TextBox 2097">
            <a:extLst>
              <a:ext uri="{FF2B5EF4-FFF2-40B4-BE49-F238E27FC236}">
                <a16:creationId xmlns:a16="http://schemas.microsoft.com/office/drawing/2014/main" id="{1C02D07D-AB08-ABA2-7E1C-CDE9D1E7952D}"/>
              </a:ext>
            </a:extLst>
          </p:cNvPr>
          <p:cNvSpPr txBox="1"/>
          <p:nvPr/>
        </p:nvSpPr>
        <p:spPr>
          <a:xfrm>
            <a:off x="4206961" y="3265239"/>
            <a:ext cx="2565126" cy="30777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none" rtlCol="0">
            <a:spAutoFit/>
          </a:bodyPr>
          <a:lstStyle/>
          <a:p>
            <a:r>
              <a:rPr lang="en-IN" sz="1400" dirty="0">
                <a:latin typeface="Arial" panose="020B0604020202020204" pitchFamily="34" charset="0"/>
                <a:cs typeface="Arial" panose="020B0604020202020204" pitchFamily="34" charset="0"/>
              </a:rPr>
              <a:t>PEG/NaCl retained in solution</a:t>
            </a:r>
          </a:p>
        </p:txBody>
      </p:sp>
      <p:cxnSp>
        <p:nvCxnSpPr>
          <p:cNvPr id="2100" name="Straight Arrow Connector 2099">
            <a:extLst>
              <a:ext uri="{FF2B5EF4-FFF2-40B4-BE49-F238E27FC236}">
                <a16:creationId xmlns:a16="http://schemas.microsoft.com/office/drawing/2014/main" id="{C133BEAD-826B-8983-D5E5-C74162CFE324}"/>
              </a:ext>
            </a:extLst>
          </p:cNvPr>
          <p:cNvCxnSpPr>
            <a:cxnSpLocks/>
          </p:cNvCxnSpPr>
          <p:nvPr/>
        </p:nvCxnSpPr>
        <p:spPr>
          <a:xfrm>
            <a:off x="5299166" y="2496606"/>
            <a:ext cx="0" cy="6715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112" name="Group 2111">
            <a:extLst>
              <a:ext uri="{FF2B5EF4-FFF2-40B4-BE49-F238E27FC236}">
                <a16:creationId xmlns:a16="http://schemas.microsoft.com/office/drawing/2014/main" id="{8125E1C8-484E-7046-41DB-910701F35D29}"/>
              </a:ext>
            </a:extLst>
          </p:cNvPr>
          <p:cNvGrpSpPr/>
          <p:nvPr/>
        </p:nvGrpSpPr>
        <p:grpSpPr>
          <a:xfrm>
            <a:off x="7422415" y="2777685"/>
            <a:ext cx="1274978" cy="671594"/>
            <a:chOff x="10461356" y="5211629"/>
            <a:chExt cx="1699971" cy="895458"/>
          </a:xfrm>
        </p:grpSpPr>
        <p:sp>
          <p:nvSpPr>
            <p:cNvPr id="2103" name="Rectangle: Rounded Corners 2102">
              <a:extLst>
                <a:ext uri="{FF2B5EF4-FFF2-40B4-BE49-F238E27FC236}">
                  <a16:creationId xmlns:a16="http://schemas.microsoft.com/office/drawing/2014/main" id="{384D6808-C50C-8655-8075-96D2BBF307E2}"/>
                </a:ext>
              </a:extLst>
            </p:cNvPr>
            <p:cNvSpPr/>
            <p:nvPr/>
          </p:nvSpPr>
          <p:spPr>
            <a:xfrm>
              <a:off x="10461356" y="5211629"/>
              <a:ext cx="1699971" cy="8954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latin typeface="Arial" panose="020B0604020202020204" pitchFamily="34" charset="0"/>
                <a:cs typeface="Arial" panose="020B0604020202020204" pitchFamily="34" charset="0"/>
              </a:endParaRPr>
            </a:p>
          </p:txBody>
        </p:sp>
        <p:sp>
          <p:nvSpPr>
            <p:cNvPr id="2106" name="Oval 2105">
              <a:extLst>
                <a:ext uri="{FF2B5EF4-FFF2-40B4-BE49-F238E27FC236}">
                  <a16:creationId xmlns:a16="http://schemas.microsoft.com/office/drawing/2014/main" id="{3A749C11-D532-AAF6-1688-DCFDCF6C3C87}"/>
                </a:ext>
              </a:extLst>
            </p:cNvPr>
            <p:cNvSpPr/>
            <p:nvPr/>
          </p:nvSpPr>
          <p:spPr>
            <a:xfrm>
              <a:off x="10602252" y="5767489"/>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107" name="Oval 2106">
              <a:extLst>
                <a:ext uri="{FF2B5EF4-FFF2-40B4-BE49-F238E27FC236}">
                  <a16:creationId xmlns:a16="http://schemas.microsoft.com/office/drawing/2014/main" id="{D31E1601-88EF-BBC4-D085-48657163D026}"/>
                </a:ext>
              </a:extLst>
            </p:cNvPr>
            <p:cNvSpPr/>
            <p:nvPr/>
          </p:nvSpPr>
          <p:spPr>
            <a:xfrm>
              <a:off x="10705262" y="5659657"/>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108" name="Oval 2107">
              <a:extLst>
                <a:ext uri="{FF2B5EF4-FFF2-40B4-BE49-F238E27FC236}">
                  <a16:creationId xmlns:a16="http://schemas.microsoft.com/office/drawing/2014/main" id="{6D908F70-7E55-716C-36E8-C325F01AD64B}"/>
                </a:ext>
              </a:extLst>
            </p:cNvPr>
            <p:cNvSpPr/>
            <p:nvPr/>
          </p:nvSpPr>
          <p:spPr>
            <a:xfrm>
              <a:off x="10669550" y="5717549"/>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109" name="TextBox 2108">
              <a:extLst>
                <a:ext uri="{FF2B5EF4-FFF2-40B4-BE49-F238E27FC236}">
                  <a16:creationId xmlns:a16="http://schemas.microsoft.com/office/drawing/2014/main" id="{0733FB37-9988-AB8F-8924-22ECDB633C1D}"/>
                </a:ext>
              </a:extLst>
            </p:cNvPr>
            <p:cNvSpPr txBox="1"/>
            <p:nvPr/>
          </p:nvSpPr>
          <p:spPr>
            <a:xfrm>
              <a:off x="10812240" y="5516495"/>
              <a:ext cx="1349087" cy="410369"/>
            </a:xfrm>
            <a:prstGeom prst="rect">
              <a:avLst/>
            </a:prstGeom>
            <a:noFill/>
          </p:spPr>
          <p:txBody>
            <a:bodyPr wrap="none" rtlCol="0">
              <a:spAutoFit/>
            </a:bodyPr>
            <a:lstStyle/>
            <a:p>
              <a:r>
                <a:rPr lang="en-IN" sz="1400" dirty="0">
                  <a:latin typeface="Arial" panose="020B0604020202020204" pitchFamily="34" charset="0"/>
                  <a:cs typeface="Arial" panose="020B0604020202020204" pitchFamily="34" charset="0"/>
                </a:rPr>
                <a:t>Bare MNP</a:t>
              </a:r>
            </a:p>
          </p:txBody>
        </p:sp>
        <p:sp>
          <p:nvSpPr>
            <p:cNvPr id="2110" name="Oval 2109">
              <a:extLst>
                <a:ext uri="{FF2B5EF4-FFF2-40B4-BE49-F238E27FC236}">
                  <a16:creationId xmlns:a16="http://schemas.microsoft.com/office/drawing/2014/main" id="{4F4081B8-47B1-7A72-A3AC-3F1D1CCD0DEE}"/>
                </a:ext>
              </a:extLst>
            </p:cNvPr>
            <p:cNvSpPr/>
            <p:nvPr/>
          </p:nvSpPr>
          <p:spPr>
            <a:xfrm>
              <a:off x="10621098" y="562108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111" name="Oval 2110">
              <a:extLst>
                <a:ext uri="{FF2B5EF4-FFF2-40B4-BE49-F238E27FC236}">
                  <a16:creationId xmlns:a16="http://schemas.microsoft.com/office/drawing/2014/main" id="{90909A02-BD0F-6ADD-4953-E3AEA8113170}"/>
                </a:ext>
              </a:extLst>
            </p:cNvPr>
            <p:cNvSpPr/>
            <p:nvPr/>
          </p:nvSpPr>
          <p:spPr>
            <a:xfrm>
              <a:off x="10572021" y="568049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grpSp>
      <p:sp>
        <p:nvSpPr>
          <p:cNvPr id="18" name="Rectangle 363">
            <a:extLst>
              <a:ext uri="{FF2B5EF4-FFF2-40B4-BE49-F238E27FC236}">
                <a16:creationId xmlns:a16="http://schemas.microsoft.com/office/drawing/2014/main" id="{266A8B36-4F8E-7341-7EBB-1315E5FBEF53}"/>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Selective precipitation principle:</a:t>
            </a:r>
          </a:p>
        </p:txBody>
      </p:sp>
      <p:grpSp>
        <p:nvGrpSpPr>
          <p:cNvPr id="19" name="Group 18">
            <a:extLst>
              <a:ext uri="{FF2B5EF4-FFF2-40B4-BE49-F238E27FC236}">
                <a16:creationId xmlns:a16="http://schemas.microsoft.com/office/drawing/2014/main" id="{D1F4B9CA-4FFF-777B-7388-53CDEC16BB36}"/>
              </a:ext>
            </a:extLst>
          </p:cNvPr>
          <p:cNvGrpSpPr/>
          <p:nvPr/>
        </p:nvGrpSpPr>
        <p:grpSpPr>
          <a:xfrm>
            <a:off x="3341708" y="4711708"/>
            <a:ext cx="980435" cy="1163177"/>
            <a:chOff x="1410346" y="3311815"/>
            <a:chExt cx="1056772" cy="1394915"/>
          </a:xfrm>
        </p:grpSpPr>
        <p:pic>
          <p:nvPicPr>
            <p:cNvPr id="20" name="Picture 19">
              <a:extLst>
                <a:ext uri="{FF2B5EF4-FFF2-40B4-BE49-F238E27FC236}">
                  <a16:creationId xmlns:a16="http://schemas.microsoft.com/office/drawing/2014/main" id="{71D3B619-9A0D-2919-8106-D581FB61762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405" r="10835"/>
            <a:stretch/>
          </p:blipFill>
          <p:spPr bwMode="auto">
            <a:xfrm>
              <a:off x="1410346" y="3311815"/>
              <a:ext cx="1056772" cy="139491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F61AC664-27EC-D977-E1B6-A3519307BC5A}"/>
                </a:ext>
              </a:extLst>
            </p:cNvPr>
            <p:cNvGrpSpPr/>
            <p:nvPr/>
          </p:nvGrpSpPr>
          <p:grpSpPr>
            <a:xfrm>
              <a:off x="2133598" y="4362285"/>
              <a:ext cx="192974" cy="269576"/>
              <a:chOff x="2133598" y="4362285"/>
              <a:chExt cx="192974" cy="269576"/>
            </a:xfrm>
          </p:grpSpPr>
          <p:sp>
            <p:nvSpPr>
              <p:cNvPr id="22" name="Oval 21">
                <a:extLst>
                  <a:ext uri="{FF2B5EF4-FFF2-40B4-BE49-F238E27FC236}">
                    <a16:creationId xmlns:a16="http://schemas.microsoft.com/office/drawing/2014/main" id="{15BB6A35-5596-B22C-68CB-F0054AA8E11E}"/>
                  </a:ext>
                </a:extLst>
              </p:cNvPr>
              <p:cNvSpPr/>
              <p:nvPr/>
            </p:nvSpPr>
            <p:spPr>
              <a:xfrm>
                <a:off x="2133599" y="436445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3F591D46-445A-1F0C-68B3-25F99E6A000E}"/>
                  </a:ext>
                </a:extLst>
              </p:cNvPr>
              <p:cNvSpPr/>
              <p:nvPr/>
            </p:nvSpPr>
            <p:spPr>
              <a:xfrm>
                <a:off x="2133598" y="443078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92F448A7-65B3-FAF3-FDEF-E4DB6ECE2E7B}"/>
                  </a:ext>
                </a:extLst>
              </p:cNvPr>
              <p:cNvSpPr/>
              <p:nvPr/>
            </p:nvSpPr>
            <p:spPr>
              <a:xfrm>
                <a:off x="2193124" y="436228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7AD23B1C-7570-B520-E99E-C3399FD4D690}"/>
                  </a:ext>
                </a:extLst>
              </p:cNvPr>
              <p:cNvSpPr/>
              <p:nvPr/>
            </p:nvSpPr>
            <p:spPr>
              <a:xfrm>
                <a:off x="2236843" y="441311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8B78E141-6810-FE90-315D-0EE5AA271CC8}"/>
                  </a:ext>
                </a:extLst>
              </p:cNvPr>
              <p:cNvSpPr/>
              <p:nvPr/>
            </p:nvSpPr>
            <p:spPr>
              <a:xfrm>
                <a:off x="2179750" y="456553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59" name="Oval 2058">
                <a:extLst>
                  <a:ext uri="{FF2B5EF4-FFF2-40B4-BE49-F238E27FC236}">
                    <a16:creationId xmlns:a16="http://schemas.microsoft.com/office/drawing/2014/main" id="{251CDEBC-65BF-01B9-F8BA-D6E5F1A530B3}"/>
                  </a:ext>
                </a:extLst>
              </p:cNvPr>
              <p:cNvSpPr/>
              <p:nvPr/>
            </p:nvSpPr>
            <p:spPr>
              <a:xfrm>
                <a:off x="2183078" y="4454509"/>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60" name="Oval 2059">
                <a:extLst>
                  <a:ext uri="{FF2B5EF4-FFF2-40B4-BE49-F238E27FC236}">
                    <a16:creationId xmlns:a16="http://schemas.microsoft.com/office/drawing/2014/main" id="{2F40974A-F81A-82EA-B14F-4A7A665F2E75}"/>
                  </a:ext>
                </a:extLst>
              </p:cNvPr>
              <p:cNvSpPr/>
              <p:nvPr/>
            </p:nvSpPr>
            <p:spPr>
              <a:xfrm>
                <a:off x="2142601" y="449920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61" name="Oval 2060">
                <a:extLst>
                  <a:ext uri="{FF2B5EF4-FFF2-40B4-BE49-F238E27FC236}">
                    <a16:creationId xmlns:a16="http://schemas.microsoft.com/office/drawing/2014/main" id="{2B8D2DFA-FE96-004F-BFEA-78F4A219B40F}"/>
                  </a:ext>
                </a:extLst>
              </p:cNvPr>
              <p:cNvSpPr/>
              <p:nvPr/>
            </p:nvSpPr>
            <p:spPr>
              <a:xfrm>
                <a:off x="2207573" y="454066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62" name="Oval 2061">
                <a:extLst>
                  <a:ext uri="{FF2B5EF4-FFF2-40B4-BE49-F238E27FC236}">
                    <a16:creationId xmlns:a16="http://schemas.microsoft.com/office/drawing/2014/main" id="{AF4EE7F3-9E22-0D88-C916-3EE131F2020D}"/>
                  </a:ext>
                </a:extLst>
              </p:cNvPr>
              <p:cNvSpPr/>
              <p:nvPr/>
            </p:nvSpPr>
            <p:spPr>
              <a:xfrm>
                <a:off x="2223555" y="449227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63" name="Oval 2062">
                <a:extLst>
                  <a:ext uri="{FF2B5EF4-FFF2-40B4-BE49-F238E27FC236}">
                    <a16:creationId xmlns:a16="http://schemas.microsoft.com/office/drawing/2014/main" id="{ACDED8E0-1BF4-8E42-5278-21C9B128EB48}"/>
                  </a:ext>
                </a:extLst>
              </p:cNvPr>
              <p:cNvSpPr/>
              <p:nvPr/>
            </p:nvSpPr>
            <p:spPr>
              <a:xfrm>
                <a:off x="2237037" y="439070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grpSp>
      </p:grpSp>
      <p:cxnSp>
        <p:nvCxnSpPr>
          <p:cNvPr id="2064" name="Straight Arrow Connector 2063">
            <a:extLst>
              <a:ext uri="{FF2B5EF4-FFF2-40B4-BE49-F238E27FC236}">
                <a16:creationId xmlns:a16="http://schemas.microsoft.com/office/drawing/2014/main" id="{1E97C670-F171-9564-91A1-75FFEDE94F69}"/>
              </a:ext>
            </a:extLst>
          </p:cNvPr>
          <p:cNvCxnSpPr>
            <a:cxnSpLocks/>
          </p:cNvCxnSpPr>
          <p:nvPr/>
        </p:nvCxnSpPr>
        <p:spPr>
          <a:xfrm>
            <a:off x="2440745" y="5319083"/>
            <a:ext cx="125689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065" name="Group 2064">
            <a:extLst>
              <a:ext uri="{FF2B5EF4-FFF2-40B4-BE49-F238E27FC236}">
                <a16:creationId xmlns:a16="http://schemas.microsoft.com/office/drawing/2014/main" id="{E9410BC4-FD66-3506-5926-78E4774D45AA}"/>
              </a:ext>
            </a:extLst>
          </p:cNvPr>
          <p:cNvGrpSpPr/>
          <p:nvPr/>
        </p:nvGrpSpPr>
        <p:grpSpPr>
          <a:xfrm>
            <a:off x="2445401" y="4333166"/>
            <a:ext cx="896308" cy="838666"/>
            <a:chOff x="1627581" y="3254644"/>
            <a:chExt cx="1766548" cy="1644272"/>
          </a:xfrm>
        </p:grpSpPr>
        <p:grpSp>
          <p:nvGrpSpPr>
            <p:cNvPr id="2066" name="Group 2065">
              <a:extLst>
                <a:ext uri="{FF2B5EF4-FFF2-40B4-BE49-F238E27FC236}">
                  <a16:creationId xmlns:a16="http://schemas.microsoft.com/office/drawing/2014/main" id="{6BB94C70-5225-2DC5-C270-C0CC850584F0}"/>
                </a:ext>
              </a:extLst>
            </p:cNvPr>
            <p:cNvGrpSpPr/>
            <p:nvPr/>
          </p:nvGrpSpPr>
          <p:grpSpPr>
            <a:xfrm>
              <a:off x="1912309" y="3587501"/>
              <a:ext cx="1004754" cy="1119387"/>
              <a:chOff x="4736546" y="958187"/>
              <a:chExt cx="2727266" cy="2478855"/>
            </a:xfrm>
          </p:grpSpPr>
          <p:pic>
            <p:nvPicPr>
              <p:cNvPr id="2068" name="Picture 2067" descr="Dna Clipart Stock Illustrations, Royalty-Free Vector Graphics &amp; Clip Art -  iStock">
                <a:extLst>
                  <a:ext uri="{FF2B5EF4-FFF2-40B4-BE49-F238E27FC236}">
                    <a16:creationId xmlns:a16="http://schemas.microsoft.com/office/drawing/2014/main" id="{7A82B6CE-2515-C381-3280-2BD768081EC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9460" r="30914"/>
              <a:stretch/>
            </p:blipFill>
            <p:spPr bwMode="auto">
              <a:xfrm>
                <a:off x="5991579" y="1075935"/>
                <a:ext cx="209868" cy="529623"/>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0" descr="Dna Clipart Stock Illustrations, Royalty-Free Vector Graphics &amp; Clip Art -  iStock">
                <a:extLst>
                  <a:ext uri="{FF2B5EF4-FFF2-40B4-BE49-F238E27FC236}">
                    <a16:creationId xmlns:a16="http://schemas.microsoft.com/office/drawing/2014/main" id="{6F7B0251-BDFC-8CF6-E23C-7B885674DDF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2253" t="14131" r="31405" b="10183"/>
              <a:stretch/>
            </p:blipFill>
            <p:spPr bwMode="auto">
              <a:xfrm rot="610926" flipH="1">
                <a:off x="6191110" y="1139309"/>
                <a:ext cx="205782" cy="4285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10" descr="Dna Clipart Stock Illustrations, Royalty-Free Vector Graphics &amp; Clip Art -  iStock">
                <a:extLst>
                  <a:ext uri="{FF2B5EF4-FFF2-40B4-BE49-F238E27FC236}">
                    <a16:creationId xmlns:a16="http://schemas.microsoft.com/office/drawing/2014/main" id="{D73761A3-3190-C659-F5A2-4AB29CF2DA90}"/>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2253" t="14131" r="31405" b="10183"/>
              <a:stretch/>
            </p:blipFill>
            <p:spPr bwMode="auto">
              <a:xfrm rot="21058650" flipH="1">
                <a:off x="6217716" y="1630121"/>
                <a:ext cx="134566" cy="42857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10" descr="Dna Clipart Stock Illustrations, Royalty-Free Vector Graphics &amp; Clip Art -  iStock">
                <a:extLst>
                  <a:ext uri="{FF2B5EF4-FFF2-40B4-BE49-F238E27FC236}">
                    <a16:creationId xmlns:a16="http://schemas.microsoft.com/office/drawing/2014/main" id="{31A000B6-EC67-55F4-4CD7-0F5D77FD131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2253" t="14131" r="31405" b="10183"/>
              <a:stretch/>
            </p:blipFill>
            <p:spPr bwMode="auto">
              <a:xfrm rot="610926" flipH="1">
                <a:off x="5761800" y="1622670"/>
                <a:ext cx="205782" cy="4285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071" descr="Dna Clipart Stock Illustrations, Royalty-Free Vector Graphics &amp; Clip Art -  iStock">
                <a:extLst>
                  <a:ext uri="{FF2B5EF4-FFF2-40B4-BE49-F238E27FC236}">
                    <a16:creationId xmlns:a16="http://schemas.microsoft.com/office/drawing/2014/main" id="{FC2F2162-40E1-D79D-0367-D53D6DB3945A}"/>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2253" t="14131" r="31405" b="10183"/>
              <a:stretch/>
            </p:blipFill>
            <p:spPr bwMode="auto">
              <a:xfrm rot="610926" flipH="1">
                <a:off x="5492240" y="1090052"/>
                <a:ext cx="208254" cy="43371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12" descr="Dna clipart Vectors &amp; Illustrations for Free Download | Freepik">
                <a:extLst>
                  <a:ext uri="{FF2B5EF4-FFF2-40B4-BE49-F238E27FC236}">
                    <a16:creationId xmlns:a16="http://schemas.microsoft.com/office/drawing/2014/main" id="{5F7E3281-23DE-DC27-C266-489BAFAAD7B2}"/>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267" t="9091" r="10267" b="5534"/>
              <a:stretch/>
            </p:blipFill>
            <p:spPr bwMode="auto">
              <a:xfrm rot="18695430">
                <a:off x="6483138" y="1142149"/>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075" descr="Dna clipart Vectors &amp; Illustrations for Free Download | Freepik">
                <a:extLst>
                  <a:ext uri="{FF2B5EF4-FFF2-40B4-BE49-F238E27FC236}">
                    <a16:creationId xmlns:a16="http://schemas.microsoft.com/office/drawing/2014/main" id="{B47D3296-8F65-9D62-BADF-5E0AA773BC4E}"/>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267" t="9091" r="10267" b="5534"/>
              <a:stretch/>
            </p:blipFill>
            <p:spPr bwMode="auto">
              <a:xfrm rot="17320176">
                <a:off x="6025799" y="2622354"/>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076" descr="Dna clipart Vectors &amp; Illustrations for Free Download | Freepik">
                <a:extLst>
                  <a:ext uri="{FF2B5EF4-FFF2-40B4-BE49-F238E27FC236}">
                    <a16:creationId xmlns:a16="http://schemas.microsoft.com/office/drawing/2014/main" id="{9C92D7B9-F4B8-605E-6882-EC5DE557F2A2}"/>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267" t="9091" r="10267" b="5534"/>
              <a:stretch/>
            </p:blipFill>
            <p:spPr bwMode="auto">
              <a:xfrm rot="18695430">
                <a:off x="6649124" y="2145230"/>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12" descr="Dna clipart Vectors &amp; Illustrations for Free Download | Freepik">
                <a:extLst>
                  <a:ext uri="{FF2B5EF4-FFF2-40B4-BE49-F238E27FC236}">
                    <a16:creationId xmlns:a16="http://schemas.microsoft.com/office/drawing/2014/main" id="{FD3657D2-E787-8FEB-8F69-F148CA142032}"/>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267" t="9091" r="10267" b="5534"/>
              <a:stretch/>
            </p:blipFill>
            <p:spPr bwMode="auto">
              <a:xfrm rot="15863019">
                <a:off x="4552584" y="1160862"/>
                <a:ext cx="998650" cy="630726"/>
              </a:xfrm>
              <a:prstGeom prst="rect">
                <a:avLst/>
              </a:prstGeom>
              <a:noFill/>
              <a:extLst>
                <a:ext uri="{909E8E84-426E-40DD-AFC4-6F175D3DCCD1}">
                  <a14:hiddenFill xmlns:a14="http://schemas.microsoft.com/office/drawing/2010/main">
                    <a:solidFill>
                      <a:srgbClr val="FFFFFF"/>
                    </a:solidFill>
                  </a14:hiddenFill>
                </a:ext>
              </a:extLst>
            </p:spPr>
          </p:pic>
        </p:grpSp>
        <p:sp>
          <p:nvSpPr>
            <p:cNvPr id="2067" name="Oval 2066">
              <a:extLst>
                <a:ext uri="{FF2B5EF4-FFF2-40B4-BE49-F238E27FC236}">
                  <a16:creationId xmlns:a16="http://schemas.microsoft.com/office/drawing/2014/main" id="{E7A391CD-67B3-FFD6-8C92-799E61344606}"/>
                </a:ext>
              </a:extLst>
            </p:cNvPr>
            <p:cNvSpPr/>
            <p:nvPr/>
          </p:nvSpPr>
          <p:spPr>
            <a:xfrm>
              <a:off x="1627581" y="3254644"/>
              <a:ext cx="1766548" cy="1644272"/>
            </a:xfrm>
            <a:prstGeom prst="ellipse">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latin typeface="Arial" panose="020B0604020202020204" pitchFamily="34" charset="0"/>
                <a:cs typeface="Arial" panose="020B0604020202020204" pitchFamily="34" charset="0"/>
              </a:endParaRPr>
            </a:p>
          </p:txBody>
        </p:sp>
      </p:grpSp>
      <p:grpSp>
        <p:nvGrpSpPr>
          <p:cNvPr id="2080" name="Group 2079">
            <a:extLst>
              <a:ext uri="{FF2B5EF4-FFF2-40B4-BE49-F238E27FC236}">
                <a16:creationId xmlns:a16="http://schemas.microsoft.com/office/drawing/2014/main" id="{4AB10516-5D21-EC3B-ABA0-E0D5A01C674D}"/>
              </a:ext>
            </a:extLst>
          </p:cNvPr>
          <p:cNvGrpSpPr/>
          <p:nvPr/>
        </p:nvGrpSpPr>
        <p:grpSpPr>
          <a:xfrm>
            <a:off x="1279741" y="4635864"/>
            <a:ext cx="980435" cy="1163176"/>
            <a:chOff x="1410346" y="3311815"/>
            <a:chExt cx="1056772" cy="1394915"/>
          </a:xfrm>
        </p:grpSpPr>
        <p:pic>
          <p:nvPicPr>
            <p:cNvPr id="2081" name="Picture 2080">
              <a:extLst>
                <a:ext uri="{FF2B5EF4-FFF2-40B4-BE49-F238E27FC236}">
                  <a16:creationId xmlns:a16="http://schemas.microsoft.com/office/drawing/2014/main" id="{EF4B1CAA-BDF0-5433-D3B5-84FCCED58A8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405" r="10835"/>
            <a:stretch/>
          </p:blipFill>
          <p:spPr bwMode="auto">
            <a:xfrm>
              <a:off x="1410346" y="3311815"/>
              <a:ext cx="1056772" cy="1394915"/>
            </a:xfrm>
            <a:prstGeom prst="rect">
              <a:avLst/>
            </a:prstGeom>
            <a:noFill/>
            <a:extLst>
              <a:ext uri="{909E8E84-426E-40DD-AFC4-6F175D3DCCD1}">
                <a14:hiddenFill xmlns:a14="http://schemas.microsoft.com/office/drawing/2010/main">
                  <a:solidFill>
                    <a:srgbClr val="FFFFFF"/>
                  </a:solidFill>
                </a14:hiddenFill>
              </a:ext>
            </a:extLst>
          </p:spPr>
        </p:pic>
        <p:grpSp>
          <p:nvGrpSpPr>
            <p:cNvPr id="2082" name="Group 2081">
              <a:extLst>
                <a:ext uri="{FF2B5EF4-FFF2-40B4-BE49-F238E27FC236}">
                  <a16:creationId xmlns:a16="http://schemas.microsoft.com/office/drawing/2014/main" id="{76CB9F48-6FB5-0655-CB0C-F7B7E32884B4}"/>
                </a:ext>
              </a:extLst>
            </p:cNvPr>
            <p:cNvGrpSpPr/>
            <p:nvPr/>
          </p:nvGrpSpPr>
          <p:grpSpPr>
            <a:xfrm>
              <a:off x="2133598" y="4362285"/>
              <a:ext cx="192974" cy="269576"/>
              <a:chOff x="2133598" y="4362285"/>
              <a:chExt cx="192974" cy="269576"/>
            </a:xfrm>
          </p:grpSpPr>
          <p:sp>
            <p:nvSpPr>
              <p:cNvPr id="2083" name="Oval 2082">
                <a:extLst>
                  <a:ext uri="{FF2B5EF4-FFF2-40B4-BE49-F238E27FC236}">
                    <a16:creationId xmlns:a16="http://schemas.microsoft.com/office/drawing/2014/main" id="{7AEF3565-105F-A91D-7589-C8F85173B2DD}"/>
                  </a:ext>
                </a:extLst>
              </p:cNvPr>
              <p:cNvSpPr/>
              <p:nvPr/>
            </p:nvSpPr>
            <p:spPr>
              <a:xfrm>
                <a:off x="2133599" y="436445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84" name="Oval 2083">
                <a:extLst>
                  <a:ext uri="{FF2B5EF4-FFF2-40B4-BE49-F238E27FC236}">
                    <a16:creationId xmlns:a16="http://schemas.microsoft.com/office/drawing/2014/main" id="{EB911FE6-D571-DD16-BF34-E6489123EFC7}"/>
                  </a:ext>
                </a:extLst>
              </p:cNvPr>
              <p:cNvSpPr/>
              <p:nvPr/>
            </p:nvSpPr>
            <p:spPr>
              <a:xfrm>
                <a:off x="2133598" y="443078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85" name="Oval 2084">
                <a:extLst>
                  <a:ext uri="{FF2B5EF4-FFF2-40B4-BE49-F238E27FC236}">
                    <a16:creationId xmlns:a16="http://schemas.microsoft.com/office/drawing/2014/main" id="{54628341-FDB5-8821-FD9C-F281E2536E32}"/>
                  </a:ext>
                </a:extLst>
              </p:cNvPr>
              <p:cNvSpPr/>
              <p:nvPr/>
            </p:nvSpPr>
            <p:spPr>
              <a:xfrm>
                <a:off x="2193124" y="436228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86" name="Oval 2085">
                <a:extLst>
                  <a:ext uri="{FF2B5EF4-FFF2-40B4-BE49-F238E27FC236}">
                    <a16:creationId xmlns:a16="http://schemas.microsoft.com/office/drawing/2014/main" id="{4B8CF814-A5DF-42D4-D679-79A8942CD4D2}"/>
                  </a:ext>
                </a:extLst>
              </p:cNvPr>
              <p:cNvSpPr/>
              <p:nvPr/>
            </p:nvSpPr>
            <p:spPr>
              <a:xfrm>
                <a:off x="2236843" y="441311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87" name="Oval 2086">
                <a:extLst>
                  <a:ext uri="{FF2B5EF4-FFF2-40B4-BE49-F238E27FC236}">
                    <a16:creationId xmlns:a16="http://schemas.microsoft.com/office/drawing/2014/main" id="{58006E48-4653-8A80-B087-C4639D444379}"/>
                  </a:ext>
                </a:extLst>
              </p:cNvPr>
              <p:cNvSpPr/>
              <p:nvPr/>
            </p:nvSpPr>
            <p:spPr>
              <a:xfrm>
                <a:off x="2179750" y="4565533"/>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88" name="Oval 2087">
                <a:extLst>
                  <a:ext uri="{FF2B5EF4-FFF2-40B4-BE49-F238E27FC236}">
                    <a16:creationId xmlns:a16="http://schemas.microsoft.com/office/drawing/2014/main" id="{7CA2E3CE-F648-8683-7EC3-2E8BFDB4099B}"/>
                  </a:ext>
                </a:extLst>
              </p:cNvPr>
              <p:cNvSpPr/>
              <p:nvPr/>
            </p:nvSpPr>
            <p:spPr>
              <a:xfrm>
                <a:off x="2183078" y="4454509"/>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89" name="Oval 2088">
                <a:extLst>
                  <a:ext uri="{FF2B5EF4-FFF2-40B4-BE49-F238E27FC236}">
                    <a16:creationId xmlns:a16="http://schemas.microsoft.com/office/drawing/2014/main" id="{C2205E57-F57B-A61B-05D9-2C2D47391322}"/>
                  </a:ext>
                </a:extLst>
              </p:cNvPr>
              <p:cNvSpPr/>
              <p:nvPr/>
            </p:nvSpPr>
            <p:spPr>
              <a:xfrm>
                <a:off x="2142601" y="4499205"/>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90" name="Oval 2089">
                <a:extLst>
                  <a:ext uri="{FF2B5EF4-FFF2-40B4-BE49-F238E27FC236}">
                    <a16:creationId xmlns:a16="http://schemas.microsoft.com/office/drawing/2014/main" id="{B73F11FD-1D70-6E32-974A-E9A85488E64C}"/>
                  </a:ext>
                </a:extLst>
              </p:cNvPr>
              <p:cNvSpPr/>
              <p:nvPr/>
            </p:nvSpPr>
            <p:spPr>
              <a:xfrm>
                <a:off x="2207573" y="454066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91" name="Oval 2090">
                <a:extLst>
                  <a:ext uri="{FF2B5EF4-FFF2-40B4-BE49-F238E27FC236}">
                    <a16:creationId xmlns:a16="http://schemas.microsoft.com/office/drawing/2014/main" id="{8B276509-DD78-A686-05AD-288C9F5C5DBB}"/>
                  </a:ext>
                </a:extLst>
              </p:cNvPr>
              <p:cNvSpPr/>
              <p:nvPr/>
            </p:nvSpPr>
            <p:spPr>
              <a:xfrm>
                <a:off x="2223555" y="4492270"/>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sp>
            <p:nvSpPr>
              <p:cNvPr id="2092" name="Oval 2091">
                <a:extLst>
                  <a:ext uri="{FF2B5EF4-FFF2-40B4-BE49-F238E27FC236}">
                    <a16:creationId xmlns:a16="http://schemas.microsoft.com/office/drawing/2014/main" id="{74338DED-C8D5-F237-71CA-30A42D76E908}"/>
                  </a:ext>
                </a:extLst>
              </p:cNvPr>
              <p:cNvSpPr/>
              <p:nvPr/>
            </p:nvSpPr>
            <p:spPr>
              <a:xfrm>
                <a:off x="2237037" y="4390701"/>
                <a:ext cx="89535" cy="663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latin typeface="Arial" panose="020B0604020202020204" pitchFamily="34" charset="0"/>
                  <a:cs typeface="Arial" panose="020B0604020202020204" pitchFamily="34" charset="0"/>
                </a:endParaRPr>
              </a:p>
            </p:txBody>
          </p:sp>
        </p:grpSp>
      </p:grpSp>
      <p:sp>
        <p:nvSpPr>
          <p:cNvPr id="2093" name="TextBox 2092">
            <a:extLst>
              <a:ext uri="{FF2B5EF4-FFF2-40B4-BE49-F238E27FC236}">
                <a16:creationId xmlns:a16="http://schemas.microsoft.com/office/drawing/2014/main" id="{7AFD1F7C-5C06-5847-E140-3E8399994F80}"/>
              </a:ext>
            </a:extLst>
          </p:cNvPr>
          <p:cNvSpPr txBox="1"/>
          <p:nvPr/>
        </p:nvSpPr>
        <p:spPr>
          <a:xfrm>
            <a:off x="4260796" y="3802965"/>
            <a:ext cx="3122971" cy="338554"/>
          </a:xfrm>
          <a:prstGeom prst="rect">
            <a:avLst/>
          </a:prstGeom>
          <a:noFill/>
        </p:spPr>
        <p:txBody>
          <a:bodyPr wrap="none" rtlCol="0">
            <a:spAutoFit/>
          </a:bodyPr>
          <a:lstStyle/>
          <a:p>
            <a:r>
              <a:rPr lang="en-IN" sz="1600" dirty="0">
                <a:solidFill>
                  <a:srgbClr val="008000"/>
                </a:solidFill>
                <a:latin typeface="Arial" panose="020B0604020202020204" pitchFamily="34" charset="0"/>
                <a:cs typeface="Arial" panose="020B0604020202020204" pitchFamily="34" charset="0"/>
              </a:rPr>
              <a:t>Second Round of Size Selection</a:t>
            </a:r>
          </a:p>
        </p:txBody>
      </p:sp>
      <p:sp>
        <p:nvSpPr>
          <p:cNvPr id="2097" name="TextBox 2096">
            <a:extLst>
              <a:ext uri="{FF2B5EF4-FFF2-40B4-BE49-F238E27FC236}">
                <a16:creationId xmlns:a16="http://schemas.microsoft.com/office/drawing/2014/main" id="{512E7592-FA98-9A36-92C6-02502EFA79FA}"/>
              </a:ext>
            </a:extLst>
          </p:cNvPr>
          <p:cNvSpPr txBox="1"/>
          <p:nvPr/>
        </p:nvSpPr>
        <p:spPr>
          <a:xfrm>
            <a:off x="1260166" y="6141781"/>
            <a:ext cx="2058577" cy="307777"/>
          </a:xfrm>
          <a:prstGeom prst="rect">
            <a:avLst/>
          </a:prstGeom>
          <a:noFill/>
        </p:spPr>
        <p:txBody>
          <a:bodyPr wrap="none" rtlCol="0">
            <a:spAutoFit/>
          </a:bodyPr>
          <a:lstStyle/>
          <a:p>
            <a:r>
              <a:rPr lang="en-IN" sz="1400" dirty="0">
                <a:latin typeface="Arial" panose="020B0604020202020204" pitchFamily="34" charset="0"/>
                <a:cs typeface="Arial" panose="020B0604020202020204" pitchFamily="34" charset="0"/>
              </a:rPr>
              <a:t>High </a:t>
            </a:r>
            <a:r>
              <a:rPr lang="en-IN" sz="1400" dirty="0" err="1">
                <a:latin typeface="Arial" panose="020B0604020202020204" pitchFamily="34" charset="0"/>
                <a:cs typeface="Arial" panose="020B0604020202020204" pitchFamily="34" charset="0"/>
              </a:rPr>
              <a:t>conc</a:t>
            </a:r>
            <a:r>
              <a:rPr lang="en-IN" sz="1400" dirty="0">
                <a:latin typeface="Arial" panose="020B0604020202020204" pitchFamily="34" charset="0"/>
                <a:cs typeface="Arial" panose="020B0604020202020204" pitchFamily="34" charset="0"/>
              </a:rPr>
              <a:t> of PEG/NaCl</a:t>
            </a:r>
          </a:p>
        </p:txBody>
      </p:sp>
      <p:pic>
        <p:nvPicPr>
          <p:cNvPr id="2099" name="Picture 2098" descr="Dna clipart Vectors &amp; Illustrations for Free Download | Freepik">
            <a:extLst>
              <a:ext uri="{FF2B5EF4-FFF2-40B4-BE49-F238E27FC236}">
                <a16:creationId xmlns:a16="http://schemas.microsoft.com/office/drawing/2014/main" id="{1C109F97-0924-FAEF-7A44-37151B6D2138}"/>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0267" t="9091" r="10267" b="5534"/>
          <a:stretch/>
        </p:blipFill>
        <p:spPr bwMode="auto">
          <a:xfrm rot="17463542" flipV="1">
            <a:off x="4017504" y="5670296"/>
            <a:ext cx="179195" cy="91849"/>
          </a:xfrm>
          <a:prstGeom prst="rect">
            <a:avLst/>
          </a:prstGeom>
          <a:noFill/>
          <a:extLst>
            <a:ext uri="{909E8E84-426E-40DD-AFC4-6F175D3DCCD1}">
              <a14:hiddenFill xmlns:a14="http://schemas.microsoft.com/office/drawing/2010/main">
                <a:solidFill>
                  <a:srgbClr val="FFFFFF"/>
                </a:solidFill>
              </a14:hiddenFill>
            </a:ext>
          </a:extLst>
        </p:spPr>
      </p:pic>
      <p:cxnSp>
        <p:nvCxnSpPr>
          <p:cNvPr id="2101" name="Straight Arrow Connector 2100">
            <a:extLst>
              <a:ext uri="{FF2B5EF4-FFF2-40B4-BE49-F238E27FC236}">
                <a16:creationId xmlns:a16="http://schemas.microsoft.com/office/drawing/2014/main" id="{23BB49EC-6A63-DF3D-5971-2C69F2920046}"/>
              </a:ext>
            </a:extLst>
          </p:cNvPr>
          <p:cNvCxnSpPr>
            <a:cxnSpLocks/>
          </p:cNvCxnSpPr>
          <p:nvPr/>
        </p:nvCxnSpPr>
        <p:spPr>
          <a:xfrm>
            <a:off x="4322262" y="5356276"/>
            <a:ext cx="176986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02" name="Arrow: Curved Up 2101">
            <a:extLst>
              <a:ext uri="{FF2B5EF4-FFF2-40B4-BE49-F238E27FC236}">
                <a16:creationId xmlns:a16="http://schemas.microsoft.com/office/drawing/2014/main" id="{AD8868F1-E771-97D5-B236-7A28A3A813DA}"/>
              </a:ext>
            </a:extLst>
          </p:cNvPr>
          <p:cNvSpPr/>
          <p:nvPr/>
        </p:nvSpPr>
        <p:spPr>
          <a:xfrm rot="17665757">
            <a:off x="4574500" y="5007119"/>
            <a:ext cx="614078" cy="236276"/>
          </a:xfrm>
          <a:prstGeom prst="curved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1400" dirty="0">
              <a:solidFill>
                <a:schemeClr val="tx1"/>
              </a:solidFill>
              <a:latin typeface="Arial" panose="020B0604020202020204" pitchFamily="34" charset="0"/>
              <a:cs typeface="Arial" panose="020B0604020202020204" pitchFamily="34" charset="0"/>
            </a:endParaRPr>
          </a:p>
        </p:txBody>
      </p:sp>
      <p:sp>
        <p:nvSpPr>
          <p:cNvPr id="2104" name="TextBox 2103">
            <a:extLst>
              <a:ext uri="{FF2B5EF4-FFF2-40B4-BE49-F238E27FC236}">
                <a16:creationId xmlns:a16="http://schemas.microsoft.com/office/drawing/2014/main" id="{97745D52-613E-81FB-7C93-CADD15E620C4}"/>
              </a:ext>
            </a:extLst>
          </p:cNvPr>
          <p:cNvSpPr txBox="1"/>
          <p:nvPr/>
        </p:nvSpPr>
        <p:spPr>
          <a:xfrm>
            <a:off x="4233136" y="4370749"/>
            <a:ext cx="2015295" cy="307777"/>
          </a:xfrm>
          <a:prstGeom prst="rect">
            <a:avLst/>
          </a:prstGeom>
          <a:noFill/>
        </p:spPr>
        <p:txBody>
          <a:bodyPr wrap="none" rtlCol="0">
            <a:spAutoFit/>
          </a:bodyPr>
          <a:lstStyle/>
          <a:p>
            <a:r>
              <a:rPr lang="en-IN" sz="1400" dirty="0">
                <a:latin typeface="Arial" panose="020B0604020202020204" pitchFamily="34" charset="0"/>
                <a:cs typeface="Arial" panose="020B0604020202020204" pitchFamily="34" charset="0"/>
              </a:rPr>
              <a:t>Supernatant Discarded</a:t>
            </a:r>
          </a:p>
        </p:txBody>
      </p:sp>
      <p:sp>
        <p:nvSpPr>
          <p:cNvPr id="2105" name="TextBox 2104">
            <a:extLst>
              <a:ext uri="{FF2B5EF4-FFF2-40B4-BE49-F238E27FC236}">
                <a16:creationId xmlns:a16="http://schemas.microsoft.com/office/drawing/2014/main" id="{766246F7-3EF4-622A-CB23-65791E3F1A65}"/>
              </a:ext>
            </a:extLst>
          </p:cNvPr>
          <p:cNvSpPr txBox="1"/>
          <p:nvPr/>
        </p:nvSpPr>
        <p:spPr>
          <a:xfrm>
            <a:off x="6178492" y="5136986"/>
            <a:ext cx="2017529" cy="523220"/>
          </a:xfrm>
          <a:prstGeom prst="rect">
            <a:avLst/>
          </a:prstGeom>
          <a:noFill/>
        </p:spPr>
        <p:txBody>
          <a:bodyPr wrap="square" rtlCol="0">
            <a:spAutoFit/>
          </a:bodyPr>
          <a:lstStyle/>
          <a:p>
            <a:pPr algn="ctr"/>
            <a:r>
              <a:rPr lang="en-IN" sz="1400" dirty="0">
                <a:solidFill>
                  <a:srgbClr val="3333CC"/>
                </a:solidFill>
                <a:latin typeface="Arial" panose="020B0604020202020204" pitchFamily="34" charset="0"/>
                <a:cs typeface="Arial" panose="020B0604020202020204" pitchFamily="34" charset="0"/>
              </a:rPr>
              <a:t>Beads bound to 150-800 bp DNA</a:t>
            </a:r>
          </a:p>
        </p:txBody>
      </p:sp>
      <p:cxnSp>
        <p:nvCxnSpPr>
          <p:cNvPr id="2113" name="Straight Arrow Connector 2112">
            <a:extLst>
              <a:ext uri="{FF2B5EF4-FFF2-40B4-BE49-F238E27FC236}">
                <a16:creationId xmlns:a16="http://schemas.microsoft.com/office/drawing/2014/main" id="{D9213855-F347-56B6-4255-E95F15DC5FE9}"/>
              </a:ext>
            </a:extLst>
          </p:cNvPr>
          <p:cNvCxnSpPr>
            <a:cxnSpLocks/>
          </p:cNvCxnSpPr>
          <p:nvPr/>
        </p:nvCxnSpPr>
        <p:spPr>
          <a:xfrm>
            <a:off x="7296218" y="5644030"/>
            <a:ext cx="0" cy="3397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14" name="TextBox 2113">
            <a:extLst>
              <a:ext uri="{FF2B5EF4-FFF2-40B4-BE49-F238E27FC236}">
                <a16:creationId xmlns:a16="http://schemas.microsoft.com/office/drawing/2014/main" id="{99502FB1-2F6A-6876-DEA6-7A1886C5E3D8}"/>
              </a:ext>
            </a:extLst>
          </p:cNvPr>
          <p:cNvSpPr txBox="1"/>
          <p:nvPr/>
        </p:nvSpPr>
        <p:spPr>
          <a:xfrm>
            <a:off x="6287454" y="6051678"/>
            <a:ext cx="2017529" cy="307777"/>
          </a:xfrm>
          <a:prstGeom prst="rect">
            <a:avLst/>
          </a:prstGeom>
          <a:noFill/>
        </p:spPr>
        <p:txBody>
          <a:bodyPr wrap="square" rtlCol="0">
            <a:spAutoFit/>
          </a:bodyPr>
          <a:lstStyle/>
          <a:p>
            <a:pPr algn="ctr"/>
            <a:r>
              <a:rPr lang="en-IN" sz="1400" dirty="0">
                <a:latin typeface="Arial" panose="020B0604020202020204" pitchFamily="34" charset="0"/>
                <a:cs typeface="Arial" panose="020B0604020202020204" pitchFamily="34" charset="0"/>
              </a:rPr>
              <a:t>Eluted from beads</a:t>
            </a:r>
          </a:p>
        </p:txBody>
      </p:sp>
      <p:sp>
        <p:nvSpPr>
          <p:cNvPr id="2115" name="Rectangle 363">
            <a:extLst>
              <a:ext uri="{FF2B5EF4-FFF2-40B4-BE49-F238E27FC236}">
                <a16:creationId xmlns:a16="http://schemas.microsoft.com/office/drawing/2014/main" id="{CF51898E-2F8E-8748-F60C-1F512CF5DD0B}"/>
              </a:ext>
            </a:extLst>
          </p:cNvPr>
          <p:cNvSpPr>
            <a:spLocks noChangeArrowheads="1"/>
          </p:cNvSpPr>
          <p:nvPr/>
        </p:nvSpPr>
        <p:spPr bwMode="auto">
          <a:xfrm>
            <a:off x="275139" y="3777603"/>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Selective precipitation principle:</a:t>
            </a:r>
          </a:p>
        </p:txBody>
      </p:sp>
      <p:sp>
        <p:nvSpPr>
          <p:cNvPr id="2116" name="Rectangle: Rounded Corners 2115">
            <a:extLst>
              <a:ext uri="{FF2B5EF4-FFF2-40B4-BE49-F238E27FC236}">
                <a16:creationId xmlns:a16="http://schemas.microsoft.com/office/drawing/2014/main" id="{E89330EE-B1DD-7D3F-7D80-33009DEB5B54}"/>
              </a:ext>
            </a:extLst>
          </p:cNvPr>
          <p:cNvSpPr/>
          <p:nvPr/>
        </p:nvSpPr>
        <p:spPr>
          <a:xfrm>
            <a:off x="144934" y="1124744"/>
            <a:ext cx="8811170" cy="252434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17" name="Rectangle: Rounded Corners 2116">
            <a:extLst>
              <a:ext uri="{FF2B5EF4-FFF2-40B4-BE49-F238E27FC236}">
                <a16:creationId xmlns:a16="http://schemas.microsoft.com/office/drawing/2014/main" id="{F4B9F66E-525E-B2F1-9008-8A7E11449C2E}"/>
              </a:ext>
            </a:extLst>
          </p:cNvPr>
          <p:cNvSpPr/>
          <p:nvPr/>
        </p:nvSpPr>
        <p:spPr>
          <a:xfrm>
            <a:off x="153318" y="3717032"/>
            <a:ext cx="8811170" cy="273252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13299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3">
            <a:extLst>
              <a:ext uri="{FF2B5EF4-FFF2-40B4-BE49-F238E27FC236}">
                <a16:creationId xmlns:a16="http://schemas.microsoft.com/office/drawing/2014/main" id="{37D407DE-7E17-3EA2-EED6-5D69153EF7A6}"/>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US" sz="2000" b="1" dirty="0">
                <a:solidFill>
                  <a:srgbClr val="EE3137"/>
                </a:solidFill>
                <a:latin typeface="Arial" panose="020B0604020202020204" pitchFamily="34" charset="0"/>
                <a:cs typeface="Arial" panose="020B0604020202020204" pitchFamily="34" charset="0"/>
              </a:rPr>
              <a:t>Double-sided size-selection using magnetic nanoparticles</a:t>
            </a:r>
          </a:p>
        </p:txBody>
      </p:sp>
      <p:pic>
        <p:nvPicPr>
          <p:cNvPr id="4" name="Picture 3">
            <a:extLst>
              <a:ext uri="{FF2B5EF4-FFF2-40B4-BE49-F238E27FC236}">
                <a16:creationId xmlns:a16="http://schemas.microsoft.com/office/drawing/2014/main" id="{476C639A-5CB2-D274-2C38-57F18181B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470" y="756212"/>
            <a:ext cx="3921681" cy="2261503"/>
          </a:xfrm>
          <a:prstGeom prst="rect">
            <a:avLst/>
          </a:prstGeom>
        </p:spPr>
      </p:pic>
      <p:pic>
        <p:nvPicPr>
          <p:cNvPr id="6" name="Picture 5" descr="A diagram of a diagram showing the steps&#10;&#10;Description automatically generated with medium confidence">
            <a:extLst>
              <a:ext uri="{FF2B5EF4-FFF2-40B4-BE49-F238E27FC236}">
                <a16:creationId xmlns:a16="http://schemas.microsoft.com/office/drawing/2014/main" id="{B0DB933E-0A1B-EEF7-6430-1C776665DA8E}"/>
              </a:ext>
            </a:extLst>
          </p:cNvPr>
          <p:cNvPicPr>
            <a:picLocks noChangeAspect="1"/>
          </p:cNvPicPr>
          <p:nvPr/>
        </p:nvPicPr>
        <p:blipFill rotWithShape="1">
          <a:blip r:embed="rId3">
            <a:extLst>
              <a:ext uri="{28A0092B-C50C-407E-A947-70E740481C1C}">
                <a14:useLocalDpi xmlns:a14="http://schemas.microsoft.com/office/drawing/2010/main" val="0"/>
              </a:ext>
            </a:extLst>
          </a:blip>
          <a:srcRect b="28637"/>
          <a:stretch/>
        </p:blipFill>
        <p:spPr>
          <a:xfrm>
            <a:off x="673854" y="3313015"/>
            <a:ext cx="4465936" cy="2975325"/>
          </a:xfrm>
          <a:prstGeom prst="rect">
            <a:avLst/>
          </a:prstGeom>
        </p:spPr>
      </p:pic>
      <p:pic>
        <p:nvPicPr>
          <p:cNvPr id="7" name="Picture 6" descr="A diagram of a diagram showing the steps&#10;&#10;Description automatically generated with medium confidence">
            <a:extLst>
              <a:ext uri="{FF2B5EF4-FFF2-40B4-BE49-F238E27FC236}">
                <a16:creationId xmlns:a16="http://schemas.microsoft.com/office/drawing/2014/main" id="{22208D9C-75FF-E900-6227-0A560E6D40F8}"/>
              </a:ext>
            </a:extLst>
          </p:cNvPr>
          <p:cNvPicPr>
            <a:picLocks noChangeAspect="1"/>
          </p:cNvPicPr>
          <p:nvPr/>
        </p:nvPicPr>
        <p:blipFill rotWithShape="1">
          <a:blip r:embed="rId3">
            <a:extLst>
              <a:ext uri="{28A0092B-C50C-407E-A947-70E740481C1C}">
                <a14:useLocalDpi xmlns:a14="http://schemas.microsoft.com/office/drawing/2010/main" val="0"/>
              </a:ext>
            </a:extLst>
          </a:blip>
          <a:srcRect l="2346" t="80360" r="50155"/>
          <a:stretch/>
        </p:blipFill>
        <p:spPr>
          <a:xfrm>
            <a:off x="4980833" y="3474655"/>
            <a:ext cx="3489313" cy="1346935"/>
          </a:xfrm>
          <a:prstGeom prst="rect">
            <a:avLst/>
          </a:prstGeom>
        </p:spPr>
      </p:pic>
      <p:pic>
        <p:nvPicPr>
          <p:cNvPr id="18" name="Picture 17" descr="A diagram of a diagram showing the steps&#10;&#10;Description automatically generated with medium confidence">
            <a:extLst>
              <a:ext uri="{FF2B5EF4-FFF2-40B4-BE49-F238E27FC236}">
                <a16:creationId xmlns:a16="http://schemas.microsoft.com/office/drawing/2014/main" id="{F56A5D71-C246-6686-92D8-E9C33EB07AF3}"/>
              </a:ext>
            </a:extLst>
          </p:cNvPr>
          <p:cNvPicPr>
            <a:picLocks noChangeAspect="1"/>
          </p:cNvPicPr>
          <p:nvPr/>
        </p:nvPicPr>
        <p:blipFill rotWithShape="1">
          <a:blip r:embed="rId3">
            <a:extLst>
              <a:ext uri="{28A0092B-C50C-407E-A947-70E740481C1C}">
                <a14:useLocalDpi xmlns:a14="http://schemas.microsoft.com/office/drawing/2010/main" val="0"/>
              </a:ext>
            </a:extLst>
          </a:blip>
          <a:srcRect l="50669" t="80360"/>
          <a:stretch/>
        </p:blipFill>
        <p:spPr>
          <a:xfrm>
            <a:off x="5024700" y="4821590"/>
            <a:ext cx="3623855" cy="1346935"/>
          </a:xfrm>
          <a:prstGeom prst="rect">
            <a:avLst/>
          </a:prstGeom>
        </p:spPr>
      </p:pic>
      <p:pic>
        <p:nvPicPr>
          <p:cNvPr id="32" name="Picture 31">
            <a:extLst>
              <a:ext uri="{FF2B5EF4-FFF2-40B4-BE49-F238E27FC236}">
                <a16:creationId xmlns:a16="http://schemas.microsoft.com/office/drawing/2014/main" id="{2BD79C4A-367C-12B7-A812-A0058EC39ECF}"/>
              </a:ext>
            </a:extLst>
          </p:cNvPr>
          <p:cNvPicPr>
            <a:picLocks noChangeAspect="1"/>
          </p:cNvPicPr>
          <p:nvPr/>
        </p:nvPicPr>
        <p:blipFill rotWithShape="1">
          <a:blip r:embed="rId4"/>
          <a:srcRect l="22438" t="17801" r="49374" b="48735"/>
          <a:stretch/>
        </p:blipFill>
        <p:spPr>
          <a:xfrm>
            <a:off x="4880645" y="759805"/>
            <a:ext cx="3823381" cy="2553210"/>
          </a:xfrm>
          <a:prstGeom prst="rect">
            <a:avLst/>
          </a:prstGeom>
        </p:spPr>
      </p:pic>
    </p:spTree>
    <p:extLst>
      <p:ext uri="{BB962C8B-B14F-4D97-AF65-F5344CB8AC3E}">
        <p14:creationId xmlns:p14="http://schemas.microsoft.com/office/powerpoint/2010/main" val="390797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3">
            <a:extLst>
              <a:ext uri="{FF2B5EF4-FFF2-40B4-BE49-F238E27FC236}">
                <a16:creationId xmlns:a16="http://schemas.microsoft.com/office/drawing/2014/main" id="{37D407DE-7E17-3EA2-EED6-5D69153EF7A6}"/>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US" sz="2000" b="1" dirty="0">
                <a:solidFill>
                  <a:srgbClr val="EE3137"/>
                </a:solidFill>
                <a:latin typeface="Arial" panose="020B0604020202020204" pitchFamily="34" charset="0"/>
                <a:cs typeface="Arial" panose="020B0604020202020204" pitchFamily="34" charset="0"/>
              </a:rPr>
              <a:t>Mechanism</a:t>
            </a:r>
          </a:p>
        </p:txBody>
      </p:sp>
      <p:sp>
        <p:nvSpPr>
          <p:cNvPr id="3" name="Rectangle 2">
            <a:extLst>
              <a:ext uri="{FF2B5EF4-FFF2-40B4-BE49-F238E27FC236}">
                <a16:creationId xmlns:a16="http://schemas.microsoft.com/office/drawing/2014/main" id="{EA119F99-98E8-001E-8B4D-AC9E308C7C75}"/>
              </a:ext>
            </a:extLst>
          </p:cNvPr>
          <p:cNvSpPr/>
          <p:nvPr/>
        </p:nvSpPr>
        <p:spPr>
          <a:xfrm>
            <a:off x="107504" y="742725"/>
            <a:ext cx="8856984" cy="369331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61950" indent="-266700" algn="just">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DNA molecules of differing molecular weight can be selectively precipitated using condensing agents like Polyethylene glycol (PEG) in the presence of a salt like NaCl. </a:t>
            </a:r>
          </a:p>
          <a:p>
            <a:pPr marL="361950" indent="-266700" algn="just">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The binding of DNA to the beads is dependent on the concentration of the PEG and hence the ratio of the beads to the DNA remains critical. Higher volume of the binding mix helps to capture lower base pair fragments while lower volume captures higher base pair fragments.</a:t>
            </a:r>
          </a:p>
          <a:p>
            <a:pPr marL="361950" indent="-266700" algn="just">
              <a:spcBef>
                <a:spcPts val="1200"/>
              </a:spcBef>
              <a:spcAft>
                <a:spcPts val="1200"/>
              </a:spcAft>
              <a:buFont typeface="Arial" pitchFamily="34" charset="0"/>
              <a:buChar char="•"/>
            </a:pPr>
            <a:r>
              <a:rPr lang="en-US" sz="1400" dirty="0" err="1">
                <a:solidFill>
                  <a:schemeClr val="tx1"/>
                </a:solidFill>
                <a:latin typeface="Arial" panose="020B0604020202020204" pitchFamily="34" charset="0"/>
                <a:cs typeface="Arial" panose="020B0604020202020204" pitchFamily="34" charset="0"/>
              </a:rPr>
              <a:t>MagGenome’s</a:t>
            </a:r>
            <a:r>
              <a:rPr lang="en-US" sz="1400" dirty="0">
                <a:solidFill>
                  <a:schemeClr val="tx1"/>
                </a:solidFill>
                <a:latin typeface="Arial" panose="020B0604020202020204" pitchFamily="34" charset="0"/>
                <a:cs typeface="Arial" panose="020B0604020202020204" pitchFamily="34" charset="0"/>
              </a:rPr>
              <a:t> size selection beads- uncoated iron oxide nanoparticles.</a:t>
            </a:r>
          </a:p>
          <a:p>
            <a:pPr marL="361950" indent="-266700" algn="just">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In order to increase the DNA recovery rate -pH of the binding system was maintained at high alkaline condition.</a:t>
            </a:r>
          </a:p>
          <a:p>
            <a:pPr marL="361950" indent="-266700" algn="just">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The beads in such alkaline conditions gains more negative charge on its surface and DNA being negatively charged, with the help of monovalent cation like Na+ serving as a bridge between the DNA and the beads while PEG enables in condensing the DNA from coil to globule shape.</a:t>
            </a:r>
          </a:p>
        </p:txBody>
      </p:sp>
      <p:pic>
        <p:nvPicPr>
          <p:cNvPr id="4" name="Picture 2">
            <a:extLst>
              <a:ext uri="{FF2B5EF4-FFF2-40B4-BE49-F238E27FC236}">
                <a16:creationId xmlns:a16="http://schemas.microsoft.com/office/drawing/2014/main" id="{9358BA52-5CBC-644C-3806-0191F32BB949}"/>
              </a:ext>
            </a:extLst>
          </p:cNvPr>
          <p:cNvPicPr>
            <a:picLocks noChangeAspect="1" noChangeArrowheads="1"/>
          </p:cNvPicPr>
          <p:nvPr/>
        </p:nvPicPr>
        <p:blipFill>
          <a:blip r:embed="rId2"/>
          <a:srcRect/>
          <a:stretch>
            <a:fillRect/>
          </a:stretch>
        </p:blipFill>
        <p:spPr bwMode="auto">
          <a:xfrm>
            <a:off x="3213253" y="4509120"/>
            <a:ext cx="2717494" cy="1898762"/>
          </a:xfrm>
          <a:prstGeom prst="rect">
            <a:avLst/>
          </a:prstGeom>
          <a:noFill/>
          <a:ln w="9525">
            <a:noFill/>
            <a:miter lim="800000"/>
            <a:headEnd/>
            <a:tailEnd/>
          </a:ln>
          <a:effectLst/>
        </p:spPr>
      </p:pic>
    </p:spTree>
    <p:extLst>
      <p:ext uri="{BB962C8B-B14F-4D97-AF65-F5344CB8AC3E}">
        <p14:creationId xmlns:p14="http://schemas.microsoft.com/office/powerpoint/2010/main" val="3058857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Google Shape;67;p15">
            <a:extLst>
              <a:ext uri="{FF2B5EF4-FFF2-40B4-BE49-F238E27FC236}">
                <a16:creationId xmlns:a16="http://schemas.microsoft.com/office/drawing/2014/main" id="{816B2074-0DA7-913C-ECFF-820C30564AE5}"/>
              </a:ext>
            </a:extLst>
          </p:cNvPr>
          <p:cNvSpPr>
            <a:spLocks noGrp="1" noChangeArrowheads="1"/>
          </p:cNvSpPr>
          <p:nvPr>
            <p:ph type="body" idx="1"/>
          </p:nvPr>
        </p:nvSpPr>
        <p:spPr>
          <a:xfrm>
            <a:off x="35496" y="764704"/>
            <a:ext cx="9001000" cy="3836504"/>
          </a:xfrm>
        </p:spPr>
        <p:txBody>
          <a:bodyPr/>
          <a:lstStyle/>
          <a:p>
            <a:pPr marL="541745" lvl="1" indent="-354360" algn="just">
              <a:spcAft>
                <a:spcPts val="215"/>
              </a:spcAft>
              <a:buFont typeface="Wingdings" panose="05000000000000000000" pitchFamily="2" charset="2"/>
              <a:buChar char="Ø"/>
            </a:pPr>
            <a:r>
              <a:rPr lang="en-US" altLang="en-US" sz="1400" dirty="0">
                <a:solidFill>
                  <a:schemeClr val="tx1"/>
                </a:solidFill>
                <a:latin typeface="Arial" panose="020B0604020202020204" pitchFamily="34" charset="0"/>
                <a:cs typeface="Arial" panose="020B0604020202020204" pitchFamily="34" charset="0"/>
              </a:rPr>
              <a:t>The library profiles of </a:t>
            </a:r>
            <a:r>
              <a:rPr lang="en-US" altLang="en-US" sz="1400" dirty="0" err="1">
                <a:solidFill>
                  <a:schemeClr val="tx1"/>
                </a:solidFill>
                <a:latin typeface="Arial" panose="020B0604020202020204" pitchFamily="34" charset="0"/>
                <a:cs typeface="Arial" panose="020B0604020202020204" pitchFamily="34" charset="0"/>
              </a:rPr>
              <a:t>XpressPure</a:t>
            </a:r>
            <a:r>
              <a:rPr lang="en-US" altLang="en-US" sz="1400" dirty="0">
                <a:solidFill>
                  <a:schemeClr val="tx1"/>
                </a:solidFill>
                <a:latin typeface="Arial" panose="020B0604020202020204" pitchFamily="34" charset="0"/>
                <a:cs typeface="Arial" panose="020B0604020202020204" pitchFamily="34" charset="0"/>
              </a:rPr>
              <a:t> </a:t>
            </a:r>
            <a:r>
              <a:rPr lang="en-US" altLang="en-US" sz="1400" dirty="0" err="1">
                <a:solidFill>
                  <a:schemeClr val="tx1"/>
                </a:solidFill>
                <a:latin typeface="Arial" panose="020B0604020202020204" pitchFamily="34" charset="0"/>
                <a:cs typeface="Arial" panose="020B0604020202020204" pitchFamily="34" charset="0"/>
              </a:rPr>
              <a:t>SizeSelect</a:t>
            </a:r>
            <a:r>
              <a:rPr lang="en-US" altLang="en-US" sz="1400" dirty="0">
                <a:solidFill>
                  <a:schemeClr val="tx1"/>
                </a:solidFill>
                <a:latin typeface="Arial" panose="020B0604020202020204" pitchFamily="34" charset="0"/>
                <a:cs typeface="Arial" panose="020B0604020202020204" pitchFamily="34" charset="0"/>
              </a:rPr>
              <a:t> beads and </a:t>
            </a:r>
            <a:r>
              <a:rPr lang="en-US" altLang="en-US" sz="1400" dirty="0" err="1">
                <a:solidFill>
                  <a:schemeClr val="tx1"/>
                </a:solidFill>
                <a:latin typeface="Arial" panose="020B0604020202020204" pitchFamily="34" charset="0"/>
                <a:cs typeface="Arial" panose="020B0604020202020204" pitchFamily="34" charset="0"/>
              </a:rPr>
              <a:t>AMPure</a:t>
            </a:r>
            <a:r>
              <a:rPr lang="en-US" altLang="en-US" sz="1400" dirty="0">
                <a:solidFill>
                  <a:schemeClr val="tx1"/>
                </a:solidFill>
                <a:latin typeface="Arial" panose="020B0604020202020204" pitchFamily="34" charset="0"/>
                <a:cs typeface="Arial" panose="020B0604020202020204" pitchFamily="34" charset="0"/>
              </a:rPr>
              <a:t> XP beads are identical when used in Illumina </a:t>
            </a:r>
            <a:r>
              <a:rPr lang="en-US" altLang="en-US" sz="1400" dirty="0" err="1">
                <a:solidFill>
                  <a:schemeClr val="tx1"/>
                </a:solidFill>
                <a:latin typeface="Arial" panose="020B0604020202020204" pitchFamily="34" charset="0"/>
                <a:cs typeface="Arial" panose="020B0604020202020204" pitchFamily="34" charset="0"/>
              </a:rPr>
              <a:t>Truseq</a:t>
            </a:r>
            <a:r>
              <a:rPr lang="en-US" altLang="en-US" sz="1400" dirty="0">
                <a:solidFill>
                  <a:schemeClr val="tx1"/>
                </a:solidFill>
                <a:latin typeface="Arial" panose="020B0604020202020204" pitchFamily="34" charset="0"/>
                <a:cs typeface="Arial" panose="020B0604020202020204" pitchFamily="34" charset="0"/>
              </a:rPr>
              <a:t> Nano DNA library preparation kit (Cat. No: 20015965) at the same bead to library ratio. </a:t>
            </a:r>
          </a:p>
          <a:p>
            <a:pPr marL="541745" lvl="1" indent="-354360" algn="just">
              <a:spcAft>
                <a:spcPts val="215"/>
              </a:spcAft>
              <a:buFont typeface="Wingdings" panose="05000000000000000000" pitchFamily="2" charset="2"/>
              <a:buChar char="Ø"/>
            </a:pPr>
            <a:endParaRPr lang="en-US" altLang="en-US" sz="1400" dirty="0">
              <a:solidFill>
                <a:schemeClr val="tx1"/>
              </a:solidFill>
              <a:latin typeface="Arial" panose="020B0604020202020204" pitchFamily="34" charset="0"/>
              <a:cs typeface="Arial" panose="020B0604020202020204" pitchFamily="34" charset="0"/>
            </a:endParaRPr>
          </a:p>
        </p:txBody>
      </p:sp>
      <p:sp>
        <p:nvSpPr>
          <p:cNvPr id="14340" name="TextBox 10">
            <a:extLst>
              <a:ext uri="{FF2B5EF4-FFF2-40B4-BE49-F238E27FC236}">
                <a16:creationId xmlns:a16="http://schemas.microsoft.com/office/drawing/2014/main" id="{B31FC97C-D47C-68B8-E3AD-9845678E192A}"/>
              </a:ext>
            </a:extLst>
          </p:cNvPr>
          <p:cNvSpPr>
            <a:spLocks noChangeArrowheads="1"/>
          </p:cNvSpPr>
          <p:nvPr/>
        </p:nvSpPr>
        <p:spPr bwMode="auto">
          <a:xfrm>
            <a:off x="1094141" y="1706657"/>
            <a:ext cx="5204739" cy="130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1pPr>
            <a:lvl2pPr marL="742950" indent="-28575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2pPr>
            <a:lvl3pPr marL="11430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3pPr>
            <a:lvl4pPr marL="16002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4pPr>
            <a:lvl5pPr marL="20574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9pPr>
          </a:lstStyle>
          <a:p>
            <a:pPr algn="ctr" eaLnBrk="1" hangingPunct="1"/>
            <a:endParaRPr lang="en-US" altLang="en-US" sz="250"/>
          </a:p>
        </p:txBody>
      </p:sp>
      <p:pic>
        <p:nvPicPr>
          <p:cNvPr id="14341" name="Picture 5">
            <a:extLst>
              <a:ext uri="{FF2B5EF4-FFF2-40B4-BE49-F238E27FC236}">
                <a16:creationId xmlns:a16="http://schemas.microsoft.com/office/drawing/2014/main" id="{F7C92CB3-B780-6A5A-56D9-0948A2931EC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368" y="1340768"/>
            <a:ext cx="6480000" cy="498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63">
            <a:extLst>
              <a:ext uri="{FF2B5EF4-FFF2-40B4-BE49-F238E27FC236}">
                <a16:creationId xmlns:a16="http://schemas.microsoft.com/office/drawing/2014/main" id="{07FD7999-EED9-B062-AFCD-35EC000074EE}"/>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US" altLang="en-US" sz="2000" b="1" dirty="0">
                <a:solidFill>
                  <a:srgbClr val="CC0000"/>
                </a:solidFill>
              </a:rPr>
              <a:t>Comparative analysis in Illumina library preparation</a:t>
            </a:r>
            <a:endParaRPr lang="en-GB" sz="2000" b="1" dirty="0">
              <a:solidFill>
                <a:srgbClr val="EE3137"/>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Google Shape;67;p15">
            <a:extLst>
              <a:ext uri="{FF2B5EF4-FFF2-40B4-BE49-F238E27FC236}">
                <a16:creationId xmlns:a16="http://schemas.microsoft.com/office/drawing/2014/main" id="{F69DC611-FCB0-F9FC-1072-2B939C384D46}"/>
              </a:ext>
            </a:extLst>
          </p:cNvPr>
          <p:cNvSpPr>
            <a:spLocks noGrp="1" noChangeArrowheads="1"/>
          </p:cNvSpPr>
          <p:nvPr>
            <p:ph type="body" idx="1"/>
          </p:nvPr>
        </p:nvSpPr>
        <p:spPr>
          <a:xfrm>
            <a:off x="35496" y="836712"/>
            <a:ext cx="9001000" cy="4770239"/>
          </a:xfrm>
        </p:spPr>
        <p:txBody>
          <a:bodyPr/>
          <a:lstStyle/>
          <a:p>
            <a:pPr marL="541745" lvl="1" indent="-354360" algn="just">
              <a:spcAft>
                <a:spcPts val="215"/>
              </a:spcAft>
              <a:buFont typeface="Wingdings" panose="05000000000000000000" pitchFamily="2" charset="2"/>
              <a:buChar char="Ø"/>
            </a:pPr>
            <a:r>
              <a:rPr lang="en-US" altLang="zh-CN" sz="1400" dirty="0">
                <a:solidFill>
                  <a:schemeClr val="tx1"/>
                </a:solidFill>
                <a:latin typeface="Arial" panose="020B0604020202020204" pitchFamily="34" charset="0"/>
                <a:ea typeface="SimSun" panose="02010600030101010101" pitchFamily="2" charset="-122"/>
                <a:cs typeface="Arial" panose="020B0604020202020204" pitchFamily="34" charset="0"/>
              </a:rPr>
              <a:t>Agilent’s </a:t>
            </a:r>
            <a:r>
              <a:rPr lang="en-US" altLang="zh-CN" sz="1400" dirty="0" err="1">
                <a:solidFill>
                  <a:schemeClr val="tx1"/>
                </a:solidFill>
                <a:latin typeface="Arial" panose="020B0604020202020204" pitchFamily="34" charset="0"/>
                <a:ea typeface="SimSun" panose="02010600030101010101" pitchFamily="2" charset="-122"/>
                <a:cs typeface="Arial" panose="020B0604020202020204" pitchFamily="34" charset="0"/>
              </a:rPr>
              <a:t>TapeStation</a:t>
            </a:r>
            <a:r>
              <a:rPr lang="en-US" altLang="zh-CN" sz="1400" dirty="0">
                <a:solidFill>
                  <a:schemeClr val="tx1"/>
                </a:solidFill>
                <a:latin typeface="Arial" panose="020B0604020202020204" pitchFamily="34" charset="0"/>
                <a:ea typeface="SimSun" panose="02010600030101010101" pitchFamily="2" charset="-122"/>
                <a:cs typeface="Arial" panose="020B0604020202020204" pitchFamily="34" charset="0"/>
              </a:rPr>
              <a:t> profile showing the consistent performance of </a:t>
            </a:r>
            <a:r>
              <a:rPr lang="en-US" altLang="zh-CN" sz="1400" dirty="0" err="1">
                <a:solidFill>
                  <a:schemeClr val="tx1"/>
                </a:solidFill>
                <a:latin typeface="Arial" panose="020B0604020202020204" pitchFamily="34" charset="0"/>
                <a:ea typeface="SimSun" panose="02010600030101010101" pitchFamily="2" charset="-122"/>
                <a:cs typeface="Arial" panose="020B0604020202020204" pitchFamily="34" charset="0"/>
              </a:rPr>
              <a:t>XpressPure</a:t>
            </a:r>
            <a:r>
              <a:rPr lang="en-US" altLang="zh-CN" sz="1400" dirty="0">
                <a:solidFill>
                  <a:schemeClr val="tx1"/>
                </a:solidFill>
                <a:latin typeface="Arial" panose="020B0604020202020204" pitchFamily="34" charset="0"/>
                <a:ea typeface="SimSun" panose="02010600030101010101" pitchFamily="2" charset="-122"/>
                <a:cs typeface="Arial" panose="020B0604020202020204" pitchFamily="34" charset="0"/>
              </a:rPr>
              <a:t> </a:t>
            </a:r>
            <a:r>
              <a:rPr lang="en-US" altLang="zh-CN" sz="1400" dirty="0" err="1">
                <a:solidFill>
                  <a:schemeClr val="tx1"/>
                </a:solidFill>
                <a:latin typeface="Arial" panose="020B0604020202020204" pitchFamily="34" charset="0"/>
                <a:ea typeface="SimSun" panose="02010600030101010101" pitchFamily="2" charset="-122"/>
                <a:cs typeface="Arial" panose="020B0604020202020204" pitchFamily="34" charset="0"/>
              </a:rPr>
              <a:t>SizeSelect</a:t>
            </a:r>
            <a:r>
              <a:rPr lang="en-US" altLang="zh-CN" sz="1400" dirty="0">
                <a:solidFill>
                  <a:schemeClr val="tx1"/>
                </a:solidFill>
                <a:latin typeface="Arial" panose="020B0604020202020204" pitchFamily="34" charset="0"/>
                <a:ea typeface="SimSun" panose="02010600030101010101" pitchFamily="2" charset="-122"/>
                <a:cs typeface="Arial" panose="020B0604020202020204" pitchFamily="34" charset="0"/>
              </a:rPr>
              <a:t> beads along with </a:t>
            </a:r>
            <a:r>
              <a:rPr lang="en-US" altLang="zh-CN" sz="1400" dirty="0" err="1">
                <a:solidFill>
                  <a:schemeClr val="tx1"/>
                </a:solidFill>
                <a:latin typeface="Arial" panose="020B0604020202020204" pitchFamily="34" charset="0"/>
                <a:ea typeface="SimSun" panose="02010600030101010101" pitchFamily="2" charset="-122"/>
                <a:cs typeface="Arial" panose="020B0604020202020204" pitchFamily="34" charset="0"/>
              </a:rPr>
              <a:t>AMPure</a:t>
            </a:r>
            <a:r>
              <a:rPr lang="en-US" altLang="zh-CN" sz="1400" dirty="0">
                <a:solidFill>
                  <a:schemeClr val="tx1"/>
                </a:solidFill>
                <a:latin typeface="Arial" panose="020B0604020202020204" pitchFamily="34" charset="0"/>
                <a:ea typeface="SimSun" panose="02010600030101010101" pitchFamily="2" charset="-122"/>
                <a:cs typeface="Arial" panose="020B0604020202020204" pitchFamily="34" charset="0"/>
              </a:rPr>
              <a:t> XP using NEB NGS library Kit (cat#E7370L) following manufacturer’s instructions. </a:t>
            </a:r>
          </a:p>
          <a:p>
            <a:pPr marL="541745" lvl="1" indent="-354360" algn="just">
              <a:spcAft>
                <a:spcPts val="215"/>
              </a:spcAft>
              <a:buFont typeface="Wingdings" panose="05000000000000000000" pitchFamily="2" charset="2"/>
              <a:buChar char="Ø"/>
            </a:pPr>
            <a:endParaRPr lang="en-US" altLang="zh-CN" sz="1400"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sp>
        <p:nvSpPr>
          <p:cNvPr id="15364" name="TextBox 10">
            <a:extLst>
              <a:ext uri="{FF2B5EF4-FFF2-40B4-BE49-F238E27FC236}">
                <a16:creationId xmlns:a16="http://schemas.microsoft.com/office/drawing/2014/main" id="{E55BA062-4ACE-577A-FAB5-CAA08E1A57E3}"/>
              </a:ext>
            </a:extLst>
          </p:cNvPr>
          <p:cNvSpPr>
            <a:spLocks noChangeArrowheads="1"/>
          </p:cNvSpPr>
          <p:nvPr/>
        </p:nvSpPr>
        <p:spPr bwMode="auto">
          <a:xfrm>
            <a:off x="1094141" y="1706657"/>
            <a:ext cx="5204739" cy="130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1pPr>
            <a:lvl2pPr marL="742950" indent="-28575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2pPr>
            <a:lvl3pPr marL="11430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3pPr>
            <a:lvl4pPr marL="16002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4pPr>
            <a:lvl5pPr marL="20574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9pPr>
          </a:lstStyle>
          <a:p>
            <a:pPr algn="ctr" eaLnBrk="1" hangingPunct="1"/>
            <a:endParaRPr lang="en-US" altLang="en-US" sz="250"/>
          </a:p>
        </p:txBody>
      </p:sp>
      <p:pic>
        <p:nvPicPr>
          <p:cNvPr id="15365" name="Picture 5">
            <a:extLst>
              <a:ext uri="{FF2B5EF4-FFF2-40B4-BE49-F238E27FC236}">
                <a16:creationId xmlns:a16="http://schemas.microsoft.com/office/drawing/2014/main" id="{459ED1B0-78A4-7B48-3EB2-54B5639E6F1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253" y="1695626"/>
            <a:ext cx="6743486" cy="444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63">
            <a:extLst>
              <a:ext uri="{FF2B5EF4-FFF2-40B4-BE49-F238E27FC236}">
                <a16:creationId xmlns:a16="http://schemas.microsoft.com/office/drawing/2014/main" id="{7EA0FCA0-5740-DA19-42A5-4E8F0D63EF56}"/>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Comparative analysis in Illumina library preparation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Google Shape;67;p15">
            <a:extLst>
              <a:ext uri="{FF2B5EF4-FFF2-40B4-BE49-F238E27FC236}">
                <a16:creationId xmlns:a16="http://schemas.microsoft.com/office/drawing/2014/main" id="{1C527A25-6A64-9D89-14F5-2860D3F4A762}"/>
              </a:ext>
            </a:extLst>
          </p:cNvPr>
          <p:cNvSpPr>
            <a:spLocks noGrp="1" noChangeArrowheads="1"/>
          </p:cNvSpPr>
          <p:nvPr>
            <p:ph type="body" idx="1"/>
          </p:nvPr>
        </p:nvSpPr>
        <p:spPr>
          <a:xfrm>
            <a:off x="35496" y="908720"/>
            <a:ext cx="8730801" cy="4698231"/>
          </a:xfrm>
        </p:spPr>
        <p:txBody>
          <a:bodyPr/>
          <a:lstStyle/>
          <a:p>
            <a:pPr marL="541745" lvl="1" indent="-354360" algn="just">
              <a:spcAft>
                <a:spcPts val="215"/>
              </a:spcAft>
              <a:buFont typeface="Wingdings" panose="05000000000000000000" pitchFamily="2" charset="2"/>
              <a:buChar char="Ø"/>
            </a:pPr>
            <a:r>
              <a:rPr lang="en-US" altLang="zh-CN" sz="1600" dirty="0">
                <a:solidFill>
                  <a:schemeClr val="tx1"/>
                </a:solidFill>
                <a:latin typeface="Arial" panose="020B0604020202020204" pitchFamily="34" charset="0"/>
                <a:ea typeface="SimSun" panose="02010600030101010101" pitchFamily="2" charset="-122"/>
                <a:cs typeface="Arial" panose="020B0604020202020204" pitchFamily="34" charset="0"/>
              </a:rPr>
              <a:t>Performance of </a:t>
            </a:r>
            <a:r>
              <a:rPr lang="en-US" altLang="zh-CN" sz="1600" dirty="0" err="1">
                <a:solidFill>
                  <a:schemeClr val="tx1"/>
                </a:solidFill>
                <a:latin typeface="Arial" panose="020B0604020202020204" pitchFamily="34" charset="0"/>
                <a:ea typeface="SimSun" panose="02010600030101010101" pitchFamily="2" charset="-122"/>
                <a:cs typeface="Arial" panose="020B0604020202020204" pitchFamily="34" charset="0"/>
              </a:rPr>
              <a:t>XpressPure</a:t>
            </a:r>
            <a:r>
              <a:rPr lang="en-US" altLang="zh-CN" sz="1600" dirty="0">
                <a:solidFill>
                  <a:schemeClr val="tx1"/>
                </a:solidFill>
                <a:latin typeface="Arial" panose="020B0604020202020204" pitchFamily="34" charset="0"/>
                <a:ea typeface="SimSun" panose="02010600030101010101" pitchFamily="2" charset="-122"/>
                <a:cs typeface="Arial" panose="020B0604020202020204" pitchFamily="34" charset="0"/>
              </a:rPr>
              <a:t> </a:t>
            </a:r>
            <a:r>
              <a:rPr lang="en-US" altLang="zh-CN" sz="1600" dirty="0" err="1">
                <a:solidFill>
                  <a:schemeClr val="tx1"/>
                </a:solidFill>
                <a:latin typeface="Arial" panose="020B0604020202020204" pitchFamily="34" charset="0"/>
                <a:ea typeface="SimSun" panose="02010600030101010101" pitchFamily="2" charset="-122"/>
                <a:cs typeface="Arial" panose="020B0604020202020204" pitchFamily="34" charset="0"/>
              </a:rPr>
              <a:t>SizeSelect</a:t>
            </a:r>
            <a:r>
              <a:rPr lang="en-US" altLang="zh-CN" sz="1600" dirty="0">
                <a:solidFill>
                  <a:schemeClr val="tx1"/>
                </a:solidFill>
                <a:latin typeface="Arial" panose="020B0604020202020204" pitchFamily="34" charset="0"/>
                <a:ea typeface="SimSun" panose="02010600030101010101" pitchFamily="2" charset="-122"/>
                <a:cs typeface="Arial" panose="020B0604020202020204" pitchFamily="34" charset="0"/>
              </a:rPr>
              <a:t> beads compared with </a:t>
            </a:r>
            <a:r>
              <a:rPr lang="en-US" altLang="zh-CN" sz="1600" dirty="0" err="1">
                <a:solidFill>
                  <a:schemeClr val="tx1"/>
                </a:solidFill>
                <a:latin typeface="Arial" panose="020B0604020202020204" pitchFamily="34" charset="0"/>
                <a:ea typeface="SimSun" panose="02010600030101010101" pitchFamily="2" charset="-122"/>
                <a:cs typeface="Arial" panose="020B0604020202020204" pitchFamily="34" charset="0"/>
              </a:rPr>
              <a:t>AMPure</a:t>
            </a:r>
            <a:r>
              <a:rPr lang="en-US" altLang="zh-CN" sz="1600" dirty="0">
                <a:solidFill>
                  <a:schemeClr val="tx1"/>
                </a:solidFill>
                <a:latin typeface="Arial" panose="020B0604020202020204" pitchFamily="34" charset="0"/>
                <a:ea typeface="SimSun" panose="02010600030101010101" pitchFamily="2" charset="-122"/>
                <a:cs typeface="Arial" panose="020B0604020202020204" pitchFamily="34" charset="0"/>
              </a:rPr>
              <a:t> XP using  </a:t>
            </a:r>
            <a:r>
              <a:rPr lang="en-US" altLang="zh-CN" sz="1600" dirty="0" err="1">
                <a:solidFill>
                  <a:schemeClr val="tx1"/>
                </a:solidFill>
                <a:latin typeface="Arial" panose="020B0604020202020204" pitchFamily="34" charset="0"/>
                <a:ea typeface="SimSun" panose="02010600030101010101" pitchFamily="2" charset="-122"/>
                <a:cs typeface="Arial" panose="020B0604020202020204" pitchFamily="34" charset="0"/>
              </a:rPr>
              <a:t>TruSeq</a:t>
            </a:r>
            <a:r>
              <a:rPr lang="en-US" altLang="zh-CN" sz="1600" dirty="0">
                <a:solidFill>
                  <a:schemeClr val="tx1"/>
                </a:solidFill>
                <a:latin typeface="Arial" panose="020B0604020202020204" pitchFamily="34" charset="0"/>
                <a:ea typeface="SimSun" panose="02010600030101010101" pitchFamily="2" charset="-122"/>
                <a:cs typeface="Arial" panose="020B0604020202020204" pitchFamily="34" charset="0"/>
              </a:rPr>
              <a:t> RNA Library Prep Kit v2 (REF: 15027387)</a:t>
            </a:r>
          </a:p>
          <a:p>
            <a:pPr marL="541745" lvl="1" indent="-354360" algn="just">
              <a:spcAft>
                <a:spcPts val="215"/>
              </a:spcAft>
              <a:buFont typeface="Wingdings" panose="05000000000000000000" pitchFamily="2" charset="2"/>
              <a:buChar char="Ø"/>
            </a:pPr>
            <a:endParaRPr lang="en-US" altLang="zh-CN" sz="1600"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sp>
        <p:nvSpPr>
          <p:cNvPr id="16388" name="TextBox 10">
            <a:extLst>
              <a:ext uri="{FF2B5EF4-FFF2-40B4-BE49-F238E27FC236}">
                <a16:creationId xmlns:a16="http://schemas.microsoft.com/office/drawing/2014/main" id="{91E06180-C203-A2C5-B869-71CC4DEAA12D}"/>
              </a:ext>
            </a:extLst>
          </p:cNvPr>
          <p:cNvSpPr>
            <a:spLocks noChangeArrowheads="1"/>
          </p:cNvSpPr>
          <p:nvPr/>
        </p:nvSpPr>
        <p:spPr bwMode="auto">
          <a:xfrm>
            <a:off x="1094141" y="1706657"/>
            <a:ext cx="5204739" cy="130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1pPr>
            <a:lvl2pPr marL="742950" indent="-28575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2pPr>
            <a:lvl3pPr marL="11430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3pPr>
            <a:lvl4pPr marL="16002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4pPr>
            <a:lvl5pPr marL="2057400" indent="-228600">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11000">
                <a:solidFill>
                  <a:srgbClr val="000000"/>
                </a:solidFill>
                <a:latin typeface="Arial" panose="020B0604020202020204" pitchFamily="34" charset="0"/>
                <a:ea typeface="SimSun" panose="02010600030101010101" pitchFamily="2" charset="-122"/>
                <a:sym typeface="Arial" panose="020B0604020202020204" pitchFamily="34" charset="0"/>
              </a:defRPr>
            </a:lvl9pPr>
          </a:lstStyle>
          <a:p>
            <a:pPr algn="ctr" eaLnBrk="1" hangingPunct="1"/>
            <a:endParaRPr lang="en-US" altLang="en-US" sz="250"/>
          </a:p>
        </p:txBody>
      </p:sp>
      <p:pic>
        <p:nvPicPr>
          <p:cNvPr id="16389" name="Picture 5">
            <a:extLst>
              <a:ext uri="{FF2B5EF4-FFF2-40B4-BE49-F238E27FC236}">
                <a16:creationId xmlns:a16="http://schemas.microsoft.com/office/drawing/2014/main" id="{4FA705B8-0306-69B5-7923-70C2D9D02C1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265" y="1484784"/>
            <a:ext cx="6557471"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63">
            <a:extLst>
              <a:ext uri="{FF2B5EF4-FFF2-40B4-BE49-F238E27FC236}">
                <a16:creationId xmlns:a16="http://schemas.microsoft.com/office/drawing/2014/main" id="{DA664978-836A-9A84-44CC-0556B37079B6}"/>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Comparative analysis in Illumina Library preparation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27C232-C623-43FC-A3FA-B1C4F0C1E034}"/>
              </a:ext>
            </a:extLst>
          </p:cNvPr>
          <p:cNvSpPr txBox="1"/>
          <p:nvPr/>
        </p:nvSpPr>
        <p:spPr>
          <a:xfrm>
            <a:off x="2049249" y="752654"/>
            <a:ext cx="1350150" cy="300082"/>
          </a:xfrm>
          <a:prstGeom prst="rect">
            <a:avLst/>
          </a:prstGeom>
          <a:noFill/>
        </p:spPr>
        <p:txBody>
          <a:bodyPr wrap="square" rtlCol="0">
            <a:spAutoFit/>
          </a:bodyPr>
          <a:lstStyle/>
          <a:p>
            <a:pPr eaLnBrk="0" fontAlgn="base" hangingPunct="0">
              <a:spcBef>
                <a:spcPct val="0"/>
              </a:spcBef>
              <a:spcAft>
                <a:spcPct val="0"/>
              </a:spcAft>
            </a:pPr>
            <a:r>
              <a:rPr lang="en-IN" sz="1350" b="1" dirty="0" err="1">
                <a:solidFill>
                  <a:prstClr val="black"/>
                </a:solidFill>
                <a:latin typeface="Arial" charset="0"/>
                <a:cs typeface="Arial" charset="0"/>
              </a:rPr>
              <a:t>AMPure</a:t>
            </a:r>
            <a:r>
              <a:rPr lang="en-IN" sz="1350" b="1" dirty="0">
                <a:solidFill>
                  <a:prstClr val="black"/>
                </a:solidFill>
                <a:latin typeface="Arial" charset="0"/>
                <a:cs typeface="Arial" charset="0"/>
              </a:rPr>
              <a:t> XP</a:t>
            </a:r>
          </a:p>
        </p:txBody>
      </p:sp>
      <p:sp>
        <p:nvSpPr>
          <p:cNvPr id="7" name="TextBox 6">
            <a:extLst>
              <a:ext uri="{FF2B5EF4-FFF2-40B4-BE49-F238E27FC236}">
                <a16:creationId xmlns:a16="http://schemas.microsoft.com/office/drawing/2014/main" id="{1A2D88BA-6821-4BA6-BBEE-F6C09DD2775C}"/>
              </a:ext>
            </a:extLst>
          </p:cNvPr>
          <p:cNvSpPr txBox="1"/>
          <p:nvPr/>
        </p:nvSpPr>
        <p:spPr>
          <a:xfrm>
            <a:off x="5390692" y="752654"/>
            <a:ext cx="1350150" cy="300082"/>
          </a:xfrm>
          <a:prstGeom prst="rect">
            <a:avLst/>
          </a:prstGeom>
          <a:noFill/>
        </p:spPr>
        <p:txBody>
          <a:bodyPr wrap="square" rtlCol="0">
            <a:spAutoFit/>
          </a:bodyPr>
          <a:lstStyle/>
          <a:p>
            <a:pPr eaLnBrk="0" fontAlgn="base" hangingPunct="0">
              <a:spcBef>
                <a:spcPct val="0"/>
              </a:spcBef>
              <a:spcAft>
                <a:spcPct val="0"/>
              </a:spcAft>
            </a:pPr>
            <a:r>
              <a:rPr lang="en-IN" sz="1350" b="1" dirty="0" err="1">
                <a:solidFill>
                  <a:prstClr val="black"/>
                </a:solidFill>
                <a:latin typeface="Arial" charset="0"/>
                <a:cs typeface="Arial" charset="0"/>
              </a:rPr>
              <a:t>XpressPure</a:t>
            </a:r>
            <a:endParaRPr lang="en-IN" sz="1350" b="1" dirty="0">
              <a:solidFill>
                <a:prstClr val="black"/>
              </a:solidFill>
              <a:latin typeface="Arial" charset="0"/>
              <a:cs typeface="Arial" charset="0"/>
            </a:endParaRPr>
          </a:p>
        </p:txBody>
      </p:sp>
      <p:pic>
        <p:nvPicPr>
          <p:cNvPr id="10" name="Picture 9">
            <a:extLst>
              <a:ext uri="{FF2B5EF4-FFF2-40B4-BE49-F238E27FC236}">
                <a16:creationId xmlns:a16="http://schemas.microsoft.com/office/drawing/2014/main" id="{457BE646-9F21-4309-B434-F96302F15669}"/>
              </a:ext>
            </a:extLst>
          </p:cNvPr>
          <p:cNvPicPr>
            <a:picLocks noChangeAspect="1"/>
          </p:cNvPicPr>
          <p:nvPr/>
        </p:nvPicPr>
        <p:blipFill rotWithShape="1">
          <a:blip r:embed="rId2"/>
          <a:srcRect t="7757"/>
          <a:stretch/>
        </p:blipFill>
        <p:spPr>
          <a:xfrm>
            <a:off x="1080013" y="1052736"/>
            <a:ext cx="3118650" cy="2880320"/>
          </a:xfrm>
          <a:prstGeom prst="rect">
            <a:avLst/>
          </a:prstGeom>
        </p:spPr>
      </p:pic>
      <p:pic>
        <p:nvPicPr>
          <p:cNvPr id="12" name="Picture 11">
            <a:extLst>
              <a:ext uri="{FF2B5EF4-FFF2-40B4-BE49-F238E27FC236}">
                <a16:creationId xmlns:a16="http://schemas.microsoft.com/office/drawing/2014/main" id="{711272AD-1505-434F-AB69-52ACD4C959E0}"/>
              </a:ext>
            </a:extLst>
          </p:cNvPr>
          <p:cNvPicPr>
            <a:picLocks noChangeAspect="1"/>
          </p:cNvPicPr>
          <p:nvPr/>
        </p:nvPicPr>
        <p:blipFill rotWithShape="1">
          <a:blip r:embed="rId3"/>
          <a:srcRect t="9259"/>
          <a:stretch/>
        </p:blipFill>
        <p:spPr>
          <a:xfrm>
            <a:off x="4283968" y="1052736"/>
            <a:ext cx="3229873" cy="2880320"/>
          </a:xfrm>
          <a:prstGeom prst="rect">
            <a:avLst/>
          </a:prstGeom>
        </p:spPr>
      </p:pic>
      <p:sp>
        <p:nvSpPr>
          <p:cNvPr id="2" name="Rectangle 363">
            <a:extLst>
              <a:ext uri="{FF2B5EF4-FFF2-40B4-BE49-F238E27FC236}">
                <a16:creationId xmlns:a16="http://schemas.microsoft.com/office/drawing/2014/main" id="{1325D6A6-E11B-E19D-0CCF-82AE70ADCCC1}"/>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Quality and base distribution – </a:t>
            </a:r>
            <a:r>
              <a:rPr lang="en-GB" sz="2000" b="1" dirty="0" err="1">
                <a:solidFill>
                  <a:srgbClr val="EE3137"/>
                </a:solidFill>
                <a:latin typeface="Arial" panose="020B0604020202020204" pitchFamily="34" charset="0"/>
                <a:cs typeface="Arial" panose="020B0604020202020204" pitchFamily="34" charset="0"/>
              </a:rPr>
              <a:t>NovaSeq</a:t>
            </a:r>
            <a:r>
              <a:rPr lang="en-GB" sz="2000" b="1" dirty="0">
                <a:solidFill>
                  <a:srgbClr val="EE3137"/>
                </a:solidFill>
                <a:latin typeface="Arial" panose="020B0604020202020204" pitchFamily="34" charset="0"/>
                <a:cs typeface="Arial" panose="020B0604020202020204" pitchFamily="34" charset="0"/>
              </a:rPr>
              <a:t> 2x150</a:t>
            </a:r>
          </a:p>
        </p:txBody>
      </p:sp>
      <p:pic>
        <p:nvPicPr>
          <p:cNvPr id="3" name="Picture 2">
            <a:extLst>
              <a:ext uri="{FF2B5EF4-FFF2-40B4-BE49-F238E27FC236}">
                <a16:creationId xmlns:a16="http://schemas.microsoft.com/office/drawing/2014/main" id="{D3F3E197-C11E-61C7-BA11-2381DB78485F}"/>
              </a:ext>
            </a:extLst>
          </p:cNvPr>
          <p:cNvPicPr>
            <a:picLocks noChangeAspect="1"/>
          </p:cNvPicPr>
          <p:nvPr/>
        </p:nvPicPr>
        <p:blipFill>
          <a:blip r:embed="rId4"/>
          <a:stretch>
            <a:fillRect/>
          </a:stretch>
        </p:blipFill>
        <p:spPr>
          <a:xfrm>
            <a:off x="1236689" y="3933056"/>
            <a:ext cx="2975271" cy="2475235"/>
          </a:xfrm>
          <a:prstGeom prst="rect">
            <a:avLst/>
          </a:prstGeom>
        </p:spPr>
      </p:pic>
      <p:pic>
        <p:nvPicPr>
          <p:cNvPr id="5" name="Picture 4">
            <a:extLst>
              <a:ext uri="{FF2B5EF4-FFF2-40B4-BE49-F238E27FC236}">
                <a16:creationId xmlns:a16="http://schemas.microsoft.com/office/drawing/2014/main" id="{494F4B2F-2B3D-FCFF-67CB-47015DDF129C}"/>
              </a:ext>
            </a:extLst>
          </p:cNvPr>
          <p:cNvPicPr>
            <a:picLocks noChangeAspect="1"/>
          </p:cNvPicPr>
          <p:nvPr/>
        </p:nvPicPr>
        <p:blipFill>
          <a:blip r:embed="rId5"/>
          <a:stretch>
            <a:fillRect/>
          </a:stretch>
        </p:blipFill>
        <p:spPr>
          <a:xfrm>
            <a:off x="4619018" y="3988043"/>
            <a:ext cx="2905310" cy="2381592"/>
          </a:xfrm>
          <a:prstGeom prst="rect">
            <a:avLst/>
          </a:prstGeom>
        </p:spPr>
      </p:pic>
      <p:sp>
        <p:nvSpPr>
          <p:cNvPr id="11" name="TextBox 10">
            <a:extLst>
              <a:ext uri="{FF2B5EF4-FFF2-40B4-BE49-F238E27FC236}">
                <a16:creationId xmlns:a16="http://schemas.microsoft.com/office/drawing/2014/main" id="{9B209940-1A28-A311-B96D-FD95986676A5}"/>
              </a:ext>
            </a:extLst>
          </p:cNvPr>
          <p:cNvSpPr txBox="1"/>
          <p:nvPr/>
        </p:nvSpPr>
        <p:spPr>
          <a:xfrm>
            <a:off x="7876127" y="2136338"/>
            <a:ext cx="1152128" cy="2585323"/>
          </a:xfrm>
          <a:prstGeom prst="rect">
            <a:avLst/>
          </a:prstGeom>
          <a:noFill/>
        </p:spPr>
        <p:txBody>
          <a:bodyPr wrap="square" rtlCol="0">
            <a:spAutoFit/>
          </a:bodyPr>
          <a:lstStyle/>
          <a:p>
            <a:pPr algn="ctr"/>
            <a:r>
              <a:rPr lang="en-US" sz="1350" dirty="0">
                <a:solidFill>
                  <a:srgbClr val="212529"/>
                </a:solidFill>
                <a:latin typeface="Lato" panose="020F0502020204030203" pitchFamily="34" charset="0"/>
              </a:rPr>
              <a:t>Distribution of all four nucleotides (A T C G) across reads remain stable for both </a:t>
            </a:r>
            <a:r>
              <a:rPr lang="en-US" sz="1350" dirty="0" err="1">
                <a:solidFill>
                  <a:srgbClr val="212529"/>
                </a:solidFill>
                <a:latin typeface="Lato" panose="020F0502020204030203" pitchFamily="34" charset="0"/>
              </a:rPr>
              <a:t>Ampure</a:t>
            </a:r>
            <a:r>
              <a:rPr lang="en-US" sz="1350" dirty="0">
                <a:solidFill>
                  <a:srgbClr val="212529"/>
                </a:solidFill>
                <a:latin typeface="Lato" panose="020F0502020204030203" pitchFamily="34" charset="0"/>
              </a:rPr>
              <a:t> and </a:t>
            </a:r>
            <a:r>
              <a:rPr lang="en-US" sz="1350" dirty="0" err="1">
                <a:solidFill>
                  <a:srgbClr val="212529"/>
                </a:solidFill>
                <a:latin typeface="Lato" panose="020F0502020204030203" pitchFamily="34" charset="0"/>
              </a:rPr>
              <a:t>XpressPure</a:t>
            </a:r>
            <a:r>
              <a:rPr lang="en-US" sz="1350" dirty="0">
                <a:solidFill>
                  <a:srgbClr val="212529"/>
                </a:solidFill>
                <a:latin typeface="Lato" panose="020F0502020204030203" pitchFamily="34" charset="0"/>
              </a:rPr>
              <a:t>, denoting perfect run</a:t>
            </a:r>
            <a:endParaRPr lang="en-IN"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41726E-290B-4122-BE65-264EB0F2F2DF}"/>
              </a:ext>
            </a:extLst>
          </p:cNvPr>
          <p:cNvPicPr>
            <a:picLocks noChangeAspect="1"/>
          </p:cNvPicPr>
          <p:nvPr/>
        </p:nvPicPr>
        <p:blipFill>
          <a:blip r:embed="rId2"/>
          <a:stretch>
            <a:fillRect/>
          </a:stretch>
        </p:blipFill>
        <p:spPr>
          <a:xfrm>
            <a:off x="1277635" y="726463"/>
            <a:ext cx="3294365" cy="3078342"/>
          </a:xfrm>
          <a:prstGeom prst="rect">
            <a:avLst/>
          </a:prstGeom>
        </p:spPr>
      </p:pic>
      <p:pic>
        <p:nvPicPr>
          <p:cNvPr id="5" name="Picture 4">
            <a:extLst>
              <a:ext uri="{FF2B5EF4-FFF2-40B4-BE49-F238E27FC236}">
                <a16:creationId xmlns:a16="http://schemas.microsoft.com/office/drawing/2014/main" id="{28B4FB2E-74F0-4168-B62A-FBF4950E3D48}"/>
              </a:ext>
            </a:extLst>
          </p:cNvPr>
          <p:cNvPicPr>
            <a:picLocks noChangeAspect="1"/>
          </p:cNvPicPr>
          <p:nvPr/>
        </p:nvPicPr>
        <p:blipFill>
          <a:blip r:embed="rId3"/>
          <a:stretch>
            <a:fillRect/>
          </a:stretch>
        </p:blipFill>
        <p:spPr>
          <a:xfrm>
            <a:off x="4572000" y="618451"/>
            <a:ext cx="3429000" cy="3186354"/>
          </a:xfrm>
          <a:prstGeom prst="rect">
            <a:avLst/>
          </a:prstGeom>
        </p:spPr>
      </p:pic>
      <p:sp>
        <p:nvSpPr>
          <p:cNvPr id="9" name="TextBox 8">
            <a:extLst>
              <a:ext uri="{FF2B5EF4-FFF2-40B4-BE49-F238E27FC236}">
                <a16:creationId xmlns:a16="http://schemas.microsoft.com/office/drawing/2014/main" id="{38A60998-727B-461B-A635-77E65B59E773}"/>
              </a:ext>
            </a:extLst>
          </p:cNvPr>
          <p:cNvSpPr txBox="1"/>
          <p:nvPr/>
        </p:nvSpPr>
        <p:spPr>
          <a:xfrm>
            <a:off x="2411760" y="611482"/>
            <a:ext cx="1350150" cy="300082"/>
          </a:xfrm>
          <a:prstGeom prst="rect">
            <a:avLst/>
          </a:prstGeom>
          <a:noFill/>
        </p:spPr>
        <p:txBody>
          <a:bodyPr wrap="square" rtlCol="0">
            <a:spAutoFit/>
          </a:bodyPr>
          <a:lstStyle/>
          <a:p>
            <a:pPr eaLnBrk="0" fontAlgn="base" hangingPunct="0">
              <a:spcBef>
                <a:spcPct val="0"/>
              </a:spcBef>
              <a:spcAft>
                <a:spcPct val="0"/>
              </a:spcAft>
            </a:pPr>
            <a:r>
              <a:rPr lang="en-IN" sz="1350" b="1" dirty="0" err="1">
                <a:solidFill>
                  <a:prstClr val="black"/>
                </a:solidFill>
                <a:latin typeface="Arial" charset="0"/>
                <a:cs typeface="Arial" charset="0"/>
              </a:rPr>
              <a:t>AMPure</a:t>
            </a:r>
            <a:r>
              <a:rPr lang="en-IN" sz="1350" b="1" dirty="0">
                <a:solidFill>
                  <a:prstClr val="black"/>
                </a:solidFill>
                <a:latin typeface="Arial" charset="0"/>
                <a:cs typeface="Arial" charset="0"/>
              </a:rPr>
              <a:t> XP</a:t>
            </a:r>
          </a:p>
        </p:txBody>
      </p:sp>
      <p:sp>
        <p:nvSpPr>
          <p:cNvPr id="10" name="TextBox 9">
            <a:extLst>
              <a:ext uri="{FF2B5EF4-FFF2-40B4-BE49-F238E27FC236}">
                <a16:creationId xmlns:a16="http://schemas.microsoft.com/office/drawing/2014/main" id="{811D7F30-1830-48FE-B4B5-3D6A7B8A1DFF}"/>
              </a:ext>
            </a:extLst>
          </p:cNvPr>
          <p:cNvSpPr txBox="1"/>
          <p:nvPr/>
        </p:nvSpPr>
        <p:spPr>
          <a:xfrm>
            <a:off x="5706125" y="618451"/>
            <a:ext cx="1350150" cy="300082"/>
          </a:xfrm>
          <a:prstGeom prst="rect">
            <a:avLst/>
          </a:prstGeom>
          <a:noFill/>
        </p:spPr>
        <p:txBody>
          <a:bodyPr wrap="square" rtlCol="0">
            <a:spAutoFit/>
          </a:bodyPr>
          <a:lstStyle/>
          <a:p>
            <a:pPr eaLnBrk="0" fontAlgn="base" hangingPunct="0">
              <a:spcBef>
                <a:spcPct val="0"/>
              </a:spcBef>
              <a:spcAft>
                <a:spcPct val="0"/>
              </a:spcAft>
            </a:pPr>
            <a:r>
              <a:rPr lang="en-IN" sz="1350" b="1" dirty="0" err="1">
                <a:solidFill>
                  <a:prstClr val="black"/>
                </a:solidFill>
                <a:latin typeface="Arial" charset="0"/>
                <a:cs typeface="Arial" charset="0"/>
              </a:rPr>
              <a:t>XpressPure</a:t>
            </a:r>
            <a:endParaRPr lang="en-IN" sz="1350" b="1" dirty="0">
              <a:solidFill>
                <a:prstClr val="black"/>
              </a:solidFill>
              <a:latin typeface="Arial" charset="0"/>
              <a:cs typeface="Arial" charset="0"/>
            </a:endParaRPr>
          </a:p>
        </p:txBody>
      </p:sp>
      <p:sp>
        <p:nvSpPr>
          <p:cNvPr id="2" name="Rectangle 363">
            <a:extLst>
              <a:ext uri="{FF2B5EF4-FFF2-40B4-BE49-F238E27FC236}">
                <a16:creationId xmlns:a16="http://schemas.microsoft.com/office/drawing/2014/main" id="{2FF63E46-C0FC-7954-6D1E-AF1DAA6DB9BF}"/>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000" b="1" dirty="0">
                <a:solidFill>
                  <a:srgbClr val="FF0000"/>
                </a:solidFill>
                <a:latin typeface="Arial" charset="0"/>
                <a:cs typeface="Arial" charset="0"/>
              </a:rPr>
              <a:t>Quality distribution – </a:t>
            </a:r>
            <a:r>
              <a:rPr lang="en-US" sz="2000" b="1" dirty="0" err="1">
                <a:solidFill>
                  <a:srgbClr val="FF0000"/>
                </a:solidFill>
                <a:latin typeface="Arial" charset="0"/>
                <a:cs typeface="Arial" charset="0"/>
              </a:rPr>
              <a:t>MiSeq</a:t>
            </a:r>
            <a:r>
              <a:rPr lang="en-US" sz="2000" b="1" dirty="0">
                <a:solidFill>
                  <a:srgbClr val="FF0000"/>
                </a:solidFill>
                <a:latin typeface="Arial" charset="0"/>
                <a:cs typeface="Arial" charset="0"/>
              </a:rPr>
              <a:t> 2x300 – R1 (Forward &amp; Reverse)</a:t>
            </a:r>
          </a:p>
        </p:txBody>
      </p:sp>
      <p:pic>
        <p:nvPicPr>
          <p:cNvPr id="4" name="Picture 3">
            <a:extLst>
              <a:ext uri="{FF2B5EF4-FFF2-40B4-BE49-F238E27FC236}">
                <a16:creationId xmlns:a16="http://schemas.microsoft.com/office/drawing/2014/main" id="{F1B533D4-24A4-4BCC-5375-D87EF7F701C4}"/>
              </a:ext>
            </a:extLst>
          </p:cNvPr>
          <p:cNvPicPr>
            <a:picLocks noChangeAspect="1"/>
          </p:cNvPicPr>
          <p:nvPr/>
        </p:nvPicPr>
        <p:blipFill rotWithShape="1">
          <a:blip r:embed="rId4"/>
          <a:srcRect l="2949"/>
          <a:stretch/>
        </p:blipFill>
        <p:spPr>
          <a:xfrm>
            <a:off x="4712931" y="3874576"/>
            <a:ext cx="3321757" cy="2533781"/>
          </a:xfrm>
          <a:prstGeom prst="rect">
            <a:avLst/>
          </a:prstGeom>
        </p:spPr>
      </p:pic>
      <p:pic>
        <p:nvPicPr>
          <p:cNvPr id="6" name="Picture 5">
            <a:extLst>
              <a:ext uri="{FF2B5EF4-FFF2-40B4-BE49-F238E27FC236}">
                <a16:creationId xmlns:a16="http://schemas.microsoft.com/office/drawing/2014/main" id="{27AAD3A6-91F0-A970-9069-7FC40657CC82}"/>
              </a:ext>
            </a:extLst>
          </p:cNvPr>
          <p:cNvPicPr>
            <a:picLocks noChangeAspect="1"/>
          </p:cNvPicPr>
          <p:nvPr/>
        </p:nvPicPr>
        <p:blipFill rotWithShape="1">
          <a:blip r:embed="rId5"/>
          <a:srcRect l="5058"/>
          <a:stretch/>
        </p:blipFill>
        <p:spPr>
          <a:xfrm>
            <a:off x="1218207" y="3919786"/>
            <a:ext cx="3467224" cy="2448051"/>
          </a:xfrm>
          <a:prstGeom prst="rect">
            <a:avLst/>
          </a:prstGeom>
        </p:spPr>
      </p:pic>
    </p:spTree>
    <p:extLst>
      <p:ext uri="{BB962C8B-B14F-4D97-AF65-F5344CB8AC3E}">
        <p14:creationId xmlns:p14="http://schemas.microsoft.com/office/powerpoint/2010/main" val="3931009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3">
            <a:extLst>
              <a:ext uri="{FF2B5EF4-FFF2-40B4-BE49-F238E27FC236}">
                <a16:creationId xmlns:a16="http://schemas.microsoft.com/office/drawing/2014/main" id="{2FF63E46-C0FC-7954-6D1E-AF1DAA6DB9BF}"/>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000" b="1" dirty="0">
                <a:solidFill>
                  <a:srgbClr val="FF0000"/>
                </a:solidFill>
                <a:latin typeface="Arial" charset="0"/>
                <a:cs typeface="Arial" charset="0"/>
              </a:rPr>
              <a:t>Comparative Raw reads summary – </a:t>
            </a:r>
            <a:r>
              <a:rPr lang="en-US" sz="2000" b="1" dirty="0" err="1">
                <a:solidFill>
                  <a:srgbClr val="FF0000"/>
                </a:solidFill>
                <a:latin typeface="Arial" charset="0"/>
                <a:cs typeface="Arial" charset="0"/>
              </a:rPr>
              <a:t>NovaSeq</a:t>
            </a:r>
            <a:r>
              <a:rPr lang="en-US" sz="2000" b="1" dirty="0">
                <a:solidFill>
                  <a:srgbClr val="FF0000"/>
                </a:solidFill>
                <a:latin typeface="Arial" charset="0"/>
                <a:cs typeface="Arial" charset="0"/>
              </a:rPr>
              <a:t> 2x150</a:t>
            </a:r>
          </a:p>
        </p:txBody>
      </p:sp>
      <p:pic>
        <p:nvPicPr>
          <p:cNvPr id="7" name="Picture 6">
            <a:extLst>
              <a:ext uri="{FF2B5EF4-FFF2-40B4-BE49-F238E27FC236}">
                <a16:creationId xmlns:a16="http://schemas.microsoft.com/office/drawing/2014/main" id="{B11ABD7B-974E-E2D4-7320-C5DFC544503C}"/>
              </a:ext>
            </a:extLst>
          </p:cNvPr>
          <p:cNvPicPr>
            <a:picLocks noChangeAspect="1"/>
          </p:cNvPicPr>
          <p:nvPr/>
        </p:nvPicPr>
        <p:blipFill rotWithShape="1">
          <a:blip r:embed="rId2"/>
          <a:srcRect t="10000"/>
          <a:stretch/>
        </p:blipFill>
        <p:spPr>
          <a:xfrm>
            <a:off x="-31846" y="1858514"/>
            <a:ext cx="8892479" cy="3348372"/>
          </a:xfrm>
          <a:prstGeom prst="rect">
            <a:avLst/>
          </a:prstGeom>
        </p:spPr>
      </p:pic>
      <p:sp>
        <p:nvSpPr>
          <p:cNvPr id="8" name="TextBox 7">
            <a:extLst>
              <a:ext uri="{FF2B5EF4-FFF2-40B4-BE49-F238E27FC236}">
                <a16:creationId xmlns:a16="http://schemas.microsoft.com/office/drawing/2014/main" id="{B1F51FA6-B330-C8BE-76F7-CD5420D5ED0C}"/>
              </a:ext>
            </a:extLst>
          </p:cNvPr>
          <p:cNvSpPr txBox="1"/>
          <p:nvPr/>
        </p:nvSpPr>
        <p:spPr>
          <a:xfrm>
            <a:off x="6804248" y="1042284"/>
            <a:ext cx="1792904" cy="584775"/>
          </a:xfrm>
          <a:prstGeom prst="rect">
            <a:avLst/>
          </a:prstGeom>
          <a:noFill/>
        </p:spPr>
        <p:txBody>
          <a:bodyPr wrap="square" rtlCol="0">
            <a:spAutoFit/>
          </a:bodyPr>
          <a:lstStyle/>
          <a:p>
            <a:pPr eaLnBrk="0" fontAlgn="base" hangingPunct="0">
              <a:spcBef>
                <a:spcPct val="0"/>
              </a:spcBef>
              <a:spcAft>
                <a:spcPct val="0"/>
              </a:spcAft>
            </a:pPr>
            <a:r>
              <a:rPr lang="en-IN" sz="1600" dirty="0">
                <a:solidFill>
                  <a:srgbClr val="0070C0"/>
                </a:solidFill>
                <a:latin typeface="Arial" charset="0"/>
                <a:cs typeface="Arial" charset="0"/>
              </a:rPr>
              <a:t>A3 – </a:t>
            </a:r>
            <a:r>
              <a:rPr lang="en-IN" sz="1600" dirty="0" err="1">
                <a:solidFill>
                  <a:srgbClr val="0070C0"/>
                </a:solidFill>
                <a:latin typeface="Arial" charset="0"/>
                <a:cs typeface="Arial" charset="0"/>
              </a:rPr>
              <a:t>AMPure</a:t>
            </a:r>
            <a:r>
              <a:rPr lang="en-IN" sz="1600" dirty="0">
                <a:solidFill>
                  <a:srgbClr val="0070C0"/>
                </a:solidFill>
                <a:latin typeface="Arial" charset="0"/>
                <a:cs typeface="Arial" charset="0"/>
              </a:rPr>
              <a:t> XP</a:t>
            </a:r>
          </a:p>
          <a:p>
            <a:pPr eaLnBrk="0" fontAlgn="base" hangingPunct="0">
              <a:spcBef>
                <a:spcPct val="0"/>
              </a:spcBef>
              <a:spcAft>
                <a:spcPct val="0"/>
              </a:spcAft>
            </a:pPr>
            <a:r>
              <a:rPr lang="en-IN" sz="1600" dirty="0">
                <a:solidFill>
                  <a:srgbClr val="0070C0"/>
                </a:solidFill>
                <a:latin typeface="Arial" charset="0"/>
                <a:cs typeface="Arial" charset="0"/>
              </a:rPr>
              <a:t>X3 - </a:t>
            </a:r>
            <a:r>
              <a:rPr lang="en-IN" sz="1600" dirty="0" err="1">
                <a:solidFill>
                  <a:srgbClr val="0070C0"/>
                </a:solidFill>
                <a:latin typeface="Arial" charset="0"/>
                <a:cs typeface="Arial" charset="0"/>
              </a:rPr>
              <a:t>XpressPure</a:t>
            </a:r>
            <a:endParaRPr lang="en-IN" sz="1600" dirty="0">
              <a:solidFill>
                <a:srgbClr val="0070C0"/>
              </a:solidFill>
              <a:latin typeface="Arial" charset="0"/>
              <a:cs typeface="Arial" charset="0"/>
            </a:endParaRPr>
          </a:p>
        </p:txBody>
      </p:sp>
      <p:sp>
        <p:nvSpPr>
          <p:cNvPr id="11" name="TextBox 10">
            <a:extLst>
              <a:ext uri="{FF2B5EF4-FFF2-40B4-BE49-F238E27FC236}">
                <a16:creationId xmlns:a16="http://schemas.microsoft.com/office/drawing/2014/main" id="{46FE0DB6-E02F-AA29-4412-C8C94D925FAC}"/>
              </a:ext>
            </a:extLst>
          </p:cNvPr>
          <p:cNvSpPr txBox="1"/>
          <p:nvPr/>
        </p:nvSpPr>
        <p:spPr>
          <a:xfrm>
            <a:off x="611560" y="5438342"/>
            <a:ext cx="8101513" cy="646331"/>
          </a:xfrm>
          <a:prstGeom prst="rect">
            <a:avLst/>
          </a:prstGeom>
          <a:noFill/>
          <a:ln>
            <a:solidFill>
              <a:schemeClr val="bg1">
                <a:lumMod val="50000"/>
              </a:schemeClr>
            </a:solidFill>
          </a:ln>
        </p:spPr>
        <p:txBody>
          <a:bodyPr wrap="none" rtlCol="0">
            <a:spAutoFit/>
          </a:bodyPr>
          <a:lstStyle/>
          <a:p>
            <a:r>
              <a:rPr lang="en-IN" dirty="0">
                <a:solidFill>
                  <a:srgbClr val="7030A0"/>
                </a:solidFill>
              </a:rPr>
              <a:t>Phred score Q&gt; 30 denotes </a:t>
            </a:r>
            <a:r>
              <a:rPr lang="en-US" dirty="0">
                <a:solidFill>
                  <a:srgbClr val="7030A0"/>
                </a:solidFill>
              </a:rPr>
              <a:t>probability of an incorrect base calling 1 in 1000 times</a:t>
            </a:r>
          </a:p>
          <a:p>
            <a:r>
              <a:rPr lang="en-US" dirty="0">
                <a:solidFill>
                  <a:srgbClr val="7030A0"/>
                </a:solidFill>
              </a:rPr>
              <a:t>Base call accuracy 99.9%</a:t>
            </a:r>
            <a:endParaRPr lang="en-IN" dirty="0">
              <a:solidFill>
                <a:srgbClr val="7030A0"/>
              </a:solidFill>
            </a:endParaRPr>
          </a:p>
        </p:txBody>
      </p:sp>
    </p:spTree>
    <p:extLst>
      <p:ext uri="{BB962C8B-B14F-4D97-AF65-F5344CB8AC3E}">
        <p14:creationId xmlns:p14="http://schemas.microsoft.com/office/powerpoint/2010/main" val="415093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13">
            <a:extLst>
              <a:ext uri="{FF2B5EF4-FFF2-40B4-BE49-F238E27FC236}">
                <a16:creationId xmlns:a16="http://schemas.microsoft.com/office/drawing/2014/main" id="{03E91299-140F-4DDC-8E0E-BA08C0D28F3F}"/>
              </a:ext>
            </a:extLst>
          </p:cNvPr>
          <p:cNvSpPr>
            <a:spLocks noChangeArrowheads="1"/>
          </p:cNvSpPr>
          <p:nvPr/>
        </p:nvSpPr>
        <p:spPr bwMode="auto">
          <a:xfrm>
            <a:off x="35496" y="116632"/>
            <a:ext cx="6035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000" b="1" dirty="0">
                <a:solidFill>
                  <a:srgbClr val="FF0000"/>
                </a:solidFill>
                <a:latin typeface="Arial" panose="020B0604020202020204" pitchFamily="34" charset="0"/>
                <a:cs typeface="Arial" panose="020B0604020202020204" pitchFamily="34" charset="0"/>
                <a:sym typeface="Calibri" panose="020F0502020204030204" pitchFamily="34" charset="0"/>
              </a:rPr>
              <a:t>Has the time come, for Magnetic Nanoparticles?</a:t>
            </a:r>
            <a:endParaRPr lang="en-US" altLang="en-US" sz="2000" dirty="0">
              <a:latin typeface="Arial" panose="020B0604020202020204" pitchFamily="34" charset="0"/>
              <a:cs typeface="Arial" panose="020B0604020202020204" pitchFamily="34" charset="0"/>
            </a:endParaRPr>
          </a:p>
        </p:txBody>
      </p:sp>
      <p:pic>
        <p:nvPicPr>
          <p:cNvPr id="8" name="Picture 7" descr="A group of animals in a field&#10;&#10;Description automatically generated with low confidence">
            <a:extLst>
              <a:ext uri="{FF2B5EF4-FFF2-40B4-BE49-F238E27FC236}">
                <a16:creationId xmlns:a16="http://schemas.microsoft.com/office/drawing/2014/main" id="{60A768D4-2D2C-5C87-6A55-2015A8FD7EFD}"/>
              </a:ext>
            </a:extLst>
          </p:cNvPr>
          <p:cNvPicPr>
            <a:picLocks noChangeAspect="1"/>
          </p:cNvPicPr>
          <p:nvPr/>
        </p:nvPicPr>
        <p:blipFill rotWithShape="1">
          <a:blip r:embed="rId3">
            <a:extLst>
              <a:ext uri="{28A0092B-C50C-407E-A947-70E740481C1C}">
                <a14:useLocalDpi xmlns:a14="http://schemas.microsoft.com/office/drawing/2010/main" val="0"/>
              </a:ext>
            </a:extLst>
          </a:blip>
          <a:srcRect t="7692" b="12308"/>
          <a:stretch/>
        </p:blipFill>
        <p:spPr>
          <a:xfrm>
            <a:off x="239519" y="1412776"/>
            <a:ext cx="8580953" cy="3744416"/>
          </a:xfrm>
          <a:prstGeom prst="rect">
            <a:avLst/>
          </a:prstGeom>
        </p:spPr>
      </p:pic>
    </p:spTree>
    <p:extLst>
      <p:ext uri="{BB962C8B-B14F-4D97-AF65-F5344CB8AC3E}">
        <p14:creationId xmlns:p14="http://schemas.microsoft.com/office/powerpoint/2010/main" val="2262562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4"/>
          <p:cNvSpPr>
            <a:spLocks noGrp="1"/>
          </p:cNvSpPr>
          <p:nvPr>
            <p:ph type="sldNum" sz="quarter" idx="12"/>
          </p:nvPr>
        </p:nvSpPr>
        <p:spPr/>
        <p:txBody>
          <a:bodyPr/>
          <a:lstStyle/>
          <a:p>
            <a:fld id="{B6F15528-21DE-4FAA-801E-634DDDAF4B2B}" type="slidenum">
              <a:rPr lang="en-US" smtClean="0"/>
              <a:pPr/>
              <a:t>2</a:t>
            </a:fld>
            <a:endParaRPr lang="en-US"/>
          </a:p>
        </p:txBody>
      </p:sp>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8" name="Rectangle 7">
            <a:extLst>
              <a:ext uri="{FF2B5EF4-FFF2-40B4-BE49-F238E27FC236}">
                <a16:creationId xmlns:a16="http://schemas.microsoft.com/office/drawing/2014/main" id="{A0B5D49E-DFDF-4FF2-8ED2-CB839C5F4087}"/>
              </a:ext>
            </a:extLst>
          </p:cNvPr>
          <p:cNvSpPr/>
          <p:nvPr/>
        </p:nvSpPr>
        <p:spPr>
          <a:xfrm>
            <a:off x="169168" y="745511"/>
            <a:ext cx="8723312" cy="282750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180000" indent="-180975" algn="just">
              <a:lnSpc>
                <a:spcPct val="150000"/>
              </a:lnSpc>
              <a:spcBef>
                <a:spcPts val="400"/>
              </a:spcBef>
              <a:spcAft>
                <a:spcPts val="400"/>
              </a:spcAft>
              <a:buFont typeface="Arial" pitchFamily="34" charset="0"/>
              <a:buChar char="•"/>
            </a:pPr>
            <a:r>
              <a:rPr lang="en-IN" sz="1400" b="1" dirty="0">
                <a:solidFill>
                  <a:srgbClr val="002060"/>
                </a:solidFill>
                <a:latin typeface="Arial" panose="020B0604020202020204" pitchFamily="34" charset="0"/>
                <a:cs typeface="Arial" panose="020B0604020202020204" pitchFamily="34" charset="0"/>
              </a:rPr>
              <a:t>Magnetic nanoparticles (MNP) can be manipulated by applying external magnetic field.</a:t>
            </a:r>
          </a:p>
          <a:p>
            <a:pPr marL="180000" indent="-180975" algn="just">
              <a:lnSpc>
                <a:spcPct val="150000"/>
              </a:lnSpc>
              <a:spcBef>
                <a:spcPts val="400"/>
              </a:spcBef>
              <a:spcAft>
                <a:spcPts val="400"/>
              </a:spcAft>
              <a:buFont typeface="Arial" pitchFamily="34" charset="0"/>
              <a:buChar char="•"/>
            </a:pPr>
            <a:r>
              <a:rPr lang="en-IN" sz="1400" b="1" dirty="0">
                <a:solidFill>
                  <a:srgbClr val="002060"/>
                </a:solidFill>
                <a:latin typeface="Arial" panose="020B0604020202020204" pitchFamily="34" charset="0"/>
                <a:cs typeface="Arial" panose="020B0604020202020204" pitchFamily="34" charset="0"/>
              </a:rPr>
              <a:t>Iron oxide MNP: Biocompatible, FDA approved. Mainly used for biological and biomedical applications. </a:t>
            </a:r>
          </a:p>
          <a:p>
            <a:pPr marL="180000" indent="-180975" algn="just">
              <a:lnSpc>
                <a:spcPct val="150000"/>
              </a:lnSpc>
              <a:spcBef>
                <a:spcPts val="400"/>
              </a:spcBef>
              <a:spcAft>
                <a:spcPts val="400"/>
              </a:spcAft>
              <a:buFont typeface="Arial" pitchFamily="34" charset="0"/>
              <a:buChar char="•"/>
            </a:pPr>
            <a:r>
              <a:rPr lang="en-IN" sz="1400" b="1" dirty="0">
                <a:solidFill>
                  <a:srgbClr val="002060"/>
                </a:solidFill>
                <a:latin typeface="Arial" panose="020B0604020202020204" pitchFamily="34" charset="0"/>
                <a:cs typeface="Arial" panose="020B0604020202020204" pitchFamily="34" charset="0"/>
              </a:rPr>
              <a:t>Average size 10-12 nanometres.</a:t>
            </a:r>
          </a:p>
          <a:p>
            <a:pPr marL="180000" indent="-180975" algn="just">
              <a:lnSpc>
                <a:spcPct val="150000"/>
              </a:lnSpc>
              <a:spcBef>
                <a:spcPts val="400"/>
              </a:spcBef>
              <a:spcAft>
                <a:spcPts val="400"/>
              </a:spcAft>
              <a:buFont typeface="Arial" pitchFamily="34" charset="0"/>
              <a:buChar char="•"/>
            </a:pPr>
            <a:r>
              <a:rPr lang="en-IN" sz="1400" b="1" dirty="0">
                <a:solidFill>
                  <a:srgbClr val="002060"/>
                </a:solidFill>
                <a:latin typeface="Arial" panose="020B0604020202020204" pitchFamily="34" charset="0"/>
                <a:cs typeface="Arial" panose="020B0604020202020204" pitchFamily="34" charset="0"/>
              </a:rPr>
              <a:t>Superparamagnetic - particles gets magnetized on application of magnetic field, while on removal it behaves like non-magnetic particles. </a:t>
            </a:r>
          </a:p>
          <a:p>
            <a:pPr marL="180000" indent="-180975" algn="just">
              <a:lnSpc>
                <a:spcPct val="150000"/>
              </a:lnSpc>
              <a:spcBef>
                <a:spcPts val="400"/>
              </a:spcBef>
              <a:spcAft>
                <a:spcPts val="400"/>
              </a:spcAft>
              <a:buFont typeface="Arial" pitchFamily="34" charset="0"/>
              <a:buChar char="•"/>
            </a:pPr>
            <a:r>
              <a:rPr lang="en-US" sz="1400" b="1" dirty="0">
                <a:solidFill>
                  <a:srgbClr val="002060"/>
                </a:solidFill>
                <a:latin typeface="Arial" panose="020B0604020202020204" pitchFamily="34" charset="0"/>
                <a:cs typeface="Arial" panose="020B0604020202020204" pitchFamily="34" charset="0"/>
              </a:rPr>
              <a:t>High surface to volume ratio.</a:t>
            </a:r>
            <a:endParaRPr lang="en-IN" sz="1400" b="1" dirty="0">
              <a:solidFill>
                <a:srgbClr val="002060"/>
              </a:solidFill>
              <a:latin typeface="Arial" panose="020B0604020202020204" pitchFamily="34" charset="0"/>
              <a:cs typeface="Arial" panose="020B0604020202020204" pitchFamily="34" charset="0"/>
            </a:endParaRPr>
          </a:p>
        </p:txBody>
      </p:sp>
      <p:sp>
        <p:nvSpPr>
          <p:cNvPr id="10" name="Rectangle 363">
            <a:extLst>
              <a:ext uri="{FF2B5EF4-FFF2-40B4-BE49-F238E27FC236}">
                <a16:creationId xmlns:a16="http://schemas.microsoft.com/office/drawing/2014/main" id="{355A4F52-227A-4D7C-BF81-B42B121EAE47}"/>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Magnetic Nanoparticles</a:t>
            </a:r>
          </a:p>
        </p:txBody>
      </p:sp>
      <p:pic>
        <p:nvPicPr>
          <p:cNvPr id="3" name="Picture 2">
            <a:extLst>
              <a:ext uri="{FF2B5EF4-FFF2-40B4-BE49-F238E27FC236}">
                <a16:creationId xmlns:a16="http://schemas.microsoft.com/office/drawing/2014/main" id="{017AAFB8-7A91-4480-89D0-773D350F4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19" y="3645024"/>
            <a:ext cx="4773253" cy="2696888"/>
          </a:xfrm>
          <a:prstGeom prst="rect">
            <a:avLst/>
          </a:prstGeom>
        </p:spPr>
      </p:pic>
      <p:pic>
        <p:nvPicPr>
          <p:cNvPr id="5" name="Picture 4" descr="A close up of a flower&#10;&#10;Description automatically generated with medium confidence">
            <a:extLst>
              <a:ext uri="{FF2B5EF4-FFF2-40B4-BE49-F238E27FC236}">
                <a16:creationId xmlns:a16="http://schemas.microsoft.com/office/drawing/2014/main" id="{D7577DE4-A487-406C-94E1-056574996A7A}"/>
              </a:ext>
            </a:extLst>
          </p:cNvPr>
          <p:cNvPicPr>
            <a:picLocks noChangeAspect="1"/>
          </p:cNvPicPr>
          <p:nvPr/>
        </p:nvPicPr>
        <p:blipFill rotWithShape="1">
          <a:blip r:embed="rId3">
            <a:extLst>
              <a:ext uri="{28A0092B-C50C-407E-A947-70E740481C1C}">
                <a14:useLocalDpi xmlns:a14="http://schemas.microsoft.com/office/drawing/2010/main" val="0"/>
              </a:ext>
            </a:extLst>
          </a:blip>
          <a:srcRect t="12135" b="8305"/>
          <a:stretch/>
        </p:blipFill>
        <p:spPr>
          <a:xfrm>
            <a:off x="5440075" y="3572494"/>
            <a:ext cx="3203448" cy="2750605"/>
          </a:xfrm>
          <a:prstGeom prst="rect">
            <a:avLst/>
          </a:prstGeom>
        </p:spPr>
      </p:pic>
    </p:spTree>
    <p:extLst>
      <p:ext uri="{BB962C8B-B14F-4D97-AF65-F5344CB8AC3E}">
        <p14:creationId xmlns:p14="http://schemas.microsoft.com/office/powerpoint/2010/main" val="758609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13">
            <a:extLst>
              <a:ext uri="{FF2B5EF4-FFF2-40B4-BE49-F238E27FC236}">
                <a16:creationId xmlns:a16="http://schemas.microsoft.com/office/drawing/2014/main" id="{03E91299-140F-4DDC-8E0E-BA08C0D28F3F}"/>
              </a:ext>
            </a:extLst>
          </p:cNvPr>
          <p:cNvSpPr>
            <a:spLocks noChangeArrowheads="1"/>
          </p:cNvSpPr>
          <p:nvPr/>
        </p:nvSpPr>
        <p:spPr bwMode="auto">
          <a:xfrm>
            <a:off x="35496" y="116632"/>
            <a:ext cx="3942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000" b="1" dirty="0">
                <a:solidFill>
                  <a:srgbClr val="FF0000"/>
                </a:solidFill>
                <a:latin typeface="Arial" panose="020B0604020202020204" pitchFamily="34" charset="0"/>
                <a:cs typeface="Arial" panose="020B0604020202020204" pitchFamily="34" charset="0"/>
                <a:sym typeface="Calibri" panose="020F0502020204030204" pitchFamily="34" charset="0"/>
              </a:rPr>
              <a:t>Why is automation important? </a:t>
            </a:r>
            <a:endParaRPr lang="en-US" alt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D0C2855-83DA-1DC1-202F-004717EEC8C5}"/>
              </a:ext>
            </a:extLst>
          </p:cNvPr>
          <p:cNvPicPr>
            <a:picLocks noChangeAspect="1"/>
          </p:cNvPicPr>
          <p:nvPr/>
        </p:nvPicPr>
        <p:blipFill rotWithShape="1">
          <a:blip r:embed="rId3">
            <a:extLst>
              <a:ext uri="{28A0092B-C50C-407E-A947-70E740481C1C}">
                <a14:useLocalDpi xmlns:a14="http://schemas.microsoft.com/office/drawing/2010/main" val="0"/>
              </a:ext>
            </a:extLst>
          </a:blip>
          <a:srcRect l="11414" t="13296" r="10625" b="10674"/>
          <a:stretch/>
        </p:blipFill>
        <p:spPr>
          <a:xfrm>
            <a:off x="1619672" y="692696"/>
            <a:ext cx="6285802" cy="3682591"/>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E37A7E39-C672-5C10-A378-7F5A34789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858" y="4894194"/>
            <a:ext cx="2749710" cy="1603998"/>
          </a:xfrm>
          <a:prstGeom prst="rect">
            <a:avLst/>
          </a:prstGeom>
        </p:spPr>
      </p:pic>
      <p:pic>
        <p:nvPicPr>
          <p:cNvPr id="6" name="Picture 5" descr="A picture containing case, accessory&#10;&#10;Description automatically generated">
            <a:extLst>
              <a:ext uri="{FF2B5EF4-FFF2-40B4-BE49-F238E27FC236}">
                <a16:creationId xmlns:a16="http://schemas.microsoft.com/office/drawing/2014/main" id="{FF97321E-F8E3-462D-E497-3C38F9A90A2E}"/>
              </a:ext>
            </a:extLst>
          </p:cNvPr>
          <p:cNvPicPr>
            <a:picLocks noChangeAspect="1"/>
          </p:cNvPicPr>
          <p:nvPr/>
        </p:nvPicPr>
        <p:blipFill rotWithShape="1">
          <a:blip r:embed="rId5">
            <a:extLst>
              <a:ext uri="{28A0092B-C50C-407E-A947-70E740481C1C}">
                <a14:useLocalDpi xmlns:a14="http://schemas.microsoft.com/office/drawing/2010/main" val="0"/>
              </a:ext>
            </a:extLst>
          </a:blip>
          <a:srcRect t="17321" b="22055"/>
          <a:stretch/>
        </p:blipFill>
        <p:spPr>
          <a:xfrm>
            <a:off x="5918043" y="4894194"/>
            <a:ext cx="2523146" cy="1529637"/>
          </a:xfrm>
          <a:prstGeom prst="rect">
            <a:avLst/>
          </a:prstGeom>
        </p:spPr>
      </p:pic>
      <p:cxnSp>
        <p:nvCxnSpPr>
          <p:cNvPr id="8" name="Straight Arrow Connector 7">
            <a:extLst>
              <a:ext uri="{FF2B5EF4-FFF2-40B4-BE49-F238E27FC236}">
                <a16:creationId xmlns:a16="http://schemas.microsoft.com/office/drawing/2014/main" id="{03470C81-3649-8937-5624-FD6435232B50}"/>
              </a:ext>
            </a:extLst>
          </p:cNvPr>
          <p:cNvCxnSpPr/>
          <p:nvPr/>
        </p:nvCxnSpPr>
        <p:spPr>
          <a:xfrm flipH="1">
            <a:off x="2339752" y="4077072"/>
            <a:ext cx="360040" cy="7200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E2135CB8-9BFC-8BC3-3918-01A7E30F3425}"/>
              </a:ext>
            </a:extLst>
          </p:cNvPr>
          <p:cNvCxnSpPr>
            <a:cxnSpLocks/>
          </p:cNvCxnSpPr>
          <p:nvPr/>
        </p:nvCxnSpPr>
        <p:spPr>
          <a:xfrm>
            <a:off x="4719165" y="4284087"/>
            <a:ext cx="0" cy="7290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35767DDB-41A6-5074-2D48-04A5AF7884E5}"/>
              </a:ext>
            </a:extLst>
          </p:cNvPr>
          <p:cNvCxnSpPr>
            <a:cxnSpLocks/>
          </p:cNvCxnSpPr>
          <p:nvPr/>
        </p:nvCxnSpPr>
        <p:spPr>
          <a:xfrm>
            <a:off x="6769677" y="4174114"/>
            <a:ext cx="178587" cy="6230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9" name="Picture 18" descr="A red logo with a white background&#10;&#10;Description automatically generated with low confidence">
            <a:extLst>
              <a:ext uri="{FF2B5EF4-FFF2-40B4-BE49-F238E27FC236}">
                <a16:creationId xmlns:a16="http://schemas.microsoft.com/office/drawing/2014/main" id="{373F9A14-5D68-D2F8-4634-3B6D6FB484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50" t="15390" r="39763" b="15390"/>
          <a:stretch/>
        </p:blipFill>
        <p:spPr>
          <a:xfrm>
            <a:off x="4366952" y="5162107"/>
            <a:ext cx="704426" cy="1296144"/>
          </a:xfrm>
          <a:prstGeom prst="rect">
            <a:avLst/>
          </a:prstGeom>
        </p:spPr>
      </p:pic>
    </p:spTree>
    <p:extLst>
      <p:ext uri="{BB962C8B-B14F-4D97-AF65-F5344CB8AC3E}">
        <p14:creationId xmlns:p14="http://schemas.microsoft.com/office/powerpoint/2010/main" val="268471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363">
            <a:extLst>
              <a:ext uri="{FF2B5EF4-FFF2-40B4-BE49-F238E27FC236}">
                <a16:creationId xmlns:a16="http://schemas.microsoft.com/office/drawing/2014/main" id="{FA536395-3C96-4001-94BA-0869A7CE7738}"/>
              </a:ext>
            </a:extLst>
          </p:cNvPr>
          <p:cNvSpPr>
            <a:spLocks noChangeArrowheads="1"/>
          </p:cNvSpPr>
          <p:nvPr/>
        </p:nvSpPr>
        <p:spPr bwMode="auto">
          <a:xfrm>
            <a:off x="0" y="116632"/>
            <a:ext cx="8437681" cy="461665"/>
          </a:xfrm>
          <a:prstGeom prst="rect">
            <a:avLst/>
          </a:prstGeom>
          <a:noFill/>
          <a:ln w="9525">
            <a:noFill/>
            <a:miter lim="800000"/>
            <a:headEnd/>
            <a:tailEnd/>
          </a:ln>
          <a:effectLst/>
        </p:spPr>
        <p:txBody>
          <a:bodyPr wrap="square">
            <a:spAutoFit/>
          </a:bodyPr>
          <a:lstStyle/>
          <a:p>
            <a:r>
              <a:rPr lang="en-GB" sz="2400" b="1" dirty="0">
                <a:solidFill>
                  <a:srgbClr val="EE3137"/>
                </a:solidFill>
                <a:latin typeface="Calibri" pitchFamily="34" charset="0"/>
              </a:rPr>
              <a:t>How is nucleic acid extracted ?</a:t>
            </a:r>
          </a:p>
        </p:txBody>
      </p:sp>
      <p:pic>
        <p:nvPicPr>
          <p:cNvPr id="3" name="Picture 2" descr="A group of medical equipment&#10;&#10;Description automatically generated">
            <a:extLst>
              <a:ext uri="{FF2B5EF4-FFF2-40B4-BE49-F238E27FC236}">
                <a16:creationId xmlns:a16="http://schemas.microsoft.com/office/drawing/2014/main" id="{B2461E97-BE1E-4680-243F-31F749705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9873"/>
            <a:ext cx="9144000" cy="4938254"/>
          </a:xfrm>
          <a:prstGeom prst="rect">
            <a:avLst/>
          </a:prstGeom>
        </p:spPr>
      </p:pic>
    </p:spTree>
    <p:extLst>
      <p:ext uri="{BB962C8B-B14F-4D97-AF65-F5344CB8AC3E}">
        <p14:creationId xmlns:p14="http://schemas.microsoft.com/office/powerpoint/2010/main" val="2204201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363">
            <a:extLst>
              <a:ext uri="{FF2B5EF4-FFF2-40B4-BE49-F238E27FC236}">
                <a16:creationId xmlns:a16="http://schemas.microsoft.com/office/drawing/2014/main" id="{FA536395-3C96-4001-94BA-0869A7CE7738}"/>
              </a:ext>
            </a:extLst>
          </p:cNvPr>
          <p:cNvSpPr>
            <a:spLocks noChangeArrowheads="1"/>
          </p:cNvSpPr>
          <p:nvPr/>
        </p:nvSpPr>
        <p:spPr bwMode="auto">
          <a:xfrm>
            <a:off x="0" y="116632"/>
            <a:ext cx="8437681" cy="461665"/>
          </a:xfrm>
          <a:prstGeom prst="rect">
            <a:avLst/>
          </a:prstGeom>
          <a:noFill/>
          <a:ln w="9525">
            <a:noFill/>
            <a:miter lim="800000"/>
            <a:headEnd/>
            <a:tailEnd/>
          </a:ln>
          <a:effectLst/>
        </p:spPr>
        <p:txBody>
          <a:bodyPr wrap="square">
            <a:spAutoFit/>
          </a:bodyPr>
          <a:lstStyle/>
          <a:p>
            <a:r>
              <a:rPr lang="en-GB" sz="2400" b="1" dirty="0">
                <a:solidFill>
                  <a:srgbClr val="EE3137"/>
                </a:solidFill>
                <a:latin typeface="Calibri" pitchFamily="34" charset="0"/>
              </a:rPr>
              <a:t>How is silica column used for nucleic acid extraction ?</a:t>
            </a:r>
          </a:p>
        </p:txBody>
      </p:sp>
      <p:pic>
        <p:nvPicPr>
          <p:cNvPr id="4" name="Picture 3" descr="A diagram of a dna experiment&#10;&#10;Description automatically generated with medium confidence">
            <a:extLst>
              <a:ext uri="{FF2B5EF4-FFF2-40B4-BE49-F238E27FC236}">
                <a16:creationId xmlns:a16="http://schemas.microsoft.com/office/drawing/2014/main" id="{B17293B7-D468-364E-A699-A2F35BD07D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02" t="3764" r="10051" b="47900"/>
          <a:stretch/>
        </p:blipFill>
        <p:spPr>
          <a:xfrm>
            <a:off x="323528" y="908720"/>
            <a:ext cx="4608512" cy="2774201"/>
          </a:xfrm>
          <a:prstGeom prst="rect">
            <a:avLst/>
          </a:prstGeom>
        </p:spPr>
      </p:pic>
      <p:pic>
        <p:nvPicPr>
          <p:cNvPr id="6" name="Picture 5" descr="A diagram of a dna molecule&#10;&#10;Description automatically generated">
            <a:extLst>
              <a:ext uri="{FF2B5EF4-FFF2-40B4-BE49-F238E27FC236}">
                <a16:creationId xmlns:a16="http://schemas.microsoft.com/office/drawing/2014/main" id="{146EAC3E-1008-32C3-0098-C16ADF931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735613"/>
            <a:ext cx="4427984" cy="2749040"/>
          </a:xfrm>
          <a:prstGeom prst="rect">
            <a:avLst/>
          </a:prstGeom>
        </p:spPr>
      </p:pic>
      <p:sp>
        <p:nvSpPr>
          <p:cNvPr id="7" name="Oval 6">
            <a:extLst>
              <a:ext uri="{FF2B5EF4-FFF2-40B4-BE49-F238E27FC236}">
                <a16:creationId xmlns:a16="http://schemas.microsoft.com/office/drawing/2014/main" id="{F2F475C8-A421-C2EC-F744-D4BCC5FF3A1D}"/>
              </a:ext>
            </a:extLst>
          </p:cNvPr>
          <p:cNvSpPr/>
          <p:nvPr/>
        </p:nvSpPr>
        <p:spPr>
          <a:xfrm>
            <a:off x="1475656" y="1628800"/>
            <a:ext cx="1008112" cy="25202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9" name="Straight Arrow Connector 8">
            <a:extLst>
              <a:ext uri="{FF2B5EF4-FFF2-40B4-BE49-F238E27FC236}">
                <a16:creationId xmlns:a16="http://schemas.microsoft.com/office/drawing/2014/main" id="{D57141B3-2170-48A4-DD1A-3B72C6A05414}"/>
              </a:ext>
            </a:extLst>
          </p:cNvPr>
          <p:cNvCxnSpPr/>
          <p:nvPr/>
        </p:nvCxnSpPr>
        <p:spPr>
          <a:xfrm>
            <a:off x="2267744" y="3933056"/>
            <a:ext cx="2448272" cy="792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768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87293A-03EA-4536-B638-32A8E876FA18}"/>
              </a:ext>
            </a:extLst>
          </p:cNvPr>
          <p:cNvSpPr/>
          <p:nvPr/>
        </p:nvSpPr>
        <p:spPr>
          <a:xfrm>
            <a:off x="228600" y="685800"/>
            <a:ext cx="8382000" cy="880369"/>
          </a:xfrm>
          <a:prstGeom prst="rect">
            <a:avLst/>
          </a:prstGeom>
        </p:spPr>
        <p:txBody>
          <a:bodyPr wrap="square">
            <a:spAutoFit/>
          </a:bodyPr>
          <a:lstStyle/>
          <a:p>
            <a:pPr algn="ctr">
              <a:lnSpc>
                <a:spcPct val="150000"/>
              </a:lnSpc>
            </a:pPr>
            <a:r>
              <a:rPr lang="en-US" b="1" dirty="0">
                <a:latin typeface="Times New Roman" pitchFamily="18" charset="0"/>
                <a:cs typeface="Times New Roman" pitchFamily="18" charset="0"/>
              </a:rPr>
              <a:t>We have developed technologies to </a:t>
            </a:r>
            <a:r>
              <a:rPr lang="en-US" b="1" dirty="0">
                <a:solidFill>
                  <a:srgbClr val="FF0000"/>
                </a:solidFill>
                <a:latin typeface="Times New Roman" pitchFamily="18" charset="0"/>
                <a:cs typeface="Times New Roman" pitchFamily="18" charset="0"/>
              </a:rPr>
              <a:t>specifically bind </a:t>
            </a:r>
            <a:r>
              <a:rPr lang="en-US" b="1" dirty="0">
                <a:latin typeface="Times New Roman" pitchFamily="18" charset="0"/>
                <a:cs typeface="Times New Roman" pitchFamily="18" charset="0"/>
              </a:rPr>
              <a:t>different </a:t>
            </a:r>
            <a:r>
              <a:rPr lang="en-US" b="1" dirty="0">
                <a:solidFill>
                  <a:srgbClr val="FF0000"/>
                </a:solidFill>
                <a:latin typeface="Times New Roman" pitchFamily="18" charset="0"/>
                <a:cs typeface="Times New Roman" pitchFamily="18" charset="0"/>
              </a:rPr>
              <a:t>molecules</a:t>
            </a:r>
            <a:r>
              <a:rPr lang="en-US" b="1" dirty="0">
                <a:latin typeface="Times New Roman" pitchFamily="18" charset="0"/>
                <a:cs typeface="Times New Roman" pitchFamily="18" charset="0"/>
              </a:rPr>
              <a:t> to </a:t>
            </a:r>
            <a:r>
              <a:rPr lang="en-US" b="1" dirty="0">
                <a:solidFill>
                  <a:srgbClr val="FF0000"/>
                </a:solidFill>
                <a:latin typeface="Times New Roman" pitchFamily="18" charset="0"/>
                <a:cs typeface="Times New Roman" pitchFamily="18" charset="0"/>
              </a:rPr>
              <a:t>bare Magnetic Nanoparticle. </a:t>
            </a:r>
          </a:p>
        </p:txBody>
      </p:sp>
      <p:cxnSp>
        <p:nvCxnSpPr>
          <p:cNvPr id="5" name="Straight Arrow Connector 4">
            <a:extLst>
              <a:ext uri="{FF2B5EF4-FFF2-40B4-BE49-F238E27FC236}">
                <a16:creationId xmlns:a16="http://schemas.microsoft.com/office/drawing/2014/main" id="{D271571B-3230-463C-9B1B-3D533156E7A9}"/>
              </a:ext>
            </a:extLst>
          </p:cNvPr>
          <p:cNvCxnSpPr/>
          <p:nvPr/>
        </p:nvCxnSpPr>
        <p:spPr>
          <a:xfrm>
            <a:off x="2209800" y="4859337"/>
            <a:ext cx="4191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10D7E2B2-BA98-4B1A-A725-9378A1A44BCF}"/>
              </a:ext>
            </a:extLst>
          </p:cNvPr>
          <p:cNvSpPr txBox="1"/>
          <p:nvPr/>
        </p:nvSpPr>
        <p:spPr>
          <a:xfrm>
            <a:off x="76200" y="3909794"/>
            <a:ext cx="2819670" cy="369332"/>
          </a:xfrm>
          <a:prstGeom prst="rect">
            <a:avLst/>
          </a:prstGeom>
          <a:noFill/>
        </p:spPr>
        <p:txBody>
          <a:bodyPr wrap="square" rtlCol="0">
            <a:spAutoFit/>
          </a:bodyPr>
          <a:lstStyle/>
          <a:p>
            <a:pPr algn="ctr"/>
            <a:r>
              <a:rPr lang="en-US" dirty="0">
                <a:latin typeface="Times New Roman" pitchFamily="18" charset="0"/>
                <a:cs typeface="Times New Roman" pitchFamily="18" charset="0"/>
              </a:rPr>
              <a:t>Bare magnetic nanoparticles</a:t>
            </a:r>
            <a:endParaRPr lang="en-IN" dirty="0">
              <a:latin typeface="Times New Roman" pitchFamily="18" charset="0"/>
              <a:cs typeface="Times New Roman" pitchFamily="18" charset="0"/>
            </a:endParaRPr>
          </a:p>
        </p:txBody>
      </p:sp>
      <p:sp>
        <p:nvSpPr>
          <p:cNvPr id="7" name="Plus 30">
            <a:extLst>
              <a:ext uri="{FF2B5EF4-FFF2-40B4-BE49-F238E27FC236}">
                <a16:creationId xmlns:a16="http://schemas.microsoft.com/office/drawing/2014/main" id="{5B88130A-362D-4EA3-8233-88EA8E1CCA7A}"/>
              </a:ext>
            </a:extLst>
          </p:cNvPr>
          <p:cNvSpPr/>
          <p:nvPr/>
        </p:nvSpPr>
        <p:spPr>
          <a:xfrm>
            <a:off x="727923" y="4549800"/>
            <a:ext cx="762000" cy="6858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itchFamily="18" charset="0"/>
              <a:cs typeface="Times New Roman" pitchFamily="18" charset="0"/>
            </a:endParaRPr>
          </a:p>
        </p:txBody>
      </p:sp>
      <p:pic>
        <p:nvPicPr>
          <p:cNvPr id="8" name="Picture 7" descr="19-512.png">
            <a:extLst>
              <a:ext uri="{FF2B5EF4-FFF2-40B4-BE49-F238E27FC236}">
                <a16:creationId xmlns:a16="http://schemas.microsoft.com/office/drawing/2014/main" id="{D791E765-F032-46A6-877E-F4930C960627}"/>
              </a:ext>
            </a:extLst>
          </p:cNvPr>
          <p:cNvPicPr>
            <a:picLocks noChangeAspect="1"/>
          </p:cNvPicPr>
          <p:nvPr/>
        </p:nvPicPr>
        <p:blipFill>
          <a:blip r:embed="rId2" cstate="print"/>
          <a:stretch>
            <a:fillRect/>
          </a:stretch>
        </p:blipFill>
        <p:spPr>
          <a:xfrm>
            <a:off x="533400" y="5241925"/>
            <a:ext cx="762000" cy="762000"/>
          </a:xfrm>
          <a:prstGeom prst="rect">
            <a:avLst/>
          </a:prstGeom>
        </p:spPr>
      </p:pic>
      <p:pic>
        <p:nvPicPr>
          <p:cNvPr id="9" name="Picture 8" descr="19-512.png">
            <a:extLst>
              <a:ext uri="{FF2B5EF4-FFF2-40B4-BE49-F238E27FC236}">
                <a16:creationId xmlns:a16="http://schemas.microsoft.com/office/drawing/2014/main" id="{BEFDC45F-C5F8-479D-B58E-E4336FBCDAB4}"/>
              </a:ext>
            </a:extLst>
          </p:cNvPr>
          <p:cNvPicPr>
            <a:picLocks noChangeAspect="1"/>
          </p:cNvPicPr>
          <p:nvPr/>
        </p:nvPicPr>
        <p:blipFill>
          <a:blip r:embed="rId2" cstate="print"/>
          <a:stretch>
            <a:fillRect/>
          </a:stretch>
        </p:blipFill>
        <p:spPr>
          <a:xfrm>
            <a:off x="1143000" y="5699125"/>
            <a:ext cx="762000" cy="762000"/>
          </a:xfrm>
          <a:prstGeom prst="rect">
            <a:avLst/>
          </a:prstGeom>
        </p:spPr>
      </p:pic>
      <p:pic>
        <p:nvPicPr>
          <p:cNvPr id="10" name="Picture 9" descr="19-512.png">
            <a:extLst>
              <a:ext uri="{FF2B5EF4-FFF2-40B4-BE49-F238E27FC236}">
                <a16:creationId xmlns:a16="http://schemas.microsoft.com/office/drawing/2014/main" id="{1A8AF18D-3F8F-4EA0-A492-F8F431B8F8E5}"/>
              </a:ext>
            </a:extLst>
          </p:cNvPr>
          <p:cNvPicPr>
            <a:picLocks noChangeAspect="1"/>
          </p:cNvPicPr>
          <p:nvPr/>
        </p:nvPicPr>
        <p:blipFill>
          <a:blip r:embed="rId2" cstate="print"/>
          <a:stretch>
            <a:fillRect/>
          </a:stretch>
        </p:blipFill>
        <p:spPr>
          <a:xfrm>
            <a:off x="1066800" y="5241925"/>
            <a:ext cx="762000" cy="762000"/>
          </a:xfrm>
          <a:prstGeom prst="rect">
            <a:avLst/>
          </a:prstGeom>
        </p:spPr>
      </p:pic>
      <p:pic>
        <p:nvPicPr>
          <p:cNvPr id="11" name="Picture 10" descr="19-512.png">
            <a:extLst>
              <a:ext uri="{FF2B5EF4-FFF2-40B4-BE49-F238E27FC236}">
                <a16:creationId xmlns:a16="http://schemas.microsoft.com/office/drawing/2014/main" id="{B8669800-8FEE-4084-B13A-E30EF7C2BD04}"/>
              </a:ext>
            </a:extLst>
          </p:cNvPr>
          <p:cNvPicPr>
            <a:picLocks noChangeAspect="1"/>
          </p:cNvPicPr>
          <p:nvPr/>
        </p:nvPicPr>
        <p:blipFill>
          <a:blip r:embed="rId2" cstate="print"/>
          <a:stretch>
            <a:fillRect/>
          </a:stretch>
        </p:blipFill>
        <p:spPr>
          <a:xfrm>
            <a:off x="609600" y="5699125"/>
            <a:ext cx="762000" cy="762000"/>
          </a:xfrm>
          <a:prstGeom prst="rect">
            <a:avLst/>
          </a:prstGeom>
        </p:spPr>
      </p:pic>
      <p:grpSp>
        <p:nvGrpSpPr>
          <p:cNvPr id="12" name="Group 11">
            <a:extLst>
              <a:ext uri="{FF2B5EF4-FFF2-40B4-BE49-F238E27FC236}">
                <a16:creationId xmlns:a16="http://schemas.microsoft.com/office/drawing/2014/main" id="{A3D56ADE-3E36-4327-A427-C40F218BD652}"/>
              </a:ext>
            </a:extLst>
          </p:cNvPr>
          <p:cNvGrpSpPr/>
          <p:nvPr/>
        </p:nvGrpSpPr>
        <p:grpSpPr>
          <a:xfrm>
            <a:off x="6934200" y="4191000"/>
            <a:ext cx="1828800" cy="2286000"/>
            <a:chOff x="6629400" y="3505200"/>
            <a:chExt cx="2133600" cy="2514600"/>
          </a:xfrm>
        </p:grpSpPr>
        <p:pic>
          <p:nvPicPr>
            <p:cNvPr id="13" name="Picture 12" descr="19-512.png">
              <a:extLst>
                <a:ext uri="{FF2B5EF4-FFF2-40B4-BE49-F238E27FC236}">
                  <a16:creationId xmlns:a16="http://schemas.microsoft.com/office/drawing/2014/main" id="{A7E8A122-424E-4925-8B58-9FB8654007A1}"/>
                </a:ext>
              </a:extLst>
            </p:cNvPr>
            <p:cNvPicPr>
              <a:picLocks noChangeAspect="1"/>
            </p:cNvPicPr>
            <p:nvPr/>
          </p:nvPicPr>
          <p:blipFill>
            <a:blip r:embed="rId2" cstate="print"/>
            <a:stretch>
              <a:fillRect/>
            </a:stretch>
          </p:blipFill>
          <p:spPr>
            <a:xfrm rot="5400000">
              <a:off x="7467599" y="4876800"/>
              <a:ext cx="762000" cy="762000"/>
            </a:xfrm>
            <a:prstGeom prst="rect">
              <a:avLst/>
            </a:prstGeom>
          </p:spPr>
        </p:pic>
        <p:pic>
          <p:nvPicPr>
            <p:cNvPr id="14" name="Picture 13" descr="19-512.png">
              <a:extLst>
                <a:ext uri="{FF2B5EF4-FFF2-40B4-BE49-F238E27FC236}">
                  <a16:creationId xmlns:a16="http://schemas.microsoft.com/office/drawing/2014/main" id="{61AAA865-3D3B-42D0-80F5-3FA2D96266D8}"/>
                </a:ext>
              </a:extLst>
            </p:cNvPr>
            <p:cNvPicPr>
              <a:picLocks noChangeAspect="1"/>
            </p:cNvPicPr>
            <p:nvPr/>
          </p:nvPicPr>
          <p:blipFill>
            <a:blip r:embed="rId2" cstate="print"/>
            <a:stretch>
              <a:fillRect/>
            </a:stretch>
          </p:blipFill>
          <p:spPr>
            <a:xfrm rot="5400000">
              <a:off x="7162799" y="4876800"/>
              <a:ext cx="762000" cy="762000"/>
            </a:xfrm>
            <a:prstGeom prst="rect">
              <a:avLst/>
            </a:prstGeom>
          </p:spPr>
        </p:pic>
        <p:pic>
          <p:nvPicPr>
            <p:cNvPr id="15" name="Picture 14" descr="19-512.png">
              <a:extLst>
                <a:ext uri="{FF2B5EF4-FFF2-40B4-BE49-F238E27FC236}">
                  <a16:creationId xmlns:a16="http://schemas.microsoft.com/office/drawing/2014/main" id="{DB22ADE3-B136-4189-86B3-8AB47D18932D}"/>
                </a:ext>
              </a:extLst>
            </p:cNvPr>
            <p:cNvPicPr>
              <a:picLocks noChangeAspect="1"/>
            </p:cNvPicPr>
            <p:nvPr/>
          </p:nvPicPr>
          <p:blipFill>
            <a:blip r:embed="rId2" cstate="print"/>
            <a:stretch>
              <a:fillRect/>
            </a:stretch>
          </p:blipFill>
          <p:spPr>
            <a:xfrm>
              <a:off x="7848600" y="5257800"/>
              <a:ext cx="762000" cy="762000"/>
            </a:xfrm>
            <a:prstGeom prst="rect">
              <a:avLst/>
            </a:prstGeom>
          </p:spPr>
        </p:pic>
        <p:pic>
          <p:nvPicPr>
            <p:cNvPr id="16" name="Picture 15" descr="19-512.png">
              <a:extLst>
                <a:ext uri="{FF2B5EF4-FFF2-40B4-BE49-F238E27FC236}">
                  <a16:creationId xmlns:a16="http://schemas.microsoft.com/office/drawing/2014/main" id="{E3F6126E-63F5-4906-94E2-1817C895EE52}"/>
                </a:ext>
              </a:extLst>
            </p:cNvPr>
            <p:cNvPicPr>
              <a:picLocks noChangeAspect="1"/>
            </p:cNvPicPr>
            <p:nvPr/>
          </p:nvPicPr>
          <p:blipFill>
            <a:blip r:embed="rId2" cstate="print"/>
            <a:stretch>
              <a:fillRect/>
            </a:stretch>
          </p:blipFill>
          <p:spPr>
            <a:xfrm>
              <a:off x="7315200" y="5029200"/>
              <a:ext cx="762000" cy="762000"/>
            </a:xfrm>
            <a:prstGeom prst="rect">
              <a:avLst/>
            </a:prstGeom>
          </p:spPr>
        </p:pic>
        <p:pic>
          <p:nvPicPr>
            <p:cNvPr id="17" name="Picture 16" descr="19-512.png">
              <a:extLst>
                <a:ext uri="{FF2B5EF4-FFF2-40B4-BE49-F238E27FC236}">
                  <a16:creationId xmlns:a16="http://schemas.microsoft.com/office/drawing/2014/main" id="{80EF86D6-9E38-4E07-8A09-C66812656647}"/>
                </a:ext>
              </a:extLst>
            </p:cNvPr>
            <p:cNvPicPr>
              <a:picLocks noChangeAspect="1"/>
            </p:cNvPicPr>
            <p:nvPr/>
          </p:nvPicPr>
          <p:blipFill>
            <a:blip r:embed="rId2" cstate="print"/>
            <a:stretch>
              <a:fillRect/>
            </a:stretch>
          </p:blipFill>
          <p:spPr>
            <a:xfrm>
              <a:off x="6781800" y="5029200"/>
              <a:ext cx="762000" cy="762000"/>
            </a:xfrm>
            <a:prstGeom prst="rect">
              <a:avLst/>
            </a:prstGeom>
          </p:spPr>
        </p:pic>
        <p:pic>
          <p:nvPicPr>
            <p:cNvPr id="18" name="Picture 17" descr="19-512.png">
              <a:extLst>
                <a:ext uri="{FF2B5EF4-FFF2-40B4-BE49-F238E27FC236}">
                  <a16:creationId xmlns:a16="http://schemas.microsoft.com/office/drawing/2014/main" id="{B0EAFA5F-A747-46DA-BDFC-DEAFA92E0FC8}"/>
                </a:ext>
              </a:extLst>
            </p:cNvPr>
            <p:cNvPicPr>
              <a:picLocks noChangeAspect="1"/>
            </p:cNvPicPr>
            <p:nvPr/>
          </p:nvPicPr>
          <p:blipFill>
            <a:blip r:embed="rId2" cstate="print"/>
            <a:stretch>
              <a:fillRect/>
            </a:stretch>
          </p:blipFill>
          <p:spPr>
            <a:xfrm rot="5400000">
              <a:off x="7543799" y="3505200"/>
              <a:ext cx="762000" cy="762000"/>
            </a:xfrm>
            <a:prstGeom prst="rect">
              <a:avLst/>
            </a:prstGeom>
          </p:spPr>
        </p:pic>
        <p:pic>
          <p:nvPicPr>
            <p:cNvPr id="19" name="Picture 18" descr="19-512.png">
              <a:extLst>
                <a:ext uri="{FF2B5EF4-FFF2-40B4-BE49-F238E27FC236}">
                  <a16:creationId xmlns:a16="http://schemas.microsoft.com/office/drawing/2014/main" id="{9983C3AF-A630-42CA-8070-BD96BF320CCD}"/>
                </a:ext>
              </a:extLst>
            </p:cNvPr>
            <p:cNvPicPr>
              <a:picLocks noChangeAspect="1"/>
            </p:cNvPicPr>
            <p:nvPr/>
          </p:nvPicPr>
          <p:blipFill>
            <a:blip r:embed="rId2" cstate="print"/>
            <a:stretch>
              <a:fillRect/>
            </a:stretch>
          </p:blipFill>
          <p:spPr>
            <a:xfrm rot="5400000">
              <a:off x="7238999" y="3505200"/>
              <a:ext cx="762000" cy="762000"/>
            </a:xfrm>
            <a:prstGeom prst="rect">
              <a:avLst/>
            </a:prstGeom>
          </p:spPr>
        </p:pic>
        <p:pic>
          <p:nvPicPr>
            <p:cNvPr id="20" name="Picture 19" descr="19-512.png">
              <a:extLst>
                <a:ext uri="{FF2B5EF4-FFF2-40B4-BE49-F238E27FC236}">
                  <a16:creationId xmlns:a16="http://schemas.microsoft.com/office/drawing/2014/main" id="{DCAD2D6A-2CB9-4815-A304-37B3678AD279}"/>
                </a:ext>
              </a:extLst>
            </p:cNvPr>
            <p:cNvPicPr>
              <a:picLocks noChangeAspect="1"/>
            </p:cNvPicPr>
            <p:nvPr/>
          </p:nvPicPr>
          <p:blipFill>
            <a:blip r:embed="rId2" cstate="print"/>
            <a:stretch>
              <a:fillRect/>
            </a:stretch>
          </p:blipFill>
          <p:spPr>
            <a:xfrm rot="5400000">
              <a:off x="7391399" y="5105400"/>
              <a:ext cx="762000" cy="762000"/>
            </a:xfrm>
            <a:prstGeom prst="rect">
              <a:avLst/>
            </a:prstGeom>
          </p:spPr>
        </p:pic>
        <p:pic>
          <p:nvPicPr>
            <p:cNvPr id="21" name="Picture 20" descr="19-512.png">
              <a:extLst>
                <a:ext uri="{FF2B5EF4-FFF2-40B4-BE49-F238E27FC236}">
                  <a16:creationId xmlns:a16="http://schemas.microsoft.com/office/drawing/2014/main" id="{6E0D44BB-894A-49FB-B397-BD806C291C83}"/>
                </a:ext>
              </a:extLst>
            </p:cNvPr>
            <p:cNvPicPr>
              <a:picLocks noChangeAspect="1"/>
            </p:cNvPicPr>
            <p:nvPr/>
          </p:nvPicPr>
          <p:blipFill>
            <a:blip r:embed="rId2" cstate="print"/>
            <a:stretch>
              <a:fillRect/>
            </a:stretch>
          </p:blipFill>
          <p:spPr>
            <a:xfrm>
              <a:off x="8001000" y="4572000"/>
              <a:ext cx="762000" cy="762000"/>
            </a:xfrm>
            <a:prstGeom prst="rect">
              <a:avLst/>
            </a:prstGeom>
          </p:spPr>
        </p:pic>
        <p:pic>
          <p:nvPicPr>
            <p:cNvPr id="22" name="Picture 21" descr="19-512.png">
              <a:extLst>
                <a:ext uri="{FF2B5EF4-FFF2-40B4-BE49-F238E27FC236}">
                  <a16:creationId xmlns:a16="http://schemas.microsoft.com/office/drawing/2014/main" id="{799CC06B-E4C3-42EF-8898-F2530DF193D0}"/>
                </a:ext>
              </a:extLst>
            </p:cNvPr>
            <p:cNvPicPr>
              <a:picLocks noChangeAspect="1"/>
            </p:cNvPicPr>
            <p:nvPr/>
          </p:nvPicPr>
          <p:blipFill>
            <a:blip r:embed="rId2" cstate="print"/>
            <a:stretch>
              <a:fillRect/>
            </a:stretch>
          </p:blipFill>
          <p:spPr>
            <a:xfrm>
              <a:off x="7010400" y="5105400"/>
              <a:ext cx="762000" cy="762000"/>
            </a:xfrm>
            <a:prstGeom prst="rect">
              <a:avLst/>
            </a:prstGeom>
          </p:spPr>
        </p:pic>
        <p:pic>
          <p:nvPicPr>
            <p:cNvPr id="23" name="Picture 22" descr="19-512.png">
              <a:extLst>
                <a:ext uri="{FF2B5EF4-FFF2-40B4-BE49-F238E27FC236}">
                  <a16:creationId xmlns:a16="http://schemas.microsoft.com/office/drawing/2014/main" id="{C1DE29C5-D987-4B48-B408-A533C56AC51F}"/>
                </a:ext>
              </a:extLst>
            </p:cNvPr>
            <p:cNvPicPr>
              <a:picLocks noChangeAspect="1"/>
            </p:cNvPicPr>
            <p:nvPr/>
          </p:nvPicPr>
          <p:blipFill>
            <a:blip r:embed="rId2" cstate="print"/>
            <a:stretch>
              <a:fillRect/>
            </a:stretch>
          </p:blipFill>
          <p:spPr>
            <a:xfrm>
              <a:off x="6629400" y="4343400"/>
              <a:ext cx="762000" cy="762000"/>
            </a:xfrm>
            <a:prstGeom prst="rect">
              <a:avLst/>
            </a:prstGeom>
          </p:spPr>
        </p:pic>
        <p:pic>
          <p:nvPicPr>
            <p:cNvPr id="24" name="Picture 23" descr="19-512.png">
              <a:extLst>
                <a:ext uri="{FF2B5EF4-FFF2-40B4-BE49-F238E27FC236}">
                  <a16:creationId xmlns:a16="http://schemas.microsoft.com/office/drawing/2014/main" id="{FFF7BF3F-AD40-4F9A-AB52-52458FCCCAEC}"/>
                </a:ext>
              </a:extLst>
            </p:cNvPr>
            <p:cNvPicPr>
              <a:picLocks noChangeAspect="1"/>
            </p:cNvPicPr>
            <p:nvPr/>
          </p:nvPicPr>
          <p:blipFill>
            <a:blip r:embed="rId2" cstate="print"/>
            <a:stretch>
              <a:fillRect/>
            </a:stretch>
          </p:blipFill>
          <p:spPr>
            <a:xfrm>
              <a:off x="7924800" y="3886200"/>
              <a:ext cx="762000" cy="762000"/>
            </a:xfrm>
            <a:prstGeom prst="rect">
              <a:avLst/>
            </a:prstGeom>
          </p:spPr>
        </p:pic>
        <p:pic>
          <p:nvPicPr>
            <p:cNvPr id="25" name="Picture 24" descr="19-512.png">
              <a:extLst>
                <a:ext uri="{FF2B5EF4-FFF2-40B4-BE49-F238E27FC236}">
                  <a16:creationId xmlns:a16="http://schemas.microsoft.com/office/drawing/2014/main" id="{264A2F98-6EFE-4770-B8C0-34E32760B7F2}"/>
                </a:ext>
              </a:extLst>
            </p:cNvPr>
            <p:cNvPicPr>
              <a:picLocks noChangeAspect="1"/>
            </p:cNvPicPr>
            <p:nvPr/>
          </p:nvPicPr>
          <p:blipFill>
            <a:blip r:embed="rId2" cstate="print"/>
            <a:stretch>
              <a:fillRect/>
            </a:stretch>
          </p:blipFill>
          <p:spPr>
            <a:xfrm rot="5400000">
              <a:off x="7086599" y="5105400"/>
              <a:ext cx="762000" cy="762000"/>
            </a:xfrm>
            <a:prstGeom prst="rect">
              <a:avLst/>
            </a:prstGeom>
          </p:spPr>
        </p:pic>
        <p:pic>
          <p:nvPicPr>
            <p:cNvPr id="26" name="Picture 25" descr="19-512.png">
              <a:extLst>
                <a:ext uri="{FF2B5EF4-FFF2-40B4-BE49-F238E27FC236}">
                  <a16:creationId xmlns:a16="http://schemas.microsoft.com/office/drawing/2014/main" id="{21460CBA-32DD-4E18-AB10-7850D4DDF00E}"/>
                </a:ext>
              </a:extLst>
            </p:cNvPr>
            <p:cNvPicPr>
              <a:picLocks noChangeAspect="1"/>
            </p:cNvPicPr>
            <p:nvPr/>
          </p:nvPicPr>
          <p:blipFill>
            <a:blip r:embed="rId2" cstate="print"/>
            <a:stretch>
              <a:fillRect/>
            </a:stretch>
          </p:blipFill>
          <p:spPr>
            <a:xfrm>
              <a:off x="7391400" y="3657600"/>
              <a:ext cx="762000" cy="762000"/>
            </a:xfrm>
            <a:prstGeom prst="rect">
              <a:avLst/>
            </a:prstGeom>
          </p:spPr>
        </p:pic>
        <p:pic>
          <p:nvPicPr>
            <p:cNvPr id="27" name="Picture 26" descr="19-512.png">
              <a:extLst>
                <a:ext uri="{FF2B5EF4-FFF2-40B4-BE49-F238E27FC236}">
                  <a16:creationId xmlns:a16="http://schemas.microsoft.com/office/drawing/2014/main" id="{6DA42948-563A-49ED-967C-1A6E00CC221A}"/>
                </a:ext>
              </a:extLst>
            </p:cNvPr>
            <p:cNvPicPr>
              <a:picLocks noChangeAspect="1"/>
            </p:cNvPicPr>
            <p:nvPr/>
          </p:nvPicPr>
          <p:blipFill>
            <a:blip r:embed="rId2" cstate="print"/>
            <a:stretch>
              <a:fillRect/>
            </a:stretch>
          </p:blipFill>
          <p:spPr>
            <a:xfrm>
              <a:off x="6858000" y="3657600"/>
              <a:ext cx="762000" cy="762000"/>
            </a:xfrm>
            <a:prstGeom prst="rect">
              <a:avLst/>
            </a:prstGeom>
          </p:spPr>
        </p:pic>
        <p:sp>
          <p:nvSpPr>
            <p:cNvPr id="28" name="Oval 27">
              <a:extLst>
                <a:ext uri="{FF2B5EF4-FFF2-40B4-BE49-F238E27FC236}">
                  <a16:creationId xmlns:a16="http://schemas.microsoft.com/office/drawing/2014/main" id="{F69D0CF9-9939-4850-9C6C-B334FAE1E6D1}"/>
                </a:ext>
              </a:extLst>
            </p:cNvPr>
            <p:cNvSpPr/>
            <p:nvPr/>
          </p:nvSpPr>
          <p:spPr>
            <a:xfrm>
              <a:off x="6781800" y="3810000"/>
              <a:ext cx="1676400" cy="1828800"/>
            </a:xfrm>
            <a:prstGeom prst="ellipse">
              <a:avLst/>
            </a:prstGeom>
            <a:solidFill>
              <a:schemeClr val="tx2">
                <a:lumMod val="75000"/>
              </a:schemeClr>
            </a:solidFill>
            <a:ln>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latin typeface="Times New Roman" pitchFamily="18" charset="0"/>
                <a:cs typeface="Times New Roman" pitchFamily="18" charset="0"/>
              </a:endParaRPr>
            </a:p>
          </p:txBody>
        </p:sp>
        <p:pic>
          <p:nvPicPr>
            <p:cNvPr id="29" name="Picture 28" descr="19-512.png">
              <a:extLst>
                <a:ext uri="{FF2B5EF4-FFF2-40B4-BE49-F238E27FC236}">
                  <a16:creationId xmlns:a16="http://schemas.microsoft.com/office/drawing/2014/main" id="{C86AB33A-E41B-4CBB-9BBD-A016E2061F38}"/>
                </a:ext>
              </a:extLst>
            </p:cNvPr>
            <p:cNvPicPr>
              <a:picLocks noChangeAspect="1"/>
            </p:cNvPicPr>
            <p:nvPr/>
          </p:nvPicPr>
          <p:blipFill>
            <a:blip r:embed="rId2" cstate="print"/>
            <a:stretch>
              <a:fillRect/>
            </a:stretch>
          </p:blipFill>
          <p:spPr>
            <a:xfrm>
              <a:off x="6629400" y="3962400"/>
              <a:ext cx="762000" cy="762000"/>
            </a:xfrm>
            <a:prstGeom prst="rect">
              <a:avLst/>
            </a:prstGeom>
          </p:spPr>
        </p:pic>
        <p:pic>
          <p:nvPicPr>
            <p:cNvPr id="30" name="Picture 29" descr="19-512.png">
              <a:extLst>
                <a:ext uri="{FF2B5EF4-FFF2-40B4-BE49-F238E27FC236}">
                  <a16:creationId xmlns:a16="http://schemas.microsoft.com/office/drawing/2014/main" id="{D7C52F3E-5464-47AB-BFCD-12E882C2528A}"/>
                </a:ext>
              </a:extLst>
            </p:cNvPr>
            <p:cNvPicPr>
              <a:picLocks noChangeAspect="1"/>
            </p:cNvPicPr>
            <p:nvPr/>
          </p:nvPicPr>
          <p:blipFill>
            <a:blip r:embed="rId2" cstate="print"/>
            <a:stretch>
              <a:fillRect/>
            </a:stretch>
          </p:blipFill>
          <p:spPr>
            <a:xfrm>
              <a:off x="6858000" y="4648200"/>
              <a:ext cx="762000" cy="762000"/>
            </a:xfrm>
            <a:prstGeom prst="rect">
              <a:avLst/>
            </a:prstGeom>
          </p:spPr>
        </p:pic>
        <p:pic>
          <p:nvPicPr>
            <p:cNvPr id="31" name="Picture 30" descr="19-512.png">
              <a:extLst>
                <a:ext uri="{FF2B5EF4-FFF2-40B4-BE49-F238E27FC236}">
                  <a16:creationId xmlns:a16="http://schemas.microsoft.com/office/drawing/2014/main" id="{C882CAA0-49DC-4821-B98A-90376F36D6AE}"/>
                </a:ext>
              </a:extLst>
            </p:cNvPr>
            <p:cNvPicPr>
              <a:picLocks noChangeAspect="1"/>
            </p:cNvPicPr>
            <p:nvPr/>
          </p:nvPicPr>
          <p:blipFill>
            <a:blip r:embed="rId2" cstate="print"/>
            <a:stretch>
              <a:fillRect/>
            </a:stretch>
          </p:blipFill>
          <p:spPr>
            <a:xfrm>
              <a:off x="7848600" y="4495800"/>
              <a:ext cx="762000" cy="762000"/>
            </a:xfrm>
            <a:prstGeom prst="rect">
              <a:avLst/>
            </a:prstGeom>
          </p:spPr>
        </p:pic>
        <p:pic>
          <p:nvPicPr>
            <p:cNvPr id="32" name="Picture 31" descr="19-512.png">
              <a:extLst>
                <a:ext uri="{FF2B5EF4-FFF2-40B4-BE49-F238E27FC236}">
                  <a16:creationId xmlns:a16="http://schemas.microsoft.com/office/drawing/2014/main" id="{93E564DE-AA85-47FE-A6F3-F3BD524D8C0B}"/>
                </a:ext>
              </a:extLst>
            </p:cNvPr>
            <p:cNvPicPr>
              <a:picLocks noChangeAspect="1"/>
            </p:cNvPicPr>
            <p:nvPr/>
          </p:nvPicPr>
          <p:blipFill>
            <a:blip r:embed="rId2" cstate="print"/>
            <a:stretch>
              <a:fillRect/>
            </a:stretch>
          </p:blipFill>
          <p:spPr>
            <a:xfrm>
              <a:off x="7543800" y="4114800"/>
              <a:ext cx="762000" cy="762000"/>
            </a:xfrm>
            <a:prstGeom prst="rect">
              <a:avLst/>
            </a:prstGeom>
          </p:spPr>
        </p:pic>
      </p:grpSp>
      <p:grpSp>
        <p:nvGrpSpPr>
          <p:cNvPr id="33" name="Group 32">
            <a:extLst>
              <a:ext uri="{FF2B5EF4-FFF2-40B4-BE49-F238E27FC236}">
                <a16:creationId xmlns:a16="http://schemas.microsoft.com/office/drawing/2014/main" id="{6E93A088-3174-4DFD-AE24-B3655C0B2BDD}"/>
              </a:ext>
            </a:extLst>
          </p:cNvPr>
          <p:cNvGrpSpPr/>
          <p:nvPr/>
        </p:nvGrpSpPr>
        <p:grpSpPr>
          <a:xfrm>
            <a:off x="1" y="1692471"/>
            <a:ext cx="2438399" cy="2290869"/>
            <a:chOff x="1" y="1479746"/>
            <a:chExt cx="2438399" cy="2290869"/>
          </a:xfrm>
        </p:grpSpPr>
        <p:pic>
          <p:nvPicPr>
            <p:cNvPr id="34" name="Picture 33" descr="am201026f3.jpg">
              <a:extLst>
                <a:ext uri="{FF2B5EF4-FFF2-40B4-BE49-F238E27FC236}">
                  <a16:creationId xmlns:a16="http://schemas.microsoft.com/office/drawing/2014/main" id="{89A799D2-144C-4DC7-88B1-1717B85ACE5D}"/>
                </a:ext>
              </a:extLst>
            </p:cNvPr>
            <p:cNvPicPr>
              <a:picLocks noChangeAspect="1"/>
            </p:cNvPicPr>
            <p:nvPr/>
          </p:nvPicPr>
          <p:blipFill>
            <a:blip r:embed="rId3"/>
            <a:srcRect l="34234" t="26068" r="40365" b="31197"/>
            <a:stretch>
              <a:fillRect/>
            </a:stretch>
          </p:blipFill>
          <p:spPr>
            <a:xfrm>
              <a:off x="152400" y="1752600"/>
              <a:ext cx="2209800" cy="1905000"/>
            </a:xfrm>
            <a:prstGeom prst="rect">
              <a:avLst/>
            </a:prstGeom>
          </p:spPr>
        </p:pic>
        <p:pic>
          <p:nvPicPr>
            <p:cNvPr id="35" name="Picture 34" descr="am201026f3.jpg">
              <a:extLst>
                <a:ext uri="{FF2B5EF4-FFF2-40B4-BE49-F238E27FC236}">
                  <a16:creationId xmlns:a16="http://schemas.microsoft.com/office/drawing/2014/main" id="{87EFCFAB-3D37-48FD-80F7-84BDA2B9F0BF}"/>
                </a:ext>
              </a:extLst>
            </p:cNvPr>
            <p:cNvPicPr>
              <a:picLocks noChangeAspect="1"/>
            </p:cNvPicPr>
            <p:nvPr/>
          </p:nvPicPr>
          <p:blipFill>
            <a:blip r:embed="rId3"/>
            <a:srcRect l="33608" t="29487" r="65766" b="60257"/>
            <a:stretch>
              <a:fillRect/>
            </a:stretch>
          </p:blipFill>
          <p:spPr>
            <a:xfrm>
              <a:off x="2057400" y="1600200"/>
              <a:ext cx="381000" cy="457200"/>
            </a:xfrm>
            <a:prstGeom prst="rect">
              <a:avLst/>
            </a:prstGeom>
          </p:spPr>
        </p:pic>
        <p:pic>
          <p:nvPicPr>
            <p:cNvPr id="36" name="Picture 35" descr="am201026f3.jpg">
              <a:extLst>
                <a:ext uri="{FF2B5EF4-FFF2-40B4-BE49-F238E27FC236}">
                  <a16:creationId xmlns:a16="http://schemas.microsoft.com/office/drawing/2014/main" id="{17B3168C-2AAE-46D0-A1B4-6D817E084195}"/>
                </a:ext>
              </a:extLst>
            </p:cNvPr>
            <p:cNvPicPr>
              <a:picLocks noChangeAspect="1"/>
            </p:cNvPicPr>
            <p:nvPr/>
          </p:nvPicPr>
          <p:blipFill>
            <a:blip r:embed="rId3"/>
            <a:srcRect l="33608" t="29487" r="65766" b="60257"/>
            <a:stretch>
              <a:fillRect/>
            </a:stretch>
          </p:blipFill>
          <p:spPr>
            <a:xfrm rot="1988165">
              <a:off x="92884" y="3273241"/>
              <a:ext cx="414478" cy="497374"/>
            </a:xfrm>
            <a:prstGeom prst="rect">
              <a:avLst/>
            </a:prstGeom>
          </p:spPr>
        </p:pic>
        <p:pic>
          <p:nvPicPr>
            <p:cNvPr id="37" name="Picture 36" descr="am201026f3.jpg">
              <a:extLst>
                <a:ext uri="{FF2B5EF4-FFF2-40B4-BE49-F238E27FC236}">
                  <a16:creationId xmlns:a16="http://schemas.microsoft.com/office/drawing/2014/main" id="{C2817C75-8699-4087-8F7B-2ACB7679D56E}"/>
                </a:ext>
              </a:extLst>
            </p:cNvPr>
            <p:cNvPicPr>
              <a:picLocks noChangeAspect="1"/>
            </p:cNvPicPr>
            <p:nvPr/>
          </p:nvPicPr>
          <p:blipFill>
            <a:blip r:embed="rId3"/>
            <a:srcRect l="33608" t="29487" r="65766" b="60257"/>
            <a:stretch>
              <a:fillRect/>
            </a:stretch>
          </p:blipFill>
          <p:spPr>
            <a:xfrm rot="5400000">
              <a:off x="107485" y="1441424"/>
              <a:ext cx="425253" cy="640222"/>
            </a:xfrm>
            <a:prstGeom prst="rect">
              <a:avLst/>
            </a:prstGeom>
          </p:spPr>
        </p:pic>
        <p:pic>
          <p:nvPicPr>
            <p:cNvPr id="38" name="Picture 37" descr="am201026f3.jpg">
              <a:extLst>
                <a:ext uri="{FF2B5EF4-FFF2-40B4-BE49-F238E27FC236}">
                  <a16:creationId xmlns:a16="http://schemas.microsoft.com/office/drawing/2014/main" id="{7E7AA5E5-B228-48D5-AFC7-691C2A050F8E}"/>
                </a:ext>
              </a:extLst>
            </p:cNvPr>
            <p:cNvPicPr>
              <a:picLocks noChangeAspect="1"/>
            </p:cNvPicPr>
            <p:nvPr/>
          </p:nvPicPr>
          <p:blipFill>
            <a:blip r:embed="rId3"/>
            <a:srcRect l="33608" t="29487" r="65766" b="60257"/>
            <a:stretch>
              <a:fillRect/>
            </a:stretch>
          </p:blipFill>
          <p:spPr>
            <a:xfrm rot="5400000">
              <a:off x="1707684" y="1372262"/>
              <a:ext cx="425253" cy="640222"/>
            </a:xfrm>
            <a:prstGeom prst="rect">
              <a:avLst/>
            </a:prstGeom>
          </p:spPr>
        </p:pic>
        <p:pic>
          <p:nvPicPr>
            <p:cNvPr id="39" name="Picture 38" descr="am201026f3.jpg">
              <a:extLst>
                <a:ext uri="{FF2B5EF4-FFF2-40B4-BE49-F238E27FC236}">
                  <a16:creationId xmlns:a16="http://schemas.microsoft.com/office/drawing/2014/main" id="{64FCC23A-B2E6-41BF-8C10-A9CE1326DF22}"/>
                </a:ext>
              </a:extLst>
            </p:cNvPr>
            <p:cNvPicPr>
              <a:picLocks noChangeAspect="1"/>
            </p:cNvPicPr>
            <p:nvPr/>
          </p:nvPicPr>
          <p:blipFill>
            <a:blip r:embed="rId3"/>
            <a:srcRect l="33608" t="29487" r="65766" b="60257"/>
            <a:stretch>
              <a:fillRect/>
            </a:stretch>
          </p:blipFill>
          <p:spPr>
            <a:xfrm>
              <a:off x="1447800" y="3505200"/>
              <a:ext cx="190500" cy="228600"/>
            </a:xfrm>
            <a:prstGeom prst="rect">
              <a:avLst/>
            </a:prstGeom>
          </p:spPr>
        </p:pic>
      </p:grpSp>
      <p:sp>
        <p:nvSpPr>
          <p:cNvPr id="40" name="TextBox 39">
            <a:extLst>
              <a:ext uri="{FF2B5EF4-FFF2-40B4-BE49-F238E27FC236}">
                <a16:creationId xmlns:a16="http://schemas.microsoft.com/office/drawing/2014/main" id="{A1373FE2-9478-4A8C-8225-FBE4DC46D438}"/>
              </a:ext>
            </a:extLst>
          </p:cNvPr>
          <p:cNvSpPr txBox="1"/>
          <p:nvPr/>
        </p:nvSpPr>
        <p:spPr>
          <a:xfrm>
            <a:off x="3200400" y="5241925"/>
            <a:ext cx="1936893" cy="630567"/>
          </a:xfrm>
          <a:prstGeom prst="rect">
            <a:avLst/>
          </a:prstGeom>
          <a:noFill/>
        </p:spPr>
        <p:txBody>
          <a:bodyPr wrap="none" rtlCol="0">
            <a:spAutoFit/>
          </a:bodyPr>
          <a:lstStyle/>
          <a:p>
            <a:r>
              <a:rPr lang="en-US" dirty="0">
                <a:latin typeface="Times New Roman" pitchFamily="18" charset="0"/>
                <a:cs typeface="Times New Roman" pitchFamily="18" charset="0"/>
              </a:rPr>
              <a:t>Binding due to:</a:t>
            </a:r>
          </a:p>
          <a:p>
            <a:r>
              <a:rPr lang="en-US" dirty="0">
                <a:latin typeface="Times New Roman" pitchFamily="18" charset="0"/>
                <a:cs typeface="Times New Roman" pitchFamily="18" charset="0"/>
              </a:rPr>
              <a:t>1) Hydrophobic interactions</a:t>
            </a:r>
          </a:p>
          <a:p>
            <a:r>
              <a:rPr lang="en-US" dirty="0">
                <a:latin typeface="Times New Roman" pitchFamily="18" charset="0"/>
                <a:cs typeface="Times New Roman" pitchFamily="18" charset="0"/>
              </a:rPr>
              <a:t>2) Charge</a:t>
            </a:r>
          </a:p>
        </p:txBody>
      </p:sp>
      <p:grpSp>
        <p:nvGrpSpPr>
          <p:cNvPr id="41" name="Group 40">
            <a:extLst>
              <a:ext uri="{FF2B5EF4-FFF2-40B4-BE49-F238E27FC236}">
                <a16:creationId xmlns:a16="http://schemas.microsoft.com/office/drawing/2014/main" id="{70AB7E85-00ED-4E56-8C97-EDC3CD977AE0}"/>
              </a:ext>
            </a:extLst>
          </p:cNvPr>
          <p:cNvGrpSpPr/>
          <p:nvPr/>
        </p:nvGrpSpPr>
        <p:grpSpPr>
          <a:xfrm>
            <a:off x="3160492" y="1752600"/>
            <a:ext cx="5754908" cy="2363081"/>
            <a:chOff x="2550892" y="1752600"/>
            <a:chExt cx="5754908" cy="2363081"/>
          </a:xfrm>
        </p:grpSpPr>
        <p:pic>
          <p:nvPicPr>
            <p:cNvPr id="42" name="Picture 41" descr="am201026f3.jpg">
              <a:extLst>
                <a:ext uri="{FF2B5EF4-FFF2-40B4-BE49-F238E27FC236}">
                  <a16:creationId xmlns:a16="http://schemas.microsoft.com/office/drawing/2014/main" id="{86F2ACC9-EBFB-4B8A-ABF7-47FD614F48A9}"/>
                </a:ext>
              </a:extLst>
            </p:cNvPr>
            <p:cNvPicPr>
              <a:picLocks noChangeAspect="1"/>
            </p:cNvPicPr>
            <p:nvPr/>
          </p:nvPicPr>
          <p:blipFill>
            <a:blip r:embed="rId3"/>
            <a:srcRect l="33608" t="29487" r="65766" b="60257"/>
            <a:stretch>
              <a:fillRect/>
            </a:stretch>
          </p:blipFill>
          <p:spPr>
            <a:xfrm rot="8627060">
              <a:off x="3087028" y="2516857"/>
              <a:ext cx="612154" cy="895510"/>
            </a:xfrm>
            <a:prstGeom prst="rect">
              <a:avLst/>
            </a:prstGeom>
          </p:spPr>
        </p:pic>
        <p:pic>
          <p:nvPicPr>
            <p:cNvPr id="43" name="Picture 42" descr="am201026f3.jpg">
              <a:extLst>
                <a:ext uri="{FF2B5EF4-FFF2-40B4-BE49-F238E27FC236}">
                  <a16:creationId xmlns:a16="http://schemas.microsoft.com/office/drawing/2014/main" id="{D0C44288-C937-492D-AD2D-A359F7B55335}"/>
                </a:ext>
              </a:extLst>
            </p:cNvPr>
            <p:cNvPicPr>
              <a:picLocks noChangeAspect="1"/>
            </p:cNvPicPr>
            <p:nvPr/>
          </p:nvPicPr>
          <p:blipFill>
            <a:blip r:embed="rId3"/>
            <a:srcRect l="33608" t="29487" r="65766" b="60257"/>
            <a:stretch>
              <a:fillRect/>
            </a:stretch>
          </p:blipFill>
          <p:spPr>
            <a:xfrm rot="8627060">
              <a:off x="3024811" y="2593057"/>
              <a:ext cx="612154" cy="895510"/>
            </a:xfrm>
            <a:prstGeom prst="rect">
              <a:avLst/>
            </a:prstGeom>
          </p:spPr>
        </p:pic>
        <p:grpSp>
          <p:nvGrpSpPr>
            <p:cNvPr id="44" name="Group 43">
              <a:extLst>
                <a:ext uri="{FF2B5EF4-FFF2-40B4-BE49-F238E27FC236}">
                  <a16:creationId xmlns:a16="http://schemas.microsoft.com/office/drawing/2014/main" id="{DB99DAF5-16AD-4205-8496-3C95BEF403C4}"/>
                </a:ext>
              </a:extLst>
            </p:cNvPr>
            <p:cNvGrpSpPr/>
            <p:nvPr/>
          </p:nvGrpSpPr>
          <p:grpSpPr>
            <a:xfrm>
              <a:off x="2550892" y="1981200"/>
              <a:ext cx="4764308" cy="2134481"/>
              <a:chOff x="2550892" y="1981200"/>
              <a:chExt cx="4764308" cy="2134481"/>
            </a:xfrm>
          </p:grpSpPr>
          <p:pic>
            <p:nvPicPr>
              <p:cNvPr id="48" name="Picture 47" descr="am201026f3.jpg">
                <a:extLst>
                  <a:ext uri="{FF2B5EF4-FFF2-40B4-BE49-F238E27FC236}">
                    <a16:creationId xmlns:a16="http://schemas.microsoft.com/office/drawing/2014/main" id="{A4F3C508-880E-472F-B2D0-E8D367E970BF}"/>
                  </a:ext>
                </a:extLst>
              </p:cNvPr>
              <p:cNvPicPr>
                <a:picLocks noChangeAspect="1"/>
              </p:cNvPicPr>
              <p:nvPr/>
            </p:nvPicPr>
            <p:blipFill>
              <a:blip r:embed="rId3"/>
              <a:srcRect l="33608" t="29487" r="65766" b="60257"/>
              <a:stretch>
                <a:fillRect/>
              </a:stretch>
            </p:blipFill>
            <p:spPr>
              <a:xfrm rot="11099319">
                <a:off x="2567768" y="2834773"/>
                <a:ext cx="594822" cy="895510"/>
              </a:xfrm>
              <a:prstGeom prst="rect">
                <a:avLst/>
              </a:prstGeom>
            </p:spPr>
          </p:pic>
          <p:pic>
            <p:nvPicPr>
              <p:cNvPr id="49" name="Picture 48" descr="am201026f3.jpg">
                <a:extLst>
                  <a:ext uri="{FF2B5EF4-FFF2-40B4-BE49-F238E27FC236}">
                    <a16:creationId xmlns:a16="http://schemas.microsoft.com/office/drawing/2014/main" id="{880EBF5B-17E1-4112-9630-CC76F458A8A3}"/>
                  </a:ext>
                </a:extLst>
              </p:cNvPr>
              <p:cNvPicPr>
                <a:picLocks noChangeAspect="1"/>
              </p:cNvPicPr>
              <p:nvPr/>
            </p:nvPicPr>
            <p:blipFill>
              <a:blip r:embed="rId3"/>
              <a:srcRect l="33608" t="29487" r="65766" b="60257"/>
              <a:stretch>
                <a:fillRect/>
              </a:stretch>
            </p:blipFill>
            <p:spPr>
              <a:xfrm rot="8627060">
                <a:off x="2550892" y="3220171"/>
                <a:ext cx="594822" cy="895510"/>
              </a:xfrm>
              <a:prstGeom prst="rect">
                <a:avLst/>
              </a:prstGeom>
            </p:spPr>
          </p:pic>
          <p:grpSp>
            <p:nvGrpSpPr>
              <p:cNvPr id="50" name="Group 49">
                <a:extLst>
                  <a:ext uri="{FF2B5EF4-FFF2-40B4-BE49-F238E27FC236}">
                    <a16:creationId xmlns:a16="http://schemas.microsoft.com/office/drawing/2014/main" id="{44ECFE26-514E-4CCA-AD3F-52B381C3C4B0}"/>
                  </a:ext>
                </a:extLst>
              </p:cNvPr>
              <p:cNvGrpSpPr/>
              <p:nvPr/>
            </p:nvGrpSpPr>
            <p:grpSpPr>
              <a:xfrm>
                <a:off x="3429000" y="1981200"/>
                <a:ext cx="1295399" cy="1447799"/>
                <a:chOff x="1" y="1479746"/>
                <a:chExt cx="2438399" cy="2290869"/>
              </a:xfrm>
            </p:grpSpPr>
            <p:pic>
              <p:nvPicPr>
                <p:cNvPr id="58" name="Picture 57" descr="am201026f3.jpg">
                  <a:extLst>
                    <a:ext uri="{FF2B5EF4-FFF2-40B4-BE49-F238E27FC236}">
                      <a16:creationId xmlns:a16="http://schemas.microsoft.com/office/drawing/2014/main" id="{04B4C0B1-5049-4AA5-98EC-7B464EB27891}"/>
                    </a:ext>
                  </a:extLst>
                </p:cNvPr>
                <p:cNvPicPr>
                  <a:picLocks noChangeAspect="1"/>
                </p:cNvPicPr>
                <p:nvPr/>
              </p:nvPicPr>
              <p:blipFill>
                <a:blip r:embed="rId3"/>
                <a:srcRect l="34234" t="26068" r="40365" b="31197"/>
                <a:stretch>
                  <a:fillRect/>
                </a:stretch>
              </p:blipFill>
              <p:spPr>
                <a:xfrm>
                  <a:off x="152400" y="1752600"/>
                  <a:ext cx="2209800" cy="1905000"/>
                </a:xfrm>
                <a:prstGeom prst="rect">
                  <a:avLst/>
                </a:prstGeom>
              </p:spPr>
            </p:pic>
            <p:pic>
              <p:nvPicPr>
                <p:cNvPr id="59" name="Picture 58" descr="am201026f3.jpg">
                  <a:extLst>
                    <a:ext uri="{FF2B5EF4-FFF2-40B4-BE49-F238E27FC236}">
                      <a16:creationId xmlns:a16="http://schemas.microsoft.com/office/drawing/2014/main" id="{96EFD62C-3750-430E-BD6B-CFC4940CA028}"/>
                    </a:ext>
                  </a:extLst>
                </p:cNvPr>
                <p:cNvPicPr>
                  <a:picLocks noChangeAspect="1"/>
                </p:cNvPicPr>
                <p:nvPr/>
              </p:nvPicPr>
              <p:blipFill>
                <a:blip r:embed="rId3"/>
                <a:srcRect l="33608" t="29487" r="65766" b="60257"/>
                <a:stretch>
                  <a:fillRect/>
                </a:stretch>
              </p:blipFill>
              <p:spPr>
                <a:xfrm>
                  <a:off x="2057400" y="1600200"/>
                  <a:ext cx="381000" cy="457200"/>
                </a:xfrm>
                <a:prstGeom prst="rect">
                  <a:avLst/>
                </a:prstGeom>
              </p:spPr>
            </p:pic>
            <p:pic>
              <p:nvPicPr>
                <p:cNvPr id="60" name="Picture 59" descr="am201026f3.jpg">
                  <a:extLst>
                    <a:ext uri="{FF2B5EF4-FFF2-40B4-BE49-F238E27FC236}">
                      <a16:creationId xmlns:a16="http://schemas.microsoft.com/office/drawing/2014/main" id="{B2363ED8-41FA-47AD-904A-3537BA0EE320}"/>
                    </a:ext>
                  </a:extLst>
                </p:cNvPr>
                <p:cNvPicPr>
                  <a:picLocks noChangeAspect="1"/>
                </p:cNvPicPr>
                <p:nvPr/>
              </p:nvPicPr>
              <p:blipFill>
                <a:blip r:embed="rId3"/>
                <a:srcRect l="33608" t="29487" r="65766" b="60257"/>
                <a:stretch>
                  <a:fillRect/>
                </a:stretch>
              </p:blipFill>
              <p:spPr>
                <a:xfrm rot="1988165">
                  <a:off x="92884" y="3273241"/>
                  <a:ext cx="414478" cy="497374"/>
                </a:xfrm>
                <a:prstGeom prst="rect">
                  <a:avLst/>
                </a:prstGeom>
              </p:spPr>
            </p:pic>
            <p:pic>
              <p:nvPicPr>
                <p:cNvPr id="61" name="Picture 60" descr="am201026f3.jpg">
                  <a:extLst>
                    <a:ext uri="{FF2B5EF4-FFF2-40B4-BE49-F238E27FC236}">
                      <a16:creationId xmlns:a16="http://schemas.microsoft.com/office/drawing/2014/main" id="{D6025BF7-28B6-4CBF-A44B-D3D07CC610CF}"/>
                    </a:ext>
                  </a:extLst>
                </p:cNvPr>
                <p:cNvPicPr>
                  <a:picLocks noChangeAspect="1"/>
                </p:cNvPicPr>
                <p:nvPr/>
              </p:nvPicPr>
              <p:blipFill>
                <a:blip r:embed="rId3"/>
                <a:srcRect l="33608" t="29487" r="65766" b="60257"/>
                <a:stretch>
                  <a:fillRect/>
                </a:stretch>
              </p:blipFill>
              <p:spPr>
                <a:xfrm rot="5400000">
                  <a:off x="107485" y="1441424"/>
                  <a:ext cx="425253" cy="640222"/>
                </a:xfrm>
                <a:prstGeom prst="rect">
                  <a:avLst/>
                </a:prstGeom>
              </p:spPr>
            </p:pic>
            <p:pic>
              <p:nvPicPr>
                <p:cNvPr id="62" name="Picture 61" descr="am201026f3.jpg">
                  <a:extLst>
                    <a:ext uri="{FF2B5EF4-FFF2-40B4-BE49-F238E27FC236}">
                      <a16:creationId xmlns:a16="http://schemas.microsoft.com/office/drawing/2014/main" id="{4B193B90-1EB4-450E-96E2-D0876CC7CE9E}"/>
                    </a:ext>
                  </a:extLst>
                </p:cNvPr>
                <p:cNvPicPr>
                  <a:picLocks noChangeAspect="1"/>
                </p:cNvPicPr>
                <p:nvPr/>
              </p:nvPicPr>
              <p:blipFill>
                <a:blip r:embed="rId3"/>
                <a:srcRect l="33608" t="29487" r="65766" b="60257"/>
                <a:stretch>
                  <a:fillRect/>
                </a:stretch>
              </p:blipFill>
              <p:spPr>
                <a:xfrm rot="5400000">
                  <a:off x="1707684" y="1372262"/>
                  <a:ext cx="425253" cy="640222"/>
                </a:xfrm>
                <a:prstGeom prst="rect">
                  <a:avLst/>
                </a:prstGeom>
              </p:spPr>
            </p:pic>
            <p:pic>
              <p:nvPicPr>
                <p:cNvPr id="63" name="Picture 62" descr="am201026f3.jpg">
                  <a:extLst>
                    <a:ext uri="{FF2B5EF4-FFF2-40B4-BE49-F238E27FC236}">
                      <a16:creationId xmlns:a16="http://schemas.microsoft.com/office/drawing/2014/main" id="{F071EE61-6BC9-426C-BADC-C5FFA35B13AF}"/>
                    </a:ext>
                  </a:extLst>
                </p:cNvPr>
                <p:cNvPicPr>
                  <a:picLocks noChangeAspect="1"/>
                </p:cNvPicPr>
                <p:nvPr/>
              </p:nvPicPr>
              <p:blipFill>
                <a:blip r:embed="rId3"/>
                <a:srcRect l="33608" t="29487" r="65766" b="60257"/>
                <a:stretch>
                  <a:fillRect/>
                </a:stretch>
              </p:blipFill>
              <p:spPr>
                <a:xfrm>
                  <a:off x="1447800" y="3505200"/>
                  <a:ext cx="190500" cy="228600"/>
                </a:xfrm>
                <a:prstGeom prst="rect">
                  <a:avLst/>
                </a:prstGeom>
              </p:spPr>
            </p:pic>
          </p:grpSp>
          <p:grpSp>
            <p:nvGrpSpPr>
              <p:cNvPr id="51" name="Group 50">
                <a:extLst>
                  <a:ext uri="{FF2B5EF4-FFF2-40B4-BE49-F238E27FC236}">
                    <a16:creationId xmlns:a16="http://schemas.microsoft.com/office/drawing/2014/main" id="{FC8E7F30-EB85-440F-931D-B9924FDE79D5}"/>
                  </a:ext>
                </a:extLst>
              </p:cNvPr>
              <p:cNvGrpSpPr/>
              <p:nvPr/>
            </p:nvGrpSpPr>
            <p:grpSpPr>
              <a:xfrm>
                <a:off x="4800600" y="2362200"/>
                <a:ext cx="2514600" cy="763588"/>
                <a:chOff x="5562600" y="2362200"/>
                <a:chExt cx="1905000" cy="763588"/>
              </a:xfrm>
            </p:grpSpPr>
            <p:cxnSp>
              <p:nvCxnSpPr>
                <p:cNvPr id="54" name="Straight Arrow Connector 53">
                  <a:extLst>
                    <a:ext uri="{FF2B5EF4-FFF2-40B4-BE49-F238E27FC236}">
                      <a16:creationId xmlns:a16="http://schemas.microsoft.com/office/drawing/2014/main" id="{C67476CF-5A67-4F63-9385-4D2B483D92A7}"/>
                    </a:ext>
                  </a:extLst>
                </p:cNvPr>
                <p:cNvCxnSpPr/>
                <p:nvPr/>
              </p:nvCxnSpPr>
              <p:spPr>
                <a:xfrm>
                  <a:off x="5562600" y="2743200"/>
                  <a:ext cx="404091" cy="158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37576AD-5815-4515-B161-5DEDDC57881F}"/>
                    </a:ext>
                  </a:extLst>
                </p:cNvPr>
                <p:cNvCxnSpPr/>
                <p:nvPr/>
              </p:nvCxnSpPr>
              <p:spPr>
                <a:xfrm rot="5400000" flipH="1" flipV="1">
                  <a:off x="5586485" y="2742406"/>
                  <a:ext cx="762000" cy="158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A7515BA-1096-4B56-A2BD-B83D10E5B742}"/>
                    </a:ext>
                  </a:extLst>
                </p:cNvPr>
                <p:cNvCxnSpPr/>
                <p:nvPr/>
              </p:nvCxnSpPr>
              <p:spPr>
                <a:xfrm>
                  <a:off x="5966691" y="2362200"/>
                  <a:ext cx="150090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64642BC-9D29-4981-A7AA-2C3CC8D5F714}"/>
                    </a:ext>
                  </a:extLst>
                </p:cNvPr>
                <p:cNvCxnSpPr/>
                <p:nvPr/>
              </p:nvCxnSpPr>
              <p:spPr>
                <a:xfrm>
                  <a:off x="5966691" y="3124200"/>
                  <a:ext cx="150090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D5BB7732-660F-4BCE-8FA5-2DCBF3CCC01B}"/>
                  </a:ext>
                </a:extLst>
              </p:cNvPr>
              <p:cNvSpPr txBox="1"/>
              <p:nvPr/>
            </p:nvSpPr>
            <p:spPr>
              <a:xfrm>
                <a:off x="5715000" y="1981200"/>
                <a:ext cx="1059906" cy="369332"/>
              </a:xfrm>
              <a:prstGeom prst="rect">
                <a:avLst/>
              </a:prstGeom>
              <a:noFill/>
            </p:spPr>
            <p:txBody>
              <a:bodyPr wrap="none" rtlCol="0">
                <a:spAutoFit/>
              </a:bodyPr>
              <a:lstStyle/>
              <a:p>
                <a:r>
                  <a:rPr lang="en-US" dirty="0"/>
                  <a:t>Acidic pH</a:t>
                </a:r>
                <a:endParaRPr lang="en-IN" dirty="0"/>
              </a:p>
            </p:txBody>
          </p:sp>
          <p:sp>
            <p:nvSpPr>
              <p:cNvPr id="53" name="TextBox 52">
                <a:extLst>
                  <a:ext uri="{FF2B5EF4-FFF2-40B4-BE49-F238E27FC236}">
                    <a16:creationId xmlns:a16="http://schemas.microsoft.com/office/drawing/2014/main" id="{19893B67-5C60-420A-B2F8-2B84ED1A3401}"/>
                  </a:ext>
                </a:extLst>
              </p:cNvPr>
              <p:cNvSpPr txBox="1"/>
              <p:nvPr/>
            </p:nvSpPr>
            <p:spPr>
              <a:xfrm>
                <a:off x="5791200" y="3135868"/>
                <a:ext cx="979755" cy="369332"/>
              </a:xfrm>
              <a:prstGeom prst="rect">
                <a:avLst/>
              </a:prstGeom>
              <a:noFill/>
            </p:spPr>
            <p:txBody>
              <a:bodyPr wrap="none" rtlCol="0">
                <a:spAutoFit/>
              </a:bodyPr>
              <a:lstStyle/>
              <a:p>
                <a:r>
                  <a:rPr lang="en-US" dirty="0"/>
                  <a:t>Basic pH</a:t>
                </a:r>
                <a:endParaRPr lang="en-IN" dirty="0"/>
              </a:p>
            </p:txBody>
          </p:sp>
        </p:grpSp>
        <p:sp>
          <p:nvSpPr>
            <p:cNvPr id="45" name="TextBox 44">
              <a:extLst>
                <a:ext uri="{FF2B5EF4-FFF2-40B4-BE49-F238E27FC236}">
                  <a16:creationId xmlns:a16="http://schemas.microsoft.com/office/drawing/2014/main" id="{3CCC0047-8CB4-43DF-A0E0-8CD1E7B9138D}"/>
                </a:ext>
              </a:extLst>
            </p:cNvPr>
            <p:cNvSpPr txBox="1"/>
            <p:nvPr/>
          </p:nvSpPr>
          <p:spPr>
            <a:xfrm>
              <a:off x="7315200" y="2971800"/>
              <a:ext cx="580608" cy="369332"/>
            </a:xfrm>
            <a:prstGeom prst="rect">
              <a:avLst/>
            </a:prstGeom>
            <a:noFill/>
          </p:spPr>
          <p:txBody>
            <a:bodyPr wrap="none" rtlCol="0">
              <a:spAutoFit/>
            </a:bodyPr>
            <a:lstStyle/>
            <a:p>
              <a:r>
                <a:rPr lang="en-US" dirty="0"/>
                <a:t>OH </a:t>
              </a:r>
              <a:r>
                <a:rPr lang="en-US" baseline="40000" dirty="0"/>
                <a:t>-</a:t>
              </a:r>
              <a:endParaRPr lang="en-IN" baseline="40000" dirty="0"/>
            </a:p>
          </p:txBody>
        </p:sp>
        <p:sp>
          <p:nvSpPr>
            <p:cNvPr id="46" name="TextBox 45">
              <a:extLst>
                <a:ext uri="{FF2B5EF4-FFF2-40B4-BE49-F238E27FC236}">
                  <a16:creationId xmlns:a16="http://schemas.microsoft.com/office/drawing/2014/main" id="{A809A122-004B-4DC1-978D-294DE70109D2}"/>
                </a:ext>
              </a:extLst>
            </p:cNvPr>
            <p:cNvSpPr txBox="1"/>
            <p:nvPr/>
          </p:nvSpPr>
          <p:spPr>
            <a:xfrm>
              <a:off x="7315200" y="2133600"/>
              <a:ext cx="636713" cy="369332"/>
            </a:xfrm>
            <a:prstGeom prst="rect">
              <a:avLst/>
            </a:prstGeom>
            <a:noFill/>
          </p:spPr>
          <p:txBody>
            <a:bodyPr wrap="none" rtlCol="0">
              <a:spAutoFit/>
            </a:bodyPr>
            <a:lstStyle/>
            <a:p>
              <a:r>
                <a:rPr lang="en-US" dirty="0"/>
                <a:t>OH</a:t>
              </a:r>
              <a:r>
                <a:rPr lang="en-US" baseline="-40000" dirty="0"/>
                <a:t>3</a:t>
              </a:r>
              <a:r>
                <a:rPr lang="en-US" baseline="40000" dirty="0"/>
                <a:t>+</a:t>
              </a:r>
              <a:endParaRPr lang="en-IN" baseline="40000" dirty="0"/>
            </a:p>
          </p:txBody>
        </p:sp>
        <p:sp>
          <p:nvSpPr>
            <p:cNvPr id="47" name="Rectangle 46">
              <a:extLst>
                <a:ext uri="{FF2B5EF4-FFF2-40B4-BE49-F238E27FC236}">
                  <a16:creationId xmlns:a16="http://schemas.microsoft.com/office/drawing/2014/main" id="{39AAC5DD-F63E-4DEC-A50E-14CFA6052867}"/>
                </a:ext>
              </a:extLst>
            </p:cNvPr>
            <p:cNvSpPr/>
            <p:nvPr/>
          </p:nvSpPr>
          <p:spPr>
            <a:xfrm>
              <a:off x="2971800" y="1752600"/>
              <a:ext cx="5334000" cy="1981200"/>
            </a:xfrm>
            <a:prstGeom prst="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4" name="TextBox 63">
            <a:extLst>
              <a:ext uri="{FF2B5EF4-FFF2-40B4-BE49-F238E27FC236}">
                <a16:creationId xmlns:a16="http://schemas.microsoft.com/office/drawing/2014/main" id="{8644AE49-D657-4B4C-AA3F-7C3802B80BD2}"/>
              </a:ext>
            </a:extLst>
          </p:cNvPr>
          <p:cNvSpPr txBox="1"/>
          <p:nvPr/>
        </p:nvSpPr>
        <p:spPr>
          <a:xfrm>
            <a:off x="3581400" y="1718846"/>
            <a:ext cx="1822422" cy="338554"/>
          </a:xfrm>
          <a:prstGeom prst="rect">
            <a:avLst/>
          </a:prstGeom>
          <a:noFill/>
          <a:ln>
            <a:noFill/>
            <a:prstDash val="sysDash"/>
          </a:ln>
        </p:spPr>
        <p:txBody>
          <a:bodyPr wrap="none" rtlCol="0">
            <a:spAutoFit/>
          </a:bodyPr>
          <a:lstStyle/>
          <a:p>
            <a:pPr algn="ctr"/>
            <a:r>
              <a:rPr lang="en-US" sz="1600" dirty="0">
                <a:latin typeface="Times New Roman" pitchFamily="18" charset="0"/>
                <a:cs typeface="Times New Roman" pitchFamily="18" charset="0"/>
              </a:rPr>
              <a:t>How charge works?</a:t>
            </a:r>
            <a:endParaRPr lang="en-IN" sz="1600" dirty="0">
              <a:latin typeface="Times New Roman" pitchFamily="18" charset="0"/>
              <a:cs typeface="Times New Roman" pitchFamily="18" charset="0"/>
            </a:endParaRPr>
          </a:p>
        </p:txBody>
      </p:sp>
      <p:sp>
        <p:nvSpPr>
          <p:cNvPr id="65" name="Rectangle 363">
            <a:extLst>
              <a:ext uri="{FF2B5EF4-FFF2-40B4-BE49-F238E27FC236}">
                <a16:creationId xmlns:a16="http://schemas.microsoft.com/office/drawing/2014/main" id="{FA536395-3C96-4001-94BA-0869A7CE7738}"/>
              </a:ext>
            </a:extLst>
          </p:cNvPr>
          <p:cNvSpPr>
            <a:spLocks noChangeArrowheads="1"/>
          </p:cNvSpPr>
          <p:nvPr/>
        </p:nvSpPr>
        <p:spPr bwMode="auto">
          <a:xfrm>
            <a:off x="41868" y="112931"/>
            <a:ext cx="8437681" cy="461665"/>
          </a:xfrm>
          <a:prstGeom prst="rect">
            <a:avLst/>
          </a:prstGeom>
          <a:noFill/>
          <a:ln w="9525">
            <a:noFill/>
            <a:miter lim="800000"/>
            <a:headEnd/>
            <a:tailEnd/>
          </a:ln>
          <a:effectLst/>
        </p:spPr>
        <p:txBody>
          <a:bodyPr wrap="square">
            <a:spAutoFit/>
          </a:bodyPr>
          <a:lstStyle/>
          <a:p>
            <a:r>
              <a:rPr lang="en-GB" sz="2400" b="1" dirty="0">
                <a:solidFill>
                  <a:srgbClr val="EE3137"/>
                </a:solidFill>
                <a:latin typeface="Calibri" pitchFamily="34" charset="0"/>
              </a:rPr>
              <a:t>How bare magnetic nanoparticles work?</a:t>
            </a:r>
          </a:p>
        </p:txBody>
      </p:sp>
    </p:spTree>
    <p:extLst>
      <p:ext uri="{BB962C8B-B14F-4D97-AF65-F5344CB8AC3E}">
        <p14:creationId xmlns:p14="http://schemas.microsoft.com/office/powerpoint/2010/main" val="4191977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13">
            <a:extLst>
              <a:ext uri="{FF2B5EF4-FFF2-40B4-BE49-F238E27FC236}">
                <a16:creationId xmlns:a16="http://schemas.microsoft.com/office/drawing/2014/main" id="{03E91299-140F-4DDC-8E0E-BA08C0D28F3F}"/>
              </a:ext>
            </a:extLst>
          </p:cNvPr>
          <p:cNvSpPr>
            <a:spLocks noChangeArrowheads="1"/>
          </p:cNvSpPr>
          <p:nvPr/>
        </p:nvSpPr>
        <p:spPr bwMode="auto">
          <a:xfrm>
            <a:off x="35496" y="116632"/>
            <a:ext cx="3942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000" b="1" dirty="0">
                <a:solidFill>
                  <a:srgbClr val="FF0000"/>
                </a:solidFill>
                <a:latin typeface="Arial" panose="020B0604020202020204" pitchFamily="34" charset="0"/>
                <a:cs typeface="Arial" panose="020B0604020202020204" pitchFamily="34" charset="0"/>
                <a:sym typeface="Calibri" panose="020F0502020204030204" pitchFamily="34" charset="0"/>
              </a:rPr>
              <a:t>Why is automation important? </a:t>
            </a:r>
            <a:endParaRPr lang="en-US" altLang="en-US" sz="2000" dirty="0">
              <a:latin typeface="Arial" panose="020B0604020202020204" pitchFamily="34" charset="0"/>
              <a:cs typeface="Arial" panose="020B0604020202020204" pitchFamily="34" charset="0"/>
            </a:endParaRPr>
          </a:p>
        </p:txBody>
      </p:sp>
      <p:pic>
        <p:nvPicPr>
          <p:cNvPr id="9" name="Picture 8" descr="Chart, histogram&#10;&#10;Description automatically generated">
            <a:extLst>
              <a:ext uri="{FF2B5EF4-FFF2-40B4-BE49-F238E27FC236}">
                <a16:creationId xmlns:a16="http://schemas.microsoft.com/office/drawing/2014/main" id="{EE115D12-01E9-9E29-E6D5-9475A3CD9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36" y="692696"/>
            <a:ext cx="7703879" cy="5723983"/>
          </a:xfrm>
          <a:prstGeom prst="rect">
            <a:avLst/>
          </a:prstGeom>
        </p:spPr>
      </p:pic>
    </p:spTree>
    <p:extLst>
      <p:ext uri="{BB962C8B-B14F-4D97-AF65-F5344CB8AC3E}">
        <p14:creationId xmlns:p14="http://schemas.microsoft.com/office/powerpoint/2010/main" val="2519651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76200"/>
            <a:ext cx="7644765" cy="529590"/>
          </a:xfrm>
        </p:spPr>
        <p:txBody>
          <a:bodyPr/>
          <a:lstStyle/>
          <a:p>
            <a:pPr algn="l"/>
            <a:r>
              <a:rPr lang="en-IN" altLang="en-GB" sz="2000" b="1" dirty="0">
                <a:solidFill>
                  <a:srgbClr val="FF0000"/>
                </a:solidFill>
                <a:latin typeface="Arial" pitchFamily="34" charset="0"/>
                <a:cs typeface="Arial" pitchFamily="34" charset="0"/>
              </a:rPr>
              <a:t>Scarcity of Viral RNA extraction kits March-April 2020</a:t>
            </a:r>
          </a:p>
        </p:txBody>
      </p:sp>
      <p:pic>
        <p:nvPicPr>
          <p:cNvPr id="1026" name="Picture 2"/>
          <p:cNvPicPr>
            <a:picLocks noChangeAspect="1" noChangeArrowheads="1"/>
          </p:cNvPicPr>
          <p:nvPr/>
        </p:nvPicPr>
        <p:blipFill>
          <a:blip r:embed="rId2"/>
          <a:srcRect l="4100" t="9375" r="4539" b="37500"/>
          <a:stretch>
            <a:fillRect/>
          </a:stretch>
        </p:blipFill>
        <p:spPr bwMode="auto">
          <a:xfrm>
            <a:off x="685800" y="609600"/>
            <a:ext cx="6992471" cy="2286000"/>
          </a:xfrm>
          <a:prstGeom prst="rect">
            <a:avLst/>
          </a:prstGeom>
          <a:noFill/>
          <a:ln w="9525">
            <a:solidFill>
              <a:schemeClr val="accent1"/>
            </a:solidFill>
            <a:miter lim="800000"/>
            <a:headEnd/>
            <a:tailEnd/>
          </a:ln>
          <a:effectLst/>
        </p:spPr>
      </p:pic>
      <p:pic>
        <p:nvPicPr>
          <p:cNvPr id="1027" name="Picture 3"/>
          <p:cNvPicPr>
            <a:picLocks noChangeAspect="1" noChangeArrowheads="1"/>
          </p:cNvPicPr>
          <p:nvPr/>
        </p:nvPicPr>
        <p:blipFill>
          <a:blip r:embed="rId3"/>
          <a:srcRect l="9004" t="36459" r="37116" b="28125"/>
          <a:stretch>
            <a:fillRect/>
          </a:stretch>
        </p:blipFill>
        <p:spPr bwMode="auto">
          <a:xfrm>
            <a:off x="2743200" y="2666999"/>
            <a:ext cx="5867400" cy="2168387"/>
          </a:xfrm>
          <a:prstGeom prst="rect">
            <a:avLst/>
          </a:prstGeom>
          <a:noFill/>
          <a:ln w="9525">
            <a:solidFill>
              <a:schemeClr val="accent1"/>
            </a:solidFill>
            <a:miter lim="800000"/>
            <a:headEnd/>
            <a:tailEnd/>
          </a:ln>
          <a:effectLst/>
        </p:spPr>
      </p:pic>
      <p:pic>
        <p:nvPicPr>
          <p:cNvPr id="1028" name="Picture 4"/>
          <p:cNvPicPr>
            <a:picLocks noChangeAspect="1" noChangeArrowheads="1"/>
          </p:cNvPicPr>
          <p:nvPr/>
        </p:nvPicPr>
        <p:blipFill>
          <a:blip r:embed="rId4"/>
          <a:srcRect l="9590" t="38542" r="35359" b="34375"/>
          <a:stretch>
            <a:fillRect/>
          </a:stretch>
        </p:blipFill>
        <p:spPr bwMode="auto">
          <a:xfrm>
            <a:off x="685800" y="4495799"/>
            <a:ext cx="7162800" cy="1981200"/>
          </a:xfrm>
          <a:prstGeom prst="rect">
            <a:avLst/>
          </a:prstGeom>
          <a:noFill/>
          <a:ln w="9525">
            <a:solidFill>
              <a:schemeClr val="accent1"/>
            </a:solidFill>
            <a:miter lim="800000"/>
            <a:headEnd/>
            <a:tailEnd/>
          </a:ln>
          <a:effectLst/>
        </p:spPr>
      </p:pic>
    </p:spTree>
    <p:extLst>
      <p:ext uri="{BB962C8B-B14F-4D97-AF65-F5344CB8AC3E}">
        <p14:creationId xmlns:p14="http://schemas.microsoft.com/office/powerpoint/2010/main" val="229758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13">
            <a:extLst>
              <a:ext uri="{FF2B5EF4-FFF2-40B4-BE49-F238E27FC236}">
                <a16:creationId xmlns:a16="http://schemas.microsoft.com/office/drawing/2014/main" id="{03E91299-140F-4DDC-8E0E-BA08C0D28F3F}"/>
              </a:ext>
            </a:extLst>
          </p:cNvPr>
          <p:cNvSpPr>
            <a:spLocks noChangeArrowheads="1"/>
          </p:cNvSpPr>
          <p:nvPr/>
        </p:nvSpPr>
        <p:spPr bwMode="auto">
          <a:xfrm>
            <a:off x="35496" y="116632"/>
            <a:ext cx="42162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000" b="1" dirty="0">
                <a:solidFill>
                  <a:srgbClr val="FF0000"/>
                </a:solidFill>
                <a:latin typeface="Arial" panose="020B0604020202020204" pitchFamily="34" charset="0"/>
                <a:cs typeface="Arial" panose="020B0604020202020204" pitchFamily="34" charset="0"/>
                <a:sym typeface="Calibri" panose="020F0502020204030204" pitchFamily="34" charset="0"/>
              </a:rPr>
              <a:t>Nanotechnology and its impact? </a:t>
            </a:r>
            <a:endParaRPr lang="en-US" altLang="en-US" sz="2000" dirty="0">
              <a:latin typeface="Arial" panose="020B0604020202020204" pitchFamily="34" charset="0"/>
              <a:cs typeface="Arial" panose="020B0604020202020204" pitchFamily="34" charset="0"/>
            </a:endParaRPr>
          </a:p>
        </p:txBody>
      </p:sp>
      <p:pic>
        <p:nvPicPr>
          <p:cNvPr id="5" name="Picture 4" descr="A picture containing tableware&#10;&#10;Description automatically generated">
            <a:extLst>
              <a:ext uri="{FF2B5EF4-FFF2-40B4-BE49-F238E27FC236}">
                <a16:creationId xmlns:a16="http://schemas.microsoft.com/office/drawing/2014/main" id="{4F9B448F-F658-92F0-114E-16A0D832AE3C}"/>
              </a:ext>
            </a:extLst>
          </p:cNvPr>
          <p:cNvPicPr>
            <a:picLocks noChangeAspect="1"/>
          </p:cNvPicPr>
          <p:nvPr/>
        </p:nvPicPr>
        <p:blipFill rotWithShape="1">
          <a:blip r:embed="rId3">
            <a:extLst>
              <a:ext uri="{28A0092B-C50C-407E-A947-70E740481C1C}">
                <a14:useLocalDpi xmlns:a14="http://schemas.microsoft.com/office/drawing/2010/main" val="0"/>
              </a:ext>
            </a:extLst>
          </a:blip>
          <a:srcRect t="10713" b="10713"/>
          <a:stretch/>
        </p:blipFill>
        <p:spPr>
          <a:xfrm>
            <a:off x="3331599" y="2051822"/>
            <a:ext cx="2880320" cy="2263180"/>
          </a:xfrm>
          <a:prstGeom prst="rect">
            <a:avLst/>
          </a:prstGeom>
        </p:spPr>
      </p:pic>
      <p:pic>
        <p:nvPicPr>
          <p:cNvPr id="9" name="Picture 8" descr="A picture containing bottle&#10;&#10;Description automatically generated">
            <a:extLst>
              <a:ext uri="{FF2B5EF4-FFF2-40B4-BE49-F238E27FC236}">
                <a16:creationId xmlns:a16="http://schemas.microsoft.com/office/drawing/2014/main" id="{1E6175D5-04AD-C0F5-9059-CCDFBA732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87" y="721114"/>
            <a:ext cx="2880320" cy="2661416"/>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281AE627-69FC-9EE2-F250-40993610F821}"/>
              </a:ext>
            </a:extLst>
          </p:cNvPr>
          <p:cNvPicPr>
            <a:picLocks noChangeAspect="1"/>
          </p:cNvPicPr>
          <p:nvPr/>
        </p:nvPicPr>
        <p:blipFill rotWithShape="1">
          <a:blip r:embed="rId5">
            <a:extLst>
              <a:ext uri="{28A0092B-C50C-407E-A947-70E740481C1C}">
                <a14:useLocalDpi xmlns:a14="http://schemas.microsoft.com/office/drawing/2010/main" val="0"/>
              </a:ext>
            </a:extLst>
          </a:blip>
          <a:srcRect l="28738" r="33462"/>
          <a:stretch/>
        </p:blipFill>
        <p:spPr>
          <a:xfrm>
            <a:off x="6516216" y="3068960"/>
            <a:ext cx="2232248" cy="3321844"/>
          </a:xfrm>
          <a:prstGeom prst="rect">
            <a:avLst/>
          </a:prstGeom>
        </p:spPr>
      </p:pic>
      <p:sp>
        <p:nvSpPr>
          <p:cNvPr id="2" name="TextBox 1">
            <a:extLst>
              <a:ext uri="{FF2B5EF4-FFF2-40B4-BE49-F238E27FC236}">
                <a16:creationId xmlns:a16="http://schemas.microsoft.com/office/drawing/2014/main" id="{3941DA3E-95D8-CC74-BF94-E5A6FE3BE0EA}"/>
              </a:ext>
            </a:extLst>
          </p:cNvPr>
          <p:cNvSpPr txBox="1"/>
          <p:nvPr/>
        </p:nvSpPr>
        <p:spPr>
          <a:xfrm>
            <a:off x="4165287" y="970214"/>
            <a:ext cx="4628063" cy="646331"/>
          </a:xfrm>
          <a:prstGeom prst="rect">
            <a:avLst/>
          </a:prstGeom>
          <a:noFill/>
        </p:spPr>
        <p:txBody>
          <a:bodyPr wrap="none" rtlCol="0">
            <a:spAutoFit/>
          </a:bodyPr>
          <a:lstStyle/>
          <a:p>
            <a:pPr algn="ctr"/>
            <a:r>
              <a:rPr lang="en-US" b="1" dirty="0">
                <a:solidFill>
                  <a:srgbClr val="00B0F0"/>
                </a:solidFill>
              </a:rPr>
              <a:t>How nanotechnology brought a Paradigm shift</a:t>
            </a:r>
          </a:p>
          <a:p>
            <a:pPr algn="ctr"/>
            <a:r>
              <a:rPr lang="en-US" b="1" dirty="0">
                <a:solidFill>
                  <a:srgbClr val="00B0F0"/>
                </a:solidFill>
              </a:rPr>
              <a:t> in Molecular Diagnostics!</a:t>
            </a:r>
            <a:endParaRPr lang="en-IN" b="1" dirty="0">
              <a:solidFill>
                <a:srgbClr val="00B0F0"/>
              </a:solidFill>
            </a:endParaRPr>
          </a:p>
        </p:txBody>
      </p:sp>
      <p:sp>
        <p:nvSpPr>
          <p:cNvPr id="3" name="TextBox 2">
            <a:extLst>
              <a:ext uri="{FF2B5EF4-FFF2-40B4-BE49-F238E27FC236}">
                <a16:creationId xmlns:a16="http://schemas.microsoft.com/office/drawing/2014/main" id="{4FFA0AC5-29A5-FCF6-5336-36782377C6CF}"/>
              </a:ext>
            </a:extLst>
          </p:cNvPr>
          <p:cNvSpPr txBox="1"/>
          <p:nvPr/>
        </p:nvSpPr>
        <p:spPr>
          <a:xfrm>
            <a:off x="803187" y="3475471"/>
            <a:ext cx="1584176" cy="461665"/>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From 8-10 samples in 45 mins</a:t>
            </a:r>
            <a:endParaRPr lang="en-IN" sz="12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D8F48D7-5420-C804-5D57-29AAE8BDF050}"/>
              </a:ext>
            </a:extLst>
          </p:cNvPr>
          <p:cNvSpPr txBox="1"/>
          <p:nvPr/>
        </p:nvSpPr>
        <p:spPr>
          <a:xfrm>
            <a:off x="4895142" y="5850082"/>
            <a:ext cx="1584176" cy="646331"/>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To 96 samples in 15 mins and beyond…</a:t>
            </a:r>
            <a:endParaRPr lang="en-IN" sz="1200" b="1" dirty="0">
              <a:solidFill>
                <a:srgbClr val="FF0000"/>
              </a:solidFill>
              <a:latin typeface="Arial" panose="020B0604020202020204" pitchFamily="34" charset="0"/>
              <a:cs typeface="Arial" panose="020B0604020202020204" pitchFamily="34" charset="0"/>
            </a:endParaRPr>
          </a:p>
        </p:txBody>
      </p:sp>
      <p:cxnSp>
        <p:nvCxnSpPr>
          <p:cNvPr id="7" name="Connector: Elbow 6">
            <a:extLst>
              <a:ext uri="{FF2B5EF4-FFF2-40B4-BE49-F238E27FC236}">
                <a16:creationId xmlns:a16="http://schemas.microsoft.com/office/drawing/2014/main" id="{9737BCD6-660B-CFC0-1926-A0D8BB8B6AA5}"/>
              </a:ext>
            </a:extLst>
          </p:cNvPr>
          <p:cNvCxnSpPr>
            <a:cxnSpLocks/>
            <a:stCxn id="3" idx="2"/>
            <a:endCxn id="4" idx="1"/>
          </p:cNvCxnSpPr>
          <p:nvPr/>
        </p:nvCxnSpPr>
        <p:spPr>
          <a:xfrm rot="16200000" flipH="1">
            <a:off x="2127152" y="3405258"/>
            <a:ext cx="2236112" cy="329986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0280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13">
            <a:extLst>
              <a:ext uri="{FF2B5EF4-FFF2-40B4-BE49-F238E27FC236}">
                <a16:creationId xmlns:a16="http://schemas.microsoft.com/office/drawing/2014/main" id="{03E91299-140F-4DDC-8E0E-BA08C0D28F3F}"/>
              </a:ext>
            </a:extLst>
          </p:cNvPr>
          <p:cNvSpPr>
            <a:spLocks noChangeArrowheads="1"/>
          </p:cNvSpPr>
          <p:nvPr/>
        </p:nvSpPr>
        <p:spPr bwMode="auto">
          <a:xfrm>
            <a:off x="35496" y="116632"/>
            <a:ext cx="80345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b="1" dirty="0">
                <a:solidFill>
                  <a:srgbClr val="FF0000"/>
                </a:solidFill>
                <a:latin typeface="Arial" panose="020B0604020202020204" pitchFamily="34" charset="0"/>
                <a:cs typeface="Arial" panose="020B0604020202020204" pitchFamily="34" charset="0"/>
                <a:sym typeface="Calibri" panose="020F0502020204030204" pitchFamily="34" charset="0"/>
              </a:rPr>
              <a:t>Our patents and papers on the binding of nucleic acid to Magnetic nanoparticles</a:t>
            </a:r>
            <a:endParaRPr lang="en-US" altLang="en-US"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2B88B74-C549-B1EC-9C9B-879BE5D46D7C}"/>
              </a:ext>
            </a:extLst>
          </p:cNvPr>
          <p:cNvPicPr>
            <a:picLocks noChangeAspect="1"/>
          </p:cNvPicPr>
          <p:nvPr/>
        </p:nvPicPr>
        <p:blipFill rotWithShape="1">
          <a:blip r:embed="rId3"/>
          <a:srcRect l="38976" t="12602" r="27950" b="5201"/>
          <a:stretch/>
        </p:blipFill>
        <p:spPr>
          <a:xfrm>
            <a:off x="72008" y="656128"/>
            <a:ext cx="4211960" cy="5888013"/>
          </a:xfrm>
          <a:prstGeom prst="rect">
            <a:avLst/>
          </a:prstGeom>
        </p:spPr>
      </p:pic>
      <p:pic>
        <p:nvPicPr>
          <p:cNvPr id="5" name="Picture 4">
            <a:extLst>
              <a:ext uri="{FF2B5EF4-FFF2-40B4-BE49-F238E27FC236}">
                <a16:creationId xmlns:a16="http://schemas.microsoft.com/office/drawing/2014/main" id="{C7246FF3-BD89-B2D7-4579-4B056DD39786}"/>
              </a:ext>
            </a:extLst>
          </p:cNvPr>
          <p:cNvPicPr>
            <a:picLocks noChangeAspect="1"/>
          </p:cNvPicPr>
          <p:nvPr/>
        </p:nvPicPr>
        <p:blipFill rotWithShape="1">
          <a:blip r:embed="rId4"/>
          <a:srcRect l="25588" t="30400" r="27163" b="12201"/>
          <a:stretch/>
        </p:blipFill>
        <p:spPr>
          <a:xfrm>
            <a:off x="4283968" y="836712"/>
            <a:ext cx="4425858" cy="3024336"/>
          </a:xfrm>
          <a:prstGeom prst="rect">
            <a:avLst/>
          </a:prstGeom>
        </p:spPr>
      </p:pic>
      <p:pic>
        <p:nvPicPr>
          <p:cNvPr id="7" name="Picture 6">
            <a:extLst>
              <a:ext uri="{FF2B5EF4-FFF2-40B4-BE49-F238E27FC236}">
                <a16:creationId xmlns:a16="http://schemas.microsoft.com/office/drawing/2014/main" id="{85574912-EE68-5064-4116-597D845F5D23}"/>
              </a:ext>
            </a:extLst>
          </p:cNvPr>
          <p:cNvPicPr>
            <a:picLocks noChangeAspect="1"/>
          </p:cNvPicPr>
          <p:nvPr/>
        </p:nvPicPr>
        <p:blipFill rotWithShape="1">
          <a:blip r:embed="rId5"/>
          <a:srcRect l="7898" t="20601" r="43700" b="34182"/>
          <a:stretch/>
        </p:blipFill>
        <p:spPr>
          <a:xfrm>
            <a:off x="4283968" y="4054015"/>
            <a:ext cx="4425858" cy="2325742"/>
          </a:xfrm>
          <a:prstGeom prst="rect">
            <a:avLst/>
          </a:prstGeom>
        </p:spPr>
      </p:pic>
    </p:spTree>
    <p:extLst>
      <p:ext uri="{BB962C8B-B14F-4D97-AF65-F5344CB8AC3E}">
        <p14:creationId xmlns:p14="http://schemas.microsoft.com/office/powerpoint/2010/main" val="2531816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3">
            <a:extLst>
              <a:ext uri="{FF2B5EF4-FFF2-40B4-BE49-F238E27FC236}">
                <a16:creationId xmlns:a16="http://schemas.microsoft.com/office/drawing/2014/main" id="{42150B69-A13D-71CA-99F9-6F95FE6F5151}"/>
              </a:ext>
            </a:extLst>
          </p:cNvPr>
          <p:cNvSpPr>
            <a:spLocks noChangeArrowheads="1"/>
          </p:cNvSpPr>
          <p:nvPr/>
        </p:nvSpPr>
        <p:spPr bwMode="auto">
          <a:xfrm>
            <a:off x="60290" y="119032"/>
            <a:ext cx="8437681" cy="307777"/>
          </a:xfrm>
          <a:prstGeom prst="rect">
            <a:avLst/>
          </a:prstGeom>
          <a:noFill/>
          <a:ln w="9525">
            <a:noFill/>
            <a:miter lim="800000"/>
            <a:headEnd/>
            <a:tailEnd/>
          </a:ln>
          <a:effectLst/>
        </p:spPr>
        <p:txBody>
          <a:bodyPr wrap="square">
            <a:spAutoFit/>
          </a:bodyPr>
          <a:lstStyle/>
          <a:p>
            <a:r>
              <a:rPr lang="en-GB" sz="1400" b="1" dirty="0">
                <a:solidFill>
                  <a:srgbClr val="EE3137"/>
                </a:solidFill>
                <a:latin typeface="Arial" panose="020B0604020202020204" pitchFamily="34" charset="0"/>
                <a:cs typeface="Arial" panose="020B0604020202020204" pitchFamily="34" charset="0"/>
              </a:rPr>
              <a:t>Granted patent and publication for protein immobilization on magnetic nanoparticles</a:t>
            </a:r>
          </a:p>
        </p:txBody>
      </p:sp>
      <p:pic>
        <p:nvPicPr>
          <p:cNvPr id="10" name="Picture 9">
            <a:extLst>
              <a:ext uri="{FF2B5EF4-FFF2-40B4-BE49-F238E27FC236}">
                <a16:creationId xmlns:a16="http://schemas.microsoft.com/office/drawing/2014/main" id="{5BB1C85A-3241-55B4-E80A-B1DBB60250FC}"/>
              </a:ext>
            </a:extLst>
          </p:cNvPr>
          <p:cNvPicPr>
            <a:picLocks noChangeAspect="1"/>
          </p:cNvPicPr>
          <p:nvPr/>
        </p:nvPicPr>
        <p:blipFill rotWithShape="1">
          <a:blip r:embed="rId2"/>
          <a:srcRect l="30028" t="26376" r="14490" b="6601"/>
          <a:stretch/>
        </p:blipFill>
        <p:spPr>
          <a:xfrm>
            <a:off x="285752" y="1411035"/>
            <a:ext cx="5179738" cy="3519718"/>
          </a:xfrm>
          <a:prstGeom prst="rect">
            <a:avLst/>
          </a:prstGeom>
        </p:spPr>
      </p:pic>
      <p:sp>
        <p:nvSpPr>
          <p:cNvPr id="11" name="Rectangle 10">
            <a:extLst>
              <a:ext uri="{FF2B5EF4-FFF2-40B4-BE49-F238E27FC236}">
                <a16:creationId xmlns:a16="http://schemas.microsoft.com/office/drawing/2014/main" id="{4E0AA30D-69E0-EFD4-CC3E-25EDCD71F934}"/>
              </a:ext>
            </a:extLst>
          </p:cNvPr>
          <p:cNvSpPr/>
          <p:nvPr/>
        </p:nvSpPr>
        <p:spPr>
          <a:xfrm>
            <a:off x="357158" y="764704"/>
            <a:ext cx="8501090" cy="646331"/>
          </a:xfrm>
          <a:prstGeom prst="rect">
            <a:avLst/>
          </a:prstGeom>
        </p:spPr>
        <p:txBody>
          <a:bodyPr wrap="square">
            <a:spAutoFit/>
          </a:bodyPr>
          <a:lstStyle/>
          <a:p>
            <a:pPr lvl="0" algn="ctr" eaLnBrk="0" fontAlgn="base" hangingPunct="0">
              <a:spcBef>
                <a:spcPct val="0"/>
              </a:spcBef>
              <a:spcAft>
                <a:spcPct val="0"/>
              </a:spcAft>
            </a:pPr>
            <a:r>
              <a:rPr kumimoji="0" lang="en-US" i="1" u="sng" strike="noStrike" cap="none" normalizeH="0" baseline="0" dirty="0">
                <a:ln>
                  <a:noFill/>
                </a:ln>
                <a:solidFill>
                  <a:srgbClr val="C00000"/>
                </a:solidFill>
                <a:effectLst/>
                <a:latin typeface="Arial" pitchFamily="34" charset="0"/>
                <a:ea typeface="Calibri" pitchFamily="34" charset="0"/>
                <a:cs typeface="Arial" pitchFamily="34" charset="0"/>
              </a:rPr>
              <a:t>Title: Entrapment of Magnetic Nanoparticles in a Cross-Linked </a:t>
            </a:r>
            <a:r>
              <a:rPr lang="en-US" i="1" u="sng" dirty="0">
                <a:solidFill>
                  <a:srgbClr val="C00000"/>
                </a:solidFill>
                <a:latin typeface="Arial" pitchFamily="34" charset="0"/>
                <a:ea typeface="Calibri" pitchFamily="34" charset="0"/>
                <a:cs typeface="Arial" pitchFamily="34" charset="0"/>
              </a:rPr>
              <a:t>P</a:t>
            </a:r>
            <a:r>
              <a:rPr kumimoji="0" lang="en-US" i="1" u="sng" strike="noStrike" cap="none" normalizeH="0" baseline="0" dirty="0">
                <a:ln>
                  <a:noFill/>
                </a:ln>
                <a:solidFill>
                  <a:srgbClr val="C00000"/>
                </a:solidFill>
                <a:effectLst/>
                <a:latin typeface="Arial" pitchFamily="34" charset="0"/>
                <a:ea typeface="Calibri" pitchFamily="34" charset="0"/>
                <a:cs typeface="Arial" pitchFamily="34" charset="0"/>
              </a:rPr>
              <a:t>rotein </a:t>
            </a:r>
            <a:r>
              <a:rPr lang="en-US" i="1" u="sng" dirty="0">
                <a:solidFill>
                  <a:srgbClr val="C00000"/>
                </a:solidFill>
                <a:latin typeface="Arial" pitchFamily="34" charset="0"/>
                <a:ea typeface="Calibri" pitchFamily="34" charset="0"/>
                <a:cs typeface="Arial" pitchFamily="34" charset="0"/>
              </a:rPr>
              <a:t>m</a:t>
            </a:r>
            <a:r>
              <a:rPr kumimoji="0" lang="en-US" i="1" u="sng" strike="noStrike" cap="none" normalizeH="0" baseline="0" dirty="0">
                <a:ln>
                  <a:noFill/>
                </a:ln>
                <a:solidFill>
                  <a:srgbClr val="C00000"/>
                </a:solidFill>
                <a:effectLst/>
                <a:latin typeface="Arial" pitchFamily="34" charset="0"/>
                <a:ea typeface="Calibri" pitchFamily="34" charset="0"/>
                <a:cs typeface="Arial" pitchFamily="34" charset="0"/>
              </a:rPr>
              <a:t>atrix without affecting the functional </a:t>
            </a:r>
            <a:r>
              <a:rPr lang="en-US" i="1" u="sng" dirty="0">
                <a:solidFill>
                  <a:srgbClr val="C00000"/>
                </a:solidFill>
                <a:latin typeface="Arial" pitchFamily="34" charset="0"/>
                <a:ea typeface="Calibri" pitchFamily="34" charset="0"/>
                <a:cs typeface="Arial" pitchFamily="34" charset="0"/>
              </a:rPr>
              <a:t>p</a:t>
            </a:r>
            <a:r>
              <a:rPr kumimoji="0" lang="en-US" i="1" u="sng" strike="noStrike" cap="none" normalizeH="0" baseline="0" dirty="0">
                <a:ln>
                  <a:noFill/>
                </a:ln>
                <a:solidFill>
                  <a:srgbClr val="C00000"/>
                </a:solidFill>
                <a:effectLst/>
                <a:latin typeface="Arial" pitchFamily="34" charset="0"/>
                <a:ea typeface="Calibri" pitchFamily="34" charset="0"/>
                <a:cs typeface="Arial" pitchFamily="34" charset="0"/>
              </a:rPr>
              <a:t>roperties of the Protein</a:t>
            </a:r>
            <a:endParaRPr kumimoji="0" lang="en-US" i="1" u="sng" strike="noStrike" cap="none" normalizeH="0" baseline="0" dirty="0">
              <a:ln>
                <a:noFill/>
              </a:ln>
              <a:solidFill>
                <a:srgbClr val="C00000"/>
              </a:solidFill>
              <a:effectLst/>
              <a:latin typeface="Arial" pitchFamily="34" charset="0"/>
              <a:cs typeface="Arial" pitchFamily="34" charset="0"/>
            </a:endParaRPr>
          </a:p>
        </p:txBody>
      </p:sp>
      <p:pic>
        <p:nvPicPr>
          <p:cNvPr id="3" name="Picture 2">
            <a:extLst>
              <a:ext uri="{FF2B5EF4-FFF2-40B4-BE49-F238E27FC236}">
                <a16:creationId xmlns:a16="http://schemas.microsoft.com/office/drawing/2014/main" id="{7743D652-2221-8632-E4BD-368C1EF482D9}"/>
              </a:ext>
            </a:extLst>
          </p:cNvPr>
          <p:cNvPicPr>
            <a:picLocks noChangeAspect="1" noChangeArrowheads="1"/>
          </p:cNvPicPr>
          <p:nvPr/>
        </p:nvPicPr>
        <p:blipFill>
          <a:blip r:embed="rId3"/>
          <a:srcRect/>
          <a:stretch>
            <a:fillRect/>
          </a:stretch>
        </p:blipFill>
        <p:spPr bwMode="auto">
          <a:xfrm>
            <a:off x="3419872" y="3645024"/>
            <a:ext cx="5179739" cy="2939699"/>
          </a:xfrm>
          <a:prstGeom prst="rect">
            <a:avLst/>
          </a:prstGeom>
          <a:noFill/>
          <a:ln w="9525">
            <a:noFill/>
            <a:miter lim="800000"/>
            <a:headEnd/>
            <a:tailEnd/>
          </a:ln>
          <a:effectLst/>
        </p:spPr>
      </p:pic>
    </p:spTree>
    <p:extLst>
      <p:ext uri="{BB962C8B-B14F-4D97-AF65-F5344CB8AC3E}">
        <p14:creationId xmlns:p14="http://schemas.microsoft.com/office/powerpoint/2010/main" val="1688356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4"/>
          <p:cNvSpPr>
            <a:spLocks noGrp="1"/>
          </p:cNvSpPr>
          <p:nvPr>
            <p:ph type="sldNum" sz="quarter" idx="12"/>
          </p:nvPr>
        </p:nvSpPr>
        <p:spPr/>
        <p:txBody>
          <a:bodyPr/>
          <a:lstStyle/>
          <a:p>
            <a:fld id="{B6F15528-21DE-4FAA-801E-634DDDAF4B2B}" type="slidenum">
              <a:rPr lang="en-US" smtClean="0"/>
              <a:pPr/>
              <a:t>3</a:t>
            </a:fld>
            <a:endParaRPr lang="en-US"/>
          </a:p>
        </p:txBody>
      </p:sp>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10" name="Rectangle 363">
            <a:extLst>
              <a:ext uri="{FF2B5EF4-FFF2-40B4-BE49-F238E27FC236}">
                <a16:creationId xmlns:a16="http://schemas.microsoft.com/office/drawing/2014/main" id="{355A4F52-227A-4D7C-BF81-B42B121EAE47}"/>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Magnetic Nanoparticles: HR TEM Image</a:t>
            </a:r>
          </a:p>
        </p:txBody>
      </p:sp>
      <p:sp>
        <p:nvSpPr>
          <p:cNvPr id="9" name="TextBox 8">
            <a:extLst>
              <a:ext uri="{FF2B5EF4-FFF2-40B4-BE49-F238E27FC236}">
                <a16:creationId xmlns:a16="http://schemas.microsoft.com/office/drawing/2014/main" id="{7981D4AE-63A3-AFE5-1CDC-7783A1F766F8}"/>
              </a:ext>
            </a:extLst>
          </p:cNvPr>
          <p:cNvSpPr txBox="1"/>
          <p:nvPr/>
        </p:nvSpPr>
        <p:spPr>
          <a:xfrm>
            <a:off x="179512" y="5580529"/>
            <a:ext cx="8712968" cy="584775"/>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High Resolution Transmission Electron Microscopy (HRTEM) (JEOL JEM 2100 200-kV transmission electron) microscope (TEM) with a point resolution of 50X to 1.5MX</a:t>
            </a:r>
            <a:endParaRPr lang="en-IN" sz="1600" dirty="0">
              <a:latin typeface="Arial" panose="020B0604020202020204" pitchFamily="34" charset="0"/>
              <a:cs typeface="Arial" panose="020B0604020202020204" pitchFamily="34" charset="0"/>
            </a:endParaRPr>
          </a:p>
        </p:txBody>
      </p:sp>
      <p:pic>
        <p:nvPicPr>
          <p:cNvPr id="14" name="Picture 13" descr="A close-up of a monochrome image of a nuclear&#10;&#10;Description automatically generated">
            <a:extLst>
              <a:ext uri="{FF2B5EF4-FFF2-40B4-BE49-F238E27FC236}">
                <a16:creationId xmlns:a16="http://schemas.microsoft.com/office/drawing/2014/main" id="{CA6CD81E-C869-50AC-6BBF-26B1629AAB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068375"/>
            <a:ext cx="4258180" cy="4232833"/>
          </a:xfrm>
          <a:prstGeom prst="rect">
            <a:avLst/>
          </a:prstGeom>
        </p:spPr>
      </p:pic>
      <p:pic>
        <p:nvPicPr>
          <p:cNvPr id="16" name="Picture 15">
            <a:extLst>
              <a:ext uri="{FF2B5EF4-FFF2-40B4-BE49-F238E27FC236}">
                <a16:creationId xmlns:a16="http://schemas.microsoft.com/office/drawing/2014/main" id="{E1CB10DB-C075-A95A-9FED-106CE12B4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516" y="1052736"/>
            <a:ext cx="4258180" cy="4232833"/>
          </a:xfrm>
          <a:prstGeom prst="rect">
            <a:avLst/>
          </a:prstGeom>
        </p:spPr>
      </p:pic>
    </p:spTree>
    <p:extLst>
      <p:ext uri="{BB962C8B-B14F-4D97-AF65-F5344CB8AC3E}">
        <p14:creationId xmlns:p14="http://schemas.microsoft.com/office/powerpoint/2010/main" val="12289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63">
            <a:extLst>
              <a:ext uri="{FF2B5EF4-FFF2-40B4-BE49-F238E27FC236}">
                <a16:creationId xmlns:a16="http://schemas.microsoft.com/office/drawing/2014/main" id="{6E12E665-8441-90AF-A242-1AFBEAF067B5}"/>
              </a:ext>
            </a:extLst>
          </p:cNvPr>
          <p:cNvSpPr>
            <a:spLocks noChangeArrowheads="1"/>
          </p:cNvSpPr>
          <p:nvPr/>
        </p:nvSpPr>
        <p:spPr bwMode="auto">
          <a:xfrm>
            <a:off x="353159" y="2608925"/>
            <a:ext cx="8437681" cy="830997"/>
          </a:xfrm>
          <a:prstGeom prst="rect">
            <a:avLst/>
          </a:prstGeom>
          <a:noFill/>
          <a:ln w="9525">
            <a:noFill/>
            <a:miter lim="800000"/>
            <a:headEnd/>
            <a:tailEnd/>
          </a:ln>
          <a:effectLst/>
        </p:spPr>
        <p:txBody>
          <a:bodyPr wrap="square">
            <a:spAutoFit/>
          </a:bodyPr>
          <a:lstStyle/>
          <a:p>
            <a:pPr algn="ctr"/>
            <a:r>
              <a:rPr lang="en-GB" sz="2400" b="1" dirty="0">
                <a:solidFill>
                  <a:srgbClr val="EE3137"/>
                </a:solidFill>
                <a:latin typeface="Arial" panose="020B0604020202020204" pitchFamily="34" charset="0"/>
                <a:cs typeface="Arial" panose="020B0604020202020204" pitchFamily="34" charset="0"/>
              </a:rPr>
              <a:t>Application of Magnetic nanoparticles in Next Generation sequencing</a:t>
            </a:r>
          </a:p>
        </p:txBody>
      </p:sp>
    </p:spTree>
    <p:extLst>
      <p:ext uri="{BB962C8B-B14F-4D97-AF65-F5344CB8AC3E}">
        <p14:creationId xmlns:p14="http://schemas.microsoft.com/office/powerpoint/2010/main" val="212973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63">
            <a:extLst>
              <a:ext uri="{FF2B5EF4-FFF2-40B4-BE49-F238E27FC236}">
                <a16:creationId xmlns:a16="http://schemas.microsoft.com/office/drawing/2014/main" id="{9643BDDE-9E7C-31C7-4E56-A2C395B59019}"/>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What is Next generation sequencing ?</a:t>
            </a:r>
          </a:p>
        </p:txBody>
      </p:sp>
      <p:sp>
        <p:nvSpPr>
          <p:cNvPr id="5" name="Rectangle 4">
            <a:extLst>
              <a:ext uri="{FF2B5EF4-FFF2-40B4-BE49-F238E27FC236}">
                <a16:creationId xmlns:a16="http://schemas.microsoft.com/office/drawing/2014/main" id="{330CED8B-4978-569F-AAA9-46DCF1A47E95}"/>
              </a:ext>
            </a:extLst>
          </p:cNvPr>
          <p:cNvSpPr/>
          <p:nvPr/>
        </p:nvSpPr>
        <p:spPr>
          <a:xfrm>
            <a:off x="107504" y="742725"/>
            <a:ext cx="4320480" cy="538076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61950" indent="-266700" algn="just">
              <a:lnSpc>
                <a:spcPct val="200000"/>
              </a:lnSpc>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Next-generation sequencing (NGS) is a massively parallel sequencing technology that offers ultra-high throughput, scalability, and speed. </a:t>
            </a:r>
          </a:p>
          <a:p>
            <a:pPr marL="361950" indent="-266700" algn="just">
              <a:lnSpc>
                <a:spcPct val="200000"/>
              </a:lnSpc>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The technology is used to determine the order of nucleotides in entire genomes or targeted regions of DNA or RNA. </a:t>
            </a:r>
          </a:p>
          <a:p>
            <a:pPr marL="361950" indent="-266700" algn="just">
              <a:lnSpc>
                <a:spcPct val="200000"/>
              </a:lnSpc>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NGS has revolutionized the biological sciences, allowing labs to perform a wide variety of applications and study biological systems at a level never before possible.</a:t>
            </a:r>
            <a:endParaRPr lang="en-IN" sz="1400" dirty="0">
              <a:solidFill>
                <a:schemeClr val="tx1"/>
              </a:solidFill>
              <a:latin typeface="Arial" panose="020B0604020202020204" pitchFamily="34" charset="0"/>
              <a:cs typeface="Arial" panose="020B0604020202020204" pitchFamily="34" charset="0"/>
            </a:endParaRPr>
          </a:p>
        </p:txBody>
      </p:sp>
      <p:pic>
        <p:nvPicPr>
          <p:cNvPr id="7" name="Picture 6" descr="A diagram of a human genome project&#10;&#10;Description automatically generated with medium confidence">
            <a:extLst>
              <a:ext uri="{FF2B5EF4-FFF2-40B4-BE49-F238E27FC236}">
                <a16:creationId xmlns:a16="http://schemas.microsoft.com/office/drawing/2014/main" id="{36FD656F-2555-2127-C5FB-BB804718E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726" y="742725"/>
            <a:ext cx="4396114" cy="5513245"/>
          </a:xfrm>
          <a:prstGeom prst="rect">
            <a:avLst/>
          </a:prstGeom>
        </p:spPr>
      </p:pic>
    </p:spTree>
    <p:extLst>
      <p:ext uri="{BB962C8B-B14F-4D97-AF65-F5344CB8AC3E}">
        <p14:creationId xmlns:p14="http://schemas.microsoft.com/office/powerpoint/2010/main" val="1361605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3">
            <a:extLst>
              <a:ext uri="{FF2B5EF4-FFF2-40B4-BE49-F238E27FC236}">
                <a16:creationId xmlns:a16="http://schemas.microsoft.com/office/drawing/2014/main" id="{7AA6D631-3A1B-D55C-490B-46EE680169DC}"/>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Next Generation Sequencing in a nutshell</a:t>
            </a:r>
          </a:p>
        </p:txBody>
      </p:sp>
      <p:pic>
        <p:nvPicPr>
          <p:cNvPr id="6" name="Picture 5">
            <a:extLst>
              <a:ext uri="{FF2B5EF4-FFF2-40B4-BE49-F238E27FC236}">
                <a16:creationId xmlns:a16="http://schemas.microsoft.com/office/drawing/2014/main" id="{CD792279-D02D-94C8-173E-F5D4EAC5DE66}"/>
              </a:ext>
            </a:extLst>
          </p:cNvPr>
          <p:cNvPicPr>
            <a:picLocks noChangeAspect="1"/>
          </p:cNvPicPr>
          <p:nvPr/>
        </p:nvPicPr>
        <p:blipFill>
          <a:blip r:embed="rId2"/>
          <a:stretch>
            <a:fillRect/>
          </a:stretch>
        </p:blipFill>
        <p:spPr>
          <a:xfrm>
            <a:off x="3851920" y="836712"/>
            <a:ext cx="5112568" cy="5541820"/>
          </a:xfrm>
          <a:prstGeom prst="rect">
            <a:avLst/>
          </a:prstGeom>
        </p:spPr>
      </p:pic>
      <p:sp>
        <p:nvSpPr>
          <p:cNvPr id="7" name="Oval 6">
            <a:extLst>
              <a:ext uri="{FF2B5EF4-FFF2-40B4-BE49-F238E27FC236}">
                <a16:creationId xmlns:a16="http://schemas.microsoft.com/office/drawing/2014/main" id="{13956B8E-262F-F54E-9722-CF21EC77B1C6}"/>
              </a:ext>
            </a:extLst>
          </p:cNvPr>
          <p:cNvSpPr/>
          <p:nvPr/>
        </p:nvSpPr>
        <p:spPr>
          <a:xfrm>
            <a:off x="3878944" y="4186220"/>
            <a:ext cx="1413136" cy="7920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3" name="Picture 2">
            <a:extLst>
              <a:ext uri="{FF2B5EF4-FFF2-40B4-BE49-F238E27FC236}">
                <a16:creationId xmlns:a16="http://schemas.microsoft.com/office/drawing/2014/main" id="{569A132E-1C4A-40C7-1E0F-96ACBFE5D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91" y="2513838"/>
            <a:ext cx="3395167" cy="1957880"/>
          </a:xfrm>
          <a:prstGeom prst="rect">
            <a:avLst/>
          </a:prstGeom>
        </p:spPr>
      </p:pic>
      <p:cxnSp>
        <p:nvCxnSpPr>
          <p:cNvPr id="9" name="Straight Arrow Connector 8">
            <a:extLst>
              <a:ext uri="{FF2B5EF4-FFF2-40B4-BE49-F238E27FC236}">
                <a16:creationId xmlns:a16="http://schemas.microsoft.com/office/drawing/2014/main" id="{DFDC4741-5899-AC2B-882C-BC2E5889C4D5}"/>
              </a:ext>
            </a:extLst>
          </p:cNvPr>
          <p:cNvCxnSpPr>
            <a:cxnSpLocks/>
            <a:stCxn id="7" idx="3"/>
          </p:cNvCxnSpPr>
          <p:nvPr/>
        </p:nvCxnSpPr>
        <p:spPr>
          <a:xfrm flipH="1" flipV="1">
            <a:off x="2195736" y="4582264"/>
            <a:ext cx="1890157" cy="280045"/>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4422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3">
            <a:extLst>
              <a:ext uri="{FF2B5EF4-FFF2-40B4-BE49-F238E27FC236}">
                <a16:creationId xmlns:a16="http://schemas.microsoft.com/office/drawing/2014/main" id="{7AA6D631-3A1B-D55C-490B-46EE680169DC}"/>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GB" sz="2000" b="1" dirty="0">
                <a:solidFill>
                  <a:srgbClr val="EE3137"/>
                </a:solidFill>
                <a:latin typeface="Arial" panose="020B0604020202020204" pitchFamily="34" charset="0"/>
                <a:cs typeface="Arial" panose="020B0604020202020204" pitchFamily="34" charset="0"/>
              </a:rPr>
              <a:t>Next Generation Sequencing in a nutshell</a:t>
            </a:r>
          </a:p>
        </p:txBody>
      </p:sp>
      <p:graphicFrame>
        <p:nvGraphicFramePr>
          <p:cNvPr id="3" name="Diagram 2">
            <a:extLst>
              <a:ext uri="{FF2B5EF4-FFF2-40B4-BE49-F238E27FC236}">
                <a16:creationId xmlns:a16="http://schemas.microsoft.com/office/drawing/2014/main" id="{0A8E53EB-C327-F26B-CCA4-49B32F1CF922}"/>
              </a:ext>
            </a:extLst>
          </p:cNvPr>
          <p:cNvGraphicFramePr/>
          <p:nvPr>
            <p:extLst>
              <p:ext uri="{D42A27DB-BD31-4B8C-83A1-F6EECF244321}">
                <p14:modId xmlns:p14="http://schemas.microsoft.com/office/powerpoint/2010/main" val="3617217861"/>
              </p:ext>
            </p:extLst>
          </p:nvPr>
        </p:nvGraphicFramePr>
        <p:xfrm>
          <a:off x="179512" y="723652"/>
          <a:ext cx="4752528" cy="3569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screenshot of a computer screen&#10;&#10;Description automatically generated">
            <a:extLst>
              <a:ext uri="{FF2B5EF4-FFF2-40B4-BE49-F238E27FC236}">
                <a16:creationId xmlns:a16="http://schemas.microsoft.com/office/drawing/2014/main" id="{5B184640-54EB-2D73-5DFD-17E604AC2373}"/>
              </a:ext>
            </a:extLst>
          </p:cNvPr>
          <p:cNvPicPr>
            <a:picLocks noChangeAspect="1"/>
          </p:cNvPicPr>
          <p:nvPr/>
        </p:nvPicPr>
        <p:blipFill rotWithShape="1">
          <a:blip r:embed="rId7">
            <a:extLst>
              <a:ext uri="{28A0092B-C50C-407E-A947-70E740481C1C}">
                <a14:useLocalDpi xmlns:a14="http://schemas.microsoft.com/office/drawing/2010/main" val="0"/>
              </a:ext>
            </a:extLst>
          </a:blip>
          <a:srcRect r="44585"/>
          <a:stretch/>
        </p:blipFill>
        <p:spPr>
          <a:xfrm>
            <a:off x="5148064" y="840892"/>
            <a:ext cx="3564463" cy="349491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2A23C00-46CD-145E-AC65-F62C3F3EB6E7}"/>
              </a:ext>
            </a:extLst>
          </p:cNvPr>
          <p:cNvPicPr>
            <a:picLocks noChangeAspect="1"/>
          </p:cNvPicPr>
          <p:nvPr/>
        </p:nvPicPr>
        <p:blipFill rotWithShape="1">
          <a:blip r:embed="rId8">
            <a:extLst>
              <a:ext uri="{28A0092B-C50C-407E-A947-70E740481C1C}">
                <a14:useLocalDpi xmlns:a14="http://schemas.microsoft.com/office/drawing/2010/main" val="0"/>
              </a:ext>
            </a:extLst>
          </a:blip>
          <a:srcRect l="3060" t="45965" r="3060" b="3123"/>
          <a:stretch/>
        </p:blipFill>
        <p:spPr>
          <a:xfrm>
            <a:off x="899592" y="4495529"/>
            <a:ext cx="7488832" cy="19332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8496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13">
            <a:extLst>
              <a:ext uri="{FF2B5EF4-FFF2-40B4-BE49-F238E27FC236}">
                <a16:creationId xmlns:a16="http://schemas.microsoft.com/office/drawing/2014/main" id="{03E91299-140F-4DDC-8E0E-BA08C0D28F3F}"/>
              </a:ext>
            </a:extLst>
          </p:cNvPr>
          <p:cNvSpPr>
            <a:spLocks noChangeArrowheads="1"/>
          </p:cNvSpPr>
          <p:nvPr/>
        </p:nvSpPr>
        <p:spPr bwMode="auto">
          <a:xfrm>
            <a:off x="112916" y="148570"/>
            <a:ext cx="58272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000" b="1" dirty="0">
                <a:solidFill>
                  <a:srgbClr val="FF0000"/>
                </a:solidFill>
                <a:latin typeface="Arial" panose="020B0604020202020204" pitchFamily="34" charset="0"/>
                <a:cs typeface="Arial" panose="020B0604020202020204" pitchFamily="34" charset="0"/>
                <a:sym typeface="Calibri" panose="020F0502020204030204" pitchFamily="34" charset="0"/>
              </a:rPr>
              <a:t>Importance of beads in sequencing processes</a:t>
            </a:r>
            <a:endParaRPr lang="en-US" altLang="en-US" sz="2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AC69B0B-74CE-4E68-A941-0FA016EC7EDE}"/>
              </a:ext>
            </a:extLst>
          </p:cNvPr>
          <p:cNvSpPr/>
          <p:nvPr/>
        </p:nvSpPr>
        <p:spPr>
          <a:xfrm>
            <a:off x="107504" y="742725"/>
            <a:ext cx="8856984" cy="513454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61950" indent="-266700" algn="just">
              <a:lnSpc>
                <a:spcPct val="200000"/>
              </a:lnSpc>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NGS can offer rapidity, reliability, and cost-effectiveness. However, these benefits also depend on the quality of the DNA being sequenced.</a:t>
            </a:r>
          </a:p>
          <a:p>
            <a:pPr marL="361950" indent="-266700" algn="just">
              <a:lnSpc>
                <a:spcPct val="200000"/>
              </a:lnSpc>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Poor quality or inefficiency in the early stages of the sequencing process can mean additional costs of errors, rework, or waste</a:t>
            </a:r>
          </a:p>
          <a:p>
            <a:pPr marL="361950" indent="-266700" algn="just">
              <a:lnSpc>
                <a:spcPct val="200000"/>
              </a:lnSpc>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Cleanup/Size selection beads are a </a:t>
            </a:r>
            <a:r>
              <a:rPr lang="en-US" sz="1400" dirty="0">
                <a:solidFill>
                  <a:srgbClr val="FF0000"/>
                </a:solidFill>
                <a:latin typeface="Arial" panose="020B0604020202020204" pitchFamily="34" charset="0"/>
                <a:cs typeface="Arial" panose="020B0604020202020204" pitchFamily="34" charset="0"/>
              </a:rPr>
              <a:t>pivotal part of the sequencing processes. </a:t>
            </a:r>
            <a:r>
              <a:rPr lang="en-US" sz="1400" dirty="0">
                <a:solidFill>
                  <a:schemeClr val="tx1"/>
                </a:solidFill>
                <a:latin typeface="Arial" panose="020B0604020202020204" pitchFamily="34" charset="0"/>
                <a:cs typeface="Arial" panose="020B0604020202020204" pitchFamily="34" charset="0"/>
              </a:rPr>
              <a:t>They have an immediate impact on efficiency and on quality, as well as key impacts downstream.</a:t>
            </a:r>
          </a:p>
          <a:p>
            <a:pPr marL="361950" indent="-266700" algn="just">
              <a:lnSpc>
                <a:spcPct val="200000"/>
              </a:lnSpc>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Thus, it is critical to evaluate any cleanup kit before selection.</a:t>
            </a:r>
          </a:p>
          <a:p>
            <a:pPr marL="361950" indent="-266700" algn="just">
              <a:lnSpc>
                <a:spcPct val="200000"/>
              </a:lnSpc>
              <a:spcBef>
                <a:spcPts val="1200"/>
              </a:spcBef>
              <a:spcAft>
                <a:spcPts val="1200"/>
              </a:spcAft>
              <a:buFont typeface="Arial" pitchFamily="34" charset="0"/>
              <a:buChar char="•"/>
            </a:pPr>
            <a:r>
              <a:rPr lang="en-US" sz="1400" dirty="0">
                <a:solidFill>
                  <a:schemeClr val="tx1"/>
                </a:solidFill>
                <a:latin typeface="Arial" panose="020B0604020202020204" pitchFamily="34" charset="0"/>
                <a:cs typeface="Arial" panose="020B0604020202020204" pitchFamily="34" charset="0"/>
              </a:rPr>
              <a:t>It is also important to benchmark its overall performance with others before starting NGS operations or when considering changing to a different cleanup solution. </a:t>
            </a:r>
            <a:endParaRPr lang="en-IN"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17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76C335E-A55D-B83E-743B-BDA8C149F982}"/>
              </a:ext>
            </a:extLst>
          </p:cNvPr>
          <p:cNvSpPr txBox="1"/>
          <p:nvPr/>
        </p:nvSpPr>
        <p:spPr>
          <a:xfrm>
            <a:off x="3796622" y="3775201"/>
            <a:ext cx="2511393" cy="300082"/>
          </a:xfrm>
          <a:prstGeom prst="rect">
            <a:avLst/>
          </a:prstGeom>
          <a:noFill/>
        </p:spPr>
        <p:txBody>
          <a:bodyPr wrap="none" rtlCol="0">
            <a:spAutoFit/>
          </a:bodyPr>
          <a:lstStyle/>
          <a:p>
            <a:pPr algn="ctr"/>
            <a:r>
              <a:rPr lang="en-IN" sz="1350" dirty="0"/>
              <a:t>Sheared genomic DNA fragments</a:t>
            </a:r>
          </a:p>
        </p:txBody>
      </p:sp>
      <p:pic>
        <p:nvPicPr>
          <p:cNvPr id="1042" name="Picture 18">
            <a:extLst>
              <a:ext uri="{FF2B5EF4-FFF2-40B4-BE49-F238E27FC236}">
                <a16:creationId xmlns:a16="http://schemas.microsoft.com/office/drawing/2014/main" id="{F6398DC5-CA74-243D-6C54-9B6905BA969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0151"/>
          <a:stretch/>
        </p:blipFill>
        <p:spPr bwMode="auto">
          <a:xfrm>
            <a:off x="60890" y="1489572"/>
            <a:ext cx="2146298" cy="203387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E2E67A0-FC01-0E8C-ACFF-4381FD1B5DE2}"/>
              </a:ext>
            </a:extLst>
          </p:cNvPr>
          <p:cNvSpPr txBox="1"/>
          <p:nvPr/>
        </p:nvSpPr>
        <p:spPr>
          <a:xfrm>
            <a:off x="537009" y="3805924"/>
            <a:ext cx="1246909" cy="300082"/>
          </a:xfrm>
          <a:prstGeom prst="rect">
            <a:avLst/>
          </a:prstGeom>
          <a:noFill/>
        </p:spPr>
        <p:txBody>
          <a:bodyPr wrap="square">
            <a:spAutoFit/>
          </a:bodyPr>
          <a:lstStyle/>
          <a:p>
            <a:pPr algn="ctr"/>
            <a:r>
              <a:rPr lang="en-IN" sz="1350" dirty="0"/>
              <a:t>Genomic DNA </a:t>
            </a:r>
          </a:p>
        </p:txBody>
      </p:sp>
      <p:sp>
        <p:nvSpPr>
          <p:cNvPr id="20" name="Arrow: Right 19">
            <a:extLst>
              <a:ext uri="{FF2B5EF4-FFF2-40B4-BE49-F238E27FC236}">
                <a16:creationId xmlns:a16="http://schemas.microsoft.com/office/drawing/2014/main" id="{62D43459-AED0-2365-3955-3996DE348983}"/>
              </a:ext>
            </a:extLst>
          </p:cNvPr>
          <p:cNvSpPr/>
          <p:nvPr/>
        </p:nvSpPr>
        <p:spPr>
          <a:xfrm>
            <a:off x="2201964" y="2424823"/>
            <a:ext cx="1402138" cy="1946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nvGrpSpPr>
          <p:cNvPr id="34" name="Group 33">
            <a:extLst>
              <a:ext uri="{FF2B5EF4-FFF2-40B4-BE49-F238E27FC236}">
                <a16:creationId xmlns:a16="http://schemas.microsoft.com/office/drawing/2014/main" id="{DE3DE859-53A2-A74E-C150-C41B578479A3}"/>
              </a:ext>
            </a:extLst>
          </p:cNvPr>
          <p:cNvGrpSpPr/>
          <p:nvPr/>
        </p:nvGrpSpPr>
        <p:grpSpPr>
          <a:xfrm>
            <a:off x="6530715" y="692696"/>
            <a:ext cx="2492011" cy="4166062"/>
            <a:chOff x="8676626" y="859906"/>
            <a:chExt cx="3322681" cy="5554749"/>
          </a:xfrm>
        </p:grpSpPr>
        <p:sp>
          <p:nvSpPr>
            <p:cNvPr id="21" name="Rectangle: Rounded Corners 20">
              <a:extLst>
                <a:ext uri="{FF2B5EF4-FFF2-40B4-BE49-F238E27FC236}">
                  <a16:creationId xmlns:a16="http://schemas.microsoft.com/office/drawing/2014/main" id="{4DCAF38D-870F-50F3-27D2-2FFBFF47994E}"/>
                </a:ext>
              </a:extLst>
            </p:cNvPr>
            <p:cNvSpPr/>
            <p:nvPr/>
          </p:nvSpPr>
          <p:spPr>
            <a:xfrm>
              <a:off x="8676626" y="859906"/>
              <a:ext cx="3266698" cy="5554749"/>
            </a:xfrm>
            <a:prstGeom prst="round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350" dirty="0"/>
            </a:p>
          </p:txBody>
        </p:sp>
        <p:pic>
          <p:nvPicPr>
            <p:cNvPr id="22" name="Picture 4" descr="Dna Clipart Stock Illustrations, Royalty-Free Vector Graphics &amp; Clip Art -  iStock">
              <a:extLst>
                <a:ext uri="{FF2B5EF4-FFF2-40B4-BE49-F238E27FC236}">
                  <a16:creationId xmlns:a16="http://schemas.microsoft.com/office/drawing/2014/main" id="{EC6B0AF8-BEEF-3520-525E-098FE56841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70" t="7948" r="31584" b="15400"/>
            <a:stretch/>
          </p:blipFill>
          <p:spPr bwMode="auto">
            <a:xfrm>
              <a:off x="9146153" y="1088945"/>
              <a:ext cx="431794" cy="200129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958DC8A4-2FCF-EF49-8FEC-E35D4A876F91}"/>
                </a:ext>
              </a:extLst>
            </p:cNvPr>
            <p:cNvCxnSpPr/>
            <p:nvPr/>
          </p:nvCxnSpPr>
          <p:spPr>
            <a:xfrm>
              <a:off x="9872422" y="2141477"/>
              <a:ext cx="437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172FD78-59B5-E9B4-CBB0-B6122243641B}"/>
                </a:ext>
              </a:extLst>
            </p:cNvPr>
            <p:cNvSpPr txBox="1"/>
            <p:nvPr/>
          </p:nvSpPr>
          <p:spPr>
            <a:xfrm>
              <a:off x="10562550" y="1904925"/>
              <a:ext cx="918200" cy="400109"/>
            </a:xfrm>
            <a:prstGeom prst="rect">
              <a:avLst/>
            </a:prstGeom>
            <a:noFill/>
          </p:spPr>
          <p:txBody>
            <a:bodyPr wrap="none" rtlCol="0">
              <a:spAutoFit/>
            </a:bodyPr>
            <a:lstStyle/>
            <a:p>
              <a:r>
                <a:rPr lang="en-IN" sz="1350" dirty="0">
                  <a:solidFill>
                    <a:srgbClr val="3333CC"/>
                  </a:solidFill>
                </a:rPr>
                <a:t>Too big</a:t>
              </a:r>
            </a:p>
          </p:txBody>
        </p:sp>
        <p:pic>
          <p:nvPicPr>
            <p:cNvPr id="26" name="Picture 10" descr="Dna Clipart Stock Illustrations, Royalty-Free Vector Graphics &amp; Clip Art -  iStock">
              <a:extLst>
                <a:ext uri="{FF2B5EF4-FFF2-40B4-BE49-F238E27FC236}">
                  <a16:creationId xmlns:a16="http://schemas.microsoft.com/office/drawing/2014/main" id="{656C3914-4DF0-E599-87C6-AF0A059438C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3" t="14131" r="31405" b="10183"/>
            <a:stretch/>
          </p:blipFill>
          <p:spPr bwMode="auto">
            <a:xfrm flipH="1">
              <a:off x="9348911" y="3592811"/>
              <a:ext cx="169895" cy="344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Dna Clipart Stock Illustrations, Royalty-Free Vector Graphics &amp; Clip Art -  iStock">
              <a:extLst>
                <a:ext uri="{FF2B5EF4-FFF2-40B4-BE49-F238E27FC236}">
                  <a16:creationId xmlns:a16="http://schemas.microsoft.com/office/drawing/2014/main" id="{920683FB-23E7-4DCE-E2EC-FF93875C6DC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253" t="14131" r="31405" b="10183"/>
            <a:stretch/>
          </p:blipFill>
          <p:spPr bwMode="auto">
            <a:xfrm flipH="1">
              <a:off x="9068896" y="3596057"/>
              <a:ext cx="171935" cy="34817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2B14EB88-1CC8-A07C-A179-A972910B1420}"/>
                </a:ext>
              </a:extLst>
            </p:cNvPr>
            <p:cNvCxnSpPr/>
            <p:nvPr/>
          </p:nvCxnSpPr>
          <p:spPr>
            <a:xfrm>
              <a:off x="9886643" y="3703015"/>
              <a:ext cx="437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8857B8C-863A-676E-6996-33F23685FB30}"/>
                </a:ext>
              </a:extLst>
            </p:cNvPr>
            <p:cNvSpPr txBox="1"/>
            <p:nvPr/>
          </p:nvSpPr>
          <p:spPr>
            <a:xfrm>
              <a:off x="10576770" y="3466462"/>
              <a:ext cx="1125522" cy="400109"/>
            </a:xfrm>
            <a:prstGeom prst="rect">
              <a:avLst/>
            </a:prstGeom>
            <a:noFill/>
          </p:spPr>
          <p:txBody>
            <a:bodyPr wrap="none" rtlCol="0">
              <a:spAutoFit/>
            </a:bodyPr>
            <a:lstStyle/>
            <a:p>
              <a:r>
                <a:rPr lang="en-IN" sz="1350" dirty="0">
                  <a:solidFill>
                    <a:srgbClr val="3333CC"/>
                  </a:solidFill>
                </a:rPr>
                <a:t>Too small</a:t>
              </a:r>
            </a:p>
          </p:txBody>
        </p:sp>
        <p:pic>
          <p:nvPicPr>
            <p:cNvPr id="30" name="Picture 12" descr="Dna clipart Vectors &amp; Illustrations for Free Download | Freepik">
              <a:extLst>
                <a:ext uri="{FF2B5EF4-FFF2-40B4-BE49-F238E27FC236}">
                  <a16:creationId xmlns:a16="http://schemas.microsoft.com/office/drawing/2014/main" id="{AFFD59F9-37BE-BAE6-98CC-E0F0D848A2F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267" t="9091" r="10267" b="5534"/>
            <a:stretch/>
          </p:blipFill>
          <p:spPr bwMode="auto">
            <a:xfrm rot="17657498">
              <a:off x="8923536" y="4845667"/>
              <a:ext cx="801681" cy="52073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705B3771-578B-6E79-E87B-4DF5C1D9418C}"/>
                </a:ext>
              </a:extLst>
            </p:cNvPr>
            <p:cNvCxnSpPr/>
            <p:nvPr/>
          </p:nvCxnSpPr>
          <p:spPr>
            <a:xfrm>
              <a:off x="9854863" y="5106032"/>
              <a:ext cx="437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7CE47C9-CEAA-0C22-7333-615CCFF71656}"/>
                </a:ext>
              </a:extLst>
            </p:cNvPr>
            <p:cNvSpPr txBox="1"/>
            <p:nvPr/>
          </p:nvSpPr>
          <p:spPr>
            <a:xfrm>
              <a:off x="10461963" y="4921366"/>
              <a:ext cx="1537344" cy="677108"/>
            </a:xfrm>
            <a:prstGeom prst="rect">
              <a:avLst/>
            </a:prstGeom>
            <a:noFill/>
          </p:spPr>
          <p:txBody>
            <a:bodyPr wrap="none" rtlCol="0">
              <a:spAutoFit/>
            </a:bodyPr>
            <a:lstStyle/>
            <a:p>
              <a:r>
                <a:rPr lang="en-IN" sz="1350" dirty="0">
                  <a:solidFill>
                    <a:srgbClr val="3333CC"/>
                  </a:solidFill>
                </a:rPr>
                <a:t>Optimum size</a:t>
              </a:r>
            </a:p>
            <a:p>
              <a:r>
                <a:rPr lang="en-IN" sz="1350" dirty="0">
                  <a:solidFill>
                    <a:srgbClr val="3333CC"/>
                  </a:solidFill>
                </a:rPr>
                <a:t>(150-800bp)</a:t>
              </a:r>
            </a:p>
          </p:txBody>
        </p:sp>
      </p:grpSp>
      <p:sp>
        <p:nvSpPr>
          <p:cNvPr id="36" name="TextBox 35">
            <a:extLst>
              <a:ext uri="{FF2B5EF4-FFF2-40B4-BE49-F238E27FC236}">
                <a16:creationId xmlns:a16="http://schemas.microsoft.com/office/drawing/2014/main" id="{36974D6F-970E-BD78-F011-8469E3DFB645}"/>
              </a:ext>
            </a:extLst>
          </p:cNvPr>
          <p:cNvSpPr txBox="1"/>
          <p:nvPr/>
        </p:nvSpPr>
        <p:spPr>
          <a:xfrm>
            <a:off x="2288248" y="1726232"/>
            <a:ext cx="1107871" cy="738664"/>
          </a:xfrm>
          <a:prstGeom prst="rect">
            <a:avLst/>
          </a:prstGeom>
          <a:gradFill flip="none" rotWithShape="1">
            <a:gsLst>
              <a:gs pos="0">
                <a:schemeClr val="accent2">
                  <a:lumMod val="5000"/>
                  <a:lumOff val="95000"/>
                </a:schemeClr>
              </a:gs>
              <a:gs pos="100000">
                <a:schemeClr val="accent2">
                  <a:lumMod val="45000"/>
                  <a:lumOff val="55000"/>
                </a:schemeClr>
              </a:gs>
              <a:gs pos="83000">
                <a:schemeClr val="accent2">
                  <a:lumMod val="45000"/>
                  <a:lumOff val="55000"/>
                </a:schemeClr>
              </a:gs>
              <a:gs pos="100000">
                <a:schemeClr val="accent2">
                  <a:lumMod val="30000"/>
                  <a:lumOff val="70000"/>
                </a:schemeClr>
              </a:gs>
            </a:gsLst>
            <a:path path="shape">
              <a:fillToRect l="50000" t="50000" r="50000" b="50000"/>
            </a:path>
            <a:tileRect/>
          </a:gradFill>
        </p:spPr>
        <p:txBody>
          <a:bodyPr wrap="square" rtlCol="0">
            <a:spAutoFit/>
          </a:bodyPr>
          <a:lstStyle/>
          <a:p>
            <a:pPr algn="ctr"/>
            <a:r>
              <a:rPr lang="en-IN" sz="1050" dirty="0">
                <a:solidFill>
                  <a:schemeClr val="accent1">
                    <a:lumMod val="75000"/>
                  </a:schemeClr>
                </a:solidFill>
                <a:latin typeface="Arial" panose="020B0604020202020204" pitchFamily="34" charset="0"/>
                <a:cs typeface="Arial" panose="020B0604020202020204" pitchFamily="34" charset="0"/>
              </a:rPr>
              <a:t>Enzymatic </a:t>
            </a:r>
          </a:p>
          <a:p>
            <a:pPr algn="ctr"/>
            <a:r>
              <a:rPr lang="en-IN" sz="1050" dirty="0">
                <a:solidFill>
                  <a:schemeClr val="accent1">
                    <a:lumMod val="75000"/>
                  </a:schemeClr>
                </a:solidFill>
                <a:latin typeface="Arial" panose="020B0604020202020204" pitchFamily="34" charset="0"/>
                <a:cs typeface="Arial" panose="020B0604020202020204" pitchFamily="34" charset="0"/>
              </a:rPr>
              <a:t> or</a:t>
            </a:r>
          </a:p>
          <a:p>
            <a:pPr algn="ctr"/>
            <a:r>
              <a:rPr lang="en-IN" sz="1050" dirty="0">
                <a:solidFill>
                  <a:schemeClr val="accent1">
                    <a:lumMod val="75000"/>
                  </a:schemeClr>
                </a:solidFill>
                <a:latin typeface="Arial" panose="020B0604020202020204" pitchFamily="34" charset="0"/>
                <a:cs typeface="Arial" panose="020B0604020202020204" pitchFamily="34" charset="0"/>
              </a:rPr>
              <a:t>Mechanical fragmentation</a:t>
            </a:r>
          </a:p>
        </p:txBody>
      </p:sp>
      <p:grpSp>
        <p:nvGrpSpPr>
          <p:cNvPr id="38" name="Group 37">
            <a:extLst>
              <a:ext uri="{FF2B5EF4-FFF2-40B4-BE49-F238E27FC236}">
                <a16:creationId xmlns:a16="http://schemas.microsoft.com/office/drawing/2014/main" id="{4054C2E5-3354-A2AB-20CD-9C700A0B3390}"/>
              </a:ext>
            </a:extLst>
          </p:cNvPr>
          <p:cNvGrpSpPr/>
          <p:nvPr/>
        </p:nvGrpSpPr>
        <p:grpSpPr>
          <a:xfrm>
            <a:off x="3879979" y="1571112"/>
            <a:ext cx="2239496" cy="1902115"/>
            <a:chOff x="4909203" y="1661188"/>
            <a:chExt cx="3633273" cy="3016442"/>
          </a:xfrm>
        </p:grpSpPr>
        <p:grpSp>
          <p:nvGrpSpPr>
            <p:cNvPr id="17" name="Group 16">
              <a:extLst>
                <a:ext uri="{FF2B5EF4-FFF2-40B4-BE49-F238E27FC236}">
                  <a16:creationId xmlns:a16="http://schemas.microsoft.com/office/drawing/2014/main" id="{D1B31E1E-5648-0E16-1B3C-EA895CB50F0C}"/>
                </a:ext>
              </a:extLst>
            </p:cNvPr>
            <p:cNvGrpSpPr/>
            <p:nvPr/>
          </p:nvGrpSpPr>
          <p:grpSpPr>
            <a:xfrm>
              <a:off x="4962989" y="2081573"/>
              <a:ext cx="3175626" cy="2435261"/>
              <a:chOff x="3944068" y="794568"/>
              <a:chExt cx="4156730" cy="3281697"/>
            </a:xfrm>
          </p:grpSpPr>
          <p:pic>
            <p:nvPicPr>
              <p:cNvPr id="15" name="Picture 4" descr="Dna Clipart Stock Illustrations, Royalty-Free Vector Graphics &amp; Clip Art -  iStock">
                <a:extLst>
                  <a:ext uri="{FF2B5EF4-FFF2-40B4-BE49-F238E27FC236}">
                    <a16:creationId xmlns:a16="http://schemas.microsoft.com/office/drawing/2014/main" id="{409BDD85-D385-EEAA-D8D4-1C8640BC25F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170" t="7948" r="31584" b="15400"/>
              <a:stretch/>
            </p:blipFill>
            <p:spPr bwMode="auto">
              <a:xfrm rot="19897821">
                <a:off x="4603438" y="1583270"/>
                <a:ext cx="523003" cy="2492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na Clipart Stock Illustrations, Royalty-Free Vector Graphics &amp; Clip Art -  iStock">
                <a:extLst>
                  <a:ext uri="{FF2B5EF4-FFF2-40B4-BE49-F238E27FC236}">
                    <a16:creationId xmlns:a16="http://schemas.microsoft.com/office/drawing/2014/main" id="{F8170F63-8A3C-D616-77F8-412F5EC7F0D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460" r="30914"/>
              <a:stretch/>
            </p:blipFill>
            <p:spPr bwMode="auto">
              <a:xfrm>
                <a:off x="5991579" y="1075935"/>
                <a:ext cx="209868" cy="5296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na Clipart Stock Illustrations, Royalty-Free Vector Graphics &amp; Clip Art -  iStock">
                <a:extLst>
                  <a:ext uri="{FF2B5EF4-FFF2-40B4-BE49-F238E27FC236}">
                    <a16:creationId xmlns:a16="http://schemas.microsoft.com/office/drawing/2014/main" id="{4F571747-86F1-B03F-CDBA-B1FA9BBEC46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253" t="14131" r="31405" b="10183"/>
              <a:stretch/>
            </p:blipFill>
            <p:spPr bwMode="auto">
              <a:xfrm rot="610926" flipH="1">
                <a:off x="6191110" y="1139309"/>
                <a:ext cx="205782" cy="428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Dna Clipart Stock Illustrations, Royalty-Free Vector Graphics &amp; Clip Art -  iStock">
                <a:extLst>
                  <a:ext uri="{FF2B5EF4-FFF2-40B4-BE49-F238E27FC236}">
                    <a16:creationId xmlns:a16="http://schemas.microsoft.com/office/drawing/2014/main" id="{9CA4536E-B4CD-04C3-9030-A48A9C063D2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253" t="14131" r="31405" b="10183"/>
              <a:stretch/>
            </p:blipFill>
            <p:spPr bwMode="auto">
              <a:xfrm rot="21058650" flipH="1">
                <a:off x="6217716" y="1630121"/>
                <a:ext cx="134566" cy="4285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Dna Clipart Stock Illustrations, Royalty-Free Vector Graphics &amp; Clip Art -  iStock">
                <a:extLst>
                  <a:ext uri="{FF2B5EF4-FFF2-40B4-BE49-F238E27FC236}">
                    <a16:creationId xmlns:a16="http://schemas.microsoft.com/office/drawing/2014/main" id="{BC7590E8-3A55-F806-DFC0-6D7234D9E5C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253" t="14131" r="31405" b="10183"/>
              <a:stretch/>
            </p:blipFill>
            <p:spPr bwMode="auto">
              <a:xfrm rot="610926" flipH="1">
                <a:off x="5761800" y="1622670"/>
                <a:ext cx="205782" cy="428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Dna Clipart Stock Illustrations, Royalty-Free Vector Graphics &amp; Clip Art -  iStock">
                <a:extLst>
                  <a:ext uri="{FF2B5EF4-FFF2-40B4-BE49-F238E27FC236}">
                    <a16:creationId xmlns:a16="http://schemas.microsoft.com/office/drawing/2014/main" id="{C6AC85FD-376D-A2E2-842E-AE18052C61C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253" t="14131" r="31405" b="10183"/>
              <a:stretch/>
            </p:blipFill>
            <p:spPr bwMode="auto">
              <a:xfrm rot="610926" flipH="1">
                <a:off x="5492240" y="1090052"/>
                <a:ext cx="208254" cy="4337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na clipart Vectors &amp; Illustrations for Free Download | Freepik">
                <a:extLst>
                  <a:ext uri="{FF2B5EF4-FFF2-40B4-BE49-F238E27FC236}">
                    <a16:creationId xmlns:a16="http://schemas.microsoft.com/office/drawing/2014/main" id="{7FA6D366-1C1B-C73A-BD31-5D5C3FCF6E7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267" t="9091" r="10267" b="5534"/>
              <a:stretch/>
            </p:blipFill>
            <p:spPr bwMode="auto">
              <a:xfrm rot="18695430">
                <a:off x="6483138" y="1142149"/>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na clipart Vectors &amp; Illustrations for Free Download | Freepik">
                <a:extLst>
                  <a:ext uri="{FF2B5EF4-FFF2-40B4-BE49-F238E27FC236}">
                    <a16:creationId xmlns:a16="http://schemas.microsoft.com/office/drawing/2014/main" id="{CF174C40-4FD7-CFBA-705A-822B30A9D8E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267" t="9091" r="10267" b="5534"/>
              <a:stretch/>
            </p:blipFill>
            <p:spPr bwMode="auto">
              <a:xfrm rot="17320176">
                <a:off x="6025799" y="2622354"/>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na clipart Vectors &amp; Illustrations for Free Download | Freepik">
                <a:extLst>
                  <a:ext uri="{FF2B5EF4-FFF2-40B4-BE49-F238E27FC236}">
                    <a16:creationId xmlns:a16="http://schemas.microsoft.com/office/drawing/2014/main" id="{5965A616-B80C-4368-5F4B-B8B7C9A5E5F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267" t="9091" r="10267" b="5534"/>
              <a:stretch/>
            </p:blipFill>
            <p:spPr bwMode="auto">
              <a:xfrm rot="18695430">
                <a:off x="6649124" y="2145230"/>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Dna clipart Vectors &amp; Illustrations for Free Download | Freepik">
                <a:extLst>
                  <a:ext uri="{FF2B5EF4-FFF2-40B4-BE49-F238E27FC236}">
                    <a16:creationId xmlns:a16="http://schemas.microsoft.com/office/drawing/2014/main" id="{15223B86-7398-15B4-E7FE-CFB89A546C2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267" t="9091" r="10267" b="5534"/>
              <a:stretch/>
            </p:blipFill>
            <p:spPr bwMode="auto">
              <a:xfrm rot="15863019">
                <a:off x="4552584" y="1160862"/>
                <a:ext cx="998650" cy="630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na Clipart Stock Illustrations, Royalty-Free Vector Graphics &amp; Clip Art -  iStock">
                <a:extLst>
                  <a:ext uri="{FF2B5EF4-FFF2-40B4-BE49-F238E27FC236}">
                    <a16:creationId xmlns:a16="http://schemas.microsoft.com/office/drawing/2014/main" id="{E1571F90-AFCD-0A75-4A4F-F8435E30E6A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1170" t="7948" r="31584" b="15400"/>
              <a:stretch/>
            </p:blipFill>
            <p:spPr bwMode="auto">
              <a:xfrm rot="18519469">
                <a:off x="4929064" y="909323"/>
                <a:ext cx="523003" cy="24929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na Clipart Stock Illustrations, Royalty-Free Vector Graphics &amp; Clip Art -  iStock">
                <a:extLst>
                  <a:ext uri="{FF2B5EF4-FFF2-40B4-BE49-F238E27FC236}">
                    <a16:creationId xmlns:a16="http://schemas.microsoft.com/office/drawing/2014/main" id="{AA2EC7DB-DAD0-ED79-70AD-1ABEB6CC60E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170" t="7948" r="31584" b="15400"/>
              <a:stretch/>
            </p:blipFill>
            <p:spPr bwMode="auto">
              <a:xfrm rot="481272">
                <a:off x="7577795" y="794568"/>
                <a:ext cx="523003" cy="2492995"/>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Oval 36">
              <a:extLst>
                <a:ext uri="{FF2B5EF4-FFF2-40B4-BE49-F238E27FC236}">
                  <a16:creationId xmlns:a16="http://schemas.microsoft.com/office/drawing/2014/main" id="{14FE2F89-8B46-C2D2-FDCA-F85E7A3BF5D3}"/>
                </a:ext>
              </a:extLst>
            </p:cNvPr>
            <p:cNvSpPr/>
            <p:nvPr/>
          </p:nvSpPr>
          <p:spPr>
            <a:xfrm>
              <a:off x="4909203" y="1661188"/>
              <a:ext cx="3633273" cy="3016442"/>
            </a:xfrm>
            <a:prstGeom prst="ellipse">
              <a:avLst/>
            </a:prstGeom>
            <a:noFill/>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350" dirty="0">
                <a:solidFill>
                  <a:schemeClr val="tx2">
                    <a:lumMod val="60000"/>
                    <a:lumOff val="40000"/>
                  </a:schemeClr>
                </a:solidFill>
              </a:endParaRPr>
            </a:p>
          </p:txBody>
        </p:sp>
      </p:grpSp>
      <p:sp>
        <p:nvSpPr>
          <p:cNvPr id="2" name="Rectangle 363">
            <a:extLst>
              <a:ext uri="{FF2B5EF4-FFF2-40B4-BE49-F238E27FC236}">
                <a16:creationId xmlns:a16="http://schemas.microsoft.com/office/drawing/2014/main" id="{37D407DE-7E17-3EA2-EED6-5D69153EF7A6}"/>
              </a:ext>
            </a:extLst>
          </p:cNvPr>
          <p:cNvSpPr>
            <a:spLocks noChangeArrowheads="1"/>
          </p:cNvSpPr>
          <p:nvPr/>
        </p:nvSpPr>
        <p:spPr bwMode="auto">
          <a:xfrm>
            <a:off x="35496" y="148570"/>
            <a:ext cx="8437681" cy="400110"/>
          </a:xfrm>
          <a:prstGeom prst="rect">
            <a:avLst/>
          </a:prstGeom>
          <a:noFill/>
          <a:ln w="9525">
            <a:noFill/>
            <a:miter lim="800000"/>
            <a:headEnd/>
            <a:tailEnd/>
          </a:ln>
          <a:effectLst/>
        </p:spPr>
        <p:txBody>
          <a:bodyPr wrap="square">
            <a:spAutoFit/>
          </a:bodyPr>
          <a:lstStyle/>
          <a:p>
            <a:r>
              <a:rPr lang="en-US" sz="2000" b="1" dirty="0">
                <a:solidFill>
                  <a:srgbClr val="EE3137"/>
                </a:solidFill>
                <a:latin typeface="Arial" panose="020B0604020202020204" pitchFamily="34" charset="0"/>
                <a:cs typeface="Arial" panose="020B0604020202020204" pitchFamily="34" charset="0"/>
              </a:rPr>
              <a:t>Double-sided size-selection using magnetic nanoparticles</a:t>
            </a:r>
          </a:p>
        </p:txBody>
      </p:sp>
      <p:pic>
        <p:nvPicPr>
          <p:cNvPr id="4" name="Picture 3">
            <a:extLst>
              <a:ext uri="{FF2B5EF4-FFF2-40B4-BE49-F238E27FC236}">
                <a16:creationId xmlns:a16="http://schemas.microsoft.com/office/drawing/2014/main" id="{476C639A-5CB2-D274-2C38-57F18181B5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24372" y="4222039"/>
            <a:ext cx="3921681" cy="2261503"/>
          </a:xfrm>
          <a:prstGeom prst="rect">
            <a:avLst/>
          </a:prstGeom>
        </p:spPr>
      </p:pic>
    </p:spTree>
    <p:extLst>
      <p:ext uri="{BB962C8B-B14F-4D97-AF65-F5344CB8AC3E}">
        <p14:creationId xmlns:p14="http://schemas.microsoft.com/office/powerpoint/2010/main" val="1142947815"/>
      </p:ext>
    </p:extLst>
  </p:cSld>
  <p:clrMapOvr>
    <a:masterClrMapping/>
  </p:clrMapOvr>
</p:sld>
</file>

<file path=ppt/theme/theme1.xml><?xml version="1.0" encoding="utf-8"?>
<a:theme xmlns:a="http://schemas.openxmlformats.org/drawingml/2006/main" name="temple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gGenome ppt form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agGenome ppt form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MagGenome ppt form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templete</Template>
  <TotalTime>9015</TotalTime>
  <Words>1282</Words>
  <Application>Microsoft Office PowerPoint</Application>
  <PresentationFormat>On-screen Show (4:3)</PresentationFormat>
  <Paragraphs>131</Paragraphs>
  <Slides>28</Slides>
  <Notes>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28</vt:i4>
      </vt:variant>
    </vt:vector>
  </HeadingPairs>
  <TitlesOfParts>
    <vt:vector size="42" baseType="lpstr">
      <vt:lpstr>Arial</vt:lpstr>
      <vt:lpstr>Calibri</vt:lpstr>
      <vt:lpstr>Lato</vt:lpstr>
      <vt:lpstr>Swis721 Lt BT</vt:lpstr>
      <vt:lpstr>Tahoma</vt:lpstr>
      <vt:lpstr>Times New Roman</vt:lpstr>
      <vt:lpstr>Wingdings</vt:lpstr>
      <vt:lpstr>templete</vt:lpstr>
      <vt:lpstr>1_Office Theme</vt:lpstr>
      <vt:lpstr>5_Office Theme</vt:lpstr>
      <vt:lpstr>MagGenome ppt format</vt:lpstr>
      <vt:lpstr>2_Office Theme</vt:lpstr>
      <vt:lpstr>1_MagGenome ppt format</vt:lpstr>
      <vt:lpstr>2_MagGenome ppt format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Scarcity of Viral RNA extraction kits March-April 2020</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jai shri krishna</dc:creator>
  <cp:lastModifiedBy>Aniruddha Bhati</cp:lastModifiedBy>
  <cp:revision>303</cp:revision>
  <dcterms:created xsi:type="dcterms:W3CDTF">2006-08-16T00:00:00Z</dcterms:created>
  <dcterms:modified xsi:type="dcterms:W3CDTF">2023-10-18T08:24:10Z</dcterms:modified>
</cp:coreProperties>
</file>