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0" r:id="rId14"/>
    <p:sldId id="271" r:id="rId15"/>
    <p:sldId id="297" r:id="rId16"/>
    <p:sldId id="298" r:id="rId17"/>
    <p:sldId id="299" r:id="rId18"/>
    <p:sldId id="300" r:id="rId19"/>
    <p:sldId id="301" r:id="rId20"/>
    <p:sldId id="296" r:id="rId21"/>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bg1"/>
        </a:solidFill>
        <a:latin typeface="Times New Roman" pitchFamily="16" charset="0"/>
        <a:ea typeface="+mn-ea"/>
        <a:cs typeface="+mn-cs"/>
      </a:defRPr>
    </a:lvl1pPr>
    <a:lvl2pPr marL="457200" algn="l" rtl="0" eaLnBrk="0" fontAlgn="base" hangingPunct="0">
      <a:spcBef>
        <a:spcPct val="0"/>
      </a:spcBef>
      <a:spcAft>
        <a:spcPct val="0"/>
      </a:spcAft>
      <a:defRPr kern="1200">
        <a:solidFill>
          <a:schemeClr val="bg1"/>
        </a:solidFill>
        <a:latin typeface="Times New Roman" pitchFamily="16" charset="0"/>
        <a:ea typeface="+mn-ea"/>
        <a:cs typeface="+mn-cs"/>
      </a:defRPr>
    </a:lvl2pPr>
    <a:lvl3pPr marL="914400" algn="l" rtl="0" eaLnBrk="0" fontAlgn="base" hangingPunct="0">
      <a:spcBef>
        <a:spcPct val="0"/>
      </a:spcBef>
      <a:spcAft>
        <a:spcPct val="0"/>
      </a:spcAft>
      <a:defRPr kern="1200">
        <a:solidFill>
          <a:schemeClr val="bg1"/>
        </a:solidFill>
        <a:latin typeface="Times New Roman" pitchFamily="16" charset="0"/>
        <a:ea typeface="+mn-ea"/>
        <a:cs typeface="+mn-cs"/>
      </a:defRPr>
    </a:lvl3pPr>
    <a:lvl4pPr marL="1371600" algn="l" rtl="0" eaLnBrk="0" fontAlgn="base" hangingPunct="0">
      <a:spcBef>
        <a:spcPct val="0"/>
      </a:spcBef>
      <a:spcAft>
        <a:spcPct val="0"/>
      </a:spcAft>
      <a:defRPr kern="1200">
        <a:solidFill>
          <a:schemeClr val="bg1"/>
        </a:solidFill>
        <a:latin typeface="Times New Roman" pitchFamily="16" charset="0"/>
        <a:ea typeface="+mn-ea"/>
        <a:cs typeface="+mn-cs"/>
      </a:defRPr>
    </a:lvl4pPr>
    <a:lvl5pPr marL="1828800" algn="l" rtl="0" eaLnBrk="0" fontAlgn="base" hangingPunct="0">
      <a:spcBef>
        <a:spcPct val="0"/>
      </a:spcBef>
      <a:spcAft>
        <a:spcPct val="0"/>
      </a:spcAft>
      <a:defRPr kern="1200">
        <a:solidFill>
          <a:schemeClr val="bg1"/>
        </a:solidFill>
        <a:latin typeface="Times New Roman" pitchFamily="16" charset="0"/>
        <a:ea typeface="+mn-ea"/>
        <a:cs typeface="+mn-cs"/>
      </a:defRPr>
    </a:lvl5pPr>
    <a:lvl6pPr marL="2286000" algn="l" defTabSz="914400" rtl="0" eaLnBrk="1" latinLnBrk="0" hangingPunct="1">
      <a:defRPr kern="1200">
        <a:solidFill>
          <a:schemeClr val="bg1"/>
        </a:solidFill>
        <a:latin typeface="Times New Roman" pitchFamily="16" charset="0"/>
        <a:ea typeface="+mn-ea"/>
        <a:cs typeface="+mn-cs"/>
      </a:defRPr>
    </a:lvl6pPr>
    <a:lvl7pPr marL="2743200" algn="l" defTabSz="914400" rtl="0" eaLnBrk="1" latinLnBrk="0" hangingPunct="1">
      <a:defRPr kern="1200">
        <a:solidFill>
          <a:schemeClr val="bg1"/>
        </a:solidFill>
        <a:latin typeface="Times New Roman" pitchFamily="16" charset="0"/>
        <a:ea typeface="+mn-ea"/>
        <a:cs typeface="+mn-cs"/>
      </a:defRPr>
    </a:lvl7pPr>
    <a:lvl8pPr marL="3200400" algn="l" defTabSz="914400" rtl="0" eaLnBrk="1" latinLnBrk="0" hangingPunct="1">
      <a:defRPr kern="1200">
        <a:solidFill>
          <a:schemeClr val="bg1"/>
        </a:solidFill>
        <a:latin typeface="Times New Roman" pitchFamily="16" charset="0"/>
        <a:ea typeface="+mn-ea"/>
        <a:cs typeface="+mn-cs"/>
      </a:defRPr>
    </a:lvl8pPr>
    <a:lvl9pPr marL="3657600" algn="l" defTabSz="914400" rtl="0" eaLnBrk="1" latinLnBrk="0" hangingPunct="1">
      <a:defRPr kern="1200">
        <a:solidFill>
          <a:schemeClr val="bg1"/>
        </a:solidFill>
        <a:latin typeface="Times New Roman" pitchFamily="1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w="9525">
            <a:solidFill>
              <a:srgbClr val="000000"/>
            </a:solidFill>
            <a:miter lim="800000"/>
            <a:headEnd/>
            <a:tailEnd/>
          </a:ln>
          <a:effectLst/>
        </p:spPr>
      </p:sp>
      <p:sp>
        <p:nvSpPr>
          <p:cNvPr id="2051" name="Rectangle 3"/>
          <p:cNvSpPr txBox="1">
            <a:spLocks noGrp="1" noChangeArrowheads="1"/>
          </p:cNvSpPr>
          <p:nvPr>
            <p:ph type="body" idx="1"/>
          </p:nvPr>
        </p:nvSpPr>
        <p:spPr bwMode="auto">
          <a:xfrm>
            <a:off x="685800" y="4343400"/>
            <a:ext cx="54864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smtClean="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2"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6"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4"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018"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8" name="Rectangle 2"/>
          <p:cNvSpPr txBox="1">
            <a:spLocks noGrp="1" noChangeArrowheads="1"/>
          </p:cNvSpPr>
          <p:nvPr>
            <p:ph type="body" idx="1"/>
          </p:nvPr>
        </p:nvSpPr>
        <p:spPr bwMode="auto">
          <a:xfrm>
            <a:off x="685800" y="4343400"/>
            <a:ext cx="5486400" cy="4114800"/>
          </a:xfrm>
          <a:prstGeom prst="rect">
            <a:avLst/>
          </a:prstGeom>
          <a:noFill/>
          <a:ln>
            <a:miter lim="800000"/>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8013" cy="1141412"/>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7200" y="1600200"/>
            <a:ext cx="8228013" cy="45243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lnSpc>
          <a:spcPct val="94000"/>
        </a:lnSpc>
        <a:spcBef>
          <a:spcPct val="0"/>
        </a:spcBef>
        <a:spcAft>
          <a:spcPct val="0"/>
        </a:spcAft>
        <a:buClr>
          <a:srgbClr val="000000"/>
        </a:buClr>
        <a:buSzPct val="100000"/>
        <a:buFont typeface="Calibri" pitchFamily="32" charset="0"/>
        <a:defRPr sz="4400">
          <a:solidFill>
            <a:srgbClr val="000000"/>
          </a:solidFill>
          <a:latin typeface="+mj-lt"/>
          <a:ea typeface="+mj-ea"/>
          <a:cs typeface="+mj-cs"/>
        </a:defRPr>
      </a:lvl1pPr>
      <a:lvl2pPr marL="431800" indent="-215900" algn="l" defTabSz="457200" rtl="0" eaLnBrk="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HG Mincho Light J;MS Gothic;HG " charset="0"/>
          <a:cs typeface="HG Mincho Light J;MS Gothic;HG " charset="0"/>
        </a:defRPr>
      </a:lvl2pPr>
      <a:lvl3pPr marL="647700" indent="-215900" algn="l" defTabSz="457200" rtl="0" eaLnBrk="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HG Mincho Light J;MS Gothic;HG " charset="0"/>
          <a:cs typeface="HG Mincho Light J;MS Gothic;HG " charset="0"/>
        </a:defRPr>
      </a:lvl3pPr>
      <a:lvl4pPr marL="863600" indent="-215900" algn="l" defTabSz="457200" rtl="0" eaLnBrk="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HG Mincho Light J;MS Gothic;HG " charset="0"/>
          <a:cs typeface="HG Mincho Light J;MS Gothic;HG " charset="0"/>
        </a:defRPr>
      </a:lvl4pPr>
      <a:lvl5pPr marL="1079500" indent="-215900" algn="l" defTabSz="457200" rtl="0" eaLnBrk="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HG Mincho Light J;MS Gothic;HG " charset="0"/>
          <a:cs typeface="HG Mincho Light J;MS Gothic;HG " charset="0"/>
        </a:defRPr>
      </a:lvl5pPr>
      <a:lvl6pPr marL="1536700" indent="-215900" algn="l" defTabSz="457200" rtl="0" eaLnBrk="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HG Mincho Light J;MS Gothic;HG " charset="0"/>
          <a:cs typeface="HG Mincho Light J;MS Gothic;HG " charset="0"/>
        </a:defRPr>
      </a:lvl6pPr>
      <a:lvl7pPr marL="1993900" indent="-215900" algn="l" defTabSz="457200" rtl="0" eaLnBrk="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HG Mincho Light J;MS Gothic;HG " charset="0"/>
          <a:cs typeface="HG Mincho Light J;MS Gothic;HG " charset="0"/>
        </a:defRPr>
      </a:lvl7pPr>
      <a:lvl8pPr marL="2451100" indent="-215900" algn="l" defTabSz="457200" rtl="0" eaLnBrk="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HG Mincho Light J;MS Gothic;HG " charset="0"/>
          <a:cs typeface="HG Mincho Light J;MS Gothic;HG " charset="0"/>
        </a:defRPr>
      </a:lvl8pPr>
      <a:lvl9pPr marL="2908300" indent="-215900" algn="l" defTabSz="457200" rtl="0" eaLnBrk="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HG Mincho Light J;MS Gothic;HG " charset="0"/>
          <a:cs typeface="HG Mincho Light J;MS Gothic;HG " charset="0"/>
        </a:defRPr>
      </a:lvl9pPr>
    </p:titleStyle>
    <p:bodyStyle>
      <a:lvl1pPr marL="341313" indent="-341313" algn="l" defTabSz="457200" rtl="0" eaLnBrk="0" fontAlgn="base" hangingPunct="0">
        <a:lnSpc>
          <a:spcPct val="94000"/>
        </a:lnSpc>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41363" indent="-284163" algn="l" defTabSz="457200" rtl="0" eaLnBrk="0" fontAlgn="base" hangingPunct="0">
        <a:lnSpc>
          <a:spcPct val="94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57200" rtl="0" eaLnBrk="0" fontAlgn="base" hangingPunct="0">
        <a:lnSpc>
          <a:spcPct val="94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57200" rtl="0" eaLnBrk="0" fontAlgn="base" hangingPunct="0">
        <a:lnSpc>
          <a:spcPct val="94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57200" rtl="0" eaLnBrk="0" fontAlgn="base" hangingPunct="0">
        <a:lnSpc>
          <a:spcPct val="94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57200" rtl="0" eaLnBrk="0" fontAlgn="base" hangingPunct="0">
        <a:lnSpc>
          <a:spcPct val="94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57200" rtl="0" eaLnBrk="0" fontAlgn="base" hangingPunct="0">
        <a:lnSpc>
          <a:spcPct val="94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57200" rtl="0" eaLnBrk="0" fontAlgn="base" hangingPunct="0">
        <a:lnSpc>
          <a:spcPct val="94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57200" rtl="0" eaLnBrk="0" fontAlgn="base" hangingPunct="0">
        <a:lnSpc>
          <a:spcPct val="94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a:stretch>
            <a:fillRect/>
          </a:stretch>
        </p:blipFill>
        <p:spPr bwMode="auto">
          <a:xfrm>
            <a:off x="214313" y="5500688"/>
            <a:ext cx="8737600" cy="1206500"/>
          </a:xfrm>
          <a:prstGeom prst="rect">
            <a:avLst/>
          </a:prstGeom>
          <a:noFill/>
        </p:spPr>
      </p:pic>
      <p:sp>
        <p:nvSpPr>
          <p:cNvPr id="3074" name="Text Box 2"/>
          <p:cNvSpPr txBox="1">
            <a:spLocks noChangeArrowheads="1"/>
          </p:cNvSpPr>
          <p:nvPr/>
        </p:nvSpPr>
        <p:spPr bwMode="auto">
          <a:xfrm>
            <a:off x="101600" y="2484438"/>
            <a:ext cx="8958263" cy="2679837"/>
          </a:xfrm>
          <a:prstGeom prst="rect">
            <a:avLst/>
          </a:prstGeom>
          <a:noFill/>
          <a:ln w="9525">
            <a:noFill/>
            <a:miter lim="800000"/>
            <a:headEnd/>
            <a:tailEnd/>
          </a:ln>
        </p:spPr>
        <p:txBody>
          <a:bodyPr lIns="90000" tIns="46800" rIns="90000" bIns="46800">
            <a:spAutoFit/>
          </a:bodyPr>
          <a:lstStyle/>
          <a:p>
            <a:pPr algn="ct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smtClean="0">
                <a:solidFill>
                  <a:schemeClr val="tx1"/>
                </a:solidFill>
                <a:cs typeface="Times New Roman" pitchFamily="16" charset="0"/>
              </a:rPr>
              <a:t> </a:t>
            </a:r>
            <a:endParaRPr lang="en-GB" sz="2400" b="1" dirty="0">
              <a:solidFill>
                <a:schemeClr val="tx1"/>
              </a:solidFill>
              <a:cs typeface="Times New Roman" pitchFamily="16" charset="0"/>
            </a:endParaRPr>
          </a:p>
          <a:p>
            <a:pPr algn="ct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dirty="0">
              <a:solidFill>
                <a:schemeClr val="tx1"/>
              </a:solidFill>
              <a:cs typeface="Times New Roman" pitchFamily="16" charset="0"/>
            </a:endParaRPr>
          </a:p>
          <a:p>
            <a:pPr algn="ct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err="1" smtClean="0">
                <a:solidFill>
                  <a:srgbClr val="7030A0"/>
                </a:solidFill>
                <a:cs typeface="Times New Roman" pitchFamily="16" charset="0"/>
              </a:rPr>
              <a:t>Bivash</a:t>
            </a:r>
            <a:r>
              <a:rPr lang="en-GB" sz="2400" b="1" dirty="0" smtClean="0">
                <a:solidFill>
                  <a:srgbClr val="7030A0"/>
                </a:solidFill>
                <a:cs typeface="Times New Roman" pitchFamily="16" charset="0"/>
              </a:rPr>
              <a:t> </a:t>
            </a:r>
            <a:r>
              <a:rPr lang="en-GB" sz="2400" b="1" dirty="0" err="1" smtClean="0">
                <a:solidFill>
                  <a:srgbClr val="7030A0"/>
                </a:solidFill>
                <a:cs typeface="Times New Roman" pitchFamily="16" charset="0"/>
              </a:rPr>
              <a:t>Behera</a:t>
            </a:r>
            <a:endParaRPr lang="en-GB" sz="2400" b="1" dirty="0" smtClean="0">
              <a:solidFill>
                <a:srgbClr val="7030A0"/>
              </a:solidFill>
              <a:cs typeface="Times New Roman" pitchFamily="16" charset="0"/>
            </a:endParaRPr>
          </a:p>
          <a:p>
            <a:pPr algn="ct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smtClean="0">
                <a:solidFill>
                  <a:srgbClr val="7030A0"/>
                </a:solidFill>
                <a:cs typeface="Times New Roman" pitchFamily="16" charset="0"/>
              </a:rPr>
              <a:t>Department of Physics </a:t>
            </a:r>
          </a:p>
          <a:p>
            <a:pPr algn="ct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err="1" smtClean="0">
                <a:solidFill>
                  <a:srgbClr val="7030A0"/>
                </a:solidFill>
                <a:cs typeface="Times New Roman" pitchFamily="16" charset="0"/>
              </a:rPr>
              <a:t>Panjab</a:t>
            </a:r>
            <a:r>
              <a:rPr lang="en-GB" sz="2400" b="1" dirty="0" smtClean="0">
                <a:solidFill>
                  <a:srgbClr val="7030A0"/>
                </a:solidFill>
                <a:cs typeface="Times New Roman" pitchFamily="16" charset="0"/>
              </a:rPr>
              <a:t> University, </a:t>
            </a:r>
            <a:r>
              <a:rPr lang="en-GB" sz="2400" b="1" dirty="0" err="1" smtClean="0">
                <a:solidFill>
                  <a:srgbClr val="7030A0"/>
                </a:solidFill>
                <a:cs typeface="Times New Roman" pitchFamily="16" charset="0"/>
              </a:rPr>
              <a:t>Chandigarh</a:t>
            </a:r>
            <a:r>
              <a:rPr lang="en-GB" sz="2400" b="1" dirty="0" smtClean="0">
                <a:solidFill>
                  <a:srgbClr val="7030A0"/>
                </a:solidFill>
                <a:cs typeface="Times New Roman" pitchFamily="16" charset="0"/>
              </a:rPr>
              <a:t>, India</a:t>
            </a:r>
          </a:p>
          <a:p>
            <a:pPr algn="ct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err="1" smtClean="0">
                <a:solidFill>
                  <a:srgbClr val="7030A0"/>
                </a:solidFill>
                <a:cs typeface="Times New Roman" pitchFamily="16" charset="0"/>
              </a:rPr>
              <a:t>bivash@pu.ac.in</a:t>
            </a:r>
            <a:r>
              <a:rPr lang="en-GB" sz="2400" b="1" dirty="0" smtClean="0">
                <a:solidFill>
                  <a:srgbClr val="7030A0"/>
                </a:solidFill>
                <a:cs typeface="Times New Roman" pitchFamily="16" charset="0"/>
              </a:rPr>
              <a:t>  </a:t>
            </a:r>
            <a:endParaRPr lang="en-GB" sz="2400" b="1" dirty="0">
              <a:solidFill>
                <a:srgbClr val="7030A0"/>
              </a:solidFill>
              <a:cs typeface="Times New Roman" pitchFamily="16" charset="0"/>
            </a:endParaRPr>
          </a:p>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solidFill>
                  <a:schemeClr val="tx1"/>
                </a:solidFill>
                <a:cs typeface="Times New Roman" pitchFamily="16" charset="0"/>
              </a:rPr>
              <a:t>     </a:t>
            </a:r>
          </a:p>
        </p:txBody>
      </p:sp>
      <p:sp>
        <p:nvSpPr>
          <p:cNvPr id="3075" name="Text Box 3"/>
          <p:cNvSpPr txBox="1">
            <a:spLocks noChangeArrowheads="1"/>
          </p:cNvSpPr>
          <p:nvPr/>
        </p:nvSpPr>
        <p:spPr bwMode="auto">
          <a:xfrm>
            <a:off x="765175" y="527050"/>
            <a:ext cx="7926388" cy="1508170"/>
          </a:xfrm>
          <a:prstGeom prst="rect">
            <a:avLst/>
          </a:prstGeom>
          <a:noFill/>
          <a:ln w="9525">
            <a:noFill/>
            <a:miter lim="800000"/>
            <a:headEnd/>
            <a:tailEnd/>
          </a:ln>
        </p:spPr>
        <p:txBody>
          <a:bodyPr lIns="0" tIns="0" rIns="0" bIns="0">
            <a:spAutoFit/>
          </a:bodyPr>
          <a:lstStyle/>
          <a:p>
            <a:pPr algn="ct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smtClean="0">
                <a:solidFill>
                  <a:srgbClr val="FF0000"/>
                </a:solidFill>
                <a:latin typeface="Times New Roman" pitchFamily="18" charset="0"/>
                <a:cs typeface="Times New Roman" pitchFamily="18" charset="0"/>
              </a:rPr>
              <a:t>India-JINR workshop on elementary particle and nuclear physics, and condensed matter research</a:t>
            </a:r>
            <a:endParaRPr lang="en-GB" sz="2400" b="1" dirty="0">
              <a:solidFill>
                <a:srgbClr val="FF0000"/>
              </a:solidFill>
              <a:latin typeface="Times New Roman" pitchFamily="18" charset="0"/>
              <a:cs typeface="Times New Roman" pitchFamily="18" charset="0"/>
            </a:endParaRPr>
          </a:p>
          <a:p>
            <a:pPr algn="ct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smtClean="0">
                <a:solidFill>
                  <a:srgbClr val="0070C0"/>
                </a:solidFill>
                <a:latin typeface="Times New Roman" pitchFamily="18" charset="0"/>
                <a:cs typeface="Times New Roman" pitchFamily="18" charset="0"/>
              </a:rPr>
              <a:t>October 16-19, 2023 </a:t>
            </a:r>
            <a:endParaRPr lang="en-GB" sz="2400" b="1" dirty="0">
              <a:solidFill>
                <a:srgbClr val="0070C0"/>
              </a:solidFill>
              <a:latin typeface="Times New Roman" pitchFamily="18" charset="0"/>
              <a:cs typeface="Times New Roman" pitchFamily="18" charset="0"/>
            </a:endParaRPr>
          </a:p>
          <a:p>
            <a:pPr algn="ct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err="1" smtClean="0">
                <a:solidFill>
                  <a:srgbClr val="0070C0"/>
                </a:solidFill>
                <a:latin typeface="Times" pitchFamily="16" charset="0"/>
              </a:rPr>
              <a:t>Dubna</a:t>
            </a:r>
            <a:r>
              <a:rPr lang="en-GB" sz="2800" b="1" dirty="0" smtClean="0">
                <a:solidFill>
                  <a:srgbClr val="0070C0"/>
                </a:solidFill>
                <a:latin typeface="Times" pitchFamily="16" charset="0"/>
              </a:rPr>
              <a:t>, Russia   </a:t>
            </a:r>
            <a:endParaRPr lang="en-GB" sz="2800" b="1" dirty="0">
              <a:solidFill>
                <a:srgbClr val="0070C0"/>
              </a:solidFill>
              <a:latin typeface="Times" pitchFamily="16" charset="0"/>
            </a:endParaRPr>
          </a:p>
        </p:txBody>
      </p:sp>
      <p:sp>
        <p:nvSpPr>
          <p:cNvPr id="6" name="Rectangle 5"/>
          <p:cNvSpPr/>
          <p:nvPr/>
        </p:nvSpPr>
        <p:spPr>
          <a:xfrm>
            <a:off x="914400" y="2667000"/>
            <a:ext cx="7772400" cy="1908215"/>
          </a:xfrm>
          <a:prstGeom prst="rect">
            <a:avLst/>
          </a:prstGeom>
        </p:spPr>
        <p:txBody>
          <a:bodyPr wrap="square">
            <a:spAutoFit/>
          </a:bodyPr>
          <a:lstStyle/>
          <a:p>
            <a:pPr lvl="0" algn="ct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CMSSBX10"/>
              </a:rPr>
              <a:t>Binary fragmentation dynamics of few heavy systems</a:t>
            </a:r>
          </a:p>
          <a:p>
            <a:pPr lvl="0" algn="ctr"/>
            <a:endParaRPr lang="en-US" sz="2400" b="1" dirty="0">
              <a:solidFill>
                <a:schemeClr val="tx1"/>
              </a:solidFill>
              <a:latin typeface="Times New Roman" pitchFamily="18" charset="0"/>
              <a:ea typeface="Times New Roman" pitchFamily="18" charset="0"/>
              <a:cs typeface="CMSSBX10"/>
            </a:endParaRPr>
          </a:p>
          <a:p>
            <a:pPr lvl="0" algn="ct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CMSSBX10"/>
            </a:endParaRPr>
          </a:p>
          <a:p>
            <a:pPr lvl="0" algn="ctr"/>
            <a:endParaRPr lang="en-US" dirty="0">
              <a:solidFill>
                <a:schemeClr val="tx1"/>
              </a:solidFill>
              <a:latin typeface="Times New Roman" pitchFamily="18" charset="0"/>
              <a:ea typeface="Times New Roman" pitchFamily="18" charset="0"/>
              <a:cs typeface="CMSSBX10"/>
            </a:endParaRPr>
          </a:p>
          <a:p>
            <a:pPr lvl="0" algn="ctr"/>
            <a:r>
              <a:rPr kumimoji="0" lang="en-US" b="0" i="0" u="none" strike="noStrike" cap="none" normalizeH="0" baseline="0" dirty="0" smtClean="0">
                <a:ln>
                  <a:noFill/>
                </a:ln>
                <a:solidFill>
                  <a:schemeClr val="tx1"/>
                </a:solidFill>
                <a:effectLst/>
                <a:latin typeface="Times New Roman" pitchFamily="18" charset="0"/>
                <a:ea typeface="Times New Roman" pitchFamily="18" charset="0"/>
                <a:cs typeface="CMSSBX10"/>
              </a:rPr>
              <a:t> </a:t>
            </a:r>
            <a:endParaRPr kumimoji="0" lang="en-US" sz="28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srcRect/>
          <a:stretch>
            <a:fillRect/>
          </a:stretch>
        </p:blipFill>
        <p:spPr bwMode="auto">
          <a:xfrm>
            <a:off x="34925" y="0"/>
            <a:ext cx="4846638" cy="6858000"/>
          </a:xfrm>
          <a:prstGeom prst="rect">
            <a:avLst/>
          </a:prstGeom>
          <a:noFill/>
        </p:spPr>
      </p:pic>
      <p:grpSp>
        <p:nvGrpSpPr>
          <p:cNvPr id="14338" name="Group 2"/>
          <p:cNvGrpSpPr>
            <a:grpSpLocks/>
          </p:cNvGrpSpPr>
          <p:nvPr/>
        </p:nvGrpSpPr>
        <p:grpSpPr bwMode="auto">
          <a:xfrm>
            <a:off x="0" y="0"/>
            <a:ext cx="9142413" cy="654050"/>
            <a:chOff x="0" y="0"/>
            <a:chExt cx="5759" cy="412"/>
          </a:xfrm>
        </p:grpSpPr>
        <p:sp>
          <p:nvSpPr>
            <p:cNvPr id="14339" name="AutoShape 3"/>
            <p:cNvSpPr>
              <a:spLocks noChangeArrowheads="1"/>
            </p:cNvSpPr>
            <p:nvPr/>
          </p:nvSpPr>
          <p:spPr bwMode="auto">
            <a:xfrm>
              <a:off x="0" y="0"/>
              <a:ext cx="5760" cy="413"/>
            </a:xfrm>
            <a:prstGeom prst="roundRect">
              <a:avLst>
                <a:gd name="adj" fmla="val 241"/>
              </a:avLst>
            </a:prstGeom>
            <a:solidFill>
              <a:srgbClr val="00B8FF"/>
            </a:solidFill>
            <a:ln w="9360">
              <a:solidFill>
                <a:srgbClr val="000000"/>
              </a:solidFill>
              <a:round/>
              <a:headEnd/>
              <a:tailEnd/>
            </a:ln>
          </p:spPr>
          <p:txBody>
            <a:bodyPr wrap="none" anchor="ctr"/>
            <a:lstStyle/>
            <a:p>
              <a:endParaRPr lang="en-US"/>
            </a:p>
          </p:txBody>
        </p:sp>
        <p:sp>
          <p:nvSpPr>
            <p:cNvPr id="14340" name="AutoShape 4"/>
            <p:cNvSpPr>
              <a:spLocks noChangeArrowheads="1"/>
            </p:cNvSpPr>
            <p:nvPr/>
          </p:nvSpPr>
          <p:spPr bwMode="auto">
            <a:xfrm>
              <a:off x="0" y="0"/>
              <a:ext cx="5760" cy="413"/>
            </a:xfrm>
            <a:prstGeom prst="roundRect">
              <a:avLst>
                <a:gd name="adj" fmla="val 241"/>
              </a:avLst>
            </a:prstGeom>
            <a:solidFill>
              <a:srgbClr val="00B8FF"/>
            </a:solidFill>
            <a:ln w="9525">
              <a:noFill/>
              <a:round/>
              <a:headEnd/>
              <a:tailEnd/>
            </a:ln>
          </p:spPr>
          <p:txBody>
            <a:bodyPr lIns="90000" tIns="46800" rIns="90000" bIns="46800" anchor="ctr"/>
            <a:lstStyle/>
            <a:p>
              <a:pPr algn="ctr" eaLnBrk="1" hangingPunct="1">
                <a:lnSpc>
                  <a:spcPct val="86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FFFF"/>
                  </a:solidFill>
                  <a:effectLst>
                    <a:outerShdw blurRad="38100" dist="38100" dir="2700000" algn="tl">
                      <a:srgbClr val="000000"/>
                    </a:outerShdw>
                  </a:effectLst>
                  <a:latin typeface="Baekmuk Headline" charset="0"/>
                </a:rPr>
                <a:t>  </a:t>
              </a:r>
              <a:r>
                <a:rPr lang="en-GB" sz="2400">
                  <a:solidFill>
                    <a:schemeClr val="tx1"/>
                  </a:solidFill>
                  <a:effectLst>
                    <a:outerShdw blurRad="38100" dist="38100" dir="2700000" algn="tl">
                      <a:srgbClr val="FFFFFF"/>
                    </a:outerShdw>
                  </a:effectLst>
                  <a:latin typeface="Baekmuk Headline" charset="0"/>
                </a:rPr>
                <a:t> </a:t>
              </a:r>
              <a:r>
                <a:rPr lang="en-GB" sz="2400">
                  <a:solidFill>
                    <a:srgbClr val="FFFFFF"/>
                  </a:solidFill>
                  <a:effectLst>
                    <a:outerShdw blurRad="38100" dist="38100" dir="2700000" algn="tl">
                      <a:srgbClr val="000000"/>
                    </a:outerShdw>
                  </a:effectLst>
                  <a:latin typeface="Baekmuk Headline" charset="0"/>
                </a:rPr>
                <a:t>TKE cuts in the MED</a:t>
              </a:r>
            </a:p>
          </p:txBody>
        </p:sp>
      </p:grpSp>
      <p:sp>
        <p:nvSpPr>
          <p:cNvPr id="14341" name="Text Box 5"/>
          <p:cNvSpPr txBox="1">
            <a:spLocks noChangeArrowheads="1"/>
          </p:cNvSpPr>
          <p:nvPr/>
        </p:nvSpPr>
        <p:spPr bwMode="auto">
          <a:xfrm>
            <a:off x="3981450" y="457200"/>
            <a:ext cx="4684713" cy="7536679"/>
          </a:xfrm>
          <a:prstGeom prst="rect">
            <a:avLst/>
          </a:prstGeom>
          <a:noFill/>
          <a:ln w="9525">
            <a:noFill/>
            <a:miter lim="800000"/>
            <a:headEnd/>
            <a:tailEnd/>
          </a:ln>
        </p:spPr>
        <p:txBody>
          <a:bodyPr wrap="square" lIns="0" tIns="0" rIns="0" bIns="0">
            <a:spAutoFit/>
          </a:bodyPr>
          <a:lstStyle/>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solidFill>
                <a:schemeClr val="tx1"/>
              </a:solidFill>
            </a:endParaRPr>
          </a:p>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latin typeface="Times New Roman" pitchFamily="18" charset="0"/>
                <a:cs typeface="Times New Roman" pitchFamily="18" charset="0"/>
              </a:rPr>
              <a:t>(a). 145 </a:t>
            </a:r>
            <a:r>
              <a:rPr lang="en-GB" dirty="0" err="1">
                <a:solidFill>
                  <a:schemeClr val="tx1"/>
                </a:solidFill>
                <a:latin typeface="Times New Roman" pitchFamily="18" charset="0"/>
                <a:cs typeface="Times New Roman" pitchFamily="18" charset="0"/>
              </a:rPr>
              <a:t>MeV</a:t>
            </a:r>
            <a:r>
              <a:rPr lang="en-GB" dirty="0">
                <a:solidFill>
                  <a:schemeClr val="tx1"/>
                </a:solidFill>
                <a:latin typeface="Times New Roman" pitchFamily="18" charset="0"/>
                <a:cs typeface="Times New Roman" pitchFamily="18" charset="0"/>
              </a:rPr>
              <a:t> ≤</a:t>
            </a:r>
            <a:r>
              <a:rPr lang="en-GB" dirty="0" smtClean="0">
                <a:solidFill>
                  <a:schemeClr val="tx1"/>
                </a:solidFill>
                <a:latin typeface="Times New Roman" pitchFamily="18" charset="0"/>
                <a:ea typeface="Standard Symbols L" charset="2"/>
                <a:cs typeface="Times New Roman" pitchFamily="18" charset="0"/>
              </a:rPr>
              <a:t> </a:t>
            </a:r>
            <a:r>
              <a:rPr lang="en-GB" dirty="0">
                <a:solidFill>
                  <a:schemeClr val="tx1"/>
                </a:solidFill>
                <a:latin typeface="Times New Roman" pitchFamily="18" charset="0"/>
                <a:ea typeface="Standard Symbols L" charset="2"/>
                <a:cs typeface="Times New Roman" pitchFamily="18" charset="0"/>
              </a:rPr>
              <a:t>TKE </a:t>
            </a:r>
            <a:r>
              <a:rPr lang="en-GB" dirty="0" smtClean="0">
                <a:solidFill>
                  <a:schemeClr val="tx1"/>
                </a:solidFill>
                <a:latin typeface="Times New Roman" pitchFamily="18" charset="0"/>
                <a:ea typeface="Standard Symbols L" charset="2"/>
                <a:cs typeface="Times New Roman" pitchFamily="18" charset="0"/>
              </a:rPr>
              <a:t>≤ </a:t>
            </a:r>
            <a:r>
              <a:rPr lang="en-GB" dirty="0">
                <a:solidFill>
                  <a:schemeClr val="tx1"/>
                </a:solidFill>
                <a:latin typeface="Times New Roman" pitchFamily="18" charset="0"/>
                <a:ea typeface="Standard Symbols L" charset="2"/>
                <a:cs typeface="Times New Roman" pitchFamily="18" charset="0"/>
              </a:rPr>
              <a:t>175 </a:t>
            </a:r>
            <a:r>
              <a:rPr lang="en-GB" dirty="0" err="1">
                <a:solidFill>
                  <a:schemeClr val="tx1"/>
                </a:solidFill>
                <a:latin typeface="Times New Roman" pitchFamily="18" charset="0"/>
                <a:ea typeface="Standard Symbols L" charset="2"/>
                <a:cs typeface="Times New Roman" pitchFamily="18" charset="0"/>
              </a:rPr>
              <a:t>MeV</a:t>
            </a:r>
            <a:endParaRPr lang="en-GB" dirty="0">
              <a:solidFill>
                <a:schemeClr val="tx1"/>
              </a:solidFill>
              <a:latin typeface="Times New Roman" pitchFamily="18" charset="0"/>
              <a:ea typeface="Standard Symbols L" charset="2"/>
              <a:cs typeface="Times New Roman" pitchFamily="18" charset="0"/>
            </a:endParaRP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chemeClr val="tx1"/>
              </a:solidFill>
              <a:latin typeface="Times New Roman" pitchFamily="18" charset="0"/>
              <a:ea typeface="Standard Symbols L" charset="2"/>
              <a:cs typeface="Times New Roman" pitchFamily="18" charset="0"/>
            </a:endParaRP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latin typeface="Times New Roman" pitchFamily="18" charset="0"/>
                <a:ea typeface="Standard Symbols L" charset="2"/>
                <a:cs typeface="Times New Roman" pitchFamily="18" charset="0"/>
              </a:rPr>
              <a:t> A Valley observed in symmetric mass region</a:t>
            </a: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chemeClr val="tx1"/>
              </a:solidFill>
              <a:latin typeface="Times New Roman" pitchFamily="18" charset="0"/>
              <a:ea typeface="Standard Symbols L" charset="2"/>
              <a:cs typeface="Times New Roman" pitchFamily="18" charset="0"/>
            </a:endParaRP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latin typeface="Times New Roman" pitchFamily="18" charset="0"/>
                <a:ea typeface="Standard Symbols L" charset="2"/>
                <a:cs typeface="Times New Roman" pitchFamily="18" charset="0"/>
              </a:rPr>
              <a:t>(b). 175 </a:t>
            </a:r>
            <a:r>
              <a:rPr lang="en-GB" dirty="0" err="1">
                <a:solidFill>
                  <a:schemeClr val="tx1"/>
                </a:solidFill>
                <a:latin typeface="Times New Roman" pitchFamily="18" charset="0"/>
                <a:ea typeface="Standard Symbols L" charset="2"/>
                <a:cs typeface="Times New Roman" pitchFamily="18" charset="0"/>
              </a:rPr>
              <a:t>MeV</a:t>
            </a:r>
            <a:r>
              <a:rPr lang="en-GB" dirty="0">
                <a:solidFill>
                  <a:schemeClr val="tx1"/>
                </a:solidFill>
                <a:latin typeface="Times New Roman" pitchFamily="18" charset="0"/>
                <a:ea typeface="Standard Symbols L" charset="2"/>
                <a:cs typeface="Times New Roman" pitchFamily="18" charset="0"/>
              </a:rPr>
              <a:t> </a:t>
            </a:r>
            <a:r>
              <a:rPr lang="en-GB" dirty="0" smtClean="0">
                <a:solidFill>
                  <a:schemeClr val="tx1"/>
                </a:solidFill>
                <a:latin typeface="Times New Roman" pitchFamily="18" charset="0"/>
                <a:ea typeface="Standard Symbols L" charset="2"/>
                <a:cs typeface="Times New Roman" pitchFamily="18" charset="0"/>
              </a:rPr>
              <a:t>≤ </a:t>
            </a:r>
            <a:r>
              <a:rPr lang="en-GB" dirty="0">
                <a:solidFill>
                  <a:schemeClr val="tx1"/>
                </a:solidFill>
                <a:latin typeface="Times New Roman" pitchFamily="18" charset="0"/>
                <a:ea typeface="Standard Symbols L" charset="2"/>
                <a:cs typeface="Times New Roman" pitchFamily="18" charset="0"/>
              </a:rPr>
              <a:t>TKE </a:t>
            </a:r>
            <a:r>
              <a:rPr lang="en-GB" dirty="0" smtClean="0">
                <a:solidFill>
                  <a:schemeClr val="tx1"/>
                </a:solidFill>
                <a:latin typeface="Times New Roman" pitchFamily="18" charset="0"/>
                <a:ea typeface="Standard Symbols L" charset="2"/>
                <a:cs typeface="Times New Roman" pitchFamily="18" charset="0"/>
              </a:rPr>
              <a:t>≤ </a:t>
            </a:r>
            <a:r>
              <a:rPr lang="en-GB" dirty="0">
                <a:solidFill>
                  <a:schemeClr val="tx1"/>
                </a:solidFill>
                <a:latin typeface="Times New Roman" pitchFamily="18" charset="0"/>
                <a:ea typeface="Standard Symbols L" charset="2"/>
                <a:cs typeface="Times New Roman" pitchFamily="18" charset="0"/>
              </a:rPr>
              <a:t>205 </a:t>
            </a:r>
            <a:r>
              <a:rPr lang="en-GB" dirty="0" err="1" smtClean="0">
                <a:solidFill>
                  <a:schemeClr val="tx1"/>
                </a:solidFill>
                <a:latin typeface="Times New Roman" pitchFamily="18" charset="0"/>
                <a:ea typeface="Standard Symbols L" charset="2"/>
                <a:cs typeface="Times New Roman" pitchFamily="18" charset="0"/>
              </a:rPr>
              <a:t>MeV</a:t>
            </a:r>
            <a:endParaRPr lang="en-GB" dirty="0" smtClean="0">
              <a:solidFill>
                <a:schemeClr val="tx1"/>
              </a:solidFill>
              <a:latin typeface="Times New Roman" pitchFamily="18" charset="0"/>
              <a:ea typeface="Standard Symbols L" charset="2"/>
              <a:cs typeface="Times New Roman" pitchFamily="18" charset="0"/>
            </a:endParaRP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chemeClr val="tx1"/>
              </a:solidFill>
              <a:latin typeface="Times New Roman" pitchFamily="18" charset="0"/>
              <a:ea typeface="Standard Symbols L" charset="2"/>
              <a:cs typeface="Times New Roman" pitchFamily="18" charset="0"/>
            </a:endParaRP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latin typeface="Times New Roman" pitchFamily="18" charset="0"/>
                <a:ea typeface="Standard Symbols L" charset="2"/>
                <a:cs typeface="Times New Roman" pitchFamily="18" charset="0"/>
              </a:rPr>
              <a:t>The Valley shifted upwards and has side </a:t>
            </a: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latin typeface="Times New Roman" pitchFamily="18" charset="0"/>
                <a:ea typeface="Standard Symbols L" charset="2"/>
                <a:cs typeface="Times New Roman" pitchFamily="18" charset="0"/>
              </a:rPr>
              <a:t>shoulders corresponding to shell closures at Z= 28, 50 and N=50, 82</a:t>
            </a: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chemeClr val="tx1"/>
              </a:solidFill>
              <a:latin typeface="Times New Roman" pitchFamily="18" charset="0"/>
              <a:ea typeface="Standard Symbols L" charset="2"/>
              <a:cs typeface="Times New Roman" pitchFamily="18" charset="0"/>
            </a:endParaRP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latin typeface="Times New Roman" pitchFamily="18" charset="0"/>
                <a:ea typeface="Standard Symbols L" charset="2"/>
                <a:cs typeface="Times New Roman" pitchFamily="18" charset="0"/>
              </a:rPr>
              <a:t>(c). 205 </a:t>
            </a:r>
            <a:r>
              <a:rPr lang="en-GB" dirty="0" err="1">
                <a:solidFill>
                  <a:schemeClr val="tx1"/>
                </a:solidFill>
                <a:latin typeface="Times New Roman" pitchFamily="18" charset="0"/>
                <a:ea typeface="Standard Symbols L" charset="2"/>
                <a:cs typeface="Times New Roman" pitchFamily="18" charset="0"/>
              </a:rPr>
              <a:t>MeV</a:t>
            </a:r>
            <a:r>
              <a:rPr lang="en-GB" dirty="0">
                <a:solidFill>
                  <a:schemeClr val="tx1"/>
                </a:solidFill>
                <a:latin typeface="Times New Roman" pitchFamily="18" charset="0"/>
                <a:ea typeface="Standard Symbols L" charset="2"/>
                <a:cs typeface="Times New Roman" pitchFamily="18" charset="0"/>
              </a:rPr>
              <a:t> </a:t>
            </a:r>
            <a:r>
              <a:rPr lang="en-GB" dirty="0" smtClean="0">
                <a:solidFill>
                  <a:schemeClr val="tx1"/>
                </a:solidFill>
                <a:latin typeface="Times New Roman" pitchFamily="18" charset="0"/>
                <a:ea typeface="Standard Symbols L" charset="2"/>
                <a:cs typeface="Times New Roman" pitchFamily="18" charset="0"/>
              </a:rPr>
              <a:t>≤ </a:t>
            </a:r>
            <a:r>
              <a:rPr lang="en-GB" dirty="0">
                <a:solidFill>
                  <a:schemeClr val="tx1"/>
                </a:solidFill>
                <a:latin typeface="Times New Roman" pitchFamily="18" charset="0"/>
                <a:ea typeface="Standard Symbols L" charset="2"/>
                <a:cs typeface="Times New Roman" pitchFamily="18" charset="0"/>
              </a:rPr>
              <a:t>TKE </a:t>
            </a:r>
            <a:r>
              <a:rPr lang="en-GB" dirty="0" smtClean="0">
                <a:solidFill>
                  <a:schemeClr val="tx1"/>
                </a:solidFill>
                <a:latin typeface="Times New Roman" pitchFamily="18" charset="0"/>
                <a:ea typeface="Standard Symbols L" charset="2"/>
                <a:cs typeface="Times New Roman" pitchFamily="18" charset="0"/>
              </a:rPr>
              <a:t>≤ </a:t>
            </a:r>
            <a:r>
              <a:rPr lang="en-GB" dirty="0">
                <a:solidFill>
                  <a:schemeClr val="tx1"/>
                </a:solidFill>
                <a:latin typeface="Times New Roman" pitchFamily="18" charset="0"/>
                <a:ea typeface="Standard Symbols L" charset="2"/>
                <a:cs typeface="Times New Roman" pitchFamily="18" charset="0"/>
              </a:rPr>
              <a:t>235 </a:t>
            </a:r>
            <a:r>
              <a:rPr lang="en-GB" dirty="0" err="1">
                <a:solidFill>
                  <a:schemeClr val="tx1"/>
                </a:solidFill>
                <a:latin typeface="Times New Roman" pitchFamily="18" charset="0"/>
                <a:ea typeface="Standard Symbols L" charset="2"/>
                <a:cs typeface="Times New Roman" pitchFamily="18" charset="0"/>
              </a:rPr>
              <a:t>MeV</a:t>
            </a:r>
            <a:r>
              <a:rPr lang="en-GB" dirty="0">
                <a:solidFill>
                  <a:schemeClr val="tx1"/>
                </a:solidFill>
                <a:latin typeface="Times New Roman" pitchFamily="18" charset="0"/>
                <a:ea typeface="Standard Symbols L" charset="2"/>
                <a:cs typeface="Times New Roman" pitchFamily="18" charset="0"/>
              </a:rPr>
              <a:t> </a:t>
            </a: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chemeClr val="tx1"/>
              </a:solidFill>
              <a:latin typeface="Times New Roman" pitchFamily="18" charset="0"/>
              <a:ea typeface="Standard Symbols L" charset="2"/>
              <a:cs typeface="Times New Roman" pitchFamily="18" charset="0"/>
            </a:endParaRP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latin typeface="Times New Roman" pitchFamily="18" charset="0"/>
                <a:ea typeface="Standard Symbols L" charset="2"/>
                <a:cs typeface="Times New Roman" pitchFamily="18" charset="0"/>
              </a:rPr>
              <a:t> A broad </a:t>
            </a:r>
            <a:r>
              <a:rPr lang="en-GB" dirty="0" smtClean="0">
                <a:solidFill>
                  <a:schemeClr val="tx1"/>
                </a:solidFill>
                <a:latin typeface="Times New Roman" pitchFamily="18" charset="0"/>
                <a:ea typeface="Standard Symbols L" charset="2"/>
                <a:cs typeface="Times New Roman" pitchFamily="18" charset="0"/>
              </a:rPr>
              <a:t>mass distribution with  FWHM=77 </a:t>
            </a:r>
            <a:r>
              <a:rPr lang="en-GB" dirty="0" err="1" smtClean="0">
                <a:solidFill>
                  <a:schemeClr val="tx1"/>
                </a:solidFill>
                <a:latin typeface="Times New Roman" pitchFamily="18" charset="0"/>
                <a:ea typeface="Standard Symbols L" charset="2"/>
                <a:cs typeface="Times New Roman" pitchFamily="18" charset="0"/>
              </a:rPr>
              <a:t>a.m.u</a:t>
            </a:r>
            <a:endParaRPr lang="en-GB" dirty="0">
              <a:solidFill>
                <a:schemeClr val="tx1"/>
              </a:solidFill>
              <a:latin typeface="Times New Roman" pitchFamily="18" charset="0"/>
              <a:ea typeface="Standard Symbols L" charset="2"/>
              <a:cs typeface="Times New Roman" pitchFamily="18" charset="0"/>
            </a:endParaRP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chemeClr val="tx1"/>
              </a:solidFill>
              <a:latin typeface="Times New Roman" pitchFamily="18" charset="0"/>
              <a:ea typeface="Standard Symbols L" charset="2"/>
              <a:cs typeface="Times New Roman" pitchFamily="18" charset="0"/>
            </a:endParaRP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latin typeface="Times New Roman" pitchFamily="18" charset="0"/>
                <a:ea typeface="Standard Symbols L" charset="2"/>
                <a:cs typeface="Times New Roman" pitchFamily="18" charset="0"/>
              </a:rPr>
              <a:t>(d). 235 </a:t>
            </a:r>
            <a:r>
              <a:rPr lang="en-GB" dirty="0" err="1">
                <a:solidFill>
                  <a:schemeClr val="tx1"/>
                </a:solidFill>
                <a:latin typeface="Times New Roman" pitchFamily="18" charset="0"/>
                <a:ea typeface="Standard Symbols L" charset="2"/>
                <a:cs typeface="Times New Roman" pitchFamily="18" charset="0"/>
              </a:rPr>
              <a:t>MeV</a:t>
            </a:r>
            <a:r>
              <a:rPr lang="en-GB" dirty="0">
                <a:solidFill>
                  <a:schemeClr val="tx1"/>
                </a:solidFill>
                <a:latin typeface="Times New Roman" pitchFamily="18" charset="0"/>
                <a:ea typeface="Standard Symbols L" charset="2"/>
                <a:cs typeface="Times New Roman" pitchFamily="18" charset="0"/>
              </a:rPr>
              <a:t> </a:t>
            </a:r>
            <a:r>
              <a:rPr lang="en-GB" dirty="0" smtClean="0">
                <a:solidFill>
                  <a:schemeClr val="tx1"/>
                </a:solidFill>
                <a:latin typeface="Times New Roman" pitchFamily="18" charset="0"/>
                <a:ea typeface="Standard Symbols L" charset="2"/>
                <a:cs typeface="Times New Roman" pitchFamily="18" charset="0"/>
              </a:rPr>
              <a:t>≤ </a:t>
            </a:r>
            <a:r>
              <a:rPr lang="en-GB" dirty="0">
                <a:solidFill>
                  <a:schemeClr val="tx1"/>
                </a:solidFill>
                <a:latin typeface="Times New Roman" pitchFamily="18" charset="0"/>
                <a:ea typeface="Standard Symbols L" charset="2"/>
                <a:cs typeface="Times New Roman" pitchFamily="18" charset="0"/>
              </a:rPr>
              <a:t>TKE </a:t>
            </a:r>
            <a:r>
              <a:rPr lang="en-GB" dirty="0" smtClean="0">
                <a:solidFill>
                  <a:schemeClr val="tx1"/>
                </a:solidFill>
                <a:latin typeface="Times New Roman" pitchFamily="18" charset="0"/>
                <a:ea typeface="Standard Symbols L" charset="2"/>
                <a:cs typeface="Times New Roman" pitchFamily="18" charset="0"/>
              </a:rPr>
              <a:t>≤ </a:t>
            </a:r>
            <a:r>
              <a:rPr lang="en-GB" dirty="0">
                <a:solidFill>
                  <a:schemeClr val="tx1"/>
                </a:solidFill>
                <a:latin typeface="Times New Roman" pitchFamily="18" charset="0"/>
                <a:ea typeface="Standard Symbols L" charset="2"/>
                <a:cs typeface="Times New Roman" pitchFamily="18" charset="0"/>
              </a:rPr>
              <a:t>265 </a:t>
            </a:r>
            <a:r>
              <a:rPr lang="en-GB" dirty="0" err="1">
                <a:solidFill>
                  <a:schemeClr val="tx1"/>
                </a:solidFill>
                <a:latin typeface="Times New Roman" pitchFamily="18" charset="0"/>
                <a:ea typeface="Standard Symbols L" charset="2"/>
                <a:cs typeface="Times New Roman" pitchFamily="18" charset="0"/>
              </a:rPr>
              <a:t>MeV</a:t>
            </a:r>
            <a:r>
              <a:rPr lang="en-GB" dirty="0">
                <a:solidFill>
                  <a:schemeClr val="tx1"/>
                </a:solidFill>
                <a:latin typeface="Times New Roman" pitchFamily="18" charset="0"/>
                <a:ea typeface="Standard Symbols L" charset="2"/>
                <a:cs typeface="Times New Roman" pitchFamily="18" charset="0"/>
              </a:rPr>
              <a:t> </a:t>
            </a: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solidFill>
                <a:schemeClr val="tx1"/>
              </a:solidFill>
              <a:latin typeface="Times New Roman" pitchFamily="18" charset="0"/>
              <a:ea typeface="Standard Symbols L" charset="2"/>
              <a:cs typeface="Times New Roman" pitchFamily="18" charset="0"/>
            </a:endParaRP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latin typeface="Times New Roman" pitchFamily="18" charset="0"/>
                <a:ea typeface="Standard Symbols L" charset="2"/>
                <a:cs typeface="Times New Roman" pitchFamily="18" charset="0"/>
              </a:rPr>
              <a:t> The shape of the distribution is </a:t>
            </a:r>
            <a:r>
              <a:rPr lang="en-GB" dirty="0" err="1">
                <a:solidFill>
                  <a:schemeClr val="tx1"/>
                </a:solidFill>
                <a:latin typeface="Times New Roman" pitchFamily="18" charset="0"/>
                <a:ea typeface="Standard Symbols L" charset="2"/>
                <a:cs typeface="Times New Roman" pitchFamily="18" charset="0"/>
              </a:rPr>
              <a:t>gaussian</a:t>
            </a:r>
            <a:r>
              <a:rPr lang="en-GB" dirty="0">
                <a:solidFill>
                  <a:schemeClr val="tx1"/>
                </a:solidFill>
                <a:latin typeface="Times New Roman" pitchFamily="18" charset="0"/>
                <a:ea typeface="Standard Symbols L" charset="2"/>
                <a:cs typeface="Times New Roman" pitchFamily="18" charset="0"/>
              </a:rPr>
              <a:t> with </a:t>
            </a: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latin typeface="Times New Roman" pitchFamily="18" charset="0"/>
                <a:ea typeface="Standard Symbols L" charset="2"/>
                <a:cs typeface="Times New Roman" pitchFamily="18" charset="0"/>
              </a:rPr>
              <a:t>Narrow FWHM. </a:t>
            </a:r>
            <a:r>
              <a:rPr lang="en-GB" dirty="0" smtClean="0">
                <a:solidFill>
                  <a:schemeClr val="tx1"/>
                </a:solidFill>
                <a:latin typeface="Times New Roman" pitchFamily="18" charset="0"/>
                <a:ea typeface="Standard Symbols L" charset="2"/>
                <a:cs typeface="Times New Roman" pitchFamily="18" charset="0"/>
              </a:rPr>
              <a:t>of 42 </a:t>
            </a:r>
            <a:r>
              <a:rPr lang="en-GB" dirty="0" err="1" smtClean="0">
                <a:solidFill>
                  <a:schemeClr val="tx1"/>
                </a:solidFill>
                <a:latin typeface="Times New Roman" pitchFamily="18" charset="0"/>
                <a:ea typeface="Standard Symbols L" charset="2"/>
                <a:cs typeface="Times New Roman" pitchFamily="18" charset="0"/>
              </a:rPr>
              <a:t>a.m.u</a:t>
            </a:r>
            <a:r>
              <a:rPr lang="en-GB" dirty="0" smtClean="0">
                <a:solidFill>
                  <a:schemeClr val="tx1"/>
                </a:solidFill>
                <a:latin typeface="Times New Roman" pitchFamily="18" charset="0"/>
                <a:ea typeface="Standard Symbols L" charset="2"/>
                <a:cs typeface="Times New Roman" pitchFamily="18" charset="0"/>
              </a:rPr>
              <a:t> - </a:t>
            </a:r>
            <a:r>
              <a:rPr lang="en-GB" dirty="0">
                <a:solidFill>
                  <a:schemeClr val="tx1"/>
                </a:solidFill>
                <a:latin typeface="Times New Roman" pitchFamily="18" charset="0"/>
                <a:ea typeface="Standard Symbols L" charset="2"/>
                <a:cs typeface="Times New Roman" pitchFamily="18" charset="0"/>
              </a:rPr>
              <a:t>Fusion-fission </a:t>
            </a: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solidFill>
                <a:schemeClr val="tx1"/>
              </a:solidFill>
              <a:latin typeface="Times" pitchFamily="16" charset="0"/>
              <a:ea typeface="Standard Symbols L" charset="2"/>
              <a:cs typeface="Standard Symbols L" charset="2"/>
            </a:endParaRP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chemeClr val="tx1"/>
                </a:solidFill>
                <a:latin typeface="Times" pitchFamily="16" charset="0"/>
                <a:ea typeface="Standard Symbols L" charset="2"/>
                <a:cs typeface="Standard Symbols L" charset="2"/>
              </a:rPr>
              <a:t>  </a:t>
            </a:r>
          </a:p>
          <a:p>
            <a:pPr eaLnBrk="1" hangingPunct="1">
              <a:lnSpc>
                <a:spcPct val="105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solidFill>
                <a:schemeClr val="tx1"/>
              </a:solidFill>
              <a:latin typeface="Standard Symbols L" charset="2"/>
              <a:ea typeface="Standard Symbols L" charset="2"/>
              <a:cs typeface="Standard Symbols L" charset="2"/>
            </a:endParaRPr>
          </a:p>
          <a:p>
            <a:pPr eaLnBrk="1" hangingPunct="1">
              <a:lnSpc>
                <a:spcPct val="105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chemeClr val="tx1"/>
                </a:solidFill>
                <a:latin typeface="Standard Symbols L" charset="2"/>
                <a:ea typeface="Standard Symbols L" charset="2"/>
                <a:cs typeface="Standard Symbols L" charset="2"/>
              </a:rPr>
              <a:t>   </a:t>
            </a:r>
          </a:p>
          <a:p>
            <a:pPr eaLnBrk="1" hangingPunct="1">
              <a:lnSpc>
                <a:spcPct val="105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solidFill>
                <a:schemeClr val="tx1"/>
              </a:solidFill>
              <a:latin typeface="Standard Symbols L" charset="2"/>
              <a:ea typeface="Standard Symbols L" charset="2"/>
              <a:cs typeface="Standard Symbols L" charset="2"/>
            </a:endParaRPr>
          </a:p>
          <a:p>
            <a:pPr eaLnBrk="1" hangingPunct="1">
              <a:lnSpc>
                <a:spcPct val="105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chemeClr val="tx1"/>
                </a:solidFill>
                <a:latin typeface="Standard Symbols L" charset="2"/>
                <a:ea typeface="Standard Symbols L" charset="2"/>
                <a:cs typeface="Standard Symbols L" charset="2"/>
              </a:rPr>
              <a:t> </a:t>
            </a:r>
          </a:p>
        </p:txBody>
      </p:sp>
      <p:sp>
        <p:nvSpPr>
          <p:cNvPr id="14342" name="Text Box 6"/>
          <p:cNvSpPr txBox="1">
            <a:spLocks noChangeArrowheads="1"/>
          </p:cNvSpPr>
          <p:nvPr/>
        </p:nvSpPr>
        <p:spPr bwMode="auto">
          <a:xfrm>
            <a:off x="4005263" y="5964238"/>
            <a:ext cx="4660900" cy="284162"/>
          </a:xfrm>
          <a:prstGeom prst="rect">
            <a:avLst/>
          </a:prstGeom>
          <a:noFill/>
          <a:ln w="9525">
            <a:noFill/>
            <a:miter lim="800000"/>
            <a:headEnd/>
            <a:tailEnd/>
          </a:ln>
        </p:spPr>
        <p:txBody>
          <a:bodyPr lIns="0" tIns="0" rIns="0" bIns="0">
            <a:spAutoFit/>
          </a:bodyPr>
          <a:lstStyle/>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EB613D"/>
                </a:solidFill>
              </a:rPr>
              <a:t>M. </a:t>
            </a:r>
            <a:r>
              <a:rPr lang="en-GB" b="1" dirty="0" err="1">
                <a:solidFill>
                  <a:srgbClr val="EB613D"/>
                </a:solidFill>
              </a:rPr>
              <a:t>Thakur</a:t>
            </a:r>
            <a:r>
              <a:rPr lang="en-GB" b="1" dirty="0">
                <a:solidFill>
                  <a:srgbClr val="EB613D"/>
                </a:solidFill>
              </a:rPr>
              <a:t> et al., </a:t>
            </a:r>
            <a:r>
              <a:rPr lang="en-GB" b="1" dirty="0" err="1">
                <a:solidFill>
                  <a:srgbClr val="EB613D"/>
                </a:solidFill>
              </a:rPr>
              <a:t>Eur</a:t>
            </a:r>
            <a:r>
              <a:rPr lang="en-GB" b="1" dirty="0">
                <a:solidFill>
                  <a:srgbClr val="EB613D"/>
                </a:solidFill>
              </a:rPr>
              <a:t>. Phys. J A (2017) 53-133</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srcRect/>
          <a:stretch>
            <a:fillRect/>
          </a:stretch>
        </p:blipFill>
        <p:spPr bwMode="auto">
          <a:xfrm>
            <a:off x="0" y="0"/>
            <a:ext cx="5502275" cy="6858000"/>
          </a:xfrm>
          <a:prstGeom prst="rect">
            <a:avLst/>
          </a:prstGeom>
          <a:noFill/>
        </p:spPr>
      </p:pic>
      <p:sp>
        <p:nvSpPr>
          <p:cNvPr id="15362" name="Text Box 2"/>
          <p:cNvSpPr txBox="1">
            <a:spLocks noChangeArrowheads="1"/>
          </p:cNvSpPr>
          <p:nvPr/>
        </p:nvSpPr>
        <p:spPr bwMode="auto">
          <a:xfrm>
            <a:off x="5486400" y="381000"/>
            <a:ext cx="3581400" cy="369332"/>
          </a:xfrm>
          <a:prstGeom prst="rect">
            <a:avLst/>
          </a:prstGeom>
          <a:noFill/>
          <a:ln w="9525">
            <a:noFill/>
            <a:miter lim="800000"/>
            <a:headEnd/>
            <a:tailEnd/>
          </a:ln>
        </p:spPr>
        <p:txBody>
          <a:bodyPr wrap="square" lIns="0" tIns="0" rIns="0" bIns="0">
            <a:spAutoFit/>
          </a:bodyPr>
          <a:lstStyle/>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solidFill>
                  <a:srgbClr val="FF0000"/>
                </a:solidFill>
              </a:rPr>
              <a:t>Mass Angle Distribution</a:t>
            </a:r>
            <a:r>
              <a:rPr lang="en-GB" sz="2400" dirty="0">
                <a:solidFill>
                  <a:schemeClr val="tx1"/>
                </a:solidFill>
              </a:rPr>
              <a:t> </a:t>
            </a:r>
          </a:p>
        </p:txBody>
      </p:sp>
      <p:sp>
        <p:nvSpPr>
          <p:cNvPr id="15363" name="Text Box 3"/>
          <p:cNvSpPr txBox="1">
            <a:spLocks noChangeArrowheads="1"/>
          </p:cNvSpPr>
          <p:nvPr/>
        </p:nvSpPr>
        <p:spPr bwMode="auto">
          <a:xfrm>
            <a:off x="5370513" y="904875"/>
            <a:ext cx="3513137" cy="3754874"/>
          </a:xfrm>
          <a:prstGeom prst="rect">
            <a:avLst/>
          </a:prstGeom>
          <a:noFill/>
          <a:ln w="9525">
            <a:noFill/>
            <a:miter lim="800000"/>
            <a:headEnd/>
            <a:tailEnd/>
          </a:ln>
        </p:spPr>
        <p:txBody>
          <a:bodyPr lIns="0" tIns="0" rIns="0" bIns="0">
            <a:spAutoFit/>
          </a:bodyPr>
          <a:lstStyle/>
          <a:p>
            <a:pPr algn="just"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chemeClr val="tx1"/>
                </a:solidFill>
                <a:latin typeface="Times New Roman" pitchFamily="18" charset="0"/>
                <a:cs typeface="Times New Roman" pitchFamily="18" charset="0"/>
              </a:rPr>
              <a:t>A strong mass angle </a:t>
            </a:r>
            <a:r>
              <a:rPr lang="en-GB" sz="2000" dirty="0" smtClean="0">
                <a:solidFill>
                  <a:schemeClr val="tx1"/>
                </a:solidFill>
                <a:latin typeface="Times New Roman" pitchFamily="18" charset="0"/>
                <a:cs typeface="Times New Roman" pitchFamily="18" charset="0"/>
              </a:rPr>
              <a:t>co-relation </a:t>
            </a:r>
            <a:r>
              <a:rPr lang="en-GB" sz="2000" dirty="0">
                <a:solidFill>
                  <a:schemeClr val="tx1"/>
                </a:solidFill>
                <a:latin typeface="Times New Roman" pitchFamily="18" charset="0"/>
                <a:cs typeface="Times New Roman" pitchFamily="18" charset="0"/>
              </a:rPr>
              <a:t>was observed. This observation indicates significant contribution from asymmetric fission in addition to true fusion-fission process</a:t>
            </a:r>
          </a:p>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solidFill>
                <a:schemeClr val="tx1"/>
              </a:solidFill>
              <a:latin typeface="Times New Roman" pitchFamily="18" charset="0"/>
              <a:cs typeface="Times New Roman" pitchFamily="18" charset="0"/>
            </a:endParaRPr>
          </a:p>
          <a:p>
            <a:pPr algn="just"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chemeClr val="tx1"/>
                </a:solidFill>
                <a:latin typeface="Times New Roman" pitchFamily="18" charset="0"/>
                <a:cs typeface="Times New Roman" pitchFamily="18" charset="0"/>
              </a:rPr>
              <a:t>The lower panel illustrates the projection of MAD on MR axis </a:t>
            </a:r>
          </a:p>
          <a:p>
            <a:pPr algn="just"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chemeClr val="tx1"/>
                </a:solidFill>
                <a:latin typeface="Times New Roman" pitchFamily="18" charset="0"/>
                <a:cs typeface="Times New Roman" pitchFamily="18" charset="0"/>
              </a:rPr>
              <a:t>in </a:t>
            </a:r>
            <a:r>
              <a:rPr lang="en-GB" sz="2000" dirty="0" err="1" smtClean="0">
                <a:solidFill>
                  <a:schemeClr val="tx1"/>
                </a:solidFill>
                <a:latin typeface="Times New Roman" pitchFamily="18" charset="0"/>
                <a:cs typeface="Times New Roman" pitchFamily="18" charset="0"/>
              </a:rPr>
              <a:t>θ</a:t>
            </a:r>
            <a:r>
              <a:rPr lang="en-GB" sz="2000" baseline="-33000" dirty="0" err="1" smtClean="0">
                <a:solidFill>
                  <a:schemeClr val="tx1"/>
                </a:solidFill>
                <a:latin typeface="Times New Roman" pitchFamily="18" charset="0"/>
                <a:ea typeface="Standard Symbols L" charset="2"/>
                <a:cs typeface="Times New Roman" pitchFamily="18" charset="0"/>
              </a:rPr>
              <a:t>c.m</a:t>
            </a:r>
            <a:r>
              <a:rPr lang="en-GB" sz="2000" baseline="-33000" dirty="0">
                <a:solidFill>
                  <a:schemeClr val="tx1"/>
                </a:solidFill>
                <a:latin typeface="Times New Roman" pitchFamily="18" charset="0"/>
                <a:ea typeface="Standard Symbols L" charset="2"/>
                <a:cs typeface="Times New Roman" pitchFamily="18" charset="0"/>
              </a:rPr>
              <a:t>. </a:t>
            </a:r>
            <a:r>
              <a:rPr lang="en-GB" sz="2000" dirty="0">
                <a:solidFill>
                  <a:schemeClr val="tx1"/>
                </a:solidFill>
                <a:latin typeface="Times New Roman" pitchFamily="18" charset="0"/>
                <a:ea typeface="Standard Symbols L" charset="2"/>
                <a:cs typeface="Times New Roman" pitchFamily="18" charset="0"/>
              </a:rPr>
              <a:t>window 70 to 105 .</a:t>
            </a:r>
          </a:p>
          <a:p>
            <a:pPr algn="just"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chemeClr val="tx1"/>
                </a:solidFill>
                <a:latin typeface="Times New Roman" pitchFamily="18" charset="0"/>
                <a:ea typeface="Standard Symbols L" charset="2"/>
                <a:cs typeface="Times New Roman" pitchFamily="18" charset="0"/>
              </a:rPr>
              <a:t>The distribution is fitted with three </a:t>
            </a:r>
            <a:r>
              <a:rPr lang="en-GB" sz="2000" dirty="0" err="1">
                <a:solidFill>
                  <a:schemeClr val="tx1"/>
                </a:solidFill>
                <a:latin typeface="Times New Roman" pitchFamily="18" charset="0"/>
                <a:ea typeface="Standard Symbols L" charset="2"/>
                <a:cs typeface="Times New Roman" pitchFamily="18" charset="0"/>
              </a:rPr>
              <a:t>Gaussiaon</a:t>
            </a:r>
            <a:r>
              <a:rPr lang="en-GB" sz="2000" dirty="0">
                <a:solidFill>
                  <a:schemeClr val="tx1"/>
                </a:solidFill>
                <a:latin typeface="Times New Roman" pitchFamily="18" charset="0"/>
                <a:ea typeface="Standard Symbols L" charset="2"/>
                <a:cs typeface="Times New Roman" pitchFamily="18" charset="0"/>
              </a:rPr>
              <a:t>. </a:t>
            </a:r>
            <a:r>
              <a:rPr lang="en-GB" sz="2000" dirty="0">
                <a:solidFill>
                  <a:schemeClr val="tx1"/>
                </a:solidFill>
                <a:latin typeface="Times New Roman" pitchFamily="18" charset="0"/>
                <a:cs typeface="Times New Roman" pitchFamily="18" charset="0"/>
              </a:rPr>
              <a:t> </a:t>
            </a:r>
            <a:r>
              <a:rPr lang="en-GB" sz="2400" dirty="0">
                <a:solidFill>
                  <a:schemeClr val="tx1"/>
                </a:solidFill>
                <a:latin typeface="Times New Roman" pitchFamily="18" charset="0"/>
                <a:cs typeface="Times New Roman" pitchFamily="18" charset="0"/>
              </a:rPr>
              <a:t> </a:t>
            </a:r>
          </a:p>
        </p:txBody>
      </p:sp>
      <p:sp>
        <p:nvSpPr>
          <p:cNvPr id="15364" name="Text Box 4"/>
          <p:cNvSpPr txBox="1">
            <a:spLocks noChangeArrowheads="1"/>
          </p:cNvSpPr>
          <p:nvPr/>
        </p:nvSpPr>
        <p:spPr bwMode="auto">
          <a:xfrm>
            <a:off x="5334000" y="4800600"/>
            <a:ext cx="3810000" cy="553998"/>
          </a:xfrm>
          <a:prstGeom prst="rect">
            <a:avLst/>
          </a:prstGeom>
          <a:noFill/>
          <a:ln w="9525">
            <a:noFill/>
            <a:miter lim="800000"/>
            <a:headEnd/>
            <a:tailEnd/>
          </a:ln>
        </p:spPr>
        <p:txBody>
          <a:bodyPr wrap="square" lIns="0" tIns="0" rIns="0" bIns="0">
            <a:spAutoFit/>
          </a:bodyPr>
          <a:lstStyle/>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0000"/>
                </a:solidFill>
              </a:rPr>
              <a:t>M. </a:t>
            </a:r>
            <a:r>
              <a:rPr lang="en-GB" b="1" dirty="0" err="1">
                <a:solidFill>
                  <a:srgbClr val="FF0000"/>
                </a:solidFill>
              </a:rPr>
              <a:t>Thakur</a:t>
            </a:r>
            <a:r>
              <a:rPr lang="en-GB" b="1" dirty="0">
                <a:solidFill>
                  <a:srgbClr val="FF0000"/>
                </a:solidFill>
              </a:rPr>
              <a:t> et al., </a:t>
            </a:r>
            <a:r>
              <a:rPr lang="en-GB" b="1" dirty="0" err="1">
                <a:solidFill>
                  <a:srgbClr val="FF0000"/>
                </a:solidFill>
              </a:rPr>
              <a:t>Eur</a:t>
            </a:r>
            <a:r>
              <a:rPr lang="en-GB" b="1" dirty="0">
                <a:solidFill>
                  <a:srgbClr val="FF0000"/>
                </a:solidFill>
              </a:rPr>
              <a:t>. Phys. J A </a:t>
            </a:r>
            <a:endParaRPr lang="en-GB" b="1" dirty="0" smtClean="0">
              <a:solidFill>
                <a:srgbClr val="FF0000"/>
              </a:solidFill>
            </a:endParaRPr>
          </a:p>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FF0000"/>
                </a:solidFill>
              </a:rPr>
              <a:t>(</a:t>
            </a:r>
            <a:r>
              <a:rPr lang="en-GB" b="1" dirty="0">
                <a:solidFill>
                  <a:srgbClr val="FF0000"/>
                </a:solidFill>
              </a:rPr>
              <a:t>2017) 53-133</a:t>
            </a:r>
          </a:p>
        </p:txBody>
      </p:sp>
      <p:sp>
        <p:nvSpPr>
          <p:cNvPr id="15365" name="Text Box 5"/>
          <p:cNvSpPr txBox="1">
            <a:spLocks noChangeArrowheads="1"/>
          </p:cNvSpPr>
          <p:nvPr/>
        </p:nvSpPr>
        <p:spPr bwMode="auto">
          <a:xfrm>
            <a:off x="7110413" y="5437188"/>
            <a:ext cx="357187" cy="355600"/>
          </a:xfrm>
          <a:prstGeom prst="rect">
            <a:avLst/>
          </a:prstGeom>
          <a:noFill/>
          <a:ln w="9525">
            <a:noFill/>
            <a:miter lim="800000"/>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srcRect/>
          <a:stretch>
            <a:fillRect/>
          </a:stretch>
        </p:blipFill>
        <p:spPr bwMode="auto">
          <a:xfrm>
            <a:off x="0" y="0"/>
            <a:ext cx="9144000" cy="6461125"/>
          </a:xfrm>
          <a:prstGeom prst="rect">
            <a:avLst/>
          </a:prstGeom>
          <a:noFill/>
        </p:spPr>
      </p:pic>
      <p:sp>
        <p:nvSpPr>
          <p:cNvPr id="16386" name="Text Box 2"/>
          <p:cNvSpPr txBox="1">
            <a:spLocks noChangeArrowheads="1"/>
          </p:cNvSpPr>
          <p:nvPr/>
        </p:nvSpPr>
        <p:spPr bwMode="auto">
          <a:xfrm>
            <a:off x="4481513" y="1795463"/>
            <a:ext cx="1587" cy="355600"/>
          </a:xfrm>
          <a:prstGeom prst="rect">
            <a:avLst/>
          </a:prstGeom>
          <a:noFill/>
          <a:ln w="9525">
            <a:noFill/>
            <a:miter lim="800000"/>
            <a:headEnd/>
            <a:tailEnd/>
          </a:ln>
        </p:spPr>
        <p:txBody>
          <a:bodyPr wrap="none" anchor="ctr"/>
          <a:lstStyle/>
          <a:p>
            <a:endParaRPr lang="en-US"/>
          </a:p>
        </p:txBody>
      </p:sp>
      <p:sp>
        <p:nvSpPr>
          <p:cNvPr id="16387" name="Text Box 3"/>
          <p:cNvSpPr txBox="1">
            <a:spLocks noChangeArrowheads="1"/>
          </p:cNvSpPr>
          <p:nvPr/>
        </p:nvSpPr>
        <p:spPr bwMode="auto">
          <a:xfrm>
            <a:off x="0" y="749300"/>
            <a:ext cx="3170238" cy="2462213"/>
          </a:xfrm>
          <a:prstGeom prst="rect">
            <a:avLst/>
          </a:prstGeom>
          <a:noFill/>
          <a:ln w="9525">
            <a:noFill/>
            <a:miter lim="800000"/>
            <a:headEnd/>
            <a:tailEnd/>
          </a:ln>
        </p:spPr>
        <p:txBody>
          <a:bodyPr lIns="0" tIns="0" rIns="0" bIns="0">
            <a:spAutoFit/>
          </a:bodyPr>
          <a:lstStyle/>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chemeClr val="tx1"/>
                </a:solidFill>
                <a:latin typeface="Times New Roman" pitchFamily="18" charset="0"/>
                <a:cs typeface="Times New Roman" pitchFamily="18" charset="0"/>
              </a:rPr>
              <a:t>The MR distribution of fission </a:t>
            </a:r>
          </a:p>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chemeClr val="tx1"/>
                </a:solidFill>
                <a:latin typeface="Times New Roman" pitchFamily="18" charset="0"/>
                <a:cs typeface="Times New Roman" pitchFamily="18" charset="0"/>
              </a:rPr>
              <a:t>fragments in the region </a:t>
            </a:r>
          </a:p>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chemeClr val="tx1"/>
                </a:solidFill>
                <a:latin typeface="Times New Roman" pitchFamily="18" charset="0"/>
                <a:cs typeface="Times New Roman" pitchFamily="18" charset="0"/>
              </a:rPr>
              <a:t>0.23 </a:t>
            </a:r>
            <a:r>
              <a:rPr lang="en-GB" sz="2000" dirty="0" smtClean="0">
                <a:solidFill>
                  <a:schemeClr val="tx1"/>
                </a:solidFill>
                <a:latin typeface="Times New Roman" pitchFamily="18" charset="0"/>
                <a:cs typeface="Times New Roman" pitchFamily="18" charset="0"/>
              </a:rPr>
              <a:t>&lt;</a:t>
            </a:r>
            <a:r>
              <a:rPr lang="en-GB" sz="2000" dirty="0" smtClean="0">
                <a:solidFill>
                  <a:schemeClr val="tx1"/>
                </a:solidFill>
                <a:latin typeface="Times New Roman" pitchFamily="18" charset="0"/>
                <a:ea typeface="Standard Symbols L" charset="2"/>
                <a:cs typeface="Times New Roman" pitchFamily="18" charset="0"/>
              </a:rPr>
              <a:t>  </a:t>
            </a:r>
            <a:r>
              <a:rPr lang="en-GB" sz="2000" dirty="0">
                <a:solidFill>
                  <a:schemeClr val="tx1"/>
                </a:solidFill>
                <a:latin typeface="Times New Roman" pitchFamily="18" charset="0"/>
                <a:ea typeface="Standard Symbols L" charset="2"/>
                <a:cs typeface="Times New Roman" pitchFamily="18" charset="0"/>
              </a:rPr>
              <a:t>M</a:t>
            </a:r>
            <a:r>
              <a:rPr lang="en-GB" sz="2000" baseline="-33000" dirty="0">
                <a:solidFill>
                  <a:schemeClr val="tx1"/>
                </a:solidFill>
                <a:latin typeface="Times New Roman" pitchFamily="18" charset="0"/>
                <a:ea typeface="Standard Symbols L" charset="2"/>
                <a:cs typeface="Times New Roman" pitchFamily="18" charset="0"/>
              </a:rPr>
              <a:t>R </a:t>
            </a:r>
            <a:r>
              <a:rPr lang="en-GB" sz="2000" dirty="0">
                <a:solidFill>
                  <a:schemeClr val="tx1"/>
                </a:solidFill>
                <a:latin typeface="Times New Roman" pitchFamily="18" charset="0"/>
                <a:ea typeface="Standard Symbols L" charset="2"/>
                <a:cs typeface="Times New Roman" pitchFamily="18" charset="0"/>
              </a:rPr>
              <a:t>  </a:t>
            </a:r>
            <a:r>
              <a:rPr lang="en-GB" sz="2000" dirty="0" smtClean="0">
                <a:solidFill>
                  <a:schemeClr val="tx1"/>
                </a:solidFill>
                <a:latin typeface="Times New Roman" pitchFamily="18" charset="0"/>
                <a:ea typeface="Standard Symbols L" charset="2"/>
                <a:cs typeface="Times New Roman" pitchFamily="18" charset="0"/>
              </a:rPr>
              <a:t>&lt;</a:t>
            </a:r>
            <a:r>
              <a:rPr lang="en-GB" sz="2000" dirty="0" smtClean="0">
                <a:solidFill>
                  <a:schemeClr val="tx1"/>
                </a:solidFill>
                <a:latin typeface="Times New Roman" pitchFamily="18" charset="0"/>
                <a:cs typeface="Times New Roman" pitchFamily="18" charset="0"/>
              </a:rPr>
              <a:t> </a:t>
            </a:r>
            <a:r>
              <a:rPr lang="en-GB" sz="2000" dirty="0">
                <a:solidFill>
                  <a:schemeClr val="tx1"/>
                </a:solidFill>
                <a:latin typeface="Times New Roman" pitchFamily="18" charset="0"/>
                <a:cs typeface="Times New Roman" pitchFamily="18" charset="0"/>
              </a:rPr>
              <a:t>0.76  and </a:t>
            </a:r>
            <a:r>
              <a:rPr lang="en-GB" sz="2000" dirty="0" err="1" smtClean="0">
                <a:solidFill>
                  <a:schemeClr val="tx1"/>
                </a:solidFill>
                <a:latin typeface="Times New Roman" pitchFamily="18" charset="0"/>
                <a:cs typeface="Times New Roman" pitchFamily="18" charset="0"/>
              </a:rPr>
              <a:t>θ</a:t>
            </a:r>
            <a:r>
              <a:rPr lang="en-GB" sz="2000" baseline="-33000" dirty="0" err="1" smtClean="0">
                <a:solidFill>
                  <a:schemeClr val="tx1"/>
                </a:solidFill>
                <a:latin typeface="Times New Roman" pitchFamily="18" charset="0"/>
                <a:ea typeface="Standard Symbols L" charset="2"/>
                <a:cs typeface="Times New Roman" pitchFamily="18" charset="0"/>
              </a:rPr>
              <a:t>c.m</a:t>
            </a:r>
            <a:r>
              <a:rPr lang="en-GB" sz="2000" dirty="0">
                <a:solidFill>
                  <a:schemeClr val="tx1"/>
                </a:solidFill>
                <a:latin typeface="Times New Roman" pitchFamily="18" charset="0"/>
                <a:ea typeface="Standard Symbols L" charset="2"/>
                <a:cs typeface="Times New Roman" pitchFamily="18" charset="0"/>
              </a:rPr>
              <a:t>. </a:t>
            </a:r>
          </a:p>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chemeClr val="tx1"/>
                </a:solidFill>
                <a:latin typeface="Times New Roman" pitchFamily="18" charset="0"/>
                <a:ea typeface="Standard Symbols L" charset="2"/>
                <a:cs typeface="Times New Roman" pitchFamily="18" charset="0"/>
              </a:rPr>
              <a:t>window </a:t>
            </a:r>
            <a:r>
              <a:rPr lang="en-GB" sz="2000" dirty="0" smtClean="0">
                <a:solidFill>
                  <a:schemeClr val="tx1"/>
                </a:solidFill>
                <a:latin typeface="Times New Roman" pitchFamily="18" charset="0"/>
                <a:ea typeface="Standard Symbols L" charset="2"/>
                <a:cs typeface="Times New Roman" pitchFamily="18" charset="0"/>
              </a:rPr>
              <a:t>70</a:t>
            </a:r>
            <a:r>
              <a:rPr lang="en-GB" sz="2000" baseline="30000" dirty="0" smtClean="0">
                <a:solidFill>
                  <a:schemeClr val="tx1"/>
                </a:solidFill>
                <a:latin typeface="Times New Roman" pitchFamily="18" charset="0"/>
                <a:ea typeface="Standard Symbols L" charset="2"/>
                <a:cs typeface="Times New Roman" pitchFamily="18" charset="0"/>
              </a:rPr>
              <a:t>o </a:t>
            </a:r>
            <a:r>
              <a:rPr lang="en-GB" sz="2000" dirty="0" smtClean="0">
                <a:solidFill>
                  <a:schemeClr val="tx1"/>
                </a:solidFill>
                <a:latin typeface="Times New Roman" pitchFamily="18" charset="0"/>
                <a:ea typeface="Standard Symbols L" charset="2"/>
                <a:cs typeface="Times New Roman" pitchFamily="18" charset="0"/>
              </a:rPr>
              <a:t>≤ </a:t>
            </a:r>
            <a:r>
              <a:rPr lang="en-GB" sz="2000" dirty="0" err="1" smtClean="0">
                <a:solidFill>
                  <a:schemeClr val="tx1"/>
                </a:solidFill>
                <a:latin typeface="Times New Roman" pitchFamily="18" charset="0"/>
                <a:ea typeface="Standard Symbols L" charset="2"/>
                <a:cs typeface="Times New Roman" pitchFamily="18" charset="0"/>
              </a:rPr>
              <a:t>θ</a:t>
            </a:r>
            <a:r>
              <a:rPr lang="en-GB" sz="2000" baseline="-33000" dirty="0" err="1" smtClean="0">
                <a:solidFill>
                  <a:schemeClr val="tx1"/>
                </a:solidFill>
                <a:latin typeface="Times New Roman" pitchFamily="18" charset="0"/>
                <a:ea typeface="Standard Symbols L" charset="2"/>
                <a:cs typeface="Times New Roman" pitchFamily="18" charset="0"/>
              </a:rPr>
              <a:t>c.m</a:t>
            </a:r>
            <a:r>
              <a:rPr lang="en-GB" sz="2000" baseline="-33000" dirty="0">
                <a:solidFill>
                  <a:schemeClr val="tx1"/>
                </a:solidFill>
                <a:latin typeface="Times New Roman" pitchFamily="18" charset="0"/>
                <a:ea typeface="Standard Symbols L" charset="2"/>
                <a:cs typeface="Times New Roman" pitchFamily="18" charset="0"/>
              </a:rPr>
              <a:t>.</a:t>
            </a:r>
            <a:r>
              <a:rPr lang="en-GB" sz="2000" dirty="0">
                <a:solidFill>
                  <a:schemeClr val="tx1"/>
                </a:solidFill>
                <a:latin typeface="Times New Roman" pitchFamily="18" charset="0"/>
                <a:ea typeface="Standard Symbols L" charset="2"/>
                <a:cs typeface="Times New Roman" pitchFamily="18" charset="0"/>
              </a:rPr>
              <a:t>   </a:t>
            </a:r>
            <a:r>
              <a:rPr lang="en-GB" sz="2000" dirty="0" smtClean="0">
                <a:solidFill>
                  <a:schemeClr val="tx1"/>
                </a:solidFill>
                <a:latin typeface="Times New Roman" pitchFamily="18" charset="0"/>
                <a:ea typeface="Standard Symbols L" charset="2"/>
                <a:cs typeface="Times New Roman" pitchFamily="18" charset="0"/>
              </a:rPr>
              <a:t>≤ 105</a:t>
            </a:r>
            <a:r>
              <a:rPr lang="en-GB" sz="2000" baseline="30000" dirty="0" smtClean="0">
                <a:solidFill>
                  <a:schemeClr val="tx1"/>
                </a:solidFill>
                <a:latin typeface="Times New Roman" pitchFamily="18" charset="0"/>
                <a:ea typeface="Standard Symbols L" charset="2"/>
                <a:cs typeface="Times New Roman" pitchFamily="18" charset="0"/>
              </a:rPr>
              <a:t>o</a:t>
            </a:r>
            <a:endParaRPr lang="en-GB" sz="2000" baseline="30000" dirty="0">
              <a:solidFill>
                <a:schemeClr val="tx1"/>
              </a:solidFill>
              <a:latin typeface="Times New Roman" pitchFamily="18" charset="0"/>
              <a:ea typeface="Standard Symbols L" charset="2"/>
              <a:cs typeface="Times New Roman" pitchFamily="18" charset="0"/>
            </a:endParaRPr>
          </a:p>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solidFill>
                <a:schemeClr val="tx1"/>
              </a:solidFill>
              <a:latin typeface="Times New Roman" pitchFamily="18" charset="0"/>
              <a:ea typeface="Standard Symbols L" charset="2"/>
              <a:cs typeface="Times New Roman" pitchFamily="18" charset="0"/>
            </a:endParaRPr>
          </a:p>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solidFill>
                <a:schemeClr val="tx1"/>
              </a:solidFill>
              <a:latin typeface="Times New Roman" pitchFamily="18" charset="0"/>
              <a:ea typeface="Standard Symbols L" charset="2"/>
              <a:cs typeface="Times New Roman" pitchFamily="18" charset="0"/>
            </a:endParaRPr>
          </a:p>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chemeClr val="tx1"/>
                </a:solidFill>
                <a:latin typeface="Times New Roman" pitchFamily="18" charset="0"/>
                <a:ea typeface="Standard Symbols L" charset="2"/>
                <a:cs typeface="Times New Roman" pitchFamily="18" charset="0"/>
              </a:rPr>
              <a:t>Shoulders are asymmetric mass events </a:t>
            </a:r>
          </a:p>
        </p:txBody>
      </p:sp>
      <p:sp>
        <p:nvSpPr>
          <p:cNvPr id="16389" name="Text Box 5"/>
          <p:cNvSpPr txBox="1">
            <a:spLocks noChangeArrowheads="1"/>
          </p:cNvSpPr>
          <p:nvPr/>
        </p:nvSpPr>
        <p:spPr bwMode="auto">
          <a:xfrm>
            <a:off x="2286000" y="6276201"/>
            <a:ext cx="4497513" cy="276999"/>
          </a:xfrm>
          <a:prstGeom prst="rect">
            <a:avLst/>
          </a:prstGeom>
          <a:noFill/>
          <a:ln w="9525">
            <a:noFill/>
            <a:miter lim="800000"/>
            <a:headEnd/>
            <a:tailEnd/>
          </a:ln>
        </p:spPr>
        <p:txBody>
          <a:bodyPr wrap="none" lIns="0" tIns="0" rIns="0" bIns="0">
            <a:spAutoFit/>
          </a:bodyPr>
          <a:lstStyle/>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008080"/>
                </a:solidFill>
              </a:rPr>
              <a:t>M. </a:t>
            </a:r>
            <a:r>
              <a:rPr lang="en-GB" b="1" dirty="0" err="1">
                <a:solidFill>
                  <a:srgbClr val="008080"/>
                </a:solidFill>
              </a:rPr>
              <a:t>Thakur</a:t>
            </a:r>
            <a:r>
              <a:rPr lang="en-GB" b="1" dirty="0">
                <a:solidFill>
                  <a:srgbClr val="008080"/>
                </a:solidFill>
              </a:rPr>
              <a:t> et al., </a:t>
            </a:r>
            <a:r>
              <a:rPr lang="en-GB" b="1" dirty="0" err="1">
                <a:solidFill>
                  <a:srgbClr val="008080"/>
                </a:solidFill>
              </a:rPr>
              <a:t>Eur</a:t>
            </a:r>
            <a:r>
              <a:rPr lang="en-GB" b="1" dirty="0">
                <a:solidFill>
                  <a:srgbClr val="008080"/>
                </a:solidFill>
              </a:rPr>
              <a:t>. Phys. J A (2017) 53-133</a:t>
            </a:r>
          </a:p>
        </p:txBody>
      </p:sp>
      <p:sp>
        <p:nvSpPr>
          <p:cNvPr id="7" name="TextBox 6"/>
          <p:cNvSpPr txBox="1"/>
          <p:nvPr/>
        </p:nvSpPr>
        <p:spPr>
          <a:xfrm>
            <a:off x="152400" y="4466272"/>
            <a:ext cx="8839200" cy="1754326"/>
          </a:xfrm>
          <a:prstGeom prst="rect">
            <a:avLst/>
          </a:prstGeom>
          <a:noFill/>
        </p:spPr>
        <p:txBody>
          <a:bodyPr wrap="square" rtlCol="0">
            <a:spAutoFit/>
          </a:bodyPr>
          <a:lstStyle/>
          <a:p>
            <a:r>
              <a:rPr lang="en-US" dirty="0" smtClean="0">
                <a:solidFill>
                  <a:schemeClr val="tx1"/>
                </a:solidFill>
              </a:rPr>
              <a:t>The extracted mass width (</a:t>
            </a:r>
            <a:r>
              <a:rPr lang="el-GR" dirty="0" smtClean="0">
                <a:solidFill>
                  <a:schemeClr val="tx1"/>
                </a:solidFill>
              </a:rPr>
              <a:t>σ</a:t>
            </a:r>
            <a:r>
              <a:rPr lang="en-US" baseline="-25000" dirty="0" smtClean="0">
                <a:solidFill>
                  <a:schemeClr val="tx1"/>
                </a:solidFill>
              </a:rPr>
              <a:t>MR</a:t>
            </a:r>
            <a:r>
              <a:rPr lang="en-US" dirty="0" smtClean="0">
                <a:solidFill>
                  <a:schemeClr val="tx1"/>
                </a:solidFill>
              </a:rPr>
              <a:t>) for </a:t>
            </a:r>
            <a:r>
              <a:rPr lang="en-US" baseline="30000" dirty="0" smtClean="0">
                <a:solidFill>
                  <a:schemeClr val="tx1"/>
                </a:solidFill>
              </a:rPr>
              <a:t>48</a:t>
            </a:r>
            <a:r>
              <a:rPr lang="en-US" dirty="0" smtClean="0">
                <a:solidFill>
                  <a:schemeClr val="tx1"/>
                </a:solidFill>
              </a:rPr>
              <a:t>Ti+</a:t>
            </a:r>
            <a:r>
              <a:rPr lang="en-US" baseline="30000" dirty="0" smtClean="0">
                <a:solidFill>
                  <a:schemeClr val="tx1"/>
                </a:solidFill>
              </a:rPr>
              <a:t>208</a:t>
            </a:r>
            <a:r>
              <a:rPr lang="en-US" dirty="0" smtClean="0">
                <a:solidFill>
                  <a:schemeClr val="tx1"/>
                </a:solidFill>
              </a:rPr>
              <a:t>Pb using Gaussian fitting is 0.134+0.0004, larger than that for </a:t>
            </a:r>
            <a:r>
              <a:rPr lang="en-US" baseline="30000" dirty="0" smtClean="0">
                <a:solidFill>
                  <a:schemeClr val="tx1"/>
                </a:solidFill>
              </a:rPr>
              <a:t>48</a:t>
            </a:r>
            <a:r>
              <a:rPr lang="en-US" dirty="0" smtClean="0">
                <a:solidFill>
                  <a:schemeClr val="tx1"/>
                </a:solidFill>
              </a:rPr>
              <a:t>Ca+</a:t>
            </a:r>
            <a:r>
              <a:rPr lang="en-US" baseline="30000" dirty="0" smtClean="0">
                <a:solidFill>
                  <a:schemeClr val="tx1"/>
                </a:solidFill>
              </a:rPr>
              <a:t>208</a:t>
            </a:r>
            <a:r>
              <a:rPr lang="en-US" dirty="0" smtClean="0">
                <a:solidFill>
                  <a:schemeClr val="tx1"/>
                </a:solidFill>
              </a:rPr>
              <a:t>Pb but less than that of </a:t>
            </a:r>
            <a:r>
              <a:rPr lang="en-US" baseline="30000" dirty="0" smtClean="0">
                <a:solidFill>
                  <a:schemeClr val="tx1"/>
                </a:solidFill>
              </a:rPr>
              <a:t>48</a:t>
            </a:r>
            <a:r>
              <a:rPr lang="en-US" dirty="0" smtClean="0">
                <a:solidFill>
                  <a:schemeClr val="tx1"/>
                </a:solidFill>
              </a:rPr>
              <a:t>TI+</a:t>
            </a:r>
            <a:r>
              <a:rPr lang="en-US" baseline="30000" dirty="0" smtClean="0">
                <a:solidFill>
                  <a:schemeClr val="tx1"/>
                </a:solidFill>
              </a:rPr>
              <a:t>200</a:t>
            </a:r>
            <a:r>
              <a:rPr lang="en-US" dirty="0" smtClean="0">
                <a:solidFill>
                  <a:schemeClr val="tx1"/>
                </a:solidFill>
              </a:rPr>
              <a:t>Hg, even though these experiments were performed around the Coulomb barrier. In </a:t>
            </a:r>
            <a:r>
              <a:rPr lang="en-US" baseline="30000" dirty="0" smtClean="0">
                <a:solidFill>
                  <a:schemeClr val="tx1"/>
                </a:solidFill>
              </a:rPr>
              <a:t>48</a:t>
            </a:r>
            <a:r>
              <a:rPr lang="en-US" dirty="0" smtClean="0">
                <a:solidFill>
                  <a:schemeClr val="tx1"/>
                </a:solidFill>
              </a:rPr>
              <a:t>Ti+</a:t>
            </a:r>
            <a:r>
              <a:rPr lang="en-US" baseline="30000" dirty="0" smtClean="0">
                <a:solidFill>
                  <a:schemeClr val="tx1"/>
                </a:solidFill>
              </a:rPr>
              <a:t>208</a:t>
            </a:r>
            <a:r>
              <a:rPr lang="en-US" dirty="0" smtClean="0">
                <a:solidFill>
                  <a:schemeClr val="tx1"/>
                </a:solidFill>
              </a:rPr>
              <a:t>Pb system, the number of shell closure of two, while it is four in the </a:t>
            </a:r>
            <a:r>
              <a:rPr lang="en-US" baseline="30000" dirty="0" smtClean="0">
                <a:solidFill>
                  <a:schemeClr val="tx1"/>
                </a:solidFill>
              </a:rPr>
              <a:t>48</a:t>
            </a:r>
            <a:r>
              <a:rPr lang="en-US" dirty="0" smtClean="0">
                <a:solidFill>
                  <a:schemeClr val="tx1"/>
                </a:solidFill>
              </a:rPr>
              <a:t>Ca+</a:t>
            </a:r>
            <a:r>
              <a:rPr lang="en-US" baseline="30000" dirty="0" smtClean="0">
                <a:solidFill>
                  <a:schemeClr val="tx1"/>
                </a:solidFill>
              </a:rPr>
              <a:t>208</a:t>
            </a:r>
            <a:r>
              <a:rPr lang="en-US" dirty="0" smtClean="0">
                <a:solidFill>
                  <a:schemeClr val="tx1"/>
                </a:solidFill>
              </a:rPr>
              <a:t>Pb system and absent in the </a:t>
            </a:r>
            <a:r>
              <a:rPr lang="en-US" baseline="30000" dirty="0" smtClean="0">
                <a:solidFill>
                  <a:schemeClr val="tx1"/>
                </a:solidFill>
              </a:rPr>
              <a:t>48</a:t>
            </a:r>
            <a:r>
              <a:rPr lang="en-US" dirty="0" smtClean="0">
                <a:solidFill>
                  <a:schemeClr val="tx1"/>
                </a:solidFill>
              </a:rPr>
              <a:t>Ti+</a:t>
            </a:r>
            <a:r>
              <a:rPr lang="en-US" baseline="30000" dirty="0" smtClean="0">
                <a:solidFill>
                  <a:schemeClr val="tx1"/>
                </a:solidFill>
              </a:rPr>
              <a:t>200</a:t>
            </a:r>
            <a:r>
              <a:rPr lang="en-US" dirty="0" smtClean="0">
                <a:solidFill>
                  <a:schemeClr val="tx1"/>
                </a:solidFill>
              </a:rPr>
              <a:t>Hg system. The observed variation could be attributed to an artifact of the interplay between the entrance channel magicity and charge product effects. </a:t>
            </a:r>
            <a:endParaRPr lang="en-US" dirty="0">
              <a:solidFill>
                <a:schemeClr val="tx1"/>
              </a:solidFill>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srcRect/>
          <a:stretch>
            <a:fillRect/>
          </a:stretch>
        </p:blipFill>
        <p:spPr bwMode="auto">
          <a:xfrm>
            <a:off x="111125" y="927100"/>
            <a:ext cx="3790950" cy="5467350"/>
          </a:xfrm>
          <a:prstGeom prst="rect">
            <a:avLst/>
          </a:prstGeom>
          <a:noFill/>
        </p:spPr>
      </p:pic>
      <p:grpSp>
        <p:nvGrpSpPr>
          <p:cNvPr id="17410" name="Group 2"/>
          <p:cNvGrpSpPr>
            <a:grpSpLocks/>
          </p:cNvGrpSpPr>
          <p:nvPr/>
        </p:nvGrpSpPr>
        <p:grpSpPr bwMode="auto">
          <a:xfrm>
            <a:off x="0" y="0"/>
            <a:ext cx="9142413" cy="1141413"/>
            <a:chOff x="0" y="0"/>
            <a:chExt cx="5759" cy="719"/>
          </a:xfrm>
        </p:grpSpPr>
        <p:sp>
          <p:nvSpPr>
            <p:cNvPr id="17411" name="AutoShape 3"/>
            <p:cNvSpPr>
              <a:spLocks noChangeArrowheads="1"/>
            </p:cNvSpPr>
            <p:nvPr/>
          </p:nvSpPr>
          <p:spPr bwMode="auto">
            <a:xfrm>
              <a:off x="0" y="0"/>
              <a:ext cx="5760" cy="720"/>
            </a:xfrm>
            <a:prstGeom prst="roundRect">
              <a:avLst>
                <a:gd name="adj" fmla="val 139"/>
              </a:avLst>
            </a:prstGeom>
            <a:solidFill>
              <a:srgbClr val="00B8FF"/>
            </a:solidFill>
            <a:ln w="9360">
              <a:solidFill>
                <a:srgbClr val="000000"/>
              </a:solidFill>
              <a:round/>
              <a:headEnd/>
              <a:tailEnd/>
            </a:ln>
          </p:spPr>
          <p:txBody>
            <a:bodyPr wrap="none" anchor="ctr"/>
            <a:lstStyle/>
            <a:p>
              <a:endParaRPr lang="en-US"/>
            </a:p>
          </p:txBody>
        </p:sp>
        <p:sp>
          <p:nvSpPr>
            <p:cNvPr id="17412" name="AutoShape 4"/>
            <p:cNvSpPr>
              <a:spLocks noChangeArrowheads="1"/>
            </p:cNvSpPr>
            <p:nvPr/>
          </p:nvSpPr>
          <p:spPr bwMode="auto">
            <a:xfrm>
              <a:off x="0" y="0"/>
              <a:ext cx="5760" cy="610"/>
            </a:xfrm>
            <a:prstGeom prst="roundRect">
              <a:avLst>
                <a:gd name="adj" fmla="val 162"/>
              </a:avLst>
            </a:prstGeom>
            <a:solidFill>
              <a:srgbClr val="00B8FF"/>
            </a:solidFill>
            <a:ln w="9525">
              <a:noFill/>
              <a:round/>
              <a:headEnd/>
              <a:tailEnd/>
            </a:ln>
          </p:spPr>
          <p:txBody>
            <a:bodyPr lIns="90000" tIns="46800" rIns="90000" bIns="46800" anchor="ctr"/>
            <a:lstStyle/>
            <a:p>
              <a:pPr algn="ctr" eaLnBrk="1" hangingPunct="1">
                <a:lnSpc>
                  <a:spcPct val="86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FFFF"/>
                  </a:solidFill>
                  <a:effectLst>
                    <a:outerShdw blurRad="38100" dist="38100" dir="2700000" algn="tl">
                      <a:srgbClr val="000000"/>
                    </a:outerShdw>
                  </a:effectLst>
                  <a:latin typeface="Baekmuk Headline" charset="0"/>
                </a:rPr>
                <a:t>  </a:t>
              </a:r>
              <a:r>
                <a:rPr lang="en-GB" sz="2400">
                  <a:solidFill>
                    <a:srgbClr val="FFFFFF"/>
                  </a:solidFill>
                  <a:effectLst>
                    <a:outerShdw blurRad="38100" dist="38100" dir="2700000" algn="tl">
                      <a:srgbClr val="000000"/>
                    </a:outerShdw>
                  </a:effectLst>
                  <a:latin typeface="Baekmuk Headline" charset="0"/>
                </a:rPr>
                <a:t> Calculations by DNS Model ..</a:t>
              </a:r>
            </a:p>
          </p:txBody>
        </p:sp>
      </p:grpSp>
      <p:sp>
        <p:nvSpPr>
          <p:cNvPr id="17413" name="Text Box 5"/>
          <p:cNvSpPr txBox="1">
            <a:spLocks noChangeArrowheads="1"/>
          </p:cNvSpPr>
          <p:nvPr/>
        </p:nvSpPr>
        <p:spPr bwMode="auto">
          <a:xfrm>
            <a:off x="3871913" y="1101725"/>
            <a:ext cx="5141912" cy="5245100"/>
          </a:xfrm>
          <a:prstGeom prst="rect">
            <a:avLst/>
          </a:prstGeom>
          <a:noFill/>
          <a:ln w="9525">
            <a:noFill/>
            <a:miter lim="800000"/>
            <a:headEnd/>
            <a:tailEnd/>
          </a:ln>
        </p:spPr>
        <p:txBody>
          <a:bodyPr lIns="0" tIns="0" rIns="0" bIns="0">
            <a:spAutoFit/>
          </a:bodyPr>
          <a:lstStyle/>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200" b="1" dirty="0">
                <a:solidFill>
                  <a:srgbClr val="2323DC"/>
                </a:solidFill>
                <a:latin typeface="Times" pitchFamily="16" charset="0"/>
              </a:rPr>
              <a:t>Theoretical Yields of mass distribution by DNS model shows that there is a overlap of the mass distributions of the quasi-fission and fusion-fission products near mass number A=64. The peak A=64 is related with the formation of the isotopes Fe and Ni with the neutron number N=38 and N=40. </a:t>
            </a:r>
            <a:r>
              <a:rPr lang="en-GB" sz="2200" b="1" dirty="0">
                <a:solidFill>
                  <a:schemeClr val="tx1"/>
                </a:solidFill>
                <a:latin typeface="Times" pitchFamily="16" charset="0"/>
              </a:rPr>
              <a:t> </a:t>
            </a:r>
          </a:p>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FF0000"/>
                </a:solidFill>
                <a:latin typeface="Times" pitchFamily="16" charset="0"/>
              </a:rPr>
              <a:t>Upper Panel - Experimental Mass distribution.</a:t>
            </a:r>
          </a:p>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solidFill>
                <a:srgbClr val="FF0000"/>
              </a:solidFill>
              <a:latin typeface="Times" pitchFamily="16" charset="0"/>
            </a:endParaRPr>
          </a:p>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8000"/>
                </a:solidFill>
                <a:latin typeface="Times" pitchFamily="16" charset="0"/>
              </a:rPr>
              <a:t>Lower Panel – Theoretical Calculations </a:t>
            </a:r>
          </a:p>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8000"/>
                </a:solidFill>
                <a:latin typeface="Times" pitchFamily="16" charset="0"/>
              </a:rPr>
              <a:t>along with </a:t>
            </a:r>
            <a:r>
              <a:rPr lang="en-GB" sz="2000" dirty="0" err="1">
                <a:solidFill>
                  <a:srgbClr val="008000"/>
                </a:solidFill>
                <a:latin typeface="Times" pitchFamily="16" charset="0"/>
              </a:rPr>
              <a:t>expt</a:t>
            </a:r>
            <a:r>
              <a:rPr lang="en-GB" sz="2000" dirty="0">
                <a:solidFill>
                  <a:srgbClr val="008000"/>
                </a:solidFill>
                <a:latin typeface="Times" pitchFamily="16" charset="0"/>
              </a:rPr>
              <a:t>. mass distributions</a:t>
            </a:r>
          </a:p>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solidFill>
                <a:srgbClr val="800080"/>
              </a:solidFill>
              <a:latin typeface="Times" pitchFamily="16" charset="0"/>
            </a:endParaRPr>
          </a:p>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err="1">
                <a:solidFill>
                  <a:srgbClr val="800080"/>
                </a:solidFill>
                <a:latin typeface="Times" pitchFamily="16" charset="0"/>
              </a:rPr>
              <a:t>Nasirov</a:t>
            </a:r>
            <a:r>
              <a:rPr lang="en-GB" sz="2000" dirty="0">
                <a:solidFill>
                  <a:srgbClr val="800080"/>
                </a:solidFill>
                <a:latin typeface="Times" pitchFamily="16" charset="0"/>
              </a:rPr>
              <a:t> et al. NPA 759 342 (2005)</a:t>
            </a:r>
            <a:r>
              <a:rPr lang="en-GB" sz="2000" dirty="0">
                <a:solidFill>
                  <a:srgbClr val="008000"/>
                </a:solidFill>
                <a:latin typeface="Times" pitchFamily="16" charset="0"/>
              </a:rPr>
              <a:t>.</a:t>
            </a:r>
          </a:p>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solidFill>
                <a:srgbClr val="008000"/>
              </a:solidFill>
              <a:latin typeface="Times" pitchFamily="16" charset="0"/>
            </a:endParaRP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solidFill>
                  <a:srgbClr val="008000"/>
                </a:solidFill>
                <a:latin typeface="Times" pitchFamily="16" charset="0"/>
              </a:rPr>
              <a:t>M. </a:t>
            </a:r>
            <a:r>
              <a:rPr lang="en-GB" sz="2000" dirty="0" err="1">
                <a:solidFill>
                  <a:srgbClr val="008000"/>
                </a:solidFill>
                <a:latin typeface="Times" pitchFamily="16" charset="0"/>
              </a:rPr>
              <a:t>Thakur</a:t>
            </a:r>
            <a:r>
              <a:rPr lang="en-GB" sz="2000" dirty="0">
                <a:solidFill>
                  <a:srgbClr val="008000"/>
                </a:solidFill>
                <a:latin typeface="Times" pitchFamily="16" charset="0"/>
              </a:rPr>
              <a:t> et al., </a:t>
            </a:r>
            <a:r>
              <a:rPr lang="en-GB" sz="2000" dirty="0" err="1">
                <a:solidFill>
                  <a:srgbClr val="008000"/>
                </a:solidFill>
                <a:latin typeface="Times" pitchFamily="16" charset="0"/>
              </a:rPr>
              <a:t>Eur</a:t>
            </a:r>
            <a:r>
              <a:rPr lang="en-GB" sz="2000" dirty="0">
                <a:solidFill>
                  <a:srgbClr val="008000"/>
                </a:solidFill>
                <a:latin typeface="Times" pitchFamily="16" charset="0"/>
              </a:rPr>
              <a:t>. Phys. J A (2017) 53-133</a:t>
            </a:r>
          </a:p>
        </p:txBody>
      </p:sp>
      <p:pic>
        <p:nvPicPr>
          <p:cNvPr id="1027" name="Picture 3"/>
          <p:cNvPicPr>
            <a:picLocks noChangeAspect="1" noChangeArrowheads="1"/>
          </p:cNvPicPr>
          <p:nvPr/>
        </p:nvPicPr>
        <p:blipFill>
          <a:blip r:embed="rId4"/>
          <a:srcRect/>
          <a:stretch>
            <a:fillRect/>
          </a:stretch>
        </p:blipFill>
        <p:spPr bwMode="auto">
          <a:xfrm>
            <a:off x="1" y="3657600"/>
            <a:ext cx="3657599" cy="2895599"/>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1"/>
          <p:cNvGrpSpPr>
            <a:grpSpLocks/>
          </p:cNvGrpSpPr>
          <p:nvPr/>
        </p:nvGrpSpPr>
        <p:grpSpPr bwMode="auto">
          <a:xfrm>
            <a:off x="0" y="1588"/>
            <a:ext cx="9142413" cy="903287"/>
            <a:chOff x="0" y="1"/>
            <a:chExt cx="5759" cy="569"/>
          </a:xfrm>
        </p:grpSpPr>
        <p:sp>
          <p:nvSpPr>
            <p:cNvPr id="18434" name="AutoShape 2"/>
            <p:cNvSpPr>
              <a:spLocks noChangeArrowheads="1"/>
            </p:cNvSpPr>
            <p:nvPr/>
          </p:nvSpPr>
          <p:spPr bwMode="auto">
            <a:xfrm>
              <a:off x="0" y="1"/>
              <a:ext cx="5760" cy="570"/>
            </a:xfrm>
            <a:prstGeom prst="roundRect">
              <a:avLst>
                <a:gd name="adj" fmla="val 171"/>
              </a:avLst>
            </a:prstGeom>
            <a:solidFill>
              <a:srgbClr val="00B8FF"/>
            </a:solidFill>
            <a:ln w="9360">
              <a:solidFill>
                <a:srgbClr val="000000"/>
              </a:solidFill>
              <a:round/>
              <a:headEnd/>
              <a:tailEnd/>
            </a:ln>
          </p:spPr>
          <p:txBody>
            <a:bodyPr wrap="none" anchor="ctr"/>
            <a:lstStyle/>
            <a:p>
              <a:endParaRPr lang="en-US"/>
            </a:p>
          </p:txBody>
        </p:sp>
        <p:sp>
          <p:nvSpPr>
            <p:cNvPr id="18435" name="AutoShape 3"/>
            <p:cNvSpPr>
              <a:spLocks noChangeArrowheads="1"/>
            </p:cNvSpPr>
            <p:nvPr/>
          </p:nvSpPr>
          <p:spPr bwMode="auto">
            <a:xfrm>
              <a:off x="0" y="1"/>
              <a:ext cx="5760" cy="570"/>
            </a:xfrm>
            <a:prstGeom prst="roundRect">
              <a:avLst>
                <a:gd name="adj" fmla="val 171"/>
              </a:avLst>
            </a:prstGeom>
            <a:solidFill>
              <a:srgbClr val="00B8FF"/>
            </a:solidFill>
            <a:ln w="9525">
              <a:noFill/>
              <a:round/>
              <a:headEnd/>
              <a:tailEnd/>
            </a:ln>
          </p:spPr>
          <p:txBody>
            <a:bodyPr lIns="90000" tIns="46800" rIns="90000" bIns="46800" anchor="ctr"/>
            <a:lstStyle/>
            <a:p>
              <a:pPr algn="ctr" eaLnBrk="1" hangingPunct="1">
                <a:lnSpc>
                  <a:spcPct val="86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solidFill>
                    <a:srgbClr val="FFFFFF"/>
                  </a:solidFill>
                  <a:effectLst>
                    <a:outerShdw blurRad="38100" dist="38100" dir="2700000" algn="tl">
                      <a:srgbClr val="000000"/>
                    </a:outerShdw>
                  </a:effectLst>
                  <a:latin typeface="Baekmuk Headline" charset="0"/>
                </a:rPr>
                <a:t>Summary of MD, MED and MAD for </a:t>
              </a:r>
              <a:r>
                <a:rPr lang="en-GB" sz="2400" b="1" baseline="33000" dirty="0">
                  <a:solidFill>
                    <a:srgbClr val="FFFFFF"/>
                  </a:solidFill>
                  <a:effectLst>
                    <a:outerShdw blurRad="38100" dist="38100" dir="2700000" algn="tl">
                      <a:srgbClr val="000000"/>
                    </a:outerShdw>
                  </a:effectLst>
                  <a:latin typeface="Baekmuk Headline" charset="0"/>
                </a:rPr>
                <a:t>48</a:t>
              </a:r>
              <a:r>
                <a:rPr lang="en-GB" sz="2400" b="1" dirty="0">
                  <a:solidFill>
                    <a:srgbClr val="FFFFFF"/>
                  </a:solidFill>
                  <a:effectLst>
                    <a:outerShdw blurRad="38100" dist="38100" dir="2700000" algn="tl">
                      <a:srgbClr val="000000"/>
                    </a:outerShdw>
                  </a:effectLst>
                  <a:latin typeface="Baekmuk Headline" charset="0"/>
                </a:rPr>
                <a:t>Ti+</a:t>
              </a:r>
              <a:r>
                <a:rPr lang="en-GB" sz="2400" b="1" baseline="33000" dirty="0">
                  <a:solidFill>
                    <a:srgbClr val="FFFFFF"/>
                  </a:solidFill>
                  <a:effectLst>
                    <a:outerShdw blurRad="38100" dist="38100" dir="2700000" algn="tl">
                      <a:srgbClr val="000000"/>
                    </a:outerShdw>
                  </a:effectLst>
                  <a:latin typeface="Baekmuk Headline" charset="0"/>
                </a:rPr>
                <a:t>208</a:t>
              </a:r>
              <a:r>
                <a:rPr lang="en-GB" sz="2400" b="1" dirty="0">
                  <a:solidFill>
                    <a:srgbClr val="FFFFFF"/>
                  </a:solidFill>
                  <a:effectLst>
                    <a:outerShdw blurRad="38100" dist="38100" dir="2700000" algn="tl">
                      <a:srgbClr val="000000"/>
                    </a:outerShdw>
                  </a:effectLst>
                  <a:latin typeface="Baekmuk Headline" charset="0"/>
                </a:rPr>
                <a:t>Pb-&gt;</a:t>
              </a:r>
              <a:r>
                <a:rPr lang="en-GB" sz="2400" b="1" baseline="33000" dirty="0">
                  <a:solidFill>
                    <a:srgbClr val="FFFFFF"/>
                  </a:solidFill>
                  <a:effectLst>
                    <a:outerShdw blurRad="38100" dist="38100" dir="2700000" algn="tl">
                      <a:srgbClr val="000000"/>
                    </a:outerShdw>
                  </a:effectLst>
                  <a:latin typeface="Baekmuk Headline" charset="0"/>
                </a:rPr>
                <a:t>256</a:t>
              </a:r>
              <a:r>
                <a:rPr lang="en-GB" sz="2400" b="1" dirty="0">
                  <a:solidFill>
                    <a:srgbClr val="FFFFFF"/>
                  </a:solidFill>
                  <a:effectLst>
                    <a:outerShdw blurRad="38100" dist="38100" dir="2700000" algn="tl">
                      <a:srgbClr val="000000"/>
                    </a:outerShdw>
                  </a:effectLst>
                  <a:latin typeface="Baekmuk Headline" charset="0"/>
                </a:rPr>
                <a:t>Rf    </a:t>
              </a:r>
              <a:r>
                <a:rPr lang="en-GB" sz="2400" dirty="0">
                  <a:solidFill>
                    <a:schemeClr val="tx1"/>
                  </a:solidFill>
                  <a:effectLst>
                    <a:outerShdw blurRad="38100" dist="38100" dir="2700000" algn="tl">
                      <a:srgbClr val="FFFFFF"/>
                    </a:outerShdw>
                  </a:effectLst>
                  <a:latin typeface="Baekmuk Headline" charset="0"/>
                </a:rPr>
                <a:t> </a:t>
              </a:r>
            </a:p>
          </p:txBody>
        </p:sp>
      </p:grpSp>
      <p:sp>
        <p:nvSpPr>
          <p:cNvPr id="18436" name="Text Box 4"/>
          <p:cNvSpPr txBox="1">
            <a:spLocks noChangeArrowheads="1"/>
          </p:cNvSpPr>
          <p:nvPr/>
        </p:nvSpPr>
        <p:spPr bwMode="auto">
          <a:xfrm>
            <a:off x="93663" y="904875"/>
            <a:ext cx="8897937" cy="6485622"/>
          </a:xfrm>
          <a:prstGeom prst="rect">
            <a:avLst/>
          </a:prstGeom>
          <a:noFill/>
          <a:ln w="9525">
            <a:noFill/>
            <a:miter lim="800000"/>
            <a:headEnd/>
            <a:tailEnd/>
          </a:ln>
        </p:spPr>
        <p:txBody>
          <a:bodyPr wrap="square" lIns="0" tIns="0" rIns="0" bIns="0">
            <a:spAutoFit/>
          </a:bodyPr>
          <a:lstStyle/>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solidFill>
                  <a:srgbClr val="800000"/>
                </a:solidFill>
                <a:latin typeface="Times" pitchFamily="16" charset="0"/>
              </a:rPr>
              <a:t>1. Mass energy distribution (MED) analysis shows the simultaneous occurrence of quasi-fission and fusion-fission process in the decay of near super heavy nucleus </a:t>
            </a:r>
            <a:r>
              <a:rPr lang="en-GB" sz="2400" b="1" baseline="33000" dirty="0">
                <a:solidFill>
                  <a:srgbClr val="800000"/>
                </a:solidFill>
                <a:latin typeface="Times" pitchFamily="16" charset="0"/>
              </a:rPr>
              <a:t>256</a:t>
            </a:r>
            <a:r>
              <a:rPr lang="en-GB" sz="2400" b="1" dirty="0">
                <a:solidFill>
                  <a:srgbClr val="800000"/>
                </a:solidFill>
                <a:latin typeface="Times" pitchFamily="16" charset="0"/>
              </a:rPr>
              <a:t>Rf.</a:t>
            </a: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dirty="0">
              <a:solidFill>
                <a:schemeClr val="tx1"/>
              </a:solidFill>
              <a:latin typeface="Times" pitchFamily="16" charset="0"/>
            </a:endParaRP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solidFill>
                  <a:schemeClr val="tx1"/>
                </a:solidFill>
                <a:latin typeface="Times" pitchFamily="16" charset="0"/>
              </a:rPr>
              <a:t>2. Mass symmetric region is contaminated by quasi-fission process.</a:t>
            </a: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dirty="0">
              <a:solidFill>
                <a:schemeClr val="tx1"/>
              </a:solidFill>
              <a:latin typeface="Times" pitchFamily="16" charset="0"/>
            </a:endParaRPr>
          </a:p>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solidFill>
                  <a:srgbClr val="008000"/>
                </a:solidFill>
                <a:latin typeface="Times" pitchFamily="16" charset="0"/>
              </a:rPr>
              <a:t>3. The observed correlation in MAD and the broad mass distribution along with side shoulders at proton and neutron shell closure have been attributed to the presence of asymmetric fission in addition to fusion-fission process. </a:t>
            </a: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b="1" dirty="0">
              <a:solidFill>
                <a:schemeClr val="tx1"/>
              </a:solidFill>
              <a:latin typeface="Times" pitchFamily="16" charset="0"/>
            </a:endParaRPr>
          </a:p>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solidFill>
                  <a:srgbClr val="FF0000"/>
                </a:solidFill>
                <a:latin typeface="Times" pitchFamily="16" charset="0"/>
              </a:rPr>
              <a:t>3. The observed mass yield distributions for the different TKE region confirmed the fact that the symmetric fragmentation dominated by fusion-fission process increases with increase in TKE. </a:t>
            </a:r>
          </a:p>
          <a:p>
            <a:pPr eaLnBrk="1" hangingPunct="1">
              <a:lnSpc>
                <a:spcPct val="94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solidFill>
                <a:schemeClr val="tx1"/>
              </a:solidFill>
            </a:endParaRPr>
          </a:p>
          <a:p>
            <a:pPr eaLnBrk="1" hangingPunct="1">
              <a:lnSpc>
                <a:spcPct val="94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400" dirty="0">
              <a:solidFill>
                <a:schemeClr val="tx1"/>
              </a:solidFill>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1588"/>
            <a:ext cx="9144001" cy="904874"/>
          </a:xfrm>
          <a:prstGeom prst="roundRect">
            <a:avLst>
              <a:gd name="adj" fmla="val 171"/>
            </a:avLst>
          </a:prstGeom>
          <a:solidFill>
            <a:srgbClr val="00B8FF"/>
          </a:solidFill>
          <a:ln w="9525">
            <a:noFill/>
            <a:round/>
            <a:headEnd/>
            <a:tailEnd/>
          </a:ln>
        </p:spPr>
        <p:txBody>
          <a:bodyPr lIns="90000" tIns="46800" rIns="90000" bIns="46800" anchor="ctr"/>
          <a:lstStyle/>
          <a:p>
            <a:pPr algn="ctr" eaLnBrk="1" hangingPunct="1">
              <a:lnSpc>
                <a:spcPct val="86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smtClean="0">
                <a:solidFill>
                  <a:srgbClr val="FFFFFF"/>
                </a:solidFill>
                <a:effectLst>
                  <a:outerShdw blurRad="38100" dist="38100" dir="2700000" algn="tl">
                    <a:srgbClr val="000000"/>
                  </a:outerShdw>
                </a:effectLst>
                <a:latin typeface="Baekmuk Headline" charset="0"/>
              </a:rPr>
              <a:t>Case Study for MED, MAD for </a:t>
            </a:r>
            <a:r>
              <a:rPr lang="en-GB" sz="2400" b="1" baseline="30000" dirty="0" smtClean="0">
                <a:solidFill>
                  <a:srgbClr val="FFFFFF"/>
                </a:solidFill>
                <a:effectLst>
                  <a:outerShdw blurRad="38100" dist="38100" dir="2700000" algn="tl">
                    <a:srgbClr val="000000"/>
                  </a:outerShdw>
                </a:effectLst>
                <a:latin typeface="Baekmuk Headline" charset="0"/>
              </a:rPr>
              <a:t>48</a:t>
            </a:r>
            <a:r>
              <a:rPr lang="en-GB" sz="2400" b="1" dirty="0" smtClean="0">
                <a:solidFill>
                  <a:srgbClr val="FFFFFF"/>
                </a:solidFill>
                <a:effectLst>
                  <a:outerShdw blurRad="38100" dist="38100" dir="2700000" algn="tl">
                    <a:srgbClr val="000000"/>
                  </a:outerShdw>
                </a:effectLst>
                <a:latin typeface="Baekmuk Headline" charset="0"/>
              </a:rPr>
              <a:t>Ti+</a:t>
            </a:r>
            <a:r>
              <a:rPr lang="en-GB" sz="2400" b="1" baseline="30000" dirty="0" smtClean="0">
                <a:solidFill>
                  <a:srgbClr val="FFFFFF"/>
                </a:solidFill>
                <a:effectLst>
                  <a:outerShdw blurRad="38100" dist="38100" dir="2700000" algn="tl">
                    <a:srgbClr val="000000"/>
                  </a:outerShdw>
                </a:effectLst>
                <a:latin typeface="Baekmuk Headline" charset="0"/>
              </a:rPr>
              <a:t>232</a:t>
            </a:r>
            <a:r>
              <a:rPr lang="en-GB" sz="2400" b="1" dirty="0" smtClean="0">
                <a:solidFill>
                  <a:srgbClr val="FFFFFF"/>
                </a:solidFill>
                <a:effectLst>
                  <a:outerShdw blurRad="38100" dist="38100" dir="2700000" algn="tl">
                    <a:srgbClr val="000000"/>
                  </a:outerShdw>
                </a:effectLst>
                <a:latin typeface="Baekmuk Headline" charset="0"/>
              </a:rPr>
              <a:t>Th @ 280 </a:t>
            </a:r>
            <a:r>
              <a:rPr lang="en-GB" sz="2400" b="1" dirty="0" err="1" smtClean="0">
                <a:solidFill>
                  <a:srgbClr val="FFFFFF"/>
                </a:solidFill>
                <a:effectLst>
                  <a:outerShdw blurRad="38100" dist="38100" dir="2700000" algn="tl">
                    <a:srgbClr val="000000"/>
                  </a:outerShdw>
                </a:effectLst>
                <a:latin typeface="Baekmuk Headline" charset="0"/>
              </a:rPr>
              <a:t>MeV</a:t>
            </a:r>
            <a:endParaRPr lang="en-GB" sz="2400" b="1" dirty="0" smtClean="0">
              <a:solidFill>
                <a:srgbClr val="FFFFFF"/>
              </a:solidFill>
              <a:effectLst>
                <a:outerShdw blurRad="38100" dist="38100" dir="2700000" algn="tl">
                  <a:srgbClr val="000000"/>
                </a:outerShdw>
              </a:effectLst>
              <a:latin typeface="Baekmuk Headline" charset="0"/>
            </a:endParaRPr>
          </a:p>
          <a:p>
            <a:pPr algn="ctr" eaLnBrk="1" hangingPunct="1">
              <a:lnSpc>
                <a:spcPct val="86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smtClean="0">
                <a:solidFill>
                  <a:srgbClr val="FFFFFF"/>
                </a:solidFill>
                <a:effectLst>
                  <a:outerShdw blurRad="38100" dist="38100" dir="2700000" algn="tl">
                    <a:srgbClr val="000000"/>
                  </a:outerShdw>
                </a:effectLst>
                <a:latin typeface="Baekmuk Headline" charset="0"/>
              </a:rPr>
              <a:t>E* = 63.5 </a:t>
            </a:r>
            <a:r>
              <a:rPr lang="en-GB" sz="2400" b="1" dirty="0" err="1" smtClean="0">
                <a:solidFill>
                  <a:srgbClr val="FFFFFF"/>
                </a:solidFill>
                <a:effectLst>
                  <a:outerShdw blurRad="38100" dist="38100" dir="2700000" algn="tl">
                    <a:srgbClr val="000000"/>
                  </a:outerShdw>
                </a:effectLst>
                <a:latin typeface="Baekmuk Headline" charset="0"/>
              </a:rPr>
              <a:t>MeV</a:t>
            </a:r>
            <a:r>
              <a:rPr lang="en-GB" sz="2400" b="1" dirty="0" smtClean="0">
                <a:solidFill>
                  <a:srgbClr val="FFFFFF"/>
                </a:solidFill>
                <a:effectLst>
                  <a:outerShdw blurRad="38100" dist="38100" dir="2700000" algn="tl">
                    <a:srgbClr val="000000"/>
                  </a:outerShdw>
                </a:effectLst>
                <a:latin typeface="Baekmuk Headline" charset="0"/>
              </a:rPr>
              <a:t>    </a:t>
            </a:r>
            <a:r>
              <a:rPr lang="en-GB" sz="2400" dirty="0" smtClean="0">
                <a:solidFill>
                  <a:schemeClr val="tx1"/>
                </a:solidFill>
                <a:effectLst>
                  <a:outerShdw blurRad="38100" dist="38100" dir="2700000" algn="tl">
                    <a:srgbClr val="FFFFFF"/>
                  </a:outerShdw>
                </a:effectLst>
                <a:latin typeface="Baekmuk Headline" charset="0"/>
              </a:rPr>
              <a:t> </a:t>
            </a:r>
            <a:endParaRPr lang="en-GB" sz="2400" dirty="0">
              <a:solidFill>
                <a:schemeClr val="tx1"/>
              </a:solidFill>
              <a:effectLst>
                <a:outerShdw blurRad="38100" dist="38100" dir="2700000" algn="tl">
                  <a:srgbClr val="FFFFFF"/>
                </a:outerShdw>
              </a:effectLst>
              <a:latin typeface="Baekmuk Headline" charset="0"/>
            </a:endParaRPr>
          </a:p>
        </p:txBody>
      </p:sp>
      <p:pic>
        <p:nvPicPr>
          <p:cNvPr id="1026" name="Picture 2"/>
          <p:cNvPicPr>
            <a:picLocks noChangeAspect="1" noChangeArrowheads="1"/>
          </p:cNvPicPr>
          <p:nvPr/>
        </p:nvPicPr>
        <p:blipFill>
          <a:blip r:embed="rId2"/>
          <a:srcRect/>
          <a:stretch>
            <a:fillRect/>
          </a:stretch>
        </p:blipFill>
        <p:spPr bwMode="auto">
          <a:xfrm>
            <a:off x="0" y="990600"/>
            <a:ext cx="3524250" cy="26955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495800" y="990600"/>
            <a:ext cx="3619500" cy="3914775"/>
          </a:xfrm>
          <a:prstGeom prst="rect">
            <a:avLst/>
          </a:prstGeom>
          <a:noFill/>
          <a:ln w="9525">
            <a:noFill/>
            <a:miter lim="800000"/>
            <a:headEnd/>
            <a:tailEnd/>
          </a:ln>
          <a:effectLst/>
        </p:spPr>
      </p:pic>
      <p:sp>
        <p:nvSpPr>
          <p:cNvPr id="6" name="TextBox 5"/>
          <p:cNvSpPr txBox="1"/>
          <p:nvPr/>
        </p:nvSpPr>
        <p:spPr>
          <a:xfrm>
            <a:off x="533400" y="6488668"/>
            <a:ext cx="8610600" cy="369332"/>
          </a:xfrm>
          <a:prstGeom prst="rect">
            <a:avLst/>
          </a:prstGeom>
          <a:noFill/>
        </p:spPr>
        <p:txBody>
          <a:bodyPr wrap="square" rtlCol="0">
            <a:spAutoFit/>
          </a:bodyPr>
          <a:lstStyle/>
          <a:p>
            <a:r>
              <a:rPr lang="en-US" dirty="0" smtClean="0">
                <a:solidFill>
                  <a:schemeClr val="tx1"/>
                </a:solidFill>
              </a:rPr>
              <a:t>					</a:t>
            </a:r>
            <a:r>
              <a:rPr lang="en-US" dirty="0" err="1" smtClean="0">
                <a:solidFill>
                  <a:schemeClr val="tx1"/>
                </a:solidFill>
              </a:rPr>
              <a:t>Shruti</a:t>
            </a:r>
            <a:r>
              <a:rPr lang="en-US" dirty="0" smtClean="0">
                <a:solidFill>
                  <a:schemeClr val="tx1"/>
                </a:solidFill>
              </a:rPr>
              <a:t> et al. Accepted for Eur. Phys. J. A </a:t>
            </a:r>
            <a:endParaRPr lang="en-US" dirty="0">
              <a:solidFill>
                <a:schemeClr val="tx1"/>
              </a:solidFill>
            </a:endParaRPr>
          </a:p>
        </p:txBody>
      </p:sp>
      <p:sp>
        <p:nvSpPr>
          <p:cNvPr id="11" name="TextBox 10"/>
          <p:cNvSpPr txBox="1"/>
          <p:nvPr/>
        </p:nvSpPr>
        <p:spPr>
          <a:xfrm>
            <a:off x="152400" y="3657600"/>
            <a:ext cx="3276600" cy="923330"/>
          </a:xfrm>
          <a:prstGeom prst="rect">
            <a:avLst/>
          </a:prstGeom>
          <a:noFill/>
        </p:spPr>
        <p:txBody>
          <a:bodyPr wrap="square" rtlCol="0">
            <a:spAutoFit/>
          </a:bodyPr>
          <a:lstStyle/>
          <a:p>
            <a:pPr algn="just"/>
            <a:r>
              <a:rPr lang="en-US" b="1" dirty="0" smtClean="0">
                <a:solidFill>
                  <a:schemeClr val="tx1"/>
                </a:solidFill>
              </a:rPr>
              <a:t>Mass-TKE co-relation plot for </a:t>
            </a:r>
            <a:r>
              <a:rPr lang="en-US" b="1" baseline="30000" dirty="0" smtClean="0">
                <a:solidFill>
                  <a:schemeClr val="tx1"/>
                </a:solidFill>
              </a:rPr>
              <a:t>48</a:t>
            </a:r>
            <a:r>
              <a:rPr lang="en-US" b="1" dirty="0" smtClean="0">
                <a:solidFill>
                  <a:schemeClr val="tx1"/>
                </a:solidFill>
              </a:rPr>
              <a:t>Ti+</a:t>
            </a:r>
            <a:r>
              <a:rPr lang="en-US" b="1" baseline="30000" dirty="0" smtClean="0">
                <a:solidFill>
                  <a:schemeClr val="tx1"/>
                </a:solidFill>
              </a:rPr>
              <a:t>232</a:t>
            </a:r>
            <a:r>
              <a:rPr lang="en-US" b="1" dirty="0" smtClean="0">
                <a:solidFill>
                  <a:schemeClr val="tx1"/>
                </a:solidFill>
              </a:rPr>
              <a:t>Th. The dotted line shows viola </a:t>
            </a:r>
            <a:r>
              <a:rPr lang="en-US" b="1" dirty="0" err="1" smtClean="0">
                <a:solidFill>
                  <a:schemeClr val="tx1"/>
                </a:solidFill>
              </a:rPr>
              <a:t>systematics</a:t>
            </a:r>
            <a:endParaRPr lang="en-US" b="1" dirty="0">
              <a:solidFill>
                <a:schemeClr val="tx1"/>
              </a:solidFill>
            </a:endParaRPr>
          </a:p>
        </p:txBody>
      </p:sp>
      <p:sp>
        <p:nvSpPr>
          <p:cNvPr id="12" name="TextBox 11"/>
          <p:cNvSpPr txBox="1"/>
          <p:nvPr/>
        </p:nvSpPr>
        <p:spPr>
          <a:xfrm>
            <a:off x="4876800" y="4953000"/>
            <a:ext cx="3657600" cy="646331"/>
          </a:xfrm>
          <a:prstGeom prst="rect">
            <a:avLst/>
          </a:prstGeom>
          <a:noFill/>
        </p:spPr>
        <p:txBody>
          <a:bodyPr wrap="square" rtlCol="0">
            <a:spAutoFit/>
          </a:bodyPr>
          <a:lstStyle/>
          <a:p>
            <a:r>
              <a:rPr lang="en-US" dirty="0" smtClean="0">
                <a:solidFill>
                  <a:schemeClr val="tx1"/>
                </a:solidFill>
              </a:rPr>
              <a:t>Mass distribution and TKE for the selected mass region for </a:t>
            </a:r>
            <a:r>
              <a:rPr lang="en-US" baseline="30000" dirty="0" smtClean="0">
                <a:solidFill>
                  <a:schemeClr val="tx1"/>
                </a:solidFill>
              </a:rPr>
              <a:t>48</a:t>
            </a:r>
            <a:r>
              <a:rPr lang="en-US" dirty="0" smtClean="0">
                <a:solidFill>
                  <a:schemeClr val="tx1"/>
                </a:solidFill>
              </a:rPr>
              <a:t>Ti+</a:t>
            </a:r>
            <a:r>
              <a:rPr lang="en-US" baseline="30000" dirty="0" smtClean="0">
                <a:solidFill>
                  <a:schemeClr val="tx1"/>
                </a:solidFill>
              </a:rPr>
              <a:t>232</a:t>
            </a:r>
            <a:r>
              <a:rPr lang="en-US" dirty="0" smtClean="0">
                <a:solidFill>
                  <a:schemeClr val="tx1"/>
                </a:solidFill>
              </a:rPr>
              <a:t>Th </a:t>
            </a:r>
            <a:endParaRPr lang="en-US" dirty="0">
              <a:solidFill>
                <a:schemeClr val="tx1"/>
              </a:solidFill>
            </a:endParaRPr>
          </a:p>
        </p:txBody>
      </p:sp>
      <p:sp>
        <p:nvSpPr>
          <p:cNvPr id="13" name="TextBox 12"/>
          <p:cNvSpPr txBox="1"/>
          <p:nvPr/>
        </p:nvSpPr>
        <p:spPr>
          <a:xfrm>
            <a:off x="228600" y="4766608"/>
            <a:ext cx="4114800" cy="1938992"/>
          </a:xfrm>
          <a:prstGeom prst="rect">
            <a:avLst/>
          </a:prstGeom>
          <a:noFill/>
        </p:spPr>
        <p:txBody>
          <a:bodyPr wrap="square" rtlCol="0">
            <a:spAutoFit/>
          </a:bodyPr>
          <a:lstStyle/>
          <a:p>
            <a:pPr algn="just"/>
            <a:r>
              <a:rPr lang="en-US" sz="2000" dirty="0" smtClean="0">
                <a:solidFill>
                  <a:srgbClr val="FF0000"/>
                </a:solidFill>
              </a:rPr>
              <a:t>The mass distribution is found to be wide double humped shape caused by dominance of quasi-fission (QF) process. A deviation of TKE from viola systematic is observed due to QF process </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2403" y="6488668"/>
            <a:ext cx="3961597" cy="369332"/>
          </a:xfrm>
          <a:prstGeom prst="rect">
            <a:avLst/>
          </a:prstGeom>
        </p:spPr>
        <p:txBody>
          <a:bodyPr wrap="none">
            <a:spAutoFit/>
          </a:bodyPr>
          <a:lstStyle/>
          <a:p>
            <a:r>
              <a:rPr lang="en-US" dirty="0" err="1" smtClean="0">
                <a:solidFill>
                  <a:schemeClr val="tx1"/>
                </a:solidFill>
              </a:rPr>
              <a:t>Shruti</a:t>
            </a:r>
            <a:r>
              <a:rPr lang="en-US" dirty="0" smtClean="0">
                <a:solidFill>
                  <a:schemeClr val="tx1"/>
                </a:solidFill>
              </a:rPr>
              <a:t> et al. Accepted for Eur. Phys. J. A </a:t>
            </a:r>
            <a:endParaRPr lang="en-US" dirty="0"/>
          </a:p>
        </p:txBody>
      </p:sp>
      <p:pic>
        <p:nvPicPr>
          <p:cNvPr id="4098" name="Picture 2"/>
          <p:cNvPicPr>
            <a:picLocks noChangeAspect="1" noChangeArrowheads="1"/>
          </p:cNvPicPr>
          <p:nvPr/>
        </p:nvPicPr>
        <p:blipFill>
          <a:blip r:embed="rId2"/>
          <a:srcRect/>
          <a:stretch>
            <a:fillRect/>
          </a:stretch>
        </p:blipFill>
        <p:spPr bwMode="auto">
          <a:xfrm>
            <a:off x="0" y="304800"/>
            <a:ext cx="3581400" cy="36671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0" y="3810000"/>
            <a:ext cx="3600450" cy="2819400"/>
          </a:xfrm>
          <a:prstGeom prst="rect">
            <a:avLst/>
          </a:prstGeom>
          <a:noFill/>
          <a:ln w="9525">
            <a:noFill/>
            <a:miter lim="800000"/>
            <a:headEnd/>
            <a:tailEnd/>
          </a:ln>
          <a:effectLst/>
        </p:spPr>
      </p:pic>
      <p:sp>
        <p:nvSpPr>
          <p:cNvPr id="5" name="TextBox 4"/>
          <p:cNvSpPr txBox="1"/>
          <p:nvPr/>
        </p:nvSpPr>
        <p:spPr>
          <a:xfrm>
            <a:off x="3505200" y="533400"/>
            <a:ext cx="4724400" cy="1200329"/>
          </a:xfrm>
          <a:prstGeom prst="rect">
            <a:avLst/>
          </a:prstGeom>
          <a:noFill/>
        </p:spPr>
        <p:txBody>
          <a:bodyPr wrap="square" rtlCol="0">
            <a:spAutoFit/>
          </a:bodyPr>
          <a:lstStyle/>
          <a:p>
            <a:pPr algn="just"/>
            <a:r>
              <a:rPr lang="en-US" b="1" dirty="0" smtClean="0">
                <a:solidFill>
                  <a:srgbClr val="7030A0"/>
                </a:solidFill>
              </a:rPr>
              <a:t>Fragment mass distribution for the polygon gated region corresponding to different TKE cuts starting from the lowest value of the TKE to the highest value of  TKE. </a:t>
            </a:r>
            <a:endParaRPr lang="en-US" b="1" dirty="0">
              <a:solidFill>
                <a:srgbClr val="7030A0"/>
              </a:solidFill>
            </a:endParaRPr>
          </a:p>
        </p:txBody>
      </p:sp>
      <p:sp>
        <p:nvSpPr>
          <p:cNvPr id="8" name="TextBox 7"/>
          <p:cNvSpPr txBox="1"/>
          <p:nvPr/>
        </p:nvSpPr>
        <p:spPr>
          <a:xfrm>
            <a:off x="3505200" y="4114800"/>
            <a:ext cx="5334000" cy="1015663"/>
          </a:xfrm>
          <a:prstGeom prst="rect">
            <a:avLst/>
          </a:prstGeom>
          <a:noFill/>
        </p:spPr>
        <p:txBody>
          <a:bodyPr wrap="square" rtlCol="0">
            <a:spAutoFit/>
          </a:bodyPr>
          <a:lstStyle/>
          <a:p>
            <a:pPr algn="just"/>
            <a:r>
              <a:rPr lang="en-US" sz="2000" dirty="0" smtClean="0">
                <a:solidFill>
                  <a:schemeClr val="accent2"/>
                </a:solidFill>
              </a:rPr>
              <a:t>TKE distribution of the fragments for the symmetric mass region A</a:t>
            </a:r>
            <a:r>
              <a:rPr lang="en-US" sz="2000" baseline="-25000" dirty="0" smtClean="0">
                <a:solidFill>
                  <a:schemeClr val="accent2"/>
                </a:solidFill>
              </a:rPr>
              <a:t>CN</a:t>
            </a:r>
            <a:r>
              <a:rPr lang="en-US" sz="2000" dirty="0" smtClean="0">
                <a:solidFill>
                  <a:schemeClr val="accent2"/>
                </a:solidFill>
              </a:rPr>
              <a:t>/2 ±20 . Red lines show the fit to the data by a Gaussian fit. </a:t>
            </a:r>
            <a:endParaRPr lang="en-US" sz="2000"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2403" y="6488668"/>
            <a:ext cx="3961597" cy="369332"/>
          </a:xfrm>
          <a:prstGeom prst="rect">
            <a:avLst/>
          </a:prstGeom>
        </p:spPr>
        <p:txBody>
          <a:bodyPr wrap="none">
            <a:spAutoFit/>
          </a:bodyPr>
          <a:lstStyle/>
          <a:p>
            <a:r>
              <a:rPr lang="en-US" dirty="0" err="1" smtClean="0">
                <a:solidFill>
                  <a:schemeClr val="tx1"/>
                </a:solidFill>
              </a:rPr>
              <a:t>Shruti</a:t>
            </a:r>
            <a:r>
              <a:rPr lang="en-US" dirty="0" smtClean="0">
                <a:solidFill>
                  <a:schemeClr val="tx1"/>
                </a:solidFill>
              </a:rPr>
              <a:t> et al. Accepted for Eur. Phys. J. A </a:t>
            </a:r>
            <a:endParaRPr lang="en-US" dirty="0"/>
          </a:p>
        </p:txBody>
      </p:sp>
      <p:pic>
        <p:nvPicPr>
          <p:cNvPr id="3074" name="Picture 2"/>
          <p:cNvPicPr>
            <a:picLocks noChangeAspect="1" noChangeArrowheads="1"/>
          </p:cNvPicPr>
          <p:nvPr/>
        </p:nvPicPr>
        <p:blipFill>
          <a:blip r:embed="rId2"/>
          <a:srcRect/>
          <a:stretch>
            <a:fillRect/>
          </a:stretch>
        </p:blipFill>
        <p:spPr bwMode="auto">
          <a:xfrm>
            <a:off x="0" y="609600"/>
            <a:ext cx="3524250" cy="4314825"/>
          </a:xfrm>
          <a:prstGeom prst="rect">
            <a:avLst/>
          </a:prstGeom>
          <a:noFill/>
          <a:ln w="9525">
            <a:noFill/>
            <a:miter lim="800000"/>
            <a:headEnd/>
            <a:tailEnd/>
          </a:ln>
          <a:effectLst/>
        </p:spPr>
      </p:pic>
      <p:sp>
        <p:nvSpPr>
          <p:cNvPr id="4" name="TextBox 3"/>
          <p:cNvSpPr txBox="1"/>
          <p:nvPr/>
        </p:nvSpPr>
        <p:spPr>
          <a:xfrm>
            <a:off x="3810000" y="914400"/>
            <a:ext cx="4572000" cy="1015663"/>
          </a:xfrm>
          <a:prstGeom prst="rect">
            <a:avLst/>
          </a:prstGeom>
          <a:noFill/>
        </p:spPr>
        <p:txBody>
          <a:bodyPr wrap="square" rtlCol="0">
            <a:spAutoFit/>
          </a:bodyPr>
          <a:lstStyle/>
          <a:p>
            <a:pPr algn="just"/>
            <a:r>
              <a:rPr lang="en-US" sz="2000" b="1" dirty="0" smtClean="0">
                <a:solidFill>
                  <a:srgbClr val="FF0000"/>
                </a:solidFill>
              </a:rPr>
              <a:t>Two dimensional plot for the mass angle (MAD) distribution for </a:t>
            </a:r>
            <a:r>
              <a:rPr lang="en-US" sz="2000" b="1" baseline="30000" dirty="0" smtClean="0">
                <a:solidFill>
                  <a:srgbClr val="FF0000"/>
                </a:solidFill>
              </a:rPr>
              <a:t>48</a:t>
            </a:r>
            <a:r>
              <a:rPr lang="en-US" sz="2000" b="1" dirty="0" smtClean="0">
                <a:solidFill>
                  <a:srgbClr val="FF0000"/>
                </a:solidFill>
              </a:rPr>
              <a:t>Ti+</a:t>
            </a:r>
            <a:r>
              <a:rPr lang="en-US" sz="2000" b="1" baseline="30000" dirty="0" smtClean="0">
                <a:solidFill>
                  <a:srgbClr val="FF0000"/>
                </a:solidFill>
              </a:rPr>
              <a:t>232</a:t>
            </a:r>
            <a:r>
              <a:rPr lang="en-US" sz="2000" b="1" dirty="0" smtClean="0">
                <a:solidFill>
                  <a:srgbClr val="FF0000"/>
                </a:solidFill>
              </a:rPr>
              <a:t>Th system @63.5 </a:t>
            </a:r>
            <a:r>
              <a:rPr lang="en-US" sz="2000" b="1" dirty="0" err="1" smtClean="0">
                <a:solidFill>
                  <a:srgbClr val="FF0000"/>
                </a:solidFill>
              </a:rPr>
              <a:t>Mev</a:t>
            </a:r>
            <a:r>
              <a:rPr lang="en-US" sz="2000" b="1" dirty="0" smtClean="0">
                <a:solidFill>
                  <a:srgbClr val="FF0000"/>
                </a:solidFill>
              </a:rPr>
              <a:t> </a:t>
            </a:r>
            <a:endParaRPr lang="en-US" sz="2000" b="1" dirty="0">
              <a:solidFill>
                <a:srgbClr val="FF0000"/>
              </a:solidFill>
            </a:endParaRPr>
          </a:p>
        </p:txBody>
      </p:sp>
      <p:sp>
        <p:nvSpPr>
          <p:cNvPr id="5" name="TextBox 4"/>
          <p:cNvSpPr txBox="1"/>
          <p:nvPr/>
        </p:nvSpPr>
        <p:spPr>
          <a:xfrm>
            <a:off x="3505200" y="3124200"/>
            <a:ext cx="4876800" cy="400110"/>
          </a:xfrm>
          <a:prstGeom prst="rect">
            <a:avLst/>
          </a:prstGeom>
          <a:noFill/>
        </p:spPr>
        <p:txBody>
          <a:bodyPr wrap="square" rtlCol="0">
            <a:spAutoFit/>
          </a:bodyPr>
          <a:lstStyle/>
          <a:p>
            <a:r>
              <a:rPr lang="en-US" sz="2000" b="1" dirty="0" smtClean="0">
                <a:solidFill>
                  <a:schemeClr val="tx1"/>
                </a:solidFill>
              </a:rPr>
              <a:t>Projection of MAD on MR axis. </a:t>
            </a:r>
            <a:endParaRPr lang="en-US" sz="2000" b="1" dirty="0">
              <a:solidFill>
                <a:schemeClr val="tx1"/>
              </a:solidFill>
            </a:endParaRPr>
          </a:p>
        </p:txBody>
      </p:sp>
      <p:sp>
        <p:nvSpPr>
          <p:cNvPr id="6" name="TextBox 5"/>
          <p:cNvSpPr txBox="1"/>
          <p:nvPr/>
        </p:nvSpPr>
        <p:spPr>
          <a:xfrm>
            <a:off x="762000" y="5410200"/>
            <a:ext cx="6400800" cy="400110"/>
          </a:xfrm>
          <a:prstGeom prst="rect">
            <a:avLst/>
          </a:prstGeom>
          <a:noFill/>
        </p:spPr>
        <p:txBody>
          <a:bodyPr wrap="square" rtlCol="0">
            <a:spAutoFit/>
          </a:bodyPr>
          <a:lstStyle/>
          <a:p>
            <a:r>
              <a:rPr lang="en-US" sz="2000" b="1" dirty="0" smtClean="0">
                <a:solidFill>
                  <a:srgbClr val="00B0F0"/>
                </a:solidFill>
              </a:rPr>
              <a:t>A strong mass angle co-relation was observed </a:t>
            </a:r>
            <a:endParaRPr lang="en-US" sz="2000" b="1" dirty="0">
              <a:solidFill>
                <a:srgbClr val="00B0F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6203" y="6488668"/>
            <a:ext cx="3961597" cy="369332"/>
          </a:xfrm>
          <a:prstGeom prst="rect">
            <a:avLst/>
          </a:prstGeom>
        </p:spPr>
        <p:txBody>
          <a:bodyPr wrap="none">
            <a:spAutoFit/>
          </a:bodyPr>
          <a:lstStyle/>
          <a:p>
            <a:r>
              <a:rPr lang="en-US" dirty="0" err="1" smtClean="0">
                <a:solidFill>
                  <a:schemeClr val="tx1"/>
                </a:solidFill>
              </a:rPr>
              <a:t>Shruti</a:t>
            </a:r>
            <a:r>
              <a:rPr lang="en-US" dirty="0" smtClean="0">
                <a:solidFill>
                  <a:schemeClr val="tx1"/>
                </a:solidFill>
              </a:rPr>
              <a:t> et al. Accepted for Eur. Phys. J. A </a:t>
            </a:r>
            <a:endParaRPr lang="en-US" dirty="0"/>
          </a:p>
        </p:txBody>
      </p:sp>
      <p:pic>
        <p:nvPicPr>
          <p:cNvPr id="2051" name="Picture 3"/>
          <p:cNvPicPr>
            <a:picLocks noChangeAspect="1" noChangeArrowheads="1"/>
          </p:cNvPicPr>
          <p:nvPr/>
        </p:nvPicPr>
        <p:blipFill>
          <a:blip r:embed="rId2"/>
          <a:srcRect/>
          <a:stretch>
            <a:fillRect/>
          </a:stretch>
        </p:blipFill>
        <p:spPr bwMode="auto">
          <a:xfrm>
            <a:off x="228600" y="457200"/>
            <a:ext cx="3600450" cy="26955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304800" y="3581400"/>
            <a:ext cx="3571875" cy="2762250"/>
          </a:xfrm>
          <a:prstGeom prst="rect">
            <a:avLst/>
          </a:prstGeom>
          <a:noFill/>
          <a:ln w="9525">
            <a:noFill/>
            <a:miter lim="800000"/>
            <a:headEnd/>
            <a:tailEnd/>
          </a:ln>
          <a:effectLst/>
        </p:spPr>
      </p:pic>
      <p:sp>
        <p:nvSpPr>
          <p:cNvPr id="6" name="TextBox 5"/>
          <p:cNvSpPr txBox="1"/>
          <p:nvPr/>
        </p:nvSpPr>
        <p:spPr>
          <a:xfrm>
            <a:off x="3810000" y="685800"/>
            <a:ext cx="4800600" cy="1631216"/>
          </a:xfrm>
          <a:prstGeom prst="rect">
            <a:avLst/>
          </a:prstGeom>
          <a:noFill/>
        </p:spPr>
        <p:txBody>
          <a:bodyPr wrap="square" rtlCol="0">
            <a:spAutoFit/>
          </a:bodyPr>
          <a:lstStyle/>
          <a:p>
            <a:r>
              <a:rPr lang="en-US" sz="2000" b="1" dirty="0" smtClean="0">
                <a:solidFill>
                  <a:srgbClr val="FF0000"/>
                </a:solidFill>
              </a:rPr>
              <a:t>Theoretical Calculation by DNS Model</a:t>
            </a:r>
          </a:p>
          <a:p>
            <a:r>
              <a:rPr lang="en-US" sz="2000" b="1" dirty="0" err="1" smtClean="0">
                <a:solidFill>
                  <a:srgbClr val="FF0000"/>
                </a:solidFill>
              </a:rPr>
              <a:t>Nasirov</a:t>
            </a:r>
            <a:r>
              <a:rPr lang="en-US" sz="2000" b="1" dirty="0" smtClean="0">
                <a:solidFill>
                  <a:srgbClr val="FF0000"/>
                </a:solidFill>
              </a:rPr>
              <a:t> et al. NPA 759, 342 (2005)  </a:t>
            </a:r>
          </a:p>
          <a:p>
            <a:endParaRPr lang="en-US" sz="2000" b="1" dirty="0" smtClean="0">
              <a:solidFill>
                <a:srgbClr val="FF0000"/>
              </a:solidFill>
            </a:endParaRPr>
          </a:p>
          <a:p>
            <a:endParaRPr lang="en-US" sz="2000" b="1" dirty="0" smtClean="0">
              <a:solidFill>
                <a:srgbClr val="FF0000"/>
              </a:solidFill>
            </a:endParaRPr>
          </a:p>
          <a:p>
            <a:r>
              <a:rPr lang="en-US" sz="2000" b="1" dirty="0" smtClean="0">
                <a:solidFill>
                  <a:srgbClr val="FF0000"/>
                </a:solidFill>
              </a:rPr>
              <a:t> </a:t>
            </a:r>
            <a:endParaRPr lang="en-US" sz="2000" b="1" dirty="0">
              <a:solidFill>
                <a:srgbClr val="FF0000"/>
              </a:solidFill>
            </a:endParaRPr>
          </a:p>
        </p:txBody>
      </p:sp>
      <p:pic>
        <p:nvPicPr>
          <p:cNvPr id="2053" name="Picture 5"/>
          <p:cNvPicPr>
            <a:picLocks noChangeAspect="1" noChangeArrowheads="1"/>
          </p:cNvPicPr>
          <p:nvPr/>
        </p:nvPicPr>
        <p:blipFill>
          <a:blip r:embed="rId4"/>
          <a:srcRect/>
          <a:stretch>
            <a:fillRect/>
          </a:stretch>
        </p:blipFill>
        <p:spPr bwMode="auto">
          <a:xfrm>
            <a:off x="3810000" y="1600200"/>
            <a:ext cx="4927337" cy="24384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auto">
          <a:xfrm>
            <a:off x="0" y="1588"/>
            <a:ext cx="9144001" cy="904874"/>
          </a:xfrm>
          <a:prstGeom prst="roundRect">
            <a:avLst>
              <a:gd name="adj" fmla="val 171"/>
            </a:avLst>
          </a:prstGeom>
          <a:solidFill>
            <a:srgbClr val="00B8FF"/>
          </a:solidFill>
          <a:ln w="9525">
            <a:noFill/>
            <a:round/>
            <a:headEnd/>
            <a:tailEnd/>
          </a:ln>
        </p:spPr>
        <p:txBody>
          <a:bodyPr lIns="90000" tIns="46800" rIns="90000" bIns="46800" anchor="ctr"/>
          <a:lstStyle/>
          <a:p>
            <a:pPr algn="ctr" eaLnBrk="1" hangingPunct="1">
              <a:lnSpc>
                <a:spcPct val="86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solidFill>
                  <a:srgbClr val="FFFFFF"/>
                </a:solidFill>
                <a:effectLst>
                  <a:outerShdw blurRad="38100" dist="38100" dir="2700000" algn="tl">
                    <a:srgbClr val="000000"/>
                  </a:outerShdw>
                </a:effectLst>
                <a:latin typeface="Baekmuk Headline" charset="0"/>
              </a:rPr>
              <a:t>Summary of MD, MED and MAD for </a:t>
            </a:r>
            <a:r>
              <a:rPr lang="en-GB" sz="2400" b="1" baseline="33000" dirty="0" smtClean="0">
                <a:solidFill>
                  <a:srgbClr val="FFFFFF"/>
                </a:solidFill>
                <a:effectLst>
                  <a:outerShdw blurRad="38100" dist="38100" dir="2700000" algn="tl">
                    <a:srgbClr val="000000"/>
                  </a:outerShdw>
                </a:effectLst>
                <a:latin typeface="Baekmuk Headline" charset="0"/>
              </a:rPr>
              <a:t>48</a:t>
            </a:r>
            <a:r>
              <a:rPr lang="en-GB" sz="2400" b="1" dirty="0" smtClean="0">
                <a:solidFill>
                  <a:srgbClr val="FFFFFF"/>
                </a:solidFill>
                <a:effectLst>
                  <a:outerShdw blurRad="38100" dist="38100" dir="2700000" algn="tl">
                    <a:srgbClr val="000000"/>
                  </a:outerShdw>
                </a:effectLst>
                <a:latin typeface="Baekmuk Headline" charset="0"/>
              </a:rPr>
              <a:t>Ti+</a:t>
            </a:r>
            <a:r>
              <a:rPr lang="en-GB" sz="2400" b="1" baseline="33000" dirty="0" smtClean="0">
                <a:solidFill>
                  <a:srgbClr val="FFFFFF"/>
                </a:solidFill>
                <a:effectLst>
                  <a:outerShdw blurRad="38100" dist="38100" dir="2700000" algn="tl">
                    <a:srgbClr val="000000"/>
                  </a:outerShdw>
                </a:effectLst>
                <a:latin typeface="Baekmuk Headline" charset="0"/>
              </a:rPr>
              <a:t>232</a:t>
            </a:r>
            <a:r>
              <a:rPr lang="en-GB" sz="2400" b="1" dirty="0" smtClean="0">
                <a:solidFill>
                  <a:srgbClr val="FFFFFF"/>
                </a:solidFill>
                <a:effectLst>
                  <a:outerShdw blurRad="38100" dist="38100" dir="2700000" algn="tl">
                    <a:srgbClr val="000000"/>
                  </a:outerShdw>
                </a:effectLst>
                <a:latin typeface="Baekmuk Headline" charset="0"/>
              </a:rPr>
              <a:t>Th-&gt;</a:t>
            </a:r>
            <a:r>
              <a:rPr lang="en-GB" sz="2400" b="1" baseline="30000" dirty="0" smtClean="0">
                <a:solidFill>
                  <a:srgbClr val="FFFFFF"/>
                </a:solidFill>
                <a:effectLst>
                  <a:outerShdw blurRad="38100" dist="38100" dir="2700000" algn="tl">
                    <a:srgbClr val="000000"/>
                  </a:outerShdw>
                </a:effectLst>
                <a:latin typeface="Baekmuk Headline" charset="0"/>
              </a:rPr>
              <a:t>280</a:t>
            </a:r>
            <a:r>
              <a:rPr lang="en-GB" sz="2400" b="1" dirty="0" smtClean="0">
                <a:solidFill>
                  <a:srgbClr val="FFFFFF"/>
                </a:solidFill>
                <a:effectLst>
                  <a:outerShdw blurRad="38100" dist="38100" dir="2700000" algn="tl">
                    <a:srgbClr val="000000"/>
                  </a:outerShdw>
                </a:effectLst>
                <a:latin typeface="Baekmuk Headline" charset="0"/>
              </a:rPr>
              <a:t>Cn</a:t>
            </a:r>
            <a:r>
              <a:rPr lang="en-GB" sz="2400" b="1" baseline="-25000" dirty="0" smtClean="0">
                <a:solidFill>
                  <a:srgbClr val="FFFFFF"/>
                </a:solidFill>
                <a:effectLst>
                  <a:outerShdw blurRad="38100" dist="38100" dir="2700000" algn="tl">
                    <a:srgbClr val="000000"/>
                  </a:outerShdw>
                </a:effectLst>
                <a:latin typeface="Baekmuk Headline" charset="0"/>
              </a:rPr>
              <a:t>112  </a:t>
            </a:r>
            <a:r>
              <a:rPr lang="en-GB" sz="2400" b="1" dirty="0" smtClean="0">
                <a:solidFill>
                  <a:srgbClr val="FFFFFF"/>
                </a:solidFill>
                <a:effectLst>
                  <a:outerShdw blurRad="38100" dist="38100" dir="2700000" algn="tl">
                    <a:srgbClr val="000000"/>
                  </a:outerShdw>
                </a:effectLst>
                <a:latin typeface="Baekmuk Headline" charset="0"/>
              </a:rPr>
              <a:t>  </a:t>
            </a:r>
            <a:r>
              <a:rPr lang="en-GB" sz="2400" dirty="0" smtClean="0">
                <a:solidFill>
                  <a:schemeClr val="tx1"/>
                </a:solidFill>
                <a:effectLst>
                  <a:outerShdw blurRad="38100" dist="38100" dir="2700000" algn="tl">
                    <a:srgbClr val="FFFFFF"/>
                  </a:outerShdw>
                </a:effectLst>
                <a:latin typeface="Baekmuk Headline" charset="0"/>
              </a:rPr>
              <a:t> </a:t>
            </a:r>
            <a:endParaRPr lang="en-GB" sz="2400" dirty="0">
              <a:solidFill>
                <a:schemeClr val="tx1"/>
              </a:solidFill>
              <a:effectLst>
                <a:outerShdw blurRad="38100" dist="38100" dir="2700000" algn="tl">
                  <a:srgbClr val="FFFFFF"/>
                </a:outerShdw>
              </a:effectLst>
              <a:latin typeface="Baekmuk Headline" charset="0"/>
            </a:endParaRPr>
          </a:p>
        </p:txBody>
      </p:sp>
      <p:sp>
        <p:nvSpPr>
          <p:cNvPr id="3" name="TextBox 2"/>
          <p:cNvSpPr txBox="1"/>
          <p:nvPr/>
        </p:nvSpPr>
        <p:spPr>
          <a:xfrm>
            <a:off x="228600" y="1143000"/>
            <a:ext cx="8763000" cy="6555641"/>
          </a:xfrm>
          <a:prstGeom prst="rect">
            <a:avLst/>
          </a:prstGeom>
          <a:noFill/>
        </p:spPr>
        <p:txBody>
          <a:bodyPr wrap="square" rtlCol="0">
            <a:spAutoFit/>
          </a:bodyPr>
          <a:lstStyle/>
          <a:p>
            <a:pPr marL="457200" indent="-457200" algn="just">
              <a:buAutoNum type="arabicPeriod"/>
            </a:pPr>
            <a:r>
              <a:rPr lang="en-US" sz="2000" dirty="0" smtClean="0">
                <a:solidFill>
                  <a:schemeClr val="accent2"/>
                </a:solidFill>
              </a:rPr>
              <a:t>Mass-total kinetic energy distribution of the final  fragments obtained in the reaction </a:t>
            </a:r>
            <a:r>
              <a:rPr lang="en-US" sz="2000" baseline="30000" dirty="0" smtClean="0">
                <a:solidFill>
                  <a:schemeClr val="accent2"/>
                </a:solidFill>
              </a:rPr>
              <a:t>48</a:t>
            </a:r>
            <a:r>
              <a:rPr lang="en-US" sz="2000" dirty="0" smtClean="0">
                <a:solidFill>
                  <a:schemeClr val="accent2"/>
                </a:solidFill>
              </a:rPr>
              <a:t>Ti+</a:t>
            </a:r>
            <a:r>
              <a:rPr lang="en-US" sz="2000" baseline="30000" dirty="0" smtClean="0">
                <a:solidFill>
                  <a:schemeClr val="accent2"/>
                </a:solidFill>
              </a:rPr>
              <a:t>232</a:t>
            </a:r>
            <a:r>
              <a:rPr lang="en-US" sz="2000" dirty="0" smtClean="0">
                <a:solidFill>
                  <a:schemeClr val="accent2"/>
                </a:solidFill>
              </a:rPr>
              <a:t>Th at an incident energy 280 </a:t>
            </a:r>
            <a:r>
              <a:rPr lang="en-US" sz="2000" dirty="0" err="1" smtClean="0">
                <a:solidFill>
                  <a:schemeClr val="accent2"/>
                </a:solidFill>
              </a:rPr>
              <a:t>MeV</a:t>
            </a:r>
            <a:r>
              <a:rPr lang="en-US" sz="2000" dirty="0" smtClean="0">
                <a:solidFill>
                  <a:schemeClr val="accent2"/>
                </a:solidFill>
              </a:rPr>
              <a:t> has a continuous spectrum in mass which is extending from the projectile-like to the target-like mass with a broad-ranging distribution of fission-like events </a:t>
            </a:r>
            <a:r>
              <a:rPr lang="en-US" sz="2000" dirty="0" err="1" smtClean="0">
                <a:solidFill>
                  <a:schemeClr val="accent2"/>
                </a:solidFill>
              </a:rPr>
              <a:t>centred</a:t>
            </a:r>
            <a:r>
              <a:rPr lang="en-US" sz="2000" dirty="0" smtClean="0">
                <a:solidFill>
                  <a:schemeClr val="accent2"/>
                </a:solidFill>
              </a:rPr>
              <a:t> at mass-symmetry of the </a:t>
            </a:r>
            <a:r>
              <a:rPr lang="en-US" sz="2000" dirty="0" err="1" smtClean="0">
                <a:solidFill>
                  <a:schemeClr val="accent2"/>
                </a:solidFill>
              </a:rPr>
              <a:t>fissioning</a:t>
            </a:r>
            <a:r>
              <a:rPr lang="en-US" sz="2000" dirty="0" smtClean="0">
                <a:solidFill>
                  <a:schemeClr val="accent2"/>
                </a:solidFill>
              </a:rPr>
              <a:t> system.</a:t>
            </a:r>
            <a:endParaRPr lang="en-US" sz="2000" b="1" dirty="0" smtClean="0">
              <a:solidFill>
                <a:schemeClr val="accent2"/>
              </a:solidFill>
            </a:endParaRPr>
          </a:p>
          <a:p>
            <a:pPr marL="457200" indent="-457200" algn="just"/>
            <a:r>
              <a:rPr lang="en-US" sz="2000" b="1" dirty="0" smtClean="0">
                <a:solidFill>
                  <a:schemeClr val="tx1"/>
                </a:solidFill>
              </a:rPr>
              <a:t>2</a:t>
            </a:r>
            <a:r>
              <a:rPr lang="en-US" sz="2000" b="1" dirty="0" smtClean="0">
                <a:solidFill>
                  <a:srgbClr val="FF0000"/>
                </a:solidFill>
              </a:rPr>
              <a:t>.  </a:t>
            </a:r>
            <a:r>
              <a:rPr lang="en-US" sz="2000" dirty="0" smtClean="0">
                <a:solidFill>
                  <a:srgbClr val="FF0000"/>
                </a:solidFill>
              </a:rPr>
              <a:t>The mass  distribution of the studied reaction has typical wide double  hump shape with the maximum at the mass numbers </a:t>
            </a:r>
            <a:r>
              <a:rPr lang="en-US" sz="2000" i="1" dirty="0" smtClean="0">
                <a:solidFill>
                  <a:srgbClr val="FF0000"/>
                </a:solidFill>
              </a:rPr>
              <a:t>A = 80  </a:t>
            </a:r>
            <a:r>
              <a:rPr lang="en-US" sz="2000" dirty="0" smtClean="0">
                <a:solidFill>
                  <a:srgbClr val="FF0000"/>
                </a:solidFill>
              </a:rPr>
              <a:t>and </a:t>
            </a:r>
            <a:r>
              <a:rPr lang="en-US" sz="2000" i="1" dirty="0" smtClean="0">
                <a:solidFill>
                  <a:srgbClr val="FF0000"/>
                </a:solidFill>
              </a:rPr>
              <a:t>A = 200 </a:t>
            </a:r>
            <a:r>
              <a:rPr lang="en-US" sz="2000" dirty="0" smtClean="0">
                <a:solidFill>
                  <a:srgbClr val="FF0000"/>
                </a:solidFill>
              </a:rPr>
              <a:t>which is caused by the yield of the asymmetric  quasi-fission fragments</a:t>
            </a:r>
            <a:r>
              <a:rPr lang="en-US" sz="2000" b="1" dirty="0" smtClean="0">
                <a:solidFill>
                  <a:srgbClr val="FF0000"/>
                </a:solidFill>
              </a:rPr>
              <a:t>.</a:t>
            </a:r>
            <a:endParaRPr lang="en-US" sz="2000" b="1" dirty="0" smtClean="0">
              <a:solidFill>
                <a:schemeClr val="tx1"/>
              </a:solidFill>
            </a:endParaRPr>
          </a:p>
          <a:p>
            <a:pPr algn="just"/>
            <a:r>
              <a:rPr lang="en-US" sz="2000" dirty="0" smtClean="0">
                <a:solidFill>
                  <a:schemeClr val="tx1"/>
                </a:solidFill>
              </a:rPr>
              <a:t>3. The QF presence is confirmed by the correlation in the experimental mass-angle distribution. The fission following the compound nucleus formation has nearly symmetric mass division and thus possess forward backward symmetric angular distributions relative to the 90◦ While the light quasi-fission products have distribution in the forward angles and the heavy quasi-fission products have distribution in the backward angles.</a:t>
            </a:r>
          </a:p>
          <a:p>
            <a:pPr marL="457200" indent="-457200" algn="just">
              <a:buAutoNum type="arabicPeriod" startAt="4"/>
            </a:pPr>
            <a:r>
              <a:rPr lang="en-US" sz="2000" dirty="0" smtClean="0">
                <a:solidFill>
                  <a:schemeClr val="tx1"/>
                </a:solidFill>
              </a:rPr>
              <a:t>DNS Model calculation also predicted  large QF events with a very small contribution from the symmetric fragments. </a:t>
            </a:r>
          </a:p>
          <a:p>
            <a:pPr marL="457200" indent="-457200" algn="just"/>
            <a:endParaRPr lang="en-US" sz="2000" dirty="0" smtClean="0">
              <a:solidFill>
                <a:schemeClr val="tx1"/>
              </a:solidFill>
            </a:endParaRPr>
          </a:p>
          <a:p>
            <a:pPr algn="just"/>
            <a:r>
              <a:rPr lang="en-US" sz="2000" dirty="0" smtClean="0">
                <a:solidFill>
                  <a:schemeClr val="tx1"/>
                </a:solidFill>
              </a:rPr>
              <a:t>5. A deviation from the Viola systematic has been observed. </a:t>
            </a:r>
          </a:p>
          <a:p>
            <a:pPr algn="just"/>
            <a:endParaRPr lang="en-US" sz="2000" b="1" dirty="0" smtClean="0">
              <a:solidFill>
                <a:schemeClr val="tx1"/>
              </a:solidFill>
            </a:endParaRPr>
          </a:p>
          <a:p>
            <a:pPr algn="just"/>
            <a:endParaRPr lang="en-US" sz="2000" b="1" dirty="0" smtClean="0">
              <a:solidFill>
                <a:schemeClr val="tx1"/>
              </a:solidFill>
            </a:endParaRPr>
          </a:p>
          <a:p>
            <a:pPr marL="457200" indent="-457200" algn="just">
              <a:buAutoNum type="arabicPeriod"/>
            </a:pPr>
            <a:endParaRPr lang="en-US" sz="2000" b="1" dirty="0">
              <a:solidFill>
                <a:schemeClr val="accen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srcRect/>
          <a:stretch>
            <a:fillRect/>
          </a:stretch>
        </p:blipFill>
        <p:spPr bwMode="auto">
          <a:xfrm>
            <a:off x="0" y="0"/>
            <a:ext cx="4505325" cy="6858000"/>
          </a:xfrm>
          <a:prstGeom prst="rect">
            <a:avLst/>
          </a:prstGeom>
          <a:noFill/>
        </p:spPr>
      </p:pic>
      <p:pic>
        <p:nvPicPr>
          <p:cNvPr id="4098" name="Picture 2"/>
          <p:cNvPicPr>
            <a:picLocks noChangeAspect="1" noChangeArrowheads="1"/>
          </p:cNvPicPr>
          <p:nvPr/>
        </p:nvPicPr>
        <p:blipFill>
          <a:blip r:embed="rId4"/>
          <a:srcRect/>
          <a:stretch>
            <a:fillRect/>
          </a:stretch>
        </p:blipFill>
        <p:spPr bwMode="auto">
          <a:xfrm>
            <a:off x="4897438" y="1884363"/>
            <a:ext cx="2857500" cy="1343025"/>
          </a:xfrm>
          <a:prstGeom prst="rect">
            <a:avLst/>
          </a:prstGeom>
          <a:noFill/>
        </p:spPr>
      </p:pic>
      <p:pic>
        <p:nvPicPr>
          <p:cNvPr id="4099" name="Picture 3"/>
          <p:cNvPicPr>
            <a:picLocks noChangeAspect="1" noChangeArrowheads="1"/>
          </p:cNvPicPr>
          <p:nvPr/>
        </p:nvPicPr>
        <p:blipFill>
          <a:blip r:embed="rId5"/>
          <a:srcRect/>
          <a:stretch>
            <a:fillRect/>
          </a:stretch>
        </p:blipFill>
        <p:spPr bwMode="auto">
          <a:xfrm>
            <a:off x="4413250" y="3517900"/>
            <a:ext cx="4732338" cy="2670175"/>
          </a:xfrm>
          <a:prstGeom prst="rect">
            <a:avLst/>
          </a:prstGeom>
          <a:noFill/>
        </p:spPr>
      </p:pic>
      <p:sp>
        <p:nvSpPr>
          <p:cNvPr id="4100" name="Text Box 4"/>
          <p:cNvSpPr txBox="1">
            <a:spLocks noChangeArrowheads="1"/>
          </p:cNvSpPr>
          <p:nvPr/>
        </p:nvSpPr>
        <p:spPr bwMode="auto">
          <a:xfrm>
            <a:off x="4457700" y="720725"/>
            <a:ext cx="4233863" cy="838200"/>
          </a:xfrm>
          <a:prstGeom prst="rect">
            <a:avLst/>
          </a:prstGeom>
          <a:noFill/>
          <a:ln w="9525">
            <a:noFill/>
            <a:miter lim="800000"/>
            <a:headEnd/>
            <a:tailEnd/>
          </a:ln>
        </p:spPr>
        <p:txBody>
          <a:bodyPr lIns="0" tIns="0" rIns="0" bIns="0">
            <a:spAutoFit/>
          </a:bodyPr>
          <a:lstStyle/>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1">
                <a:solidFill>
                  <a:schemeClr val="tx1"/>
                </a:solidFill>
              </a:rPr>
              <a:t>Production of Super-heavy</a:t>
            </a:r>
          </a:p>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1">
                <a:solidFill>
                  <a:schemeClr val="tx1"/>
                </a:solidFill>
              </a:rPr>
              <a:t>elements</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srcRect/>
          <a:stretch>
            <a:fillRect/>
          </a:stretch>
        </p:blipFill>
        <p:spPr bwMode="auto">
          <a:xfrm>
            <a:off x="7199313" y="5219700"/>
            <a:ext cx="1728787" cy="1439863"/>
          </a:xfrm>
          <a:prstGeom prst="rect">
            <a:avLst/>
          </a:prstGeom>
          <a:noFill/>
        </p:spPr>
      </p:pic>
      <p:pic>
        <p:nvPicPr>
          <p:cNvPr id="44034" name="Picture 2"/>
          <p:cNvPicPr>
            <a:picLocks noChangeAspect="1" noChangeArrowheads="1"/>
          </p:cNvPicPr>
          <p:nvPr/>
        </p:nvPicPr>
        <p:blipFill>
          <a:blip r:embed="rId4"/>
          <a:srcRect/>
          <a:stretch>
            <a:fillRect/>
          </a:stretch>
        </p:blipFill>
        <p:spPr bwMode="auto">
          <a:xfrm>
            <a:off x="231775" y="217488"/>
            <a:ext cx="1728788" cy="1462087"/>
          </a:xfrm>
          <a:prstGeom prst="rect">
            <a:avLst/>
          </a:prstGeom>
          <a:noFill/>
        </p:spPr>
      </p:pic>
      <p:sp>
        <p:nvSpPr>
          <p:cNvPr id="8" name="TextBox 7"/>
          <p:cNvSpPr txBox="1"/>
          <p:nvPr/>
        </p:nvSpPr>
        <p:spPr>
          <a:xfrm>
            <a:off x="457200" y="1668244"/>
            <a:ext cx="8534400" cy="5663089"/>
          </a:xfrm>
          <a:prstGeom prst="rect">
            <a:avLst/>
          </a:prstGeom>
          <a:noFill/>
        </p:spPr>
        <p:txBody>
          <a:bodyPr wrap="square" rtlCol="0">
            <a:spAutoFit/>
          </a:bodyPr>
          <a:lstStyle/>
          <a:p>
            <a:r>
              <a:rPr lang="en-US" sz="2400" b="1" dirty="0" smtClean="0">
                <a:solidFill>
                  <a:schemeClr val="tx2"/>
                </a:solidFill>
              </a:rPr>
              <a:t>Collaborators: </a:t>
            </a:r>
          </a:p>
          <a:p>
            <a:endParaRPr lang="en-US" dirty="0" smtClean="0">
              <a:solidFill>
                <a:schemeClr val="tx1"/>
              </a:solidFill>
            </a:endParaRPr>
          </a:p>
          <a:p>
            <a:pPr marL="342900" indent="-342900"/>
            <a:r>
              <a:rPr lang="en-US" sz="2000" b="1" dirty="0" smtClean="0">
                <a:solidFill>
                  <a:srgbClr val="FF0000"/>
                </a:solidFill>
              </a:rPr>
              <a:t>1. Dr. </a:t>
            </a:r>
            <a:r>
              <a:rPr lang="en-US" sz="2000" b="1" dirty="0" err="1" smtClean="0">
                <a:solidFill>
                  <a:srgbClr val="FF0000"/>
                </a:solidFill>
              </a:rPr>
              <a:t>Meenu</a:t>
            </a:r>
            <a:r>
              <a:rPr lang="en-US" sz="2000" b="1" dirty="0" smtClean="0">
                <a:solidFill>
                  <a:srgbClr val="FF0000"/>
                </a:solidFill>
              </a:rPr>
              <a:t> </a:t>
            </a:r>
            <a:r>
              <a:rPr lang="en-US" sz="2000" b="1" dirty="0" err="1" smtClean="0">
                <a:solidFill>
                  <a:srgbClr val="FF0000"/>
                </a:solidFill>
              </a:rPr>
              <a:t>Thakur</a:t>
            </a:r>
            <a:r>
              <a:rPr lang="en-US" sz="2000" b="1" dirty="0" smtClean="0">
                <a:solidFill>
                  <a:srgbClr val="FF0000"/>
                </a:solidFill>
              </a:rPr>
              <a:t> , Ms. </a:t>
            </a:r>
            <a:r>
              <a:rPr lang="en-US" sz="2000" b="1" dirty="0" err="1" smtClean="0">
                <a:solidFill>
                  <a:srgbClr val="FF0000"/>
                </a:solidFill>
              </a:rPr>
              <a:t>Shruti</a:t>
            </a:r>
            <a:r>
              <a:rPr lang="en-US" sz="2000" b="1" dirty="0" smtClean="0">
                <a:solidFill>
                  <a:srgbClr val="FF0000"/>
                </a:solidFill>
              </a:rPr>
              <a:t> (Ph.D. Students </a:t>
            </a:r>
            <a:r>
              <a:rPr lang="en-US" sz="2000" b="1" dirty="0" err="1" smtClean="0">
                <a:solidFill>
                  <a:srgbClr val="FF0000"/>
                </a:solidFill>
              </a:rPr>
              <a:t>Panjab</a:t>
            </a:r>
            <a:r>
              <a:rPr lang="en-US" sz="2000" b="1" dirty="0" smtClean="0">
                <a:solidFill>
                  <a:srgbClr val="FF0000"/>
                </a:solidFill>
              </a:rPr>
              <a:t> University, India )</a:t>
            </a:r>
          </a:p>
          <a:p>
            <a:pPr marL="342900" indent="-342900"/>
            <a:endParaRPr lang="en-US" sz="2000" b="1" dirty="0" smtClean="0">
              <a:solidFill>
                <a:srgbClr val="FF0000"/>
              </a:solidFill>
            </a:endParaRPr>
          </a:p>
          <a:p>
            <a:pPr marL="342900" indent="-342900"/>
            <a:r>
              <a:rPr lang="en-US" sz="2000" b="1" dirty="0" smtClean="0">
                <a:solidFill>
                  <a:schemeClr val="tx1"/>
                </a:solidFill>
              </a:rPr>
              <a:t>2.   A.K. </a:t>
            </a:r>
            <a:r>
              <a:rPr lang="en-US" sz="2000" b="1" dirty="0" err="1" smtClean="0">
                <a:solidFill>
                  <a:schemeClr val="tx1"/>
                </a:solidFill>
              </a:rPr>
              <a:t>Nasirov</a:t>
            </a:r>
            <a:r>
              <a:rPr lang="en-US" sz="2000" b="1" dirty="0" smtClean="0">
                <a:solidFill>
                  <a:schemeClr val="tx1"/>
                </a:solidFill>
              </a:rPr>
              <a:t> - </a:t>
            </a:r>
            <a:r>
              <a:rPr lang="en-US" sz="2000" b="1" dirty="0" err="1" smtClean="0">
                <a:solidFill>
                  <a:schemeClr val="tx1"/>
                </a:solidFill>
              </a:rPr>
              <a:t>Bogoliubov</a:t>
            </a:r>
            <a:r>
              <a:rPr lang="en-US" sz="2000" b="1" dirty="0" smtClean="0">
                <a:solidFill>
                  <a:schemeClr val="tx1"/>
                </a:solidFill>
              </a:rPr>
              <a:t> Laboratory of Theoretical Physics, JINR, </a:t>
            </a:r>
            <a:r>
              <a:rPr lang="en-US" sz="2000" b="1" dirty="0" err="1" smtClean="0">
                <a:solidFill>
                  <a:schemeClr val="tx1"/>
                </a:solidFill>
              </a:rPr>
              <a:t>Dubna</a:t>
            </a:r>
            <a:r>
              <a:rPr lang="en-US" sz="2000" b="1" dirty="0" smtClean="0">
                <a:solidFill>
                  <a:schemeClr val="tx1"/>
                </a:solidFill>
              </a:rPr>
              <a:t>, Russia</a:t>
            </a:r>
          </a:p>
          <a:p>
            <a:pPr marL="342900" indent="-342900"/>
            <a:endParaRPr lang="en-US" sz="2000" b="1" dirty="0" smtClean="0">
              <a:solidFill>
                <a:schemeClr val="tx1"/>
              </a:solidFill>
            </a:endParaRPr>
          </a:p>
          <a:p>
            <a:pPr marL="457200" indent="-457200">
              <a:buAutoNum type="arabicPeriod" startAt="3"/>
            </a:pPr>
            <a:r>
              <a:rPr lang="en-US" sz="2000" b="1" dirty="0" smtClean="0">
                <a:solidFill>
                  <a:schemeClr val="accent2"/>
                </a:solidFill>
              </a:rPr>
              <a:t>Dr. P. </a:t>
            </a:r>
            <a:r>
              <a:rPr lang="en-US" sz="2000" b="1" dirty="0" err="1" smtClean="0">
                <a:solidFill>
                  <a:schemeClr val="accent2"/>
                </a:solidFill>
              </a:rPr>
              <a:t>Sugathan</a:t>
            </a:r>
            <a:r>
              <a:rPr lang="en-US" sz="2000" b="1" dirty="0" smtClean="0">
                <a:solidFill>
                  <a:schemeClr val="accent2"/>
                </a:solidFill>
              </a:rPr>
              <a:t>, Dr. </a:t>
            </a:r>
            <a:r>
              <a:rPr lang="en-US" sz="2000" b="1" dirty="0" err="1" smtClean="0">
                <a:solidFill>
                  <a:schemeClr val="accent2"/>
                </a:solidFill>
              </a:rPr>
              <a:t>Akhil</a:t>
            </a:r>
            <a:r>
              <a:rPr lang="en-US" sz="2000" b="1" dirty="0" smtClean="0">
                <a:solidFill>
                  <a:schemeClr val="accent2"/>
                </a:solidFill>
              </a:rPr>
              <a:t> </a:t>
            </a:r>
            <a:r>
              <a:rPr lang="en-US" sz="2000" b="1" dirty="0" err="1" smtClean="0">
                <a:solidFill>
                  <a:schemeClr val="accent2"/>
                </a:solidFill>
              </a:rPr>
              <a:t>Jhingan</a:t>
            </a:r>
            <a:r>
              <a:rPr lang="en-US" sz="2000" b="1" dirty="0" smtClean="0">
                <a:solidFill>
                  <a:schemeClr val="accent2"/>
                </a:solidFill>
              </a:rPr>
              <a:t>, K.S. Golda, N. </a:t>
            </a:r>
            <a:r>
              <a:rPr lang="en-US" sz="2000" b="1" dirty="0" err="1" smtClean="0">
                <a:solidFill>
                  <a:schemeClr val="accent2"/>
                </a:solidFill>
              </a:rPr>
              <a:t>Saneesh</a:t>
            </a:r>
            <a:r>
              <a:rPr lang="en-US" sz="2000" b="1" dirty="0" smtClean="0">
                <a:solidFill>
                  <a:schemeClr val="accent2"/>
                </a:solidFill>
              </a:rPr>
              <a:t>, </a:t>
            </a:r>
            <a:r>
              <a:rPr lang="en-US" sz="2000" b="1" dirty="0" err="1" smtClean="0">
                <a:solidFill>
                  <a:schemeClr val="accent2"/>
                </a:solidFill>
              </a:rPr>
              <a:t>Mohit</a:t>
            </a:r>
            <a:r>
              <a:rPr lang="en-US" sz="2000" b="1" dirty="0" smtClean="0">
                <a:solidFill>
                  <a:schemeClr val="accent2"/>
                </a:solidFill>
              </a:rPr>
              <a:t> Kumar – Inter University Accelerator Centre, New Delhi, India </a:t>
            </a:r>
          </a:p>
          <a:p>
            <a:pPr marL="457200" indent="-457200"/>
            <a:endParaRPr lang="en-US" sz="2000" b="1" dirty="0" smtClean="0">
              <a:solidFill>
                <a:schemeClr val="accent2"/>
              </a:solidFill>
            </a:endParaRPr>
          </a:p>
          <a:p>
            <a:pPr marL="457200" indent="-457200"/>
            <a:r>
              <a:rPr lang="en-US" sz="2000" b="1" dirty="0" smtClean="0">
                <a:solidFill>
                  <a:srgbClr val="00B0F0"/>
                </a:solidFill>
              </a:rPr>
              <a:t>4.  S. </a:t>
            </a:r>
            <a:r>
              <a:rPr lang="en-US" sz="2000" b="1" dirty="0" err="1" smtClean="0">
                <a:solidFill>
                  <a:srgbClr val="00B0F0"/>
                </a:solidFill>
              </a:rPr>
              <a:t>Mandal</a:t>
            </a:r>
            <a:r>
              <a:rPr lang="en-US" sz="2000" b="1" dirty="0" smtClean="0">
                <a:solidFill>
                  <a:srgbClr val="00B0F0"/>
                </a:solidFill>
              </a:rPr>
              <a:t>, </a:t>
            </a:r>
            <a:r>
              <a:rPr lang="en-US" sz="2000" b="1" dirty="0" err="1" smtClean="0">
                <a:solidFill>
                  <a:srgbClr val="00B0F0"/>
                </a:solidFill>
              </a:rPr>
              <a:t>Kajol</a:t>
            </a:r>
            <a:r>
              <a:rPr lang="en-US" sz="2000" b="1" dirty="0" smtClean="0">
                <a:solidFill>
                  <a:srgbClr val="00B0F0"/>
                </a:solidFill>
              </a:rPr>
              <a:t> </a:t>
            </a:r>
            <a:r>
              <a:rPr lang="en-US" sz="2000" b="1" dirty="0" err="1" smtClean="0">
                <a:solidFill>
                  <a:srgbClr val="00B0F0"/>
                </a:solidFill>
              </a:rPr>
              <a:t>Chakraborty</a:t>
            </a:r>
            <a:r>
              <a:rPr lang="en-US" sz="2000" b="1" dirty="0" smtClean="0">
                <a:solidFill>
                  <a:srgbClr val="00B0F0"/>
                </a:solidFill>
              </a:rPr>
              <a:t> – University of Delhi, India  </a:t>
            </a:r>
          </a:p>
          <a:p>
            <a:pPr marL="457200" indent="-457200"/>
            <a:endParaRPr lang="en-US" sz="2000" b="1" dirty="0" smtClean="0">
              <a:solidFill>
                <a:schemeClr val="tx1"/>
              </a:solidFill>
            </a:endParaRPr>
          </a:p>
          <a:p>
            <a:pPr marL="457200" indent="-457200"/>
            <a:r>
              <a:rPr lang="en-US" sz="2000" b="1" dirty="0" smtClean="0">
                <a:solidFill>
                  <a:schemeClr val="tx1"/>
                </a:solidFill>
              </a:rPr>
              <a:t>5. </a:t>
            </a:r>
            <a:r>
              <a:rPr lang="de-DE" sz="2000" b="1" dirty="0" smtClean="0">
                <a:solidFill>
                  <a:schemeClr val="tx1"/>
                </a:solidFill>
              </a:rPr>
              <a:t>H. J. Wollersheim, J. Gerl – GSI, Darmstadt, Germany </a:t>
            </a:r>
          </a:p>
          <a:p>
            <a:pPr marL="457200" indent="-457200"/>
            <a:endParaRPr lang="de-DE" sz="2000" b="1" dirty="0" smtClean="0">
              <a:solidFill>
                <a:schemeClr val="accent2"/>
              </a:solidFill>
            </a:endParaRPr>
          </a:p>
          <a:p>
            <a:pPr marL="457200" indent="-457200"/>
            <a:r>
              <a:rPr lang="de-DE" sz="2000" b="1" dirty="0" smtClean="0">
                <a:solidFill>
                  <a:schemeClr val="accent2"/>
                </a:solidFill>
              </a:rPr>
              <a:t>6. Hardev Singh - </a:t>
            </a:r>
            <a:r>
              <a:rPr lang="en-US" sz="2000" b="1" dirty="0" err="1" smtClean="0">
                <a:solidFill>
                  <a:schemeClr val="accent2"/>
                </a:solidFill>
              </a:rPr>
              <a:t>Kurukshetra</a:t>
            </a:r>
            <a:r>
              <a:rPr lang="en-US" sz="2000" b="1" dirty="0" smtClean="0">
                <a:solidFill>
                  <a:schemeClr val="accent2"/>
                </a:solidFill>
              </a:rPr>
              <a:t> University, </a:t>
            </a:r>
            <a:r>
              <a:rPr lang="en-US" sz="2000" b="1" dirty="0" err="1" smtClean="0">
                <a:solidFill>
                  <a:schemeClr val="accent2"/>
                </a:solidFill>
              </a:rPr>
              <a:t>Kurukshetra</a:t>
            </a:r>
            <a:r>
              <a:rPr lang="en-US" sz="2000" b="1" dirty="0" smtClean="0">
                <a:solidFill>
                  <a:schemeClr val="accent2"/>
                </a:solidFill>
              </a:rPr>
              <a:t> , India</a:t>
            </a:r>
          </a:p>
          <a:p>
            <a:pPr marL="342900" indent="-342900"/>
            <a:endParaRPr lang="en-US" sz="2000" b="1" dirty="0" smtClean="0">
              <a:solidFill>
                <a:schemeClr val="accent2"/>
              </a:solidFill>
            </a:endParaRPr>
          </a:p>
          <a:p>
            <a:pPr marL="342900" indent="-342900">
              <a:buAutoNum type="arabicPeriod"/>
            </a:pPr>
            <a:endParaRPr lang="en-US" sz="2000" b="1" dirty="0" smtClean="0">
              <a:solidFill>
                <a:schemeClr val="accent2"/>
              </a:solidFill>
            </a:endParaRPr>
          </a:p>
          <a:p>
            <a:endParaRPr lang="en-US" sz="2000" b="1" dirty="0">
              <a:solidFill>
                <a:schemeClr val="tx1"/>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17475" y="374650"/>
            <a:ext cx="9496425" cy="771525"/>
          </a:xfrm>
          <a:prstGeom prst="rect">
            <a:avLst/>
          </a:prstGeom>
          <a:noFill/>
          <a:ln w="9525">
            <a:noFill/>
            <a:miter lim="800000"/>
            <a:headEnd/>
            <a:tailEnd/>
          </a:ln>
        </p:spPr>
        <p:txBody>
          <a:bodyPr wrap="none" lIns="0" tIns="0" rIns="0" bIns="0">
            <a:spAutoFit/>
          </a:bodyPr>
          <a:lstStyle/>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FFFF"/>
                </a:solidFill>
              </a:rPr>
              <a:t>DYNAMICS OF FUSION-FISSION REACTIONS AROUND</a:t>
            </a:r>
          </a:p>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FFFF"/>
                </a:solidFill>
              </a:rPr>
              <a:t>THE BARRIER</a:t>
            </a:r>
          </a:p>
        </p:txBody>
      </p:sp>
      <p:grpSp>
        <p:nvGrpSpPr>
          <p:cNvPr id="5122" name="Group 2"/>
          <p:cNvGrpSpPr>
            <a:grpSpLocks/>
          </p:cNvGrpSpPr>
          <p:nvPr/>
        </p:nvGrpSpPr>
        <p:grpSpPr bwMode="auto">
          <a:xfrm>
            <a:off x="0" y="-7938"/>
            <a:ext cx="9142413" cy="771526"/>
            <a:chOff x="0" y="-5"/>
            <a:chExt cx="5759" cy="486"/>
          </a:xfrm>
        </p:grpSpPr>
        <p:sp>
          <p:nvSpPr>
            <p:cNvPr id="5123" name="AutoShape 3"/>
            <p:cNvSpPr>
              <a:spLocks noChangeArrowheads="1"/>
            </p:cNvSpPr>
            <p:nvPr/>
          </p:nvSpPr>
          <p:spPr bwMode="auto">
            <a:xfrm>
              <a:off x="0" y="-5"/>
              <a:ext cx="5760" cy="487"/>
            </a:xfrm>
            <a:prstGeom prst="roundRect">
              <a:avLst>
                <a:gd name="adj" fmla="val 204"/>
              </a:avLst>
            </a:prstGeom>
            <a:solidFill>
              <a:srgbClr val="00B8FF"/>
            </a:solidFill>
            <a:ln w="9360">
              <a:solidFill>
                <a:srgbClr val="000000"/>
              </a:solidFill>
              <a:round/>
              <a:headEnd/>
              <a:tailEnd/>
            </a:ln>
          </p:spPr>
          <p:txBody>
            <a:bodyPr wrap="none" anchor="ctr"/>
            <a:lstStyle/>
            <a:p>
              <a:endParaRPr lang="en-US"/>
            </a:p>
          </p:txBody>
        </p:sp>
        <p:sp>
          <p:nvSpPr>
            <p:cNvPr id="5124" name="AutoShape 4"/>
            <p:cNvSpPr>
              <a:spLocks noChangeArrowheads="1"/>
            </p:cNvSpPr>
            <p:nvPr/>
          </p:nvSpPr>
          <p:spPr bwMode="auto">
            <a:xfrm>
              <a:off x="0" y="-5"/>
              <a:ext cx="5760" cy="487"/>
            </a:xfrm>
            <a:prstGeom prst="roundRect">
              <a:avLst>
                <a:gd name="adj" fmla="val 204"/>
              </a:avLst>
            </a:prstGeom>
            <a:solidFill>
              <a:srgbClr val="00B8FF"/>
            </a:solidFill>
            <a:ln w="9525">
              <a:noFill/>
              <a:round/>
              <a:headEnd/>
              <a:tailEnd/>
            </a:ln>
          </p:spPr>
          <p:txBody>
            <a:bodyPr lIns="90000" tIns="46800" rIns="90000" bIns="46800" anchor="ctr"/>
            <a:lstStyle/>
            <a:p>
              <a:pPr algn="ctr" eaLnBrk="1" hangingPunct="1">
                <a:lnSpc>
                  <a:spcPct val="86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FFFF"/>
                  </a:solidFill>
                  <a:effectLst>
                    <a:outerShdw blurRad="38100" dist="38100" dir="2700000" algn="tl">
                      <a:srgbClr val="000000"/>
                    </a:outerShdw>
                  </a:effectLst>
                  <a:latin typeface="Baekmuk Headline" charset="0"/>
                </a:rPr>
                <a:t>  </a:t>
              </a:r>
              <a:r>
                <a:rPr lang="en-GB" sz="2400">
                  <a:solidFill>
                    <a:schemeClr val="tx1"/>
                  </a:solidFill>
                  <a:effectLst>
                    <a:outerShdw blurRad="38100" dist="38100" dir="2700000" algn="tl">
                      <a:srgbClr val="FFFFFF"/>
                    </a:outerShdw>
                  </a:effectLst>
                  <a:latin typeface="Baekmuk Headline" charset="0"/>
                </a:rPr>
                <a:t> </a:t>
              </a:r>
            </a:p>
          </p:txBody>
        </p:sp>
      </p:grpSp>
      <p:sp>
        <p:nvSpPr>
          <p:cNvPr id="5125" name="Text Box 5"/>
          <p:cNvSpPr txBox="1">
            <a:spLocks noChangeArrowheads="1"/>
          </p:cNvSpPr>
          <p:nvPr/>
        </p:nvSpPr>
        <p:spPr bwMode="auto">
          <a:xfrm>
            <a:off x="114300" y="806450"/>
            <a:ext cx="8740775" cy="6032421"/>
          </a:xfrm>
          <a:prstGeom prst="rect">
            <a:avLst/>
          </a:prstGeom>
          <a:noFill/>
          <a:ln w="9525">
            <a:noFill/>
            <a:miter lim="800000"/>
            <a:headEnd/>
            <a:tailEnd/>
          </a:ln>
        </p:spPr>
        <p:txBody>
          <a:bodyPr lIns="0" tIns="0" rIns="0" bIns="0">
            <a:spAutoFit/>
          </a:bodyPr>
          <a:lstStyle/>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DC2300"/>
                </a:solidFill>
                <a:latin typeface="Times" pitchFamily="16" charset="0"/>
              </a:rPr>
              <a:t>1. Formation  of Super Heavy Nucleus:</a:t>
            </a: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dirty="0">
              <a:solidFill>
                <a:schemeClr val="tx1"/>
              </a:solidFill>
              <a:latin typeface="Times" pitchFamily="16" charset="0"/>
            </a:endParaRP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chemeClr val="tx1"/>
                </a:solidFill>
                <a:latin typeface="Times" pitchFamily="16" charset="0"/>
              </a:rPr>
              <a:t>2. Two step process: (a) Survive Quasi-fission and lead to a compact </a:t>
            </a:r>
            <a:r>
              <a:rPr lang="en-GB" sz="2000" b="1" dirty="0" smtClean="0">
                <a:solidFill>
                  <a:schemeClr val="tx1"/>
                </a:solidFill>
                <a:latin typeface="Times" pitchFamily="16" charset="0"/>
              </a:rPr>
              <a:t>compound </a:t>
            </a:r>
            <a:r>
              <a:rPr lang="en-GB" sz="2000" b="1" dirty="0">
                <a:solidFill>
                  <a:schemeClr val="tx1"/>
                </a:solidFill>
                <a:latin typeface="Times" pitchFamily="16" charset="0"/>
              </a:rPr>
              <a:t>Nucleus (CN) (b) CN has to survive fission competition. </a:t>
            </a: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dirty="0">
              <a:solidFill>
                <a:schemeClr val="tx1"/>
              </a:solidFill>
              <a:latin typeface="Times" pitchFamily="16" charset="0"/>
            </a:endParaRPr>
          </a:p>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00AE00"/>
                </a:solidFill>
                <a:latin typeface="Times" pitchFamily="16" charset="0"/>
              </a:rPr>
              <a:t>3. CN+NCN Process. NCN process:  Fast fission, Quasi-fission, </a:t>
            </a:r>
            <a:r>
              <a:rPr lang="en-GB" sz="2000" b="1" dirty="0" smtClean="0">
                <a:solidFill>
                  <a:srgbClr val="00AE00"/>
                </a:solidFill>
                <a:latin typeface="Times" pitchFamily="16" charset="0"/>
              </a:rPr>
              <a:t>Pre-</a:t>
            </a:r>
            <a:r>
              <a:rPr lang="en-GB" sz="2000" b="1" dirty="0" err="1" smtClean="0">
                <a:solidFill>
                  <a:srgbClr val="00AE00"/>
                </a:solidFill>
                <a:latin typeface="Times" pitchFamily="16" charset="0"/>
              </a:rPr>
              <a:t>eq</a:t>
            </a:r>
            <a:r>
              <a:rPr lang="en-GB" sz="2000" b="1" dirty="0" smtClean="0">
                <a:solidFill>
                  <a:srgbClr val="00AE00"/>
                </a:solidFill>
                <a:latin typeface="Times" pitchFamily="16" charset="0"/>
              </a:rPr>
              <a:t> fission are </a:t>
            </a:r>
            <a:r>
              <a:rPr lang="en-GB" sz="2000" b="1" dirty="0">
                <a:solidFill>
                  <a:srgbClr val="00AE00"/>
                </a:solidFill>
                <a:latin typeface="Times" pitchFamily="16" charset="0"/>
              </a:rPr>
              <a:t>all NCN process  </a:t>
            </a: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dirty="0">
              <a:solidFill>
                <a:schemeClr val="tx1"/>
              </a:solidFill>
              <a:latin typeface="Times" pitchFamily="16" charset="0"/>
            </a:endParaRPr>
          </a:p>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99284C"/>
                </a:solidFill>
                <a:latin typeface="Times" pitchFamily="16" charset="0"/>
              </a:rPr>
              <a:t>4. Measurement of fission fragment angular distribution, mass distribution and mass energy correlation helps in distinguishing  NCN processes. </a:t>
            </a:r>
            <a:r>
              <a:rPr lang="en-GB" sz="2000" b="1" dirty="0">
                <a:solidFill>
                  <a:srgbClr val="DC2300"/>
                </a:solidFill>
                <a:latin typeface="Times" pitchFamily="16" charset="0"/>
              </a:rPr>
              <a:t>Pre-scission neutron multiplicity is another probe for the investigation of  the NCN process.</a:t>
            </a: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dirty="0">
              <a:solidFill>
                <a:schemeClr val="tx1"/>
              </a:solidFill>
              <a:latin typeface="Times" pitchFamily="16" charset="0"/>
            </a:endParaRPr>
          </a:p>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chemeClr val="tx1"/>
                </a:solidFill>
                <a:latin typeface="Times" pitchFamily="16" charset="0"/>
              </a:rPr>
              <a:t>5. To optimize Super-heavy production we have to take care of (a) entrance Channel (b) Shell effect  (</a:t>
            </a:r>
            <a:r>
              <a:rPr lang="en-GB" sz="2000" b="1" dirty="0" smtClean="0">
                <a:solidFill>
                  <a:schemeClr val="tx1"/>
                </a:solidFill>
                <a:latin typeface="Times" pitchFamily="16" charset="0"/>
              </a:rPr>
              <a:t>c) </a:t>
            </a:r>
            <a:r>
              <a:rPr lang="en-GB" sz="2000" b="1" dirty="0">
                <a:solidFill>
                  <a:schemeClr val="tx1"/>
                </a:solidFill>
                <a:latin typeface="Times" pitchFamily="16" charset="0"/>
              </a:rPr>
              <a:t>deformation of entrance channel </a:t>
            </a:r>
            <a:r>
              <a:rPr lang="en-GB" sz="2000" b="1" dirty="0" smtClean="0">
                <a:solidFill>
                  <a:schemeClr val="tx1"/>
                </a:solidFill>
                <a:latin typeface="Times" pitchFamily="16" charset="0"/>
              </a:rPr>
              <a:t>and (</a:t>
            </a:r>
            <a:r>
              <a:rPr lang="en-GB" sz="2000" b="1" dirty="0">
                <a:solidFill>
                  <a:schemeClr val="tx1"/>
                </a:solidFill>
                <a:latin typeface="Times" pitchFamily="16" charset="0"/>
              </a:rPr>
              <a:t>d) Neutron rich projectile  </a:t>
            </a: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b="1" dirty="0">
              <a:solidFill>
                <a:schemeClr val="tx1"/>
              </a:solidFill>
              <a:latin typeface="Times" pitchFamily="16" charset="0"/>
            </a:endParaRPr>
          </a:p>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rgbClr val="008080"/>
                </a:solidFill>
                <a:latin typeface="Times" pitchFamily="16" charset="0"/>
              </a:rPr>
              <a:t>6.</a:t>
            </a:r>
            <a:r>
              <a:rPr lang="en-GB" sz="2000" b="1" dirty="0">
                <a:solidFill>
                  <a:schemeClr val="tx1"/>
                </a:solidFill>
                <a:latin typeface="Times" pitchFamily="16" charset="0"/>
              </a:rPr>
              <a:t> </a:t>
            </a:r>
            <a:r>
              <a:rPr lang="en-GB" sz="2000" b="1" dirty="0">
                <a:solidFill>
                  <a:srgbClr val="008080"/>
                </a:solidFill>
                <a:latin typeface="Times" pitchFamily="16" charset="0"/>
              </a:rPr>
              <a:t>The optimum selection of target and projectile is necessary to maximize the formation probability of Super-Heavy Nuclei. </a:t>
            </a:r>
          </a:p>
          <a:p>
            <a:pP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a:solidFill>
                  <a:schemeClr val="tx1"/>
                </a:solidFill>
                <a:latin typeface="Times" pitchFamily="16" charset="0"/>
              </a:rPr>
              <a:t> </a:t>
            </a:r>
          </a:p>
        </p:txBody>
      </p:sp>
      <p:sp>
        <p:nvSpPr>
          <p:cNvPr id="5126" name="Text Box 6"/>
          <p:cNvSpPr txBox="1">
            <a:spLocks noChangeArrowheads="1"/>
          </p:cNvSpPr>
          <p:nvPr/>
        </p:nvSpPr>
        <p:spPr bwMode="auto">
          <a:xfrm>
            <a:off x="117475" y="374650"/>
            <a:ext cx="8923338" cy="374650"/>
          </a:xfrm>
          <a:prstGeom prst="rect">
            <a:avLst/>
          </a:prstGeom>
          <a:noFill/>
          <a:ln w="9525">
            <a:noFill/>
            <a:miter lim="800000"/>
            <a:headEnd/>
            <a:tailEnd/>
          </a:ln>
        </p:spPr>
        <p:txBody>
          <a:bodyPr wrap="none" lIns="0" tIns="0" rIns="0" bIns="0">
            <a:spAutoFit/>
          </a:bodyPr>
          <a:lstStyle/>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FFFF"/>
                </a:solidFill>
              </a:rPr>
              <a:t>DYNAMICS OF FUSION-FISSION REACTIONS AROUND THE BARRIER</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1587" y="0"/>
            <a:ext cx="9142413" cy="990599"/>
            <a:chOff x="0" y="0"/>
            <a:chExt cx="5759" cy="719"/>
          </a:xfrm>
        </p:grpSpPr>
        <p:sp>
          <p:nvSpPr>
            <p:cNvPr id="6147" name="AutoShape 3"/>
            <p:cNvSpPr>
              <a:spLocks noChangeArrowheads="1"/>
            </p:cNvSpPr>
            <p:nvPr/>
          </p:nvSpPr>
          <p:spPr bwMode="auto">
            <a:xfrm>
              <a:off x="0" y="0"/>
              <a:ext cx="5760" cy="720"/>
            </a:xfrm>
            <a:prstGeom prst="roundRect">
              <a:avLst>
                <a:gd name="adj" fmla="val 139"/>
              </a:avLst>
            </a:prstGeom>
            <a:solidFill>
              <a:srgbClr val="00B8FF"/>
            </a:solidFill>
            <a:ln w="9360">
              <a:solidFill>
                <a:srgbClr val="000000"/>
              </a:solidFill>
              <a:round/>
              <a:headEnd/>
              <a:tailEnd/>
            </a:ln>
          </p:spPr>
          <p:txBody>
            <a:bodyPr wrap="none" anchor="ctr"/>
            <a:lstStyle/>
            <a:p>
              <a:endParaRPr lang="en-US"/>
            </a:p>
          </p:txBody>
        </p:sp>
        <p:sp>
          <p:nvSpPr>
            <p:cNvPr id="6148" name="AutoShape 4"/>
            <p:cNvSpPr>
              <a:spLocks noChangeArrowheads="1"/>
            </p:cNvSpPr>
            <p:nvPr/>
          </p:nvSpPr>
          <p:spPr bwMode="auto">
            <a:xfrm>
              <a:off x="0" y="0"/>
              <a:ext cx="5760" cy="720"/>
            </a:xfrm>
            <a:prstGeom prst="roundRect">
              <a:avLst>
                <a:gd name="adj" fmla="val 139"/>
              </a:avLst>
            </a:prstGeom>
            <a:solidFill>
              <a:srgbClr val="00B8FF"/>
            </a:solidFill>
            <a:ln w="9525">
              <a:noFill/>
              <a:round/>
              <a:headEnd/>
              <a:tailEnd/>
            </a:ln>
          </p:spPr>
          <p:txBody>
            <a:bodyPr lIns="90000" tIns="46800" rIns="90000" bIns="46800" anchor="ctr"/>
            <a:lstStyle/>
            <a:p>
              <a:pPr algn="ctr" eaLnBrk="1" hangingPunct="1">
                <a:lnSpc>
                  <a:spcPct val="86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FFFFFF"/>
                  </a:solidFill>
                  <a:effectLst>
                    <a:outerShdw blurRad="38100" dist="38100" dir="2700000" algn="tl">
                      <a:srgbClr val="000000"/>
                    </a:outerShdw>
                  </a:effectLst>
                  <a:latin typeface="Baekmuk Headline" charset="0"/>
                </a:rPr>
                <a:t>  </a:t>
              </a:r>
              <a:r>
                <a:rPr lang="en-GB" sz="2400">
                  <a:solidFill>
                    <a:schemeClr val="tx1"/>
                  </a:solidFill>
                  <a:effectLst>
                    <a:outerShdw blurRad="38100" dist="38100" dir="2700000" algn="tl">
                      <a:srgbClr val="FFFFFF"/>
                    </a:outerShdw>
                  </a:effectLst>
                  <a:latin typeface="Baekmuk Headline" charset="0"/>
                </a:rPr>
                <a:t> </a:t>
              </a:r>
            </a:p>
          </p:txBody>
        </p:sp>
      </p:grpSp>
      <p:pic>
        <p:nvPicPr>
          <p:cNvPr id="6149" name="Picture 5"/>
          <p:cNvPicPr>
            <a:picLocks noChangeAspect="1" noChangeArrowheads="1"/>
          </p:cNvPicPr>
          <p:nvPr/>
        </p:nvPicPr>
        <p:blipFill>
          <a:blip r:embed="rId3"/>
          <a:srcRect/>
          <a:stretch>
            <a:fillRect/>
          </a:stretch>
        </p:blipFill>
        <p:spPr bwMode="auto">
          <a:xfrm>
            <a:off x="1171575" y="723900"/>
            <a:ext cx="6546850" cy="5067300"/>
          </a:xfrm>
          <a:prstGeom prst="rect">
            <a:avLst/>
          </a:prstGeom>
          <a:noFill/>
        </p:spPr>
      </p:pic>
      <p:sp>
        <p:nvSpPr>
          <p:cNvPr id="6150" name="Text Box 6"/>
          <p:cNvSpPr txBox="1">
            <a:spLocks noChangeArrowheads="1"/>
          </p:cNvSpPr>
          <p:nvPr/>
        </p:nvSpPr>
        <p:spPr bwMode="auto">
          <a:xfrm>
            <a:off x="255588" y="344488"/>
            <a:ext cx="8434232" cy="369332"/>
          </a:xfrm>
          <a:prstGeom prst="rect">
            <a:avLst/>
          </a:prstGeom>
          <a:noFill/>
          <a:ln w="9525">
            <a:noFill/>
            <a:miter lim="800000"/>
            <a:headEnd/>
            <a:tailEnd/>
          </a:ln>
        </p:spPr>
        <p:txBody>
          <a:bodyPr wrap="none" lIns="0" tIns="0" rIns="0" bIns="0">
            <a:spAutoFit/>
          </a:bodyPr>
          <a:lstStyle/>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solidFill>
                  <a:srgbClr val="FFFFFF"/>
                </a:solidFill>
              </a:rPr>
              <a:t>M.G. </a:t>
            </a:r>
            <a:r>
              <a:rPr lang="en-GB" sz="2400" b="1" dirty="0" err="1">
                <a:solidFill>
                  <a:srgbClr val="FFFFFF"/>
                </a:solidFill>
              </a:rPr>
              <a:t>Itkis</a:t>
            </a:r>
            <a:r>
              <a:rPr lang="en-GB" sz="2400" b="1" dirty="0">
                <a:solidFill>
                  <a:srgbClr val="FFFFFF"/>
                </a:solidFill>
              </a:rPr>
              <a:t>  </a:t>
            </a:r>
            <a:r>
              <a:rPr lang="en-GB" sz="2400" b="1" dirty="0" err="1" smtClean="0">
                <a:solidFill>
                  <a:srgbClr val="FFFFFF"/>
                </a:solidFill>
              </a:rPr>
              <a:t>systematics</a:t>
            </a:r>
            <a:r>
              <a:rPr lang="en-GB" sz="2400" b="1" dirty="0">
                <a:solidFill>
                  <a:srgbClr val="FFFFFF"/>
                </a:solidFill>
              </a:rPr>
              <a:t>: NN-2006  Conference (RIO, BRAZIL)</a:t>
            </a:r>
          </a:p>
        </p:txBody>
      </p:sp>
      <p:sp>
        <p:nvSpPr>
          <p:cNvPr id="9" name="TextBox 8"/>
          <p:cNvSpPr txBox="1"/>
          <p:nvPr/>
        </p:nvSpPr>
        <p:spPr>
          <a:xfrm>
            <a:off x="0" y="5754469"/>
            <a:ext cx="9144000" cy="646331"/>
          </a:xfrm>
          <a:prstGeom prst="rect">
            <a:avLst/>
          </a:prstGeom>
          <a:noFill/>
        </p:spPr>
        <p:txBody>
          <a:bodyPr wrap="square" rtlCol="0">
            <a:spAutoFit/>
          </a:bodyPr>
          <a:lstStyle/>
          <a:p>
            <a:r>
              <a:rPr lang="en-US" b="1" dirty="0" smtClean="0">
                <a:solidFill>
                  <a:schemeClr val="tx1"/>
                </a:solidFill>
              </a:rPr>
              <a:t>M.G. </a:t>
            </a:r>
            <a:r>
              <a:rPr lang="en-US" b="1" dirty="0" err="1" smtClean="0">
                <a:solidFill>
                  <a:schemeClr val="tx1"/>
                </a:solidFill>
              </a:rPr>
              <a:t>Itkis</a:t>
            </a:r>
            <a:r>
              <a:rPr lang="en-US" b="1" dirty="0" smtClean="0">
                <a:solidFill>
                  <a:schemeClr val="tx1"/>
                </a:solidFill>
              </a:rPr>
              <a:t> et al., </a:t>
            </a:r>
            <a:r>
              <a:rPr lang="en-US" b="1" dirty="0" err="1" smtClean="0">
                <a:solidFill>
                  <a:schemeClr val="tx1"/>
                </a:solidFill>
              </a:rPr>
              <a:t>Nucl</a:t>
            </a:r>
            <a:r>
              <a:rPr lang="en-US" b="1" dirty="0" smtClean="0">
                <a:solidFill>
                  <a:schemeClr val="tx1"/>
                </a:solidFill>
              </a:rPr>
              <a:t>. Phys. A 734 (2004) 136-147;G.N.Knyazheva et al., Phys. Rev C 75. 064602 (2007) ; </a:t>
            </a:r>
            <a:endParaRPr lang="en-US" b="1" dirty="0">
              <a:solidFill>
                <a:schemeClr val="tx1"/>
              </a:solidFill>
            </a:endParaRPr>
          </a:p>
        </p:txBody>
      </p:sp>
      <p:sp>
        <p:nvSpPr>
          <p:cNvPr id="10" name="AutoShape 1"/>
          <p:cNvSpPr>
            <a:spLocks noChangeArrowheads="1"/>
          </p:cNvSpPr>
          <p:nvPr/>
        </p:nvSpPr>
        <p:spPr bwMode="auto">
          <a:xfrm>
            <a:off x="0" y="6315031"/>
            <a:ext cx="9144000" cy="542969"/>
          </a:xfrm>
          <a:prstGeom prst="roundRect">
            <a:avLst>
              <a:gd name="adj" fmla="val 310"/>
            </a:avLst>
          </a:prstGeom>
          <a:solidFill>
            <a:srgbClr val="00B8FF"/>
          </a:solidFill>
          <a:ln w="9525">
            <a:solidFill>
              <a:srgbClr val="000000"/>
            </a:solidFill>
            <a:round/>
            <a:headEnd/>
            <a:tailEnd/>
          </a:ln>
        </p:spPr>
        <p:txBody>
          <a:bodyPr wrap="square" lIns="0" tIns="0" rIns="0" bIns="0" anchor="ctr" anchorCtr="1">
            <a:spAutoFit/>
          </a:bodyPr>
          <a:lstStyle/>
          <a:p>
            <a:pPr algn="ct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latin typeface="Times New Roman" pitchFamily="18" charset="0"/>
                <a:cs typeface="Times New Roman" pitchFamily="18" charset="0"/>
              </a:rPr>
              <a:t>India-JINR workshop on elementary particle and nuclear physics, and condensed matter research</a:t>
            </a:r>
            <a:endParaRPr lang="en-GB" b="1"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9" name="Group 1"/>
          <p:cNvGrpSpPr>
            <a:grpSpLocks/>
          </p:cNvGrpSpPr>
          <p:nvPr/>
        </p:nvGrpSpPr>
        <p:grpSpPr bwMode="auto">
          <a:xfrm>
            <a:off x="457200" y="273050"/>
            <a:ext cx="8228013" cy="665163"/>
            <a:chOff x="288" y="172"/>
            <a:chExt cx="5183" cy="419"/>
          </a:xfrm>
        </p:grpSpPr>
        <p:sp>
          <p:nvSpPr>
            <p:cNvPr id="7170" name="Freeform 2"/>
            <p:cNvSpPr>
              <a:spLocks noChangeArrowheads="1"/>
            </p:cNvSpPr>
            <p:nvPr/>
          </p:nvSpPr>
          <p:spPr bwMode="auto">
            <a:xfrm>
              <a:off x="288" y="172"/>
              <a:ext cx="15" cy="2"/>
            </a:xfrm>
            <a:custGeom>
              <a:avLst/>
              <a:gdLst/>
              <a:ahLst/>
              <a:cxnLst>
                <a:cxn ang="0">
                  <a:pos x="0" y="0"/>
                </a:cxn>
                <a:cxn ang="0">
                  <a:pos x="63" y="0"/>
                </a:cxn>
                <a:cxn ang="0">
                  <a:pos x="63" y="8"/>
                </a:cxn>
                <a:cxn ang="0">
                  <a:pos x="0" y="8"/>
                </a:cxn>
                <a:cxn ang="0">
                  <a:pos x="0" y="0"/>
                </a:cxn>
              </a:cxnLst>
              <a:rect l="0" t="0" r="r" b="b"/>
              <a:pathLst>
                <a:path w="64" h="9">
                  <a:moveTo>
                    <a:pt x="0" y="0"/>
                  </a:moveTo>
                  <a:lnTo>
                    <a:pt x="63" y="0"/>
                  </a:lnTo>
                  <a:lnTo>
                    <a:pt x="63" y="8"/>
                  </a:lnTo>
                  <a:lnTo>
                    <a:pt x="0" y="8"/>
                  </a:lnTo>
                  <a:lnTo>
                    <a:pt x="0" y="0"/>
                  </a:lnTo>
                </a:path>
              </a:pathLst>
            </a:custGeom>
            <a:noFill/>
            <a:ln w="9525">
              <a:noFill/>
              <a:round/>
              <a:headEnd/>
              <a:tailEnd/>
            </a:ln>
          </p:spPr>
          <p:txBody>
            <a:bodyPr wrap="none" anchor="ctr"/>
            <a:lstStyle/>
            <a:p>
              <a:endParaRPr lang="en-US"/>
            </a:p>
          </p:txBody>
        </p:sp>
        <p:sp>
          <p:nvSpPr>
            <p:cNvPr id="7171" name="Text Box 3"/>
            <p:cNvSpPr txBox="1">
              <a:spLocks noChangeArrowheads="1"/>
            </p:cNvSpPr>
            <p:nvPr/>
          </p:nvSpPr>
          <p:spPr bwMode="auto">
            <a:xfrm>
              <a:off x="288" y="172"/>
              <a:ext cx="5183" cy="419"/>
            </a:xfrm>
            <a:prstGeom prst="rect">
              <a:avLst/>
            </a:prstGeom>
            <a:noFill/>
            <a:ln w="9525">
              <a:noFill/>
              <a:miter lim="800000"/>
              <a:headEnd/>
              <a:tailEnd/>
            </a:ln>
          </p:spPr>
          <p:txBody>
            <a:bodyPr lIns="0" tIns="0" rIns="0" bIns="0" anchor="ctr">
              <a:spAutoFit/>
            </a:bodyPr>
            <a:lstStyle/>
            <a:p>
              <a:pPr algn="ctr" eaLnBrk="1" hangingPunct="1">
                <a:lnSpc>
                  <a:spcPct val="90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dirty="0">
                  <a:solidFill>
                    <a:schemeClr val="tx2"/>
                  </a:solidFill>
                  <a:latin typeface="Constantia" pitchFamily="16" charset="0"/>
                </a:rPr>
                <a:t>MED of Fission Fragment of </a:t>
              </a:r>
              <a:r>
                <a:rPr lang="en-GB" sz="2400" baseline="30000" dirty="0">
                  <a:solidFill>
                    <a:schemeClr val="tx2"/>
                  </a:solidFill>
                  <a:latin typeface="Constantia" pitchFamily="16" charset="0"/>
                </a:rPr>
                <a:t>256</a:t>
              </a:r>
              <a:r>
                <a:rPr lang="en-GB" sz="2400" dirty="0">
                  <a:solidFill>
                    <a:schemeClr val="tx2"/>
                  </a:solidFill>
                  <a:latin typeface="Constantia" pitchFamily="16" charset="0"/>
                </a:rPr>
                <a:t>102- </a:t>
              </a:r>
              <a:r>
                <a:rPr lang="en-GB" sz="2400" baseline="30000" dirty="0">
                  <a:solidFill>
                    <a:schemeClr val="tx2"/>
                  </a:solidFill>
                  <a:latin typeface="Constantia" pitchFamily="16" charset="0"/>
                </a:rPr>
                <a:t>296</a:t>
              </a:r>
              <a:r>
                <a:rPr lang="en-GB" sz="2400" dirty="0">
                  <a:solidFill>
                    <a:schemeClr val="tx2"/>
                  </a:solidFill>
                  <a:latin typeface="Constantia" pitchFamily="16" charset="0"/>
                </a:rPr>
                <a:t>116 nuclei produced  in “hot” fusion reactions with </a:t>
              </a:r>
              <a:r>
                <a:rPr lang="en-GB" sz="2400" baseline="30000" dirty="0">
                  <a:solidFill>
                    <a:schemeClr val="tx2"/>
                  </a:solidFill>
                  <a:latin typeface="Constantia" pitchFamily="16" charset="0"/>
                </a:rPr>
                <a:t>48</a:t>
              </a:r>
              <a:r>
                <a:rPr lang="en-GB" sz="2400" dirty="0">
                  <a:solidFill>
                    <a:schemeClr val="tx2"/>
                  </a:solidFill>
                  <a:latin typeface="Constantia" pitchFamily="16" charset="0"/>
                </a:rPr>
                <a:t>Ca-projectiles</a:t>
              </a:r>
            </a:p>
          </p:txBody>
        </p:sp>
      </p:grpSp>
      <p:grpSp>
        <p:nvGrpSpPr>
          <p:cNvPr id="7172" name="Group 4"/>
          <p:cNvGrpSpPr>
            <a:grpSpLocks/>
          </p:cNvGrpSpPr>
          <p:nvPr/>
        </p:nvGrpSpPr>
        <p:grpSpPr bwMode="auto">
          <a:xfrm>
            <a:off x="123825" y="1636713"/>
            <a:ext cx="4556126" cy="4522788"/>
            <a:chOff x="78" y="1031"/>
            <a:chExt cx="2870" cy="2849"/>
          </a:xfrm>
        </p:grpSpPr>
        <p:sp>
          <p:nvSpPr>
            <p:cNvPr id="7173" name="Freeform 5"/>
            <p:cNvSpPr>
              <a:spLocks noChangeArrowheads="1"/>
            </p:cNvSpPr>
            <p:nvPr/>
          </p:nvSpPr>
          <p:spPr bwMode="auto">
            <a:xfrm>
              <a:off x="78" y="1031"/>
              <a:ext cx="8" cy="8"/>
            </a:xfrm>
            <a:custGeom>
              <a:avLst/>
              <a:gdLst/>
              <a:ahLst/>
              <a:cxnLst>
                <a:cxn ang="0">
                  <a:pos x="0" y="0"/>
                </a:cxn>
                <a:cxn ang="0">
                  <a:pos x="35" y="0"/>
                </a:cxn>
                <a:cxn ang="0">
                  <a:pos x="35" y="35"/>
                </a:cxn>
                <a:cxn ang="0">
                  <a:pos x="0" y="35"/>
                </a:cxn>
                <a:cxn ang="0">
                  <a:pos x="0" y="0"/>
                </a:cxn>
              </a:cxnLst>
              <a:rect l="0" t="0" r="r" b="b"/>
              <a:pathLst>
                <a:path w="36" h="36">
                  <a:moveTo>
                    <a:pt x="0" y="0"/>
                  </a:moveTo>
                  <a:lnTo>
                    <a:pt x="35" y="0"/>
                  </a:lnTo>
                  <a:lnTo>
                    <a:pt x="35" y="35"/>
                  </a:lnTo>
                  <a:lnTo>
                    <a:pt x="0" y="35"/>
                  </a:lnTo>
                  <a:lnTo>
                    <a:pt x="0" y="0"/>
                  </a:lnTo>
                </a:path>
              </a:pathLst>
            </a:custGeom>
            <a:noFill/>
            <a:ln w="9525">
              <a:noFill/>
              <a:round/>
              <a:headEnd/>
              <a:tailEnd/>
            </a:ln>
          </p:spPr>
          <p:txBody>
            <a:bodyPr wrap="none" anchor="ctr"/>
            <a:lstStyle/>
            <a:p>
              <a:endParaRPr lang="en-US"/>
            </a:p>
          </p:txBody>
        </p:sp>
        <p:sp>
          <p:nvSpPr>
            <p:cNvPr id="7174" name="Text Box 6"/>
            <p:cNvSpPr txBox="1">
              <a:spLocks noChangeArrowheads="1"/>
            </p:cNvSpPr>
            <p:nvPr/>
          </p:nvSpPr>
          <p:spPr bwMode="auto">
            <a:xfrm>
              <a:off x="78" y="1031"/>
              <a:ext cx="2870" cy="2849"/>
            </a:xfrm>
            <a:prstGeom prst="rect">
              <a:avLst/>
            </a:prstGeom>
            <a:noFill/>
            <a:ln w="9525">
              <a:noFill/>
              <a:miter lim="800000"/>
              <a:headEnd/>
              <a:tailEnd/>
            </a:ln>
          </p:spPr>
          <p:txBody>
            <a:bodyPr lIns="90000" tIns="45000" rIns="90000" bIns="45000">
              <a:spAutoFit/>
            </a:bodyPr>
            <a:lstStyle/>
            <a:p>
              <a:pPr marL="211138" indent="-211138" algn="just" eaLnBrk="1" hangingPunct="1">
                <a:lnSpc>
                  <a:spcPct val="90000"/>
                </a:lnSpc>
                <a:buClr>
                  <a:srgbClr val="000000"/>
                </a:buClr>
                <a:buSzPct val="100000"/>
                <a:buFont typeface="Times New Roman" pitchFamily="16" charset="0"/>
                <a:buBlip>
                  <a:blip r:embed="rId3"/>
                </a:buBlip>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r>
                <a:rPr lang="en-GB" sz="1600" dirty="0">
                  <a:solidFill>
                    <a:srgbClr val="FF0000"/>
                  </a:solidFill>
                  <a:latin typeface="Constantia" pitchFamily="16" charset="0"/>
                </a:rPr>
                <a:t>Sharp change of the MED triangular shape for the reaction </a:t>
              </a:r>
              <a:r>
                <a:rPr lang="en-GB" sz="1600" baseline="30000" dirty="0">
                  <a:solidFill>
                    <a:srgbClr val="FF0000"/>
                  </a:solidFill>
                  <a:latin typeface="Constantia" pitchFamily="16" charset="0"/>
                </a:rPr>
                <a:t>48</a:t>
              </a:r>
              <a:r>
                <a:rPr lang="en-GB" sz="1600" dirty="0">
                  <a:solidFill>
                    <a:srgbClr val="FF0000"/>
                  </a:solidFill>
                  <a:latin typeface="Constantia" pitchFamily="16" charset="0"/>
                </a:rPr>
                <a:t>Ca+</a:t>
              </a:r>
              <a:r>
                <a:rPr lang="en-GB" sz="1600" baseline="30000" dirty="0">
                  <a:solidFill>
                    <a:srgbClr val="FF0000"/>
                  </a:solidFill>
                  <a:latin typeface="Constantia" pitchFamily="16" charset="0"/>
                </a:rPr>
                <a:t>208</a:t>
              </a:r>
              <a:r>
                <a:rPr lang="en-GB" sz="1600" dirty="0">
                  <a:solidFill>
                    <a:srgbClr val="FF0000"/>
                  </a:solidFill>
                  <a:latin typeface="Constantia" pitchFamily="16" charset="0"/>
                </a:rPr>
                <a:t>Pb, where the  Fusion-Fission dominates, to the Quasi-Fission shape of MED for the </a:t>
              </a:r>
              <a:r>
                <a:rPr lang="en-GB" sz="1600" baseline="30000" dirty="0">
                  <a:solidFill>
                    <a:srgbClr val="FF0000"/>
                  </a:solidFill>
                  <a:latin typeface="Constantia" pitchFamily="16" charset="0"/>
                </a:rPr>
                <a:t>286</a:t>
              </a:r>
              <a:r>
                <a:rPr lang="en-GB" sz="1600" dirty="0">
                  <a:solidFill>
                    <a:srgbClr val="FF0000"/>
                  </a:solidFill>
                  <a:latin typeface="Constantia" pitchFamily="16" charset="0"/>
                </a:rPr>
                <a:t>112-</a:t>
              </a:r>
              <a:r>
                <a:rPr lang="en-GB" sz="1600" baseline="30000" dirty="0">
                  <a:solidFill>
                    <a:srgbClr val="FF0000"/>
                  </a:solidFill>
                  <a:latin typeface="Constantia" pitchFamily="16" charset="0"/>
                </a:rPr>
                <a:t>296</a:t>
              </a:r>
              <a:r>
                <a:rPr lang="en-GB" sz="1600" dirty="0">
                  <a:solidFill>
                    <a:srgbClr val="FF0000"/>
                  </a:solidFill>
                  <a:latin typeface="Constantia" pitchFamily="16" charset="0"/>
                </a:rPr>
                <a:t>116 nuclei</a:t>
              </a:r>
              <a:r>
                <a:rPr lang="en-GB" sz="1600" dirty="0">
                  <a:solidFill>
                    <a:schemeClr val="accent4"/>
                  </a:solidFill>
                  <a:latin typeface="Constantia" pitchFamily="16" charset="0"/>
                </a:rPr>
                <a:t>.</a:t>
              </a:r>
            </a:p>
            <a:p>
              <a:pPr marL="211138" indent="-211138" algn="just" eaLnBrk="1" hangingPunct="1">
                <a:lnSpc>
                  <a:spcPct val="90000"/>
                </a:lnSpc>
                <a:buClr>
                  <a:srgbClr val="0000FF"/>
                </a:buClr>
                <a:buSzPct val="100000"/>
                <a:buFont typeface="Constantia" pitchFamily="16" charset="0"/>
                <a:buNone/>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endParaRPr lang="en-GB" sz="1600" dirty="0">
                <a:solidFill>
                  <a:srgbClr val="0000FF"/>
                </a:solidFill>
                <a:latin typeface="Constantia" pitchFamily="16" charset="0"/>
              </a:endParaRPr>
            </a:p>
            <a:p>
              <a:pPr marL="211138" indent="-211138" algn="just" eaLnBrk="1" hangingPunct="1">
                <a:lnSpc>
                  <a:spcPct val="90000"/>
                </a:lnSpc>
                <a:buClr>
                  <a:srgbClr val="000000"/>
                </a:buClr>
                <a:buSzPct val="100000"/>
                <a:buFont typeface="StarSymbol" charset="0"/>
                <a:buBlip>
                  <a:blip r:embed="rId3"/>
                </a:buBlip>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r>
                <a:rPr lang="en-GB" sz="1600" dirty="0">
                  <a:solidFill>
                    <a:srgbClr val="0000FF"/>
                  </a:solidFill>
                  <a:latin typeface="Constantia" pitchFamily="16" charset="0"/>
                </a:rPr>
                <a:t>The wide two-humped mass distribution with high peak of heavy fragment near double magic Lead for the Quasi-Fission process. </a:t>
              </a:r>
            </a:p>
            <a:p>
              <a:pPr marL="211138" indent="-211138" algn="just" eaLnBrk="1" hangingPunct="1">
                <a:lnSpc>
                  <a:spcPct val="90000"/>
                </a:lnSpc>
                <a:buClr>
                  <a:srgbClr val="0000FF"/>
                </a:buClr>
                <a:buSzPct val="100000"/>
                <a:buFont typeface="Constantia" pitchFamily="16" charset="0"/>
                <a:buNone/>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endParaRPr lang="en-GB" sz="1600" dirty="0">
                <a:solidFill>
                  <a:srgbClr val="0000FF"/>
                </a:solidFill>
                <a:latin typeface="Constantia" pitchFamily="16" charset="0"/>
              </a:endParaRPr>
            </a:p>
            <a:p>
              <a:pPr marL="211138" indent="-211138" algn="just" eaLnBrk="1" hangingPunct="1">
                <a:lnSpc>
                  <a:spcPct val="90000"/>
                </a:lnSpc>
                <a:buClr>
                  <a:srgbClr val="000000"/>
                </a:buClr>
                <a:buSzPct val="100000"/>
                <a:buFont typeface="StarSymbol" charset="0"/>
                <a:buBlip>
                  <a:blip r:embed="rId3"/>
                </a:buBlip>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r>
                <a:rPr lang="en-GB" sz="1600" dirty="0">
                  <a:solidFill>
                    <a:srgbClr val="00B050"/>
                  </a:solidFill>
                  <a:latin typeface="Constantia" pitchFamily="16" charset="0"/>
                </a:rPr>
                <a:t>In spite of  the dominating role of the Quasi-Fission process for these reactions, it is assumed that in the symmetric region of the fragment masses (A/2 ± 20) FF process coexists with QF</a:t>
              </a:r>
              <a:r>
                <a:rPr lang="en-GB" sz="1600" dirty="0" smtClean="0">
                  <a:solidFill>
                    <a:srgbClr val="00B050"/>
                  </a:solidFill>
                  <a:latin typeface="Constantia" pitchFamily="16" charset="0"/>
                </a:rPr>
                <a:t>.</a:t>
              </a:r>
            </a:p>
            <a:p>
              <a:pPr marL="211138" indent="-211138" algn="just" eaLnBrk="1" hangingPunct="1">
                <a:lnSpc>
                  <a:spcPct val="90000"/>
                </a:lnSpc>
                <a:buClr>
                  <a:srgbClr val="000000"/>
                </a:buClr>
                <a:buSzPct val="100000"/>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endParaRPr lang="en-GB" sz="1600" dirty="0" smtClean="0">
                <a:solidFill>
                  <a:srgbClr val="00B050"/>
                </a:solidFill>
                <a:latin typeface="Constantia" pitchFamily="16" charset="0"/>
              </a:endParaRPr>
            </a:p>
            <a:p>
              <a:pPr marL="211138" indent="-211138" algn="just" eaLnBrk="1" hangingPunct="1">
                <a:lnSpc>
                  <a:spcPct val="90000"/>
                </a:lnSpc>
                <a:buClr>
                  <a:srgbClr val="000000"/>
                </a:buClr>
                <a:buSzPct val="100000"/>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r>
                <a:rPr lang="en-US" sz="1600" b="1" dirty="0" smtClean="0">
                  <a:solidFill>
                    <a:schemeClr val="tx1"/>
                  </a:solidFill>
                </a:rPr>
                <a:t>M.G. </a:t>
              </a:r>
              <a:r>
                <a:rPr lang="en-US" sz="1600" b="1" dirty="0" err="1" smtClean="0">
                  <a:solidFill>
                    <a:schemeClr val="tx1"/>
                  </a:solidFill>
                </a:rPr>
                <a:t>Itkis</a:t>
              </a:r>
              <a:r>
                <a:rPr lang="en-US" sz="1600" b="1" dirty="0" smtClean="0">
                  <a:solidFill>
                    <a:schemeClr val="tx1"/>
                  </a:solidFill>
                </a:rPr>
                <a:t> et al, </a:t>
              </a:r>
              <a:r>
                <a:rPr lang="en-US" sz="1600" b="1" dirty="0" err="1" smtClean="0">
                  <a:solidFill>
                    <a:schemeClr val="tx1"/>
                  </a:solidFill>
                </a:rPr>
                <a:t>Nucl</a:t>
              </a:r>
              <a:r>
                <a:rPr lang="en-US" sz="1600" b="1" dirty="0" smtClean="0">
                  <a:solidFill>
                    <a:schemeClr val="tx1"/>
                  </a:solidFill>
                </a:rPr>
                <a:t>. Phys. A 734 (2004) 136147;</a:t>
              </a:r>
            </a:p>
            <a:p>
              <a:pPr marL="211138" indent="-211138" algn="just" eaLnBrk="1" hangingPunct="1">
                <a:lnSpc>
                  <a:spcPct val="90000"/>
                </a:lnSpc>
                <a:buClr>
                  <a:srgbClr val="000000"/>
                </a:buClr>
                <a:buSzPct val="100000"/>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endParaRPr lang="en-US" sz="1600" b="1" dirty="0">
                <a:solidFill>
                  <a:schemeClr val="tx1"/>
                </a:solidFill>
              </a:endParaRPr>
            </a:p>
            <a:p>
              <a:pPr marL="211138" indent="-211138" algn="just" eaLnBrk="1" hangingPunct="1">
                <a:lnSpc>
                  <a:spcPct val="90000"/>
                </a:lnSpc>
                <a:buClr>
                  <a:srgbClr val="000000"/>
                </a:buClr>
                <a:buSzPct val="100000"/>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r>
                <a:rPr lang="en-US" sz="1600" b="1" dirty="0" err="1" smtClean="0">
                  <a:solidFill>
                    <a:schemeClr val="tx1"/>
                  </a:solidFill>
                </a:rPr>
                <a:t>G.N.Knyazheva</a:t>
              </a:r>
              <a:r>
                <a:rPr lang="en-US" sz="1600" b="1" dirty="0" smtClean="0">
                  <a:solidFill>
                    <a:schemeClr val="tx1"/>
                  </a:solidFill>
                </a:rPr>
                <a:t> et al., Phys. Rev C 75. 064602</a:t>
              </a:r>
            </a:p>
            <a:p>
              <a:pPr marL="211138" indent="-211138" algn="just" eaLnBrk="1" hangingPunct="1">
                <a:lnSpc>
                  <a:spcPct val="90000"/>
                </a:lnSpc>
                <a:buClr>
                  <a:srgbClr val="000000"/>
                </a:buClr>
                <a:buSzPct val="100000"/>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r>
                <a:rPr lang="en-US" sz="1600" b="1" dirty="0" smtClean="0">
                  <a:solidFill>
                    <a:schemeClr val="tx1"/>
                  </a:solidFill>
                </a:rPr>
                <a:t>(2007) ; </a:t>
              </a:r>
            </a:p>
            <a:p>
              <a:pPr marL="211138" indent="-211138" algn="just" eaLnBrk="1" hangingPunct="1">
                <a:lnSpc>
                  <a:spcPct val="90000"/>
                </a:lnSpc>
                <a:buClr>
                  <a:srgbClr val="000000"/>
                </a:buClr>
                <a:buSzPct val="100000"/>
                <a:buFont typeface="StarSymbol" charset="0"/>
                <a:buBlip>
                  <a:blip r:embed="rId3"/>
                </a:buBlip>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endParaRPr lang="en-GB" sz="1600" dirty="0">
                <a:solidFill>
                  <a:srgbClr val="0000FF"/>
                </a:solidFill>
                <a:latin typeface="Constantia" pitchFamily="16" charset="0"/>
              </a:endParaRPr>
            </a:p>
          </p:txBody>
        </p:sp>
      </p:grpSp>
      <p:pic>
        <p:nvPicPr>
          <p:cNvPr id="7175" name="Picture 7"/>
          <p:cNvPicPr>
            <a:picLocks noChangeAspect="1" noChangeArrowheads="1"/>
          </p:cNvPicPr>
          <p:nvPr/>
        </p:nvPicPr>
        <p:blipFill>
          <a:blip r:embed="rId4"/>
          <a:srcRect/>
          <a:stretch>
            <a:fillRect/>
          </a:stretch>
        </p:blipFill>
        <p:spPr bwMode="auto">
          <a:xfrm>
            <a:off x="4967288" y="1800225"/>
            <a:ext cx="3598862" cy="4481513"/>
          </a:xfrm>
          <a:prstGeom prst="rect">
            <a:avLst/>
          </a:prstGeom>
          <a:noFill/>
        </p:spPr>
      </p:pic>
      <p:sp>
        <p:nvSpPr>
          <p:cNvPr id="7176" name="Freeform 8"/>
          <p:cNvSpPr>
            <a:spLocks noChangeArrowheads="1"/>
          </p:cNvSpPr>
          <p:nvPr/>
        </p:nvSpPr>
        <p:spPr bwMode="auto">
          <a:xfrm>
            <a:off x="4967288" y="1655763"/>
            <a:ext cx="9525" cy="12700"/>
          </a:xfrm>
          <a:custGeom>
            <a:avLst/>
            <a:gdLst/>
            <a:ahLst/>
            <a:cxnLst>
              <a:cxn ang="0">
                <a:pos x="0" y="0"/>
              </a:cxn>
              <a:cxn ang="0">
                <a:pos x="27" y="0"/>
              </a:cxn>
              <a:cxn ang="0">
                <a:pos x="27" y="36"/>
              </a:cxn>
              <a:cxn ang="0">
                <a:pos x="0" y="36"/>
              </a:cxn>
              <a:cxn ang="0">
                <a:pos x="0" y="0"/>
              </a:cxn>
            </a:cxnLst>
            <a:rect l="0" t="0" r="r" b="b"/>
            <a:pathLst>
              <a:path w="28" h="37">
                <a:moveTo>
                  <a:pt x="0" y="0"/>
                </a:moveTo>
                <a:lnTo>
                  <a:pt x="27" y="0"/>
                </a:lnTo>
                <a:lnTo>
                  <a:pt x="27" y="36"/>
                </a:lnTo>
                <a:lnTo>
                  <a:pt x="0" y="36"/>
                </a:lnTo>
                <a:lnTo>
                  <a:pt x="0" y="0"/>
                </a:lnTo>
              </a:path>
            </a:pathLst>
          </a:custGeom>
          <a:noFill/>
          <a:ln w="36000">
            <a:solidFill>
              <a:srgbClr val="77216F"/>
            </a:solidFill>
            <a:round/>
            <a:headEnd/>
            <a:tailEnd/>
          </a:ln>
        </p:spPr>
        <p:txBody>
          <a:bodyPr wrap="none" anchor="ctr"/>
          <a:lstStyle/>
          <a:p>
            <a:endParaRPr lang="en-US"/>
          </a:p>
        </p:txBody>
      </p:sp>
      <p:sp>
        <p:nvSpPr>
          <p:cNvPr id="11" name="AutoShape 1"/>
          <p:cNvSpPr>
            <a:spLocks noChangeArrowheads="1"/>
          </p:cNvSpPr>
          <p:nvPr/>
        </p:nvSpPr>
        <p:spPr bwMode="auto">
          <a:xfrm>
            <a:off x="0" y="6315031"/>
            <a:ext cx="9144000" cy="542969"/>
          </a:xfrm>
          <a:prstGeom prst="roundRect">
            <a:avLst>
              <a:gd name="adj" fmla="val 310"/>
            </a:avLst>
          </a:prstGeom>
          <a:solidFill>
            <a:srgbClr val="00B8FF"/>
          </a:solidFill>
          <a:ln w="9525">
            <a:solidFill>
              <a:srgbClr val="000000"/>
            </a:solidFill>
            <a:round/>
            <a:headEnd/>
            <a:tailEnd/>
          </a:ln>
        </p:spPr>
        <p:txBody>
          <a:bodyPr wrap="square" lIns="0" tIns="0" rIns="0" bIns="0" anchor="ctr" anchorCtr="1">
            <a:spAutoFit/>
          </a:bodyPr>
          <a:lstStyle/>
          <a:p>
            <a:pPr algn="ctr"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latin typeface="Times New Roman" pitchFamily="18" charset="0"/>
                <a:cs typeface="Times New Roman" pitchFamily="18" charset="0"/>
              </a:rPr>
              <a:t>India-JINR workshop on elementary particle and nuclear physics, and condensed matter research</a:t>
            </a:r>
            <a:endParaRPr lang="en-GB" b="1" dirty="0">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5621338" y="3467100"/>
            <a:ext cx="1587" cy="355600"/>
          </a:xfrm>
          <a:prstGeom prst="rect">
            <a:avLst/>
          </a:prstGeom>
          <a:noFill/>
          <a:ln w="9525">
            <a:noFill/>
            <a:miter lim="800000"/>
            <a:headEnd/>
            <a:tailEnd/>
          </a:ln>
        </p:spPr>
        <p:txBody>
          <a:bodyPr wrap="none" anchor="ctr"/>
          <a:lstStyle/>
          <a:p>
            <a:endParaRPr lang="en-US"/>
          </a:p>
        </p:txBody>
      </p:sp>
      <p:grpSp>
        <p:nvGrpSpPr>
          <p:cNvPr id="10242" name="Group 2"/>
          <p:cNvGrpSpPr>
            <a:grpSpLocks/>
          </p:cNvGrpSpPr>
          <p:nvPr/>
        </p:nvGrpSpPr>
        <p:grpSpPr bwMode="auto">
          <a:xfrm>
            <a:off x="0" y="0"/>
            <a:ext cx="8991600" cy="755650"/>
            <a:chOff x="91" y="0"/>
            <a:chExt cx="5533" cy="476"/>
          </a:xfrm>
        </p:grpSpPr>
        <p:sp>
          <p:nvSpPr>
            <p:cNvPr id="10243" name="Freeform 3"/>
            <p:cNvSpPr>
              <a:spLocks noChangeArrowheads="1"/>
            </p:cNvSpPr>
            <p:nvPr/>
          </p:nvSpPr>
          <p:spPr bwMode="auto">
            <a:xfrm>
              <a:off x="91" y="0"/>
              <a:ext cx="15" cy="1"/>
            </a:xfrm>
            <a:custGeom>
              <a:avLst/>
              <a:gdLst/>
              <a:ahLst/>
              <a:cxnLst>
                <a:cxn ang="0">
                  <a:pos x="0" y="0"/>
                </a:cxn>
                <a:cxn ang="0">
                  <a:pos x="67" y="0"/>
                </a:cxn>
                <a:cxn ang="0">
                  <a:pos x="67" y="4"/>
                </a:cxn>
                <a:cxn ang="0">
                  <a:pos x="0" y="4"/>
                </a:cxn>
                <a:cxn ang="0">
                  <a:pos x="0" y="0"/>
                </a:cxn>
              </a:cxnLst>
              <a:rect l="0" t="0" r="r" b="b"/>
              <a:pathLst>
                <a:path w="68" h="5">
                  <a:moveTo>
                    <a:pt x="0" y="0"/>
                  </a:moveTo>
                  <a:lnTo>
                    <a:pt x="67" y="0"/>
                  </a:lnTo>
                  <a:lnTo>
                    <a:pt x="67" y="4"/>
                  </a:lnTo>
                  <a:lnTo>
                    <a:pt x="0" y="4"/>
                  </a:lnTo>
                  <a:lnTo>
                    <a:pt x="0" y="0"/>
                  </a:lnTo>
                </a:path>
              </a:pathLst>
            </a:custGeom>
            <a:noFill/>
            <a:ln w="9525">
              <a:noFill/>
              <a:round/>
              <a:headEnd/>
              <a:tailEnd/>
            </a:ln>
          </p:spPr>
          <p:txBody>
            <a:bodyPr wrap="none" anchor="ctr"/>
            <a:lstStyle/>
            <a:p>
              <a:endParaRPr lang="en-US"/>
            </a:p>
          </p:txBody>
        </p:sp>
        <p:sp>
          <p:nvSpPr>
            <p:cNvPr id="10244" name="Text Box 4"/>
            <p:cNvSpPr txBox="1">
              <a:spLocks noChangeArrowheads="1"/>
            </p:cNvSpPr>
            <p:nvPr/>
          </p:nvSpPr>
          <p:spPr bwMode="auto">
            <a:xfrm>
              <a:off x="91" y="0"/>
              <a:ext cx="5533" cy="476"/>
            </a:xfrm>
            <a:prstGeom prst="rect">
              <a:avLst/>
            </a:prstGeom>
            <a:noFill/>
            <a:ln w="9525">
              <a:noFill/>
              <a:miter lim="800000"/>
              <a:headEnd/>
              <a:tailEnd/>
            </a:ln>
          </p:spPr>
          <p:txBody>
            <a:bodyPr lIns="90000" tIns="45000" rIns="90000" bIns="45000" anchor="b">
              <a:spAutoFit/>
            </a:bodyPr>
            <a:lstStyle/>
            <a:p>
              <a:pPr eaLnBrk="1" hangingPunct="1">
                <a:lnSpc>
                  <a:spcPct val="90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dirty="0">
                  <a:solidFill>
                    <a:srgbClr val="FF0000"/>
                  </a:solidFill>
                  <a:latin typeface="Times New Roman" pitchFamily="18" charset="0"/>
                  <a:cs typeface="Times New Roman" pitchFamily="18" charset="0"/>
                </a:rPr>
                <a:t>Mass </a:t>
              </a:r>
              <a:r>
                <a:rPr lang="en-GB" sz="2400" b="1" dirty="0" smtClean="0">
                  <a:solidFill>
                    <a:srgbClr val="FF0000"/>
                  </a:solidFill>
                  <a:latin typeface="Times New Roman" pitchFamily="18" charset="0"/>
                  <a:cs typeface="Times New Roman" pitchFamily="18" charset="0"/>
                </a:rPr>
                <a:t>distribution measurement for  </a:t>
              </a:r>
              <a:r>
                <a:rPr lang="en-GB" sz="2400" b="1" baseline="30000" dirty="0" smtClean="0">
                  <a:solidFill>
                    <a:srgbClr val="00B050"/>
                  </a:solidFill>
                  <a:latin typeface="Times New Roman" pitchFamily="18" charset="0"/>
                  <a:cs typeface="Times New Roman" pitchFamily="18" charset="0"/>
                </a:rPr>
                <a:t>48</a:t>
              </a:r>
              <a:r>
                <a:rPr lang="en-GB" sz="2400" b="1" dirty="0" smtClean="0">
                  <a:solidFill>
                    <a:srgbClr val="00B050"/>
                  </a:solidFill>
                  <a:latin typeface="Times New Roman" pitchFamily="18" charset="0"/>
                  <a:cs typeface="Times New Roman" pitchFamily="18" charset="0"/>
                </a:rPr>
                <a:t>Ti+</a:t>
              </a:r>
              <a:r>
                <a:rPr lang="en-GB" sz="2400" b="1" baseline="30000" dirty="0" smtClean="0">
                  <a:solidFill>
                    <a:srgbClr val="00B050"/>
                  </a:solidFill>
                  <a:latin typeface="Times New Roman" pitchFamily="18" charset="0"/>
                  <a:cs typeface="Times New Roman" pitchFamily="18" charset="0"/>
                </a:rPr>
                <a:t>208</a:t>
              </a:r>
              <a:r>
                <a:rPr lang="en-GB" sz="2400" b="1" dirty="0" smtClean="0">
                  <a:solidFill>
                    <a:srgbClr val="00B050"/>
                  </a:solidFill>
                  <a:latin typeface="Times New Roman" pitchFamily="18" charset="0"/>
                  <a:cs typeface="Times New Roman" pitchFamily="18" charset="0"/>
                </a:rPr>
                <a:t>Pb &amp; </a:t>
              </a:r>
              <a:r>
                <a:rPr lang="en-GB" sz="2400" b="1" baseline="30000" dirty="0" smtClean="0">
                  <a:solidFill>
                    <a:srgbClr val="00B050"/>
                  </a:solidFill>
                  <a:latin typeface="Times New Roman" pitchFamily="18" charset="0"/>
                  <a:cs typeface="Times New Roman" pitchFamily="18" charset="0"/>
                </a:rPr>
                <a:t>48</a:t>
              </a:r>
              <a:r>
                <a:rPr lang="en-GB" sz="2400" b="1" dirty="0" smtClean="0">
                  <a:solidFill>
                    <a:srgbClr val="00B050"/>
                  </a:solidFill>
                  <a:latin typeface="Times New Roman" pitchFamily="18" charset="0"/>
                  <a:cs typeface="Times New Roman" pitchFamily="18" charset="0"/>
                </a:rPr>
                <a:t>Ti+</a:t>
              </a:r>
              <a:r>
                <a:rPr lang="en-GB" sz="2400" b="1" baseline="30000" dirty="0" smtClean="0">
                  <a:solidFill>
                    <a:srgbClr val="00B050"/>
                  </a:solidFill>
                  <a:latin typeface="Times New Roman" pitchFamily="18" charset="0"/>
                  <a:cs typeface="Times New Roman" pitchFamily="18" charset="0"/>
                </a:rPr>
                <a:t>232</a:t>
              </a:r>
              <a:r>
                <a:rPr lang="en-GB" sz="2400" b="1" dirty="0" smtClean="0">
                  <a:solidFill>
                    <a:srgbClr val="00B050"/>
                  </a:solidFill>
                  <a:latin typeface="Times New Roman" pitchFamily="18" charset="0"/>
                  <a:cs typeface="Times New Roman" pitchFamily="18" charset="0"/>
                </a:rPr>
                <a:t>Th </a:t>
              </a:r>
              <a:r>
                <a:rPr lang="en-GB" sz="2400" b="1" dirty="0">
                  <a:solidFill>
                    <a:srgbClr val="FF0000"/>
                  </a:solidFill>
                  <a:latin typeface="Times New Roman" pitchFamily="18" charset="0"/>
                  <a:cs typeface="Times New Roman" pitchFamily="18" charset="0"/>
                </a:rPr>
                <a:t>s</a:t>
              </a:r>
              <a:r>
                <a:rPr lang="en-GB" sz="2400" b="1" dirty="0" smtClean="0">
                  <a:solidFill>
                    <a:srgbClr val="FF0000"/>
                  </a:solidFill>
                  <a:latin typeface="Times New Roman" pitchFamily="18" charset="0"/>
                  <a:cs typeface="Times New Roman" pitchFamily="18" charset="0"/>
                </a:rPr>
                <a:t>ystem </a:t>
              </a:r>
              <a:endParaRPr lang="en-GB" sz="2400" b="1" dirty="0">
                <a:solidFill>
                  <a:srgbClr val="FF0000"/>
                </a:solidFill>
                <a:latin typeface="Times New Roman" pitchFamily="18" charset="0"/>
                <a:cs typeface="Times New Roman" pitchFamily="18" charset="0"/>
              </a:endParaRPr>
            </a:p>
          </p:txBody>
        </p:sp>
      </p:grpSp>
      <p:grpSp>
        <p:nvGrpSpPr>
          <p:cNvPr id="10245" name="Group 5"/>
          <p:cNvGrpSpPr>
            <a:grpSpLocks/>
          </p:cNvGrpSpPr>
          <p:nvPr/>
        </p:nvGrpSpPr>
        <p:grpSpPr bwMode="auto">
          <a:xfrm>
            <a:off x="122238" y="744538"/>
            <a:ext cx="8502649" cy="1906437"/>
            <a:chOff x="77" y="469"/>
            <a:chExt cx="5356" cy="1744"/>
          </a:xfrm>
        </p:grpSpPr>
        <p:sp>
          <p:nvSpPr>
            <p:cNvPr id="10246" name="Freeform 6"/>
            <p:cNvSpPr>
              <a:spLocks noChangeArrowheads="1"/>
            </p:cNvSpPr>
            <p:nvPr/>
          </p:nvSpPr>
          <p:spPr bwMode="auto">
            <a:xfrm>
              <a:off x="77" y="469"/>
              <a:ext cx="15" cy="8"/>
            </a:xfrm>
            <a:custGeom>
              <a:avLst/>
              <a:gdLst/>
              <a:ahLst/>
              <a:cxnLst>
                <a:cxn ang="0">
                  <a:pos x="0" y="0"/>
                </a:cxn>
                <a:cxn ang="0">
                  <a:pos x="65" y="0"/>
                </a:cxn>
                <a:cxn ang="0">
                  <a:pos x="65" y="35"/>
                </a:cxn>
                <a:cxn ang="0">
                  <a:pos x="0" y="35"/>
                </a:cxn>
                <a:cxn ang="0">
                  <a:pos x="0" y="0"/>
                </a:cxn>
              </a:cxnLst>
              <a:rect l="0" t="0" r="r" b="b"/>
              <a:pathLst>
                <a:path w="66" h="36">
                  <a:moveTo>
                    <a:pt x="0" y="0"/>
                  </a:moveTo>
                  <a:lnTo>
                    <a:pt x="65" y="0"/>
                  </a:lnTo>
                  <a:lnTo>
                    <a:pt x="65" y="35"/>
                  </a:lnTo>
                  <a:lnTo>
                    <a:pt x="0" y="35"/>
                  </a:lnTo>
                  <a:lnTo>
                    <a:pt x="0" y="0"/>
                  </a:lnTo>
                </a:path>
              </a:pathLst>
            </a:custGeom>
            <a:noFill/>
            <a:ln w="9525">
              <a:noFill/>
              <a:round/>
              <a:headEnd/>
              <a:tailEnd/>
            </a:ln>
          </p:spPr>
          <p:txBody>
            <a:bodyPr wrap="none" anchor="ctr"/>
            <a:lstStyle/>
            <a:p>
              <a:endParaRPr lang="en-US"/>
            </a:p>
          </p:txBody>
        </p:sp>
        <p:sp>
          <p:nvSpPr>
            <p:cNvPr id="10247" name="Text Box 7"/>
            <p:cNvSpPr txBox="1">
              <a:spLocks noChangeArrowheads="1"/>
            </p:cNvSpPr>
            <p:nvPr/>
          </p:nvSpPr>
          <p:spPr bwMode="auto">
            <a:xfrm>
              <a:off x="77" y="469"/>
              <a:ext cx="5356" cy="1744"/>
            </a:xfrm>
            <a:prstGeom prst="rect">
              <a:avLst/>
            </a:prstGeom>
            <a:noFill/>
            <a:ln w="9525">
              <a:noFill/>
              <a:miter lim="800000"/>
              <a:headEnd/>
              <a:tailEnd/>
            </a:ln>
          </p:spPr>
          <p:txBody>
            <a:bodyPr lIns="90000" tIns="45000" rIns="90000" bIns="45000">
              <a:spAutoFit/>
            </a:bodyPr>
            <a:lstStyle/>
            <a:p>
              <a:pPr marL="214313" indent="-212725" eaLnBrk="1" hangingPunct="1">
                <a:lnSpc>
                  <a:spcPct val="94000"/>
                </a:lnSpc>
                <a:buClr>
                  <a:srgbClr val="000000"/>
                </a:buClr>
                <a:buSzPct val="100000"/>
                <a:buFont typeface="Arial" charset="0"/>
                <a:buNone/>
                <a:tabLst>
                  <a:tab pos="214313" algn="l"/>
                  <a:tab pos="1128713" algn="l"/>
                  <a:tab pos="2043113" algn="l"/>
                  <a:tab pos="2957513" algn="l"/>
                  <a:tab pos="3871913" algn="l"/>
                  <a:tab pos="4786313" algn="l"/>
                  <a:tab pos="5700713" algn="l"/>
                  <a:tab pos="6615113" algn="l"/>
                  <a:tab pos="7529513" algn="l"/>
                  <a:tab pos="8443913" algn="l"/>
                  <a:tab pos="9358313" algn="l"/>
                  <a:tab pos="10272713" algn="l"/>
                </a:tabLst>
              </a:pPr>
              <a:endParaRPr lang="en-GB" sz="2400" dirty="0">
                <a:solidFill>
                  <a:srgbClr val="000000"/>
                </a:solidFill>
              </a:endParaRPr>
            </a:p>
            <a:p>
              <a:pPr marL="214313" indent="-212725" eaLnBrk="1" hangingPunct="1">
                <a:lnSpc>
                  <a:spcPct val="90000"/>
                </a:lnSpc>
                <a:buClr>
                  <a:srgbClr val="000000"/>
                </a:buClr>
                <a:buSzPct val="100000"/>
                <a:buFont typeface="StarSymbol" charset="0"/>
                <a:buBlip>
                  <a:blip r:embed="rId3"/>
                </a:buBlip>
                <a:tabLst>
                  <a:tab pos="214313" algn="l"/>
                  <a:tab pos="1128713" algn="l"/>
                  <a:tab pos="2043113" algn="l"/>
                  <a:tab pos="2957513" algn="l"/>
                  <a:tab pos="3871913" algn="l"/>
                  <a:tab pos="4786313" algn="l"/>
                  <a:tab pos="5700713" algn="l"/>
                  <a:tab pos="6615113" algn="l"/>
                  <a:tab pos="7529513" algn="l"/>
                  <a:tab pos="8443913" algn="l"/>
                  <a:tab pos="9358313" algn="l"/>
                  <a:tab pos="10272713" algn="l"/>
                </a:tabLst>
              </a:pPr>
              <a:r>
                <a:rPr lang="en-GB" b="1" i="1" baseline="30000" dirty="0">
                  <a:solidFill>
                    <a:srgbClr val="00B050"/>
                  </a:solidFill>
                  <a:latin typeface="Times New Roman" pitchFamily="18" charset="0"/>
                  <a:cs typeface="Times New Roman" pitchFamily="18" charset="0"/>
                </a:rPr>
                <a:t>    </a:t>
              </a:r>
              <a:r>
                <a:rPr lang="en-GB" b="1" i="1" baseline="30000" dirty="0" smtClean="0">
                  <a:solidFill>
                    <a:srgbClr val="00B050"/>
                  </a:solidFill>
                  <a:latin typeface="Times New Roman" pitchFamily="18" charset="0"/>
                  <a:cs typeface="Times New Roman" pitchFamily="18" charset="0"/>
                </a:rPr>
                <a:t>48</a:t>
              </a:r>
              <a:r>
                <a:rPr lang="en-GB" b="1" i="1" dirty="0" smtClean="0">
                  <a:solidFill>
                    <a:srgbClr val="00B050"/>
                  </a:solidFill>
                  <a:latin typeface="Times New Roman" pitchFamily="18" charset="0"/>
                  <a:cs typeface="Times New Roman" pitchFamily="18" charset="0"/>
                </a:rPr>
                <a:t>Ti+</a:t>
              </a:r>
              <a:r>
                <a:rPr lang="en-GB" b="1" i="1" baseline="30000" dirty="0" smtClean="0">
                  <a:solidFill>
                    <a:srgbClr val="00B050"/>
                  </a:solidFill>
                  <a:latin typeface="Times New Roman" pitchFamily="18" charset="0"/>
                  <a:cs typeface="Times New Roman" pitchFamily="18" charset="0"/>
                </a:rPr>
                <a:t>208</a:t>
              </a:r>
              <a:r>
                <a:rPr lang="en-GB" b="1" i="1" dirty="0" smtClean="0">
                  <a:solidFill>
                    <a:srgbClr val="00B050"/>
                  </a:solidFill>
                  <a:latin typeface="Times New Roman" pitchFamily="18" charset="0"/>
                  <a:cs typeface="Times New Roman" pitchFamily="18" charset="0"/>
                </a:rPr>
                <a:t>Pb and </a:t>
              </a:r>
              <a:r>
                <a:rPr lang="en-GB" b="1" i="1" baseline="30000" dirty="0" smtClean="0">
                  <a:solidFill>
                    <a:srgbClr val="00B050"/>
                  </a:solidFill>
                  <a:latin typeface="Times New Roman" pitchFamily="18" charset="0"/>
                  <a:cs typeface="Times New Roman" pitchFamily="18" charset="0"/>
                </a:rPr>
                <a:t>48</a:t>
              </a:r>
              <a:r>
                <a:rPr lang="en-GB" b="1" i="1" dirty="0" smtClean="0">
                  <a:solidFill>
                    <a:srgbClr val="00B050"/>
                  </a:solidFill>
                  <a:latin typeface="Times New Roman" pitchFamily="18" charset="0"/>
                  <a:cs typeface="Times New Roman" pitchFamily="18" charset="0"/>
                </a:rPr>
                <a:t>Ti +</a:t>
              </a:r>
              <a:r>
                <a:rPr lang="en-GB" b="1" i="1" baseline="30000" dirty="0" smtClean="0">
                  <a:solidFill>
                    <a:srgbClr val="00B050"/>
                  </a:solidFill>
                  <a:latin typeface="Times New Roman" pitchFamily="18" charset="0"/>
                  <a:cs typeface="Times New Roman" pitchFamily="18" charset="0"/>
                </a:rPr>
                <a:t>232</a:t>
              </a:r>
              <a:r>
                <a:rPr lang="en-GB" b="1" i="1" dirty="0" smtClean="0">
                  <a:solidFill>
                    <a:srgbClr val="00B050"/>
                  </a:solidFill>
                  <a:latin typeface="Times New Roman" pitchFamily="18" charset="0"/>
                  <a:cs typeface="Times New Roman" pitchFamily="18" charset="0"/>
                </a:rPr>
                <a:t>Th leading to </a:t>
              </a:r>
              <a:r>
                <a:rPr lang="en-GB" b="1" i="1" baseline="30000" dirty="0" smtClean="0">
                  <a:solidFill>
                    <a:srgbClr val="00B050"/>
                  </a:solidFill>
                  <a:latin typeface="Times New Roman" pitchFamily="18" charset="0"/>
                  <a:cs typeface="Times New Roman" pitchFamily="18" charset="0"/>
                </a:rPr>
                <a:t>256</a:t>
              </a:r>
              <a:r>
                <a:rPr lang="en-GB" b="1" i="1" dirty="0" smtClean="0">
                  <a:solidFill>
                    <a:srgbClr val="00B050"/>
                  </a:solidFill>
                  <a:latin typeface="Times New Roman" pitchFamily="18" charset="0"/>
                  <a:cs typeface="Times New Roman" pitchFamily="18" charset="0"/>
                </a:rPr>
                <a:t>Rf</a:t>
              </a:r>
              <a:r>
                <a:rPr lang="en-GB" b="1" i="1" baseline="-25000" dirty="0" smtClean="0">
                  <a:solidFill>
                    <a:srgbClr val="00B050"/>
                  </a:solidFill>
                  <a:latin typeface="Times New Roman" pitchFamily="18" charset="0"/>
                  <a:cs typeface="Times New Roman" pitchFamily="18" charset="0"/>
                </a:rPr>
                <a:t>104</a:t>
              </a:r>
              <a:r>
                <a:rPr lang="en-GB" b="1" i="1" dirty="0" smtClean="0">
                  <a:solidFill>
                    <a:srgbClr val="00B050"/>
                  </a:solidFill>
                  <a:latin typeface="Times New Roman" pitchFamily="18" charset="0"/>
                  <a:cs typeface="Times New Roman" pitchFamily="18" charset="0"/>
                </a:rPr>
                <a:t> and </a:t>
              </a:r>
              <a:r>
                <a:rPr lang="en-GB" b="1" i="1" baseline="30000" dirty="0" smtClean="0">
                  <a:solidFill>
                    <a:srgbClr val="00B050"/>
                  </a:solidFill>
                  <a:latin typeface="Times New Roman" pitchFamily="18" charset="0"/>
                  <a:cs typeface="Times New Roman" pitchFamily="18" charset="0"/>
                </a:rPr>
                <a:t>280</a:t>
              </a:r>
              <a:r>
                <a:rPr lang="en-GB" b="1" i="1" dirty="0" smtClean="0">
                  <a:solidFill>
                    <a:srgbClr val="00B050"/>
                  </a:solidFill>
                  <a:latin typeface="Times New Roman" pitchFamily="18" charset="0"/>
                  <a:cs typeface="Times New Roman" pitchFamily="18" charset="0"/>
                </a:rPr>
                <a:t>Cn</a:t>
              </a:r>
              <a:r>
                <a:rPr lang="en-GB" b="1" i="1" baseline="-25000" dirty="0" smtClean="0">
                  <a:solidFill>
                    <a:srgbClr val="00B050"/>
                  </a:solidFill>
                  <a:latin typeface="Times New Roman" pitchFamily="18" charset="0"/>
                  <a:cs typeface="Times New Roman" pitchFamily="18" charset="0"/>
                </a:rPr>
                <a:t>112</a:t>
              </a:r>
              <a:r>
                <a:rPr lang="en-GB" b="1" i="1" dirty="0" smtClean="0">
                  <a:solidFill>
                    <a:srgbClr val="00B050"/>
                  </a:solidFill>
                  <a:latin typeface="Times New Roman" pitchFamily="18" charset="0"/>
                  <a:cs typeface="Times New Roman" pitchFamily="18" charset="0"/>
                </a:rPr>
                <a:t> composite system respectively        </a:t>
              </a:r>
              <a:endParaRPr lang="en-GB" b="1" dirty="0">
                <a:solidFill>
                  <a:srgbClr val="002060"/>
                </a:solidFill>
                <a:latin typeface="Times New Roman" pitchFamily="18" charset="0"/>
                <a:cs typeface="Times New Roman" pitchFamily="18" charset="0"/>
              </a:endParaRPr>
            </a:p>
            <a:p>
              <a:pPr marL="214313" indent="-212725" eaLnBrk="1" hangingPunct="1">
                <a:lnSpc>
                  <a:spcPct val="90000"/>
                </a:lnSpc>
                <a:buClr>
                  <a:srgbClr val="000000"/>
                </a:buClr>
                <a:buSzPct val="100000"/>
                <a:buFont typeface="StarSymbol" charset="0"/>
                <a:buBlip>
                  <a:blip r:embed="rId3"/>
                </a:buBlip>
                <a:tabLst>
                  <a:tab pos="214313" algn="l"/>
                  <a:tab pos="1128713" algn="l"/>
                  <a:tab pos="2043113" algn="l"/>
                  <a:tab pos="2957513" algn="l"/>
                  <a:tab pos="3871913" algn="l"/>
                  <a:tab pos="4786313" algn="l"/>
                  <a:tab pos="5700713" algn="l"/>
                  <a:tab pos="6615113" algn="l"/>
                  <a:tab pos="7529513" algn="l"/>
                  <a:tab pos="8443913" algn="l"/>
                  <a:tab pos="9358313" algn="l"/>
                  <a:tab pos="10272713" algn="l"/>
                </a:tabLst>
              </a:pPr>
              <a:r>
                <a:rPr lang="en-GB" b="1" dirty="0">
                  <a:solidFill>
                    <a:srgbClr val="0000FF"/>
                  </a:solidFill>
                  <a:latin typeface="Times New Roman" pitchFamily="18" charset="0"/>
                  <a:cs typeface="Times New Roman" pitchFamily="18" charset="0"/>
                </a:rPr>
                <a:t>  15 UD </a:t>
              </a:r>
              <a:r>
                <a:rPr lang="en-GB" b="1" dirty="0" err="1">
                  <a:solidFill>
                    <a:srgbClr val="0000FF"/>
                  </a:solidFill>
                  <a:latin typeface="Times New Roman" pitchFamily="18" charset="0"/>
                  <a:cs typeface="Times New Roman" pitchFamily="18" charset="0"/>
                </a:rPr>
                <a:t>Pelletron</a:t>
              </a:r>
              <a:r>
                <a:rPr lang="en-GB" b="1" dirty="0">
                  <a:solidFill>
                    <a:srgbClr val="0000FF"/>
                  </a:solidFill>
                  <a:latin typeface="Times New Roman" pitchFamily="18" charset="0"/>
                  <a:cs typeface="Times New Roman" pitchFamily="18" charset="0"/>
                </a:rPr>
                <a:t> + LINAC accelerator @ IUAC, New Delhi</a:t>
              </a:r>
            </a:p>
            <a:p>
              <a:pPr marL="214313" indent="-212725" eaLnBrk="1" hangingPunct="1">
                <a:lnSpc>
                  <a:spcPct val="90000"/>
                </a:lnSpc>
                <a:buClr>
                  <a:srgbClr val="000000"/>
                </a:buClr>
                <a:buSzPct val="100000"/>
                <a:buFont typeface="StarSymbol" charset="0"/>
                <a:buBlip>
                  <a:blip r:embed="rId3"/>
                </a:buBlip>
                <a:tabLst>
                  <a:tab pos="214313" algn="l"/>
                  <a:tab pos="1128713" algn="l"/>
                  <a:tab pos="2043113" algn="l"/>
                  <a:tab pos="2957513" algn="l"/>
                  <a:tab pos="3871913" algn="l"/>
                  <a:tab pos="4786313" algn="l"/>
                  <a:tab pos="5700713" algn="l"/>
                  <a:tab pos="6615113" algn="l"/>
                  <a:tab pos="7529513" algn="l"/>
                  <a:tab pos="8443913" algn="l"/>
                  <a:tab pos="9358313" algn="l"/>
                  <a:tab pos="10272713" algn="l"/>
                </a:tabLst>
              </a:pPr>
              <a:r>
                <a:rPr lang="en-GB" b="1" dirty="0">
                  <a:solidFill>
                    <a:srgbClr val="0000FF"/>
                  </a:solidFill>
                  <a:latin typeface="Times New Roman" pitchFamily="18" charset="0"/>
                  <a:cs typeface="Times New Roman" pitchFamily="18" charset="0"/>
                </a:rPr>
                <a:t>  Beam Energy = 275  </a:t>
              </a:r>
              <a:r>
                <a:rPr lang="en-GB" b="1" dirty="0" smtClean="0">
                  <a:solidFill>
                    <a:srgbClr val="0000FF"/>
                  </a:solidFill>
                  <a:latin typeface="Times New Roman" pitchFamily="18" charset="0"/>
                  <a:cs typeface="Times New Roman" pitchFamily="18" charset="0"/>
                </a:rPr>
                <a:t>and 280 </a:t>
              </a:r>
              <a:r>
                <a:rPr lang="en-GB" b="1" dirty="0" err="1" smtClean="0">
                  <a:solidFill>
                    <a:srgbClr val="0000FF"/>
                  </a:solidFill>
                  <a:latin typeface="Times New Roman" pitchFamily="18" charset="0"/>
                  <a:cs typeface="Times New Roman" pitchFamily="18" charset="0"/>
                </a:rPr>
                <a:t>MeV</a:t>
              </a:r>
              <a:r>
                <a:rPr lang="en-GB" b="1" dirty="0" smtClean="0">
                  <a:solidFill>
                    <a:srgbClr val="0000FF"/>
                  </a:solidFill>
                  <a:latin typeface="Times New Roman" pitchFamily="18" charset="0"/>
                  <a:cs typeface="Times New Roman" pitchFamily="18" charset="0"/>
                </a:rPr>
                <a:t>, </a:t>
              </a:r>
              <a:r>
                <a:rPr lang="en-GB" b="1" dirty="0">
                  <a:solidFill>
                    <a:srgbClr val="0000FF"/>
                  </a:solidFill>
                  <a:latin typeface="Times New Roman" pitchFamily="18" charset="0"/>
                  <a:cs typeface="Times New Roman" pitchFamily="18" charset="0"/>
                </a:rPr>
                <a:t>Beam Current= 0.7 </a:t>
              </a:r>
              <a:r>
                <a:rPr lang="en-GB" b="1" dirty="0" err="1">
                  <a:solidFill>
                    <a:srgbClr val="0000FF"/>
                  </a:solidFill>
                  <a:latin typeface="Times New Roman" pitchFamily="18" charset="0"/>
                  <a:cs typeface="Times New Roman" pitchFamily="18" charset="0"/>
                </a:rPr>
                <a:t>pnA</a:t>
              </a:r>
              <a:endParaRPr lang="en-GB" b="1" dirty="0">
                <a:solidFill>
                  <a:srgbClr val="0000FF"/>
                </a:solidFill>
                <a:latin typeface="Times New Roman" pitchFamily="18" charset="0"/>
                <a:cs typeface="Times New Roman" pitchFamily="18" charset="0"/>
              </a:endParaRPr>
            </a:p>
            <a:p>
              <a:pPr marL="214313" indent="-212725" eaLnBrk="1" hangingPunct="1">
                <a:lnSpc>
                  <a:spcPct val="90000"/>
                </a:lnSpc>
                <a:buClr>
                  <a:srgbClr val="000000"/>
                </a:buClr>
                <a:buSzPct val="100000"/>
                <a:buFont typeface="StarSymbol" charset="0"/>
                <a:buBlip>
                  <a:blip r:embed="rId3"/>
                </a:buBlip>
                <a:tabLst>
                  <a:tab pos="214313" algn="l"/>
                  <a:tab pos="1128713" algn="l"/>
                  <a:tab pos="2043113" algn="l"/>
                  <a:tab pos="2957513" algn="l"/>
                  <a:tab pos="3871913" algn="l"/>
                  <a:tab pos="4786313" algn="l"/>
                  <a:tab pos="5700713" algn="l"/>
                  <a:tab pos="6615113" algn="l"/>
                  <a:tab pos="7529513" algn="l"/>
                  <a:tab pos="8443913" algn="l"/>
                  <a:tab pos="9358313" algn="l"/>
                  <a:tab pos="10272713" algn="l"/>
                </a:tabLst>
              </a:pPr>
              <a:r>
                <a:rPr lang="en-GB" b="1" dirty="0">
                  <a:solidFill>
                    <a:srgbClr val="0000FF"/>
                  </a:solidFill>
                  <a:latin typeface="Times New Roman" pitchFamily="18" charset="0"/>
                  <a:cs typeface="Times New Roman" pitchFamily="18" charset="0"/>
                </a:rPr>
                <a:t>  Target thickness = 250 μg/cm</a:t>
              </a:r>
              <a:r>
                <a:rPr lang="en-GB" b="1" baseline="30000" dirty="0">
                  <a:solidFill>
                    <a:srgbClr val="0000FF"/>
                  </a:solidFill>
                  <a:latin typeface="Times New Roman" pitchFamily="18" charset="0"/>
                  <a:cs typeface="Times New Roman" pitchFamily="18" charset="0"/>
                </a:rPr>
                <a:t>2</a:t>
              </a:r>
              <a:r>
                <a:rPr lang="en-GB" b="1" baseline="30000" dirty="0">
                  <a:solidFill>
                    <a:srgbClr val="002060"/>
                  </a:solidFill>
                  <a:latin typeface="Times New Roman" pitchFamily="18" charset="0"/>
                  <a:cs typeface="Times New Roman" pitchFamily="18" charset="0"/>
                </a:rPr>
                <a:t> </a:t>
              </a:r>
              <a:r>
                <a:rPr lang="en-GB" b="1" dirty="0">
                  <a:solidFill>
                    <a:srgbClr val="002060"/>
                  </a:solidFill>
                  <a:latin typeface="Times New Roman" pitchFamily="18" charset="0"/>
                  <a:cs typeface="Times New Roman" pitchFamily="18" charset="0"/>
                </a:rPr>
                <a:t>	</a:t>
              </a:r>
            </a:p>
            <a:p>
              <a:pPr marL="214313" indent="-212725" eaLnBrk="1" hangingPunct="1">
                <a:lnSpc>
                  <a:spcPct val="90000"/>
                </a:lnSpc>
                <a:buClr>
                  <a:srgbClr val="002060"/>
                </a:buClr>
                <a:buSzPct val="100000"/>
                <a:buFont typeface="Constantia" pitchFamily="16" charset="0"/>
                <a:buNone/>
                <a:tabLst>
                  <a:tab pos="214313" algn="l"/>
                  <a:tab pos="1128713" algn="l"/>
                  <a:tab pos="2043113" algn="l"/>
                  <a:tab pos="2957513" algn="l"/>
                  <a:tab pos="3871913" algn="l"/>
                  <a:tab pos="4786313" algn="l"/>
                  <a:tab pos="5700713" algn="l"/>
                  <a:tab pos="6615113" algn="l"/>
                  <a:tab pos="7529513" algn="l"/>
                  <a:tab pos="8443913" algn="l"/>
                  <a:tab pos="9358313" algn="l"/>
                  <a:tab pos="10272713" algn="l"/>
                </a:tabLst>
              </a:pPr>
              <a:endParaRPr lang="en-GB" sz="1600" b="1" dirty="0">
                <a:solidFill>
                  <a:srgbClr val="002060"/>
                </a:solidFill>
                <a:latin typeface="Constantia" pitchFamily="16" charset="0"/>
              </a:endParaRPr>
            </a:p>
          </p:txBody>
        </p:sp>
      </p:grpSp>
      <p:grpSp>
        <p:nvGrpSpPr>
          <p:cNvPr id="10248" name="Group 8"/>
          <p:cNvGrpSpPr>
            <a:grpSpLocks/>
          </p:cNvGrpSpPr>
          <p:nvPr/>
        </p:nvGrpSpPr>
        <p:grpSpPr bwMode="auto">
          <a:xfrm>
            <a:off x="0" y="5783268"/>
            <a:ext cx="9143999" cy="588963"/>
            <a:chOff x="450" y="3643"/>
            <a:chExt cx="4859" cy="371"/>
          </a:xfrm>
        </p:grpSpPr>
        <p:sp>
          <p:nvSpPr>
            <p:cNvPr id="10249" name="Freeform 9"/>
            <p:cNvSpPr>
              <a:spLocks noChangeArrowheads="1"/>
            </p:cNvSpPr>
            <p:nvPr/>
          </p:nvSpPr>
          <p:spPr bwMode="auto">
            <a:xfrm>
              <a:off x="450" y="3643"/>
              <a:ext cx="14" cy="1"/>
            </a:xfrm>
            <a:custGeom>
              <a:avLst/>
              <a:gdLst/>
              <a:ahLst/>
              <a:cxnLst>
                <a:cxn ang="0">
                  <a:pos x="0" y="0"/>
                </a:cxn>
                <a:cxn ang="0">
                  <a:pos x="59" y="0"/>
                </a:cxn>
                <a:cxn ang="0">
                  <a:pos x="59" y="4"/>
                </a:cxn>
                <a:cxn ang="0">
                  <a:pos x="0" y="4"/>
                </a:cxn>
                <a:cxn ang="0">
                  <a:pos x="0" y="0"/>
                </a:cxn>
              </a:cxnLst>
              <a:rect l="0" t="0" r="r" b="b"/>
              <a:pathLst>
                <a:path w="60" h="5">
                  <a:moveTo>
                    <a:pt x="0" y="0"/>
                  </a:moveTo>
                  <a:lnTo>
                    <a:pt x="59" y="0"/>
                  </a:lnTo>
                  <a:lnTo>
                    <a:pt x="59" y="4"/>
                  </a:lnTo>
                  <a:lnTo>
                    <a:pt x="0" y="4"/>
                  </a:lnTo>
                  <a:lnTo>
                    <a:pt x="0" y="0"/>
                  </a:lnTo>
                </a:path>
              </a:pathLst>
            </a:custGeom>
            <a:noFill/>
            <a:ln w="9525">
              <a:noFill/>
              <a:round/>
              <a:headEnd/>
              <a:tailEnd/>
            </a:ln>
          </p:spPr>
          <p:txBody>
            <a:bodyPr wrap="none" anchor="ctr"/>
            <a:lstStyle/>
            <a:p>
              <a:endParaRPr lang="en-US"/>
            </a:p>
          </p:txBody>
        </p:sp>
        <p:sp>
          <p:nvSpPr>
            <p:cNvPr id="10250" name="Text Box 10"/>
            <p:cNvSpPr txBox="1">
              <a:spLocks noChangeArrowheads="1"/>
            </p:cNvSpPr>
            <p:nvPr/>
          </p:nvSpPr>
          <p:spPr bwMode="auto">
            <a:xfrm>
              <a:off x="450" y="3643"/>
              <a:ext cx="4859" cy="371"/>
            </a:xfrm>
            <a:prstGeom prst="rect">
              <a:avLst/>
            </a:prstGeom>
            <a:noFill/>
            <a:ln w="9525">
              <a:noFill/>
              <a:miter lim="800000"/>
              <a:headEnd/>
              <a:tailEnd/>
            </a:ln>
          </p:spPr>
          <p:txBody>
            <a:bodyPr lIns="90000" tIns="45000" rIns="90000" bIns="45000">
              <a:spAutoFit/>
            </a:bodyPr>
            <a:lstStyle/>
            <a:p>
              <a:pPr eaLnBrk="1" hangingPunct="1">
                <a:lnSpc>
                  <a:spcPct val="90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00B050"/>
                  </a:solidFill>
                  <a:latin typeface="Times New Roman" pitchFamily="18" charset="0"/>
                  <a:cs typeface="Times New Roman" pitchFamily="18" charset="0"/>
                </a:rPr>
                <a:t>National Array of Neutron Detectors (</a:t>
              </a:r>
              <a:r>
                <a:rPr lang="en-GB" b="1" dirty="0" smtClean="0">
                  <a:solidFill>
                    <a:srgbClr val="00B050"/>
                  </a:solidFill>
                  <a:latin typeface="Times New Roman" pitchFamily="18" charset="0"/>
                  <a:cs typeface="Times New Roman" pitchFamily="18" charset="0"/>
                </a:rPr>
                <a:t>NAND) :  </a:t>
              </a:r>
              <a:r>
                <a:rPr lang="en-GB" b="1" dirty="0" smtClean="0">
                  <a:solidFill>
                    <a:srgbClr val="FF0000"/>
                  </a:solidFill>
                  <a:latin typeface="Times New Roman" pitchFamily="18" charset="0"/>
                  <a:cs typeface="Times New Roman" pitchFamily="18" charset="0"/>
                </a:rPr>
                <a:t>Array </a:t>
              </a:r>
              <a:r>
                <a:rPr lang="en-GB" b="1" dirty="0">
                  <a:solidFill>
                    <a:srgbClr val="FF0000"/>
                  </a:solidFill>
                  <a:latin typeface="Times New Roman" pitchFamily="18" charset="0"/>
                  <a:cs typeface="Times New Roman" pitchFamily="18" charset="0"/>
                </a:rPr>
                <a:t>of 100 BC501 A Neutron </a:t>
              </a:r>
              <a:r>
                <a:rPr lang="en-GB" b="1" dirty="0" smtClean="0">
                  <a:solidFill>
                    <a:srgbClr val="FF0000"/>
                  </a:solidFill>
                  <a:latin typeface="Times New Roman" pitchFamily="18" charset="0"/>
                  <a:cs typeface="Times New Roman" pitchFamily="18" charset="0"/>
                </a:rPr>
                <a:t>Detectors</a:t>
              </a:r>
            </a:p>
            <a:p>
              <a:pPr eaLnBrk="1" hangingPunct="1">
                <a:lnSpc>
                  <a:spcPct val="90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FF0000"/>
                  </a:solidFill>
                  <a:latin typeface="Times New Roman" pitchFamily="18" charset="0"/>
                  <a:cs typeface="Times New Roman" pitchFamily="18" charset="0"/>
                </a:rPr>
                <a:t>Detail - K.S. Golda – This conference   </a:t>
              </a:r>
              <a:endParaRPr lang="en-GB" b="1" dirty="0">
                <a:solidFill>
                  <a:srgbClr val="FF0000"/>
                </a:solidFill>
                <a:latin typeface="Times New Roman" pitchFamily="18" charset="0"/>
                <a:cs typeface="Times New Roman" pitchFamily="18" charset="0"/>
              </a:endParaRPr>
            </a:p>
          </p:txBody>
        </p:sp>
      </p:grpSp>
      <p:pic>
        <p:nvPicPr>
          <p:cNvPr id="10251" name="Picture 11"/>
          <p:cNvPicPr>
            <a:picLocks noChangeAspect="1" noChangeArrowheads="1"/>
          </p:cNvPicPr>
          <p:nvPr/>
        </p:nvPicPr>
        <p:blipFill>
          <a:blip r:embed="rId4"/>
          <a:srcRect/>
          <a:stretch>
            <a:fillRect/>
          </a:stretch>
        </p:blipFill>
        <p:spPr bwMode="auto">
          <a:xfrm>
            <a:off x="4932363" y="2546350"/>
            <a:ext cx="4151312" cy="3168650"/>
          </a:xfrm>
          <a:prstGeom prst="rect">
            <a:avLst/>
          </a:prstGeom>
          <a:noFill/>
        </p:spPr>
      </p:pic>
      <p:grpSp>
        <p:nvGrpSpPr>
          <p:cNvPr id="10252" name="Group 12"/>
          <p:cNvGrpSpPr>
            <a:grpSpLocks/>
          </p:cNvGrpSpPr>
          <p:nvPr/>
        </p:nvGrpSpPr>
        <p:grpSpPr bwMode="auto">
          <a:xfrm>
            <a:off x="766763" y="6357938"/>
            <a:ext cx="7877175" cy="361950"/>
            <a:chOff x="483" y="4005"/>
            <a:chExt cx="4962" cy="228"/>
          </a:xfrm>
        </p:grpSpPr>
        <p:sp>
          <p:nvSpPr>
            <p:cNvPr id="10253" name="Freeform 13"/>
            <p:cNvSpPr>
              <a:spLocks noChangeArrowheads="1"/>
            </p:cNvSpPr>
            <p:nvPr/>
          </p:nvSpPr>
          <p:spPr bwMode="auto">
            <a:xfrm>
              <a:off x="483" y="4005"/>
              <a:ext cx="14" cy="1"/>
            </a:xfrm>
            <a:custGeom>
              <a:avLst/>
              <a:gdLst/>
              <a:ahLst/>
              <a:cxnLst>
                <a:cxn ang="0">
                  <a:pos x="0" y="0"/>
                </a:cxn>
                <a:cxn ang="0">
                  <a:pos x="60" y="0"/>
                </a:cxn>
                <a:cxn ang="0">
                  <a:pos x="60" y="2"/>
                </a:cxn>
                <a:cxn ang="0">
                  <a:pos x="0" y="2"/>
                </a:cxn>
                <a:cxn ang="0">
                  <a:pos x="0" y="0"/>
                </a:cxn>
              </a:cxnLst>
              <a:rect l="0" t="0" r="r" b="b"/>
              <a:pathLst>
                <a:path w="61" h="3">
                  <a:moveTo>
                    <a:pt x="0" y="0"/>
                  </a:moveTo>
                  <a:lnTo>
                    <a:pt x="60" y="0"/>
                  </a:lnTo>
                  <a:lnTo>
                    <a:pt x="60" y="2"/>
                  </a:lnTo>
                  <a:lnTo>
                    <a:pt x="0" y="2"/>
                  </a:lnTo>
                  <a:lnTo>
                    <a:pt x="0" y="0"/>
                  </a:lnTo>
                </a:path>
              </a:pathLst>
            </a:custGeom>
            <a:noFill/>
            <a:ln w="9525">
              <a:noFill/>
              <a:round/>
              <a:headEnd/>
              <a:tailEnd/>
            </a:ln>
          </p:spPr>
          <p:txBody>
            <a:bodyPr wrap="none" anchor="ctr"/>
            <a:lstStyle/>
            <a:p>
              <a:endParaRPr lang="en-US"/>
            </a:p>
          </p:txBody>
        </p:sp>
        <p:sp>
          <p:nvSpPr>
            <p:cNvPr id="10254" name="AutoShape 14"/>
            <p:cNvSpPr>
              <a:spLocks noChangeArrowheads="1"/>
            </p:cNvSpPr>
            <p:nvPr/>
          </p:nvSpPr>
          <p:spPr bwMode="auto">
            <a:xfrm>
              <a:off x="483" y="4005"/>
              <a:ext cx="4963" cy="229"/>
            </a:xfrm>
            <a:prstGeom prst="roundRect">
              <a:avLst>
                <a:gd name="adj" fmla="val 435"/>
              </a:avLst>
            </a:prstGeom>
            <a:noFill/>
            <a:ln w="9525">
              <a:noFill/>
              <a:round/>
              <a:headEnd/>
              <a:tailEnd/>
            </a:ln>
          </p:spPr>
          <p:txBody>
            <a:bodyPr lIns="90000" tIns="45000" rIns="90000" bIns="45000"/>
            <a:lstStyle/>
            <a:p>
              <a:pPr algn="ct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a:solidFill>
                    <a:srgbClr val="000000"/>
                  </a:solidFill>
                  <a:latin typeface="Times New Roman" pitchFamily="18" charset="0"/>
                  <a:cs typeface="Times New Roman" pitchFamily="18" charset="0"/>
                </a:rPr>
                <a:t>P. </a:t>
              </a:r>
              <a:r>
                <a:rPr lang="en-GB" b="1" i="1" dirty="0" err="1">
                  <a:solidFill>
                    <a:srgbClr val="000000"/>
                  </a:solidFill>
                  <a:latin typeface="Times New Roman" pitchFamily="18" charset="0"/>
                  <a:cs typeface="Times New Roman" pitchFamily="18" charset="0"/>
                </a:rPr>
                <a:t>Sugathan</a:t>
              </a:r>
              <a:r>
                <a:rPr lang="en-GB" b="1" i="1" dirty="0">
                  <a:solidFill>
                    <a:srgbClr val="000000"/>
                  </a:solidFill>
                  <a:latin typeface="Times New Roman" pitchFamily="18" charset="0"/>
                  <a:cs typeface="Times New Roman" pitchFamily="18" charset="0"/>
                </a:rPr>
                <a:t> et al., </a:t>
              </a:r>
              <a:r>
                <a:rPr lang="en-GB" b="1" i="1" dirty="0" err="1">
                  <a:solidFill>
                    <a:srgbClr val="000000"/>
                  </a:solidFill>
                  <a:latin typeface="Times New Roman" pitchFamily="18" charset="0"/>
                  <a:cs typeface="Times New Roman" pitchFamily="18" charset="0"/>
                </a:rPr>
                <a:t>Pramana</a:t>
              </a:r>
              <a:r>
                <a:rPr lang="en-GB" b="1" i="1" dirty="0">
                  <a:solidFill>
                    <a:srgbClr val="000000"/>
                  </a:solidFill>
                  <a:latin typeface="Times New Roman" pitchFamily="18" charset="0"/>
                  <a:cs typeface="Times New Roman" pitchFamily="18" charset="0"/>
                </a:rPr>
                <a:t>: </a:t>
              </a:r>
              <a:r>
                <a:rPr lang="en-GB" b="1" i="1" dirty="0" err="1">
                  <a:solidFill>
                    <a:srgbClr val="000000"/>
                  </a:solidFill>
                  <a:latin typeface="Times New Roman" pitchFamily="18" charset="0"/>
                  <a:cs typeface="Times New Roman" pitchFamily="18" charset="0"/>
                </a:rPr>
                <a:t>Vol</a:t>
              </a:r>
              <a:r>
                <a:rPr lang="en-GB" b="1" i="1" dirty="0">
                  <a:solidFill>
                    <a:srgbClr val="000000"/>
                  </a:solidFill>
                  <a:latin typeface="Times New Roman" pitchFamily="18" charset="0"/>
                  <a:cs typeface="Times New Roman" pitchFamily="18" charset="0"/>
                </a:rPr>
                <a:t> 83, Issue 5 (2014), 807-815</a:t>
              </a:r>
            </a:p>
          </p:txBody>
        </p:sp>
      </p:grpSp>
      <p:grpSp>
        <p:nvGrpSpPr>
          <p:cNvPr id="10255" name="Group 15"/>
          <p:cNvGrpSpPr>
            <a:grpSpLocks/>
          </p:cNvGrpSpPr>
          <p:nvPr/>
        </p:nvGrpSpPr>
        <p:grpSpPr bwMode="auto">
          <a:xfrm>
            <a:off x="115888" y="2482850"/>
            <a:ext cx="4779963" cy="2833688"/>
            <a:chOff x="73" y="1564"/>
            <a:chExt cx="3011" cy="1785"/>
          </a:xfrm>
        </p:grpSpPr>
        <p:sp>
          <p:nvSpPr>
            <p:cNvPr id="10256" name="Freeform 16"/>
            <p:cNvSpPr>
              <a:spLocks noChangeArrowheads="1"/>
            </p:cNvSpPr>
            <p:nvPr/>
          </p:nvSpPr>
          <p:spPr bwMode="auto">
            <a:xfrm>
              <a:off x="73" y="1564"/>
              <a:ext cx="8" cy="5"/>
            </a:xfrm>
            <a:custGeom>
              <a:avLst/>
              <a:gdLst/>
              <a:ahLst/>
              <a:cxnLst>
                <a:cxn ang="0">
                  <a:pos x="0" y="0"/>
                </a:cxn>
                <a:cxn ang="0">
                  <a:pos x="36" y="0"/>
                </a:cxn>
                <a:cxn ang="0">
                  <a:pos x="36" y="19"/>
                </a:cxn>
                <a:cxn ang="0">
                  <a:pos x="0" y="19"/>
                </a:cxn>
                <a:cxn ang="0">
                  <a:pos x="0" y="0"/>
                </a:cxn>
              </a:cxnLst>
              <a:rect l="0" t="0" r="r" b="b"/>
              <a:pathLst>
                <a:path w="37" h="20">
                  <a:moveTo>
                    <a:pt x="0" y="0"/>
                  </a:moveTo>
                  <a:lnTo>
                    <a:pt x="36" y="0"/>
                  </a:lnTo>
                  <a:lnTo>
                    <a:pt x="36" y="19"/>
                  </a:lnTo>
                  <a:lnTo>
                    <a:pt x="0" y="19"/>
                  </a:lnTo>
                  <a:lnTo>
                    <a:pt x="0" y="0"/>
                  </a:lnTo>
                </a:path>
              </a:pathLst>
            </a:custGeom>
            <a:noFill/>
            <a:ln w="9525">
              <a:noFill/>
              <a:round/>
              <a:headEnd/>
              <a:tailEnd/>
            </a:ln>
          </p:spPr>
          <p:txBody>
            <a:bodyPr wrap="none" anchor="ctr"/>
            <a:lstStyle/>
            <a:p>
              <a:endParaRPr lang="en-US"/>
            </a:p>
          </p:txBody>
        </p:sp>
        <p:sp>
          <p:nvSpPr>
            <p:cNvPr id="10257" name="Text Box 17"/>
            <p:cNvSpPr txBox="1">
              <a:spLocks noChangeArrowheads="1"/>
            </p:cNvSpPr>
            <p:nvPr/>
          </p:nvSpPr>
          <p:spPr bwMode="auto">
            <a:xfrm>
              <a:off x="73" y="1564"/>
              <a:ext cx="3011" cy="1785"/>
            </a:xfrm>
            <a:prstGeom prst="rect">
              <a:avLst/>
            </a:prstGeom>
            <a:noFill/>
            <a:ln w="9525">
              <a:noFill/>
              <a:miter lim="800000"/>
              <a:headEnd/>
              <a:tailEnd/>
            </a:ln>
          </p:spPr>
          <p:txBody>
            <a:bodyPr lIns="90000" tIns="45000" rIns="90000" bIns="45000">
              <a:spAutoFit/>
            </a:bodyPr>
            <a:lstStyle/>
            <a:p>
              <a:pPr marL="214313" indent="-212725" eaLnBrk="1" hangingPunct="1">
                <a:lnSpc>
                  <a:spcPct val="90000"/>
                </a:lnSpc>
                <a:buClr>
                  <a:srgbClr val="FF0000"/>
                </a:buClr>
                <a:buSzPct val="100000"/>
                <a:buFont typeface="Constantia" pitchFamily="16" charset="0"/>
                <a:buNone/>
                <a:tabLst>
                  <a:tab pos="214313" algn="l"/>
                  <a:tab pos="1128713" algn="l"/>
                  <a:tab pos="2043113" algn="l"/>
                  <a:tab pos="2957513" algn="l"/>
                  <a:tab pos="3871913" algn="l"/>
                  <a:tab pos="4786313" algn="l"/>
                  <a:tab pos="5700713" algn="l"/>
                  <a:tab pos="6615113" algn="l"/>
                  <a:tab pos="7529513" algn="l"/>
                  <a:tab pos="8443913" algn="l"/>
                  <a:tab pos="9358313" algn="l"/>
                  <a:tab pos="10272713" algn="l"/>
                </a:tabLst>
              </a:pPr>
              <a:r>
                <a:rPr lang="en-GB" b="1" dirty="0">
                  <a:solidFill>
                    <a:srgbClr val="FF0000"/>
                  </a:solidFill>
                  <a:latin typeface="Times New Roman" pitchFamily="18" charset="0"/>
                  <a:cs typeface="Times New Roman" pitchFamily="18" charset="0"/>
                </a:rPr>
                <a:t>NAND:</a:t>
              </a:r>
            </a:p>
            <a:p>
              <a:pPr marL="214313" indent="-212725" eaLnBrk="1" hangingPunct="1">
                <a:lnSpc>
                  <a:spcPct val="90000"/>
                </a:lnSpc>
                <a:buClr>
                  <a:srgbClr val="FF0000"/>
                </a:buClr>
                <a:buSzPct val="100000"/>
                <a:buFont typeface="Constantia" pitchFamily="16" charset="0"/>
                <a:buNone/>
                <a:tabLst>
                  <a:tab pos="214313" algn="l"/>
                  <a:tab pos="1128713" algn="l"/>
                  <a:tab pos="2043113" algn="l"/>
                  <a:tab pos="2957513" algn="l"/>
                  <a:tab pos="3871913" algn="l"/>
                  <a:tab pos="4786313" algn="l"/>
                  <a:tab pos="5700713" algn="l"/>
                  <a:tab pos="6615113" algn="l"/>
                  <a:tab pos="7529513" algn="l"/>
                  <a:tab pos="8443913" algn="l"/>
                  <a:tab pos="9358313" algn="l"/>
                  <a:tab pos="10272713" algn="l"/>
                </a:tabLst>
              </a:pPr>
              <a:endParaRPr lang="en-GB" dirty="0">
                <a:solidFill>
                  <a:srgbClr val="FF0000"/>
                </a:solidFill>
                <a:latin typeface="Times New Roman" pitchFamily="18" charset="0"/>
                <a:cs typeface="Times New Roman" pitchFamily="18" charset="0"/>
              </a:endParaRPr>
            </a:p>
            <a:p>
              <a:pPr marL="214313" indent="-212725" eaLnBrk="1" hangingPunct="1">
                <a:lnSpc>
                  <a:spcPct val="90000"/>
                </a:lnSpc>
                <a:buClr>
                  <a:srgbClr val="000000"/>
                </a:buClr>
                <a:buSzPct val="100000"/>
                <a:buFont typeface="StarSymbol" charset="0"/>
                <a:buBlip>
                  <a:blip r:embed="rId3"/>
                </a:buBlip>
                <a:tabLst>
                  <a:tab pos="214313" algn="l"/>
                  <a:tab pos="1128713" algn="l"/>
                  <a:tab pos="2043113" algn="l"/>
                  <a:tab pos="2957513" algn="l"/>
                  <a:tab pos="3871913" algn="l"/>
                  <a:tab pos="4786313" algn="l"/>
                  <a:tab pos="5700713" algn="l"/>
                  <a:tab pos="6615113" algn="l"/>
                  <a:tab pos="7529513" algn="l"/>
                  <a:tab pos="8443913" algn="l"/>
                  <a:tab pos="9358313" algn="l"/>
                  <a:tab pos="10272713" algn="l"/>
                </a:tabLst>
              </a:pPr>
              <a:r>
                <a:rPr lang="en-GB" dirty="0">
                  <a:solidFill>
                    <a:srgbClr val="FF0000"/>
                  </a:solidFill>
                  <a:latin typeface="Times New Roman" pitchFamily="18" charset="0"/>
                  <a:cs typeface="Times New Roman" pitchFamily="18" charset="0"/>
                </a:rPr>
                <a:t>Geodesic dome structure for detector mounting</a:t>
              </a:r>
            </a:p>
            <a:p>
              <a:pPr marL="214313" indent="-212725" eaLnBrk="1" hangingPunct="1">
                <a:lnSpc>
                  <a:spcPct val="90000"/>
                </a:lnSpc>
                <a:buClr>
                  <a:srgbClr val="FF0000"/>
                </a:buClr>
                <a:buSzPct val="100000"/>
                <a:buFont typeface="Constantia" pitchFamily="16" charset="0"/>
                <a:buNone/>
                <a:tabLst>
                  <a:tab pos="214313" algn="l"/>
                  <a:tab pos="1128713" algn="l"/>
                  <a:tab pos="2043113" algn="l"/>
                  <a:tab pos="2957513" algn="l"/>
                  <a:tab pos="3871913" algn="l"/>
                  <a:tab pos="4786313" algn="l"/>
                  <a:tab pos="5700713" algn="l"/>
                  <a:tab pos="6615113" algn="l"/>
                  <a:tab pos="7529513" algn="l"/>
                  <a:tab pos="8443913" algn="l"/>
                  <a:tab pos="9358313" algn="l"/>
                  <a:tab pos="10272713" algn="l"/>
                </a:tabLst>
              </a:pPr>
              <a:endParaRPr lang="en-GB" dirty="0">
                <a:solidFill>
                  <a:srgbClr val="FF0000"/>
                </a:solidFill>
                <a:latin typeface="Times New Roman" pitchFamily="18" charset="0"/>
                <a:cs typeface="Times New Roman" pitchFamily="18" charset="0"/>
              </a:endParaRPr>
            </a:p>
            <a:p>
              <a:pPr marL="214313" indent="-212725" eaLnBrk="1" hangingPunct="1">
                <a:lnSpc>
                  <a:spcPct val="90000"/>
                </a:lnSpc>
                <a:buClr>
                  <a:srgbClr val="000000"/>
                </a:buClr>
                <a:buSzPct val="100000"/>
                <a:buFont typeface="StarSymbol" charset="0"/>
                <a:buBlip>
                  <a:blip r:embed="rId3"/>
                </a:buBlip>
                <a:tabLst>
                  <a:tab pos="214313" algn="l"/>
                  <a:tab pos="1128713" algn="l"/>
                  <a:tab pos="2043113" algn="l"/>
                  <a:tab pos="2957513" algn="l"/>
                  <a:tab pos="3871913" algn="l"/>
                  <a:tab pos="4786313" algn="l"/>
                  <a:tab pos="5700713" algn="l"/>
                  <a:tab pos="6615113" algn="l"/>
                  <a:tab pos="7529513" algn="l"/>
                  <a:tab pos="8443913" algn="l"/>
                  <a:tab pos="9358313" algn="l"/>
                  <a:tab pos="10272713" algn="l"/>
                </a:tabLst>
              </a:pPr>
              <a:r>
                <a:rPr lang="en-GB" dirty="0">
                  <a:solidFill>
                    <a:srgbClr val="FF0000"/>
                  </a:solidFill>
                  <a:latin typeface="Times New Roman" pitchFamily="18" charset="0"/>
                  <a:cs typeface="Times New Roman" pitchFamily="18" charset="0"/>
                </a:rPr>
                <a:t>Neutron flight path: 175 cm</a:t>
              </a:r>
            </a:p>
            <a:p>
              <a:pPr marL="214313" indent="-212725" eaLnBrk="1" hangingPunct="1">
                <a:lnSpc>
                  <a:spcPct val="90000"/>
                </a:lnSpc>
                <a:buClr>
                  <a:srgbClr val="FF0000"/>
                </a:buClr>
                <a:buSzPct val="100000"/>
                <a:buFont typeface="Constantia" pitchFamily="16" charset="0"/>
                <a:buNone/>
                <a:tabLst>
                  <a:tab pos="214313" algn="l"/>
                  <a:tab pos="1128713" algn="l"/>
                  <a:tab pos="2043113" algn="l"/>
                  <a:tab pos="2957513" algn="l"/>
                  <a:tab pos="3871913" algn="l"/>
                  <a:tab pos="4786313" algn="l"/>
                  <a:tab pos="5700713" algn="l"/>
                  <a:tab pos="6615113" algn="l"/>
                  <a:tab pos="7529513" algn="l"/>
                  <a:tab pos="8443913" algn="l"/>
                  <a:tab pos="9358313" algn="l"/>
                  <a:tab pos="10272713" algn="l"/>
                </a:tabLst>
              </a:pPr>
              <a:endParaRPr lang="en-GB" dirty="0">
                <a:solidFill>
                  <a:srgbClr val="FF0000"/>
                </a:solidFill>
                <a:latin typeface="Times New Roman" pitchFamily="18" charset="0"/>
                <a:cs typeface="Times New Roman" pitchFamily="18" charset="0"/>
              </a:endParaRPr>
            </a:p>
            <a:p>
              <a:pPr marL="214313" indent="-212725" eaLnBrk="1" hangingPunct="1">
                <a:lnSpc>
                  <a:spcPct val="90000"/>
                </a:lnSpc>
                <a:buClr>
                  <a:srgbClr val="000000"/>
                </a:buClr>
                <a:buSzPct val="100000"/>
                <a:buFont typeface="StarSymbol" charset="0"/>
                <a:buBlip>
                  <a:blip r:embed="rId3"/>
                </a:buBlip>
                <a:tabLst>
                  <a:tab pos="214313" algn="l"/>
                  <a:tab pos="1128713" algn="l"/>
                  <a:tab pos="2043113" algn="l"/>
                  <a:tab pos="2957513" algn="l"/>
                  <a:tab pos="3871913" algn="l"/>
                  <a:tab pos="4786313" algn="l"/>
                  <a:tab pos="5700713" algn="l"/>
                  <a:tab pos="6615113" algn="l"/>
                  <a:tab pos="7529513" algn="l"/>
                  <a:tab pos="8443913" algn="l"/>
                  <a:tab pos="9358313" algn="l"/>
                  <a:tab pos="10272713" algn="l"/>
                </a:tabLst>
              </a:pPr>
              <a:r>
                <a:rPr lang="en-GB" dirty="0">
                  <a:solidFill>
                    <a:srgbClr val="FF0000"/>
                  </a:solidFill>
                  <a:latin typeface="Times New Roman" pitchFamily="18" charset="0"/>
                  <a:cs typeface="Times New Roman" pitchFamily="18" charset="0"/>
                </a:rPr>
                <a:t>Organic liquid </a:t>
              </a:r>
              <a:r>
                <a:rPr lang="en-GB" dirty="0" err="1">
                  <a:solidFill>
                    <a:srgbClr val="FF0000"/>
                  </a:solidFill>
                  <a:latin typeface="Times New Roman" pitchFamily="18" charset="0"/>
                  <a:cs typeface="Times New Roman" pitchFamily="18" charset="0"/>
                </a:rPr>
                <a:t>scintillator</a:t>
              </a:r>
              <a:r>
                <a:rPr lang="en-GB" dirty="0">
                  <a:solidFill>
                    <a:srgbClr val="FF0000"/>
                  </a:solidFill>
                  <a:latin typeface="Times New Roman" pitchFamily="18" charset="0"/>
                  <a:cs typeface="Times New Roman" pitchFamily="18" charset="0"/>
                </a:rPr>
                <a:t> (BC501A) for fast neutron detection</a:t>
              </a:r>
            </a:p>
            <a:p>
              <a:pPr marL="214313" indent="-212725" eaLnBrk="1" hangingPunct="1">
                <a:lnSpc>
                  <a:spcPct val="90000"/>
                </a:lnSpc>
                <a:buClr>
                  <a:srgbClr val="FF0000"/>
                </a:buClr>
                <a:buSzPct val="100000"/>
                <a:buFont typeface="Constantia" pitchFamily="16" charset="0"/>
                <a:buNone/>
                <a:tabLst>
                  <a:tab pos="214313" algn="l"/>
                  <a:tab pos="1128713" algn="l"/>
                  <a:tab pos="2043113" algn="l"/>
                  <a:tab pos="2957513" algn="l"/>
                  <a:tab pos="3871913" algn="l"/>
                  <a:tab pos="4786313" algn="l"/>
                  <a:tab pos="5700713" algn="l"/>
                  <a:tab pos="6615113" algn="l"/>
                  <a:tab pos="7529513" algn="l"/>
                  <a:tab pos="8443913" algn="l"/>
                  <a:tab pos="9358313" algn="l"/>
                  <a:tab pos="10272713" algn="l"/>
                </a:tabLst>
              </a:pPr>
              <a:endParaRPr lang="en-GB" dirty="0">
                <a:solidFill>
                  <a:srgbClr val="FF0000"/>
                </a:solidFill>
                <a:latin typeface="Times New Roman" pitchFamily="18" charset="0"/>
                <a:cs typeface="Times New Roman" pitchFamily="18" charset="0"/>
              </a:endParaRPr>
            </a:p>
            <a:p>
              <a:pPr marL="214313" indent="-212725" eaLnBrk="1" hangingPunct="1">
                <a:lnSpc>
                  <a:spcPct val="90000"/>
                </a:lnSpc>
                <a:buClr>
                  <a:srgbClr val="000000"/>
                </a:buClr>
                <a:buSzPct val="100000"/>
                <a:buFont typeface="StarSymbol" charset="0"/>
                <a:buBlip>
                  <a:blip r:embed="rId3"/>
                </a:buBlip>
                <a:tabLst>
                  <a:tab pos="214313" algn="l"/>
                  <a:tab pos="1128713" algn="l"/>
                  <a:tab pos="2043113" algn="l"/>
                  <a:tab pos="2957513" algn="l"/>
                  <a:tab pos="3871913" algn="l"/>
                  <a:tab pos="4786313" algn="l"/>
                  <a:tab pos="5700713" algn="l"/>
                  <a:tab pos="6615113" algn="l"/>
                  <a:tab pos="7529513" algn="l"/>
                  <a:tab pos="8443913" algn="l"/>
                  <a:tab pos="9358313" algn="l"/>
                  <a:tab pos="10272713" algn="l"/>
                </a:tabLst>
              </a:pPr>
              <a:r>
                <a:rPr lang="en-GB" dirty="0">
                  <a:solidFill>
                    <a:srgbClr val="FF0000"/>
                  </a:solidFill>
                  <a:latin typeface="Times New Roman" pitchFamily="18" charset="0"/>
                  <a:cs typeface="Times New Roman" pitchFamily="18" charset="0"/>
                </a:rPr>
                <a:t>Diameter of reaction chamber: 100cm</a:t>
              </a:r>
            </a:p>
            <a:p>
              <a:pPr marL="214313" indent="-212725" eaLnBrk="1" hangingPunct="1">
                <a:lnSpc>
                  <a:spcPct val="90000"/>
                </a:lnSpc>
                <a:buClr>
                  <a:srgbClr val="FF0000"/>
                </a:buClr>
                <a:buSzPct val="100000"/>
                <a:buFont typeface="Constantia" pitchFamily="16" charset="0"/>
                <a:buNone/>
                <a:tabLst>
                  <a:tab pos="214313" algn="l"/>
                  <a:tab pos="1128713" algn="l"/>
                  <a:tab pos="2043113" algn="l"/>
                  <a:tab pos="2957513" algn="l"/>
                  <a:tab pos="3871913" algn="l"/>
                  <a:tab pos="4786313" algn="l"/>
                  <a:tab pos="5700713" algn="l"/>
                  <a:tab pos="6615113" algn="l"/>
                  <a:tab pos="7529513" algn="l"/>
                  <a:tab pos="8443913" algn="l"/>
                  <a:tab pos="9358313" algn="l"/>
                  <a:tab pos="10272713" algn="l"/>
                </a:tabLst>
              </a:pPr>
              <a:endParaRPr lang="en-GB" dirty="0">
                <a:solidFill>
                  <a:srgbClr val="FF0000"/>
                </a:solidFill>
                <a:latin typeface="Times New Roman" pitchFamily="18" charset="0"/>
                <a:cs typeface="Times New Roman" pitchFamily="18" charset="0"/>
              </a:endParaRPr>
            </a:p>
          </p:txBody>
        </p:sp>
      </p:grpSp>
      <p:sp>
        <p:nvSpPr>
          <p:cNvPr id="10258" name="Freeform 18"/>
          <p:cNvSpPr>
            <a:spLocks noChangeArrowheads="1"/>
          </p:cNvSpPr>
          <p:nvPr/>
        </p:nvSpPr>
        <p:spPr bwMode="auto">
          <a:xfrm>
            <a:off x="71438" y="2411413"/>
            <a:ext cx="12700" cy="9525"/>
          </a:xfrm>
          <a:custGeom>
            <a:avLst/>
            <a:gdLst/>
            <a:ahLst/>
            <a:cxnLst>
              <a:cxn ang="0">
                <a:pos x="0" y="0"/>
              </a:cxn>
              <a:cxn ang="0">
                <a:pos x="36" y="0"/>
              </a:cxn>
              <a:cxn ang="0">
                <a:pos x="36" y="24"/>
              </a:cxn>
              <a:cxn ang="0">
                <a:pos x="0" y="24"/>
              </a:cxn>
              <a:cxn ang="0">
                <a:pos x="0" y="0"/>
              </a:cxn>
            </a:cxnLst>
            <a:rect l="0" t="0" r="r" b="b"/>
            <a:pathLst>
              <a:path w="37" h="25">
                <a:moveTo>
                  <a:pt x="0" y="0"/>
                </a:moveTo>
                <a:lnTo>
                  <a:pt x="36" y="0"/>
                </a:lnTo>
                <a:lnTo>
                  <a:pt x="36" y="24"/>
                </a:lnTo>
                <a:lnTo>
                  <a:pt x="0" y="24"/>
                </a:lnTo>
                <a:lnTo>
                  <a:pt x="0" y="0"/>
                </a:lnTo>
              </a:path>
            </a:pathLst>
          </a:custGeom>
          <a:noFill/>
          <a:ln w="36000">
            <a:solidFill>
              <a:srgbClr val="77216F"/>
            </a:solidFill>
            <a:round/>
            <a:headEnd/>
            <a:tailEnd/>
          </a:ln>
        </p:spPr>
        <p:txBody>
          <a:bodyPr wrap="none" anchor="ctr"/>
          <a:lstStyle/>
          <a:p>
            <a:endParaRPr lang="en-US"/>
          </a:p>
        </p:txBody>
      </p:sp>
      <p:sp>
        <p:nvSpPr>
          <p:cNvPr id="10260" name="AutoShape 20"/>
          <p:cNvSpPr>
            <a:spLocks noChangeArrowheads="1"/>
          </p:cNvSpPr>
          <p:nvPr/>
        </p:nvSpPr>
        <p:spPr bwMode="auto">
          <a:xfrm>
            <a:off x="71438" y="2514600"/>
            <a:ext cx="4775200" cy="3200400"/>
          </a:xfrm>
          <a:prstGeom prst="roundRect">
            <a:avLst>
              <a:gd name="adj" fmla="val 42"/>
            </a:avLst>
          </a:prstGeom>
          <a:noFill/>
          <a:ln w="36720">
            <a:solidFill>
              <a:srgbClr val="993366"/>
            </a:solidFill>
            <a:round/>
            <a:headEnd/>
            <a:tailEnd/>
          </a:ln>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5621338" y="3467100"/>
            <a:ext cx="1587" cy="355600"/>
          </a:xfrm>
          <a:prstGeom prst="rect">
            <a:avLst/>
          </a:prstGeom>
          <a:noFill/>
          <a:ln w="9525">
            <a:noFill/>
            <a:miter lim="800000"/>
            <a:headEnd/>
            <a:tailEnd/>
          </a:ln>
        </p:spPr>
        <p:txBody>
          <a:bodyPr wrap="none" anchor="ctr"/>
          <a:lstStyle/>
          <a:p>
            <a:endParaRPr lang="en-US"/>
          </a:p>
        </p:txBody>
      </p:sp>
      <p:sp>
        <p:nvSpPr>
          <p:cNvPr id="11266" name="Freeform 2"/>
          <p:cNvSpPr>
            <a:spLocks noChangeArrowheads="1"/>
          </p:cNvSpPr>
          <p:nvPr/>
        </p:nvSpPr>
        <p:spPr bwMode="auto">
          <a:xfrm>
            <a:off x="85725" y="-23813"/>
            <a:ext cx="23813" cy="1588"/>
          </a:xfrm>
          <a:custGeom>
            <a:avLst/>
            <a:gdLst/>
            <a:ahLst/>
            <a:cxnLst>
              <a:cxn ang="0">
                <a:pos x="0" y="0"/>
              </a:cxn>
              <a:cxn ang="0">
                <a:pos x="65" y="0"/>
              </a:cxn>
              <a:cxn ang="0">
                <a:pos x="65" y="5"/>
              </a:cxn>
              <a:cxn ang="0">
                <a:pos x="0" y="5"/>
              </a:cxn>
              <a:cxn ang="0">
                <a:pos x="0" y="0"/>
              </a:cxn>
            </a:cxnLst>
            <a:rect l="0" t="0" r="r" b="b"/>
            <a:pathLst>
              <a:path w="66" h="6">
                <a:moveTo>
                  <a:pt x="0" y="0"/>
                </a:moveTo>
                <a:lnTo>
                  <a:pt x="65" y="0"/>
                </a:lnTo>
                <a:lnTo>
                  <a:pt x="65" y="5"/>
                </a:lnTo>
                <a:lnTo>
                  <a:pt x="0" y="5"/>
                </a:lnTo>
                <a:lnTo>
                  <a:pt x="0" y="0"/>
                </a:lnTo>
              </a:path>
            </a:pathLst>
          </a:custGeom>
          <a:noFill/>
          <a:ln w="9525">
            <a:noFill/>
            <a:round/>
            <a:headEnd/>
            <a:tailEnd/>
          </a:ln>
        </p:spPr>
        <p:txBody>
          <a:bodyPr wrap="none" anchor="ctr"/>
          <a:lstStyle/>
          <a:p>
            <a:endParaRPr lang="en-US"/>
          </a:p>
        </p:txBody>
      </p:sp>
      <p:pic>
        <p:nvPicPr>
          <p:cNvPr id="11267" name="Picture 3"/>
          <p:cNvPicPr>
            <a:picLocks noChangeAspect="1" noChangeArrowheads="1"/>
          </p:cNvPicPr>
          <p:nvPr/>
        </p:nvPicPr>
        <p:blipFill>
          <a:blip r:embed="rId3" cstate="print"/>
          <a:srcRect/>
          <a:stretch>
            <a:fillRect/>
          </a:stretch>
        </p:blipFill>
        <p:spPr bwMode="auto">
          <a:xfrm>
            <a:off x="120650" y="3744913"/>
            <a:ext cx="3992563" cy="2879725"/>
          </a:xfrm>
          <a:prstGeom prst="rect">
            <a:avLst/>
          </a:prstGeom>
          <a:noFill/>
        </p:spPr>
      </p:pic>
      <p:grpSp>
        <p:nvGrpSpPr>
          <p:cNvPr id="11268" name="Group 4"/>
          <p:cNvGrpSpPr>
            <a:grpSpLocks/>
          </p:cNvGrpSpPr>
          <p:nvPr/>
        </p:nvGrpSpPr>
        <p:grpSpPr bwMode="auto">
          <a:xfrm>
            <a:off x="58738" y="685800"/>
            <a:ext cx="8477249" cy="2547938"/>
            <a:chOff x="37" y="432"/>
            <a:chExt cx="5340" cy="1605"/>
          </a:xfrm>
        </p:grpSpPr>
        <p:sp>
          <p:nvSpPr>
            <p:cNvPr id="11269" name="Freeform 5"/>
            <p:cNvSpPr>
              <a:spLocks noChangeArrowheads="1"/>
            </p:cNvSpPr>
            <p:nvPr/>
          </p:nvSpPr>
          <p:spPr bwMode="auto">
            <a:xfrm>
              <a:off x="37" y="512"/>
              <a:ext cx="15" cy="5"/>
            </a:xfrm>
            <a:custGeom>
              <a:avLst/>
              <a:gdLst/>
              <a:ahLst/>
              <a:cxnLst>
                <a:cxn ang="0">
                  <a:pos x="0" y="0"/>
                </a:cxn>
                <a:cxn ang="0">
                  <a:pos x="65" y="0"/>
                </a:cxn>
                <a:cxn ang="0">
                  <a:pos x="65" y="22"/>
                </a:cxn>
                <a:cxn ang="0">
                  <a:pos x="0" y="22"/>
                </a:cxn>
                <a:cxn ang="0">
                  <a:pos x="0" y="0"/>
                </a:cxn>
              </a:cxnLst>
              <a:rect l="0" t="0" r="r" b="b"/>
              <a:pathLst>
                <a:path w="66" h="23">
                  <a:moveTo>
                    <a:pt x="0" y="0"/>
                  </a:moveTo>
                  <a:lnTo>
                    <a:pt x="65" y="0"/>
                  </a:lnTo>
                  <a:lnTo>
                    <a:pt x="65" y="22"/>
                  </a:lnTo>
                  <a:lnTo>
                    <a:pt x="0" y="22"/>
                  </a:lnTo>
                  <a:lnTo>
                    <a:pt x="0" y="0"/>
                  </a:lnTo>
                </a:path>
              </a:pathLst>
            </a:custGeom>
            <a:noFill/>
            <a:ln w="9525">
              <a:noFill/>
              <a:round/>
              <a:headEnd/>
              <a:tailEnd/>
            </a:ln>
          </p:spPr>
          <p:txBody>
            <a:bodyPr wrap="none" anchor="ctr"/>
            <a:lstStyle/>
            <a:p>
              <a:endParaRPr lang="en-US"/>
            </a:p>
          </p:txBody>
        </p:sp>
        <p:sp>
          <p:nvSpPr>
            <p:cNvPr id="11270" name="Text Box 6"/>
            <p:cNvSpPr txBox="1">
              <a:spLocks noChangeArrowheads="1"/>
            </p:cNvSpPr>
            <p:nvPr/>
          </p:nvSpPr>
          <p:spPr bwMode="auto">
            <a:xfrm>
              <a:off x="37" y="432"/>
              <a:ext cx="5340" cy="1605"/>
            </a:xfrm>
            <a:prstGeom prst="rect">
              <a:avLst/>
            </a:prstGeom>
            <a:noFill/>
            <a:ln w="9525">
              <a:noFill/>
              <a:miter lim="800000"/>
              <a:headEnd/>
              <a:tailEnd/>
            </a:ln>
          </p:spPr>
          <p:txBody>
            <a:bodyPr lIns="90000" tIns="45000" rIns="90000" bIns="45000">
              <a:spAutoFit/>
            </a:bodyPr>
            <a:lstStyle/>
            <a:p>
              <a:pPr marL="211138" indent="-211138" eaLnBrk="1" hangingPunct="1">
                <a:lnSpc>
                  <a:spcPct val="98000"/>
                </a:lnSpc>
                <a:buClr>
                  <a:srgbClr val="000000"/>
                </a:buClr>
                <a:buSzPct val="100000"/>
                <a:buFont typeface="Times New Roman" pitchFamily="16" charset="0"/>
                <a:buBlip>
                  <a:blip r:embed="rId4"/>
                </a:buBlip>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r>
                <a:rPr lang="en-GB" sz="1600" dirty="0" err="1">
                  <a:solidFill>
                    <a:srgbClr val="000000"/>
                  </a:solidFill>
                  <a:latin typeface="Times New Roman" pitchFamily="18" charset="0"/>
                  <a:cs typeface="Times New Roman" pitchFamily="18" charset="0"/>
                </a:rPr>
                <a:t>MWPCs</a:t>
              </a:r>
              <a:r>
                <a:rPr lang="en-GB" sz="1600" dirty="0">
                  <a:solidFill>
                    <a:srgbClr val="000000"/>
                  </a:solidFill>
                  <a:latin typeface="Times New Roman" pitchFamily="18" charset="0"/>
                  <a:cs typeface="Times New Roman" pitchFamily="18" charset="0"/>
                </a:rPr>
                <a:t> are used for fission fragment detection</a:t>
              </a:r>
            </a:p>
            <a:p>
              <a:pPr marL="211138" indent="-211138" eaLnBrk="1" hangingPunct="1">
                <a:buClr>
                  <a:srgbClr val="000000"/>
                </a:buClr>
                <a:buSzPct val="100000"/>
                <a:buFont typeface="Constatntia" charset="0"/>
                <a:buNone/>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r>
                <a:rPr lang="en-GB" sz="1600" dirty="0">
                  <a:solidFill>
                    <a:srgbClr val="000000"/>
                  </a:solidFill>
                  <a:latin typeface="Times New Roman" pitchFamily="18" charset="0"/>
                  <a:cs typeface="Times New Roman" pitchFamily="18" charset="0"/>
                </a:rPr>
                <a:t>       </a:t>
              </a:r>
            </a:p>
            <a:p>
              <a:pPr marL="211138" indent="-211138" eaLnBrk="1" hangingPunct="1">
                <a:buClr>
                  <a:srgbClr val="000000"/>
                </a:buClr>
                <a:buSzPct val="100000"/>
                <a:buFont typeface="StarSymbol" charset="0"/>
                <a:buBlip>
                  <a:blip r:embed="rId5"/>
                </a:buBlip>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r>
                <a:rPr lang="en-GB" sz="1600" dirty="0" smtClean="0">
                  <a:solidFill>
                    <a:srgbClr val="000000"/>
                  </a:solidFill>
                  <a:latin typeface="Times New Roman" pitchFamily="18" charset="0"/>
                  <a:cs typeface="Times New Roman" pitchFamily="18" charset="0"/>
                </a:rPr>
                <a:t>Detectors kept at respective folding angle </a:t>
              </a:r>
              <a:endParaRPr lang="en-GB" sz="1600" dirty="0">
                <a:solidFill>
                  <a:srgbClr val="000000"/>
                </a:solidFill>
                <a:latin typeface="Times New Roman" pitchFamily="18" charset="0"/>
                <a:cs typeface="Times New Roman" pitchFamily="18" charset="0"/>
              </a:endParaRPr>
            </a:p>
            <a:p>
              <a:pPr marL="211138" indent="-211138" eaLnBrk="1" hangingPunct="1">
                <a:buClr>
                  <a:srgbClr val="000000"/>
                </a:buClr>
                <a:buSzPct val="100000"/>
                <a:buFont typeface="StarSymbol" charset="0"/>
                <a:buBlip>
                  <a:blip r:embed="rId5"/>
                </a:buBlip>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r>
                <a:rPr lang="en-GB" sz="1600" dirty="0">
                  <a:solidFill>
                    <a:srgbClr val="000000"/>
                  </a:solidFill>
                  <a:latin typeface="Times New Roman" pitchFamily="18" charset="0"/>
                  <a:cs typeface="Times New Roman" pitchFamily="18" charset="0"/>
                </a:rPr>
                <a:t>Distance 25 cm</a:t>
              </a:r>
            </a:p>
            <a:p>
              <a:pPr marL="211138" indent="-211138" eaLnBrk="1" hangingPunct="1">
                <a:buClr>
                  <a:srgbClr val="000000"/>
                </a:buClr>
                <a:buSzPct val="100000"/>
                <a:buFont typeface="Constatntia" charset="0"/>
                <a:buNone/>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endParaRPr lang="en-GB" sz="1600" dirty="0">
                <a:solidFill>
                  <a:srgbClr val="000000"/>
                </a:solidFill>
                <a:latin typeface="Times New Roman" pitchFamily="18" charset="0"/>
                <a:cs typeface="Times New Roman" pitchFamily="18" charset="0"/>
              </a:endParaRPr>
            </a:p>
            <a:p>
              <a:pPr marL="211138" indent="-211138" eaLnBrk="1" hangingPunct="1">
                <a:buClr>
                  <a:srgbClr val="000000"/>
                </a:buClr>
                <a:buSzPct val="100000"/>
                <a:buFont typeface="StarSymbol" charset="0"/>
                <a:buBlip>
                  <a:blip r:embed="rId4"/>
                </a:buBlip>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r>
                <a:rPr lang="en-GB" sz="1600" dirty="0">
                  <a:solidFill>
                    <a:srgbClr val="000000"/>
                  </a:solidFill>
                  <a:latin typeface="Times New Roman" pitchFamily="18" charset="0"/>
                  <a:cs typeface="Times New Roman" pitchFamily="18" charset="0"/>
                </a:rPr>
                <a:t>SSBD for beam monitoring</a:t>
              </a:r>
            </a:p>
            <a:p>
              <a:pPr marL="211138" indent="-211138" eaLnBrk="1" hangingPunct="1">
                <a:buClr>
                  <a:srgbClr val="000000"/>
                </a:buClr>
                <a:buSzPct val="100000"/>
                <a:buFont typeface="Constatntia" charset="0"/>
                <a:buNone/>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endParaRPr lang="en-GB" sz="1600" dirty="0">
                <a:solidFill>
                  <a:srgbClr val="000000"/>
                </a:solidFill>
                <a:latin typeface="Times New Roman" pitchFamily="18" charset="0"/>
                <a:cs typeface="Times New Roman" pitchFamily="18" charset="0"/>
              </a:endParaRPr>
            </a:p>
            <a:p>
              <a:pPr marL="211138" indent="-211138" eaLnBrk="1" hangingPunct="1">
                <a:buClr>
                  <a:srgbClr val="000000"/>
                </a:buClr>
                <a:buSzPct val="100000"/>
                <a:buFont typeface="StarSymbol" charset="0"/>
                <a:buBlip>
                  <a:blip r:embed="rId4"/>
                </a:buBlip>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r>
                <a:rPr lang="en-GB" sz="1600" dirty="0">
                  <a:solidFill>
                    <a:srgbClr val="000000"/>
                  </a:solidFill>
                  <a:latin typeface="Times New Roman" pitchFamily="18" charset="0"/>
                  <a:cs typeface="Times New Roman" pitchFamily="18" charset="0"/>
                </a:rPr>
                <a:t>Home made </a:t>
              </a:r>
              <a:r>
                <a:rPr lang="en-GB" sz="1600" dirty="0" smtClean="0">
                  <a:solidFill>
                    <a:srgbClr val="000000"/>
                  </a:solidFill>
                  <a:latin typeface="Times New Roman" pitchFamily="18" charset="0"/>
                  <a:cs typeface="Times New Roman" pitchFamily="18" charset="0"/>
                </a:rPr>
                <a:t>pre-amplifiers for processing signal</a:t>
              </a:r>
              <a:endParaRPr lang="en-GB" sz="1600" dirty="0">
                <a:solidFill>
                  <a:srgbClr val="000000"/>
                </a:solidFill>
                <a:latin typeface="Times New Roman" pitchFamily="18" charset="0"/>
                <a:cs typeface="Times New Roman" pitchFamily="18" charset="0"/>
              </a:endParaRPr>
            </a:p>
            <a:p>
              <a:pPr marL="211138" indent="-211138" eaLnBrk="1" hangingPunct="1">
                <a:buClr>
                  <a:srgbClr val="000000"/>
                </a:buClr>
                <a:buSzPct val="100000"/>
                <a:buFont typeface="Constatntia" charset="0"/>
                <a:buNone/>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endParaRPr lang="en-GB" sz="1600" dirty="0">
                <a:solidFill>
                  <a:srgbClr val="000000"/>
                </a:solidFill>
                <a:latin typeface="Times New Roman" pitchFamily="18" charset="0"/>
                <a:cs typeface="Times New Roman" pitchFamily="18" charset="0"/>
              </a:endParaRPr>
            </a:p>
            <a:p>
              <a:pPr marL="211138" indent="-211138" eaLnBrk="1" hangingPunct="1">
                <a:buClr>
                  <a:srgbClr val="000000"/>
                </a:buClr>
                <a:buSzPct val="100000"/>
                <a:buFont typeface="StarSymbol" charset="0"/>
                <a:buBlip>
                  <a:blip r:embed="rId4"/>
                </a:buBlip>
                <a:tabLst>
                  <a:tab pos="211138" algn="l"/>
                  <a:tab pos="1125538" algn="l"/>
                  <a:tab pos="2039938" algn="l"/>
                  <a:tab pos="2954338" algn="l"/>
                  <a:tab pos="3868738" algn="l"/>
                  <a:tab pos="4783138" algn="l"/>
                  <a:tab pos="5697538" algn="l"/>
                  <a:tab pos="6611938" algn="l"/>
                  <a:tab pos="7526338" algn="l"/>
                  <a:tab pos="8440738" algn="l"/>
                  <a:tab pos="9355138" algn="l"/>
                  <a:tab pos="10269538" algn="l"/>
                </a:tabLst>
              </a:pPr>
              <a:r>
                <a:rPr lang="en-GB" sz="1600" dirty="0">
                  <a:solidFill>
                    <a:srgbClr val="000000"/>
                  </a:solidFill>
                  <a:latin typeface="Times New Roman" pitchFamily="18" charset="0"/>
                  <a:cs typeface="Times New Roman" pitchFamily="18" charset="0"/>
                </a:rPr>
                <a:t>VME based DAQ with LAMPS for data collection</a:t>
              </a:r>
            </a:p>
          </p:txBody>
        </p:sp>
      </p:grpSp>
      <p:pic>
        <p:nvPicPr>
          <p:cNvPr id="11271" name="Picture 7"/>
          <p:cNvPicPr>
            <a:picLocks noChangeAspect="1" noChangeArrowheads="1"/>
          </p:cNvPicPr>
          <p:nvPr/>
        </p:nvPicPr>
        <p:blipFill>
          <a:blip r:embed="rId6" cstate="print"/>
          <a:srcRect/>
          <a:stretch>
            <a:fillRect/>
          </a:stretch>
        </p:blipFill>
        <p:spPr bwMode="auto">
          <a:xfrm>
            <a:off x="4664075" y="3729038"/>
            <a:ext cx="4233863" cy="2879725"/>
          </a:xfrm>
          <a:prstGeom prst="rect">
            <a:avLst/>
          </a:prstGeom>
          <a:noFill/>
        </p:spPr>
      </p:pic>
      <p:pic>
        <p:nvPicPr>
          <p:cNvPr id="11272" name="Picture 8"/>
          <p:cNvPicPr>
            <a:picLocks noChangeAspect="1" noChangeArrowheads="1"/>
          </p:cNvPicPr>
          <p:nvPr/>
        </p:nvPicPr>
        <p:blipFill>
          <a:blip r:embed="rId7"/>
          <a:srcRect/>
          <a:stretch>
            <a:fillRect/>
          </a:stretch>
        </p:blipFill>
        <p:spPr bwMode="auto">
          <a:xfrm>
            <a:off x="5659438" y="720725"/>
            <a:ext cx="3376612" cy="2879725"/>
          </a:xfrm>
          <a:prstGeom prst="rect">
            <a:avLst/>
          </a:prstGeom>
          <a:noFill/>
        </p:spPr>
      </p:pic>
      <p:sp>
        <p:nvSpPr>
          <p:cNvPr id="11273" name="Freeform 9"/>
          <p:cNvSpPr>
            <a:spLocks noChangeArrowheads="1"/>
          </p:cNvSpPr>
          <p:nvPr/>
        </p:nvSpPr>
        <p:spPr bwMode="auto">
          <a:xfrm>
            <a:off x="71438" y="720725"/>
            <a:ext cx="15875" cy="7938"/>
          </a:xfrm>
          <a:custGeom>
            <a:avLst/>
            <a:gdLst/>
            <a:ahLst/>
            <a:cxnLst>
              <a:cxn ang="0">
                <a:pos x="0" y="0"/>
              </a:cxn>
              <a:cxn ang="0">
                <a:pos x="42" y="0"/>
              </a:cxn>
              <a:cxn ang="0">
                <a:pos x="42" y="22"/>
              </a:cxn>
              <a:cxn ang="0">
                <a:pos x="0" y="22"/>
              </a:cxn>
              <a:cxn ang="0">
                <a:pos x="0" y="0"/>
              </a:cxn>
            </a:cxnLst>
            <a:rect l="0" t="0" r="r" b="b"/>
            <a:pathLst>
              <a:path w="43" h="23">
                <a:moveTo>
                  <a:pt x="0" y="0"/>
                </a:moveTo>
                <a:lnTo>
                  <a:pt x="42" y="0"/>
                </a:lnTo>
                <a:lnTo>
                  <a:pt x="42" y="22"/>
                </a:lnTo>
                <a:lnTo>
                  <a:pt x="0" y="22"/>
                </a:lnTo>
                <a:lnTo>
                  <a:pt x="0" y="0"/>
                </a:lnTo>
              </a:path>
            </a:pathLst>
          </a:custGeom>
          <a:noFill/>
          <a:ln w="36000">
            <a:solidFill>
              <a:srgbClr val="77216F"/>
            </a:solidFill>
            <a:round/>
            <a:headEnd/>
            <a:tailEnd/>
          </a:ln>
        </p:spPr>
        <p:txBody>
          <a:bodyPr wrap="none" anchor="ctr"/>
          <a:lstStyle/>
          <a:p>
            <a:endParaRPr lang="en-US"/>
          </a:p>
        </p:txBody>
      </p:sp>
      <p:grpSp>
        <p:nvGrpSpPr>
          <p:cNvPr id="11274" name="Group 10"/>
          <p:cNvGrpSpPr>
            <a:grpSpLocks/>
          </p:cNvGrpSpPr>
          <p:nvPr/>
        </p:nvGrpSpPr>
        <p:grpSpPr bwMode="auto">
          <a:xfrm>
            <a:off x="0" y="71438"/>
            <a:ext cx="9144001" cy="450850"/>
            <a:chOff x="0" y="45"/>
            <a:chExt cx="5760" cy="284"/>
          </a:xfrm>
        </p:grpSpPr>
        <p:sp>
          <p:nvSpPr>
            <p:cNvPr id="11275" name="Freeform 11"/>
            <p:cNvSpPr>
              <a:spLocks noChangeArrowheads="1"/>
            </p:cNvSpPr>
            <p:nvPr/>
          </p:nvSpPr>
          <p:spPr bwMode="auto">
            <a:xfrm>
              <a:off x="0" y="45"/>
              <a:ext cx="16" cy="1"/>
            </a:xfrm>
            <a:custGeom>
              <a:avLst/>
              <a:gdLst/>
              <a:ahLst/>
              <a:cxnLst>
                <a:cxn ang="0">
                  <a:pos x="0" y="0"/>
                </a:cxn>
                <a:cxn ang="0">
                  <a:pos x="70" y="0"/>
                </a:cxn>
                <a:cxn ang="0">
                  <a:pos x="70" y="3"/>
                </a:cxn>
                <a:cxn ang="0">
                  <a:pos x="0" y="3"/>
                </a:cxn>
                <a:cxn ang="0">
                  <a:pos x="0" y="0"/>
                </a:cxn>
              </a:cxnLst>
              <a:rect l="0" t="0" r="r" b="b"/>
              <a:pathLst>
                <a:path w="71" h="4">
                  <a:moveTo>
                    <a:pt x="0" y="0"/>
                  </a:moveTo>
                  <a:lnTo>
                    <a:pt x="70" y="0"/>
                  </a:lnTo>
                  <a:lnTo>
                    <a:pt x="70" y="3"/>
                  </a:lnTo>
                  <a:lnTo>
                    <a:pt x="0" y="3"/>
                  </a:lnTo>
                  <a:lnTo>
                    <a:pt x="0" y="0"/>
                  </a:lnTo>
                </a:path>
              </a:pathLst>
            </a:custGeom>
            <a:noFill/>
            <a:ln w="9525">
              <a:noFill/>
              <a:round/>
              <a:headEnd/>
              <a:tailEnd/>
            </a:ln>
          </p:spPr>
          <p:txBody>
            <a:bodyPr wrap="none" anchor="ctr"/>
            <a:lstStyle/>
            <a:p>
              <a:endParaRPr lang="en-US"/>
            </a:p>
          </p:txBody>
        </p:sp>
        <p:sp>
          <p:nvSpPr>
            <p:cNvPr id="11276" name="Text Box 12"/>
            <p:cNvSpPr txBox="1">
              <a:spLocks noChangeArrowheads="1"/>
            </p:cNvSpPr>
            <p:nvPr/>
          </p:nvSpPr>
          <p:spPr bwMode="auto">
            <a:xfrm>
              <a:off x="0" y="45"/>
              <a:ext cx="5760" cy="284"/>
            </a:xfrm>
            <a:prstGeom prst="rect">
              <a:avLst/>
            </a:prstGeom>
            <a:noFill/>
            <a:ln w="9525">
              <a:noFill/>
              <a:miter lim="800000"/>
              <a:headEnd/>
              <a:tailEnd/>
            </a:ln>
          </p:spPr>
          <p:txBody>
            <a:bodyPr lIns="90000" tIns="45000" rIns="90000" bIns="45000">
              <a:spAutoFit/>
            </a:bodyPr>
            <a:lstStyle/>
            <a:p>
              <a:pPr algn="ctr" eaLnBrk="1" hangingPunct="1">
                <a:lnSpc>
                  <a:spcPct val="90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600" b="1" i="1" dirty="0">
                  <a:solidFill>
                    <a:srgbClr val="E60047"/>
                  </a:solidFill>
                  <a:latin typeface="Times New Roman" pitchFamily="18" charset="0"/>
                  <a:cs typeface="Times New Roman" pitchFamily="18" charset="0"/>
                </a:rPr>
                <a:t>Experimental Setup</a:t>
              </a:r>
            </a:p>
          </p:txBody>
        </p:sp>
      </p:grpSp>
      <p:sp>
        <p:nvSpPr>
          <p:cNvPr id="14" name="TextBox 13"/>
          <p:cNvSpPr txBox="1"/>
          <p:nvPr/>
        </p:nvSpPr>
        <p:spPr>
          <a:xfrm>
            <a:off x="7543800" y="762000"/>
            <a:ext cx="1152751" cy="369332"/>
          </a:xfrm>
          <a:prstGeom prst="rect">
            <a:avLst/>
          </a:prstGeom>
          <a:noFill/>
        </p:spPr>
        <p:txBody>
          <a:bodyPr wrap="none" rtlCol="0">
            <a:spAutoFit/>
          </a:bodyPr>
          <a:lstStyle/>
          <a:p>
            <a:r>
              <a:rPr lang="en-US" baseline="30000" dirty="0" smtClean="0">
                <a:solidFill>
                  <a:schemeClr val="tx1"/>
                </a:solidFill>
              </a:rPr>
              <a:t>48</a:t>
            </a:r>
            <a:r>
              <a:rPr lang="en-US" dirty="0" smtClean="0">
                <a:solidFill>
                  <a:schemeClr val="tx1"/>
                </a:solidFill>
              </a:rPr>
              <a:t>Ti+</a:t>
            </a:r>
            <a:r>
              <a:rPr lang="en-US" baseline="30000" dirty="0" smtClean="0">
                <a:solidFill>
                  <a:schemeClr val="tx1"/>
                </a:solidFill>
              </a:rPr>
              <a:t>232</a:t>
            </a:r>
            <a:r>
              <a:rPr lang="en-US" dirty="0" smtClean="0">
                <a:solidFill>
                  <a:schemeClr val="tx1"/>
                </a:solidFill>
              </a:rPr>
              <a:t>Th</a:t>
            </a:r>
            <a:endParaRPr lang="en-US" dirty="0">
              <a:solidFill>
                <a:schemeClr val="tx1"/>
              </a:solidFil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srcRect/>
          <a:stretch>
            <a:fillRect/>
          </a:stretch>
        </p:blipFill>
        <p:spPr bwMode="auto">
          <a:xfrm>
            <a:off x="82550" y="82550"/>
            <a:ext cx="7200900" cy="4889500"/>
          </a:xfrm>
          <a:prstGeom prst="rect">
            <a:avLst/>
          </a:prstGeom>
          <a:noFill/>
        </p:spPr>
      </p:pic>
      <p:sp>
        <p:nvSpPr>
          <p:cNvPr id="12290" name="Text Box 2"/>
          <p:cNvSpPr txBox="1">
            <a:spLocks noChangeArrowheads="1"/>
          </p:cNvSpPr>
          <p:nvPr/>
        </p:nvSpPr>
        <p:spPr bwMode="auto">
          <a:xfrm>
            <a:off x="280988" y="5092005"/>
            <a:ext cx="8650287" cy="1384995"/>
          </a:xfrm>
          <a:prstGeom prst="rect">
            <a:avLst/>
          </a:prstGeom>
          <a:noFill/>
          <a:ln w="9525">
            <a:noFill/>
            <a:miter lim="800000"/>
            <a:headEnd/>
            <a:tailEnd/>
          </a:ln>
        </p:spPr>
        <p:txBody>
          <a:bodyPr lIns="0" tIns="0" rIns="0" bIns="0">
            <a:spAutoFit/>
          </a:bodyPr>
          <a:lstStyle/>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latin typeface="Times New Roman" pitchFamily="18" charset="0"/>
                <a:cs typeface="Times New Roman" pitchFamily="18" charset="0"/>
              </a:rPr>
              <a:t>The binary events </a:t>
            </a:r>
            <a:r>
              <a:rPr lang="en-GB" dirty="0" smtClean="0">
                <a:solidFill>
                  <a:schemeClr val="tx1"/>
                </a:solidFill>
                <a:latin typeface="Times New Roman" pitchFamily="18" charset="0"/>
                <a:cs typeface="Times New Roman" pitchFamily="18" charset="0"/>
              </a:rPr>
              <a:t>originated </a:t>
            </a:r>
            <a:r>
              <a:rPr lang="en-GB" dirty="0">
                <a:solidFill>
                  <a:schemeClr val="tx1"/>
                </a:solidFill>
                <a:latin typeface="Times New Roman" pitchFamily="18" charset="0"/>
                <a:cs typeface="Times New Roman" pitchFamily="18" charset="0"/>
              </a:rPr>
              <a:t>from full momentum transfer (FMT) are characterized by the intense region corresponding to velocity co-ordinate ( V</a:t>
            </a:r>
            <a:r>
              <a:rPr lang="en-GB" baseline="-33000" dirty="0">
                <a:solidFill>
                  <a:schemeClr val="tx1"/>
                </a:solidFill>
                <a:latin typeface="Times New Roman" pitchFamily="18" charset="0"/>
                <a:ea typeface="Courier" pitchFamily="49" charset="0"/>
                <a:cs typeface="Times New Roman" pitchFamily="18" charset="0"/>
              </a:rPr>
              <a:t>║</a:t>
            </a:r>
            <a:r>
              <a:rPr lang="en-GB" dirty="0">
                <a:solidFill>
                  <a:schemeClr val="tx1"/>
                </a:solidFill>
                <a:latin typeface="Times New Roman" pitchFamily="18" charset="0"/>
                <a:cs typeface="Times New Roman" pitchFamily="18" charset="0"/>
              </a:rPr>
              <a:t> – </a:t>
            </a:r>
            <a:r>
              <a:rPr lang="en-GB" dirty="0" err="1">
                <a:solidFill>
                  <a:schemeClr val="tx1"/>
                </a:solidFill>
                <a:latin typeface="Times New Roman" pitchFamily="18" charset="0"/>
                <a:cs typeface="Times New Roman" pitchFamily="18" charset="0"/>
              </a:rPr>
              <a:t>V</a:t>
            </a:r>
            <a:r>
              <a:rPr lang="en-GB" baseline="-33000" dirty="0" err="1">
                <a:solidFill>
                  <a:schemeClr val="tx1"/>
                </a:solidFill>
                <a:latin typeface="Times New Roman" pitchFamily="18" charset="0"/>
                <a:cs typeface="Times New Roman" pitchFamily="18" charset="0"/>
              </a:rPr>
              <a:t>c.m</a:t>
            </a:r>
            <a:r>
              <a:rPr lang="en-GB" baseline="-33000" dirty="0">
                <a:solidFill>
                  <a:schemeClr val="tx1"/>
                </a:solidFill>
                <a:latin typeface="Times New Roman" pitchFamily="18" charset="0"/>
                <a:cs typeface="Times New Roman" pitchFamily="18" charset="0"/>
              </a:rPr>
              <a:t>.</a:t>
            </a:r>
            <a:r>
              <a:rPr lang="en-GB" dirty="0">
                <a:solidFill>
                  <a:schemeClr val="tx1"/>
                </a:solidFill>
                <a:latin typeface="Times New Roman" pitchFamily="18" charset="0"/>
                <a:cs typeface="Times New Roman" pitchFamily="18" charset="0"/>
              </a:rPr>
              <a:t> , </a:t>
            </a:r>
            <a:r>
              <a:rPr lang="en-GB" dirty="0" smtClean="0">
                <a:solidFill>
                  <a:schemeClr val="tx1"/>
                </a:solidFill>
                <a:latin typeface="Times New Roman" pitchFamily="18" charset="0"/>
                <a:cs typeface="Times New Roman" pitchFamily="18" charset="0"/>
              </a:rPr>
              <a:t>V</a:t>
            </a:r>
            <a:r>
              <a:rPr lang="en-GB" baseline="-33000" dirty="0">
                <a:solidFill>
                  <a:schemeClr val="tx1"/>
                </a:solidFill>
                <a:latin typeface="Times New Roman" pitchFamily="18" charset="0"/>
                <a:cs typeface="Times New Roman" pitchFamily="18" charset="0"/>
              </a:rPr>
              <a:t>┴</a:t>
            </a:r>
            <a:r>
              <a:rPr lang="en-GB" dirty="0" smtClean="0">
                <a:solidFill>
                  <a:schemeClr val="tx1"/>
                </a:solidFill>
                <a:latin typeface="Times New Roman" pitchFamily="18" charset="0"/>
                <a:cs typeface="Times New Roman" pitchFamily="18" charset="0"/>
              </a:rPr>
              <a:t> </a:t>
            </a:r>
            <a:r>
              <a:rPr lang="en-GB" dirty="0">
                <a:solidFill>
                  <a:schemeClr val="tx1"/>
                </a:solidFill>
                <a:latin typeface="Times New Roman" pitchFamily="18" charset="0"/>
                <a:cs typeface="Times New Roman" pitchFamily="18" charset="0"/>
              </a:rPr>
              <a:t>) = (0,0) , The FWHM at (0,0) is  (0.12, 0.1). The spread is due to the evaporation of charged particles and neutrons either from the composite system before the session point or from the fission fragments, </a:t>
            </a:r>
            <a:endParaRPr lang="en-GB" dirty="0" smtClean="0">
              <a:solidFill>
                <a:schemeClr val="tx1"/>
              </a:solidFill>
              <a:latin typeface="Times New Roman" pitchFamily="18" charset="0"/>
              <a:cs typeface="Times New Roman" pitchFamily="18" charset="0"/>
            </a:endParaRPr>
          </a:p>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chemeClr val="tx1"/>
                </a:solidFill>
                <a:latin typeface="Times New Roman" pitchFamily="18" charset="0"/>
                <a:cs typeface="Times New Roman" pitchFamily="18" charset="0"/>
              </a:rPr>
              <a:t>(</a:t>
            </a:r>
            <a:r>
              <a:rPr lang="en-GB" b="1" dirty="0">
                <a:solidFill>
                  <a:schemeClr val="tx1"/>
                </a:solidFill>
                <a:latin typeface="Times New Roman" pitchFamily="18" charset="0"/>
                <a:cs typeface="Times New Roman" pitchFamily="18" charset="0"/>
              </a:rPr>
              <a:t>M. </a:t>
            </a:r>
            <a:r>
              <a:rPr lang="en-GB" b="1" dirty="0" err="1">
                <a:solidFill>
                  <a:schemeClr val="tx1"/>
                </a:solidFill>
                <a:latin typeface="Times New Roman" pitchFamily="18" charset="0"/>
                <a:cs typeface="Times New Roman" pitchFamily="18" charset="0"/>
              </a:rPr>
              <a:t>Thakur</a:t>
            </a:r>
            <a:r>
              <a:rPr lang="en-GB" b="1" dirty="0">
                <a:solidFill>
                  <a:schemeClr val="tx1"/>
                </a:solidFill>
                <a:latin typeface="Times New Roman" pitchFamily="18" charset="0"/>
                <a:cs typeface="Times New Roman" pitchFamily="18" charset="0"/>
              </a:rPr>
              <a:t> et al., </a:t>
            </a:r>
            <a:r>
              <a:rPr lang="en-GB" b="1" dirty="0" err="1">
                <a:solidFill>
                  <a:schemeClr val="tx1"/>
                </a:solidFill>
                <a:latin typeface="Times New Roman" pitchFamily="18" charset="0"/>
                <a:cs typeface="Times New Roman" pitchFamily="18" charset="0"/>
              </a:rPr>
              <a:t>Eur.Phys</a:t>
            </a:r>
            <a:r>
              <a:rPr lang="en-GB" b="1" dirty="0">
                <a:solidFill>
                  <a:schemeClr val="tx1"/>
                </a:solidFill>
                <a:latin typeface="Times New Roman" pitchFamily="18" charset="0"/>
                <a:cs typeface="Times New Roman" pitchFamily="18" charset="0"/>
              </a:rPr>
              <a:t> J A(2017)53-133)</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srcRect/>
          <a:stretch>
            <a:fillRect/>
          </a:stretch>
        </p:blipFill>
        <p:spPr bwMode="auto">
          <a:xfrm>
            <a:off x="20638" y="36513"/>
            <a:ext cx="4064000" cy="6858000"/>
          </a:xfrm>
          <a:prstGeom prst="rect">
            <a:avLst/>
          </a:prstGeom>
          <a:noFill/>
        </p:spPr>
      </p:pic>
      <p:sp>
        <p:nvSpPr>
          <p:cNvPr id="13314" name="Text Box 2"/>
          <p:cNvSpPr txBox="1">
            <a:spLocks noChangeArrowheads="1"/>
          </p:cNvSpPr>
          <p:nvPr/>
        </p:nvSpPr>
        <p:spPr bwMode="auto">
          <a:xfrm>
            <a:off x="4114800" y="80544"/>
            <a:ext cx="4887913" cy="6320256"/>
          </a:xfrm>
          <a:prstGeom prst="rect">
            <a:avLst/>
          </a:prstGeom>
          <a:noFill/>
          <a:ln w="9525">
            <a:noFill/>
            <a:miter lim="800000"/>
            <a:headEnd/>
            <a:tailEnd/>
          </a:ln>
        </p:spPr>
        <p:txBody>
          <a:bodyPr lIns="0" tIns="0" rIns="0" bIns="0">
            <a:spAutoFit/>
          </a:bodyPr>
          <a:lstStyle/>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rgbClr val="FF3333"/>
                </a:solidFill>
                <a:latin typeface="Times New Roman" pitchFamily="18" charset="0"/>
                <a:cs typeface="Times New Roman" pitchFamily="18" charset="0"/>
              </a:rPr>
              <a:t>   Mass </a:t>
            </a:r>
            <a:r>
              <a:rPr lang="en-GB" b="1" dirty="0">
                <a:solidFill>
                  <a:srgbClr val="FF3333"/>
                </a:solidFill>
                <a:latin typeface="Times New Roman" pitchFamily="18" charset="0"/>
                <a:cs typeface="Times New Roman" pitchFamily="18" charset="0"/>
              </a:rPr>
              <a:t>energy Distribution (MED):</a:t>
            </a:r>
          </a:p>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solidFill>
                <a:srgbClr val="FF3333"/>
              </a:solidFill>
              <a:latin typeface="Times New Roman" pitchFamily="18" charset="0"/>
              <a:cs typeface="Times New Roman" pitchFamily="18" charset="0"/>
            </a:endParaRPr>
          </a:p>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dirty="0" smtClean="0">
                <a:solidFill>
                  <a:schemeClr val="tx1"/>
                </a:solidFill>
                <a:latin typeface="Times New Roman" pitchFamily="18" charset="0"/>
                <a:cs typeface="Times New Roman" pitchFamily="18" charset="0"/>
              </a:rPr>
              <a:t>In spite </a:t>
            </a:r>
            <a:r>
              <a:rPr lang="en-GB" sz="2000" b="1" dirty="0">
                <a:solidFill>
                  <a:schemeClr val="tx1"/>
                </a:solidFill>
                <a:latin typeface="Times New Roman" pitchFamily="18" charset="0"/>
                <a:cs typeface="Times New Roman" pitchFamily="18" charset="0"/>
              </a:rPr>
              <a:t>of the symmetric fission components described by Gaussian there is also appearance of shoulders, which points towards asymmetric fission components</a:t>
            </a:r>
            <a:r>
              <a:rPr lang="en-GB" b="1" dirty="0">
                <a:solidFill>
                  <a:schemeClr val="tx1"/>
                </a:solidFill>
                <a:latin typeface="Times New Roman" pitchFamily="18" charset="0"/>
                <a:cs typeface="Times New Roman" pitchFamily="18" charset="0"/>
              </a:rPr>
              <a:t>.</a:t>
            </a:r>
          </a:p>
          <a:p>
            <a:pPr algn="just" eaLnBrk="1" hangingPunct="1">
              <a:lnSpc>
                <a:spcPct val="94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solidFill>
                <a:srgbClr val="FF3333"/>
              </a:solidFill>
              <a:latin typeface="Times New Roman" pitchFamily="18" charset="0"/>
              <a:cs typeface="Times New Roman" pitchFamily="18" charset="0"/>
            </a:endParaRPr>
          </a:p>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3333"/>
                </a:solidFill>
                <a:latin typeface="Times New Roman" pitchFamily="18" charset="0"/>
                <a:cs typeface="Times New Roman" pitchFamily="18" charset="0"/>
              </a:rPr>
              <a:t>According to the N/Z hypothesis, shoulders are peaking around fission fragment mass 69 </a:t>
            </a:r>
            <a:r>
              <a:rPr lang="en-GB" b="1" dirty="0" err="1">
                <a:solidFill>
                  <a:srgbClr val="FF3333"/>
                </a:solidFill>
                <a:latin typeface="Times New Roman" pitchFamily="18" charset="0"/>
                <a:cs typeface="Times New Roman" pitchFamily="18" charset="0"/>
              </a:rPr>
              <a:t>a.m.u</a:t>
            </a:r>
            <a:r>
              <a:rPr lang="en-GB" b="1" dirty="0">
                <a:solidFill>
                  <a:srgbClr val="FF3333"/>
                </a:solidFill>
                <a:latin typeface="Times New Roman" pitchFamily="18" charset="0"/>
                <a:cs typeface="Times New Roman" pitchFamily="18" charset="0"/>
              </a:rPr>
              <a:t>. and 84 </a:t>
            </a:r>
            <a:r>
              <a:rPr lang="en-GB" b="1" dirty="0" err="1">
                <a:solidFill>
                  <a:srgbClr val="FF3333"/>
                </a:solidFill>
                <a:latin typeface="Times New Roman" pitchFamily="18" charset="0"/>
                <a:cs typeface="Times New Roman" pitchFamily="18" charset="0"/>
              </a:rPr>
              <a:t>a.m.u</a:t>
            </a:r>
            <a:r>
              <a:rPr lang="en-GB" b="1" dirty="0">
                <a:solidFill>
                  <a:srgbClr val="FF3333"/>
                </a:solidFill>
                <a:latin typeface="Times New Roman" pitchFamily="18" charset="0"/>
                <a:cs typeface="Times New Roman" pitchFamily="18" charset="0"/>
              </a:rPr>
              <a:t>. corresponding to proton and neutron shell closures at Z= 28, 50 and N=50, 82 respectively. </a:t>
            </a:r>
          </a:p>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solidFill>
                <a:srgbClr val="FF3333"/>
              </a:solidFill>
              <a:latin typeface="Times New Roman" pitchFamily="18" charset="0"/>
              <a:cs typeface="Times New Roman" pitchFamily="18" charset="0"/>
            </a:endParaRPr>
          </a:p>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00AE00"/>
                </a:solidFill>
                <a:latin typeface="Times New Roman" pitchFamily="18" charset="0"/>
                <a:cs typeface="Times New Roman" pitchFamily="18" charset="0"/>
              </a:rPr>
              <a:t>The Shoulder peaking around the fission fragment masses 64 </a:t>
            </a:r>
            <a:r>
              <a:rPr lang="en-GB" b="1" dirty="0" err="1">
                <a:solidFill>
                  <a:srgbClr val="00AE00"/>
                </a:solidFill>
                <a:latin typeface="Times New Roman" pitchFamily="18" charset="0"/>
                <a:cs typeface="Times New Roman" pitchFamily="18" charset="0"/>
              </a:rPr>
              <a:t>a.m.u</a:t>
            </a:r>
            <a:r>
              <a:rPr lang="en-GB" b="1" dirty="0">
                <a:solidFill>
                  <a:srgbClr val="00AE00"/>
                </a:solidFill>
                <a:latin typeface="Times New Roman" pitchFamily="18" charset="0"/>
                <a:cs typeface="Times New Roman" pitchFamily="18" charset="0"/>
              </a:rPr>
              <a:t> corresponds to the proton and neutron numbers at Z=26 and </a:t>
            </a:r>
            <a:r>
              <a:rPr lang="en-GB" b="1" dirty="0" err="1">
                <a:solidFill>
                  <a:srgbClr val="00AE00"/>
                </a:solidFill>
                <a:latin typeface="Times New Roman" pitchFamily="18" charset="0"/>
                <a:cs typeface="Times New Roman" pitchFamily="18" charset="0"/>
              </a:rPr>
              <a:t>and</a:t>
            </a:r>
            <a:r>
              <a:rPr lang="en-GB" b="1" dirty="0">
                <a:solidFill>
                  <a:srgbClr val="00AE00"/>
                </a:solidFill>
                <a:latin typeface="Times New Roman" pitchFamily="18" charset="0"/>
                <a:cs typeface="Times New Roman" pitchFamily="18" charset="0"/>
              </a:rPr>
              <a:t> N=38, while the right shoulder appear around 192 </a:t>
            </a:r>
            <a:r>
              <a:rPr lang="en-GB" b="1" dirty="0" err="1">
                <a:solidFill>
                  <a:srgbClr val="00AE00"/>
                </a:solidFill>
                <a:latin typeface="Times New Roman" pitchFamily="18" charset="0"/>
                <a:cs typeface="Times New Roman" pitchFamily="18" charset="0"/>
              </a:rPr>
              <a:t>a.m.u</a:t>
            </a:r>
            <a:r>
              <a:rPr lang="en-GB" b="1" dirty="0">
                <a:solidFill>
                  <a:srgbClr val="00AE00"/>
                </a:solidFill>
                <a:latin typeface="Times New Roman" pitchFamily="18" charset="0"/>
                <a:cs typeface="Times New Roman" pitchFamily="18" charset="0"/>
              </a:rPr>
              <a:t>, which is the sum of Z=78 and N=114.</a:t>
            </a:r>
          </a:p>
          <a:p>
            <a:pPr algn="just" eaLnBrk="1" hangingPunct="1">
              <a:lnSpc>
                <a:spcPct val="98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solidFill>
                <a:srgbClr val="000080"/>
              </a:solidFill>
              <a:latin typeface="Times New Roman" pitchFamily="18" charset="0"/>
              <a:cs typeface="Times New Roman" pitchFamily="18" charset="0"/>
            </a:endParaRPr>
          </a:p>
          <a:p>
            <a:pPr algn="just" eaLnBrk="1" hangingPunct="1">
              <a:lnSpc>
                <a:spcPct val="94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000080"/>
                </a:solidFill>
                <a:latin typeface="Times New Roman" pitchFamily="18" charset="0"/>
                <a:cs typeface="Times New Roman" pitchFamily="18" charset="0"/>
              </a:rPr>
              <a:t>Neutron Numbers from DNS calculation</a:t>
            </a:r>
          </a:p>
          <a:p>
            <a:pPr algn="just" eaLnBrk="1" hangingPunct="1">
              <a:lnSpc>
                <a:spcPct val="94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000080"/>
                </a:solidFill>
                <a:latin typeface="Times New Roman" pitchFamily="18" charset="0"/>
                <a:cs typeface="Times New Roman" pitchFamily="18" charset="0"/>
              </a:rPr>
              <a:t> </a:t>
            </a:r>
          </a:p>
          <a:p>
            <a:pPr eaLnBrk="1" hangingPunct="1">
              <a:lnSpc>
                <a:spcPct val="94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solidFill>
                <a:srgbClr val="FF3333"/>
              </a:solidFill>
              <a:latin typeface="Times New Roman" pitchFamily="18" charset="0"/>
              <a:cs typeface="Times New Roman" pitchFamily="18" charset="0"/>
            </a:endParaRPr>
          </a:p>
          <a:p>
            <a:pPr eaLnBrk="1" hangingPunct="1">
              <a:lnSpc>
                <a:spcPct val="94000"/>
              </a:lnSpc>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b="1" dirty="0">
              <a:solidFill>
                <a:srgbClr val="FF3333"/>
              </a:solidFill>
              <a:latin typeface="Times New Roman" pitchFamily="18" charset="0"/>
              <a:cs typeface="Times New Roman" pitchFamily="18" charset="0"/>
            </a:endParaRPr>
          </a:p>
        </p:txBody>
      </p:sp>
      <p:sp>
        <p:nvSpPr>
          <p:cNvPr id="13315" name="Text Box 3"/>
          <p:cNvSpPr txBox="1">
            <a:spLocks noChangeArrowheads="1"/>
          </p:cNvSpPr>
          <p:nvPr/>
        </p:nvSpPr>
        <p:spPr bwMode="auto">
          <a:xfrm>
            <a:off x="4083050" y="6323013"/>
            <a:ext cx="4497513" cy="276999"/>
          </a:xfrm>
          <a:prstGeom prst="rect">
            <a:avLst/>
          </a:prstGeom>
          <a:noFill/>
          <a:ln w="9525">
            <a:noFill/>
            <a:miter lim="800000"/>
            <a:headEnd/>
            <a:tailEnd/>
          </a:ln>
        </p:spPr>
        <p:txBody>
          <a:bodyPr wrap="none" lIns="0" tIns="0" rIns="0" bIns="0">
            <a:spAutoFit/>
          </a:bodyPr>
          <a:lstStyle/>
          <a:p>
            <a:pPr eaLnBrk="1" hangingPunct="1">
              <a:buClr>
                <a:srgbClr val="000000"/>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0000"/>
                </a:solidFill>
              </a:rPr>
              <a:t>M. </a:t>
            </a:r>
            <a:r>
              <a:rPr lang="en-GB" b="1" dirty="0" err="1">
                <a:solidFill>
                  <a:srgbClr val="FF0000"/>
                </a:solidFill>
              </a:rPr>
              <a:t>Thakur</a:t>
            </a:r>
            <a:r>
              <a:rPr lang="en-GB" b="1" dirty="0">
                <a:solidFill>
                  <a:srgbClr val="FF0000"/>
                </a:solidFill>
              </a:rPr>
              <a:t> et al., </a:t>
            </a:r>
            <a:r>
              <a:rPr lang="en-GB" b="1" dirty="0" err="1">
                <a:solidFill>
                  <a:srgbClr val="FF0000"/>
                </a:solidFill>
              </a:rPr>
              <a:t>Eur</a:t>
            </a:r>
            <a:r>
              <a:rPr lang="en-GB" b="1" dirty="0">
                <a:solidFill>
                  <a:srgbClr val="FF0000"/>
                </a:solidFill>
              </a:rPr>
              <a:t>. Phys. J A (2017) 53-133</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HG Mincho Light J;MS Gothic;HG "/>
        <a:cs typeface="HG Mincho Light J;MS Gothic;HG "/>
      </a:majorFont>
      <a:minorFont>
        <a:latin typeface="Calibri"/>
        <a:ea typeface="HG Mincho Light J;MS Gothic;HG "/>
        <a:cs typeface="HG Mincho Light J;MS Gothic;HG "/>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TotalTime>
  <Words>1856</Words>
  <PresentationFormat>On-screen Show (4:3)</PresentationFormat>
  <Paragraphs>194</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Ptof.B.R. Behera</dc:creator>
  <cp:lastModifiedBy>Windows User</cp:lastModifiedBy>
  <cp:revision>99</cp:revision>
  <dcterms:modified xsi:type="dcterms:W3CDTF">2023-10-17T07:31:51Z</dcterms:modified>
</cp:coreProperties>
</file>