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sldIdLst>
    <p:sldId id="259" r:id="rId2"/>
    <p:sldId id="256" r:id="rId3"/>
    <p:sldId id="1575" r:id="rId4"/>
    <p:sldId id="1556" r:id="rId5"/>
    <p:sldId id="262" r:id="rId6"/>
    <p:sldId id="1566" r:id="rId7"/>
    <p:sldId id="265" r:id="rId8"/>
    <p:sldId id="270" r:id="rId9"/>
    <p:sldId id="1569" r:id="rId10"/>
    <p:sldId id="1570" r:id="rId11"/>
    <p:sldId id="1571" r:id="rId12"/>
    <p:sldId id="976" r:id="rId13"/>
    <p:sldId id="1568" r:id="rId14"/>
    <p:sldId id="1564" r:id="rId15"/>
    <p:sldId id="1562" r:id="rId16"/>
    <p:sldId id="289" r:id="rId17"/>
    <p:sldId id="332" r:id="rId18"/>
    <p:sldId id="296" r:id="rId19"/>
    <p:sldId id="323" r:id="rId20"/>
    <p:sldId id="324" r:id="rId21"/>
    <p:sldId id="326" r:id="rId22"/>
    <p:sldId id="329" r:id="rId23"/>
    <p:sldId id="306" r:id="rId24"/>
    <p:sldId id="1012" r:id="rId25"/>
    <p:sldId id="281" r:id="rId26"/>
    <p:sldId id="1572" r:id="rId27"/>
    <p:sldId id="1576" r:id="rId28"/>
    <p:sldId id="1565" r:id="rId29"/>
    <p:sldId id="1573" r:id="rId30"/>
    <p:sldId id="321" r:id="rId31"/>
    <p:sldId id="267" r:id="rId32"/>
  </p:sldIdLst>
  <p:sldSz cx="12192000" cy="6858000"/>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D2F9FA"/>
    <a:srgbClr val="D3F5F9"/>
    <a:srgbClr val="3366FF"/>
    <a:srgbClr val="D0F9FC"/>
    <a:srgbClr val="CCFFFF"/>
    <a:srgbClr val="47C1A1"/>
    <a:srgbClr val="993300"/>
    <a:srgbClr val="FF0066"/>
    <a:srgbClr val="B02E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25" autoAdjust="0"/>
    <p:restoredTop sz="75646" autoAdjust="0"/>
  </p:normalViewPr>
  <p:slideViewPr>
    <p:cSldViewPr snapToGrid="0" showGuides="1">
      <p:cViewPr varScale="1">
        <p:scale>
          <a:sx n="68" d="100"/>
          <a:sy n="68" d="100"/>
        </p:scale>
        <p:origin x="1168" y="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voiti\Downloads\Total%20number%20of%20processed%20events-data-as-seriestocolumns-2023-09-12%2015_26_45.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Number</a:t>
            </a:r>
            <a:r>
              <a:rPr lang="en-US" baseline="0"/>
              <a:t> of processed events </a:t>
            </a:r>
            <a:endParaRPr lang="ru-RU"/>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563-4316-B6F6-7075FCDD0C1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563-4316-B6F6-7075FCDD0C1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563-4316-B6F6-7075FCDD0C1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563-4316-B6F6-7075FCDD0C1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563-4316-B6F6-7075FCDD0C1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563-4316-B6F6-7075FCDD0C1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563-4316-B6F6-7075FCDD0C15}"/>
              </c:ext>
            </c:extLst>
          </c:dPt>
          <c:dLbls>
            <c:dLbl>
              <c:idx val="2"/>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1"/>
              <c:showSerName val="0"/>
              <c:showPercent val="0"/>
              <c:showBubbleSize val="0"/>
              <c:separator>
</c:separator>
              <c:extLst>
                <c:ext xmlns:c15="http://schemas.microsoft.com/office/drawing/2012/chart" uri="{CE6537A1-D6FC-4f65-9D91-7224C49458BB}">
                  <c15:layout>
                    <c:manualLayout>
                      <c:w val="0.23325262308313158"/>
                      <c:h val="0.15625"/>
                    </c:manualLayout>
                  </c15:layout>
                </c:ext>
                <c:ext xmlns:c16="http://schemas.microsoft.com/office/drawing/2014/chart" uri="{C3380CC4-5D6E-409C-BE32-E72D297353CC}">
                  <c16:uniqueId val="{00000005-5563-4316-B6F6-7075FCDD0C15}"/>
                </c:ext>
              </c:extLst>
            </c:dLbl>
            <c:dLbl>
              <c:idx val="3"/>
              <c:layout>
                <c:manualLayout>
                  <c:x val="-0.1179507874015749"/>
                  <c:y val="3.2074948964712746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5563-4316-B6F6-7075FCDD0C15}"/>
                </c:ext>
              </c:extLst>
            </c:dLbl>
            <c:dLbl>
              <c:idx val="4"/>
              <c:layout>
                <c:manualLayout>
                  <c:x val="-0.10070618291357648"/>
                  <c:y val="-0.20731481481481481"/>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5563-4316-B6F6-7075FCDD0C15}"/>
                </c:ext>
              </c:extLst>
            </c:dLbl>
            <c:dLbl>
              <c:idx val="6"/>
              <c:layout>
                <c:manualLayout>
                  <c:x val="-1.7499890638670166E-2"/>
                  <c:y val="3.7874380285797607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5563-4316-B6F6-7075FCDD0C1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'Total number of processed event'!$B$1:$H$1</c:f>
              <c:strCache>
                <c:ptCount val="7"/>
                <c:pt idx="0">
                  <c:v>T1_DE_KIT</c:v>
                </c:pt>
                <c:pt idx="1">
                  <c:v>T1_ES_PIC</c:v>
                </c:pt>
                <c:pt idx="2">
                  <c:v>T1_FR_CCIN2P3</c:v>
                </c:pt>
                <c:pt idx="3">
                  <c:v>T1_IT_CNAF</c:v>
                </c:pt>
                <c:pt idx="4">
                  <c:v>T1_RU_JINR</c:v>
                </c:pt>
                <c:pt idx="5">
                  <c:v>T1_UK_RAL</c:v>
                </c:pt>
                <c:pt idx="6">
                  <c:v>T1_US_FNAL</c:v>
                </c:pt>
              </c:strCache>
            </c:strRef>
          </c:cat>
          <c:val>
            <c:numRef>
              <c:f>'Total number of processed event'!$B$16:$H$16</c:f>
              <c:numCache>
                <c:formatCode>0%</c:formatCode>
                <c:ptCount val="7"/>
                <c:pt idx="0">
                  <c:v>0.11614719425258935</c:v>
                </c:pt>
                <c:pt idx="1">
                  <c:v>1.0143605389143766E-2</c:v>
                </c:pt>
                <c:pt idx="2">
                  <c:v>3.6323990623674841E-2</c:v>
                </c:pt>
                <c:pt idx="3">
                  <c:v>0.11158655411283179</c:v>
                </c:pt>
                <c:pt idx="4">
                  <c:v>0.35126965309414721</c:v>
                </c:pt>
                <c:pt idx="5">
                  <c:v>0.11931733159760825</c:v>
                </c:pt>
                <c:pt idx="6">
                  <c:v>0.2552116709300048</c:v>
                </c:pt>
              </c:numCache>
            </c:numRef>
          </c:val>
          <c:extLst>
            <c:ext xmlns:c16="http://schemas.microsoft.com/office/drawing/2014/chart" uri="{C3380CC4-5D6E-409C-BE32-E72D297353CC}">
              <c16:uniqueId val="{0000000E-5563-4316-B6F6-7075FCDD0C1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B2376278-6444-4ED5-BF8C-9A3A9648DE0C}" type="datetimeFigureOut">
              <a:rPr lang="ru-RU" smtClean="0"/>
              <a:t>17.10.2023</a:t>
            </a:fld>
            <a:endParaRPr lang="ru-RU"/>
          </a:p>
        </p:txBody>
      </p:sp>
      <p:sp>
        <p:nvSpPr>
          <p:cNvPr id="4" name="Образ слайда 3"/>
          <p:cNvSpPr>
            <a:spLocks noGrp="1" noRot="1" noChangeAspect="1"/>
          </p:cNvSpPr>
          <p:nvPr>
            <p:ph type="sldImg" idx="2"/>
          </p:nvPr>
        </p:nvSpPr>
        <p:spPr>
          <a:xfrm>
            <a:off x="438150" y="1235075"/>
            <a:ext cx="5921375" cy="3332163"/>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51388"/>
            <a:ext cx="5438775" cy="388937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378950"/>
            <a:ext cx="2946400" cy="4953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378950"/>
            <a:ext cx="2946400" cy="495300"/>
          </a:xfrm>
          <a:prstGeom prst="rect">
            <a:avLst/>
          </a:prstGeom>
        </p:spPr>
        <p:txBody>
          <a:bodyPr vert="horz" lIns="91440" tIns="45720" rIns="91440" bIns="45720" rtlCol="0" anchor="b"/>
          <a:lstStyle>
            <a:lvl1pPr algn="r">
              <a:defRPr sz="1200"/>
            </a:lvl1pPr>
          </a:lstStyle>
          <a:p>
            <a:fld id="{C8D11284-3CDC-46F0-9346-595426149DC6}" type="slidenum">
              <a:rPr lang="ru-RU" smtClean="0"/>
              <a:t>‹#›</a:t>
            </a:fld>
            <a:endParaRPr lang="ru-RU"/>
          </a:p>
        </p:txBody>
      </p:sp>
    </p:spTree>
    <p:extLst>
      <p:ext uri="{BB962C8B-B14F-4D97-AF65-F5344CB8AC3E}">
        <p14:creationId xmlns:p14="http://schemas.microsoft.com/office/powerpoint/2010/main" val="4088817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nica.jinr.ru/"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PlaceHolder 1"/>
          <p:cNvSpPr>
            <a:spLocks noGrp="1" noRot="1" noChangeAspect="1"/>
          </p:cNvSpPr>
          <p:nvPr>
            <p:ph type="sldImg"/>
          </p:nvPr>
        </p:nvSpPr>
        <p:spPr>
          <a:xfrm>
            <a:off x="438150" y="1235075"/>
            <a:ext cx="5921375" cy="3332163"/>
          </a:xfrm>
          <a:prstGeom prst="rect">
            <a:avLst/>
          </a:prstGeom>
        </p:spPr>
      </p:sp>
      <p:sp>
        <p:nvSpPr>
          <p:cNvPr id="524" name="PlaceHolder 2"/>
          <p:cNvSpPr>
            <a:spLocks noGrp="1"/>
          </p:cNvSpPr>
          <p:nvPr>
            <p:ph type="body"/>
          </p:nvPr>
        </p:nvSpPr>
        <p:spPr>
          <a:xfrm>
            <a:off x="679320" y="4751280"/>
            <a:ext cx="5438520" cy="3889080"/>
          </a:xfrm>
          <a:prstGeom prst="rect">
            <a:avLst/>
          </a:prstGeom>
        </p:spPr>
        <p:txBody>
          <a:bodyPr>
            <a:noAutofit/>
          </a:bodyPr>
          <a:lstStyle/>
          <a:p>
            <a:pPr>
              <a:lnSpc>
                <a:spcPct val="100000"/>
              </a:lnSpc>
              <a:tabLst>
                <a:tab pos="0" algn="l"/>
              </a:tabLst>
            </a:pPr>
            <a:r>
              <a:rPr lang="ru-RU" sz="1800" b="0" strike="noStrike" spc="-1">
                <a:solidFill>
                  <a:srgbClr val="000000"/>
                </a:solidFill>
                <a:latin typeface="Times New Roman"/>
                <a:ea typeface="Times New Roman"/>
              </a:rPr>
              <a:t>В ноябре 2022 года был осуществлен очередной этап модернизации СК «Говорун», связанный с расширением CPU-компоненты  и иерархической системы обработки и хранения данных.</a:t>
            </a:r>
            <a:r>
              <a:rPr lang="en-US" sz="1800" b="0" strike="noStrike" spc="-1">
                <a:solidFill>
                  <a:srgbClr val="000000"/>
                </a:solidFill>
                <a:latin typeface="Times New Roman"/>
                <a:ea typeface="Times New Roman"/>
              </a:rPr>
              <a:t> </a:t>
            </a:r>
            <a:r>
              <a:rPr lang="ru-RU" sz="1800" b="0" strike="noStrike" spc="-1">
                <a:solidFill>
                  <a:srgbClr val="000000"/>
                </a:solidFill>
                <a:latin typeface="Times New Roman"/>
                <a:ea typeface="Times New Roman"/>
              </a:rPr>
              <a:t>В итоге, производительность СК «Говорун» выросла на 23,5% и достигла уровня 1,1 ПФлопс, а общая емкость иерархического хранилища выросла до 8,6 ПБ.</a:t>
            </a:r>
            <a:r>
              <a:rPr lang="en-US" sz="1800" b="0" strike="noStrike" spc="-1">
                <a:solidFill>
                  <a:srgbClr val="000000"/>
                </a:solidFill>
                <a:latin typeface="Times New Roman"/>
                <a:ea typeface="Times New Roman"/>
              </a:rPr>
              <a:t> </a:t>
            </a:r>
            <a:r>
              <a:rPr lang="ru-RU" sz="1800" b="0" strike="noStrike" spc="-1">
                <a:solidFill>
                  <a:srgbClr val="000000"/>
                </a:solidFill>
                <a:latin typeface="Times New Roman"/>
                <a:ea typeface="Times New Roman"/>
              </a:rPr>
              <a:t>Гиперконвергентность новых вычислительных узлов уже позволила задействовать их для задач массовой генерации и реконструкции данных эксперимента MPD NIC</a:t>
            </a:r>
            <a:r>
              <a:rPr lang="en-US" sz="1800" b="0" strike="noStrike" spc="-1">
                <a:solidFill>
                  <a:srgbClr val="000000"/>
                </a:solidFill>
                <a:latin typeface="Times New Roman"/>
                <a:ea typeface="Times New Roman"/>
              </a:rPr>
              <a:t>A</a:t>
            </a:r>
            <a:r>
              <a:rPr lang="ru-RU" sz="1800" b="0" strike="noStrike" spc="-1">
                <a:solidFill>
                  <a:srgbClr val="000000"/>
                </a:solidFill>
                <a:latin typeface="Times New Roman"/>
                <a:ea typeface="Times New Roman"/>
              </a:rPr>
              <a:t>: было сгенерировано более 50 миллионов событий. Следует отметить, что для ряда задач MPD возникла потребность в большом объеме оперативной памяти, которую удовлетворяют новые узлы. </a:t>
            </a:r>
            <a:endParaRPr lang="ru-RU" sz="1800" b="0" strike="noStrike" spc="-1">
              <a:latin typeface="Calibri"/>
            </a:endParaRPr>
          </a:p>
          <a:p>
            <a:pPr>
              <a:lnSpc>
                <a:spcPct val="100000"/>
              </a:lnSpc>
              <a:tabLst>
                <a:tab pos="0" algn="l"/>
              </a:tabLst>
            </a:pPr>
            <a:endParaRPr lang="ru-RU" sz="1800" b="0" strike="noStrike" spc="-1">
              <a:latin typeface="Calibri"/>
            </a:endParaRPr>
          </a:p>
          <a:p>
            <a:pPr>
              <a:lnSpc>
                <a:spcPct val="100000"/>
              </a:lnSpc>
              <a:tabLst>
                <a:tab pos="0" algn="l"/>
              </a:tabLst>
            </a:pPr>
            <a:endParaRPr lang="ru-RU" sz="1800" b="0" strike="noStrike" spc="-1">
              <a:latin typeface="Calibri"/>
            </a:endParaRPr>
          </a:p>
          <a:p>
            <a:pPr>
              <a:lnSpc>
                <a:spcPct val="100000"/>
              </a:lnSpc>
              <a:tabLst>
                <a:tab pos="0" algn="l"/>
              </a:tabLst>
            </a:pPr>
            <a:r>
              <a:rPr lang="en-US" sz="1800" b="0" strike="noStrike" spc="-1">
                <a:solidFill>
                  <a:srgbClr val="000000"/>
                </a:solidFill>
                <a:latin typeface="Times New Roman"/>
                <a:ea typeface="Times New Roman"/>
              </a:rPr>
              <a:t>In November 2022, the next stage of modernization of the “Govorun” supercomputer, which is associated with the expansion of the CPU component</a:t>
            </a:r>
            <a:r>
              <a:rPr lang="ru-RU" sz="1800" b="0" strike="noStrike" spc="-1">
                <a:solidFill>
                  <a:srgbClr val="000000"/>
                </a:solidFill>
                <a:latin typeface="Times New Roman"/>
                <a:ea typeface="Times New Roman"/>
              </a:rPr>
              <a:t> </a:t>
            </a:r>
            <a:r>
              <a:rPr lang="en-US" sz="1800" b="0" strike="noStrike" spc="-1">
                <a:solidFill>
                  <a:srgbClr val="000000"/>
                </a:solidFill>
                <a:latin typeface="Times New Roman"/>
                <a:ea typeface="Times New Roman"/>
              </a:rPr>
              <a:t>and the hierarchical data processing and storage system, took place. Consequently, the performance of the “Govorun” supercomputer enhanced by 23.5% and reached 1.1 PFlops, and the total capacity of the hierarchical storage increased to 8.6 PB. The hyperconvergence of the new compute nodes has already enabled their use for data mass generation and reconstruction tasks within the NICA MPD experiment</a:t>
            </a:r>
            <a:r>
              <a:rPr lang="ru-RU" sz="1800" b="0" strike="noStrike" spc="-1">
                <a:solidFill>
                  <a:srgbClr val="000000"/>
                </a:solidFill>
                <a:latin typeface="Times New Roman"/>
                <a:ea typeface="Times New Roman"/>
              </a:rPr>
              <a:t>: </a:t>
            </a:r>
            <a:r>
              <a:rPr lang="en-US" sz="1800" b="0" strike="noStrike" spc="-1">
                <a:solidFill>
                  <a:srgbClr val="000000"/>
                </a:solidFill>
                <a:latin typeface="Times New Roman"/>
                <a:ea typeface="Times New Roman"/>
              </a:rPr>
              <a:t>over 50 million events were generated. It is noteworthy that for a number of MPD tasks, there was a need for a large amount of RAM, which is satisfied by the new nodes.</a:t>
            </a:r>
            <a:endParaRPr lang="ru-RU" sz="1800" b="0" strike="noStrike" spc="-1">
              <a:latin typeface="Calibri"/>
            </a:endParaRPr>
          </a:p>
        </p:txBody>
      </p:sp>
      <p:sp>
        <p:nvSpPr>
          <p:cNvPr id="525" name="TextShape 3"/>
          <p:cNvSpPr txBox="1"/>
          <p:nvPr/>
        </p:nvSpPr>
        <p:spPr>
          <a:xfrm>
            <a:off x="3849840" y="9379080"/>
            <a:ext cx="2945880" cy="495000"/>
          </a:xfrm>
          <a:prstGeom prst="rect">
            <a:avLst/>
          </a:prstGeom>
          <a:noFill/>
          <a:ln>
            <a:noFill/>
          </a:ln>
        </p:spPr>
        <p:txBody>
          <a:bodyPr anchor="b">
            <a:noAutofit/>
          </a:bodyPr>
          <a:lstStyle/>
          <a:p>
            <a:pPr algn="r"/>
            <a:fld id="{AF7D56C5-902C-468E-90DD-388CB2F177D6}" type="slidenum">
              <a:rPr lang="ru-RU" sz="1200" spc="-1">
                <a:solidFill>
                  <a:prstClr val="black"/>
                </a:solidFill>
              </a:rPr>
              <a:pPr algn="r"/>
              <a:t>10</a:t>
            </a:fld>
            <a:endParaRPr lang="ru-RU" sz="1200" spc="-1">
              <a:solidFill>
                <a:prstClr val="black"/>
              </a:solidFill>
            </a:endParaRPr>
          </a:p>
        </p:txBody>
      </p:sp>
    </p:spTree>
    <p:extLst>
      <p:ext uri="{BB962C8B-B14F-4D97-AF65-F5344CB8AC3E}">
        <p14:creationId xmlns:p14="http://schemas.microsoft.com/office/powerpoint/2010/main" val="2232066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66"/>
                </a:solidFill>
                <a:latin typeface="Arial" panose="020B0604020202020204" pitchFamily="34" charset="0"/>
                <a:cs typeface="Arial" panose="020B0604020202020204" pitchFamily="34" charset="0"/>
              </a:rPr>
              <a:t>A universal computing resource that supports individual scientists and provides a variety of common services, ranging from</a:t>
            </a:r>
            <a:r>
              <a:rPr lang="ru-RU" sz="1200" dirty="0">
                <a:solidFill>
                  <a:srgbClr val="000066"/>
                </a:solidFill>
                <a:latin typeface="Arial" panose="020B0604020202020204" pitchFamily="34" charset="0"/>
                <a:cs typeface="Arial" panose="020B0604020202020204" pitchFamily="34" charset="0"/>
              </a:rPr>
              <a:t> </a:t>
            </a:r>
            <a:r>
              <a:rPr lang="en-US" sz="1200" dirty="0">
                <a:solidFill>
                  <a:srgbClr val="000066"/>
                </a:solidFill>
                <a:latin typeface="Arial" panose="020B0604020202020204" pitchFamily="34" charset="0"/>
                <a:cs typeface="Arial" panose="020B0604020202020204" pitchFamily="34" charset="0"/>
              </a:rPr>
              <a:t>simple</a:t>
            </a:r>
            <a:r>
              <a:rPr lang="ru-RU" sz="1200" dirty="0">
                <a:solidFill>
                  <a:srgbClr val="000066"/>
                </a:solidFill>
                <a:latin typeface="Arial" panose="020B0604020202020204" pitchFamily="34" charset="0"/>
                <a:cs typeface="Arial" panose="020B0604020202020204" pitchFamily="34" charset="0"/>
              </a:rPr>
              <a:t> </a:t>
            </a:r>
            <a:r>
              <a:rPr lang="en-US" sz="1200" dirty="0">
                <a:solidFill>
                  <a:srgbClr val="000066"/>
                </a:solidFill>
                <a:latin typeface="Arial" panose="020B0604020202020204" pitchFamily="34" charset="0"/>
                <a:cs typeface="Arial" panose="020B0604020202020204" pitchFamily="34" charset="0"/>
              </a:rPr>
              <a:t>websites to complex multi-user computational systems</a:t>
            </a:r>
            <a:r>
              <a:rPr lang="ru-RU" sz="1200" dirty="0">
                <a:solidFill>
                  <a:srgbClr val="000066"/>
                </a:solidFill>
                <a:latin typeface="Arial" panose="020B0604020202020204" pitchFamily="34" charset="0"/>
                <a:cs typeface="Arial" panose="020B0604020202020204" pitchFamily="34" charset="0"/>
              </a:rPr>
              <a:t>.</a:t>
            </a:r>
            <a:r>
              <a:rPr lang="en-US" sz="1200" dirty="0">
                <a:solidFill>
                  <a:srgbClr val="000066"/>
                </a:solidFill>
                <a:latin typeface="Arial" panose="020B0604020202020204" pitchFamily="34" charset="0"/>
                <a:cs typeface="Arial" panose="020B0604020202020204" pitchFamily="34" charset="0"/>
              </a:rPr>
              <a:t> </a:t>
            </a:r>
            <a:endParaRPr lang="ru-RU" sz="1200" dirty="0">
              <a:solidFill>
                <a:srgbClr val="000066"/>
              </a:solidFill>
              <a:latin typeface="Arial" panose="020B0604020202020204" pitchFamily="34" charset="0"/>
              <a:cs typeface="Arial" panose="020B0604020202020204" pitchFamily="34" charset="0"/>
            </a:endParaRPr>
          </a:p>
          <a:p>
            <a:endParaRPr lang="en-US" sz="1200" kern="1200" dirty="0">
              <a:solidFill>
                <a:schemeClr val="tx1"/>
              </a:solidFill>
              <a:effectLst/>
              <a:latin typeface="+mn-lt"/>
              <a:ea typeface="+mn-ea"/>
              <a:cs typeface="+mn-cs"/>
            </a:endParaRPr>
          </a:p>
          <a:p>
            <a:br>
              <a:rPr lang="ru-RU" altLang="ru-RU" dirty="0"/>
            </a:br>
            <a:endParaRPr lang="ru-RU" altLang="ru-RU" dirty="0"/>
          </a:p>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12</a:t>
            </a:fld>
            <a:endParaRPr lang="ru-RU"/>
          </a:p>
        </p:txBody>
      </p:sp>
    </p:spTree>
    <p:extLst>
      <p:ext uri="{BB962C8B-B14F-4D97-AF65-F5344CB8AC3E}">
        <p14:creationId xmlns:p14="http://schemas.microsoft.com/office/powerpoint/2010/main" val="1754672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spc="-20" dirty="0">
                <a:effectLst/>
                <a:latin typeface="Times New Roman" panose="02020603050405020304" pitchFamily="18" charset="0"/>
                <a:ea typeface="Calibri" panose="020F0502020204030204" pitchFamily="34" charset="0"/>
              </a:rPr>
              <a:t>Вычислительный кластер Института математики и цифро</a:t>
            </a:r>
            <a:r>
              <a:rPr lang="ru-RU" sz="1800" b="0" spc="-20" dirty="0">
                <a:effectLst/>
                <a:latin typeface="Times New Roman" panose="02020603050405020304" pitchFamily="18" charset="0"/>
                <a:ea typeface="Calibri" panose="020F0502020204030204" pitchFamily="34" charset="0"/>
              </a:rPr>
              <a:t>вой технологии Монгольской Академии Наук (</a:t>
            </a:r>
            <a:r>
              <a:rPr lang="en-US" sz="1800" b="0" spc="-20" dirty="0">
                <a:effectLst/>
                <a:latin typeface="Times New Roman" panose="02020603050405020304" pitchFamily="18" charset="0"/>
                <a:ea typeface="Calibri" panose="020F0502020204030204" pitchFamily="34" charset="0"/>
              </a:rPr>
              <a:t>IMDT MAS</a:t>
            </a:r>
            <a:r>
              <a:rPr lang="ru-RU" sz="1800" b="0" spc="-20" dirty="0">
                <a:effectLst/>
                <a:latin typeface="Times New Roman" panose="02020603050405020304" pitchFamily="18" charset="0"/>
                <a:ea typeface="Calibri" panose="020F0502020204030204" pitchFamily="34" charset="0"/>
              </a:rPr>
              <a:t>) был интегрирован в гетерогенную распределенную среду на базе платформы </a:t>
            </a:r>
            <a:r>
              <a:rPr lang="en-US" sz="1800" b="0" spc="-20" dirty="0">
                <a:effectLst/>
                <a:latin typeface="Times New Roman" panose="02020603050405020304" pitchFamily="18" charset="0"/>
                <a:ea typeface="Calibri" panose="020F0502020204030204" pitchFamily="34" charset="0"/>
              </a:rPr>
              <a:t>DIRA</a:t>
            </a:r>
            <a:r>
              <a:rPr lang="ru-RU" sz="1800" b="0" spc="-20" dirty="0">
                <a:effectLst/>
                <a:latin typeface="Times New Roman" panose="02020603050405020304" pitchFamily="18" charset="0"/>
                <a:ea typeface="Calibri" panose="020F0502020204030204" pitchFamily="34" charset="0"/>
              </a:rPr>
              <a:t>С. Это дает возможность использовать свободные ресурсы кластера в </a:t>
            </a:r>
            <a:r>
              <a:rPr lang="ru-RU" sz="1800" b="0" dirty="0">
                <a:effectLst/>
                <a:latin typeface="Times New Roman" panose="02020603050405020304" pitchFamily="18" charset="0"/>
                <a:ea typeface="Calibri" panose="020F0502020204030204" pitchFamily="34" charset="0"/>
              </a:rPr>
              <a:t>вычислениях для </a:t>
            </a:r>
            <a:r>
              <a:rPr lang="ru-RU" sz="1800" b="0" dirty="0" err="1">
                <a:effectLst/>
                <a:latin typeface="Times New Roman" panose="02020603050405020304" pitchFamily="18" charset="0"/>
                <a:ea typeface="Calibri" panose="020F0502020204030204" pitchFamily="34" charset="0"/>
              </a:rPr>
              <a:t>мегасайенс</a:t>
            </a:r>
            <a:r>
              <a:rPr lang="ru-RU" sz="1800" b="0" dirty="0">
                <a:effectLst/>
                <a:latin typeface="Times New Roman" panose="02020603050405020304" pitchFamily="18" charset="0"/>
                <a:ea typeface="Calibri" panose="020F0502020204030204" pitchFamily="34" charset="0"/>
              </a:rPr>
              <a:t> проекта </a:t>
            </a:r>
            <a:r>
              <a:rPr lang="en-US" sz="1800" b="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NICA</a:t>
            </a:r>
            <a:r>
              <a:rPr lang="ru-RU" sz="1800" b="0" dirty="0">
                <a:effectLst/>
                <a:latin typeface="Times New Roman" panose="02020603050405020304" pitchFamily="18" charset="0"/>
                <a:ea typeface="Calibri" panose="020F0502020204030204" pitchFamily="34" charset="0"/>
              </a:rPr>
              <a:t>.</a:t>
            </a:r>
            <a:r>
              <a:rPr lang="ru-RU" sz="1800" b="0" spc="-20" dirty="0">
                <a:effectLst/>
                <a:latin typeface="Times New Roman" panose="02020603050405020304" pitchFamily="18" charset="0"/>
                <a:ea typeface="Calibri" panose="020F0502020204030204" pitchFamily="34" charset="0"/>
              </a:rPr>
              <a:t> </a:t>
            </a:r>
            <a:r>
              <a:rPr lang="en-US" sz="1800" b="0" spc="-20" dirty="0">
                <a:effectLst/>
                <a:latin typeface="Times New Roman" panose="02020603050405020304" pitchFamily="18" charset="0"/>
                <a:ea typeface="Calibri" panose="020F0502020204030204" pitchFamily="34" charset="0"/>
              </a:rPr>
              <a:t> </a:t>
            </a:r>
            <a:r>
              <a:rPr lang="ru-RU" sz="1800" b="0" spc="-20" dirty="0">
                <a:effectLst/>
                <a:latin typeface="Times New Roman" panose="02020603050405020304" pitchFamily="18" charset="0"/>
                <a:ea typeface="Calibri" panose="020F0502020204030204" pitchFamily="34" charset="0"/>
              </a:rPr>
              <a:t>Также добавлена </a:t>
            </a:r>
            <a:r>
              <a:rPr lang="ru-RU" sz="2800" b="0" dirty="0"/>
              <a:t>национальная научно-образовательная телекоммуникационная сеть России, позволяющая использовать свободные ресурсы, подключенные к сети НИКС.  Ресурсы Гетерогенной платформы используются для массовой генерации и реконструкции данных эксперимента </a:t>
            </a:r>
            <a:r>
              <a:rPr lang="en-US" sz="2800" b="0" dirty="0"/>
              <a:t>MPD</a:t>
            </a:r>
            <a:r>
              <a:rPr lang="ru-RU" sz="2800" b="0" dirty="0"/>
              <a:t>. </a:t>
            </a:r>
            <a:r>
              <a:rPr lang="ru-RU" sz="1800" dirty="0">
                <a:solidFill>
                  <a:srgbClr val="000000"/>
                </a:solidFill>
                <a:effectLst/>
                <a:latin typeface="Times New Roman" panose="02020603050405020304" pitchFamily="18" charset="0"/>
                <a:ea typeface="Times New Roman" panose="02020603050405020304" pitchFamily="18" charset="0"/>
              </a:rPr>
              <a:t>Практика использования различных вычислительных ресурсов ОИЯИ и других институтов коллаборации MPD показала, что на данный момент наиболее эффективным является использование ресурсов именно СК «Говорун». Диаграмма справа иллюстрирует увеличение доли вычислительных ресурсов МИВК в гетерогенной среде для задач MPD. Резкое увеличение доли СК «Говорун» связано с проведенной в </a:t>
            </a:r>
            <a:r>
              <a:rPr lang="en-US" sz="1800" dirty="0">
                <a:solidFill>
                  <a:srgbClr val="000000"/>
                </a:solidFill>
                <a:effectLst/>
                <a:latin typeface="Times New Roman" panose="02020603050405020304" pitchFamily="18" charset="0"/>
                <a:ea typeface="Times New Roman" panose="02020603050405020304" pitchFamily="18" charset="0"/>
              </a:rPr>
              <a:t>2022</a:t>
            </a:r>
            <a:r>
              <a:rPr lang="ru-RU" sz="1800" dirty="0">
                <a:solidFill>
                  <a:srgbClr val="000000"/>
                </a:solidFill>
                <a:effectLst/>
                <a:latin typeface="Times New Roman" panose="02020603050405020304" pitchFamily="18" charset="0"/>
                <a:ea typeface="Times New Roman" panose="02020603050405020304" pitchFamily="18" charset="0"/>
              </a:rPr>
              <a:t> году модернизацией, так на новых узлах было сгенерировано более 50 миллионов событий.    </a:t>
            </a:r>
            <a:endParaRPr lang="ru-RU" sz="18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b="0" dirty="0">
              <a:effectLst/>
              <a:latin typeface="Times New Roman" panose="02020603050405020304" pitchFamily="18" charset="0"/>
              <a:ea typeface="Calibri" panose="020F0502020204030204" pitchFamily="34" charset="0"/>
            </a:endParaRPr>
          </a:p>
          <a:p>
            <a:endParaRPr lang="ru-RU" dirty="0"/>
          </a:p>
          <a:p>
            <a:pPr algn="just"/>
            <a:r>
              <a:rPr lang="en-US" sz="1200" spc="-20" dirty="0">
                <a:effectLst/>
                <a:latin typeface="Times New Roman" panose="02020603050405020304" pitchFamily="18" charset="0"/>
                <a:ea typeface="Calibri" panose="020F0502020204030204" pitchFamily="34" charset="0"/>
              </a:rPr>
              <a:t>The </a:t>
            </a:r>
            <a:r>
              <a:rPr lang="en-US" sz="1200" spc="-20" dirty="0">
                <a:solidFill>
                  <a:srgbClr val="0000FF"/>
                </a:solidFill>
                <a:effectLst/>
                <a:latin typeface="Times New Roman" panose="02020603050405020304" pitchFamily="18" charset="0"/>
                <a:ea typeface="Calibri" panose="020F0502020204030204" pitchFamily="34" charset="0"/>
              </a:rPr>
              <a:t>computing cluster of the Institute of Mathematics and Digital Technologies of the Mongolian Academy of Sciences </a:t>
            </a:r>
            <a:r>
              <a:rPr lang="en-US" sz="1200" spc="-20" dirty="0">
                <a:effectLst/>
                <a:latin typeface="Times New Roman" panose="02020603050405020304" pitchFamily="18" charset="0"/>
                <a:ea typeface="Calibri" panose="020F0502020204030204" pitchFamily="34" charset="0"/>
              </a:rPr>
              <a:t>(IMDT MAS)</a:t>
            </a:r>
            <a:r>
              <a:rPr lang="ru-RU" sz="1200" spc="-20" dirty="0">
                <a:effectLst/>
                <a:latin typeface="Times New Roman" panose="02020603050405020304" pitchFamily="18" charset="0"/>
                <a:ea typeface="Calibri" panose="020F0502020204030204" pitchFamily="34" charset="0"/>
              </a:rPr>
              <a:t> </a:t>
            </a:r>
            <a:r>
              <a:rPr lang="en-US" spc="-20" dirty="0">
                <a:solidFill>
                  <a:srgbClr val="0000FF"/>
                </a:solidFill>
                <a:effectLst/>
                <a:latin typeface="Times New Roman" panose="02020603050405020304" pitchFamily="18" charset="0"/>
                <a:ea typeface="Calibri" panose="020F0502020204030204" pitchFamily="34" charset="0"/>
              </a:rPr>
              <a:t>was integrated into the heterogeneous distributed environment based on the DIRAC platform.</a:t>
            </a:r>
            <a:r>
              <a:rPr lang="en-US" spc="-20" baseline="0" dirty="0">
                <a:solidFill>
                  <a:srgbClr val="0000FF"/>
                </a:solidFill>
                <a:effectLst/>
                <a:latin typeface="Times New Roman" panose="02020603050405020304" pitchFamily="18" charset="0"/>
                <a:ea typeface="Calibri" panose="020F0502020204030204" pitchFamily="34" charset="0"/>
              </a:rPr>
              <a:t> </a:t>
            </a:r>
            <a:r>
              <a:rPr lang="en-US" dirty="0">
                <a:latin typeface="Times New Roman" panose="02020603050405020304" pitchFamily="18" charset="0"/>
                <a:cs typeface="Times New Roman" panose="02020603050405020304" pitchFamily="18" charset="0"/>
              </a:rPr>
              <a:t>This makes it possible to use available cluster resources in computing for the NICA </a:t>
            </a:r>
            <a:r>
              <a:rPr lang="en-US" dirty="0" err="1">
                <a:latin typeface="Times New Roman" panose="02020603050405020304" pitchFamily="18" charset="0"/>
                <a:cs typeface="Times New Roman" panose="02020603050405020304" pitchFamily="18" charset="0"/>
              </a:rPr>
              <a:t>megascience</a:t>
            </a:r>
            <a:r>
              <a:rPr lang="en-US" dirty="0">
                <a:latin typeface="Times New Roman" panose="02020603050405020304" pitchFamily="18" charset="0"/>
                <a:cs typeface="Times New Roman" panose="02020603050405020304" pitchFamily="18" charset="0"/>
              </a:rPr>
              <a:t> project. </a:t>
            </a:r>
            <a:r>
              <a:rPr lang="en-US" spc="-20" baseline="0" dirty="0">
                <a:solidFill>
                  <a:srgbClr val="0000FF"/>
                </a:solidFill>
                <a:effectLst/>
                <a:latin typeface="Times New Roman" panose="02020603050405020304" pitchFamily="18" charset="0"/>
                <a:ea typeface="Calibri" panose="020F0502020204030204" pitchFamily="34" charset="0"/>
              </a:rPr>
              <a:t>The </a:t>
            </a:r>
            <a:r>
              <a:rPr lang="en-US" sz="1200" spc="-20" dirty="0">
                <a:solidFill>
                  <a:srgbClr val="0000FF"/>
                </a:solidFill>
                <a:effectLst/>
                <a:latin typeface="Times New Roman" panose="02020603050405020304" pitchFamily="18" charset="0"/>
                <a:ea typeface="Calibri" panose="020F0502020204030204" pitchFamily="34" charset="0"/>
              </a:rPr>
              <a:t>National</a:t>
            </a:r>
            <a:r>
              <a:rPr lang="ru-RU" sz="1200" spc="-20" dirty="0">
                <a:solidFill>
                  <a:srgbClr val="0000FF"/>
                </a:solidFill>
                <a:effectLst/>
                <a:latin typeface="Times New Roman" panose="02020603050405020304" pitchFamily="18" charset="0"/>
                <a:ea typeface="Calibri" panose="020F0502020204030204" pitchFamily="34" charset="0"/>
              </a:rPr>
              <a:t> </a:t>
            </a:r>
            <a:r>
              <a:rPr lang="en-US" dirty="0">
                <a:solidFill>
                  <a:srgbClr val="0000FF"/>
                </a:solidFill>
                <a:latin typeface="Times New Roman" panose="02020603050405020304" pitchFamily="18" charset="0"/>
                <a:cs typeface="Times New Roman" panose="02020603050405020304" pitchFamily="18" charset="0"/>
              </a:rPr>
              <a:t>Research Computer Network</a:t>
            </a:r>
            <a:r>
              <a:rPr lang="en-US" baseline="0" dirty="0">
                <a:solidFill>
                  <a:schemeClr val="tx1"/>
                </a:solidFill>
                <a:latin typeface="Times New Roman" panose="02020603050405020304" pitchFamily="18" charset="0"/>
                <a:cs typeface="Times New Roman" panose="02020603050405020304" pitchFamily="18" charset="0"/>
              </a:rPr>
              <a:t> (NIKS, </a:t>
            </a:r>
            <a:r>
              <a:rPr lang="en-US" dirty="0">
                <a:latin typeface="Times New Roman" panose="02020603050405020304" pitchFamily="18" charset="0"/>
                <a:cs typeface="Times New Roman" panose="02020603050405020304" pitchFamily="18" charset="0"/>
              </a:rPr>
              <a:t>the Russia's largest research and education network) was also</a:t>
            </a:r>
            <a:r>
              <a:rPr lang="en-US" baseline="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added, allowing the use of available resources connected to the NIKS network</a:t>
            </a:r>
            <a:r>
              <a:rPr lang="en-US" spc="-20" dirty="0">
                <a:effectLst/>
                <a:latin typeface="Times New Roman" panose="02020603050405020304" pitchFamily="18" charset="0"/>
                <a:ea typeface="Calibri" panose="020F0502020204030204" pitchFamily="34" charset="0"/>
              </a:rPr>
              <a:t>. </a:t>
            </a:r>
            <a:r>
              <a:rPr lang="en-US" dirty="0">
                <a:latin typeface="Times New Roman" panose="02020603050405020304" pitchFamily="18" charset="0"/>
                <a:cs typeface="Times New Roman" panose="02020603050405020304" pitchFamily="18" charset="0"/>
              </a:rPr>
              <a:t>The resources of the heterogeneous platform are used for data mass generation and reconstruction within</a:t>
            </a:r>
            <a:r>
              <a:rPr lang="en-US" baseline="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MPD experiment. </a:t>
            </a:r>
            <a:r>
              <a:rPr lang="en-US" sz="1800" dirty="0">
                <a:solidFill>
                  <a:srgbClr val="000000"/>
                </a:solidFill>
                <a:effectLst/>
                <a:latin typeface="Times New Roman" panose="02020603050405020304" pitchFamily="18" charset="0"/>
                <a:ea typeface="Times New Roman" panose="02020603050405020304" pitchFamily="18" charset="0"/>
              </a:rPr>
              <a:t>The experience of using different computing resources of JINR and other MPD collaboration institutes has shown that at present, the use of the “</a:t>
            </a:r>
            <a:r>
              <a:rPr lang="en-US" sz="1800" dirty="0" err="1">
                <a:solidFill>
                  <a:srgbClr val="000000"/>
                </a:solidFill>
                <a:effectLst/>
                <a:latin typeface="Times New Roman" panose="02020603050405020304" pitchFamily="18" charset="0"/>
                <a:ea typeface="Times New Roman" panose="02020603050405020304" pitchFamily="18" charset="0"/>
              </a:rPr>
              <a:t>Govorun</a:t>
            </a:r>
            <a:r>
              <a:rPr lang="en-US" sz="1800" dirty="0">
                <a:solidFill>
                  <a:srgbClr val="000000"/>
                </a:solidFill>
                <a:effectLst/>
                <a:latin typeface="Times New Roman" panose="02020603050405020304" pitchFamily="18" charset="0"/>
                <a:ea typeface="Times New Roman" panose="02020603050405020304" pitchFamily="18" charset="0"/>
              </a:rPr>
              <a:t>” supercomputer resources is the most efficient</a:t>
            </a:r>
            <a:r>
              <a:rPr lang="ru-RU" sz="1800" dirty="0">
                <a:solidFill>
                  <a:srgbClr val="000000"/>
                </a:solidFill>
                <a:effectLst/>
                <a:latin typeface="Times New Roman" panose="02020603050405020304" pitchFamily="18" charset="0"/>
                <a:ea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rPr>
              <a:t> The diagram on the right illustrates the increase in the share of the MICC computing resources in the heterogeneous environment for MPD tasks. The sharp increase in the share of the “</a:t>
            </a:r>
            <a:r>
              <a:rPr lang="en-US" sz="1800" dirty="0" err="1">
                <a:solidFill>
                  <a:srgbClr val="000000"/>
                </a:solidFill>
                <a:effectLst/>
                <a:latin typeface="Times New Roman" panose="02020603050405020304" pitchFamily="18" charset="0"/>
                <a:ea typeface="Times New Roman" panose="02020603050405020304" pitchFamily="18" charset="0"/>
              </a:rPr>
              <a:t>Govorun</a:t>
            </a:r>
            <a:r>
              <a:rPr lang="en-US" sz="1800" dirty="0">
                <a:solidFill>
                  <a:srgbClr val="000000"/>
                </a:solidFill>
                <a:effectLst/>
                <a:latin typeface="Times New Roman" panose="02020603050405020304" pitchFamily="18" charset="0"/>
                <a:ea typeface="Times New Roman" panose="02020603050405020304" pitchFamily="18" charset="0"/>
              </a:rPr>
              <a:t>” supercomputer is related</a:t>
            </a:r>
            <a:r>
              <a:rPr lang="en-US" sz="1800" baseline="0" dirty="0">
                <a:solidFill>
                  <a:srgbClr val="000000"/>
                </a:solidFill>
                <a:effectLst/>
                <a:latin typeface="Times New Roman" panose="02020603050405020304" pitchFamily="18" charset="0"/>
                <a:ea typeface="Times New Roman" panose="02020603050405020304" pitchFamily="18" charset="0"/>
              </a:rPr>
              <a:t> to</a:t>
            </a:r>
            <a:r>
              <a:rPr lang="en-US" sz="1800" dirty="0">
                <a:solidFill>
                  <a:srgbClr val="000000"/>
                </a:solidFill>
                <a:effectLst/>
                <a:latin typeface="Times New Roman" panose="02020603050405020304" pitchFamily="18" charset="0"/>
                <a:ea typeface="Times New Roman" panose="02020603050405020304" pitchFamily="18" charset="0"/>
              </a:rPr>
              <a:t> the modernization carried out in</a:t>
            </a:r>
            <a:r>
              <a:rPr lang="en-US" sz="1800" baseline="0" dirty="0">
                <a:solidFill>
                  <a:srgbClr val="000000"/>
                </a:solidFill>
                <a:effectLst/>
                <a:latin typeface="Times New Roman" panose="02020603050405020304" pitchFamily="18" charset="0"/>
                <a:ea typeface="Times New Roman" panose="02020603050405020304" pitchFamily="18" charset="0"/>
              </a:rPr>
              <a:t> 2022</a:t>
            </a:r>
            <a:r>
              <a:rPr lang="en-US" sz="1800" dirty="0">
                <a:solidFill>
                  <a:srgbClr val="000000"/>
                </a:solidFill>
                <a:effectLst/>
                <a:latin typeface="Times New Roman" panose="02020603050405020304" pitchFamily="18" charset="0"/>
                <a:ea typeface="Times New Roman" panose="02020603050405020304" pitchFamily="18" charset="0"/>
              </a:rPr>
              <a:t>; thus, more than 50 million events were generated on the new nodes.</a:t>
            </a:r>
            <a:endParaRPr lang="ru-RU"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86F838E5-7E13-4CE3-9439-4E35DC68732E}" type="slidenum">
              <a:rPr lang="ru-RU" smtClean="0"/>
              <a:t>14</a:t>
            </a:fld>
            <a:endParaRPr lang="ru-RU"/>
          </a:p>
        </p:txBody>
      </p:sp>
    </p:spTree>
    <p:extLst>
      <p:ext uri="{BB962C8B-B14F-4D97-AF65-F5344CB8AC3E}">
        <p14:creationId xmlns:p14="http://schemas.microsoft.com/office/powerpoint/2010/main" val="1808193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07000"/>
              </a:lnSpc>
              <a:spcBef>
                <a:spcPts val="600"/>
              </a:spcBef>
              <a:spcAft>
                <a:spcPts val="0"/>
              </a:spcAft>
              <a:buClr>
                <a:srgbClr val="000066"/>
              </a:buClr>
              <a:defRPr/>
            </a:pPr>
            <a:r>
              <a:rPr kumimoji="1" lang="en-US" dirty="0">
                <a:solidFill>
                  <a:srgbClr val="002060"/>
                </a:solidFill>
                <a:cs typeface="Arial" panose="020B0604020202020204" pitchFamily="34" charset="0"/>
              </a:rPr>
              <a:t>The project is aimed at</a:t>
            </a:r>
            <a:endParaRPr kumimoji="1" lang="ru-RU" dirty="0">
              <a:solidFill>
                <a:srgbClr val="002060"/>
              </a:solidFill>
              <a:cs typeface="Arial" panose="020B0604020202020204" pitchFamily="34" charset="0"/>
            </a:endParaRPr>
          </a:p>
          <a:p>
            <a:pPr marL="285750" indent="-285750" algn="just">
              <a:spcBef>
                <a:spcPts val="600"/>
              </a:spcBef>
              <a:spcAft>
                <a:spcPts val="0"/>
              </a:spcAft>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the development of mathematical methods and software  for  modeling  physical  processes  and  experimental  facilities,  processing  and  analyzing experimental  data  in  the  field  of  elementary  particle  physics,  nuclear  physics,  neutrino  physics, condensed matter, radiobiology, etc. </a:t>
            </a:r>
          </a:p>
          <a:p>
            <a:pPr marL="285750" indent="-285750" algn="just">
              <a:spcBef>
                <a:spcPts val="600"/>
              </a:spcBef>
              <a:spcAft>
                <a:spcPts val="0"/>
              </a:spcAft>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development, support and operation of software  complexes for the distributed processing and analysis of experimental data as well as information systems to support research at JINR and other world centers.</a:t>
            </a:r>
          </a:p>
          <a:p>
            <a:endParaRPr lang="ru-RU" dirty="0"/>
          </a:p>
        </p:txBody>
      </p:sp>
      <p:sp>
        <p:nvSpPr>
          <p:cNvPr id="4" name="Номер слайда 3"/>
          <p:cNvSpPr>
            <a:spLocks noGrp="1"/>
          </p:cNvSpPr>
          <p:nvPr>
            <p:ph type="sldNum" sz="quarter" idx="5"/>
          </p:nvPr>
        </p:nvSpPr>
        <p:spPr/>
        <p:txBody>
          <a:bodyPr/>
          <a:lstStyle/>
          <a:p>
            <a:fld id="{C8D11284-3CDC-46F0-9346-595426149DC6}" type="slidenum">
              <a:rPr lang="ru-RU" smtClean="0"/>
              <a:t>16</a:t>
            </a:fld>
            <a:endParaRPr lang="ru-RU"/>
          </a:p>
        </p:txBody>
      </p:sp>
    </p:spTree>
    <p:extLst>
      <p:ext uri="{BB962C8B-B14F-4D97-AF65-F5344CB8AC3E}">
        <p14:creationId xmlns:p14="http://schemas.microsoft.com/office/powerpoint/2010/main" val="918872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A70AC5-9BB5-44E1-81A0-3184EC5BF377}" type="slidenum">
              <a:rPr lang="ru-RU" smtClean="0"/>
              <a:t>20</a:t>
            </a:fld>
            <a:endParaRPr lang="ru-RU"/>
          </a:p>
        </p:txBody>
      </p:sp>
    </p:spTree>
    <p:extLst>
      <p:ext uri="{BB962C8B-B14F-4D97-AF65-F5344CB8AC3E}">
        <p14:creationId xmlns:p14="http://schemas.microsoft.com/office/powerpoint/2010/main" val="199145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A70AC5-9BB5-44E1-81A0-3184EC5BF377}" type="slidenum">
              <a:rPr lang="ru-RU" smtClean="0"/>
              <a:t>22</a:t>
            </a:fld>
            <a:endParaRPr lang="ru-RU"/>
          </a:p>
        </p:txBody>
      </p:sp>
    </p:spTree>
    <p:extLst>
      <p:ext uri="{BB962C8B-B14F-4D97-AF65-F5344CB8AC3E}">
        <p14:creationId xmlns:p14="http://schemas.microsoft.com/office/powerpoint/2010/main" val="2867917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A70AC5-9BB5-44E1-81A0-3184EC5BF377}" type="slidenum">
              <a:rPr lang="ru-RU" smtClean="0"/>
              <a:t>23</a:t>
            </a:fld>
            <a:endParaRPr lang="ru-RU"/>
          </a:p>
        </p:txBody>
      </p:sp>
    </p:spTree>
    <p:extLst>
      <p:ext uri="{BB962C8B-B14F-4D97-AF65-F5344CB8AC3E}">
        <p14:creationId xmlns:p14="http://schemas.microsoft.com/office/powerpoint/2010/main" val="258195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student schools are traditionally held on the basis of conferences </a:t>
            </a:r>
            <a:endParaRPr lang="ru-RU"/>
          </a:p>
        </p:txBody>
      </p:sp>
      <p:sp>
        <p:nvSpPr>
          <p:cNvPr id="4" name="Номер слайда 3"/>
          <p:cNvSpPr>
            <a:spLocks noGrp="1"/>
          </p:cNvSpPr>
          <p:nvPr>
            <p:ph type="sldNum" sz="quarter" idx="5"/>
          </p:nvPr>
        </p:nvSpPr>
        <p:spPr/>
        <p:txBody>
          <a:bodyPr/>
          <a:lstStyle/>
          <a:p>
            <a:fld id="{946A5344-2681-4114-B520-566B13976F6A}" type="slidenum">
              <a:rPr lang="ru-RU" smtClean="0"/>
              <a:t>26</a:t>
            </a:fld>
            <a:endParaRPr lang="ru-RU"/>
          </a:p>
        </p:txBody>
      </p:sp>
    </p:spTree>
    <p:extLst>
      <p:ext uri="{BB962C8B-B14F-4D97-AF65-F5344CB8AC3E}">
        <p14:creationId xmlns:p14="http://schemas.microsoft.com/office/powerpoint/2010/main" val="2755599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08EAF2-1FDE-4581-BD0A-DB67F64F9DEA}"/>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0F6628D7-20EE-4016-8638-F706B01F5C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CFDE3D1C-04AB-4E2A-8A08-C594747A33D9}"/>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C1AE3770-E162-4DBB-B662-7FBCEDDD7D6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71422FE-A12C-40C4-BBE5-2AC692BE915B}"/>
              </a:ext>
            </a:extLst>
          </p:cNvPr>
          <p:cNvSpPr>
            <a:spLocks noGrp="1"/>
          </p:cNvSpPr>
          <p:nvPr>
            <p:ph type="sldNum" sz="quarter" idx="12"/>
          </p:nvPr>
        </p:nvSpPr>
        <p:spPr/>
        <p:txBody>
          <a:bodyPr/>
          <a:lstStyle/>
          <a:p>
            <a:fld id="{7BA137AC-1F49-42E0-969B-07B4E963151C}" type="slidenum">
              <a:rPr lang="ru-RU" smtClean="0"/>
              <a:t>‹#›</a:t>
            </a:fld>
            <a:endParaRPr lang="ru-RU"/>
          </a:p>
        </p:txBody>
      </p:sp>
    </p:spTree>
    <p:extLst>
      <p:ext uri="{BB962C8B-B14F-4D97-AF65-F5344CB8AC3E}">
        <p14:creationId xmlns:p14="http://schemas.microsoft.com/office/powerpoint/2010/main" val="2746226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46F5CE-4CFF-4A5B-9E0E-1F340A5E5B1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466358B-ABBB-462A-B6AD-CF8328193AFD}"/>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7124CC6-0CD9-42E7-9B5A-35E6E633AF10}"/>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805FE6B6-9764-4B26-B6C7-A4BED02AA3D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F0289C3-2FA1-4077-80EC-25AC35DE636D}"/>
              </a:ext>
            </a:extLst>
          </p:cNvPr>
          <p:cNvSpPr>
            <a:spLocks noGrp="1"/>
          </p:cNvSpPr>
          <p:nvPr>
            <p:ph type="sldNum" sz="quarter" idx="12"/>
          </p:nvPr>
        </p:nvSpPr>
        <p:spPr/>
        <p:txBody>
          <a:bodyPr/>
          <a:lstStyle/>
          <a:p>
            <a:fld id="{7BA137AC-1F49-42E0-969B-07B4E963151C}" type="slidenum">
              <a:rPr lang="ru-RU" smtClean="0"/>
              <a:t>‹#›</a:t>
            </a:fld>
            <a:endParaRPr lang="ru-RU"/>
          </a:p>
        </p:txBody>
      </p:sp>
    </p:spTree>
    <p:extLst>
      <p:ext uri="{BB962C8B-B14F-4D97-AF65-F5344CB8AC3E}">
        <p14:creationId xmlns:p14="http://schemas.microsoft.com/office/powerpoint/2010/main" val="189813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E307E8D-5A68-4205-9969-266C6F3D00F0}"/>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3F4F0B40-8A4C-40AF-BEDE-0B265956792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D69271A-533B-4366-B9F6-82752580991A}"/>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38DDD981-D8BD-46F0-8E4B-06A00FB4B46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B4F2FC8-3D1B-4A1F-8B46-F2052A30647D}"/>
              </a:ext>
            </a:extLst>
          </p:cNvPr>
          <p:cNvSpPr>
            <a:spLocks noGrp="1"/>
          </p:cNvSpPr>
          <p:nvPr>
            <p:ph type="sldNum" sz="quarter" idx="12"/>
          </p:nvPr>
        </p:nvSpPr>
        <p:spPr/>
        <p:txBody>
          <a:bodyPr/>
          <a:lstStyle/>
          <a:p>
            <a:fld id="{7BA137AC-1F49-42E0-969B-07B4E963151C}" type="slidenum">
              <a:rPr lang="ru-RU" smtClean="0"/>
              <a:t>‹#›</a:t>
            </a:fld>
            <a:endParaRPr lang="ru-RU"/>
          </a:p>
        </p:txBody>
      </p:sp>
    </p:spTree>
    <p:extLst>
      <p:ext uri="{BB962C8B-B14F-4D97-AF65-F5344CB8AC3E}">
        <p14:creationId xmlns:p14="http://schemas.microsoft.com/office/powerpoint/2010/main" val="1642987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7" name="Прямоугольник 6"/>
          <p:cNvSpPr/>
          <p:nvPr userDrawn="1"/>
        </p:nvSpPr>
        <p:spPr>
          <a:xfrm flipH="1">
            <a:off x="6350" y="0"/>
            <a:ext cx="12172950" cy="72072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8" name="Рисунок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41063" y="3175"/>
            <a:ext cx="104933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645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Заголовок и объект" type="tx">
  <p:cSld name="1_Заголовок и объект">
    <p:spTree>
      <p:nvGrpSpPr>
        <p:cNvPr id="1" name="Shape 9"/>
        <p:cNvGrpSpPr/>
        <p:nvPr/>
      </p:nvGrpSpPr>
      <p:grpSpPr>
        <a:xfrm>
          <a:off x="0" y="0"/>
          <a:ext cx="0" cy="0"/>
          <a:chOff x="0" y="0"/>
          <a:chExt cx="0" cy="0"/>
        </a:xfrm>
      </p:grpSpPr>
      <p:sp>
        <p:nvSpPr>
          <p:cNvPr id="10" name="Google Shape;10;p43"/>
          <p:cNvSpPr txBox="1">
            <a:spLocks noGrp="1"/>
          </p:cNvSpPr>
          <p:nvPr>
            <p:ph type="title"/>
          </p:nvPr>
        </p:nvSpPr>
        <p:spPr>
          <a:xfrm>
            <a:off x="0" y="12999"/>
            <a:ext cx="12192000" cy="706960"/>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17375E"/>
              </a:buClr>
              <a:buSzPts val="3200"/>
              <a:buFont typeface="Calibri"/>
              <a:buNone/>
              <a:defRPr sz="3200" b="1">
                <a:solidFill>
                  <a:srgbClr val="17375E"/>
                </a:solidFill>
                <a:latin typeface="Calibri"/>
                <a:ea typeface="Calibri"/>
                <a:cs typeface="Calibri"/>
                <a:sym typeface="Calibri"/>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1" name="Google Shape;11;p43"/>
          <p:cNvSpPr txBox="1">
            <a:spLocks noGrp="1"/>
          </p:cNvSpPr>
          <p:nvPr>
            <p:ph type="sldNum" idx="12"/>
          </p:nvPr>
        </p:nvSpPr>
        <p:spPr>
          <a:xfrm>
            <a:off x="11925490" y="6360709"/>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pic>
        <p:nvPicPr>
          <p:cNvPr id="12" name="Google Shape;12;p43" descr="Рисунок 6"/>
          <p:cNvPicPr preferRelativeResize="0"/>
          <p:nvPr/>
        </p:nvPicPr>
        <p:blipFill rotWithShape="1">
          <a:blip r:embed="rId2">
            <a:alphaModFix/>
          </a:blip>
          <a:srcRect/>
          <a:stretch/>
        </p:blipFill>
        <p:spPr>
          <a:xfrm>
            <a:off x="11151475" y="18254"/>
            <a:ext cx="982584" cy="684607"/>
          </a:xfrm>
          <a:prstGeom prst="rect">
            <a:avLst/>
          </a:prstGeom>
          <a:noFill/>
          <a:ln>
            <a:noFill/>
          </a:ln>
        </p:spPr>
      </p:pic>
      <p:pic>
        <p:nvPicPr>
          <p:cNvPr id="13" name="Google Shape;13;p43" descr="Picture 6"/>
          <p:cNvPicPr preferRelativeResize="0"/>
          <p:nvPr/>
        </p:nvPicPr>
        <p:blipFill rotWithShape="1">
          <a:blip r:embed="rId3">
            <a:alphaModFix/>
          </a:blip>
          <a:srcRect/>
          <a:stretch/>
        </p:blipFill>
        <p:spPr>
          <a:xfrm>
            <a:off x="0" y="18254"/>
            <a:ext cx="850335" cy="620714"/>
          </a:xfrm>
          <a:prstGeom prst="rect">
            <a:avLst/>
          </a:prstGeom>
          <a:noFill/>
          <a:ln>
            <a:noFill/>
          </a:ln>
        </p:spPr>
      </p:pic>
    </p:spTree>
    <p:extLst>
      <p:ext uri="{BB962C8B-B14F-4D97-AF65-F5344CB8AC3E}">
        <p14:creationId xmlns:p14="http://schemas.microsoft.com/office/powerpoint/2010/main" val="1371003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Только заголовок">
    <p:spTree>
      <p:nvGrpSpPr>
        <p:cNvPr id="1" name=""/>
        <p:cNvGrpSpPr/>
        <p:nvPr/>
      </p:nvGrpSpPr>
      <p:grpSpPr>
        <a:xfrm>
          <a:off x="0" y="0"/>
          <a:ext cx="0" cy="0"/>
          <a:chOff x="0" y="0"/>
          <a:chExt cx="0" cy="0"/>
        </a:xfrm>
      </p:grpSpPr>
      <p:sp>
        <p:nvSpPr>
          <p:cNvPr id="80" name="Подзаголовок слайда"/>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solidFill>
                  <a:srgbClr val="000000"/>
                </a:solidFill>
              </a:defRPr>
            </a:lvl1pPr>
          </a:lstStyle>
          <a:p>
            <a:r>
              <a:t>Подзаголовок слайда</a:t>
            </a:r>
          </a:p>
        </p:txBody>
      </p:sp>
      <p:grpSp>
        <p:nvGrpSpPr>
          <p:cNvPr id="85" name="Сгруппировать"/>
          <p:cNvGrpSpPr/>
          <p:nvPr/>
        </p:nvGrpSpPr>
        <p:grpSpPr>
          <a:xfrm>
            <a:off x="-31866" y="-26690"/>
            <a:ext cx="12282577" cy="6911438"/>
            <a:chOff x="0" y="0"/>
            <a:chExt cx="24565153" cy="13822874"/>
          </a:xfrm>
        </p:grpSpPr>
        <p:pic>
          <p:nvPicPr>
            <p:cNvPr id="81" name="image2.png" descr="image2.png"/>
            <p:cNvPicPr>
              <a:picLocks noChangeAspect="1"/>
            </p:cNvPicPr>
            <p:nvPr/>
          </p:nvPicPr>
          <p:blipFill>
            <a:blip r:embed="rId2">
              <a:alphaModFix amt="5453"/>
            </a:blip>
            <a:srcRect l="17" r="17"/>
            <a:stretch>
              <a:fillRect/>
            </a:stretch>
          </p:blipFill>
          <p:spPr>
            <a:xfrm>
              <a:off x="0" y="0"/>
              <a:ext cx="24565154" cy="13822875"/>
            </a:xfrm>
            <a:prstGeom prst="rect">
              <a:avLst/>
            </a:prstGeom>
            <a:ln w="12700" cap="flat">
              <a:noFill/>
              <a:miter lim="400000"/>
            </a:ln>
            <a:effectLst/>
          </p:spPr>
        </p:pic>
        <p:grpSp>
          <p:nvGrpSpPr>
            <p:cNvPr id="84" name="Сгруппировать"/>
            <p:cNvGrpSpPr/>
            <p:nvPr/>
          </p:nvGrpSpPr>
          <p:grpSpPr>
            <a:xfrm>
              <a:off x="63732" y="56124"/>
              <a:ext cx="24437511" cy="1434950"/>
              <a:chOff x="0" y="0"/>
              <a:chExt cx="24437509" cy="1434948"/>
            </a:xfrm>
          </p:grpSpPr>
          <p:sp>
            <p:nvSpPr>
              <p:cNvPr id="82" name="Прямоугольник 2"/>
              <p:cNvSpPr/>
              <p:nvPr/>
            </p:nvSpPr>
            <p:spPr>
              <a:xfrm flipH="1">
                <a:off x="0" y="0"/>
                <a:ext cx="24437510" cy="1434949"/>
              </a:xfrm>
              <a:prstGeom prst="rect">
                <a:avLst/>
              </a:prstGeom>
              <a:gradFill flip="none" rotWithShape="1">
                <a:gsLst>
                  <a:gs pos="82000">
                    <a:srgbClr val="005582"/>
                  </a:gs>
                  <a:gs pos="100000">
                    <a:srgbClr val="F2F2F2"/>
                  </a:gs>
                </a:gsLst>
                <a:lin ang="10800000" scaled="0"/>
              </a:gradFill>
              <a:ln w="12700" cap="flat">
                <a:noFill/>
                <a:miter lim="400000"/>
              </a:ln>
              <a:effectLst/>
            </p:spPr>
            <p:txBody>
              <a:bodyPr wrap="square" lIns="45719" tIns="45719" rIns="45719" bIns="45719" numCol="1" anchor="ctr">
                <a:noAutofit/>
              </a:bodyPr>
              <a:lstStyle/>
              <a:p>
                <a:pPr defTabSz="224524">
                  <a:lnSpc>
                    <a:spcPct val="90000"/>
                  </a:lnSpc>
                  <a:defRPr b="1">
                    <a:solidFill>
                      <a:srgbClr val="FFFFFF"/>
                    </a:solidFill>
                    <a:latin typeface="Calibri"/>
                    <a:ea typeface="Calibri"/>
                    <a:cs typeface="Calibri"/>
                    <a:sym typeface="Calibri"/>
                  </a:defRPr>
                </a:pPr>
                <a:endParaRPr sz="900"/>
              </a:p>
            </p:txBody>
          </p:sp>
          <p:pic>
            <p:nvPicPr>
              <p:cNvPr id="83" name="Рисунок 3" descr="Рисунок 3"/>
              <p:cNvPicPr>
                <a:picLocks noChangeAspect="1"/>
              </p:cNvPicPr>
              <p:nvPr/>
            </p:nvPicPr>
            <p:blipFill>
              <a:blip r:embed="rId3"/>
              <a:stretch>
                <a:fillRect/>
              </a:stretch>
            </p:blipFill>
            <p:spPr>
              <a:xfrm>
                <a:off x="22740145" y="272949"/>
                <a:ext cx="1255925" cy="889050"/>
              </a:xfrm>
              <a:prstGeom prst="rect">
                <a:avLst/>
              </a:prstGeom>
              <a:ln w="12700" cap="flat">
                <a:noFill/>
                <a:miter lim="400000"/>
              </a:ln>
              <a:effectLst/>
            </p:spPr>
          </p:pic>
        </p:grpSp>
      </p:grpSp>
      <p:sp>
        <p:nvSpPr>
          <p:cNvPr id="86" name="Заголовок слайда"/>
          <p:cNvSpPr txBox="1">
            <a:spLocks noGrp="1"/>
          </p:cNvSpPr>
          <p:nvPr>
            <p:ph type="title" hasCustomPrompt="1"/>
          </p:nvPr>
        </p:nvSpPr>
        <p:spPr>
          <a:xfrm>
            <a:off x="587444" y="-2509"/>
            <a:ext cx="10092607" cy="717475"/>
          </a:xfrm>
          <a:prstGeom prst="rect">
            <a:avLst/>
          </a:prstGeom>
        </p:spPr>
        <p:txBody>
          <a:bodyPr anchor="ctr"/>
          <a:lstStyle/>
          <a:p>
            <a:r>
              <a:t>Заголовок слайда</a:t>
            </a:r>
          </a:p>
        </p:txBody>
      </p:sp>
      <p:sp>
        <p:nvSpPr>
          <p:cNvPr id="87" name="Уровень текста 1…"/>
          <p:cNvSpPr txBox="1">
            <a:spLocks noGrp="1"/>
          </p:cNvSpPr>
          <p:nvPr>
            <p:ph type="body" idx="1" hasCustomPrompt="1"/>
          </p:nvPr>
        </p:nvSpPr>
        <p:spPr>
          <a:prstGeom prst="rect">
            <a:avLst/>
          </a:prstGeom>
        </p:spPr>
        <p:txBody>
          <a:bodyPr/>
          <a:lstStyle/>
          <a:p>
            <a:r>
              <a:t>Текст пункта на слайде</a:t>
            </a:r>
          </a:p>
          <a:p>
            <a:pPr lvl="1"/>
            <a:endParaRPr/>
          </a:p>
          <a:p>
            <a:pPr lvl="2"/>
            <a:endParaRPr/>
          </a:p>
          <a:p>
            <a:pPr lvl="3"/>
            <a:endParaRPr/>
          </a:p>
          <a:p>
            <a:pPr lvl="4"/>
            <a:endParaRPr/>
          </a:p>
        </p:txBody>
      </p:sp>
      <p:sp>
        <p:nvSpPr>
          <p:cNvPr id="8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387885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DF6BCF-5ADE-4D1B-B7E9-3351EC1711B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93DF926-6D07-430A-9C07-464A228C3883}"/>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50F545E-3F25-45E9-898A-42E0FD15BEB4}"/>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53D452D2-DB02-4F8B-BFF1-2E498938049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B032E24-F7BC-4CF6-A7B6-2740A37EA4D3}"/>
              </a:ext>
            </a:extLst>
          </p:cNvPr>
          <p:cNvSpPr>
            <a:spLocks noGrp="1"/>
          </p:cNvSpPr>
          <p:nvPr>
            <p:ph type="sldNum" sz="quarter" idx="12"/>
          </p:nvPr>
        </p:nvSpPr>
        <p:spPr/>
        <p:txBody>
          <a:bodyPr/>
          <a:lstStyle/>
          <a:p>
            <a:fld id="{7BA137AC-1F49-42E0-969B-07B4E963151C}" type="slidenum">
              <a:rPr lang="ru-RU" smtClean="0"/>
              <a:t>‹#›</a:t>
            </a:fld>
            <a:endParaRPr lang="ru-RU"/>
          </a:p>
        </p:txBody>
      </p:sp>
    </p:spTree>
    <p:extLst>
      <p:ext uri="{BB962C8B-B14F-4D97-AF65-F5344CB8AC3E}">
        <p14:creationId xmlns:p14="http://schemas.microsoft.com/office/powerpoint/2010/main" val="4175718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961420-0F20-40FE-8A0B-17FC9606EE1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60415A9E-C00E-4E5C-9D98-99138B6E01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B6F454E-A679-4CFE-AFDF-51AEB1152AC1}"/>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BDE15901-FDF1-41B1-9B58-B50F18BB0A6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686966A-3FE1-4762-BEAE-32C0DDDD8F0C}"/>
              </a:ext>
            </a:extLst>
          </p:cNvPr>
          <p:cNvSpPr>
            <a:spLocks noGrp="1"/>
          </p:cNvSpPr>
          <p:nvPr>
            <p:ph type="sldNum" sz="quarter" idx="12"/>
          </p:nvPr>
        </p:nvSpPr>
        <p:spPr/>
        <p:txBody>
          <a:bodyPr/>
          <a:lstStyle/>
          <a:p>
            <a:fld id="{7BA137AC-1F49-42E0-969B-07B4E963151C}" type="slidenum">
              <a:rPr lang="ru-RU" smtClean="0"/>
              <a:t>‹#›</a:t>
            </a:fld>
            <a:endParaRPr lang="ru-RU"/>
          </a:p>
        </p:txBody>
      </p:sp>
    </p:spTree>
    <p:extLst>
      <p:ext uri="{BB962C8B-B14F-4D97-AF65-F5344CB8AC3E}">
        <p14:creationId xmlns:p14="http://schemas.microsoft.com/office/powerpoint/2010/main" val="2588892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24EDF7-944F-41E9-A0C2-74120334BB7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F2902AA-2B74-4048-98E5-72E0975A6C2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56D20377-494F-450D-9A28-D0BC5A405AC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330A593-30DC-4B53-94DA-5F816DE12EB3}"/>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5E3DDB1E-0E2B-4BB0-B020-1721BCE5337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C92C7ED-3ED3-48B1-96B7-32EF824656E2}"/>
              </a:ext>
            </a:extLst>
          </p:cNvPr>
          <p:cNvSpPr>
            <a:spLocks noGrp="1"/>
          </p:cNvSpPr>
          <p:nvPr>
            <p:ph type="sldNum" sz="quarter" idx="12"/>
          </p:nvPr>
        </p:nvSpPr>
        <p:spPr/>
        <p:txBody>
          <a:bodyPr/>
          <a:lstStyle/>
          <a:p>
            <a:fld id="{7BA137AC-1F49-42E0-969B-07B4E963151C}" type="slidenum">
              <a:rPr lang="ru-RU" smtClean="0"/>
              <a:t>‹#›</a:t>
            </a:fld>
            <a:endParaRPr lang="ru-RU"/>
          </a:p>
        </p:txBody>
      </p:sp>
    </p:spTree>
    <p:extLst>
      <p:ext uri="{BB962C8B-B14F-4D97-AF65-F5344CB8AC3E}">
        <p14:creationId xmlns:p14="http://schemas.microsoft.com/office/powerpoint/2010/main" val="2756732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D47D7E-7E21-478F-A874-9ACE91CB6144}"/>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5471A7D0-DFF8-4FB5-83B8-DA8A36E616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661C553-5462-413A-B605-FC4293DBCFF2}"/>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6C3FDA1-F9FD-4042-8AA4-B088DFB4F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7FFD227D-0BAF-4AE5-923B-C759CC1E394F}"/>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7C35BB32-3271-4166-A42E-D784987E8DF4}"/>
              </a:ext>
            </a:extLst>
          </p:cNvPr>
          <p:cNvSpPr>
            <a:spLocks noGrp="1"/>
          </p:cNvSpPr>
          <p:nvPr>
            <p:ph type="dt" sz="half" idx="10"/>
          </p:nvPr>
        </p:nvSpPr>
        <p:spPr/>
        <p:txBody>
          <a:bodyPr/>
          <a:lstStyle/>
          <a:p>
            <a:endParaRPr lang="ru-RU"/>
          </a:p>
        </p:txBody>
      </p:sp>
      <p:sp>
        <p:nvSpPr>
          <p:cNvPr id="8" name="Нижний колонтитул 7">
            <a:extLst>
              <a:ext uri="{FF2B5EF4-FFF2-40B4-BE49-F238E27FC236}">
                <a16:creationId xmlns:a16="http://schemas.microsoft.com/office/drawing/2014/main" id="{FEBA6C34-CFCE-4FFC-8C23-BFB6510AA2D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BD679455-7610-44CB-B962-BA032F39AD68}"/>
              </a:ext>
            </a:extLst>
          </p:cNvPr>
          <p:cNvSpPr>
            <a:spLocks noGrp="1"/>
          </p:cNvSpPr>
          <p:nvPr>
            <p:ph type="sldNum" sz="quarter" idx="12"/>
          </p:nvPr>
        </p:nvSpPr>
        <p:spPr/>
        <p:txBody>
          <a:bodyPr/>
          <a:lstStyle/>
          <a:p>
            <a:fld id="{7BA137AC-1F49-42E0-969B-07B4E963151C}" type="slidenum">
              <a:rPr lang="ru-RU" smtClean="0"/>
              <a:t>‹#›</a:t>
            </a:fld>
            <a:endParaRPr lang="ru-RU"/>
          </a:p>
        </p:txBody>
      </p:sp>
    </p:spTree>
    <p:extLst>
      <p:ext uri="{BB962C8B-B14F-4D97-AF65-F5344CB8AC3E}">
        <p14:creationId xmlns:p14="http://schemas.microsoft.com/office/powerpoint/2010/main" val="1949513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609C00-CD17-48E9-B1CB-FA11F68A7EFE}"/>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082E403D-8803-4F04-A919-826BBA1935FC}"/>
              </a:ext>
            </a:extLst>
          </p:cNvPr>
          <p:cNvSpPr>
            <a:spLocks noGrp="1"/>
          </p:cNvSpPr>
          <p:nvPr>
            <p:ph type="dt" sz="half" idx="10"/>
          </p:nvPr>
        </p:nvSpPr>
        <p:spPr/>
        <p:txBody>
          <a:bodyPr/>
          <a:lstStyle/>
          <a:p>
            <a:endParaRPr lang="ru-RU"/>
          </a:p>
        </p:txBody>
      </p:sp>
      <p:sp>
        <p:nvSpPr>
          <p:cNvPr id="4" name="Нижний колонтитул 3">
            <a:extLst>
              <a:ext uri="{FF2B5EF4-FFF2-40B4-BE49-F238E27FC236}">
                <a16:creationId xmlns:a16="http://schemas.microsoft.com/office/drawing/2014/main" id="{9AADE4BB-BA6B-4B4D-B467-7BDD505B3CFD}"/>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942A2C48-5AA4-45C0-83F7-4206C08E3269}"/>
              </a:ext>
            </a:extLst>
          </p:cNvPr>
          <p:cNvSpPr>
            <a:spLocks noGrp="1"/>
          </p:cNvSpPr>
          <p:nvPr>
            <p:ph type="sldNum" sz="quarter" idx="12"/>
          </p:nvPr>
        </p:nvSpPr>
        <p:spPr/>
        <p:txBody>
          <a:bodyPr/>
          <a:lstStyle/>
          <a:p>
            <a:fld id="{7BA137AC-1F49-42E0-969B-07B4E963151C}" type="slidenum">
              <a:rPr lang="ru-RU" smtClean="0"/>
              <a:t>‹#›</a:t>
            </a:fld>
            <a:endParaRPr lang="ru-RU"/>
          </a:p>
        </p:txBody>
      </p:sp>
    </p:spTree>
    <p:extLst>
      <p:ext uri="{BB962C8B-B14F-4D97-AF65-F5344CB8AC3E}">
        <p14:creationId xmlns:p14="http://schemas.microsoft.com/office/powerpoint/2010/main" val="210294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41E3F942-4DF2-4149-8B5F-9B221F4C1AFB}"/>
              </a:ext>
            </a:extLst>
          </p:cNvPr>
          <p:cNvSpPr>
            <a:spLocks noGrp="1"/>
          </p:cNvSpPr>
          <p:nvPr>
            <p:ph type="dt" sz="half" idx="10"/>
          </p:nvPr>
        </p:nvSpPr>
        <p:spPr/>
        <p:txBody>
          <a:bodyPr/>
          <a:lstStyle/>
          <a:p>
            <a:endParaRPr lang="ru-RU"/>
          </a:p>
        </p:txBody>
      </p:sp>
      <p:sp>
        <p:nvSpPr>
          <p:cNvPr id="3" name="Нижний колонтитул 2">
            <a:extLst>
              <a:ext uri="{FF2B5EF4-FFF2-40B4-BE49-F238E27FC236}">
                <a16:creationId xmlns:a16="http://schemas.microsoft.com/office/drawing/2014/main" id="{0CB3EFFD-881A-4AB3-95CD-3BA7F46831CD}"/>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504D9311-3230-4695-A165-0D69548D088B}"/>
              </a:ext>
            </a:extLst>
          </p:cNvPr>
          <p:cNvSpPr>
            <a:spLocks noGrp="1"/>
          </p:cNvSpPr>
          <p:nvPr>
            <p:ph type="sldNum" sz="quarter" idx="12"/>
          </p:nvPr>
        </p:nvSpPr>
        <p:spPr/>
        <p:txBody>
          <a:bodyPr/>
          <a:lstStyle/>
          <a:p>
            <a:fld id="{7BA137AC-1F49-42E0-969B-07B4E963151C}" type="slidenum">
              <a:rPr lang="ru-RU" smtClean="0"/>
              <a:t>‹#›</a:t>
            </a:fld>
            <a:endParaRPr lang="ru-RU"/>
          </a:p>
        </p:txBody>
      </p:sp>
    </p:spTree>
    <p:extLst>
      <p:ext uri="{BB962C8B-B14F-4D97-AF65-F5344CB8AC3E}">
        <p14:creationId xmlns:p14="http://schemas.microsoft.com/office/powerpoint/2010/main" val="2464142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501A1E-2B48-4CF6-88BF-907581EB7F2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31E68D76-1843-452F-8570-E0EEC7A0EE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9F26AA8B-DE86-46AE-B488-FAF292AB0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7A71AB4-3EA9-49B3-8E0B-69B5D0FD1A7B}"/>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8994755E-5A70-4DFD-BBA2-9D3E478D3BC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E8164C8-D6E4-422C-A439-92D3F4C8D917}"/>
              </a:ext>
            </a:extLst>
          </p:cNvPr>
          <p:cNvSpPr>
            <a:spLocks noGrp="1"/>
          </p:cNvSpPr>
          <p:nvPr>
            <p:ph type="sldNum" sz="quarter" idx="12"/>
          </p:nvPr>
        </p:nvSpPr>
        <p:spPr/>
        <p:txBody>
          <a:bodyPr/>
          <a:lstStyle/>
          <a:p>
            <a:fld id="{7BA137AC-1F49-42E0-969B-07B4E963151C}" type="slidenum">
              <a:rPr lang="ru-RU" smtClean="0"/>
              <a:t>‹#›</a:t>
            </a:fld>
            <a:endParaRPr lang="ru-RU"/>
          </a:p>
        </p:txBody>
      </p:sp>
    </p:spTree>
    <p:extLst>
      <p:ext uri="{BB962C8B-B14F-4D97-AF65-F5344CB8AC3E}">
        <p14:creationId xmlns:p14="http://schemas.microsoft.com/office/powerpoint/2010/main" val="590541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F733C9-69CD-4052-BF87-03E040D8E86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015EB25D-15DC-434D-B4E4-74456F5A53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A0B37143-A2DC-4F2A-954F-76FACD94E8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9B65CFE-D689-41F4-8147-7BED7C887C59}"/>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F7F3D0F5-D6E4-40D4-BAE5-81D8E87A463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A577CA8-ECAB-4857-947D-2D2BC5FFA469}"/>
              </a:ext>
            </a:extLst>
          </p:cNvPr>
          <p:cNvSpPr>
            <a:spLocks noGrp="1"/>
          </p:cNvSpPr>
          <p:nvPr>
            <p:ph type="sldNum" sz="quarter" idx="12"/>
          </p:nvPr>
        </p:nvSpPr>
        <p:spPr/>
        <p:txBody>
          <a:bodyPr/>
          <a:lstStyle/>
          <a:p>
            <a:fld id="{7BA137AC-1F49-42E0-969B-07B4E963151C}" type="slidenum">
              <a:rPr lang="ru-RU" smtClean="0"/>
              <a:t>‹#›</a:t>
            </a:fld>
            <a:endParaRPr lang="ru-RU"/>
          </a:p>
        </p:txBody>
      </p:sp>
    </p:spTree>
    <p:extLst>
      <p:ext uri="{BB962C8B-B14F-4D97-AF65-F5344CB8AC3E}">
        <p14:creationId xmlns:p14="http://schemas.microsoft.com/office/powerpoint/2010/main" val="3865391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52D70E-4128-4EEA-81A9-BD3E67A4FE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39B12064-823A-4510-86E7-48D4C0C512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A75C90C-464D-4155-A7F1-25CBA73CA3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a:extLst>
              <a:ext uri="{FF2B5EF4-FFF2-40B4-BE49-F238E27FC236}">
                <a16:creationId xmlns:a16="http://schemas.microsoft.com/office/drawing/2014/main" id="{B267C822-6CF1-42B4-ACE9-52A580AFF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F0D25245-E2D3-41D4-B2A5-58B5460B27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137AC-1F49-42E0-969B-07B4E963151C}" type="slidenum">
              <a:rPr lang="ru-RU" smtClean="0"/>
              <a:t>‹#›</a:t>
            </a:fld>
            <a:endParaRPr lang="ru-RU"/>
          </a:p>
        </p:txBody>
      </p:sp>
    </p:spTree>
    <p:extLst>
      <p:ext uri="{BB962C8B-B14F-4D97-AF65-F5344CB8AC3E}">
        <p14:creationId xmlns:p14="http://schemas.microsoft.com/office/powerpoint/2010/main" val="3538239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5.png"/><Relationship Id="rId7" Type="http://schemas.openxmlformats.org/officeDocument/2006/relationships/image" Target="../media/image59.emf"/><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gif"/><Relationship Id="rId7"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4.xml"/><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jpeg"/><Relationship Id="rId9" Type="http://schemas.openxmlformats.org/officeDocument/2006/relationships/image" Target="../media/image8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jpeg"/><Relationship Id="rId2" Type="http://schemas.openxmlformats.org/officeDocument/2006/relationships/chart" Target="../charts/chart1.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DB9E9445-3AC8-6942-5911-BF1311000EC8}"/>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543743" y="0"/>
            <a:ext cx="10972800" cy="6858000"/>
          </a:xfrm>
          <a:prstGeom prst="rect">
            <a:avLst/>
          </a:prstGeom>
        </p:spPr>
      </p:pic>
      <p:pic>
        <p:nvPicPr>
          <p:cNvPr id="11" name="Рисунок 10">
            <a:extLst>
              <a:ext uri="{FF2B5EF4-FFF2-40B4-BE49-F238E27FC236}">
                <a16:creationId xmlns:a16="http://schemas.microsoft.com/office/drawing/2014/main" id="{3982EEA8-E164-8513-58F2-928A9D160E1D}"/>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r="85884"/>
          <a:stretch/>
        </p:blipFill>
        <p:spPr>
          <a:xfrm>
            <a:off x="0" y="0"/>
            <a:ext cx="556055" cy="6858000"/>
          </a:xfrm>
          <a:prstGeom prst="rect">
            <a:avLst/>
          </a:prstGeom>
        </p:spPr>
      </p:pic>
      <p:pic>
        <p:nvPicPr>
          <p:cNvPr id="14" name="Рисунок 13">
            <a:extLst>
              <a:ext uri="{FF2B5EF4-FFF2-40B4-BE49-F238E27FC236}">
                <a16:creationId xmlns:a16="http://schemas.microsoft.com/office/drawing/2014/main" id="{ACE3C600-F0B0-5E9E-201A-A976251F3E1F}"/>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r="85884"/>
          <a:stretch/>
        </p:blipFill>
        <p:spPr>
          <a:xfrm>
            <a:off x="11516543" y="0"/>
            <a:ext cx="675458" cy="6858000"/>
          </a:xfrm>
          <a:prstGeom prst="rect">
            <a:avLst/>
          </a:prstGeom>
        </p:spPr>
      </p:pic>
      <p:pic>
        <p:nvPicPr>
          <p:cNvPr id="15" name="Рисунок 14">
            <a:extLst>
              <a:ext uri="{FF2B5EF4-FFF2-40B4-BE49-F238E27FC236}">
                <a16:creationId xmlns:a16="http://schemas.microsoft.com/office/drawing/2014/main" id="{78E6789C-42F1-1D33-2827-A635FBC8AA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9443" y="113694"/>
            <a:ext cx="1911981" cy="1332154"/>
          </a:xfrm>
          <a:prstGeom prst="rect">
            <a:avLst/>
          </a:prstGeom>
        </p:spPr>
      </p:pic>
      <p:sp>
        <p:nvSpPr>
          <p:cNvPr id="19" name="TextBox 18">
            <a:extLst>
              <a:ext uri="{FF2B5EF4-FFF2-40B4-BE49-F238E27FC236}">
                <a16:creationId xmlns:a16="http://schemas.microsoft.com/office/drawing/2014/main" id="{5EF1A900-91A3-1229-B7D9-8641BD50F2C2}"/>
              </a:ext>
            </a:extLst>
          </p:cNvPr>
          <p:cNvSpPr txBox="1"/>
          <p:nvPr/>
        </p:nvSpPr>
        <p:spPr>
          <a:xfrm>
            <a:off x="928150" y="1501458"/>
            <a:ext cx="9783393" cy="1261884"/>
          </a:xfrm>
          <a:prstGeom prst="rect">
            <a:avLst/>
          </a:prstGeom>
          <a:noFill/>
        </p:spPr>
        <p:txBody>
          <a:bodyPr wrap="square">
            <a:spAutoFit/>
          </a:bodyPr>
          <a:lstStyle/>
          <a:p>
            <a:pPr algn="ctr"/>
            <a:r>
              <a:rPr lang="en-US" sz="3800" b="1" dirty="0">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rPr>
              <a:t>Processing and Storage of HEP Experimental Data @ JINR</a:t>
            </a:r>
            <a:endParaRPr lang="ru-RU" sz="4400" b="1" dirty="0">
              <a:solidFill>
                <a:srgbClr val="0000CC"/>
              </a:solidFill>
              <a:effectLst>
                <a:innerShdw blurRad="63500" dist="50800">
                  <a:prstClr val="black">
                    <a:alpha val="50000"/>
                  </a:prstClr>
                </a:innerShdw>
              </a:effectLst>
              <a:latin typeface="Cambria" panose="02040503050406030204" pitchFamily="18" charset="0"/>
              <a:cs typeface="Tahoma" panose="020B0604030504040204" pitchFamily="34" charset="0"/>
            </a:endParaRPr>
          </a:p>
        </p:txBody>
      </p:sp>
      <p:sp>
        <p:nvSpPr>
          <p:cNvPr id="35" name="TextBox 34">
            <a:extLst>
              <a:ext uri="{FF2B5EF4-FFF2-40B4-BE49-F238E27FC236}">
                <a16:creationId xmlns:a16="http://schemas.microsoft.com/office/drawing/2014/main" id="{D7D100AB-BBE9-7B46-7BBB-E42637D24F81}"/>
              </a:ext>
            </a:extLst>
          </p:cNvPr>
          <p:cNvSpPr txBox="1"/>
          <p:nvPr/>
        </p:nvSpPr>
        <p:spPr>
          <a:xfrm>
            <a:off x="1716039" y="3800130"/>
            <a:ext cx="8759921" cy="1815882"/>
          </a:xfrm>
          <a:prstGeom prst="rect">
            <a:avLst/>
          </a:prstGeom>
          <a:noFill/>
        </p:spPr>
        <p:txBody>
          <a:bodyPr wrap="square">
            <a:spAutoFit/>
          </a:bodyPr>
          <a:lstStyle/>
          <a:p>
            <a:pPr algn="ctr"/>
            <a:r>
              <a:rPr lang="en-US" sz="2800" b="1" dirty="0">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rPr>
              <a:t>Nikolay </a:t>
            </a:r>
            <a:r>
              <a:rPr lang="en-US" sz="2800" b="1" dirty="0" err="1">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rPr>
              <a:t>Voytishin</a:t>
            </a:r>
            <a:endParaRPr lang="en-US" sz="2800" b="1" dirty="0">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endParaRPr>
          </a:p>
          <a:p>
            <a:pPr algn="ctr"/>
            <a:r>
              <a:rPr lang="en-US" sz="2800" dirty="0">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rPr>
              <a:t>On behalf of </a:t>
            </a:r>
            <a:endParaRPr lang="ru-RU" sz="2800" dirty="0">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endParaRPr>
          </a:p>
          <a:p>
            <a:pPr algn="ctr"/>
            <a:r>
              <a:rPr lang="en-US" sz="2800" dirty="0" err="1">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rPr>
              <a:t>Meshcheryakov</a:t>
            </a:r>
            <a:r>
              <a:rPr lang="en-US" sz="2800" dirty="0">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rPr>
              <a:t> Laboratory of Information Technologies,</a:t>
            </a:r>
            <a:endParaRPr lang="ru-RU" sz="2800" dirty="0">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endParaRPr>
          </a:p>
          <a:p>
            <a:pPr algn="ctr"/>
            <a:r>
              <a:rPr lang="en-US" sz="2800" dirty="0">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rPr>
              <a:t> JINR</a:t>
            </a:r>
            <a:r>
              <a:rPr lang="ru-RU" sz="2800" dirty="0">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rPr>
              <a:t> </a:t>
            </a:r>
          </a:p>
        </p:txBody>
      </p:sp>
      <p:sp>
        <p:nvSpPr>
          <p:cNvPr id="2" name="TextBox 1">
            <a:extLst>
              <a:ext uri="{FF2B5EF4-FFF2-40B4-BE49-F238E27FC236}">
                <a16:creationId xmlns:a16="http://schemas.microsoft.com/office/drawing/2014/main" id="{9E8674B3-BB99-6261-0940-B9184EA5A27E}"/>
              </a:ext>
            </a:extLst>
          </p:cNvPr>
          <p:cNvSpPr txBox="1"/>
          <p:nvPr/>
        </p:nvSpPr>
        <p:spPr>
          <a:xfrm>
            <a:off x="4944273" y="5934670"/>
            <a:ext cx="2303451" cy="923330"/>
          </a:xfrm>
          <a:prstGeom prst="rect">
            <a:avLst/>
          </a:prstGeom>
          <a:noFill/>
        </p:spPr>
        <p:txBody>
          <a:bodyPr wrap="square" rtlCol="0">
            <a:spAutoFit/>
          </a:bodyPr>
          <a:lstStyle/>
          <a:p>
            <a:pPr algn="ctr"/>
            <a:r>
              <a:rPr lang="en-US" dirty="0"/>
              <a:t>JINR-India workshop Dubna, Russia, October2023</a:t>
            </a:r>
            <a:endParaRPr lang="ru-RU" dirty="0"/>
          </a:p>
        </p:txBody>
      </p:sp>
    </p:spTree>
    <p:extLst>
      <p:ext uri="{BB962C8B-B14F-4D97-AF65-F5344CB8AC3E}">
        <p14:creationId xmlns:p14="http://schemas.microsoft.com/office/powerpoint/2010/main" val="534432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Рисунок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1565" y="4247090"/>
            <a:ext cx="1144225" cy="858169"/>
          </a:xfrm>
          <a:prstGeom prst="rect">
            <a:avLst/>
          </a:prstGeom>
        </p:spPr>
      </p:pic>
      <p:sp>
        <p:nvSpPr>
          <p:cNvPr id="351" name="CustomShape 1"/>
          <p:cNvSpPr/>
          <p:nvPr/>
        </p:nvSpPr>
        <p:spPr>
          <a:xfrm flipH="1">
            <a:off x="0" y="-127752"/>
            <a:ext cx="12191760" cy="756360"/>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sp>
        <p:nvSpPr>
          <p:cNvPr id="352" name="CustomShape 2"/>
          <p:cNvSpPr/>
          <p:nvPr/>
        </p:nvSpPr>
        <p:spPr>
          <a:xfrm>
            <a:off x="401760" y="-45720"/>
            <a:ext cx="10595520" cy="457303"/>
          </a:xfrm>
          <a:prstGeom prst="rect">
            <a:avLst/>
          </a:prstGeom>
          <a:noFill/>
          <a:ln>
            <a:noFill/>
          </a:ln>
          <a:effectLst>
            <a:outerShdw blurRad="50800" dist="37674" dir="2700000" algn="tl" rotWithShape="0">
              <a:srgbClr val="000000"/>
            </a:outerShdw>
          </a:effectLst>
        </p:spPr>
        <p:style>
          <a:lnRef idx="0">
            <a:scrgbClr r="0" g="0" b="0"/>
          </a:lnRef>
          <a:fillRef idx="0">
            <a:scrgbClr r="0" g="0" b="0"/>
          </a:fillRef>
          <a:effectRef idx="0">
            <a:scrgbClr r="0" g="0" b="0"/>
          </a:effectRef>
          <a:fontRef idx="minor"/>
        </p:style>
        <p:txBody>
          <a:bodyPr lIns="86760" tIns="43560" rIns="86760" bIns="43560">
            <a:spAutoFit/>
          </a:bodyPr>
          <a:lstStyle/>
          <a:p>
            <a:pPr algn="ctr"/>
            <a:r>
              <a:rPr lang="en-US" sz="2400" b="1" spc="-1" dirty="0">
                <a:solidFill>
                  <a:srgbClr val="FFFFFF"/>
                </a:solidFill>
              </a:rPr>
              <a:t>"</a:t>
            </a:r>
            <a:r>
              <a:rPr lang="en-US" sz="2400" b="1" spc="-1" dirty="0" err="1">
                <a:solidFill>
                  <a:srgbClr val="FFFFFF"/>
                </a:solidFill>
              </a:rPr>
              <a:t>Govorun</a:t>
            </a:r>
            <a:r>
              <a:rPr lang="en-US" sz="2400" b="1" spc="-1" dirty="0">
                <a:solidFill>
                  <a:srgbClr val="FFFFFF"/>
                </a:solidFill>
              </a:rPr>
              <a:t>" supercomputer modernization in 2022 - 2023</a:t>
            </a:r>
            <a:endParaRPr lang="ru-RU" sz="2400" b="1" spc="-1" dirty="0">
              <a:solidFill>
                <a:srgbClr val="FFFFFF"/>
              </a:solidFill>
            </a:endParaRPr>
          </a:p>
        </p:txBody>
      </p:sp>
      <p:pic>
        <p:nvPicPr>
          <p:cNvPr id="353" name="Рисунок 6"/>
          <p:cNvPicPr/>
          <p:nvPr/>
        </p:nvPicPr>
        <p:blipFill>
          <a:blip r:embed="rId4"/>
          <a:stretch/>
        </p:blipFill>
        <p:spPr>
          <a:xfrm>
            <a:off x="11170800" y="-82032"/>
            <a:ext cx="964080" cy="664920"/>
          </a:xfrm>
          <a:prstGeom prst="rect">
            <a:avLst/>
          </a:prstGeom>
          <a:ln>
            <a:noFill/>
          </a:ln>
        </p:spPr>
      </p:pic>
      <p:grpSp>
        <p:nvGrpSpPr>
          <p:cNvPr id="356" name="Group 5"/>
          <p:cNvGrpSpPr/>
          <p:nvPr/>
        </p:nvGrpSpPr>
        <p:grpSpPr>
          <a:xfrm>
            <a:off x="92166" y="4425480"/>
            <a:ext cx="956148" cy="2340000"/>
            <a:chOff x="2733840" y="1136880"/>
            <a:chExt cx="1622520" cy="3244320"/>
          </a:xfrm>
        </p:grpSpPr>
        <p:pic>
          <p:nvPicPr>
            <p:cNvPr id="357" name="Рисунок 19"/>
            <p:cNvPicPr/>
            <p:nvPr/>
          </p:nvPicPr>
          <p:blipFill>
            <a:blip r:embed="rId5"/>
            <a:srcRect l="7357" t="2703" r="6758" b="71501"/>
            <a:stretch/>
          </p:blipFill>
          <p:spPr>
            <a:xfrm>
              <a:off x="2733840" y="1136880"/>
              <a:ext cx="1622520" cy="695160"/>
            </a:xfrm>
            <a:prstGeom prst="rect">
              <a:avLst/>
            </a:prstGeom>
            <a:ln>
              <a:noFill/>
            </a:ln>
          </p:spPr>
        </p:pic>
        <p:pic>
          <p:nvPicPr>
            <p:cNvPr id="358" name="Рисунок 18"/>
            <p:cNvPicPr/>
            <p:nvPr/>
          </p:nvPicPr>
          <p:blipFill>
            <a:blip r:embed="rId6"/>
            <a:srcRect l="7357" t="2705" r="6758" b="1260"/>
            <a:stretch/>
          </p:blipFill>
          <p:spPr>
            <a:xfrm>
              <a:off x="2733840" y="1792080"/>
              <a:ext cx="1622520" cy="2589120"/>
            </a:xfrm>
            <a:prstGeom prst="rect">
              <a:avLst/>
            </a:prstGeom>
            <a:ln>
              <a:noFill/>
            </a:ln>
          </p:spPr>
        </p:pic>
      </p:grpSp>
      <p:sp>
        <p:nvSpPr>
          <p:cNvPr id="361" name="CustomShape 8"/>
          <p:cNvSpPr/>
          <p:nvPr/>
        </p:nvSpPr>
        <p:spPr>
          <a:xfrm>
            <a:off x="1096920" y="6178559"/>
            <a:ext cx="2463144" cy="583321"/>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r>
              <a:rPr lang="en-US" sz="1600" b="1" spc="-1" dirty="0">
                <a:solidFill>
                  <a:srgbClr val="FF0000"/>
                </a:solidFill>
              </a:rPr>
              <a:t>5 servers </a:t>
            </a:r>
            <a:r>
              <a:rPr lang="en-US" sz="1600" b="1" spc="-1" dirty="0">
                <a:solidFill>
                  <a:srgbClr val="002060"/>
                </a:solidFill>
              </a:rPr>
              <a:t>with </a:t>
            </a:r>
            <a:r>
              <a:rPr lang="en-US" sz="1600" b="1" spc="-1" dirty="0">
                <a:solidFill>
                  <a:srgbClr val="FF0000"/>
                </a:solidFill>
              </a:rPr>
              <a:t>8 NVidia A100 GPUs </a:t>
            </a:r>
            <a:r>
              <a:rPr lang="en-US" sz="1600" b="1" spc="-1" dirty="0">
                <a:solidFill>
                  <a:srgbClr val="002060"/>
                </a:solidFill>
              </a:rPr>
              <a:t>in each </a:t>
            </a:r>
            <a:endParaRPr lang="ru-RU" sz="1600" b="1" spc="-1" dirty="0">
              <a:solidFill>
                <a:prstClr val="black"/>
              </a:solidFill>
            </a:endParaRPr>
          </a:p>
        </p:txBody>
      </p:sp>
      <p:sp>
        <p:nvSpPr>
          <p:cNvPr id="362" name="CustomShape 9"/>
          <p:cNvSpPr/>
          <p:nvPr/>
        </p:nvSpPr>
        <p:spPr>
          <a:xfrm>
            <a:off x="5422503" y="726120"/>
            <a:ext cx="988200" cy="6035760"/>
          </a:xfrm>
          <a:prstGeom prst="rightBrace">
            <a:avLst>
              <a:gd name="adj1" fmla="val 8333"/>
              <a:gd name="adj2" fmla="val 50000"/>
            </a:avLst>
          </a:prstGeom>
          <a:noFill/>
          <a:ln w="28440">
            <a:solidFill>
              <a:srgbClr val="C00000"/>
            </a:solidFill>
          </a:ln>
        </p:spPr>
        <p:style>
          <a:lnRef idx="1">
            <a:schemeClr val="accent1"/>
          </a:lnRef>
          <a:fillRef idx="0">
            <a:schemeClr val="accent1"/>
          </a:fillRef>
          <a:effectRef idx="0">
            <a:schemeClr val="accent1"/>
          </a:effectRef>
          <a:fontRef idx="minor"/>
        </p:style>
        <p:txBody>
          <a:bodyPr/>
          <a:lstStyle/>
          <a:p>
            <a:endParaRPr lang="ru-RU"/>
          </a:p>
        </p:txBody>
      </p:sp>
      <p:sp>
        <p:nvSpPr>
          <p:cNvPr id="363" name="CustomShape 10"/>
          <p:cNvSpPr/>
          <p:nvPr/>
        </p:nvSpPr>
        <p:spPr>
          <a:xfrm>
            <a:off x="6120802" y="5586989"/>
            <a:ext cx="5993321" cy="98843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8000"/>
              </a:lnSpc>
            </a:pPr>
            <a:r>
              <a:rPr lang="en-US" b="1" dirty="0">
                <a:solidFill>
                  <a:srgbClr val="000066"/>
                </a:solidFill>
                <a:latin typeface="Arial" panose="020B0604020202020204" pitchFamily="34" charset="0"/>
                <a:cs typeface="Arial" panose="020B0604020202020204" pitchFamily="34" charset="0"/>
              </a:rPr>
              <a:t>“</a:t>
            </a:r>
            <a:r>
              <a:rPr lang="en-US" b="1" dirty="0" err="1">
                <a:solidFill>
                  <a:srgbClr val="000066"/>
                </a:solidFill>
                <a:latin typeface="Arial" panose="020B0604020202020204" pitchFamily="34" charset="0"/>
                <a:cs typeface="Arial" panose="020B0604020202020204" pitchFamily="34" charset="0"/>
              </a:rPr>
              <a:t>Govorun</a:t>
            </a:r>
            <a:r>
              <a:rPr lang="en-US" b="1" dirty="0">
                <a:solidFill>
                  <a:srgbClr val="000066"/>
                </a:solidFill>
                <a:latin typeface="Arial" panose="020B0604020202020204" pitchFamily="34" charset="0"/>
                <a:cs typeface="Arial" panose="020B0604020202020204" pitchFamily="34" charset="0"/>
              </a:rPr>
              <a:t>” SC total peak performance: </a:t>
            </a:r>
            <a:r>
              <a:rPr lang="en-US" b="1" dirty="0">
                <a:solidFill>
                  <a:srgbClr val="CC0000"/>
                </a:solidFill>
                <a:cs typeface="Times New Roman" panose="02020603050405020304" pitchFamily="18" charset="0"/>
              </a:rPr>
              <a:t>1.7 </a:t>
            </a:r>
            <a:r>
              <a:rPr lang="en-US" b="1" dirty="0" err="1">
                <a:solidFill>
                  <a:srgbClr val="CC0000"/>
                </a:solidFill>
                <a:cs typeface="Times New Roman" panose="02020603050405020304" pitchFamily="18" charset="0"/>
              </a:rPr>
              <a:t>PFlops</a:t>
            </a:r>
            <a:r>
              <a:rPr lang="en-US" b="1" dirty="0">
                <a:solidFill>
                  <a:srgbClr val="CC0000"/>
                </a:solidFill>
                <a:cs typeface="Times New Roman" panose="02020603050405020304" pitchFamily="18" charset="0"/>
              </a:rPr>
              <a:t> DP</a:t>
            </a:r>
            <a:endParaRPr lang="ru-RU" b="1" dirty="0">
              <a:solidFill>
                <a:srgbClr val="CC0000"/>
              </a:solidFill>
              <a:cs typeface="Times New Roman" panose="02020603050405020304" pitchFamily="18" charset="0"/>
            </a:endParaRPr>
          </a:p>
          <a:p>
            <a:pPr>
              <a:lnSpc>
                <a:spcPct val="108000"/>
              </a:lnSpc>
            </a:pPr>
            <a:r>
              <a:rPr lang="en-US" b="1" dirty="0">
                <a:solidFill>
                  <a:srgbClr val="000066"/>
                </a:solidFill>
                <a:latin typeface="Arial" panose="020B0604020202020204" pitchFamily="34" charset="0"/>
                <a:cs typeface="Arial" panose="020B0604020202020204" pitchFamily="34" charset="0"/>
              </a:rPr>
              <a:t>Total capacity of Hierarchical Storage:</a:t>
            </a:r>
            <a:r>
              <a:rPr lang="en-US" dirty="0">
                <a:solidFill>
                  <a:srgbClr val="000066"/>
                </a:solidFill>
                <a:latin typeface="Arial" panose="020B0604020202020204" pitchFamily="34" charset="0"/>
                <a:cs typeface="Arial" panose="020B0604020202020204" pitchFamily="34" charset="0"/>
              </a:rPr>
              <a:t> </a:t>
            </a:r>
            <a:r>
              <a:rPr lang="en-US" b="1" dirty="0">
                <a:solidFill>
                  <a:srgbClr val="CC0000"/>
                </a:solidFill>
                <a:cs typeface="Times New Roman" panose="02020603050405020304" pitchFamily="18" charset="0"/>
              </a:rPr>
              <a:t>8</a:t>
            </a:r>
            <a:r>
              <a:rPr lang="ru-RU" b="1" dirty="0">
                <a:solidFill>
                  <a:srgbClr val="CC0000"/>
                </a:solidFill>
                <a:cs typeface="Times New Roman" panose="02020603050405020304" pitchFamily="18" charset="0"/>
              </a:rPr>
              <a:t>.</a:t>
            </a:r>
            <a:r>
              <a:rPr lang="en-US" b="1" dirty="0">
                <a:solidFill>
                  <a:srgbClr val="CC0000"/>
                </a:solidFill>
                <a:cs typeface="Times New Roman" panose="02020603050405020304" pitchFamily="18" charset="0"/>
              </a:rPr>
              <a:t>6 PB </a:t>
            </a:r>
          </a:p>
          <a:p>
            <a:pPr>
              <a:lnSpc>
                <a:spcPct val="108000"/>
              </a:lnSpc>
            </a:pPr>
            <a:r>
              <a:rPr lang="en-US" b="1" dirty="0">
                <a:solidFill>
                  <a:srgbClr val="000066"/>
                </a:solidFill>
                <a:latin typeface="Arial" panose="020B0604020202020204" pitchFamily="34" charset="0"/>
                <a:cs typeface="Arial" panose="020B0604020202020204" pitchFamily="34" charset="0"/>
              </a:rPr>
              <a:t>Data IO rate: </a:t>
            </a:r>
            <a:r>
              <a:rPr lang="ru-RU" b="1" dirty="0">
                <a:solidFill>
                  <a:srgbClr val="CC0000"/>
                </a:solidFill>
                <a:cs typeface="Times New Roman" panose="02020603050405020304" pitchFamily="18" charset="0"/>
              </a:rPr>
              <a:t>300</a:t>
            </a:r>
            <a:r>
              <a:rPr lang="en-US" b="1" dirty="0">
                <a:solidFill>
                  <a:srgbClr val="CC0000"/>
                </a:solidFill>
                <a:cs typeface="Times New Roman" panose="02020603050405020304" pitchFamily="18" charset="0"/>
              </a:rPr>
              <a:t> Gb/s</a:t>
            </a:r>
            <a:endParaRPr lang="ru-RU" spc="-1" dirty="0">
              <a:solidFill>
                <a:prstClr val="black"/>
              </a:solidFill>
              <a:latin typeface="Calibri"/>
            </a:endParaRPr>
          </a:p>
        </p:txBody>
      </p:sp>
      <p:sp>
        <p:nvSpPr>
          <p:cNvPr id="364" name="CustomShape 11"/>
          <p:cNvSpPr/>
          <p:nvPr/>
        </p:nvSpPr>
        <p:spPr>
          <a:xfrm>
            <a:off x="6767030" y="862180"/>
            <a:ext cx="5160504" cy="68924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8000"/>
              </a:lnSpc>
            </a:pPr>
            <a:r>
              <a:rPr lang="ru-RU" b="1" dirty="0">
                <a:solidFill>
                  <a:srgbClr val="CC0000"/>
                </a:solidFill>
                <a:latin typeface="Arial" panose="020B0604020202020204" pitchFamily="34" charset="0"/>
                <a:cs typeface="Arial" panose="020B0604020202020204" pitchFamily="34" charset="0"/>
              </a:rPr>
              <a:t>+ </a:t>
            </a:r>
            <a:r>
              <a:rPr lang="en-US" b="1" dirty="0">
                <a:solidFill>
                  <a:srgbClr val="CC0000"/>
                </a:solidFill>
                <a:latin typeface="Arial" panose="020B0604020202020204" pitchFamily="34" charset="0"/>
                <a:cs typeface="Arial" panose="020B0604020202020204" pitchFamily="34" charset="0"/>
              </a:rPr>
              <a:t>40 NVIDIA </a:t>
            </a:r>
            <a:r>
              <a:rPr lang="ru-RU" b="1" dirty="0">
                <a:solidFill>
                  <a:srgbClr val="CC0000"/>
                </a:solidFill>
                <a:latin typeface="Arial" panose="020B0604020202020204" pitchFamily="34" charset="0"/>
                <a:cs typeface="Arial" panose="020B0604020202020204" pitchFamily="34" charset="0"/>
              </a:rPr>
              <a:t>А100</a:t>
            </a:r>
            <a:r>
              <a:rPr lang="en-US" b="1" dirty="0">
                <a:solidFill>
                  <a:srgbClr val="CC0000"/>
                </a:solidFill>
                <a:latin typeface="Arial" panose="020B0604020202020204" pitchFamily="34" charset="0"/>
                <a:cs typeface="Arial" panose="020B0604020202020204" pitchFamily="34" charset="0"/>
              </a:rPr>
              <a:t> GPU accelerators</a:t>
            </a:r>
          </a:p>
          <a:p>
            <a:pPr>
              <a:lnSpc>
                <a:spcPct val="108000"/>
              </a:lnSpc>
            </a:pPr>
            <a:r>
              <a:rPr lang="en-US" b="1" dirty="0">
                <a:solidFill>
                  <a:srgbClr val="000066"/>
                </a:solidFill>
                <a:cs typeface="Arial" panose="020B0604020202020204" pitchFamily="34" charset="0"/>
              </a:rPr>
              <a:t>Performance: </a:t>
            </a:r>
            <a:r>
              <a:rPr lang="en-US" b="1" spc="-1" dirty="0">
                <a:solidFill>
                  <a:srgbClr val="C00000"/>
                </a:solidFill>
              </a:rPr>
              <a:t>+ 600 </a:t>
            </a:r>
            <a:r>
              <a:rPr lang="en-US" b="1" spc="-1" dirty="0" err="1">
                <a:solidFill>
                  <a:srgbClr val="C00000"/>
                </a:solidFill>
              </a:rPr>
              <a:t>Tflops</a:t>
            </a:r>
            <a:r>
              <a:rPr lang="en-US" b="1" spc="-1" dirty="0">
                <a:solidFill>
                  <a:srgbClr val="C00000"/>
                </a:solidFill>
              </a:rPr>
              <a:t> DP</a:t>
            </a:r>
            <a:endParaRPr lang="ru-RU" b="1" spc="-1" dirty="0">
              <a:solidFill>
                <a:srgbClr val="C00000"/>
              </a:solidFill>
            </a:endParaRPr>
          </a:p>
        </p:txBody>
      </p:sp>
      <p:sp>
        <p:nvSpPr>
          <p:cNvPr id="371" name="CustomShape 13"/>
          <p:cNvSpPr/>
          <p:nvPr/>
        </p:nvSpPr>
        <p:spPr>
          <a:xfrm>
            <a:off x="319098" y="3746863"/>
            <a:ext cx="484200" cy="8215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r>
              <a:rPr lang="ru-RU" sz="4800" spc="-1" dirty="0">
                <a:solidFill>
                  <a:srgbClr val="C00000"/>
                </a:solidFill>
                <a:latin typeface="Calibri"/>
              </a:rPr>
              <a:t>+</a:t>
            </a:r>
            <a:endParaRPr lang="ru-RU" sz="4800" spc="-1" dirty="0">
              <a:solidFill>
                <a:prstClr val="black"/>
              </a:solidFill>
              <a:latin typeface="Calibri"/>
            </a:endParaRPr>
          </a:p>
        </p:txBody>
      </p:sp>
      <p:pic>
        <p:nvPicPr>
          <p:cNvPr id="29" name="Рисунок 28">
            <a:extLst>
              <a:ext uri="{FF2B5EF4-FFF2-40B4-BE49-F238E27FC236}">
                <a16:creationId xmlns:a16="http://schemas.microsoft.com/office/drawing/2014/main" id="{A233BA51-F299-81D2-3258-130741E049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28" y="672944"/>
            <a:ext cx="5230212" cy="3253806"/>
          </a:xfrm>
          <a:prstGeom prst="rect">
            <a:avLst/>
          </a:prstGeom>
        </p:spPr>
      </p:pic>
      <p:sp>
        <p:nvSpPr>
          <p:cNvPr id="30" name="Прямоугольник 29"/>
          <p:cNvSpPr/>
          <p:nvPr/>
        </p:nvSpPr>
        <p:spPr>
          <a:xfrm>
            <a:off x="1428234" y="5000768"/>
            <a:ext cx="2180952" cy="830997"/>
          </a:xfrm>
          <a:prstGeom prst="rect">
            <a:avLst/>
          </a:prstGeom>
        </p:spPr>
        <p:txBody>
          <a:bodyPr wrap="square">
            <a:spAutoFit/>
          </a:bodyPr>
          <a:lstStyle/>
          <a:p>
            <a:pPr algn="ctr"/>
            <a:r>
              <a:rPr lang="en-US" sz="1600" b="1" dirty="0">
                <a:solidFill>
                  <a:srgbClr val="000066"/>
                </a:solidFill>
                <a:latin typeface="Arial" panose="020B0604020202020204" pitchFamily="34" charset="0"/>
                <a:cs typeface="Arial" panose="020B0604020202020204" pitchFamily="34" charset="0"/>
              </a:rPr>
              <a:t>Computation field: </a:t>
            </a:r>
          </a:p>
          <a:p>
            <a:pPr algn="ctr"/>
            <a:r>
              <a:rPr lang="ru-RU" sz="1600" b="1" dirty="0">
                <a:solidFill>
                  <a:srgbClr val="FF0000"/>
                </a:solidFill>
                <a:latin typeface="Arial" panose="020B0604020202020204" pitchFamily="34" charset="0"/>
                <a:cs typeface="Arial" panose="020B0604020202020204" pitchFamily="34" charset="0"/>
              </a:rPr>
              <a:t>+</a:t>
            </a:r>
            <a:r>
              <a:rPr lang="en-US" sz="1600" b="1" dirty="0">
                <a:solidFill>
                  <a:srgbClr val="FF0000"/>
                </a:solidFill>
                <a:latin typeface="Arial" panose="020B0604020202020204" pitchFamily="34" charset="0"/>
                <a:cs typeface="Arial" panose="020B0604020202020204" pitchFamily="34" charset="0"/>
              </a:rPr>
              <a:t>32 </a:t>
            </a:r>
            <a:r>
              <a:rPr lang="en-US" sz="1600" b="1" dirty="0" err="1">
                <a:solidFill>
                  <a:srgbClr val="FF0000"/>
                </a:solidFill>
                <a:latin typeface="Arial" panose="020B0604020202020204" pitchFamily="34" charset="0"/>
                <a:cs typeface="Arial" panose="020B0604020202020204" pitchFamily="34" charset="0"/>
              </a:rPr>
              <a:t>hyperconverged</a:t>
            </a:r>
            <a:r>
              <a:rPr lang="en-US" sz="1600" b="1" dirty="0">
                <a:solidFill>
                  <a:srgbClr val="FF0000"/>
                </a:solidFill>
                <a:latin typeface="Arial" panose="020B0604020202020204" pitchFamily="34" charset="0"/>
                <a:cs typeface="Arial" panose="020B0604020202020204" pitchFamily="34" charset="0"/>
              </a:rPr>
              <a:t> compute nodes </a:t>
            </a:r>
            <a:endParaRPr lang="ru-RU" sz="1600" b="1" dirty="0">
              <a:solidFill>
                <a:srgbClr val="FF0000"/>
              </a:solidFill>
              <a:latin typeface="Arial" panose="020B0604020202020204" pitchFamily="34" charset="0"/>
              <a:cs typeface="Arial" panose="020B0604020202020204" pitchFamily="34" charset="0"/>
            </a:endParaRPr>
          </a:p>
        </p:txBody>
      </p:sp>
      <p:pic>
        <p:nvPicPr>
          <p:cNvPr id="31" name="Рисунок 4">
            <a:extLst>
              <a:ext uri="{FF2B5EF4-FFF2-40B4-BE49-F238E27FC236}">
                <a16:creationId xmlns:a16="http://schemas.microsoft.com/office/drawing/2014/main" id="{F5AEB603-E37A-4962-BC2A-7E2BFED3CAE0}"/>
              </a:ext>
            </a:extLst>
          </p:cNvPr>
          <p:cNvPicPr/>
          <p:nvPr/>
        </p:nvPicPr>
        <p:blipFill rotWithShape="1">
          <a:blip r:embed="rId8"/>
          <a:srcRect l="23768" t="4278" r="23301" b="23005"/>
          <a:stretch/>
        </p:blipFill>
        <p:spPr>
          <a:xfrm>
            <a:off x="2101984" y="4404223"/>
            <a:ext cx="691475" cy="604660"/>
          </a:xfrm>
          <a:prstGeom prst="rect">
            <a:avLst/>
          </a:prstGeom>
        </p:spPr>
      </p:pic>
      <p:sp>
        <p:nvSpPr>
          <p:cNvPr id="32" name="CustomShape 13"/>
          <p:cNvSpPr/>
          <p:nvPr/>
        </p:nvSpPr>
        <p:spPr>
          <a:xfrm>
            <a:off x="2264309" y="3733973"/>
            <a:ext cx="484200" cy="8215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r>
              <a:rPr lang="ru-RU" sz="4800" spc="-1" dirty="0">
                <a:solidFill>
                  <a:srgbClr val="C00000"/>
                </a:solidFill>
                <a:latin typeface="Calibri"/>
              </a:rPr>
              <a:t>+</a:t>
            </a:r>
            <a:endParaRPr lang="ru-RU" sz="4800" spc="-1" dirty="0">
              <a:solidFill>
                <a:prstClr val="black"/>
              </a:solidFill>
              <a:latin typeface="Calibri"/>
            </a:endParaRPr>
          </a:p>
        </p:txBody>
      </p:sp>
      <p:sp>
        <p:nvSpPr>
          <p:cNvPr id="33" name="CustomShape 13"/>
          <p:cNvSpPr/>
          <p:nvPr/>
        </p:nvSpPr>
        <p:spPr>
          <a:xfrm>
            <a:off x="4203426" y="3739397"/>
            <a:ext cx="484200" cy="8215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r>
              <a:rPr lang="ru-RU" sz="4800" spc="-1" dirty="0">
                <a:solidFill>
                  <a:srgbClr val="C00000"/>
                </a:solidFill>
                <a:latin typeface="Calibri"/>
              </a:rPr>
              <a:t>+</a:t>
            </a:r>
            <a:endParaRPr lang="ru-RU" sz="4800" spc="-1" dirty="0">
              <a:solidFill>
                <a:prstClr val="black"/>
              </a:solidFill>
              <a:latin typeface="Calibri"/>
            </a:endParaRPr>
          </a:p>
        </p:txBody>
      </p:sp>
      <p:sp>
        <p:nvSpPr>
          <p:cNvPr id="35" name="Прямоугольник 34"/>
          <p:cNvSpPr/>
          <p:nvPr/>
        </p:nvSpPr>
        <p:spPr>
          <a:xfrm>
            <a:off x="3656955" y="4996513"/>
            <a:ext cx="2274302" cy="830997"/>
          </a:xfrm>
          <a:prstGeom prst="rect">
            <a:avLst/>
          </a:prstGeom>
        </p:spPr>
        <p:txBody>
          <a:bodyPr wrap="square">
            <a:spAutoFit/>
          </a:bodyPr>
          <a:lstStyle/>
          <a:p>
            <a:r>
              <a:rPr lang="en-US" sz="1600" b="1" dirty="0">
                <a:solidFill>
                  <a:srgbClr val="000066"/>
                </a:solidFill>
                <a:latin typeface="Arial" panose="020B0604020202020204" pitchFamily="34" charset="0"/>
                <a:cs typeface="Arial" panose="020B0604020202020204" pitchFamily="34" charset="0"/>
              </a:rPr>
              <a:t>Hierarchical Storage:</a:t>
            </a:r>
          </a:p>
          <a:p>
            <a:r>
              <a:rPr lang="ru-RU" sz="1600" b="1" dirty="0">
                <a:solidFill>
                  <a:srgbClr val="FF0000"/>
                </a:solidFill>
                <a:latin typeface="Arial" panose="020B0604020202020204" pitchFamily="34" charset="0"/>
                <a:cs typeface="Arial" panose="020B0604020202020204" pitchFamily="34" charset="0"/>
              </a:rPr>
              <a:t>+</a:t>
            </a:r>
            <a:r>
              <a:rPr lang="en-US" sz="1600" b="1" dirty="0">
                <a:solidFill>
                  <a:srgbClr val="FF0000"/>
                </a:solidFill>
                <a:latin typeface="Arial" panose="020B0604020202020204" pitchFamily="34" charset="0"/>
                <a:cs typeface="Arial" panose="020B0604020202020204" pitchFamily="34" charset="0"/>
              </a:rPr>
              <a:t>8 distributed </a:t>
            </a:r>
          </a:p>
          <a:p>
            <a:r>
              <a:rPr lang="en-US" sz="1600" b="1" dirty="0">
                <a:solidFill>
                  <a:srgbClr val="FF0000"/>
                </a:solidFill>
                <a:latin typeface="Arial" panose="020B0604020202020204" pitchFamily="34" charset="0"/>
                <a:cs typeface="Arial" panose="020B0604020202020204" pitchFamily="34" charset="0"/>
              </a:rPr>
              <a:t>storage nodes</a:t>
            </a:r>
            <a:endParaRPr lang="ru-RU" sz="1600" b="1" dirty="0">
              <a:solidFill>
                <a:srgbClr val="FF0000"/>
              </a:solidFill>
              <a:latin typeface="Arial" panose="020B0604020202020204" pitchFamily="34" charset="0"/>
              <a:cs typeface="Arial" panose="020B0604020202020204" pitchFamily="34" charset="0"/>
            </a:endParaRPr>
          </a:p>
        </p:txBody>
      </p:sp>
      <p:sp>
        <p:nvSpPr>
          <p:cNvPr id="36" name="Прямоугольник 35"/>
          <p:cNvSpPr/>
          <p:nvPr/>
        </p:nvSpPr>
        <p:spPr>
          <a:xfrm>
            <a:off x="6794753" y="3294545"/>
            <a:ext cx="4298511" cy="2186624"/>
          </a:xfrm>
          <a:prstGeom prst="rect">
            <a:avLst/>
          </a:prstGeom>
        </p:spPr>
        <p:txBody>
          <a:bodyPr wrap="square">
            <a:spAutoFit/>
          </a:bodyPr>
          <a:lstStyle/>
          <a:p>
            <a:pPr>
              <a:lnSpc>
                <a:spcPct val="108000"/>
              </a:lnSpc>
            </a:pPr>
            <a:r>
              <a:rPr lang="ru-RU" b="1" dirty="0">
                <a:solidFill>
                  <a:srgbClr val="CC0000"/>
                </a:solidFill>
                <a:latin typeface="Arial" panose="020B0604020202020204" pitchFamily="34" charset="0"/>
                <a:cs typeface="Arial" panose="020B0604020202020204" pitchFamily="34" charset="0"/>
              </a:rPr>
              <a:t>+</a:t>
            </a:r>
            <a:r>
              <a:rPr lang="en-US" b="1" dirty="0">
                <a:solidFill>
                  <a:srgbClr val="CC0000"/>
                </a:solidFill>
                <a:latin typeface="Arial" panose="020B0604020202020204" pitchFamily="34" charset="0"/>
                <a:cs typeface="Arial" panose="020B0604020202020204" pitchFamily="34" charset="0"/>
              </a:rPr>
              <a:t>8 distributed storage nodes</a:t>
            </a:r>
            <a:endParaRPr lang="ru-RU" b="1" dirty="0">
              <a:solidFill>
                <a:srgbClr val="CC0000"/>
              </a:solidFill>
              <a:latin typeface="Arial" panose="020B0604020202020204" pitchFamily="34" charset="0"/>
              <a:cs typeface="Arial" panose="020B0604020202020204" pitchFamily="34" charset="0"/>
            </a:endParaRPr>
          </a:p>
          <a:p>
            <a:pPr>
              <a:lnSpc>
                <a:spcPct val="108000"/>
              </a:lnSpc>
            </a:pPr>
            <a:r>
              <a:rPr lang="en-US" b="1" dirty="0" err="1">
                <a:solidFill>
                  <a:srgbClr val="000066"/>
                </a:solidFill>
                <a:latin typeface="Arial" panose="020B0604020202020204" pitchFamily="34" charset="0"/>
                <a:cs typeface="Arial" panose="020B0604020202020204" pitchFamily="34" charset="0"/>
              </a:rPr>
              <a:t>Lustre</a:t>
            </a:r>
            <a:r>
              <a:rPr lang="en-US" b="1" dirty="0">
                <a:solidFill>
                  <a:srgbClr val="000066"/>
                </a:solidFill>
                <a:latin typeface="Arial" panose="020B0604020202020204" pitchFamily="34" charset="0"/>
                <a:cs typeface="Arial" panose="020B0604020202020204" pitchFamily="34" charset="0"/>
              </a:rPr>
              <a:t>, EOS</a:t>
            </a:r>
            <a:r>
              <a:rPr lang="ru-RU" b="1" dirty="0">
                <a:solidFill>
                  <a:srgbClr val="000066"/>
                </a:solidFill>
                <a:latin typeface="Arial" panose="020B0604020202020204" pitchFamily="34" charset="0"/>
                <a:cs typeface="Arial" panose="020B0604020202020204" pitchFamily="34" charset="0"/>
              </a:rPr>
              <a:t> </a:t>
            </a:r>
            <a:r>
              <a:rPr lang="en-US" b="1" dirty="0">
                <a:solidFill>
                  <a:srgbClr val="000066"/>
                </a:solidFill>
                <a:latin typeface="Arial" panose="020B0604020202020204" pitchFamily="34" charset="0"/>
                <a:cs typeface="Arial" panose="020B0604020202020204" pitchFamily="34" charset="0"/>
              </a:rPr>
              <a:t>increase: </a:t>
            </a:r>
            <a:r>
              <a:rPr lang="en-US" b="1" dirty="0">
                <a:solidFill>
                  <a:srgbClr val="CC0000"/>
                </a:solidFill>
                <a:latin typeface="Arial" panose="020B0604020202020204" pitchFamily="34" charset="0"/>
                <a:cs typeface="Arial" panose="020B0604020202020204" pitchFamily="34" charset="0"/>
              </a:rPr>
              <a:t>+8 PB </a:t>
            </a:r>
            <a:endParaRPr lang="ru-RU" b="1" dirty="0">
              <a:solidFill>
                <a:srgbClr val="CC0000"/>
              </a:solidFill>
              <a:latin typeface="Arial" panose="020B0604020202020204" pitchFamily="34" charset="0"/>
              <a:cs typeface="Arial" panose="020B0604020202020204" pitchFamily="34" charset="0"/>
            </a:endParaRPr>
          </a:p>
          <a:p>
            <a:pPr>
              <a:lnSpc>
                <a:spcPct val="108000"/>
              </a:lnSpc>
            </a:pPr>
            <a:r>
              <a:rPr lang="en-US" b="1" dirty="0">
                <a:solidFill>
                  <a:srgbClr val="000066"/>
                </a:solidFill>
                <a:latin typeface="Arial" panose="020B0604020202020204" pitchFamily="34" charset="0"/>
                <a:cs typeface="Arial" panose="020B0604020202020204" pitchFamily="34" charset="0"/>
              </a:rPr>
              <a:t>DAOS</a:t>
            </a:r>
            <a:r>
              <a:rPr lang="ru-RU" b="1" dirty="0">
                <a:solidFill>
                  <a:srgbClr val="000066"/>
                </a:solidFill>
                <a:latin typeface="Arial" panose="020B0604020202020204" pitchFamily="34" charset="0"/>
                <a:cs typeface="Arial" panose="020B0604020202020204" pitchFamily="34" charset="0"/>
              </a:rPr>
              <a:t> </a:t>
            </a:r>
            <a:r>
              <a:rPr lang="en-US" b="1" dirty="0">
                <a:solidFill>
                  <a:srgbClr val="000066"/>
                </a:solidFill>
                <a:latin typeface="Arial" panose="020B0604020202020204" pitchFamily="34" charset="0"/>
                <a:cs typeface="Arial" panose="020B0604020202020204" pitchFamily="34" charset="0"/>
              </a:rPr>
              <a:t>increase:</a:t>
            </a:r>
            <a:r>
              <a:rPr lang="en-US" b="1" dirty="0">
                <a:solidFill>
                  <a:prstClr val="black"/>
                </a:solidFill>
                <a:latin typeface="Arial" panose="020B0604020202020204" pitchFamily="34" charset="0"/>
                <a:cs typeface="Arial" panose="020B0604020202020204" pitchFamily="34" charset="0"/>
              </a:rPr>
              <a:t> </a:t>
            </a:r>
            <a:r>
              <a:rPr lang="ru-RU" b="1" dirty="0">
                <a:solidFill>
                  <a:srgbClr val="CC0000"/>
                </a:solidFill>
                <a:latin typeface="Arial" panose="020B0604020202020204" pitchFamily="34" charset="0"/>
                <a:cs typeface="Arial" panose="020B0604020202020204" pitchFamily="34" charset="0"/>
              </a:rPr>
              <a:t>+</a:t>
            </a:r>
            <a:r>
              <a:rPr lang="en-US" b="1" dirty="0">
                <a:solidFill>
                  <a:srgbClr val="CC0000"/>
                </a:solidFill>
                <a:latin typeface="Arial" panose="020B0604020202020204" pitchFamily="34" charset="0"/>
                <a:cs typeface="Arial" panose="020B0604020202020204" pitchFamily="34" charset="0"/>
              </a:rPr>
              <a:t>1.6 PB</a:t>
            </a:r>
            <a:endParaRPr lang="ru-RU" b="1" dirty="0">
              <a:solidFill>
                <a:srgbClr val="CC0000"/>
              </a:solidFill>
              <a:latin typeface="Arial" panose="020B0604020202020204" pitchFamily="34" charset="0"/>
              <a:cs typeface="Arial" panose="020B0604020202020204" pitchFamily="34" charset="0"/>
            </a:endParaRPr>
          </a:p>
          <a:p>
            <a:pPr>
              <a:lnSpc>
                <a:spcPct val="108000"/>
              </a:lnSpc>
            </a:pPr>
            <a:r>
              <a:rPr lang="en-US" b="1" dirty="0">
                <a:solidFill>
                  <a:srgbClr val="CC0000"/>
                </a:solidFill>
                <a:latin typeface="Arial" panose="020B0604020202020204" pitchFamily="34" charset="0"/>
                <a:cs typeface="Arial" panose="020B0604020202020204" pitchFamily="34" charset="0"/>
              </a:rPr>
              <a:t>+0.4 PB </a:t>
            </a:r>
            <a:r>
              <a:rPr lang="en-US" b="1" dirty="0">
                <a:solidFill>
                  <a:srgbClr val="000066"/>
                </a:solidFill>
                <a:latin typeface="Arial" panose="020B0604020202020204" pitchFamily="34" charset="0"/>
                <a:cs typeface="Arial" panose="020B0604020202020204" pitchFamily="34" charset="0"/>
              </a:rPr>
              <a:t>for MPD mass production storages</a:t>
            </a:r>
            <a:r>
              <a:rPr lang="ru-RU" b="1" dirty="0">
                <a:solidFill>
                  <a:srgbClr val="000066"/>
                </a:solidFill>
                <a:latin typeface="Arial" panose="020B0604020202020204" pitchFamily="34" charset="0"/>
                <a:cs typeface="Arial" panose="020B0604020202020204" pitchFamily="34" charset="0"/>
              </a:rPr>
              <a:t> </a:t>
            </a:r>
            <a:r>
              <a:rPr lang="en-US" b="1" dirty="0">
                <a:solidFill>
                  <a:srgbClr val="000066"/>
                </a:solidFill>
                <a:latin typeface="Arial" panose="020B0604020202020204" pitchFamily="34" charset="0"/>
                <a:cs typeface="Arial" panose="020B0604020202020204" pitchFamily="34" charset="0"/>
              </a:rPr>
              <a:t>integrated into the DIRAC File Catalog</a:t>
            </a:r>
            <a:r>
              <a:rPr lang="ru-RU" b="1" dirty="0">
                <a:solidFill>
                  <a:srgbClr val="000066"/>
                </a:solidFill>
                <a:latin typeface="Arial" panose="020B0604020202020204" pitchFamily="34" charset="0"/>
                <a:cs typeface="Arial" panose="020B0604020202020204" pitchFamily="34" charset="0"/>
              </a:rPr>
              <a:t> </a:t>
            </a:r>
            <a:endParaRPr lang="en-US" sz="800" b="1" dirty="0">
              <a:solidFill>
                <a:srgbClr val="990000"/>
              </a:solidFill>
              <a:latin typeface="Arial" panose="020B0604020202020204" pitchFamily="34" charset="0"/>
              <a:cs typeface="Arial" panose="020B0604020202020204" pitchFamily="34" charset="0"/>
            </a:endParaRPr>
          </a:p>
          <a:p>
            <a:pPr>
              <a:lnSpc>
                <a:spcPct val="108000"/>
              </a:lnSpc>
            </a:pPr>
            <a:r>
              <a:rPr lang="en-US" b="1" dirty="0">
                <a:solidFill>
                  <a:srgbClr val="CC0000"/>
                </a:solidFill>
                <a:latin typeface="Arial" panose="020B0604020202020204" pitchFamily="34" charset="0"/>
                <a:cs typeface="Arial" panose="020B0604020202020204" pitchFamily="34" charset="0"/>
              </a:rPr>
              <a:t>+1 PB </a:t>
            </a:r>
            <a:r>
              <a:rPr lang="en-US" b="1" dirty="0">
                <a:solidFill>
                  <a:srgbClr val="000066"/>
                </a:solidFill>
                <a:latin typeface="Arial" panose="020B0604020202020204" pitchFamily="34" charset="0"/>
                <a:cs typeface="Arial" panose="020B0604020202020204" pitchFamily="34" charset="0"/>
              </a:rPr>
              <a:t>for the MPD EOS storage</a:t>
            </a:r>
            <a:r>
              <a:rPr lang="ru-RU" b="1" dirty="0">
                <a:solidFill>
                  <a:srgbClr val="CC0000"/>
                </a:solidFill>
                <a:latin typeface="Arial" panose="020B0604020202020204" pitchFamily="34" charset="0"/>
                <a:cs typeface="Arial" panose="020B0604020202020204" pitchFamily="34" charset="0"/>
              </a:rPr>
              <a:t> </a:t>
            </a:r>
            <a:endParaRPr lang="en-US" b="1" dirty="0">
              <a:solidFill>
                <a:srgbClr val="CC0000"/>
              </a:solidFill>
              <a:latin typeface="Arial" panose="020B0604020202020204" pitchFamily="34" charset="0"/>
              <a:cs typeface="Arial" panose="020B0604020202020204" pitchFamily="34" charset="0"/>
            </a:endParaRPr>
          </a:p>
        </p:txBody>
      </p:sp>
      <p:sp>
        <p:nvSpPr>
          <p:cNvPr id="2" name="Прямоугольник 1"/>
          <p:cNvSpPr/>
          <p:nvPr/>
        </p:nvSpPr>
        <p:spPr>
          <a:xfrm>
            <a:off x="6767030" y="1622546"/>
            <a:ext cx="4416594" cy="1588255"/>
          </a:xfrm>
          <a:prstGeom prst="rect">
            <a:avLst/>
          </a:prstGeom>
        </p:spPr>
        <p:txBody>
          <a:bodyPr wrap="none">
            <a:spAutoFit/>
          </a:bodyPr>
          <a:lstStyle/>
          <a:p>
            <a:pPr>
              <a:lnSpc>
                <a:spcPct val="108000"/>
              </a:lnSpc>
            </a:pPr>
            <a:r>
              <a:rPr lang="ru-RU" b="1" dirty="0">
                <a:solidFill>
                  <a:srgbClr val="CC0000"/>
                </a:solidFill>
                <a:latin typeface="Arial" panose="020B0604020202020204" pitchFamily="34" charset="0"/>
                <a:cs typeface="Arial" panose="020B0604020202020204" pitchFamily="34" charset="0"/>
              </a:rPr>
              <a:t>+</a:t>
            </a:r>
            <a:r>
              <a:rPr lang="en-US" b="1" dirty="0">
                <a:solidFill>
                  <a:srgbClr val="CC0000"/>
                </a:solidFill>
                <a:latin typeface="Arial" panose="020B0604020202020204" pitchFamily="34" charset="0"/>
                <a:cs typeface="Arial" panose="020B0604020202020204" pitchFamily="34" charset="0"/>
              </a:rPr>
              <a:t>32 </a:t>
            </a:r>
            <a:r>
              <a:rPr lang="en-US" b="1" dirty="0" err="1">
                <a:solidFill>
                  <a:srgbClr val="CC0000"/>
                </a:solidFill>
                <a:latin typeface="Arial" panose="020B0604020202020204" pitchFamily="34" charset="0"/>
                <a:cs typeface="Arial" panose="020B0604020202020204" pitchFamily="34" charset="0"/>
              </a:rPr>
              <a:t>hyperconverged</a:t>
            </a:r>
            <a:r>
              <a:rPr lang="en-US" b="1" dirty="0">
                <a:solidFill>
                  <a:srgbClr val="CC0000"/>
                </a:solidFill>
                <a:latin typeface="Arial" panose="020B0604020202020204" pitchFamily="34" charset="0"/>
                <a:cs typeface="Arial" panose="020B0604020202020204" pitchFamily="34" charset="0"/>
              </a:rPr>
              <a:t> compute nodes</a:t>
            </a:r>
          </a:p>
          <a:p>
            <a:pPr>
              <a:lnSpc>
                <a:spcPct val="108000"/>
              </a:lnSpc>
            </a:pPr>
            <a:r>
              <a:rPr lang="en-US" b="1" spc="-1" dirty="0">
                <a:solidFill>
                  <a:srgbClr val="C00000"/>
                </a:solidFill>
              </a:rPr>
              <a:t>+2 432 new computational cores</a:t>
            </a:r>
          </a:p>
          <a:p>
            <a:pPr>
              <a:lnSpc>
                <a:spcPct val="108000"/>
              </a:lnSpc>
            </a:pPr>
            <a:r>
              <a:rPr lang="en-US" b="1" dirty="0">
                <a:solidFill>
                  <a:srgbClr val="000066"/>
                </a:solidFill>
                <a:latin typeface="Arial" panose="020B0604020202020204" pitchFamily="34" charset="0"/>
                <a:cs typeface="Arial" panose="020B0604020202020204" pitchFamily="34" charset="0"/>
              </a:rPr>
              <a:t>Performance:</a:t>
            </a:r>
            <a:r>
              <a:rPr lang="en-US" b="1" dirty="0">
                <a:solidFill>
                  <a:prstClr val="black"/>
                </a:solidFill>
                <a:latin typeface="Arial" panose="020B0604020202020204" pitchFamily="34" charset="0"/>
                <a:cs typeface="Arial" panose="020B0604020202020204" pitchFamily="34" charset="0"/>
              </a:rPr>
              <a:t> </a:t>
            </a:r>
            <a:r>
              <a:rPr lang="ru-RU" b="1" spc="-1" dirty="0">
                <a:solidFill>
                  <a:srgbClr val="C00000"/>
                </a:solidFill>
              </a:rPr>
              <a:t>+</a:t>
            </a:r>
            <a:r>
              <a:rPr lang="en-US" b="1" spc="-1" dirty="0">
                <a:solidFill>
                  <a:srgbClr val="C00000"/>
                </a:solidFill>
              </a:rPr>
              <a:t>239 </a:t>
            </a:r>
            <a:r>
              <a:rPr lang="en-US" b="1" spc="-1" dirty="0" err="1">
                <a:solidFill>
                  <a:srgbClr val="C00000"/>
                </a:solidFill>
              </a:rPr>
              <a:t>Tflops</a:t>
            </a:r>
            <a:r>
              <a:rPr lang="en-US" b="1" spc="-1" dirty="0">
                <a:solidFill>
                  <a:srgbClr val="C00000"/>
                </a:solidFill>
              </a:rPr>
              <a:t> DP</a:t>
            </a:r>
          </a:p>
          <a:p>
            <a:pPr>
              <a:lnSpc>
                <a:spcPct val="108000"/>
              </a:lnSpc>
              <a:defRPr/>
            </a:pPr>
            <a:r>
              <a:rPr lang="en-US" b="1" dirty="0">
                <a:solidFill>
                  <a:srgbClr val="000066"/>
                </a:solidFill>
                <a:latin typeface="Arial" panose="020B0604020202020204" pitchFamily="34" charset="0"/>
                <a:cs typeface="Arial" panose="020B0604020202020204" pitchFamily="34" charset="0"/>
              </a:rPr>
              <a:t>“New cores”/”old cores” performance </a:t>
            </a:r>
          </a:p>
          <a:p>
            <a:pPr>
              <a:lnSpc>
                <a:spcPct val="108000"/>
              </a:lnSpc>
              <a:defRPr/>
            </a:pPr>
            <a:r>
              <a:rPr lang="en-US" b="1" dirty="0">
                <a:solidFill>
                  <a:srgbClr val="000066"/>
                </a:solidFill>
                <a:latin typeface="Arial" panose="020B0604020202020204" pitchFamily="34" charset="0"/>
                <a:cs typeface="Arial" panose="020B0604020202020204" pitchFamily="34" charset="0"/>
              </a:rPr>
              <a:t>increase by more than</a:t>
            </a:r>
            <a:r>
              <a:rPr lang="en-US" dirty="0">
                <a:solidFill>
                  <a:srgbClr val="000066"/>
                </a:solidFill>
                <a:latin typeface="Arial" panose="020B0604020202020204" pitchFamily="34" charset="0"/>
                <a:cs typeface="Arial" panose="020B0604020202020204" pitchFamily="34" charset="0"/>
              </a:rPr>
              <a:t> </a:t>
            </a:r>
            <a:r>
              <a:rPr lang="en-US" b="1" dirty="0">
                <a:solidFill>
                  <a:srgbClr val="CC0000"/>
                </a:solidFill>
                <a:latin typeface="Arial" panose="020B0604020202020204" pitchFamily="34" charset="0"/>
                <a:cs typeface="Arial" panose="020B0604020202020204" pitchFamily="34" charset="0"/>
              </a:rPr>
              <a:t>1.5 times</a:t>
            </a:r>
            <a:endParaRPr lang="ru-RU" b="1" dirty="0">
              <a:solidFill>
                <a:srgbClr val="FF0000"/>
              </a:solidFill>
              <a:latin typeface="Arial" panose="020B0604020202020204" pitchFamily="34" charset="0"/>
              <a:cs typeface="Arial" panose="020B0604020202020204" pitchFamily="34" charset="0"/>
            </a:endParaRPr>
          </a:p>
        </p:txBody>
      </p:sp>
      <p:sp>
        <p:nvSpPr>
          <p:cNvPr id="4" name="Номер слайда 4">
            <a:extLst>
              <a:ext uri="{FF2B5EF4-FFF2-40B4-BE49-F238E27FC236}">
                <a16:creationId xmlns:a16="http://schemas.microsoft.com/office/drawing/2014/main" id="{49A24FFE-0B7C-98DC-21B0-99C4F789FB83}"/>
              </a:ext>
            </a:extLst>
          </p:cNvPr>
          <p:cNvSpPr>
            <a:spLocks noGrp="1"/>
          </p:cNvSpPr>
          <p:nvPr>
            <p:ph type="sldNum" sz="quarter" idx="12"/>
          </p:nvPr>
        </p:nvSpPr>
        <p:spPr>
          <a:xfrm>
            <a:off x="11925490" y="6360709"/>
            <a:ext cx="258624" cy="248305"/>
          </a:xfrm>
        </p:spPr>
        <p:txBody>
          <a:bodyPr/>
          <a:lstStyle/>
          <a:p>
            <a:fld id="{0528AAB8-6B0B-42CC-91F5-49948E541453}" type="slidenum">
              <a:rPr lang="ru-RU" smtClean="0"/>
              <a:t>10</a:t>
            </a:fld>
            <a:endParaRPr lang="ru-RU" dirty="0"/>
          </a:p>
        </p:txBody>
      </p:sp>
    </p:spTree>
    <p:extLst>
      <p:ext uri="{BB962C8B-B14F-4D97-AF65-F5344CB8AC3E}">
        <p14:creationId xmlns:p14="http://schemas.microsoft.com/office/powerpoint/2010/main" val="2291109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CustomShape 1"/>
          <p:cNvSpPr/>
          <p:nvPr/>
        </p:nvSpPr>
        <p:spPr>
          <a:xfrm flipH="1">
            <a:off x="0" y="0"/>
            <a:ext cx="12191760" cy="772200"/>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sp>
        <p:nvSpPr>
          <p:cNvPr id="343" name="CustomShape 2"/>
          <p:cNvSpPr/>
          <p:nvPr/>
        </p:nvSpPr>
        <p:spPr>
          <a:xfrm>
            <a:off x="1064880" y="123120"/>
            <a:ext cx="9422280" cy="501840"/>
          </a:xfrm>
          <a:prstGeom prst="rect">
            <a:avLst/>
          </a:prstGeom>
          <a:noFill/>
          <a:ln>
            <a:noFill/>
          </a:ln>
          <a:effectLst>
            <a:outerShdw blurRad="50800" dist="50760" dir="5400000" algn="ctr" rotWithShape="0">
              <a:schemeClr val="tx1"/>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algn="ctr"/>
            <a:r>
              <a:rPr lang="en-US" sz="2700" b="1" spc="-1" dirty="0">
                <a:solidFill>
                  <a:srgbClr val="FFFFFF"/>
                </a:solidFill>
                <a:latin typeface="Calibri"/>
              </a:rPr>
              <a:t>“</a:t>
            </a:r>
            <a:r>
              <a:rPr lang="en-US" sz="2700" b="1" spc="-1" dirty="0" err="1">
                <a:solidFill>
                  <a:srgbClr val="FFFFFF"/>
                </a:solidFill>
                <a:latin typeface="Calibri"/>
              </a:rPr>
              <a:t>Govorun</a:t>
            </a:r>
            <a:r>
              <a:rPr lang="en-US" sz="2700" b="1" spc="-1" dirty="0">
                <a:solidFill>
                  <a:srgbClr val="FFFFFF"/>
                </a:solidFill>
                <a:latin typeface="Calibri"/>
              </a:rPr>
              <a:t>” Supercomputer for JINR tasks in 2022</a:t>
            </a:r>
            <a:endParaRPr lang="ru-RU" sz="2700" spc="-1" dirty="0">
              <a:solidFill>
                <a:prstClr val="black"/>
              </a:solidFill>
              <a:latin typeface="Calibri"/>
            </a:endParaRPr>
          </a:p>
        </p:txBody>
      </p:sp>
      <p:pic>
        <p:nvPicPr>
          <p:cNvPr id="344" name="Рисунок 3"/>
          <p:cNvPicPr/>
          <p:nvPr/>
        </p:nvPicPr>
        <p:blipFill>
          <a:blip r:embed="rId2"/>
          <a:stretch/>
        </p:blipFill>
        <p:spPr>
          <a:xfrm>
            <a:off x="11036520" y="52200"/>
            <a:ext cx="1000440" cy="696960"/>
          </a:xfrm>
          <a:prstGeom prst="rect">
            <a:avLst/>
          </a:prstGeom>
          <a:ln>
            <a:noFill/>
          </a:ln>
        </p:spPr>
      </p:pic>
      <p:sp>
        <p:nvSpPr>
          <p:cNvPr id="346" name="CustomShape 3"/>
          <p:cNvSpPr/>
          <p:nvPr/>
        </p:nvSpPr>
        <p:spPr>
          <a:xfrm>
            <a:off x="9546336" y="4252104"/>
            <a:ext cx="2645424" cy="192214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r>
              <a:rPr lang="en-US" sz="1700" spc="-1" dirty="0">
                <a:solidFill>
                  <a:srgbClr val="000000"/>
                </a:solidFill>
                <a:latin typeface="Calibri"/>
              </a:rPr>
              <a:t>The resources of the “</a:t>
            </a:r>
            <a:r>
              <a:rPr lang="en-US" sz="1700" spc="-1" dirty="0" err="1">
                <a:solidFill>
                  <a:srgbClr val="000000"/>
                </a:solidFill>
                <a:latin typeface="Calibri"/>
              </a:rPr>
              <a:t>Govorun</a:t>
            </a:r>
            <a:r>
              <a:rPr lang="en-US" sz="1700" spc="-1" dirty="0">
                <a:solidFill>
                  <a:srgbClr val="000000"/>
                </a:solidFill>
                <a:latin typeface="Calibri"/>
              </a:rPr>
              <a:t>” </a:t>
            </a:r>
            <a:r>
              <a:rPr lang="en-US" sz="1700" spc="-1" dirty="0" err="1">
                <a:solidFill>
                  <a:srgbClr val="000000"/>
                </a:solidFill>
                <a:latin typeface="Calibri"/>
              </a:rPr>
              <a:t>spercomputer</a:t>
            </a:r>
            <a:r>
              <a:rPr lang="en-US" sz="1700" spc="-1" dirty="0">
                <a:solidFill>
                  <a:srgbClr val="000000"/>
                </a:solidFill>
                <a:latin typeface="Calibri"/>
              </a:rPr>
              <a:t> are used by scientific groups from all the Laboratories of the Institute within </a:t>
            </a:r>
            <a:r>
              <a:rPr lang="en-US" sz="1700" b="1" spc="-1" dirty="0">
                <a:solidFill>
                  <a:srgbClr val="C00000"/>
                </a:solidFill>
                <a:latin typeface="Calibri"/>
              </a:rPr>
              <a:t>25 themes </a:t>
            </a:r>
            <a:r>
              <a:rPr lang="en-US" sz="1700" spc="-1" dirty="0">
                <a:solidFill>
                  <a:srgbClr val="000000"/>
                </a:solidFill>
                <a:latin typeface="Calibri"/>
              </a:rPr>
              <a:t>of the JINR Topical Plan.</a:t>
            </a:r>
            <a:endParaRPr lang="ru-RU" sz="1700" spc="-1" dirty="0">
              <a:solidFill>
                <a:prstClr val="black"/>
              </a:solidFill>
              <a:latin typeface="Calibri"/>
            </a:endParaRPr>
          </a:p>
        </p:txBody>
      </p:sp>
      <p:sp>
        <p:nvSpPr>
          <p:cNvPr id="347" name="CustomShape 4"/>
          <p:cNvSpPr/>
          <p:nvPr/>
        </p:nvSpPr>
        <p:spPr>
          <a:xfrm>
            <a:off x="146040" y="902950"/>
            <a:ext cx="7187464" cy="173628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r>
              <a:rPr lang="en-US" b="1" spc="-1" dirty="0">
                <a:solidFill>
                  <a:srgbClr val="000066"/>
                </a:solidFill>
                <a:latin typeface="Calibri"/>
              </a:rPr>
              <a:t>Projects that mostly intensively use the CPU resources of the “</a:t>
            </a:r>
            <a:r>
              <a:rPr lang="en-US" b="1" spc="-1" dirty="0" err="1">
                <a:solidFill>
                  <a:srgbClr val="000066"/>
                </a:solidFill>
                <a:latin typeface="Calibri"/>
              </a:rPr>
              <a:t>Govorun</a:t>
            </a:r>
            <a:r>
              <a:rPr lang="en-US" b="1" spc="-1" dirty="0">
                <a:solidFill>
                  <a:srgbClr val="000066"/>
                </a:solidFill>
                <a:latin typeface="Calibri"/>
              </a:rPr>
              <a:t>” supercomputer:</a:t>
            </a:r>
            <a:r>
              <a:rPr lang="en-US" spc="-1" dirty="0">
                <a:solidFill>
                  <a:srgbClr val="000066"/>
                </a:solidFill>
                <a:latin typeface="Calibri"/>
              </a:rPr>
              <a:t> </a:t>
            </a:r>
            <a:endParaRPr lang="ru-RU" spc="-1" dirty="0">
              <a:solidFill>
                <a:prstClr val="black"/>
              </a:solidFill>
              <a:latin typeface="Calibri"/>
            </a:endParaRPr>
          </a:p>
          <a:p>
            <a:pPr marL="285840" indent="-285480" algn="just">
              <a:buClr>
                <a:srgbClr val="000000"/>
              </a:buClr>
              <a:buFont typeface="Wingdings" charset="2"/>
              <a:buChar char=""/>
            </a:pPr>
            <a:r>
              <a:rPr lang="en-US" spc="-1" dirty="0">
                <a:solidFill>
                  <a:srgbClr val="000000"/>
                </a:solidFill>
                <a:latin typeface="Calibri"/>
              </a:rPr>
              <a:t>NICA megaproject, </a:t>
            </a:r>
            <a:endParaRPr lang="ru-RU" spc="-1" dirty="0">
              <a:solidFill>
                <a:prstClr val="black"/>
              </a:solidFill>
              <a:latin typeface="Calibri"/>
            </a:endParaRPr>
          </a:p>
          <a:p>
            <a:pPr marL="285840" indent="-285480" algn="just">
              <a:buClr>
                <a:srgbClr val="000000"/>
              </a:buClr>
              <a:buFont typeface="Wingdings" charset="2"/>
              <a:buChar char=""/>
            </a:pPr>
            <a:r>
              <a:rPr lang="en-US" spc="-1" dirty="0">
                <a:solidFill>
                  <a:srgbClr val="000000"/>
                </a:solidFill>
                <a:latin typeface="Calibri"/>
              </a:rPr>
              <a:t>simulation of complex physical systems</a:t>
            </a:r>
            <a:r>
              <a:rPr lang="ru-RU" spc="-1" dirty="0">
                <a:solidFill>
                  <a:srgbClr val="000000"/>
                </a:solidFill>
                <a:latin typeface="Calibri"/>
              </a:rPr>
              <a:t>,</a:t>
            </a:r>
            <a:endParaRPr lang="ru-RU" spc="-1" dirty="0">
              <a:solidFill>
                <a:prstClr val="black"/>
              </a:solidFill>
              <a:latin typeface="Calibri"/>
            </a:endParaRPr>
          </a:p>
          <a:p>
            <a:pPr marL="285840" indent="-285480" algn="just">
              <a:buClr>
                <a:srgbClr val="000000"/>
              </a:buClr>
              <a:buFont typeface="Wingdings" charset="2"/>
              <a:buChar char=""/>
            </a:pPr>
            <a:r>
              <a:rPr lang="en-US" spc="-1" dirty="0">
                <a:solidFill>
                  <a:srgbClr val="000000"/>
                </a:solidFill>
                <a:latin typeface="Calibri"/>
              </a:rPr>
              <a:t>computations of the properties of atoms of </a:t>
            </a:r>
            <a:r>
              <a:rPr lang="en-US" spc="-1" dirty="0" err="1">
                <a:solidFill>
                  <a:srgbClr val="000000"/>
                </a:solidFill>
                <a:latin typeface="Calibri"/>
              </a:rPr>
              <a:t>superheavy</a:t>
            </a:r>
            <a:r>
              <a:rPr lang="en-US" spc="-1" dirty="0">
                <a:solidFill>
                  <a:srgbClr val="000000"/>
                </a:solidFill>
                <a:latin typeface="Calibri"/>
              </a:rPr>
              <a:t> elements, </a:t>
            </a:r>
            <a:endParaRPr lang="ru-RU" spc="-1" dirty="0">
              <a:solidFill>
                <a:prstClr val="black"/>
              </a:solidFill>
              <a:latin typeface="Calibri"/>
            </a:endParaRPr>
          </a:p>
          <a:p>
            <a:pPr marL="285840" indent="-285480" algn="just">
              <a:buClr>
                <a:srgbClr val="000000"/>
              </a:buClr>
              <a:buFont typeface="Wingdings" charset="2"/>
              <a:buChar char=""/>
            </a:pPr>
            <a:r>
              <a:rPr lang="en-US" spc="-1" dirty="0">
                <a:solidFill>
                  <a:srgbClr val="000000"/>
                </a:solidFill>
                <a:latin typeface="Calibri"/>
              </a:rPr>
              <a:t>calculations of lattice quantum chromodynamics.</a:t>
            </a:r>
            <a:endParaRPr lang="ru-RU" spc="-1" dirty="0">
              <a:solidFill>
                <a:prstClr val="black"/>
              </a:solidFill>
              <a:latin typeface="Calibri"/>
            </a:endParaRPr>
          </a:p>
        </p:txBody>
      </p:sp>
      <p:sp>
        <p:nvSpPr>
          <p:cNvPr id="348" name="CustomShape 5"/>
          <p:cNvSpPr/>
          <p:nvPr/>
        </p:nvSpPr>
        <p:spPr>
          <a:xfrm>
            <a:off x="7627320" y="3140415"/>
            <a:ext cx="4409640" cy="82954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r>
              <a:rPr lang="en-US" sz="1600" spc="-1" dirty="0">
                <a:solidFill>
                  <a:srgbClr val="000000"/>
                </a:solidFill>
                <a:latin typeface="Calibri"/>
              </a:rPr>
              <a:t>During 2022, </a:t>
            </a:r>
            <a:r>
              <a:rPr lang="en-US" sz="1600" b="1" spc="-1" dirty="0">
                <a:solidFill>
                  <a:srgbClr val="C00000"/>
                </a:solidFill>
                <a:latin typeface="Calibri"/>
              </a:rPr>
              <a:t>890 911 </a:t>
            </a:r>
            <a:r>
              <a:rPr lang="en-US" sz="1600" spc="-1" dirty="0">
                <a:solidFill>
                  <a:srgbClr val="000000"/>
                </a:solidFill>
                <a:latin typeface="Calibri"/>
              </a:rPr>
              <a:t>jobs were performed on the </a:t>
            </a:r>
            <a:r>
              <a:rPr lang="en-US" sz="1600" b="1" spc="-1" dirty="0">
                <a:solidFill>
                  <a:srgbClr val="C00000"/>
                </a:solidFill>
                <a:latin typeface="Calibri"/>
              </a:rPr>
              <a:t>CPU</a:t>
            </a:r>
            <a:r>
              <a:rPr lang="en-US" sz="1600" spc="-1" dirty="0">
                <a:solidFill>
                  <a:srgbClr val="000000"/>
                </a:solidFill>
                <a:latin typeface="Calibri"/>
              </a:rPr>
              <a:t> component of the “</a:t>
            </a:r>
            <a:r>
              <a:rPr lang="en-US" sz="1600" spc="-1" dirty="0" err="1">
                <a:solidFill>
                  <a:srgbClr val="000000"/>
                </a:solidFill>
                <a:latin typeface="Calibri"/>
              </a:rPr>
              <a:t>Govorun</a:t>
            </a:r>
            <a:r>
              <a:rPr lang="en-US" sz="1600" spc="-1" dirty="0">
                <a:solidFill>
                  <a:srgbClr val="000000"/>
                </a:solidFill>
                <a:latin typeface="Calibri"/>
              </a:rPr>
              <a:t>” supercomputer, which corresponds to </a:t>
            </a:r>
            <a:r>
              <a:rPr lang="en-US" sz="1600" b="1" spc="-1" dirty="0">
                <a:solidFill>
                  <a:srgbClr val="C00000"/>
                </a:solidFill>
                <a:latin typeface="Calibri"/>
              </a:rPr>
              <a:t>18 543 076 </a:t>
            </a:r>
            <a:r>
              <a:rPr lang="en-US" sz="1600" spc="-1" dirty="0">
                <a:solidFill>
                  <a:srgbClr val="000000"/>
                </a:solidFill>
                <a:latin typeface="Calibri"/>
              </a:rPr>
              <a:t>core hours. </a:t>
            </a:r>
            <a:endParaRPr lang="ru-RU" sz="1600" spc="-1" dirty="0">
              <a:solidFill>
                <a:prstClr val="black"/>
              </a:solidFill>
              <a:latin typeface="Calibri"/>
            </a:endParaRPr>
          </a:p>
        </p:txBody>
      </p:sp>
      <p:pic>
        <p:nvPicPr>
          <p:cNvPr id="349" name="Рисунок 12"/>
          <p:cNvPicPr/>
          <p:nvPr/>
        </p:nvPicPr>
        <p:blipFill>
          <a:blip r:embed="rId3"/>
          <a:stretch/>
        </p:blipFill>
        <p:spPr>
          <a:xfrm>
            <a:off x="6955590" y="4069724"/>
            <a:ext cx="2590746" cy="2286911"/>
          </a:xfrm>
          <a:prstGeom prst="rect">
            <a:avLst/>
          </a:prstGeom>
          <a:ln>
            <a:noFill/>
          </a:ln>
        </p:spPr>
      </p:pic>
      <p:grpSp>
        <p:nvGrpSpPr>
          <p:cNvPr id="2" name="Группа 1"/>
          <p:cNvGrpSpPr/>
          <p:nvPr/>
        </p:nvGrpSpPr>
        <p:grpSpPr>
          <a:xfrm>
            <a:off x="7583786" y="880687"/>
            <a:ext cx="4165865" cy="2174225"/>
            <a:chOff x="7558976" y="1455480"/>
            <a:chExt cx="4165865" cy="2174225"/>
          </a:xfrm>
        </p:grpSpPr>
        <p:pic>
          <p:nvPicPr>
            <p:cNvPr id="345" name="Рисунок 7"/>
            <p:cNvPicPr/>
            <p:nvPr/>
          </p:nvPicPr>
          <p:blipFill>
            <a:blip r:embed="rId4"/>
            <a:stretch/>
          </p:blipFill>
          <p:spPr>
            <a:xfrm>
              <a:off x="7558976" y="1455480"/>
              <a:ext cx="4165865" cy="2174225"/>
            </a:xfrm>
            <a:prstGeom prst="rect">
              <a:avLst/>
            </a:prstGeom>
            <a:ln>
              <a:noFill/>
            </a:ln>
          </p:spPr>
        </p:pic>
        <p:sp>
          <p:nvSpPr>
            <p:cNvPr id="350" name="CustomShape 6"/>
            <p:cNvSpPr/>
            <p:nvPr/>
          </p:nvSpPr>
          <p:spPr>
            <a:xfrm>
              <a:off x="7982377" y="1592675"/>
              <a:ext cx="2559534" cy="521766"/>
            </a:xfrm>
            <a:prstGeom prst="rect">
              <a:avLst/>
            </a:prstGeom>
            <a:noFill/>
            <a:ln w="19080">
              <a:solidFill>
                <a:srgbClr val="92D05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r>
                <a:rPr lang="en-US" sz="1400" spc="-1" dirty="0">
                  <a:solidFill>
                    <a:srgbClr val="000000"/>
                  </a:solidFill>
                </a:rPr>
                <a:t>Selected statistics of the most </a:t>
              </a:r>
              <a:endParaRPr lang="ru-RU" sz="1400" spc="-1" dirty="0">
                <a:solidFill>
                  <a:prstClr val="black"/>
                </a:solidFill>
                <a:latin typeface="Calibri"/>
              </a:endParaRPr>
            </a:p>
            <a:p>
              <a:pPr algn="ctr"/>
              <a:r>
                <a:rPr lang="en-US" sz="1400" spc="-1" dirty="0">
                  <a:solidFill>
                    <a:srgbClr val="000000"/>
                  </a:solidFill>
                </a:rPr>
                <a:t>resource</a:t>
              </a:r>
              <a:r>
                <a:rPr lang="ru-RU" sz="1400" spc="-1" dirty="0">
                  <a:solidFill>
                    <a:srgbClr val="000000"/>
                  </a:solidFill>
                </a:rPr>
                <a:t> </a:t>
              </a:r>
              <a:r>
                <a:rPr lang="en-US" sz="1400" spc="-1" dirty="0">
                  <a:solidFill>
                    <a:srgbClr val="000000"/>
                  </a:solidFill>
                </a:rPr>
                <a:t>intensive projects</a:t>
              </a:r>
              <a:endParaRPr lang="ru-RU" sz="1400" spc="-1" dirty="0">
                <a:solidFill>
                  <a:prstClr val="black"/>
                </a:solidFill>
                <a:latin typeface="Calibri"/>
              </a:endParaRPr>
            </a:p>
          </p:txBody>
        </p:sp>
      </p:grpSp>
      <p:sp>
        <p:nvSpPr>
          <p:cNvPr id="11" name="CustomShape 3"/>
          <p:cNvSpPr/>
          <p:nvPr/>
        </p:nvSpPr>
        <p:spPr>
          <a:xfrm>
            <a:off x="165835" y="2670282"/>
            <a:ext cx="7147874" cy="119887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r>
              <a:rPr lang="ru-RU" b="1" spc="-1" dirty="0" err="1">
                <a:solidFill>
                  <a:srgbClr val="000066"/>
                </a:solidFill>
                <a:latin typeface="Calibri"/>
              </a:rPr>
              <a:t>The</a:t>
            </a:r>
            <a:r>
              <a:rPr lang="ru-RU" b="1" spc="-1" dirty="0">
                <a:solidFill>
                  <a:srgbClr val="000066"/>
                </a:solidFill>
                <a:latin typeface="Calibri"/>
              </a:rPr>
              <a:t> GPU</a:t>
            </a:r>
            <a:r>
              <a:rPr lang="en-US" b="1" spc="-1" dirty="0">
                <a:solidFill>
                  <a:srgbClr val="000066"/>
                </a:solidFill>
                <a:latin typeface="Calibri"/>
              </a:rPr>
              <a:t> </a:t>
            </a:r>
            <a:r>
              <a:rPr lang="ru-RU" b="1" spc="-1" dirty="0" err="1">
                <a:solidFill>
                  <a:srgbClr val="000066"/>
                </a:solidFill>
                <a:latin typeface="Calibri"/>
              </a:rPr>
              <a:t>component</a:t>
            </a:r>
            <a:r>
              <a:rPr lang="ru-RU" b="1" spc="-1" dirty="0">
                <a:solidFill>
                  <a:srgbClr val="000066"/>
                </a:solidFill>
                <a:latin typeface="Calibri"/>
              </a:rPr>
              <a:t> </a:t>
            </a:r>
            <a:r>
              <a:rPr lang="en-US" b="1" spc="-1" dirty="0">
                <a:solidFill>
                  <a:srgbClr val="000066"/>
                </a:solidFill>
                <a:latin typeface="Calibri"/>
              </a:rPr>
              <a:t>is actively used </a:t>
            </a:r>
            <a:r>
              <a:rPr lang="ru-RU" b="1" spc="-1" dirty="0" err="1">
                <a:solidFill>
                  <a:srgbClr val="000066"/>
                </a:solidFill>
                <a:latin typeface="Calibri"/>
              </a:rPr>
              <a:t>for</a:t>
            </a:r>
            <a:r>
              <a:rPr lang="ru-RU" b="1" spc="-1" dirty="0">
                <a:solidFill>
                  <a:srgbClr val="000066"/>
                </a:solidFill>
                <a:latin typeface="Calibri"/>
              </a:rPr>
              <a:t> </a:t>
            </a:r>
            <a:r>
              <a:rPr lang="ru-RU" b="1" spc="-1" dirty="0" err="1">
                <a:solidFill>
                  <a:srgbClr val="000066"/>
                </a:solidFill>
                <a:latin typeface="Calibri"/>
              </a:rPr>
              <a:t>solving</a:t>
            </a:r>
            <a:r>
              <a:rPr lang="ru-RU" b="1" spc="-1" dirty="0">
                <a:solidFill>
                  <a:srgbClr val="000066"/>
                </a:solidFill>
                <a:latin typeface="Calibri"/>
              </a:rPr>
              <a:t> </a:t>
            </a:r>
            <a:r>
              <a:rPr lang="ru-RU" b="1" spc="-1" dirty="0" err="1">
                <a:solidFill>
                  <a:srgbClr val="000066"/>
                </a:solidFill>
                <a:latin typeface="Calibri"/>
              </a:rPr>
              <a:t>applied</a:t>
            </a:r>
            <a:r>
              <a:rPr lang="ru-RU" b="1" spc="-1" dirty="0">
                <a:solidFill>
                  <a:srgbClr val="000066"/>
                </a:solidFill>
                <a:latin typeface="Calibri"/>
              </a:rPr>
              <a:t> </a:t>
            </a:r>
            <a:r>
              <a:rPr lang="en-US" b="1" spc="-1" dirty="0">
                <a:solidFill>
                  <a:srgbClr val="000066"/>
                </a:solidFill>
                <a:latin typeface="Calibri"/>
              </a:rPr>
              <a:t>tasks</a:t>
            </a:r>
            <a:r>
              <a:rPr lang="ru-RU" b="1" spc="-1" dirty="0">
                <a:solidFill>
                  <a:srgbClr val="000066"/>
                </a:solidFill>
                <a:latin typeface="Calibri"/>
              </a:rPr>
              <a:t> </a:t>
            </a:r>
            <a:r>
              <a:rPr lang="ru-RU" b="1" spc="-1" dirty="0" err="1">
                <a:solidFill>
                  <a:srgbClr val="000066"/>
                </a:solidFill>
                <a:latin typeface="Calibri"/>
              </a:rPr>
              <a:t>by</a:t>
            </a:r>
            <a:r>
              <a:rPr lang="ru-RU" b="1" spc="-1" dirty="0">
                <a:solidFill>
                  <a:srgbClr val="000066"/>
                </a:solidFill>
                <a:latin typeface="Calibri"/>
              </a:rPr>
              <a:t> </a:t>
            </a:r>
            <a:r>
              <a:rPr lang="en-US" b="1" spc="-1" dirty="0">
                <a:solidFill>
                  <a:srgbClr val="000066"/>
                </a:solidFill>
                <a:latin typeface="Calibri"/>
              </a:rPr>
              <a:t>the </a:t>
            </a:r>
            <a:r>
              <a:rPr lang="ru-RU" b="1" spc="-1" dirty="0" err="1">
                <a:solidFill>
                  <a:srgbClr val="000066"/>
                </a:solidFill>
                <a:latin typeface="Calibri"/>
              </a:rPr>
              <a:t>neural</a:t>
            </a:r>
            <a:r>
              <a:rPr lang="ru-RU" b="1" spc="-1" dirty="0">
                <a:solidFill>
                  <a:srgbClr val="000066"/>
                </a:solidFill>
                <a:latin typeface="Calibri"/>
              </a:rPr>
              <a:t> </a:t>
            </a:r>
            <a:r>
              <a:rPr lang="ru-RU" b="1" spc="-1" dirty="0" err="1">
                <a:solidFill>
                  <a:srgbClr val="000066"/>
                </a:solidFill>
                <a:latin typeface="Calibri"/>
              </a:rPr>
              <a:t>network</a:t>
            </a:r>
            <a:r>
              <a:rPr lang="ru-RU" b="1" spc="-1" dirty="0">
                <a:solidFill>
                  <a:srgbClr val="000066"/>
                </a:solidFill>
                <a:latin typeface="Calibri"/>
              </a:rPr>
              <a:t> </a:t>
            </a:r>
            <a:r>
              <a:rPr lang="ru-RU" b="1" spc="-1" dirty="0" err="1">
                <a:solidFill>
                  <a:srgbClr val="000066"/>
                </a:solidFill>
                <a:latin typeface="Calibri"/>
              </a:rPr>
              <a:t>approach</a:t>
            </a:r>
            <a:r>
              <a:rPr lang="en-US" b="1" spc="-1" dirty="0">
                <a:solidFill>
                  <a:srgbClr val="000066"/>
                </a:solidFill>
                <a:latin typeface="Calibri"/>
              </a:rPr>
              <a:t>: </a:t>
            </a:r>
          </a:p>
          <a:p>
            <a:pPr marL="285750" indent="-285750" algn="just">
              <a:buFont typeface="Wingdings" panose="05000000000000000000" pitchFamily="2" charset="2"/>
              <a:buChar char="Ø"/>
            </a:pPr>
            <a:r>
              <a:rPr lang="en-US" spc="-1" dirty="0">
                <a:solidFill>
                  <a:srgbClr val="000000"/>
                </a:solidFill>
                <a:latin typeface="Calibri"/>
              </a:rPr>
              <a:t>processing of data from experiments at LRB, </a:t>
            </a:r>
          </a:p>
          <a:p>
            <a:pPr marL="285750" indent="-285750" algn="just">
              <a:buFont typeface="Wingdings" panose="05000000000000000000" pitchFamily="2" charset="2"/>
              <a:buChar char="Ø"/>
            </a:pPr>
            <a:r>
              <a:rPr lang="ru-RU" spc="-1" dirty="0" err="1">
                <a:solidFill>
                  <a:srgbClr val="000000"/>
                </a:solidFill>
                <a:latin typeface="Calibri"/>
              </a:rPr>
              <a:t>data</a:t>
            </a:r>
            <a:r>
              <a:rPr lang="ru-RU" spc="-1" dirty="0">
                <a:solidFill>
                  <a:srgbClr val="000000"/>
                </a:solidFill>
                <a:latin typeface="Calibri"/>
              </a:rPr>
              <a:t> </a:t>
            </a:r>
            <a:r>
              <a:rPr lang="ru-RU" spc="-1" dirty="0" err="1">
                <a:solidFill>
                  <a:srgbClr val="000000"/>
                </a:solidFill>
                <a:latin typeface="Calibri"/>
              </a:rPr>
              <a:t>processing</a:t>
            </a:r>
            <a:r>
              <a:rPr lang="ru-RU" spc="-1" dirty="0">
                <a:solidFill>
                  <a:srgbClr val="000000"/>
                </a:solidFill>
                <a:latin typeface="Calibri"/>
              </a:rPr>
              <a:t> </a:t>
            </a:r>
            <a:r>
              <a:rPr lang="ru-RU" spc="-1" dirty="0" err="1">
                <a:solidFill>
                  <a:srgbClr val="000000"/>
                </a:solidFill>
                <a:latin typeface="Calibri"/>
              </a:rPr>
              <a:t>and</a:t>
            </a:r>
            <a:r>
              <a:rPr lang="ru-RU" spc="-1" dirty="0">
                <a:solidFill>
                  <a:srgbClr val="000000"/>
                </a:solidFill>
                <a:latin typeface="Calibri"/>
              </a:rPr>
              <a:t> </a:t>
            </a:r>
            <a:r>
              <a:rPr lang="ru-RU" spc="-1" dirty="0" err="1">
                <a:solidFill>
                  <a:srgbClr val="000000"/>
                </a:solidFill>
                <a:latin typeface="Calibri"/>
              </a:rPr>
              <a:t>analysis</a:t>
            </a:r>
            <a:r>
              <a:rPr lang="ru-RU" spc="-1" dirty="0">
                <a:solidFill>
                  <a:srgbClr val="000000"/>
                </a:solidFill>
                <a:latin typeface="Calibri"/>
              </a:rPr>
              <a:t> </a:t>
            </a:r>
            <a:r>
              <a:rPr lang="ru-RU" spc="-1" dirty="0" err="1">
                <a:solidFill>
                  <a:srgbClr val="000000"/>
                </a:solidFill>
                <a:latin typeface="Calibri"/>
              </a:rPr>
              <a:t>at</a:t>
            </a:r>
            <a:r>
              <a:rPr lang="ru-RU" spc="-1" dirty="0">
                <a:solidFill>
                  <a:srgbClr val="000000"/>
                </a:solidFill>
                <a:latin typeface="Calibri"/>
              </a:rPr>
              <a:t> </a:t>
            </a:r>
            <a:r>
              <a:rPr lang="ru-RU" spc="-1" dirty="0" err="1">
                <a:solidFill>
                  <a:srgbClr val="000000"/>
                </a:solidFill>
                <a:latin typeface="Calibri"/>
              </a:rPr>
              <a:t>the</a:t>
            </a:r>
            <a:r>
              <a:rPr lang="ru-RU" spc="-1" dirty="0">
                <a:solidFill>
                  <a:srgbClr val="000000"/>
                </a:solidFill>
                <a:latin typeface="Calibri"/>
              </a:rPr>
              <a:t> NICA </a:t>
            </a:r>
            <a:r>
              <a:rPr lang="ru-RU" spc="-1" dirty="0" err="1">
                <a:solidFill>
                  <a:srgbClr val="000000"/>
                </a:solidFill>
                <a:latin typeface="Calibri"/>
              </a:rPr>
              <a:t>accelerator</a:t>
            </a:r>
            <a:r>
              <a:rPr lang="ru-RU" spc="-1" dirty="0">
                <a:solidFill>
                  <a:srgbClr val="000000"/>
                </a:solidFill>
                <a:latin typeface="Calibri"/>
              </a:rPr>
              <a:t> </a:t>
            </a:r>
            <a:r>
              <a:rPr lang="ru-RU" spc="-1" dirty="0" err="1">
                <a:solidFill>
                  <a:srgbClr val="000000"/>
                </a:solidFill>
                <a:latin typeface="Calibri"/>
              </a:rPr>
              <a:t>complex</a:t>
            </a:r>
            <a:r>
              <a:rPr lang="en-US" spc="-1" dirty="0">
                <a:solidFill>
                  <a:srgbClr val="000000"/>
                </a:solidFill>
                <a:latin typeface="Calibri"/>
              </a:rPr>
              <a:t>, etc.</a:t>
            </a:r>
            <a:endParaRPr lang="ru-RU" spc="-1" dirty="0">
              <a:solidFill>
                <a:srgbClr val="000000"/>
              </a:solidFill>
              <a:latin typeface="Calibri"/>
            </a:endParaRPr>
          </a:p>
        </p:txBody>
      </p:sp>
      <p:pic>
        <p:nvPicPr>
          <p:cNvPr id="13" name="Рисунок 33"/>
          <p:cNvPicPr/>
          <p:nvPr/>
        </p:nvPicPr>
        <p:blipFill>
          <a:blip r:embed="rId5"/>
          <a:srcRect t="17251"/>
          <a:stretch/>
        </p:blipFill>
        <p:spPr>
          <a:xfrm>
            <a:off x="174352" y="4056239"/>
            <a:ext cx="3824624" cy="1576805"/>
          </a:xfrm>
          <a:prstGeom prst="rect">
            <a:avLst/>
          </a:prstGeom>
          <a:ln>
            <a:noFill/>
          </a:ln>
        </p:spPr>
      </p:pic>
      <p:grpSp>
        <p:nvGrpSpPr>
          <p:cNvPr id="14" name="Группа 13"/>
          <p:cNvGrpSpPr/>
          <p:nvPr/>
        </p:nvGrpSpPr>
        <p:grpSpPr>
          <a:xfrm>
            <a:off x="4146204" y="4056240"/>
            <a:ext cx="2557113" cy="1598296"/>
            <a:chOff x="9240840" y="3762360"/>
            <a:chExt cx="2344680" cy="1365480"/>
          </a:xfrm>
        </p:grpSpPr>
        <p:pic>
          <p:nvPicPr>
            <p:cNvPr id="15" name="Picture 28"/>
            <p:cNvPicPr/>
            <p:nvPr/>
          </p:nvPicPr>
          <p:blipFill>
            <a:blip r:embed="rId6"/>
            <a:stretch/>
          </p:blipFill>
          <p:spPr>
            <a:xfrm>
              <a:off x="9240840" y="3762360"/>
              <a:ext cx="1247760" cy="1365480"/>
            </a:xfrm>
            <a:prstGeom prst="rect">
              <a:avLst/>
            </a:prstGeom>
            <a:ln>
              <a:noFill/>
            </a:ln>
          </p:spPr>
        </p:pic>
        <p:pic>
          <p:nvPicPr>
            <p:cNvPr id="16" name="Picture 32"/>
            <p:cNvPicPr/>
            <p:nvPr/>
          </p:nvPicPr>
          <p:blipFill>
            <a:blip r:embed="rId7"/>
            <a:stretch/>
          </p:blipFill>
          <p:spPr>
            <a:xfrm>
              <a:off x="10390320" y="3773880"/>
              <a:ext cx="1195200" cy="1335600"/>
            </a:xfrm>
            <a:prstGeom prst="rect">
              <a:avLst/>
            </a:prstGeom>
            <a:ln>
              <a:noFill/>
            </a:ln>
          </p:spPr>
        </p:pic>
      </p:grpSp>
      <p:sp>
        <p:nvSpPr>
          <p:cNvPr id="17" name="CustomShape 14"/>
          <p:cNvSpPr/>
          <p:nvPr/>
        </p:nvSpPr>
        <p:spPr>
          <a:xfrm>
            <a:off x="399984" y="5836860"/>
            <a:ext cx="3211560" cy="5894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90000"/>
              </a:lnSpc>
            </a:pPr>
            <a:r>
              <a:rPr lang="en-US" spc="-1" dirty="0">
                <a:solidFill>
                  <a:srgbClr val="000000"/>
                </a:solidFill>
                <a:latin typeface="Calibri"/>
              </a:rPr>
              <a:t>Information system for </a:t>
            </a:r>
            <a:br>
              <a:rPr lang="en-US" spc="-1" dirty="0">
                <a:solidFill>
                  <a:srgbClr val="000000"/>
                </a:solidFill>
                <a:latin typeface="Calibri"/>
              </a:rPr>
            </a:br>
            <a:r>
              <a:rPr lang="en-US" spc="-1" dirty="0">
                <a:solidFill>
                  <a:srgbClr val="000000"/>
                </a:solidFill>
                <a:latin typeface="Calibri"/>
              </a:rPr>
              <a:t>radiation biology tasks</a:t>
            </a:r>
            <a:endParaRPr lang="ru-RU" spc="-1" dirty="0">
              <a:solidFill>
                <a:srgbClr val="000000"/>
              </a:solidFill>
              <a:latin typeface="Calibri"/>
            </a:endParaRPr>
          </a:p>
        </p:txBody>
      </p:sp>
      <p:sp>
        <p:nvSpPr>
          <p:cNvPr id="18" name="CustomShape 12"/>
          <p:cNvSpPr/>
          <p:nvPr/>
        </p:nvSpPr>
        <p:spPr>
          <a:xfrm>
            <a:off x="4146205" y="5836859"/>
            <a:ext cx="2498398" cy="83877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90000"/>
              </a:lnSpc>
            </a:pPr>
            <a:r>
              <a:rPr lang="en-US" spc="-1" dirty="0">
                <a:solidFill>
                  <a:srgbClr val="000000"/>
                </a:solidFill>
                <a:latin typeface="Calibri"/>
              </a:rPr>
              <a:t>Neural network for HEP data reconstruction and analysis </a:t>
            </a:r>
            <a:endParaRPr lang="ru-RU" spc="-1" dirty="0">
              <a:solidFill>
                <a:srgbClr val="000000"/>
              </a:solidFill>
              <a:latin typeface="Calibri"/>
            </a:endParaRPr>
          </a:p>
        </p:txBody>
      </p:sp>
      <p:sp>
        <p:nvSpPr>
          <p:cNvPr id="4" name="Номер слайда 4">
            <a:extLst>
              <a:ext uri="{FF2B5EF4-FFF2-40B4-BE49-F238E27FC236}">
                <a16:creationId xmlns:a16="http://schemas.microsoft.com/office/drawing/2014/main" id="{CBFE30DB-76D1-F379-388F-15F497794905}"/>
              </a:ext>
            </a:extLst>
          </p:cNvPr>
          <p:cNvSpPr>
            <a:spLocks noGrp="1"/>
          </p:cNvSpPr>
          <p:nvPr>
            <p:ph type="sldNum" sz="quarter" idx="12"/>
          </p:nvPr>
        </p:nvSpPr>
        <p:spPr>
          <a:xfrm>
            <a:off x="11792016" y="6360709"/>
            <a:ext cx="392098" cy="240813"/>
          </a:xfrm>
        </p:spPr>
        <p:txBody>
          <a:bodyPr/>
          <a:lstStyle/>
          <a:p>
            <a:fld id="{0528AAB8-6B0B-42CC-91F5-49948E541453}" type="slidenum">
              <a:rPr lang="ru-RU" smtClean="0"/>
              <a:t>11</a:t>
            </a:fld>
            <a:endParaRPr lang="ru-RU" dirty="0"/>
          </a:p>
        </p:txBody>
      </p:sp>
    </p:spTree>
    <p:extLst>
      <p:ext uri="{BB962C8B-B14F-4D97-AF65-F5344CB8AC3E}">
        <p14:creationId xmlns:p14="http://schemas.microsoft.com/office/powerpoint/2010/main" val="964875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47" name="TextBox 46"/>
          <p:cNvSpPr txBox="1"/>
          <p:nvPr/>
        </p:nvSpPr>
        <p:spPr>
          <a:xfrm>
            <a:off x="4531097" y="57267"/>
            <a:ext cx="3170804" cy="523220"/>
          </a:xfrm>
          <a:prstGeom prst="rect">
            <a:avLst/>
          </a:prstGeom>
          <a:noFill/>
          <a:effectLst>
            <a:outerShdw blurRad="50800" dist="50800" dir="5400000" algn="ctr" rotWithShape="0">
              <a:schemeClr val="tx1"/>
            </a:outerShdw>
          </a:effectLst>
        </p:spPr>
        <p:txBody>
          <a:bodyPr wrap="none">
            <a:spAutoFit/>
          </a:bodyPr>
          <a:lstStyle/>
          <a:p>
            <a:pPr algn="ctr">
              <a:defRPr/>
            </a:pPr>
            <a:r>
              <a:rPr lang="ru-RU" sz="2800" b="1" dirty="0" err="1">
                <a:solidFill>
                  <a:schemeClr val="bg1"/>
                </a:solidFill>
                <a:effectLst>
                  <a:outerShdw blurRad="38100" dist="38100" dir="2700000" algn="tl">
                    <a:srgbClr val="000000">
                      <a:alpha val="43137"/>
                    </a:srgbClr>
                  </a:outerShdw>
                </a:effectLst>
              </a:rPr>
              <a:t>Cloud</a:t>
            </a:r>
            <a:r>
              <a:rPr lang="ru-RU" sz="2800" b="1" dirty="0">
                <a:solidFill>
                  <a:schemeClr val="bg1"/>
                </a:solidFill>
                <a:effectLst>
                  <a:outerShdw blurRad="38100" dist="38100" dir="2700000" algn="tl">
                    <a:srgbClr val="000000">
                      <a:alpha val="43137"/>
                    </a:srgbClr>
                  </a:outerShdw>
                </a:effectLst>
              </a:rPr>
              <a:t> </a:t>
            </a:r>
            <a:r>
              <a:rPr lang="en-US" sz="2800" b="1" dirty="0">
                <a:solidFill>
                  <a:schemeClr val="bg1"/>
                </a:solidFill>
                <a:effectLst>
                  <a:outerShdw blurRad="38100" dist="38100" dir="2700000" algn="tl">
                    <a:srgbClr val="000000">
                      <a:alpha val="43137"/>
                    </a:srgbClr>
                  </a:outerShdw>
                </a:effectLst>
              </a:rPr>
              <a:t>I</a:t>
            </a:r>
            <a:r>
              <a:rPr lang="ru-RU" sz="2800" b="1" dirty="0" err="1">
                <a:solidFill>
                  <a:schemeClr val="bg1"/>
                </a:solidFill>
                <a:effectLst>
                  <a:outerShdw blurRad="38100" dist="38100" dir="2700000" algn="tl">
                    <a:srgbClr val="000000">
                      <a:alpha val="43137"/>
                    </a:srgbClr>
                  </a:outerShdw>
                </a:effectLst>
              </a:rPr>
              <a:t>nfrastructure</a:t>
            </a:r>
            <a:endParaRPr lang="ru-RU" sz="2800" b="1" dirty="0">
              <a:solidFill>
                <a:schemeClr val="bg1"/>
              </a:solidFill>
              <a:effectLst>
                <a:outerShdw blurRad="38100" dist="38100" dir="2700000" algn="tl">
                  <a:srgbClr val="000000">
                    <a:alpha val="43137"/>
                  </a:srgbClr>
                </a:outerShdw>
              </a:effectLst>
            </a:endParaRPr>
          </a:p>
        </p:txBody>
      </p: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pic>
        <p:nvPicPr>
          <p:cNvPr id="5" name="Рисунок 4">
            <a:extLst>
              <a:ext uri="{FF2B5EF4-FFF2-40B4-BE49-F238E27FC236}">
                <a16:creationId xmlns:a16="http://schemas.microsoft.com/office/drawing/2014/main" id="{83F4ECDF-AFB9-AFB6-FC29-76859CB54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644" y="3094924"/>
            <a:ext cx="6258054" cy="3658042"/>
          </a:xfrm>
          <a:prstGeom prst="rect">
            <a:avLst/>
          </a:prstGeom>
        </p:spPr>
      </p:pic>
      <p:pic>
        <p:nvPicPr>
          <p:cNvPr id="3" name="Рисунок 2">
            <a:extLst>
              <a:ext uri="{FF2B5EF4-FFF2-40B4-BE49-F238E27FC236}">
                <a16:creationId xmlns:a16="http://schemas.microsoft.com/office/drawing/2014/main" id="{B8A83CDB-4680-C82A-6083-B9649DAF9E3B}"/>
              </a:ext>
            </a:extLst>
          </p:cNvPr>
          <p:cNvPicPr>
            <a:picLocks noChangeAspect="1"/>
          </p:cNvPicPr>
          <p:nvPr/>
        </p:nvPicPr>
        <p:blipFill rotWithShape="1">
          <a:blip r:embed="rId5"/>
          <a:srcRect t="2326" b="-1"/>
          <a:stretch/>
        </p:blipFill>
        <p:spPr>
          <a:xfrm>
            <a:off x="6998376" y="1480815"/>
            <a:ext cx="3478845" cy="1497769"/>
          </a:xfrm>
          <a:prstGeom prst="rect">
            <a:avLst/>
          </a:prstGeom>
        </p:spPr>
      </p:pic>
      <p:sp>
        <p:nvSpPr>
          <p:cNvPr id="7" name="TextBox 6">
            <a:extLst>
              <a:ext uri="{FF2B5EF4-FFF2-40B4-BE49-F238E27FC236}">
                <a16:creationId xmlns:a16="http://schemas.microsoft.com/office/drawing/2014/main" id="{04D9779B-205E-C277-B2DB-59B7E80E07B3}"/>
              </a:ext>
            </a:extLst>
          </p:cNvPr>
          <p:cNvSpPr txBox="1"/>
          <p:nvPr/>
        </p:nvSpPr>
        <p:spPr>
          <a:xfrm>
            <a:off x="10515336" y="1706953"/>
            <a:ext cx="1489263" cy="1169551"/>
          </a:xfrm>
          <a:prstGeom prst="rect">
            <a:avLst/>
          </a:prstGeom>
          <a:noFill/>
        </p:spPr>
        <p:txBody>
          <a:bodyPr wrap="square">
            <a:spAutoFit/>
          </a:bodyPr>
          <a:lstStyle/>
          <a:p>
            <a:r>
              <a:rPr lang="en-US" sz="1400" spc="-20" dirty="0">
                <a:effectLst/>
                <a:ea typeface="Calibri" panose="020F0502020204030204" pitchFamily="34" charset="0"/>
              </a:rPr>
              <a:t>Usage of cloud computing by experiments and JINR subdivisions</a:t>
            </a:r>
            <a:r>
              <a:rPr lang="ru-RU" sz="1400" spc="-20" dirty="0">
                <a:effectLst/>
                <a:ea typeface="Calibri" panose="020F0502020204030204" pitchFamily="34" charset="0"/>
              </a:rPr>
              <a:t> </a:t>
            </a:r>
            <a:r>
              <a:rPr lang="en-US" sz="1400" spc="-20" dirty="0">
                <a:effectLst/>
                <a:ea typeface="Calibri" panose="020F0502020204030204" pitchFamily="34" charset="0"/>
              </a:rPr>
              <a:t>in 2022</a:t>
            </a:r>
            <a:endParaRPr lang="ru-RU" sz="1400" dirty="0"/>
          </a:p>
        </p:txBody>
      </p:sp>
      <p:pic>
        <p:nvPicPr>
          <p:cNvPr id="9" name="Рисунок 8">
            <a:extLst>
              <a:ext uri="{FF2B5EF4-FFF2-40B4-BE49-F238E27FC236}">
                <a16:creationId xmlns:a16="http://schemas.microsoft.com/office/drawing/2014/main" id="{8F05A634-CF7F-E054-02E0-DDC13485B6BB}"/>
              </a:ext>
            </a:extLst>
          </p:cNvPr>
          <p:cNvPicPr>
            <a:picLocks noChangeAspect="1"/>
          </p:cNvPicPr>
          <p:nvPr/>
        </p:nvPicPr>
        <p:blipFill rotWithShape="1">
          <a:blip r:embed="rId6"/>
          <a:srcRect l="584" t="1529" b="1"/>
          <a:stretch/>
        </p:blipFill>
        <p:spPr>
          <a:xfrm>
            <a:off x="7235870" y="4318169"/>
            <a:ext cx="4647628" cy="1513016"/>
          </a:xfrm>
          <a:prstGeom prst="rect">
            <a:avLst/>
          </a:prstGeom>
        </p:spPr>
      </p:pic>
      <p:sp>
        <p:nvSpPr>
          <p:cNvPr id="13" name="TextBox 12">
            <a:extLst>
              <a:ext uri="{FF2B5EF4-FFF2-40B4-BE49-F238E27FC236}">
                <a16:creationId xmlns:a16="http://schemas.microsoft.com/office/drawing/2014/main" id="{C8C73C9F-7C75-9AF7-89C0-2267201AB9A1}"/>
              </a:ext>
            </a:extLst>
          </p:cNvPr>
          <p:cNvSpPr txBox="1"/>
          <p:nvPr/>
        </p:nvSpPr>
        <p:spPr>
          <a:xfrm>
            <a:off x="7123278" y="4063619"/>
            <a:ext cx="4760220" cy="276999"/>
          </a:xfrm>
          <a:prstGeom prst="rect">
            <a:avLst/>
          </a:prstGeom>
          <a:noFill/>
        </p:spPr>
        <p:txBody>
          <a:bodyPr wrap="square">
            <a:spAutoFit/>
          </a:bodyPr>
          <a:lstStyle/>
          <a:p>
            <a:r>
              <a:rPr lang="en-US" sz="1200" spc="-20" dirty="0">
                <a:ea typeface="Calibri" panose="020F0502020204030204" pitchFamily="34" charset="0"/>
              </a:rPr>
              <a:t>Distribution of the number of jobs completed in the JINR DICE by participants</a:t>
            </a:r>
            <a:endParaRPr lang="ru-RU" sz="1200" spc="-20" dirty="0">
              <a:ea typeface="Calibri" panose="020F0502020204030204" pitchFamily="34" charset="0"/>
            </a:endParaRPr>
          </a:p>
        </p:txBody>
      </p:sp>
      <p:sp>
        <p:nvSpPr>
          <p:cNvPr id="16" name="TextBox 15">
            <a:extLst>
              <a:ext uri="{FF2B5EF4-FFF2-40B4-BE49-F238E27FC236}">
                <a16:creationId xmlns:a16="http://schemas.microsoft.com/office/drawing/2014/main" id="{DB6DD815-F74E-1275-27E8-16AF2DDF959D}"/>
              </a:ext>
            </a:extLst>
          </p:cNvPr>
          <p:cNvSpPr txBox="1"/>
          <p:nvPr/>
        </p:nvSpPr>
        <p:spPr>
          <a:xfrm>
            <a:off x="6516538" y="807503"/>
            <a:ext cx="5242058" cy="646331"/>
          </a:xfrm>
          <a:prstGeom prst="rect">
            <a:avLst/>
          </a:prstGeom>
          <a:noFill/>
        </p:spPr>
        <p:txBody>
          <a:bodyPr wrap="square">
            <a:spAutoFit/>
          </a:bodyPr>
          <a:lstStyle/>
          <a:p>
            <a:r>
              <a:rPr lang="en-US" altLang="ru-RU" dirty="0">
                <a:solidFill>
                  <a:srgbClr val="000066"/>
                </a:solidFill>
                <a:cs typeface="Arial" panose="020B0604020202020204" pitchFamily="34" charset="0"/>
              </a:rPr>
              <a:t>The </a:t>
            </a:r>
            <a:r>
              <a:rPr lang="en-US" altLang="ru-RU" dirty="0">
                <a:solidFill>
                  <a:srgbClr val="0000FF"/>
                </a:solidFill>
                <a:cs typeface="Arial" panose="020B0604020202020204" pitchFamily="34" charset="0"/>
              </a:rPr>
              <a:t>Baikal-GVD, </a:t>
            </a:r>
            <a:r>
              <a:rPr lang="en-US" altLang="ru-RU" dirty="0" err="1">
                <a:solidFill>
                  <a:srgbClr val="0000FF"/>
                </a:solidFill>
                <a:cs typeface="Arial" panose="020B0604020202020204" pitchFamily="34" charset="0"/>
              </a:rPr>
              <a:t>NOvA</a:t>
            </a:r>
            <a:r>
              <a:rPr lang="en-US" altLang="ru-RU" dirty="0">
                <a:solidFill>
                  <a:srgbClr val="0000FF"/>
                </a:solidFill>
                <a:cs typeface="Arial" panose="020B0604020202020204" pitchFamily="34" charset="0"/>
              </a:rPr>
              <a:t>  and JUNO </a:t>
            </a:r>
            <a:r>
              <a:rPr lang="en-US" altLang="ru-RU" dirty="0">
                <a:solidFill>
                  <a:srgbClr val="000066"/>
                </a:solidFill>
                <a:cs typeface="Arial" panose="020B0604020202020204" pitchFamily="34" charset="0"/>
              </a:rPr>
              <a:t>experiments are the </a:t>
            </a:r>
            <a:r>
              <a:rPr lang="en-US" altLang="ru-RU" dirty="0">
                <a:solidFill>
                  <a:srgbClr val="0000FF"/>
                </a:solidFill>
                <a:cs typeface="Arial" panose="020B0604020202020204" pitchFamily="34" charset="0"/>
              </a:rPr>
              <a:t>major users of the cloud infrastructure</a:t>
            </a:r>
            <a:r>
              <a:rPr lang="en-US" altLang="ru-RU" dirty="0">
                <a:solidFill>
                  <a:srgbClr val="000066"/>
                </a:solidFill>
                <a:cs typeface="Arial" panose="020B0604020202020204" pitchFamily="34" charset="0"/>
              </a:rPr>
              <a:t>. </a:t>
            </a:r>
            <a:endParaRPr lang="ru-RU" dirty="0"/>
          </a:p>
        </p:txBody>
      </p:sp>
      <p:sp>
        <p:nvSpPr>
          <p:cNvPr id="20" name="TextBox 19">
            <a:extLst>
              <a:ext uri="{FF2B5EF4-FFF2-40B4-BE49-F238E27FC236}">
                <a16:creationId xmlns:a16="http://schemas.microsoft.com/office/drawing/2014/main" id="{D0B122A7-A2E5-CC33-10AE-C78E72772500}"/>
              </a:ext>
            </a:extLst>
          </p:cNvPr>
          <p:cNvSpPr txBox="1"/>
          <p:nvPr/>
        </p:nvSpPr>
        <p:spPr>
          <a:xfrm>
            <a:off x="6780389" y="5763288"/>
            <a:ext cx="5462337" cy="646331"/>
          </a:xfrm>
          <a:prstGeom prst="rect">
            <a:avLst/>
          </a:prstGeom>
          <a:noFill/>
        </p:spPr>
        <p:txBody>
          <a:bodyPr wrap="square">
            <a:spAutoFit/>
          </a:bodyPr>
          <a:lstStyle/>
          <a:p>
            <a:r>
              <a:rPr lang="en-US" dirty="0">
                <a:solidFill>
                  <a:srgbClr val="000066"/>
                </a:solidFill>
                <a:cs typeface="Arial" panose="020B0604020202020204" pitchFamily="34" charset="0"/>
              </a:rPr>
              <a:t>The </a:t>
            </a:r>
            <a:r>
              <a:rPr lang="en-US" dirty="0">
                <a:solidFill>
                  <a:srgbClr val="0000FF"/>
                </a:solidFill>
                <a:cs typeface="Arial" panose="020B0604020202020204" pitchFamily="34" charset="0"/>
              </a:rPr>
              <a:t>main consumer of the JINR DICE </a:t>
            </a:r>
            <a:r>
              <a:rPr lang="en-US" dirty="0">
                <a:solidFill>
                  <a:srgbClr val="000066"/>
                </a:solidFill>
                <a:cs typeface="Arial" panose="020B0604020202020204" pitchFamily="34" charset="0"/>
              </a:rPr>
              <a:t>resources in 2022 was the </a:t>
            </a:r>
            <a:r>
              <a:rPr lang="en-US" dirty="0">
                <a:solidFill>
                  <a:srgbClr val="0000FF"/>
                </a:solidFill>
                <a:cs typeface="Arial" panose="020B0604020202020204" pitchFamily="34" charset="0"/>
              </a:rPr>
              <a:t>Baikal-GVD</a:t>
            </a:r>
            <a:r>
              <a:rPr lang="en-US" dirty="0">
                <a:solidFill>
                  <a:srgbClr val="000066"/>
                </a:solidFill>
                <a:cs typeface="Arial" panose="020B0604020202020204" pitchFamily="34" charset="0"/>
              </a:rPr>
              <a:t> experiment (96%). </a:t>
            </a:r>
            <a:endParaRPr lang="ru-RU" dirty="0">
              <a:solidFill>
                <a:srgbClr val="000066"/>
              </a:solidFill>
              <a:cs typeface="Arial" panose="020B0604020202020204" pitchFamily="34" charset="0"/>
            </a:endParaRPr>
          </a:p>
        </p:txBody>
      </p:sp>
      <p:sp>
        <p:nvSpPr>
          <p:cNvPr id="21" name="TextBox 20">
            <a:extLst>
              <a:ext uri="{FF2B5EF4-FFF2-40B4-BE49-F238E27FC236}">
                <a16:creationId xmlns:a16="http://schemas.microsoft.com/office/drawing/2014/main" id="{467AFF09-B9F4-55E7-F40C-7B5463AFE8E8}"/>
              </a:ext>
            </a:extLst>
          </p:cNvPr>
          <p:cNvSpPr txBox="1"/>
          <p:nvPr/>
        </p:nvSpPr>
        <p:spPr>
          <a:xfrm>
            <a:off x="6689558" y="3160766"/>
            <a:ext cx="5315041" cy="923330"/>
          </a:xfrm>
          <a:prstGeom prst="rect">
            <a:avLst/>
          </a:prstGeom>
          <a:noFill/>
        </p:spPr>
        <p:txBody>
          <a:bodyPr wrap="square">
            <a:spAutoFit/>
          </a:bodyPr>
          <a:lstStyle/>
          <a:p>
            <a:pPr algn="just"/>
            <a:r>
              <a:rPr lang="en-US" dirty="0">
                <a:solidFill>
                  <a:srgbClr val="000066"/>
                </a:solidFill>
                <a:cs typeface="Arial" panose="020B0604020202020204" pitchFamily="34" charset="0"/>
              </a:rPr>
              <a:t>Most of the jobs in the JINR DICE in 2022 were performed on the neutrino computing platform </a:t>
            </a:r>
            <a:r>
              <a:rPr lang="ru-RU" dirty="0">
                <a:solidFill>
                  <a:srgbClr val="000066"/>
                </a:solidFill>
                <a:cs typeface="Arial" panose="020B0604020202020204" pitchFamily="34" charset="0"/>
              </a:rPr>
              <a:t>(</a:t>
            </a:r>
            <a:r>
              <a:rPr lang="en-US" sz="1600" dirty="0">
                <a:solidFill>
                  <a:srgbClr val="000066"/>
                </a:solidFill>
                <a:cs typeface="Arial" panose="020B0604020202020204" pitchFamily="34" charset="0"/>
              </a:rPr>
              <a:t>DIRAC.JINR-CONDOR.ru</a:t>
            </a:r>
            <a:r>
              <a:rPr lang="en-US" dirty="0">
                <a:solidFill>
                  <a:srgbClr val="000066"/>
                </a:solidFill>
                <a:cs typeface="Arial" panose="020B0604020202020204" pitchFamily="34" charset="0"/>
              </a:rPr>
              <a:t>). </a:t>
            </a:r>
            <a:endParaRPr lang="ru-RU" dirty="0">
              <a:solidFill>
                <a:srgbClr val="000066"/>
              </a:solidFill>
              <a:cs typeface="Arial" panose="020B0604020202020204" pitchFamily="34" charset="0"/>
            </a:endParaRPr>
          </a:p>
        </p:txBody>
      </p:sp>
      <p:sp>
        <p:nvSpPr>
          <p:cNvPr id="22" name="Rectangle 7">
            <a:extLst>
              <a:ext uri="{FF2B5EF4-FFF2-40B4-BE49-F238E27FC236}">
                <a16:creationId xmlns:a16="http://schemas.microsoft.com/office/drawing/2014/main" id="{51B915EE-9BF8-81CA-B90B-327AB55DA0F6}"/>
              </a:ext>
            </a:extLst>
          </p:cNvPr>
          <p:cNvSpPr>
            <a:spLocks noChangeArrowheads="1"/>
          </p:cNvSpPr>
          <p:nvPr/>
        </p:nvSpPr>
        <p:spPr bwMode="auto">
          <a:xfrm>
            <a:off x="72276" y="762669"/>
            <a:ext cx="6708113" cy="1754326"/>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numCol="1">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altLang="ru-RU" sz="1800" b="0" i="0" u="none" strike="noStrike" kern="1200" cap="none" spc="0" normalizeH="0" baseline="0" noProof="0" dirty="0" err="1">
                <a:ln>
                  <a:noFill/>
                </a:ln>
                <a:solidFill>
                  <a:srgbClr val="0000FF"/>
                </a:solidFill>
                <a:effectLst/>
                <a:uLnTx/>
                <a:uFillTx/>
                <a:latin typeface="Calibri" panose="020F0502020204030204"/>
                <a:ea typeface="+mn-ea"/>
                <a:cs typeface="Arial" panose="020B0604020202020204" pitchFamily="34" charset="0"/>
              </a:rPr>
              <a:t>Computational</a:t>
            </a:r>
            <a:r>
              <a:rPr kumimoji="0" lang="ru-RU" altLang="ru-RU" sz="1800" b="0"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a:t>
            </a:r>
            <a:r>
              <a:rPr kumimoji="0" lang="ru-RU" altLang="ru-RU" sz="1800" b="0" i="0" u="none" strike="noStrike" kern="1200" cap="none" spc="0" normalizeH="0" baseline="0" noProof="0" dirty="0" err="1">
                <a:ln>
                  <a:noFill/>
                </a:ln>
                <a:solidFill>
                  <a:srgbClr val="0000FF"/>
                </a:solidFill>
                <a:effectLst/>
                <a:uLnTx/>
                <a:uFillTx/>
                <a:latin typeface="Calibri" panose="020F0502020204030204"/>
                <a:ea typeface="+mn-ea"/>
                <a:cs typeface="Arial" panose="020B0604020202020204" pitchFamily="34" charset="0"/>
              </a:rPr>
              <a:t>resources</a:t>
            </a:r>
            <a:r>
              <a:rPr kumimoji="0" lang="ru-RU" altLang="ru-RU" sz="1800" b="0"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a:t>
            </a:r>
            <a:r>
              <a:rPr kumimoji="0" lang="ru-RU" altLang="ru-RU" sz="1800" b="0" i="0" u="none" strike="noStrike" kern="1200" cap="none" spc="0" normalizeH="0" baseline="0" noProof="0" dirty="0" err="1">
                <a:ln>
                  <a:noFill/>
                </a:ln>
                <a:solidFill>
                  <a:srgbClr val="0000FF"/>
                </a:solidFill>
                <a:effectLst/>
                <a:uLnTx/>
                <a:uFillTx/>
                <a:latin typeface="Calibri" panose="020F0502020204030204"/>
                <a:ea typeface="+mn-ea"/>
                <a:cs typeface="Arial" panose="020B0604020202020204" pitchFamily="34" charset="0"/>
              </a:rPr>
              <a:t>for</a:t>
            </a:r>
            <a:r>
              <a:rPr kumimoji="0" lang="ru-RU" altLang="ru-RU" sz="1800" b="0"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a:t>
            </a:r>
            <a:r>
              <a:rPr kumimoji="0" lang="en-US" altLang="ru-RU" sz="1800" b="0"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neutrino</a:t>
            </a:r>
            <a:r>
              <a:rPr kumimoji="0" lang="ru-RU" altLang="ru-RU" sz="1800" b="0"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a:t>
            </a:r>
            <a:r>
              <a:rPr kumimoji="0" lang="ru-RU" altLang="ru-RU" sz="1800" b="0" i="0" u="none" strike="noStrike" kern="1200" cap="none" spc="0" normalizeH="0" baseline="0" noProof="0" dirty="0" err="1">
                <a:ln>
                  <a:noFill/>
                </a:ln>
                <a:solidFill>
                  <a:srgbClr val="0000FF"/>
                </a:solidFill>
                <a:effectLst/>
                <a:uLnTx/>
                <a:uFillTx/>
                <a:latin typeface="Calibri" panose="020F0502020204030204"/>
                <a:ea typeface="+mn-ea"/>
                <a:cs typeface="Arial" panose="020B0604020202020204" pitchFamily="34" charset="0"/>
              </a:rPr>
              <a:t>experiments</a:t>
            </a:r>
            <a:endParaRPr kumimoji="0" lang="en-US" altLang="ru-RU" sz="1800" b="0" i="0" u="none" strike="noStrike" kern="1200" cap="none" spc="0" normalizeH="0" baseline="0" noProof="0" dirty="0">
              <a:ln>
                <a:noFill/>
              </a:ln>
              <a:solidFill>
                <a:srgbClr val="000066"/>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ru-RU" sz="1800" b="0" i="0" u="none" strike="noStrike" kern="1200" cap="none" spc="0" normalizeH="0" baseline="0" noProof="0" dirty="0">
                <a:ln>
                  <a:noFill/>
                </a:ln>
                <a:solidFill>
                  <a:srgbClr val="000066"/>
                </a:solidFill>
                <a:effectLst/>
                <a:uLnTx/>
                <a:uFillTx/>
                <a:latin typeface="Calibri" panose="020F0502020204030204"/>
                <a:ea typeface="+mn-ea"/>
                <a:cs typeface="Arial" panose="020B0604020202020204" pitchFamily="34" charset="0"/>
              </a:rPr>
              <a:t>VMs for JINR users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altLang="ru-RU" sz="1800" b="0" i="0" u="none" strike="noStrike" kern="1200" cap="none" spc="0" normalizeH="0" baseline="0" noProof="0" dirty="0" err="1">
                <a:ln>
                  <a:noFill/>
                </a:ln>
                <a:solidFill>
                  <a:srgbClr val="000066"/>
                </a:solidFill>
                <a:effectLst/>
                <a:uLnTx/>
                <a:uFillTx/>
                <a:latin typeface="Calibri" panose="020F0502020204030204"/>
                <a:ea typeface="+mn-ea"/>
                <a:cs typeface="Arial" panose="020B0604020202020204" pitchFamily="34" charset="0"/>
              </a:rPr>
              <a:t>Testbeds</a:t>
            </a:r>
            <a:r>
              <a:rPr kumimoji="0" lang="ru-RU" altLang="ru-RU" sz="1800" b="0" i="0" u="none" strike="noStrike" kern="1200" cap="none" spc="0" normalizeH="0" baseline="0" noProof="0" dirty="0">
                <a:ln>
                  <a:noFill/>
                </a:ln>
                <a:solidFill>
                  <a:srgbClr val="000066"/>
                </a:solidFill>
                <a:effectLst/>
                <a:uLnTx/>
                <a:uFillTx/>
                <a:latin typeface="Calibri" panose="020F0502020204030204"/>
                <a:ea typeface="+mn-ea"/>
                <a:cs typeface="Arial" panose="020B0604020202020204" pitchFamily="34" charset="0"/>
              </a:rPr>
              <a:t> </a:t>
            </a:r>
            <a:r>
              <a:rPr kumimoji="0" lang="ru-RU" altLang="ru-RU" sz="1800" b="0" i="0" u="none" strike="noStrike" kern="1200" cap="none" spc="0" normalizeH="0" baseline="0" noProof="0" dirty="0" err="1">
                <a:ln>
                  <a:noFill/>
                </a:ln>
                <a:solidFill>
                  <a:srgbClr val="000066"/>
                </a:solidFill>
                <a:effectLst/>
                <a:uLnTx/>
                <a:uFillTx/>
                <a:latin typeface="Calibri" panose="020F0502020204030204"/>
                <a:ea typeface="+mn-ea"/>
                <a:cs typeface="Arial" panose="020B0604020202020204" pitchFamily="34" charset="0"/>
              </a:rPr>
              <a:t>for</a:t>
            </a:r>
            <a:r>
              <a:rPr kumimoji="0" lang="ru-RU" altLang="ru-RU" sz="1800" b="0" i="0" u="none" strike="noStrike" kern="1200" cap="none" spc="0" normalizeH="0" baseline="0" noProof="0" dirty="0">
                <a:ln>
                  <a:noFill/>
                </a:ln>
                <a:solidFill>
                  <a:srgbClr val="000066"/>
                </a:solidFill>
                <a:effectLst/>
                <a:uLnTx/>
                <a:uFillTx/>
                <a:latin typeface="Calibri" panose="020F0502020204030204"/>
                <a:ea typeface="+mn-ea"/>
                <a:cs typeface="Arial" panose="020B0604020202020204" pitchFamily="34" charset="0"/>
              </a:rPr>
              <a:t> </a:t>
            </a:r>
            <a:r>
              <a:rPr kumimoji="0" lang="en-US" altLang="ru-RU" sz="1800" b="0" i="0" u="none" strike="noStrike" kern="1200" cap="none" spc="0" normalizeH="0" baseline="0" noProof="0" dirty="0">
                <a:ln>
                  <a:noFill/>
                </a:ln>
                <a:solidFill>
                  <a:srgbClr val="000066"/>
                </a:solidFill>
                <a:effectLst/>
                <a:uLnTx/>
                <a:uFillTx/>
                <a:latin typeface="Calibri" panose="020F0502020204030204"/>
                <a:ea typeface="+mn-ea"/>
                <a:cs typeface="Arial" panose="020B0604020202020204" pitchFamily="34" charset="0"/>
              </a:rPr>
              <a:t>research and development </a:t>
            </a:r>
            <a:r>
              <a:rPr kumimoji="0" lang="ru-RU" altLang="ru-RU" sz="1800" b="0" i="0" u="none" strike="noStrike" kern="1200" cap="none" spc="0" normalizeH="0" baseline="0" noProof="0" dirty="0" err="1">
                <a:ln>
                  <a:noFill/>
                </a:ln>
                <a:solidFill>
                  <a:srgbClr val="000066"/>
                </a:solidFill>
                <a:effectLst/>
                <a:uLnTx/>
                <a:uFillTx/>
                <a:latin typeface="Calibri" panose="020F0502020204030204"/>
                <a:ea typeface="+mn-ea"/>
                <a:cs typeface="Arial" panose="020B0604020202020204" pitchFamily="34" charset="0"/>
              </a:rPr>
              <a:t>in</a:t>
            </a:r>
            <a:r>
              <a:rPr kumimoji="0" lang="ru-RU" altLang="ru-RU" sz="1800" b="0" i="0" u="none" strike="noStrike" kern="1200" cap="none" spc="0" normalizeH="0" baseline="0" noProof="0" dirty="0">
                <a:ln>
                  <a:noFill/>
                </a:ln>
                <a:solidFill>
                  <a:srgbClr val="000066"/>
                </a:solidFill>
                <a:effectLst/>
                <a:uLnTx/>
                <a:uFillTx/>
                <a:latin typeface="Calibri" panose="020F0502020204030204"/>
                <a:ea typeface="+mn-ea"/>
                <a:cs typeface="Arial" panose="020B0604020202020204" pitchFamily="34" charset="0"/>
              </a:rPr>
              <a:t> IT</a:t>
            </a:r>
            <a:endParaRPr kumimoji="0" lang="en-US" altLang="ru-RU" sz="1800" b="0" i="0" u="none" strike="noStrike" kern="1200" cap="none" spc="0" normalizeH="0" baseline="0" noProof="0" dirty="0">
              <a:ln>
                <a:noFill/>
              </a:ln>
              <a:solidFill>
                <a:srgbClr val="000066"/>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66"/>
                </a:solidFill>
                <a:effectLst/>
                <a:uLnTx/>
                <a:uFillTx/>
                <a:latin typeface="Calibri" panose="020F0502020204030204"/>
                <a:ea typeface="+mn-ea"/>
                <a:cs typeface="Arial" panose="020B0604020202020204" pitchFamily="34" charset="0"/>
              </a:rPr>
              <a:t>COMPASS production system services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66"/>
                </a:solidFill>
                <a:effectLst/>
                <a:uLnTx/>
                <a:uFillTx/>
                <a:latin typeface="Calibri" panose="020F0502020204030204"/>
                <a:ea typeface="+mn-ea"/>
                <a:cs typeface="Arial" panose="020B0604020202020204" pitchFamily="34" charset="0"/>
              </a:rPr>
              <a:t>Data management system of the UNECE ICP Vegetation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66"/>
                </a:solidFill>
                <a:effectLst/>
                <a:uLnTx/>
                <a:uFillTx/>
                <a:latin typeface="Calibri" panose="020F0502020204030204"/>
                <a:ea typeface="+mn-ea"/>
                <a:cs typeface="Arial" panose="020B0604020202020204" pitchFamily="34" charset="0"/>
              </a:rPr>
              <a:t>Service for data visualization, Gitlab and some others </a:t>
            </a:r>
          </a:p>
        </p:txBody>
      </p:sp>
      <p:sp>
        <p:nvSpPr>
          <p:cNvPr id="24" name="TextBox 23">
            <a:extLst>
              <a:ext uri="{FF2B5EF4-FFF2-40B4-BE49-F238E27FC236}">
                <a16:creationId xmlns:a16="http://schemas.microsoft.com/office/drawing/2014/main" id="{1970D03C-048D-52B9-9820-EFEA48A0D736}"/>
              </a:ext>
            </a:extLst>
          </p:cNvPr>
          <p:cNvSpPr txBox="1"/>
          <p:nvPr/>
        </p:nvSpPr>
        <p:spPr>
          <a:xfrm>
            <a:off x="114846" y="2514435"/>
            <a:ext cx="6401692" cy="646331"/>
          </a:xfrm>
          <a:prstGeom prst="rect">
            <a:avLst/>
          </a:prstGeom>
          <a:solidFill>
            <a:schemeClr val="accent4">
              <a:lumMod val="40000"/>
              <a:lumOff val="60000"/>
            </a:schemeClr>
          </a:solidFill>
        </p:spPr>
        <p:txBody>
          <a:bodyPr wrap="square">
            <a:spAutoFit/>
          </a:bodyPr>
          <a:lstStyle/>
          <a:p>
            <a:pPr>
              <a:defRPr/>
            </a:pPr>
            <a:r>
              <a:rPr lang="en-US" sz="1800" dirty="0">
                <a:solidFill>
                  <a:srgbClr val="0000FF"/>
                </a:solidFill>
                <a:cs typeface="Arial" panose="020B0604020202020204" pitchFamily="34" charset="0"/>
              </a:rPr>
              <a:t>DIRAC-based distributed information and computing environment (DICE) that integrates the JINR Member State organizations’ clouds</a:t>
            </a:r>
          </a:p>
        </p:txBody>
      </p:sp>
      <p:sp>
        <p:nvSpPr>
          <p:cNvPr id="2" name="Дата 2">
            <a:extLst>
              <a:ext uri="{FF2B5EF4-FFF2-40B4-BE49-F238E27FC236}">
                <a16:creationId xmlns:a16="http://schemas.microsoft.com/office/drawing/2014/main" id="{D994FFE7-9332-0EED-2745-86EED9573090}"/>
              </a:ext>
            </a:extLst>
          </p:cNvPr>
          <p:cNvSpPr txBox="1">
            <a:spLocks/>
          </p:cNvSpPr>
          <p:nvPr/>
        </p:nvSpPr>
        <p:spPr>
          <a:xfrm>
            <a:off x="5567852" y="6291189"/>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6A9844-B448-4CEC-B09C-A9C957407222}" type="datetime1">
              <a:rPr lang="ru-RU" smtClean="0"/>
              <a:pPr/>
              <a:t>17.10.2023</a:t>
            </a:fld>
            <a:endParaRPr lang="ru-RU" dirty="0"/>
          </a:p>
        </p:txBody>
      </p:sp>
      <p:sp>
        <p:nvSpPr>
          <p:cNvPr id="6" name="Номер слайда 4">
            <a:extLst>
              <a:ext uri="{FF2B5EF4-FFF2-40B4-BE49-F238E27FC236}">
                <a16:creationId xmlns:a16="http://schemas.microsoft.com/office/drawing/2014/main" id="{6F7B2341-FA5E-9B79-E1AA-83C298715238}"/>
              </a:ext>
            </a:extLst>
          </p:cNvPr>
          <p:cNvSpPr txBox="1">
            <a:spLocks/>
          </p:cNvSpPr>
          <p:nvPr/>
        </p:nvSpPr>
        <p:spPr>
          <a:xfrm>
            <a:off x="11649307" y="6360709"/>
            <a:ext cx="534807" cy="240813"/>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28AAB8-6B0B-42CC-91F5-49948E541453}" type="slidenum">
              <a:rPr lang="ru-RU" sz="1200" smtClean="0"/>
              <a:pPr/>
              <a:t>12</a:t>
            </a:fld>
            <a:endParaRPr lang="ru-RU" sz="1200" dirty="0"/>
          </a:p>
        </p:txBody>
      </p:sp>
    </p:spTree>
    <p:extLst>
      <p:ext uri="{BB962C8B-B14F-4D97-AF65-F5344CB8AC3E}">
        <p14:creationId xmlns:p14="http://schemas.microsoft.com/office/powerpoint/2010/main" val="3825549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3A86D61-6C19-466C-BE22-92F1C5D20DD2}"/>
              </a:ext>
            </a:extLst>
          </p:cNvPr>
          <p:cNvPicPr>
            <a:picLocks noChangeAspect="1"/>
          </p:cNvPicPr>
          <p:nvPr/>
        </p:nvPicPr>
        <p:blipFill>
          <a:blip r:embed="rId2"/>
          <a:stretch>
            <a:fillRect/>
          </a:stretch>
        </p:blipFill>
        <p:spPr>
          <a:xfrm>
            <a:off x="6205304" y="2137611"/>
            <a:ext cx="5718236" cy="2948917"/>
          </a:xfrm>
          <a:prstGeom prst="rect">
            <a:avLst/>
          </a:prstGeom>
        </p:spPr>
      </p:pic>
      <p:sp>
        <p:nvSpPr>
          <p:cNvPr id="14" name="Прямоугольник 7">
            <a:extLst>
              <a:ext uri="{FF2B5EF4-FFF2-40B4-BE49-F238E27FC236}">
                <a16:creationId xmlns:a16="http://schemas.microsoft.com/office/drawing/2014/main" id="{CB885871-FF83-40D8-8574-9E29B39FBB31}"/>
              </a:ext>
            </a:extLst>
          </p:cNvPr>
          <p:cNvSpPr/>
          <p:nvPr/>
        </p:nvSpPr>
        <p:spPr>
          <a:xfrm flipH="1">
            <a:off x="-14522" y="1"/>
            <a:ext cx="12192000" cy="652772"/>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pic>
        <p:nvPicPr>
          <p:cNvPr id="5" name="Рисунок 4">
            <a:extLst>
              <a:ext uri="{FF2B5EF4-FFF2-40B4-BE49-F238E27FC236}">
                <a16:creationId xmlns:a16="http://schemas.microsoft.com/office/drawing/2014/main" id="{B53A1E39-3D58-48C4-A940-C2C86822EB85}"/>
              </a:ext>
            </a:extLst>
          </p:cNvPr>
          <p:cNvPicPr>
            <a:picLocks noChangeAspect="1"/>
          </p:cNvPicPr>
          <p:nvPr/>
        </p:nvPicPr>
        <p:blipFill>
          <a:blip r:embed="rId3"/>
          <a:stretch>
            <a:fillRect/>
          </a:stretch>
        </p:blipFill>
        <p:spPr>
          <a:xfrm>
            <a:off x="11004742" y="-30168"/>
            <a:ext cx="963251" cy="695004"/>
          </a:xfrm>
          <a:prstGeom prst="rect">
            <a:avLst/>
          </a:prstGeom>
        </p:spPr>
      </p:pic>
      <p:sp>
        <p:nvSpPr>
          <p:cNvPr id="6" name="TextBox 5">
            <a:extLst>
              <a:ext uri="{FF2B5EF4-FFF2-40B4-BE49-F238E27FC236}">
                <a16:creationId xmlns:a16="http://schemas.microsoft.com/office/drawing/2014/main" id="{33CCE8C7-B224-4AD5-BB4B-9E7B396AA067}"/>
              </a:ext>
            </a:extLst>
          </p:cNvPr>
          <p:cNvSpPr txBox="1"/>
          <p:nvPr/>
        </p:nvSpPr>
        <p:spPr>
          <a:xfrm>
            <a:off x="1058780" y="55724"/>
            <a:ext cx="9487758" cy="523220"/>
          </a:xfrm>
          <a:prstGeom prst="rect">
            <a:avLst/>
          </a:prstGeom>
          <a:noFill/>
          <a:effectLst>
            <a:outerShdw blurRad="50800" dist="38100" dir="2700000" algn="tl" rotWithShape="0">
              <a:prstClr val="black"/>
            </a:outerShdw>
          </a:effectLst>
        </p:spPr>
        <p:txBody>
          <a:bodyPr wrap="square" rtlCol="0">
            <a:spAutoFit/>
          </a:bodyPr>
          <a:lstStyle/>
          <a:p>
            <a:r>
              <a:rPr lang="en-US" sz="2800" b="1" dirty="0">
                <a:solidFill>
                  <a:schemeClr val="bg1"/>
                </a:solidFill>
              </a:rPr>
              <a:t>Development of the NICA Information and Computer Complex</a:t>
            </a:r>
            <a:endParaRPr lang="ru-RU" sz="2800" b="1" dirty="0">
              <a:solidFill>
                <a:schemeClr val="bg1"/>
              </a:solidFill>
            </a:endParaRPr>
          </a:p>
        </p:txBody>
      </p:sp>
      <p:sp>
        <p:nvSpPr>
          <p:cNvPr id="10" name="TextBox 9">
            <a:extLst>
              <a:ext uri="{FF2B5EF4-FFF2-40B4-BE49-F238E27FC236}">
                <a16:creationId xmlns:a16="http://schemas.microsoft.com/office/drawing/2014/main" id="{6363E14B-BD28-C80E-BD09-B7B904951C57}"/>
              </a:ext>
            </a:extLst>
          </p:cNvPr>
          <p:cNvSpPr txBox="1"/>
          <p:nvPr/>
        </p:nvSpPr>
        <p:spPr>
          <a:xfrm>
            <a:off x="354774" y="2043998"/>
            <a:ext cx="5631924" cy="2308324"/>
          </a:xfrm>
          <a:prstGeom prst="rect">
            <a:avLst/>
          </a:prstGeom>
          <a:noFill/>
        </p:spPr>
        <p:txBody>
          <a:bodyPr wrap="square">
            <a:spAutoFit/>
          </a:bodyPr>
          <a:lstStyle/>
          <a:p>
            <a:r>
              <a:rPr lang="en-US" b="0" i="0" u="none" strike="noStrike" baseline="0" dirty="0">
                <a:solidFill>
                  <a:srgbClr val="000000"/>
                </a:solidFill>
              </a:rPr>
              <a:t>The information and computing unit of the NICA complex embraces: </a:t>
            </a:r>
          </a:p>
          <a:p>
            <a:r>
              <a:rPr lang="en-US" b="0" i="0" u="none" strike="noStrike" baseline="0" dirty="0">
                <a:solidFill>
                  <a:srgbClr val="0000FF"/>
                </a:solidFill>
              </a:rPr>
              <a:t>1. </a:t>
            </a:r>
            <a:r>
              <a:rPr lang="en-US" b="1" i="0" u="none" strike="noStrike" baseline="0" dirty="0">
                <a:solidFill>
                  <a:srgbClr val="0000FF"/>
                </a:solidFill>
              </a:rPr>
              <a:t>online NICA cluster</a:t>
            </a:r>
            <a:r>
              <a:rPr lang="en-US" i="0" u="none" strike="noStrike" baseline="0" dirty="0"/>
              <a:t>,</a:t>
            </a:r>
          </a:p>
          <a:p>
            <a:r>
              <a:rPr lang="en-US" b="0" i="0" u="none" strike="noStrike" baseline="0" dirty="0">
                <a:solidFill>
                  <a:srgbClr val="0000FF"/>
                </a:solidFill>
              </a:rPr>
              <a:t>2. </a:t>
            </a:r>
            <a:r>
              <a:rPr lang="en-US" b="1" i="0" u="none" strike="noStrike" baseline="0" dirty="0">
                <a:solidFill>
                  <a:srgbClr val="0000FF"/>
                </a:solidFill>
              </a:rPr>
              <a:t>offline NICA cluster at VBLHEP</a:t>
            </a:r>
            <a:r>
              <a:rPr lang="en-US" dirty="0"/>
              <a:t>,</a:t>
            </a:r>
            <a:endParaRPr lang="en-US" b="0" i="0" u="none" strike="noStrike" baseline="0" dirty="0">
              <a:solidFill>
                <a:srgbClr val="000000"/>
              </a:solidFill>
            </a:endParaRPr>
          </a:p>
          <a:p>
            <a:r>
              <a:rPr lang="en-US" b="0" i="0" u="none" strike="noStrike" baseline="0" dirty="0">
                <a:solidFill>
                  <a:srgbClr val="0000FF"/>
                </a:solidFill>
              </a:rPr>
              <a:t>3. </a:t>
            </a:r>
            <a:r>
              <a:rPr lang="en-US" b="1" i="0" u="none" strike="noStrike" baseline="0" dirty="0">
                <a:solidFill>
                  <a:srgbClr val="0000FF"/>
                </a:solidFill>
              </a:rPr>
              <a:t>all MICC components </a:t>
            </a:r>
            <a:r>
              <a:rPr lang="en-US" b="0" i="0" u="none" strike="noStrike" baseline="0" dirty="0">
                <a:solidFill>
                  <a:srgbClr val="000000"/>
                </a:solidFill>
              </a:rPr>
              <a:t>(Tier0, Tier1, Tier2, “Govorun” supercomputer, cloud computing)</a:t>
            </a:r>
            <a:r>
              <a:rPr lang="en-US" dirty="0"/>
              <a:t>,</a:t>
            </a:r>
            <a:r>
              <a:rPr lang="en-US" b="0" i="0" u="none" strike="noStrike" baseline="0" dirty="0">
                <a:solidFill>
                  <a:srgbClr val="000000"/>
                </a:solidFill>
              </a:rPr>
              <a:t> </a:t>
            </a:r>
          </a:p>
          <a:p>
            <a:r>
              <a:rPr lang="en-US" b="0" i="0" u="none" strike="noStrike" baseline="0" dirty="0">
                <a:solidFill>
                  <a:srgbClr val="0000FF"/>
                </a:solidFill>
              </a:rPr>
              <a:t>4. </a:t>
            </a:r>
            <a:r>
              <a:rPr lang="en-US" b="0" i="0" u="none" strike="noStrike" baseline="0" dirty="0">
                <a:solidFill>
                  <a:srgbClr val="000000"/>
                </a:solidFill>
              </a:rPr>
              <a:t>multi-layer </a:t>
            </a:r>
            <a:r>
              <a:rPr lang="en-US" b="1" i="0" u="none" strike="noStrike" baseline="0" dirty="0">
                <a:solidFill>
                  <a:srgbClr val="0000FF"/>
                </a:solidFill>
              </a:rPr>
              <a:t>data storage system</a:t>
            </a:r>
            <a:r>
              <a:rPr lang="en-US" dirty="0"/>
              <a:t>,</a:t>
            </a:r>
            <a:endParaRPr lang="en-US" b="0" i="0" u="none" strike="noStrike" baseline="0" dirty="0">
              <a:solidFill>
                <a:srgbClr val="000000"/>
              </a:solidFill>
            </a:endParaRPr>
          </a:p>
          <a:p>
            <a:r>
              <a:rPr lang="en-US" b="0" i="0" u="none" strike="noStrike" baseline="0" dirty="0">
                <a:solidFill>
                  <a:srgbClr val="0000FF"/>
                </a:solidFill>
              </a:rPr>
              <a:t>5. </a:t>
            </a:r>
            <a:r>
              <a:rPr lang="en-US" b="1" i="0" u="none" strike="noStrike" baseline="0" dirty="0">
                <a:solidFill>
                  <a:srgbClr val="0000FF"/>
                </a:solidFill>
              </a:rPr>
              <a:t>distributed computing network</a:t>
            </a:r>
            <a:r>
              <a:rPr lang="en-US" i="0" u="none" strike="noStrike" baseline="0" dirty="0"/>
              <a:t>.</a:t>
            </a:r>
          </a:p>
        </p:txBody>
      </p:sp>
      <p:graphicFrame>
        <p:nvGraphicFramePr>
          <p:cNvPr id="11" name="Таблица 10">
            <a:extLst>
              <a:ext uri="{FF2B5EF4-FFF2-40B4-BE49-F238E27FC236}">
                <a16:creationId xmlns:a16="http://schemas.microsoft.com/office/drawing/2014/main" id="{4D6554F0-88DA-50ED-9296-43E83FBF136E}"/>
              </a:ext>
            </a:extLst>
          </p:cNvPr>
          <p:cNvGraphicFramePr>
            <a:graphicFrameLocks noGrp="1"/>
          </p:cNvGraphicFramePr>
          <p:nvPr>
            <p:extLst>
              <p:ext uri="{D42A27DB-BD31-4B8C-83A1-F6EECF244321}">
                <p14:modId xmlns:p14="http://schemas.microsoft.com/office/powerpoint/2010/main" val="1148214474"/>
              </p:ext>
            </p:extLst>
          </p:nvPr>
        </p:nvGraphicFramePr>
        <p:xfrm>
          <a:off x="141855" y="4720389"/>
          <a:ext cx="6201991" cy="1809540"/>
        </p:xfrm>
        <a:graphic>
          <a:graphicData uri="http://schemas.openxmlformats.org/drawingml/2006/table">
            <a:tbl>
              <a:tblPr>
                <a:tableStyleId>{5C22544A-7EE6-4342-B048-85BDC9FD1C3A}</a:tableStyleId>
              </a:tblPr>
              <a:tblGrid>
                <a:gridCol w="1856874">
                  <a:extLst>
                    <a:ext uri="{9D8B030D-6E8A-4147-A177-3AD203B41FA5}">
                      <a16:colId xmlns:a16="http://schemas.microsoft.com/office/drawing/2014/main" val="22756815"/>
                    </a:ext>
                  </a:extLst>
                </a:gridCol>
                <a:gridCol w="687518">
                  <a:extLst>
                    <a:ext uri="{9D8B030D-6E8A-4147-A177-3AD203B41FA5}">
                      <a16:colId xmlns:a16="http://schemas.microsoft.com/office/drawing/2014/main" val="952272978"/>
                    </a:ext>
                  </a:extLst>
                </a:gridCol>
                <a:gridCol w="584391">
                  <a:extLst>
                    <a:ext uri="{9D8B030D-6E8A-4147-A177-3AD203B41FA5}">
                      <a16:colId xmlns:a16="http://schemas.microsoft.com/office/drawing/2014/main" val="3250328348"/>
                    </a:ext>
                  </a:extLst>
                </a:gridCol>
                <a:gridCol w="598142">
                  <a:extLst>
                    <a:ext uri="{9D8B030D-6E8A-4147-A177-3AD203B41FA5}">
                      <a16:colId xmlns:a16="http://schemas.microsoft.com/office/drawing/2014/main" val="591574087"/>
                    </a:ext>
                  </a:extLst>
                </a:gridCol>
                <a:gridCol w="632517">
                  <a:extLst>
                    <a:ext uri="{9D8B030D-6E8A-4147-A177-3AD203B41FA5}">
                      <a16:colId xmlns:a16="http://schemas.microsoft.com/office/drawing/2014/main" val="1567349570"/>
                    </a:ext>
                  </a:extLst>
                </a:gridCol>
                <a:gridCol w="584391">
                  <a:extLst>
                    <a:ext uri="{9D8B030D-6E8A-4147-A177-3AD203B41FA5}">
                      <a16:colId xmlns:a16="http://schemas.microsoft.com/office/drawing/2014/main" val="3212010236"/>
                    </a:ext>
                  </a:extLst>
                </a:gridCol>
                <a:gridCol w="570641">
                  <a:extLst>
                    <a:ext uri="{9D8B030D-6E8A-4147-A177-3AD203B41FA5}">
                      <a16:colId xmlns:a16="http://schemas.microsoft.com/office/drawing/2014/main" val="1669456437"/>
                    </a:ext>
                  </a:extLst>
                </a:gridCol>
                <a:gridCol w="687517">
                  <a:extLst>
                    <a:ext uri="{9D8B030D-6E8A-4147-A177-3AD203B41FA5}">
                      <a16:colId xmlns:a16="http://schemas.microsoft.com/office/drawing/2014/main" val="1772018020"/>
                    </a:ext>
                  </a:extLst>
                </a:gridCol>
              </a:tblGrid>
              <a:tr h="417090">
                <a:tc>
                  <a:txBody>
                    <a:bodyPr/>
                    <a:lstStyle/>
                    <a:p>
                      <a:pPr algn="just"/>
                      <a:r>
                        <a:rPr lang="ru-RU" sz="1600" dirty="0">
                          <a:effectLst/>
                        </a:rPr>
                        <a:t>NICA</a:t>
                      </a:r>
                    </a:p>
                    <a:p>
                      <a:pPr algn="just"/>
                      <a:r>
                        <a:rPr lang="ru-RU" sz="1600" dirty="0" err="1">
                          <a:effectLst/>
                        </a:rPr>
                        <a:t>Tier</a:t>
                      </a:r>
                      <a:r>
                        <a:rPr lang="ru-RU" sz="1600" dirty="0">
                          <a:effectLst/>
                        </a:rPr>
                        <a:t> 0,1,2</a:t>
                      </a:r>
                      <a:endParaRPr lang="ru-RU" sz="1600" dirty="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5">
                        <a:lumMod val="60000"/>
                        <a:lumOff val="40000"/>
                      </a:schemeClr>
                    </a:solidFill>
                  </a:tcPr>
                </a:tc>
                <a:tc>
                  <a:txBody>
                    <a:bodyPr/>
                    <a:lstStyle/>
                    <a:p>
                      <a:pPr algn="just"/>
                      <a:r>
                        <a:rPr lang="en-US" sz="1600" dirty="0">
                          <a:effectLst/>
                        </a:rPr>
                        <a:t>2024</a:t>
                      </a:r>
                      <a:endParaRPr lang="ru-RU" sz="1600" dirty="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5">
                        <a:lumMod val="60000"/>
                        <a:lumOff val="40000"/>
                      </a:schemeClr>
                    </a:solidFill>
                  </a:tcPr>
                </a:tc>
                <a:tc>
                  <a:txBody>
                    <a:bodyPr/>
                    <a:lstStyle/>
                    <a:p>
                      <a:pPr algn="just"/>
                      <a:r>
                        <a:rPr lang="en-US" sz="1600" dirty="0">
                          <a:effectLst/>
                        </a:rPr>
                        <a:t>2025</a:t>
                      </a:r>
                      <a:endParaRPr lang="ru-RU" sz="1600" dirty="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5">
                        <a:lumMod val="60000"/>
                        <a:lumOff val="40000"/>
                      </a:schemeClr>
                    </a:solidFill>
                  </a:tcPr>
                </a:tc>
                <a:tc>
                  <a:txBody>
                    <a:bodyPr/>
                    <a:lstStyle/>
                    <a:p>
                      <a:pPr algn="just"/>
                      <a:r>
                        <a:rPr lang="en-US" sz="1600" dirty="0">
                          <a:effectLst/>
                        </a:rPr>
                        <a:t>202</a:t>
                      </a:r>
                      <a:r>
                        <a:rPr lang="ru-RU" sz="1600" dirty="0">
                          <a:effectLst/>
                        </a:rPr>
                        <a:t>6</a:t>
                      </a:r>
                      <a:endParaRPr lang="ru-RU" sz="1600" dirty="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5">
                        <a:lumMod val="60000"/>
                        <a:lumOff val="40000"/>
                      </a:schemeClr>
                    </a:solidFill>
                  </a:tcPr>
                </a:tc>
                <a:tc>
                  <a:txBody>
                    <a:bodyPr/>
                    <a:lstStyle/>
                    <a:p>
                      <a:pPr algn="just"/>
                      <a:r>
                        <a:rPr lang="en-US" sz="1600" dirty="0">
                          <a:effectLst/>
                        </a:rPr>
                        <a:t>2027</a:t>
                      </a:r>
                      <a:endParaRPr lang="ru-RU" sz="1600" dirty="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5">
                        <a:lumMod val="60000"/>
                        <a:lumOff val="40000"/>
                      </a:schemeClr>
                    </a:solidFill>
                  </a:tcPr>
                </a:tc>
                <a:tc>
                  <a:txBody>
                    <a:bodyPr/>
                    <a:lstStyle/>
                    <a:p>
                      <a:pPr algn="just"/>
                      <a:r>
                        <a:rPr lang="en-US" sz="1600" dirty="0">
                          <a:effectLst/>
                        </a:rPr>
                        <a:t>202</a:t>
                      </a:r>
                      <a:r>
                        <a:rPr lang="ru-RU" sz="1600" dirty="0">
                          <a:effectLst/>
                        </a:rPr>
                        <a:t>8</a:t>
                      </a:r>
                      <a:endParaRPr lang="ru-RU" sz="1600" dirty="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5">
                        <a:lumMod val="60000"/>
                        <a:lumOff val="40000"/>
                      </a:schemeClr>
                    </a:solidFill>
                  </a:tcPr>
                </a:tc>
                <a:tc>
                  <a:txBody>
                    <a:bodyPr/>
                    <a:lstStyle/>
                    <a:p>
                      <a:pPr algn="just"/>
                      <a:r>
                        <a:rPr lang="ru-RU" sz="1600" dirty="0">
                          <a:effectLst/>
                        </a:rPr>
                        <a:t>2029</a:t>
                      </a:r>
                      <a:endParaRPr lang="ru-RU" sz="1600" dirty="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5">
                        <a:lumMod val="60000"/>
                        <a:lumOff val="40000"/>
                      </a:schemeClr>
                    </a:solidFill>
                  </a:tcPr>
                </a:tc>
                <a:tc>
                  <a:txBody>
                    <a:bodyPr/>
                    <a:lstStyle/>
                    <a:p>
                      <a:pPr algn="just"/>
                      <a:r>
                        <a:rPr lang="en-US" sz="1600" dirty="0">
                          <a:effectLst/>
                        </a:rPr>
                        <a:t>20</a:t>
                      </a:r>
                      <a:r>
                        <a:rPr lang="ru-RU" sz="1600" dirty="0">
                          <a:effectLst/>
                        </a:rPr>
                        <a:t>30</a:t>
                      </a:r>
                      <a:endParaRPr lang="ru-RU" sz="1600" dirty="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534075683"/>
                  </a:ext>
                </a:extLst>
              </a:tr>
              <a:tr h="417090">
                <a:tc>
                  <a:txBody>
                    <a:bodyPr/>
                    <a:lstStyle/>
                    <a:p>
                      <a:r>
                        <a:rPr lang="ru-RU" sz="1600" dirty="0">
                          <a:effectLst/>
                        </a:rPr>
                        <a:t>CPU (</a:t>
                      </a:r>
                      <a:r>
                        <a:rPr lang="en-US" sz="1600" dirty="0" err="1">
                          <a:effectLst/>
                        </a:rPr>
                        <a:t>PFlops</a:t>
                      </a:r>
                      <a:r>
                        <a:rPr lang="ru-RU" sz="1600" dirty="0">
                          <a:effectLst/>
                        </a:rPr>
                        <a:t>)</a:t>
                      </a:r>
                      <a:endParaRPr lang="ru-RU" sz="1600" dirty="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5">
                        <a:lumMod val="60000"/>
                        <a:lumOff val="40000"/>
                      </a:schemeClr>
                    </a:solidFill>
                  </a:tcPr>
                </a:tc>
                <a:tc>
                  <a:txBody>
                    <a:bodyPr/>
                    <a:lstStyle/>
                    <a:p>
                      <a:r>
                        <a:rPr lang="ru-RU" sz="1600" dirty="0">
                          <a:effectLst/>
                        </a:rPr>
                        <a:t>2.2</a:t>
                      </a:r>
                      <a:endParaRPr lang="ru-RU" sz="1600" dirty="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r>
                        <a:rPr lang="ru-RU" sz="1600">
                          <a:effectLst/>
                        </a:rPr>
                        <a:t>2.6</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r>
                        <a:rPr lang="ru-RU" sz="1600" dirty="0">
                          <a:effectLst/>
                        </a:rPr>
                        <a:t>8.6</a:t>
                      </a:r>
                      <a:endParaRPr lang="ru-RU" sz="1600" dirty="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r>
                        <a:rPr lang="ru-RU" sz="1600">
                          <a:effectLst/>
                        </a:rPr>
                        <a:t>8.6</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r>
                        <a:rPr lang="ru-RU" sz="1600">
                          <a:effectLst/>
                        </a:rPr>
                        <a:t>15.6</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r>
                        <a:rPr lang="en-US" sz="1600" dirty="0">
                          <a:effectLst/>
                        </a:rPr>
                        <a:t>15.6</a:t>
                      </a:r>
                      <a:endParaRPr lang="ru-RU" sz="1600" dirty="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pPr algn="just"/>
                      <a:r>
                        <a:rPr lang="ru-RU" sz="1600" dirty="0">
                          <a:effectLst/>
                        </a:rPr>
                        <a:t>15.6</a:t>
                      </a:r>
                      <a:endParaRPr lang="ru-RU" sz="1600" dirty="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extLst>
                  <a:ext uri="{0D108BD9-81ED-4DB2-BD59-A6C34878D82A}">
                    <a16:rowId xmlns:a16="http://schemas.microsoft.com/office/drawing/2014/main" val="4165155744"/>
                  </a:ext>
                </a:extLst>
              </a:tr>
              <a:tr h="208545">
                <a:tc>
                  <a:txBody>
                    <a:bodyPr/>
                    <a:lstStyle/>
                    <a:p>
                      <a:r>
                        <a:rPr lang="ru-RU" sz="1600">
                          <a:effectLst/>
                        </a:rPr>
                        <a:t>DISK (</a:t>
                      </a:r>
                      <a:r>
                        <a:rPr lang="en-US" sz="1600">
                          <a:effectLst/>
                        </a:rPr>
                        <a:t>PB</a:t>
                      </a:r>
                      <a:r>
                        <a:rPr lang="ru-RU" sz="1600">
                          <a:effectLst/>
                        </a:rPr>
                        <a:t>)</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5">
                        <a:lumMod val="60000"/>
                        <a:lumOff val="40000"/>
                      </a:schemeClr>
                    </a:solidFill>
                  </a:tcPr>
                </a:tc>
                <a:tc>
                  <a:txBody>
                    <a:bodyPr/>
                    <a:lstStyle/>
                    <a:p>
                      <a:r>
                        <a:rPr lang="ru-RU" sz="1600">
                          <a:effectLst/>
                        </a:rPr>
                        <a:t>17</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r>
                        <a:rPr lang="ru-RU" sz="1600">
                          <a:effectLst/>
                        </a:rPr>
                        <a:t>24</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r>
                        <a:rPr lang="ru-RU" sz="1600">
                          <a:effectLst/>
                        </a:rPr>
                        <a:t>47</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r>
                        <a:rPr lang="ru-RU" sz="1600">
                          <a:effectLst/>
                        </a:rPr>
                        <a:t>75</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r>
                        <a:rPr lang="en-US" sz="1600">
                          <a:effectLst/>
                        </a:rPr>
                        <a:t>96</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pPr algn="just"/>
                      <a:r>
                        <a:rPr lang="ru-RU" sz="1600">
                          <a:effectLst/>
                        </a:rPr>
                        <a:t>119</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pPr algn="just"/>
                      <a:r>
                        <a:rPr lang="ru-RU" sz="1600">
                          <a:effectLst/>
                        </a:rPr>
                        <a:t>142</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extLst>
                  <a:ext uri="{0D108BD9-81ED-4DB2-BD59-A6C34878D82A}">
                    <a16:rowId xmlns:a16="http://schemas.microsoft.com/office/drawing/2014/main" val="1006608554"/>
                  </a:ext>
                </a:extLst>
              </a:tr>
              <a:tr h="208545">
                <a:tc>
                  <a:txBody>
                    <a:bodyPr/>
                    <a:lstStyle/>
                    <a:p>
                      <a:r>
                        <a:rPr lang="ru-RU" sz="1600">
                          <a:effectLst/>
                        </a:rPr>
                        <a:t>TAPE (</a:t>
                      </a:r>
                      <a:r>
                        <a:rPr lang="en-US" sz="1600">
                          <a:effectLst/>
                        </a:rPr>
                        <a:t>PB</a:t>
                      </a:r>
                      <a:r>
                        <a:rPr lang="ru-RU" sz="1600">
                          <a:effectLst/>
                        </a:rPr>
                        <a:t>)</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5">
                        <a:lumMod val="60000"/>
                        <a:lumOff val="40000"/>
                      </a:schemeClr>
                    </a:solidFill>
                  </a:tcPr>
                </a:tc>
                <a:tc>
                  <a:txBody>
                    <a:bodyPr/>
                    <a:lstStyle/>
                    <a:p>
                      <a:r>
                        <a:rPr lang="ru-RU" sz="1600">
                          <a:effectLst/>
                        </a:rPr>
                        <a:t>45</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r>
                        <a:rPr lang="ru-RU" sz="1600">
                          <a:effectLst/>
                        </a:rPr>
                        <a:t>88</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r>
                        <a:rPr lang="ru-RU" sz="1600">
                          <a:effectLst/>
                        </a:rPr>
                        <a:t>170</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r>
                        <a:rPr lang="ru-RU" sz="1600">
                          <a:effectLst/>
                        </a:rPr>
                        <a:t>226</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r>
                        <a:rPr lang="en-US" sz="1600">
                          <a:effectLst/>
                        </a:rPr>
                        <a:t>352</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pPr algn="just"/>
                      <a:r>
                        <a:rPr lang="ru-RU" sz="1600">
                          <a:effectLst/>
                        </a:rPr>
                        <a:t>444</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pPr algn="just"/>
                      <a:r>
                        <a:rPr lang="ru-RU" sz="1600" dirty="0">
                          <a:effectLst/>
                        </a:rPr>
                        <a:t>536</a:t>
                      </a:r>
                      <a:endParaRPr lang="ru-RU" sz="1600" dirty="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extLst>
                  <a:ext uri="{0D108BD9-81ED-4DB2-BD59-A6C34878D82A}">
                    <a16:rowId xmlns:a16="http://schemas.microsoft.com/office/drawing/2014/main" val="3425252618"/>
                  </a:ext>
                </a:extLst>
              </a:tr>
              <a:tr h="417090">
                <a:tc>
                  <a:txBody>
                    <a:bodyPr/>
                    <a:lstStyle/>
                    <a:p>
                      <a:r>
                        <a:rPr lang="ru-RU" sz="1600" dirty="0">
                          <a:effectLst/>
                        </a:rPr>
                        <a:t>NETWORK (</a:t>
                      </a:r>
                      <a:r>
                        <a:rPr lang="en-US" sz="1600" dirty="0">
                          <a:effectLst/>
                        </a:rPr>
                        <a:t>Gbps</a:t>
                      </a:r>
                      <a:r>
                        <a:rPr lang="ru-RU" sz="1600" dirty="0">
                          <a:effectLst/>
                        </a:rPr>
                        <a:t>)</a:t>
                      </a:r>
                      <a:endParaRPr lang="ru-RU" sz="1600" dirty="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5">
                        <a:lumMod val="60000"/>
                        <a:lumOff val="40000"/>
                      </a:schemeClr>
                    </a:solidFill>
                  </a:tcPr>
                </a:tc>
                <a:tc>
                  <a:txBody>
                    <a:bodyPr/>
                    <a:lstStyle/>
                    <a:p>
                      <a:r>
                        <a:rPr lang="ru-RU" sz="1600" dirty="0">
                          <a:effectLst/>
                        </a:rPr>
                        <a:t>400</a:t>
                      </a:r>
                      <a:endParaRPr lang="ru-RU" sz="1600" dirty="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r>
                        <a:rPr lang="ru-RU" sz="1600">
                          <a:effectLst/>
                        </a:rPr>
                        <a:t>400</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r>
                        <a:rPr lang="ru-RU" sz="1600">
                          <a:effectLst/>
                        </a:rPr>
                        <a:t>800</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r>
                        <a:rPr lang="ru-RU" sz="1600" dirty="0">
                          <a:effectLst/>
                        </a:rPr>
                        <a:t>800</a:t>
                      </a:r>
                      <a:endParaRPr lang="ru-RU" sz="1600" dirty="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r>
                        <a:rPr lang="ru-RU" sz="1600">
                          <a:effectLst/>
                        </a:rPr>
                        <a:t>800</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pPr algn="just"/>
                      <a:r>
                        <a:rPr lang="ru-RU" sz="1600">
                          <a:effectLst/>
                        </a:rPr>
                        <a:t>1000</a:t>
                      </a:r>
                      <a:endParaRPr lang="ru-RU" sz="160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tc>
                  <a:txBody>
                    <a:bodyPr/>
                    <a:lstStyle/>
                    <a:p>
                      <a:pPr algn="just"/>
                      <a:r>
                        <a:rPr lang="ru-RU" sz="1600" dirty="0">
                          <a:effectLst/>
                        </a:rPr>
                        <a:t>1000</a:t>
                      </a:r>
                      <a:endParaRPr lang="ru-RU" sz="1600" dirty="0">
                        <a:effectLst/>
                        <a:latin typeface="Times New Roman" panose="02020603050405020304" pitchFamily="18" charset="0"/>
                        <a:ea typeface="Roboto" panose="02000000000000000000" pitchFamily="2" charset="0"/>
                        <a:cs typeface="Roboto" panose="02000000000000000000" pitchFamily="2" charset="0"/>
                      </a:endParaRPr>
                    </a:p>
                  </a:txBody>
                  <a:tcPr marL="68580" marR="68580" marT="0" marB="0">
                    <a:solidFill>
                      <a:schemeClr val="accent1">
                        <a:tint val="20000"/>
                      </a:schemeClr>
                    </a:solidFill>
                  </a:tcPr>
                </a:tc>
                <a:extLst>
                  <a:ext uri="{0D108BD9-81ED-4DB2-BD59-A6C34878D82A}">
                    <a16:rowId xmlns:a16="http://schemas.microsoft.com/office/drawing/2014/main" val="3619994051"/>
                  </a:ext>
                </a:extLst>
              </a:tr>
            </a:tbl>
          </a:graphicData>
        </a:graphic>
      </p:graphicFrame>
      <p:sp>
        <p:nvSpPr>
          <p:cNvPr id="2" name="Прямоугольник 1">
            <a:extLst>
              <a:ext uri="{FF2B5EF4-FFF2-40B4-BE49-F238E27FC236}">
                <a16:creationId xmlns:a16="http://schemas.microsoft.com/office/drawing/2014/main" id="{CA97537C-2864-48C0-B5BC-00002197BEEE}"/>
              </a:ext>
            </a:extLst>
          </p:cNvPr>
          <p:cNvSpPr/>
          <p:nvPr/>
        </p:nvSpPr>
        <p:spPr>
          <a:xfrm>
            <a:off x="485098" y="720559"/>
            <a:ext cx="11046345" cy="1323439"/>
          </a:xfrm>
          <a:prstGeom prst="rect">
            <a:avLst/>
          </a:prstGeom>
        </p:spPr>
        <p:txBody>
          <a:bodyPr wrap="square">
            <a:spAutoFit/>
          </a:bodyPr>
          <a:lstStyle/>
          <a:p>
            <a:r>
              <a:rPr lang="en-US" sz="2000" dirty="0"/>
              <a:t>The creation of a long-term data storage center on the MICC resources at MLIT (Tier0) is planed. The process of modeling, processing and analyzing experimental data obtained from the BM@N, MPD and SPD detectors will be implemented in a distributed computing environment based on the MICC and the computing centers of VBLHEP and collaboration member countries.</a:t>
            </a:r>
            <a:endParaRPr lang="ru-RU" sz="2000" dirty="0"/>
          </a:p>
        </p:txBody>
      </p:sp>
      <p:sp>
        <p:nvSpPr>
          <p:cNvPr id="7" name="Номер слайда 4">
            <a:extLst>
              <a:ext uri="{FF2B5EF4-FFF2-40B4-BE49-F238E27FC236}">
                <a16:creationId xmlns:a16="http://schemas.microsoft.com/office/drawing/2014/main" id="{D9EA0634-FA66-B0E7-FE64-06C6F2DA9324}"/>
              </a:ext>
            </a:extLst>
          </p:cNvPr>
          <p:cNvSpPr>
            <a:spLocks noGrp="1"/>
          </p:cNvSpPr>
          <p:nvPr>
            <p:ph type="sldNum" sz="quarter" idx="12"/>
          </p:nvPr>
        </p:nvSpPr>
        <p:spPr>
          <a:xfrm>
            <a:off x="11769843" y="6360709"/>
            <a:ext cx="414271" cy="295605"/>
          </a:xfrm>
        </p:spPr>
        <p:txBody>
          <a:bodyPr/>
          <a:lstStyle/>
          <a:p>
            <a:fld id="{0528AAB8-6B0B-42CC-91F5-49948E541453}" type="slidenum">
              <a:rPr lang="ru-RU" smtClean="0"/>
              <a:t>13</a:t>
            </a:fld>
            <a:endParaRPr lang="ru-RU" dirty="0"/>
          </a:p>
        </p:txBody>
      </p:sp>
    </p:spTree>
    <p:extLst>
      <p:ext uri="{BB962C8B-B14F-4D97-AF65-F5344CB8AC3E}">
        <p14:creationId xmlns:p14="http://schemas.microsoft.com/office/powerpoint/2010/main" val="1321358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a:extLst>
              <a:ext uri="{FF2B5EF4-FFF2-40B4-BE49-F238E27FC236}">
                <a16:creationId xmlns:a16="http://schemas.microsoft.com/office/drawing/2014/main" id="{1CE7F9F1-DF4C-0FBF-ED8F-BE9EFD9AAE4C}"/>
              </a:ext>
            </a:extLst>
          </p:cNvPr>
          <p:cNvPicPr>
            <a:picLocks noChangeAspect="1"/>
          </p:cNvPicPr>
          <p:nvPr/>
        </p:nvPicPr>
        <p:blipFill>
          <a:blip r:embed="rId3"/>
          <a:stretch>
            <a:fillRect/>
          </a:stretch>
        </p:blipFill>
        <p:spPr>
          <a:xfrm>
            <a:off x="5726145" y="1168959"/>
            <a:ext cx="4026263" cy="2592071"/>
          </a:xfrm>
          <a:prstGeom prst="rect">
            <a:avLst/>
          </a:prstGeom>
        </p:spPr>
      </p:pic>
      <p:sp>
        <p:nvSpPr>
          <p:cNvPr id="4" name="Прямоугольник 3">
            <a:extLst>
              <a:ext uri="{FF2B5EF4-FFF2-40B4-BE49-F238E27FC236}">
                <a16:creationId xmlns:a16="http://schemas.microsoft.com/office/drawing/2014/main" id="{71A99363-3761-997D-1C94-7DAA19B8D3F7}"/>
              </a:ext>
            </a:extLst>
          </p:cNvPr>
          <p:cNvSpPr/>
          <p:nvPr/>
        </p:nvSpPr>
        <p:spPr>
          <a:xfrm flipH="1">
            <a:off x="0" y="15340"/>
            <a:ext cx="12192000" cy="75673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sp>
        <p:nvSpPr>
          <p:cNvPr id="5" name="TextBox 12">
            <a:extLst>
              <a:ext uri="{FF2B5EF4-FFF2-40B4-BE49-F238E27FC236}">
                <a16:creationId xmlns:a16="http://schemas.microsoft.com/office/drawing/2014/main" id="{09E0AC74-D259-025F-CE52-89BE3156E140}"/>
              </a:ext>
            </a:extLst>
          </p:cNvPr>
          <p:cNvSpPr/>
          <p:nvPr/>
        </p:nvSpPr>
        <p:spPr>
          <a:xfrm>
            <a:off x="125057" y="99926"/>
            <a:ext cx="11298984" cy="503280"/>
          </a:xfrm>
          <a:prstGeom prst="rect">
            <a:avLst/>
          </a:prstGeom>
          <a:noFill/>
          <a:ln w="0">
            <a:noFill/>
          </a:ln>
          <a:effectLst>
            <a:outerShdw blurRad="50800" dist="38100" dir="2700000" algn="tl" rotWithShape="0">
              <a:prstClr val="black"/>
            </a:outerShdw>
          </a:effectLst>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r>
              <a:rPr lang="en-US" sz="2701" b="1" spc="-1" dirty="0">
                <a:solidFill>
                  <a:srgbClr val="FFFFFF"/>
                </a:solidFill>
              </a:rPr>
              <a:t>DIRAC-based distributed heterogeneous environment </a:t>
            </a:r>
          </a:p>
        </p:txBody>
      </p:sp>
      <p:pic>
        <p:nvPicPr>
          <p:cNvPr id="6" name="Рисунок 5">
            <a:extLst>
              <a:ext uri="{FF2B5EF4-FFF2-40B4-BE49-F238E27FC236}">
                <a16:creationId xmlns:a16="http://schemas.microsoft.com/office/drawing/2014/main" id="{EC44FA65-5CB6-98EE-0F9F-2E95303CB428}"/>
              </a:ext>
            </a:extLst>
          </p:cNvPr>
          <p:cNvPicPr/>
          <p:nvPr/>
        </p:nvPicPr>
        <p:blipFill>
          <a:blip r:embed="rId4"/>
          <a:stretch/>
        </p:blipFill>
        <p:spPr>
          <a:xfrm>
            <a:off x="11170715" y="61069"/>
            <a:ext cx="964578" cy="665274"/>
          </a:xfrm>
          <a:prstGeom prst="rect">
            <a:avLst/>
          </a:prstGeom>
          <a:ln w="0">
            <a:noFill/>
          </a:ln>
        </p:spPr>
      </p:pic>
      <p:sp>
        <p:nvSpPr>
          <p:cNvPr id="145" name="TextBox 144">
            <a:extLst>
              <a:ext uri="{FF2B5EF4-FFF2-40B4-BE49-F238E27FC236}">
                <a16:creationId xmlns:a16="http://schemas.microsoft.com/office/drawing/2014/main" id="{EE05FDD5-9513-2D03-1FC0-E00501807553}"/>
              </a:ext>
            </a:extLst>
          </p:cNvPr>
          <p:cNvSpPr txBox="1"/>
          <p:nvPr/>
        </p:nvSpPr>
        <p:spPr>
          <a:xfrm>
            <a:off x="134116" y="4177334"/>
            <a:ext cx="3886236" cy="2769989"/>
          </a:xfrm>
          <a:prstGeom prst="rect">
            <a:avLst/>
          </a:prstGeom>
          <a:noFill/>
        </p:spPr>
        <p:txBody>
          <a:bodyPr wrap="square">
            <a:spAutoFit/>
          </a:bodyPr>
          <a:lstStyle/>
          <a:p>
            <a:pPr algn="just"/>
            <a:r>
              <a:rPr lang="en-US" sz="1800" spc="-20" dirty="0">
                <a:effectLst/>
                <a:ea typeface="Calibri" panose="020F0502020204030204" pitchFamily="34" charset="0"/>
              </a:rPr>
              <a:t>The computing cluster of the Institute of Mathematics and </a:t>
            </a:r>
            <a:r>
              <a:rPr lang="en-US" spc="-20" dirty="0">
                <a:effectLst/>
                <a:ea typeface="Calibri" panose="020F0502020204030204" pitchFamily="34" charset="0"/>
              </a:rPr>
              <a:t>Digital Technologies of the Mongolian Academy of Sciences (</a:t>
            </a:r>
            <a:r>
              <a:rPr lang="en-US" spc="-20" dirty="0">
                <a:solidFill>
                  <a:srgbClr val="0000FF"/>
                </a:solidFill>
                <a:effectLst/>
                <a:ea typeface="Calibri" panose="020F0502020204030204" pitchFamily="34" charset="0"/>
              </a:rPr>
              <a:t>IMDT MAS</a:t>
            </a:r>
            <a:r>
              <a:rPr lang="en-US" spc="-20" dirty="0">
                <a:effectLst/>
                <a:ea typeface="Calibri" panose="020F0502020204030204" pitchFamily="34" charset="0"/>
              </a:rPr>
              <a:t>)</a:t>
            </a:r>
            <a:r>
              <a:rPr lang="ru-RU" spc="-20" dirty="0">
                <a:effectLst/>
                <a:ea typeface="Calibri" panose="020F0502020204030204" pitchFamily="34" charset="0"/>
              </a:rPr>
              <a:t> </a:t>
            </a:r>
            <a:r>
              <a:rPr lang="en-US" spc="-20" dirty="0">
                <a:solidFill>
                  <a:srgbClr val="0000FF"/>
                </a:solidFill>
                <a:effectLst/>
                <a:ea typeface="Calibri" panose="020F0502020204030204" pitchFamily="34" charset="0"/>
              </a:rPr>
              <a:t>and NIKS </a:t>
            </a:r>
            <a:r>
              <a:rPr lang="en-US" spc="-20" dirty="0">
                <a:effectLst/>
                <a:ea typeface="Calibri" panose="020F0502020204030204" pitchFamily="34" charset="0"/>
              </a:rPr>
              <a:t>(National</a:t>
            </a:r>
            <a:r>
              <a:rPr lang="ru-RU" spc="-20" dirty="0">
                <a:effectLst/>
                <a:ea typeface="Calibri" panose="020F0502020204030204" pitchFamily="34" charset="0"/>
              </a:rPr>
              <a:t> </a:t>
            </a:r>
            <a:r>
              <a:rPr lang="en-US" dirty="0">
                <a:cs typeface="Times New Roman" panose="02020603050405020304" pitchFamily="18" charset="0"/>
              </a:rPr>
              <a:t>Research Computer Network, Russia's largest research and education network)</a:t>
            </a:r>
            <a:r>
              <a:rPr lang="en-US" spc="-20" dirty="0">
                <a:effectLst/>
                <a:ea typeface="Calibri" panose="020F0502020204030204" pitchFamily="34" charset="0"/>
              </a:rPr>
              <a:t> </a:t>
            </a:r>
            <a:r>
              <a:rPr lang="en-US" spc="-20" dirty="0">
                <a:solidFill>
                  <a:srgbClr val="0000FF"/>
                </a:solidFill>
                <a:effectLst/>
                <a:ea typeface="Calibri" panose="020F0502020204030204" pitchFamily="34" charset="0"/>
              </a:rPr>
              <a:t>were integrated into the heterogeneous distributed environment based on the DIRAC platform</a:t>
            </a:r>
            <a:r>
              <a:rPr lang="en-US" spc="-20" dirty="0">
                <a:effectLst/>
                <a:ea typeface="Calibri" panose="020F0502020204030204" pitchFamily="34" charset="0"/>
              </a:rPr>
              <a:t>. </a:t>
            </a:r>
            <a:endParaRPr lang="ru-RU" dirty="0">
              <a:cs typeface="Times New Roman" panose="02020603050405020304" pitchFamily="18" charset="0"/>
            </a:endParaRPr>
          </a:p>
          <a:p>
            <a:pPr algn="just"/>
            <a:endParaRPr lang="ru-RU" sz="1200" dirty="0">
              <a:solidFill>
                <a:srgbClr val="0000FF"/>
              </a:solidFill>
              <a:effectLst/>
              <a:ea typeface="Calibri" panose="020F0502020204030204" pitchFamily="34" charset="0"/>
            </a:endParaRPr>
          </a:p>
        </p:txBody>
      </p:sp>
      <p:sp>
        <p:nvSpPr>
          <p:cNvPr id="163" name="TextBox 162">
            <a:extLst>
              <a:ext uri="{FF2B5EF4-FFF2-40B4-BE49-F238E27FC236}">
                <a16:creationId xmlns:a16="http://schemas.microsoft.com/office/drawing/2014/main" id="{87F6DD18-74C2-E9F3-6754-323C351362E8}"/>
              </a:ext>
            </a:extLst>
          </p:cNvPr>
          <p:cNvSpPr txBox="1"/>
          <p:nvPr/>
        </p:nvSpPr>
        <p:spPr>
          <a:xfrm>
            <a:off x="4280098" y="5541312"/>
            <a:ext cx="7777786"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Summary statistics of using the DIRAC platform for MPD tasks in 2019-2022</a:t>
            </a:r>
            <a:endParaRPr lang="ru-RU" dirty="0"/>
          </a:p>
        </p:txBody>
      </p:sp>
      <p:pic>
        <p:nvPicPr>
          <p:cNvPr id="2" name="Рисунок 1">
            <a:extLst>
              <a:ext uri="{FF2B5EF4-FFF2-40B4-BE49-F238E27FC236}">
                <a16:creationId xmlns:a16="http://schemas.microsoft.com/office/drawing/2014/main" id="{A5747EE9-AF34-C9B4-486A-3772854BEAFC}"/>
              </a:ext>
            </a:extLst>
          </p:cNvPr>
          <p:cNvPicPr>
            <a:picLocks noChangeAspect="1"/>
          </p:cNvPicPr>
          <p:nvPr/>
        </p:nvPicPr>
        <p:blipFill>
          <a:blip r:embed="rId5"/>
          <a:stretch>
            <a:fillRect/>
          </a:stretch>
        </p:blipFill>
        <p:spPr>
          <a:xfrm>
            <a:off x="134116" y="772072"/>
            <a:ext cx="6161711" cy="4412942"/>
          </a:xfrm>
          <a:prstGeom prst="rect">
            <a:avLst/>
          </a:prstGeom>
        </p:spPr>
      </p:pic>
      <p:pic>
        <p:nvPicPr>
          <p:cNvPr id="3" name="Рисунок 2">
            <a:extLst>
              <a:ext uri="{FF2B5EF4-FFF2-40B4-BE49-F238E27FC236}">
                <a16:creationId xmlns:a16="http://schemas.microsoft.com/office/drawing/2014/main" id="{6A9FB629-AE71-0E92-264B-FDCD3056AF05}"/>
              </a:ext>
            </a:extLst>
          </p:cNvPr>
          <p:cNvPicPr>
            <a:picLocks noChangeAspect="1"/>
          </p:cNvPicPr>
          <p:nvPr/>
        </p:nvPicPr>
        <p:blipFill>
          <a:blip r:embed="rId6"/>
          <a:stretch>
            <a:fillRect/>
          </a:stretch>
        </p:blipFill>
        <p:spPr>
          <a:xfrm>
            <a:off x="4182695" y="5901339"/>
            <a:ext cx="8065358" cy="849986"/>
          </a:xfrm>
          <a:prstGeom prst="rect">
            <a:avLst/>
          </a:prstGeom>
        </p:spPr>
      </p:pic>
      <p:sp>
        <p:nvSpPr>
          <p:cNvPr id="8" name="Номер слайда 7">
            <a:extLst>
              <a:ext uri="{FF2B5EF4-FFF2-40B4-BE49-F238E27FC236}">
                <a16:creationId xmlns:a16="http://schemas.microsoft.com/office/drawing/2014/main" id="{2E23AC52-B0B1-5086-F74E-9BD9A77B9E9B}"/>
              </a:ext>
            </a:extLst>
          </p:cNvPr>
          <p:cNvSpPr>
            <a:spLocks noGrp="1"/>
          </p:cNvSpPr>
          <p:nvPr>
            <p:ph type="sldNum" sz="quarter" idx="12"/>
          </p:nvPr>
        </p:nvSpPr>
        <p:spPr/>
        <p:txBody>
          <a:bodyPr/>
          <a:lstStyle/>
          <a:p>
            <a:fld id="{7BA137AC-1F49-42E0-969B-07B4E963151C}" type="slidenum">
              <a:rPr lang="ru-RU" smtClean="0"/>
              <a:t>14</a:t>
            </a:fld>
            <a:endParaRPr lang="ru-RU"/>
          </a:p>
        </p:txBody>
      </p:sp>
      <p:sp>
        <p:nvSpPr>
          <p:cNvPr id="14" name="TextBox 13">
            <a:extLst>
              <a:ext uri="{FF2B5EF4-FFF2-40B4-BE49-F238E27FC236}">
                <a16:creationId xmlns:a16="http://schemas.microsoft.com/office/drawing/2014/main" id="{EBC5A3CA-DF1A-B1D8-00B5-EC70C36E6B10}"/>
              </a:ext>
            </a:extLst>
          </p:cNvPr>
          <p:cNvSpPr txBox="1"/>
          <p:nvPr/>
        </p:nvSpPr>
        <p:spPr>
          <a:xfrm>
            <a:off x="7327537" y="804823"/>
            <a:ext cx="4303631" cy="307777"/>
          </a:xfrm>
          <a:prstGeom prst="rect">
            <a:avLst/>
          </a:prstGeom>
          <a:solidFill>
            <a:schemeClr val="accent4">
              <a:lumMod val="40000"/>
              <a:lumOff val="60000"/>
            </a:schemeClr>
          </a:solidFill>
        </p:spPr>
        <p:txBody>
          <a:bodyPr wrap="square">
            <a:spAutoFit/>
          </a:bodyPr>
          <a:lstStyle/>
          <a:p>
            <a:r>
              <a:rPr lang="en-US" sz="1400" spc="-20" dirty="0">
                <a:effectLst/>
                <a:ea typeface="Calibri" panose="020F0502020204030204" pitchFamily="34" charset="0"/>
              </a:rPr>
              <a:t>Usage of the DIRAC platform by experiments in 2019-2022</a:t>
            </a:r>
            <a:endParaRPr lang="ru-RU" sz="1400" dirty="0"/>
          </a:p>
        </p:txBody>
      </p:sp>
      <p:pic>
        <p:nvPicPr>
          <p:cNvPr id="15" name="Рисунок 14">
            <a:extLst>
              <a:ext uri="{FF2B5EF4-FFF2-40B4-BE49-F238E27FC236}">
                <a16:creationId xmlns:a16="http://schemas.microsoft.com/office/drawing/2014/main" id="{A6633138-0ABD-8582-2806-08692F3660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93" t="8999" b="6947"/>
          <a:stretch/>
        </p:blipFill>
        <p:spPr>
          <a:xfrm>
            <a:off x="9212239" y="1337481"/>
            <a:ext cx="2790966" cy="1828800"/>
          </a:xfrm>
          <a:prstGeom prst="rect">
            <a:avLst/>
          </a:prstGeom>
        </p:spPr>
      </p:pic>
      <p:sp>
        <p:nvSpPr>
          <p:cNvPr id="23" name="TextBox 22">
            <a:extLst>
              <a:ext uri="{FF2B5EF4-FFF2-40B4-BE49-F238E27FC236}">
                <a16:creationId xmlns:a16="http://schemas.microsoft.com/office/drawing/2014/main" id="{D6FEB802-5D8D-B029-13EA-5A21BDA6184D}"/>
              </a:ext>
            </a:extLst>
          </p:cNvPr>
          <p:cNvSpPr txBox="1"/>
          <p:nvPr/>
        </p:nvSpPr>
        <p:spPr>
          <a:xfrm>
            <a:off x="6429943" y="3170085"/>
            <a:ext cx="2392450" cy="307777"/>
          </a:xfrm>
          <a:prstGeom prst="rect">
            <a:avLst/>
          </a:prstGeom>
          <a:noFill/>
        </p:spPr>
        <p:txBody>
          <a:bodyPr wrap="none" rtlCol="0">
            <a:spAutoFit/>
          </a:bodyPr>
          <a:lstStyle/>
          <a:p>
            <a:r>
              <a:rPr lang="en-US" sz="1400" dirty="0"/>
              <a:t>Total number of executed jobs</a:t>
            </a:r>
            <a:endParaRPr lang="ru-RU" sz="1400" dirty="0"/>
          </a:p>
        </p:txBody>
      </p:sp>
      <p:sp>
        <p:nvSpPr>
          <p:cNvPr id="31" name="TextBox 30">
            <a:extLst>
              <a:ext uri="{FF2B5EF4-FFF2-40B4-BE49-F238E27FC236}">
                <a16:creationId xmlns:a16="http://schemas.microsoft.com/office/drawing/2014/main" id="{3A7FA444-19AB-84E2-856A-6B4D1CEDC833}"/>
              </a:ext>
            </a:extLst>
          </p:cNvPr>
          <p:cNvSpPr txBox="1"/>
          <p:nvPr/>
        </p:nvSpPr>
        <p:spPr>
          <a:xfrm>
            <a:off x="9522487" y="1638748"/>
            <a:ext cx="2005387" cy="307777"/>
          </a:xfrm>
          <a:prstGeom prst="rect">
            <a:avLst/>
          </a:prstGeom>
          <a:noFill/>
        </p:spPr>
        <p:txBody>
          <a:bodyPr wrap="square">
            <a:spAutoFit/>
          </a:bodyPr>
          <a:lstStyle/>
          <a:p>
            <a:r>
              <a:rPr lang="en-US" sz="1400" dirty="0"/>
              <a:t>Normalized CPU time</a:t>
            </a:r>
            <a:endParaRPr lang="ru-RU" sz="1400" dirty="0"/>
          </a:p>
        </p:txBody>
      </p:sp>
      <p:sp>
        <p:nvSpPr>
          <p:cNvPr id="35" name="TextBox 34">
            <a:extLst>
              <a:ext uri="{FF2B5EF4-FFF2-40B4-BE49-F238E27FC236}">
                <a16:creationId xmlns:a16="http://schemas.microsoft.com/office/drawing/2014/main" id="{EAEEE4E4-0C0B-9253-D4D5-55E0615E563D}"/>
              </a:ext>
            </a:extLst>
          </p:cNvPr>
          <p:cNvSpPr txBox="1"/>
          <p:nvPr/>
        </p:nvSpPr>
        <p:spPr>
          <a:xfrm>
            <a:off x="9461072" y="3296918"/>
            <a:ext cx="4629524" cy="307777"/>
          </a:xfrm>
          <a:prstGeom prst="rect">
            <a:avLst/>
          </a:prstGeom>
          <a:noFill/>
        </p:spPr>
        <p:txBody>
          <a:bodyPr wrap="square">
            <a:spAutoFit/>
          </a:bodyPr>
          <a:lstStyle/>
          <a:p>
            <a:r>
              <a:rPr lang="en-US" sz="1400" dirty="0"/>
              <a:t>Data processed by experiments</a:t>
            </a:r>
            <a:endParaRPr lang="ru-RU" sz="1400" dirty="0"/>
          </a:p>
        </p:txBody>
      </p:sp>
      <p:grpSp>
        <p:nvGrpSpPr>
          <p:cNvPr id="43" name="Группа 42">
            <a:extLst>
              <a:ext uri="{FF2B5EF4-FFF2-40B4-BE49-F238E27FC236}">
                <a16:creationId xmlns:a16="http://schemas.microsoft.com/office/drawing/2014/main" id="{C34CD036-7CB8-8F8F-A726-000B22620E5F}"/>
              </a:ext>
            </a:extLst>
          </p:cNvPr>
          <p:cNvGrpSpPr/>
          <p:nvPr/>
        </p:nvGrpSpPr>
        <p:grpSpPr>
          <a:xfrm>
            <a:off x="9197454" y="3596447"/>
            <a:ext cx="2867392" cy="1866478"/>
            <a:chOff x="6376521" y="3596000"/>
            <a:chExt cx="2867392" cy="1866478"/>
          </a:xfrm>
        </p:grpSpPr>
        <p:pic>
          <p:nvPicPr>
            <p:cNvPr id="9" name="Рисунок 8">
              <a:extLst>
                <a:ext uri="{FF2B5EF4-FFF2-40B4-BE49-F238E27FC236}">
                  <a16:creationId xmlns:a16="http://schemas.microsoft.com/office/drawing/2014/main" id="{68269747-2941-99FC-2ED5-6926E92FA12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93" t="10630" b="5350"/>
            <a:stretch/>
          </p:blipFill>
          <p:spPr>
            <a:xfrm>
              <a:off x="6376521" y="3596000"/>
              <a:ext cx="2867392" cy="1866478"/>
            </a:xfrm>
            <a:prstGeom prst="rect">
              <a:avLst/>
            </a:prstGeom>
          </p:spPr>
        </p:pic>
        <p:sp>
          <p:nvSpPr>
            <p:cNvPr id="36" name="Прямоугольник 35">
              <a:extLst>
                <a:ext uri="{FF2B5EF4-FFF2-40B4-BE49-F238E27FC236}">
                  <a16:creationId xmlns:a16="http://schemas.microsoft.com/office/drawing/2014/main" id="{1A07A985-3E07-8693-9348-79CAC9F3243F}"/>
                </a:ext>
              </a:extLst>
            </p:cNvPr>
            <p:cNvSpPr/>
            <p:nvPr/>
          </p:nvSpPr>
          <p:spPr>
            <a:xfrm>
              <a:off x="6620090" y="3725740"/>
              <a:ext cx="225188" cy="87079"/>
            </a:xfrm>
            <a:prstGeom prst="rect">
              <a:avLst/>
            </a:prstGeom>
            <a:solidFill>
              <a:srgbClr val="3366FF">
                <a:alpha val="6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a:extLst>
                <a:ext uri="{FF2B5EF4-FFF2-40B4-BE49-F238E27FC236}">
                  <a16:creationId xmlns:a16="http://schemas.microsoft.com/office/drawing/2014/main" id="{0885E8AB-EF21-0A44-C4A5-9C61CDBC324D}"/>
                </a:ext>
              </a:extLst>
            </p:cNvPr>
            <p:cNvSpPr/>
            <p:nvPr/>
          </p:nvSpPr>
          <p:spPr>
            <a:xfrm>
              <a:off x="6620090" y="3903221"/>
              <a:ext cx="225188" cy="87079"/>
            </a:xfrm>
            <a:prstGeom prst="rect">
              <a:avLst/>
            </a:prstGeom>
            <a:solidFill>
              <a:srgbClr val="FF0066">
                <a:alpha val="627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рямоугольник 39">
              <a:extLst>
                <a:ext uri="{FF2B5EF4-FFF2-40B4-BE49-F238E27FC236}">
                  <a16:creationId xmlns:a16="http://schemas.microsoft.com/office/drawing/2014/main" id="{05305311-4669-2D72-3759-26A2E6A9804E}"/>
                </a:ext>
              </a:extLst>
            </p:cNvPr>
            <p:cNvSpPr/>
            <p:nvPr/>
          </p:nvSpPr>
          <p:spPr>
            <a:xfrm>
              <a:off x="6620090" y="4053755"/>
              <a:ext cx="225188" cy="87079"/>
            </a:xfrm>
            <a:prstGeom prst="rect">
              <a:avLst/>
            </a:prstGeom>
            <a:solidFill>
              <a:srgbClr val="993300">
                <a:alpha val="627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Прямоугольник 40">
              <a:extLst>
                <a:ext uri="{FF2B5EF4-FFF2-40B4-BE49-F238E27FC236}">
                  <a16:creationId xmlns:a16="http://schemas.microsoft.com/office/drawing/2014/main" id="{069855ED-D8FB-ACE0-871E-7E61240FAE24}"/>
                </a:ext>
              </a:extLst>
            </p:cNvPr>
            <p:cNvSpPr/>
            <p:nvPr/>
          </p:nvSpPr>
          <p:spPr>
            <a:xfrm>
              <a:off x="6624428" y="4203200"/>
              <a:ext cx="225188" cy="87079"/>
            </a:xfrm>
            <a:prstGeom prst="rect">
              <a:avLst/>
            </a:prstGeom>
            <a:solidFill>
              <a:srgbClr val="47C1A1">
                <a:alpha val="627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TextBox 41">
              <a:extLst>
                <a:ext uri="{FF2B5EF4-FFF2-40B4-BE49-F238E27FC236}">
                  <a16:creationId xmlns:a16="http://schemas.microsoft.com/office/drawing/2014/main" id="{C9407617-761C-7835-DCCB-ADE779CD70CD}"/>
                </a:ext>
              </a:extLst>
            </p:cNvPr>
            <p:cNvSpPr txBox="1"/>
            <p:nvPr/>
          </p:nvSpPr>
          <p:spPr>
            <a:xfrm>
              <a:off x="6790291" y="3660607"/>
              <a:ext cx="997389" cy="707886"/>
            </a:xfrm>
            <a:prstGeom prst="rect">
              <a:avLst/>
            </a:prstGeom>
            <a:noFill/>
          </p:spPr>
          <p:txBody>
            <a:bodyPr wrap="none" rtlCol="0">
              <a:spAutoFit/>
            </a:bodyPr>
            <a:lstStyle/>
            <a:p>
              <a:r>
                <a:rPr lang="en-US" sz="1000" dirty="0"/>
                <a:t>EOS MPD</a:t>
              </a:r>
            </a:p>
            <a:p>
              <a:r>
                <a:rPr lang="en-US" sz="1000" dirty="0"/>
                <a:t>EOS BM@N</a:t>
              </a:r>
            </a:p>
            <a:p>
              <a:r>
                <a:rPr lang="en-US" sz="1000" dirty="0"/>
                <a:t>EOS SPD</a:t>
              </a:r>
            </a:p>
            <a:p>
              <a:r>
                <a:rPr lang="en-US" sz="1000" dirty="0"/>
                <a:t>EOS Baikal-GVD</a:t>
              </a:r>
              <a:endParaRPr lang="ru-RU" sz="1000" dirty="0"/>
            </a:p>
          </p:txBody>
        </p:sp>
      </p:grpSp>
      <p:sp>
        <p:nvSpPr>
          <p:cNvPr id="47" name="TextBox 46">
            <a:extLst>
              <a:ext uri="{FF2B5EF4-FFF2-40B4-BE49-F238E27FC236}">
                <a16:creationId xmlns:a16="http://schemas.microsoft.com/office/drawing/2014/main" id="{F5573BD4-BBBE-7B36-CE5B-04D745A10C57}"/>
              </a:ext>
            </a:extLst>
          </p:cNvPr>
          <p:cNvSpPr txBox="1"/>
          <p:nvPr/>
        </p:nvSpPr>
        <p:spPr>
          <a:xfrm>
            <a:off x="6500810" y="3991731"/>
            <a:ext cx="2289275" cy="923330"/>
          </a:xfrm>
          <a:prstGeom prst="rect">
            <a:avLst/>
          </a:prstGeom>
          <a:noFill/>
        </p:spPr>
        <p:txBody>
          <a:bodyPr wrap="square">
            <a:spAutoFit/>
          </a:bodyPr>
          <a:lstStyle/>
          <a:p>
            <a:r>
              <a:rPr lang="en-US" sz="1800" b="0" i="0" u="none" strike="noStrike" baseline="0" dirty="0">
                <a:solidFill>
                  <a:srgbClr val="000000"/>
                </a:solidFill>
              </a:rPr>
              <a:t>The major user of the distributed platform is the MPD experiment. </a:t>
            </a:r>
            <a:endParaRPr lang="ru-RU" dirty="0"/>
          </a:p>
        </p:txBody>
      </p:sp>
      <p:sp>
        <p:nvSpPr>
          <p:cNvPr id="10" name="Номер слайда 4">
            <a:extLst>
              <a:ext uri="{FF2B5EF4-FFF2-40B4-BE49-F238E27FC236}">
                <a16:creationId xmlns:a16="http://schemas.microsoft.com/office/drawing/2014/main" id="{63164C2A-4F13-C123-0DCD-4DCFD95DA6A1}"/>
              </a:ext>
            </a:extLst>
          </p:cNvPr>
          <p:cNvSpPr txBox="1">
            <a:spLocks/>
          </p:cNvSpPr>
          <p:nvPr/>
        </p:nvSpPr>
        <p:spPr>
          <a:xfrm>
            <a:off x="11925490" y="6360709"/>
            <a:ext cx="258624" cy="24830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28AAB8-6B0B-42CC-91F5-49948E541453}" type="slidenum">
              <a:rPr lang="ru-RU" smtClean="0"/>
              <a:pPr/>
              <a:t>14</a:t>
            </a:fld>
            <a:endParaRPr lang="ru-RU" dirty="0"/>
          </a:p>
        </p:txBody>
      </p:sp>
    </p:spTree>
    <p:extLst>
      <p:ext uri="{BB962C8B-B14F-4D97-AF65-F5344CB8AC3E}">
        <p14:creationId xmlns:p14="http://schemas.microsoft.com/office/powerpoint/2010/main" val="1634652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7">
            <a:extLst>
              <a:ext uri="{FF2B5EF4-FFF2-40B4-BE49-F238E27FC236}">
                <a16:creationId xmlns:a16="http://schemas.microsoft.com/office/drawing/2014/main" id="{C1DE07DA-5AC8-4217-95D0-0C31DCE06532}"/>
              </a:ext>
            </a:extLst>
          </p:cNvPr>
          <p:cNvSpPr/>
          <p:nvPr/>
        </p:nvSpPr>
        <p:spPr>
          <a:xfrm flipH="1">
            <a:off x="-12464" y="7017"/>
            <a:ext cx="12192000" cy="808487"/>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sp>
        <p:nvSpPr>
          <p:cNvPr id="3" name="TextBox 2">
            <a:extLst>
              <a:ext uri="{FF2B5EF4-FFF2-40B4-BE49-F238E27FC236}">
                <a16:creationId xmlns:a16="http://schemas.microsoft.com/office/drawing/2014/main" id="{390B56BF-078D-489C-ACA1-3769C61A6CCF}"/>
              </a:ext>
            </a:extLst>
          </p:cNvPr>
          <p:cNvSpPr txBox="1"/>
          <p:nvPr/>
        </p:nvSpPr>
        <p:spPr>
          <a:xfrm>
            <a:off x="3273877" y="101713"/>
            <a:ext cx="6809015" cy="523220"/>
          </a:xfrm>
          <a:prstGeom prst="rect">
            <a:avLst/>
          </a:prstGeom>
          <a:noFill/>
          <a:effectLst>
            <a:outerShdw blurRad="50800" dist="38100" dir="2700000" algn="tl" rotWithShape="0">
              <a:prstClr val="black"/>
            </a:outerShdw>
          </a:effectLst>
        </p:spPr>
        <p:txBody>
          <a:bodyPr wrap="square" rtlCol="0">
            <a:spAutoFit/>
          </a:bodyPr>
          <a:lstStyle/>
          <a:p>
            <a:r>
              <a:rPr lang="en-US" sz="2800" b="1" dirty="0">
                <a:solidFill>
                  <a:schemeClr val="bg1"/>
                </a:solidFill>
              </a:rPr>
              <a:t>MICC Monitoring @Accounting</a:t>
            </a:r>
          </a:p>
        </p:txBody>
      </p:sp>
      <p:pic>
        <p:nvPicPr>
          <p:cNvPr id="4" name="Рисунок 4">
            <a:extLst>
              <a:ext uri="{FF2B5EF4-FFF2-40B4-BE49-F238E27FC236}">
                <a16:creationId xmlns:a16="http://schemas.microsoft.com/office/drawing/2014/main" id="{3371068B-FE15-4A2B-AF79-1556DD9A7A44}"/>
              </a:ext>
            </a:extLst>
          </p:cNvPr>
          <p:cNvPicPr/>
          <p:nvPr/>
        </p:nvPicPr>
        <p:blipFill>
          <a:blip r:embed="rId2"/>
          <a:stretch/>
        </p:blipFill>
        <p:spPr>
          <a:xfrm>
            <a:off x="11169599" y="101713"/>
            <a:ext cx="960330" cy="694478"/>
          </a:xfrm>
          <a:prstGeom prst="rect">
            <a:avLst/>
          </a:prstGeom>
          <a:ln w="0">
            <a:noFill/>
          </a:ln>
        </p:spPr>
      </p:pic>
      <p:pic>
        <p:nvPicPr>
          <p:cNvPr id="5" name="Рисунок 4">
            <a:extLst>
              <a:ext uri="{FF2B5EF4-FFF2-40B4-BE49-F238E27FC236}">
                <a16:creationId xmlns:a16="http://schemas.microsoft.com/office/drawing/2014/main" id="{4B6BD6EA-DE9C-4FE0-88F6-E50DAD678716}"/>
              </a:ext>
            </a:extLst>
          </p:cNvPr>
          <p:cNvPicPr>
            <a:picLocks noChangeAspect="1"/>
          </p:cNvPicPr>
          <p:nvPr/>
        </p:nvPicPr>
        <p:blipFill>
          <a:blip r:embed="rId3"/>
          <a:stretch>
            <a:fillRect/>
          </a:stretch>
        </p:blipFill>
        <p:spPr>
          <a:xfrm>
            <a:off x="204204" y="624933"/>
            <a:ext cx="5891796" cy="3758192"/>
          </a:xfrm>
          <a:prstGeom prst="rect">
            <a:avLst/>
          </a:prstGeom>
          <a:effectLst>
            <a:softEdge rad="127000"/>
          </a:effectLst>
        </p:spPr>
      </p:pic>
      <p:sp>
        <p:nvSpPr>
          <p:cNvPr id="8" name="Прямоугольник 7">
            <a:extLst>
              <a:ext uri="{FF2B5EF4-FFF2-40B4-BE49-F238E27FC236}">
                <a16:creationId xmlns:a16="http://schemas.microsoft.com/office/drawing/2014/main" id="{69CF7850-C73B-4322-B3FC-9EE8F5A47099}"/>
              </a:ext>
            </a:extLst>
          </p:cNvPr>
          <p:cNvSpPr/>
          <p:nvPr/>
        </p:nvSpPr>
        <p:spPr>
          <a:xfrm>
            <a:off x="6387805" y="754004"/>
            <a:ext cx="5791198" cy="5909310"/>
          </a:xfrm>
          <a:prstGeom prst="rect">
            <a:avLst/>
          </a:prstGeom>
        </p:spPr>
        <p:txBody>
          <a:bodyPr wrap="square">
            <a:spAutoFit/>
          </a:bodyPr>
          <a:lstStyle/>
          <a:p>
            <a:r>
              <a:rPr lang="en-US" dirty="0"/>
              <a:t>The successful functioning of the computing complex is ensured by the system that monitors all MICC components. </a:t>
            </a:r>
          </a:p>
          <a:p>
            <a:r>
              <a:rPr lang="en-US" dirty="0"/>
              <a:t>We must</a:t>
            </a:r>
          </a:p>
          <a:p>
            <a:pPr marL="285750" indent="-285750">
              <a:buFont typeface="Wingdings" panose="05000000000000000000" pitchFamily="2" charset="2"/>
              <a:buChar char="Ø"/>
            </a:pPr>
            <a:r>
              <a:rPr lang="en-US" dirty="0"/>
              <a:t>expand the monitoring system by integrating local monitoring systems for power supply systems into it (diesel generators, power distribution units, transformers and uninterruptible power supplies);</a:t>
            </a:r>
          </a:p>
          <a:p>
            <a:pPr marL="285750" indent="-285750">
              <a:buFont typeface="Wingdings" panose="05000000000000000000" pitchFamily="2" charset="2"/>
              <a:buChar char="Ø"/>
            </a:pPr>
            <a:r>
              <a:rPr lang="en-US" dirty="0"/>
              <a:t>organize the monitoring of the cooling system (cooling towers, pumps, hot and cold water circuits, heat exchangers, chillers);</a:t>
            </a:r>
          </a:p>
          <a:p>
            <a:pPr marL="285750" indent="-285750">
              <a:buFont typeface="Wingdings" panose="05000000000000000000" pitchFamily="2" charset="2"/>
              <a:buChar char="Ø"/>
            </a:pPr>
            <a:r>
              <a:rPr lang="en-US" dirty="0"/>
              <a:t>create an engineering infrastructure control center (special information panels for visualizing all statuses of the MICC engineering infrastructure in a single access point);</a:t>
            </a:r>
          </a:p>
          <a:p>
            <a:pPr marL="285750" indent="-285750">
              <a:buFont typeface="Wingdings" panose="05000000000000000000" pitchFamily="2" charset="2"/>
              <a:buChar char="Ø"/>
            </a:pPr>
            <a:r>
              <a:rPr lang="en-US" dirty="0"/>
              <a:t>account each user job on each MICC component.</a:t>
            </a:r>
          </a:p>
          <a:p>
            <a:endParaRPr lang="en-US" dirty="0"/>
          </a:p>
          <a:p>
            <a:r>
              <a:rPr lang="en-US" dirty="0"/>
              <a:t>It is required to develop intelligent systems that will enable to detect anomalies in time series on the basis of training samples, which will result in the need to create a special analytical system within the monitoring system to automate the process.</a:t>
            </a:r>
          </a:p>
        </p:txBody>
      </p:sp>
      <p:sp>
        <p:nvSpPr>
          <p:cNvPr id="12" name="Rectangle 19">
            <a:extLst>
              <a:ext uri="{FF2B5EF4-FFF2-40B4-BE49-F238E27FC236}">
                <a16:creationId xmlns:a16="http://schemas.microsoft.com/office/drawing/2014/main" id="{3E1902C2-F091-42E2-B77B-4A12B0EF4D94}"/>
              </a:ext>
            </a:extLst>
          </p:cNvPr>
          <p:cNvSpPr/>
          <p:nvPr/>
        </p:nvSpPr>
        <p:spPr>
          <a:xfrm>
            <a:off x="1524000" y="6471971"/>
            <a:ext cx="2438400" cy="387286"/>
          </a:xfrm>
          <a:prstGeom prst="rect">
            <a:avLst/>
          </a:prstGeom>
        </p:spPr>
        <p:txBody>
          <a:bodyPr wrap="square">
            <a:spAutoFit/>
          </a:bodyPr>
          <a:lstStyle/>
          <a:p>
            <a:pPr marL="285750" indent="-285750">
              <a:lnSpc>
                <a:spcPts val="2300"/>
              </a:lnSpc>
              <a:buClr>
                <a:srgbClr val="0070C0"/>
              </a:buClr>
              <a:buFont typeface="Wingdings" pitchFamily="2" charset="2"/>
              <a:buChar char="v"/>
            </a:pPr>
            <a:r>
              <a:rPr lang="en-US" b="1" dirty="0">
                <a:solidFill>
                  <a:srgbClr val="0070C0"/>
                </a:solidFill>
              </a:rPr>
              <a:t>About 1800 nodes</a:t>
            </a:r>
          </a:p>
        </p:txBody>
      </p:sp>
      <p:sp>
        <p:nvSpPr>
          <p:cNvPr id="13" name="Rectangle 21">
            <a:extLst>
              <a:ext uri="{FF2B5EF4-FFF2-40B4-BE49-F238E27FC236}">
                <a16:creationId xmlns:a16="http://schemas.microsoft.com/office/drawing/2014/main" id="{3D535B3C-E484-4268-B23B-5D182EDCA9C9}"/>
              </a:ext>
            </a:extLst>
          </p:cNvPr>
          <p:cNvSpPr/>
          <p:nvPr/>
        </p:nvSpPr>
        <p:spPr>
          <a:xfrm>
            <a:off x="3381152" y="6272218"/>
            <a:ext cx="3615092" cy="366126"/>
          </a:xfrm>
          <a:prstGeom prst="rect">
            <a:avLst/>
          </a:prstGeom>
        </p:spPr>
        <p:txBody>
          <a:bodyPr wrap="none">
            <a:spAutoFit/>
          </a:bodyPr>
          <a:lstStyle/>
          <a:p>
            <a:pPr marL="285750" indent="-285750">
              <a:lnSpc>
                <a:spcPts val="2300"/>
              </a:lnSpc>
              <a:buClr>
                <a:srgbClr val="7030A0"/>
              </a:buClr>
              <a:buFont typeface="Wingdings" pitchFamily="2" charset="2"/>
              <a:buChar char="v"/>
            </a:pPr>
            <a:r>
              <a:rPr lang="en-US" b="1" dirty="0">
                <a:solidFill>
                  <a:srgbClr val="7030A0"/>
                </a:solidFill>
              </a:rPr>
              <a:t>About 16000 service checks </a:t>
            </a:r>
          </a:p>
        </p:txBody>
      </p:sp>
      <p:sp>
        <p:nvSpPr>
          <p:cNvPr id="14" name="Rectangle 22">
            <a:extLst>
              <a:ext uri="{FF2B5EF4-FFF2-40B4-BE49-F238E27FC236}">
                <a16:creationId xmlns:a16="http://schemas.microsoft.com/office/drawing/2014/main" id="{FE8859F5-F2EA-42AF-B576-55FD8BBF90E5}"/>
              </a:ext>
            </a:extLst>
          </p:cNvPr>
          <p:cNvSpPr/>
          <p:nvPr/>
        </p:nvSpPr>
        <p:spPr>
          <a:xfrm>
            <a:off x="-12683" y="6247248"/>
            <a:ext cx="2755883" cy="366126"/>
          </a:xfrm>
          <a:prstGeom prst="rect">
            <a:avLst/>
          </a:prstGeom>
        </p:spPr>
        <p:txBody>
          <a:bodyPr wrap="none">
            <a:spAutoFit/>
          </a:bodyPr>
          <a:lstStyle/>
          <a:p>
            <a:pPr marL="285750" indent="-285750">
              <a:lnSpc>
                <a:spcPts val="2300"/>
              </a:lnSpc>
              <a:buClr>
                <a:srgbClr val="CC0000"/>
              </a:buClr>
              <a:buFont typeface="Wingdings" pitchFamily="2" charset="2"/>
              <a:buChar char="v"/>
            </a:pPr>
            <a:r>
              <a:rPr lang="en-US" b="1" dirty="0">
                <a:solidFill>
                  <a:srgbClr val="CC0000"/>
                </a:solidFill>
              </a:rPr>
              <a:t>3 monitoring servers</a:t>
            </a:r>
          </a:p>
        </p:txBody>
      </p:sp>
      <p:pic>
        <p:nvPicPr>
          <p:cNvPr id="16" name="Рисунок 15">
            <a:extLst>
              <a:ext uri="{FF2B5EF4-FFF2-40B4-BE49-F238E27FC236}">
                <a16:creationId xmlns:a16="http://schemas.microsoft.com/office/drawing/2014/main" id="{A1F3CE9F-FBBC-4931-A8A5-937A012500C5}"/>
              </a:ext>
            </a:extLst>
          </p:cNvPr>
          <p:cNvPicPr>
            <a:picLocks noChangeAspect="1"/>
          </p:cNvPicPr>
          <p:nvPr/>
        </p:nvPicPr>
        <p:blipFill>
          <a:blip r:embed="rId4"/>
          <a:stretch>
            <a:fillRect/>
          </a:stretch>
        </p:blipFill>
        <p:spPr>
          <a:xfrm>
            <a:off x="12997" y="4253023"/>
            <a:ext cx="3368155" cy="1994225"/>
          </a:xfrm>
          <a:prstGeom prst="rect">
            <a:avLst/>
          </a:prstGeom>
        </p:spPr>
      </p:pic>
      <p:pic>
        <p:nvPicPr>
          <p:cNvPr id="17" name="Рисунок 16">
            <a:extLst>
              <a:ext uri="{FF2B5EF4-FFF2-40B4-BE49-F238E27FC236}">
                <a16:creationId xmlns:a16="http://schemas.microsoft.com/office/drawing/2014/main" id="{E63F33D0-9367-4ADA-8D27-B378530014E2}"/>
              </a:ext>
            </a:extLst>
          </p:cNvPr>
          <p:cNvPicPr>
            <a:picLocks noChangeAspect="1"/>
          </p:cNvPicPr>
          <p:nvPr/>
        </p:nvPicPr>
        <p:blipFill>
          <a:blip r:embed="rId5"/>
          <a:stretch>
            <a:fillRect/>
          </a:stretch>
        </p:blipFill>
        <p:spPr>
          <a:xfrm>
            <a:off x="3471484" y="4253023"/>
            <a:ext cx="2958811" cy="1994225"/>
          </a:xfrm>
          <a:prstGeom prst="rect">
            <a:avLst/>
          </a:prstGeom>
        </p:spPr>
      </p:pic>
      <p:sp>
        <p:nvSpPr>
          <p:cNvPr id="7" name="Номер слайда 6">
            <a:extLst>
              <a:ext uri="{FF2B5EF4-FFF2-40B4-BE49-F238E27FC236}">
                <a16:creationId xmlns:a16="http://schemas.microsoft.com/office/drawing/2014/main" id="{4FE87EC6-546C-DA31-472C-00FC040CE3DD}"/>
              </a:ext>
            </a:extLst>
          </p:cNvPr>
          <p:cNvSpPr>
            <a:spLocks noGrp="1"/>
          </p:cNvSpPr>
          <p:nvPr>
            <p:ph type="sldNum" sz="quarter" idx="12"/>
          </p:nvPr>
        </p:nvSpPr>
        <p:spPr/>
        <p:txBody>
          <a:bodyPr/>
          <a:lstStyle/>
          <a:p>
            <a:fld id="{7BA137AC-1F49-42E0-969B-07B4E963151C}" type="slidenum">
              <a:rPr lang="ru-RU" smtClean="0"/>
              <a:t>15</a:t>
            </a:fld>
            <a:endParaRPr lang="ru-RU"/>
          </a:p>
        </p:txBody>
      </p:sp>
    </p:spTree>
    <p:extLst>
      <p:ext uri="{BB962C8B-B14F-4D97-AF65-F5344CB8AC3E}">
        <p14:creationId xmlns:p14="http://schemas.microsoft.com/office/powerpoint/2010/main" val="764333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A09A2E9D-CD5F-45A4-B6E4-7B212B5BABEA}"/>
              </a:ext>
            </a:extLst>
          </p:cNvPr>
          <p:cNvPicPr>
            <a:picLocks noChangeAspect="1"/>
          </p:cNvPicPr>
          <p:nvPr/>
        </p:nvPicPr>
        <p:blipFill>
          <a:blip r:embed="rId3"/>
          <a:stretch>
            <a:fillRect/>
          </a:stretch>
        </p:blipFill>
        <p:spPr>
          <a:xfrm>
            <a:off x="968883" y="1532613"/>
            <a:ext cx="10253994" cy="5273187"/>
          </a:xfrm>
          <a:prstGeom prst="rect">
            <a:avLst/>
          </a:prstGeom>
        </p:spPr>
      </p:pic>
      <p:sp>
        <p:nvSpPr>
          <p:cNvPr id="2" name="Заголовок 1">
            <a:extLst>
              <a:ext uri="{FF2B5EF4-FFF2-40B4-BE49-F238E27FC236}">
                <a16:creationId xmlns:a16="http://schemas.microsoft.com/office/drawing/2014/main" id="{F4721F5C-EFB4-428F-84E0-4930D999C49E}"/>
              </a:ext>
            </a:extLst>
          </p:cNvPr>
          <p:cNvSpPr>
            <a:spLocks noGrp="1"/>
          </p:cNvSpPr>
          <p:nvPr>
            <p:ph type="title"/>
          </p:nvPr>
        </p:nvSpPr>
        <p:spPr/>
        <p:txBody>
          <a:bodyPr/>
          <a:lstStyle/>
          <a:p>
            <a:r>
              <a:rPr lang="en-US" dirty="0"/>
              <a:t>The Goals and Objectives of the Project</a:t>
            </a:r>
            <a:endParaRPr lang="ru-RU" dirty="0"/>
          </a:p>
        </p:txBody>
      </p:sp>
      <p:sp>
        <p:nvSpPr>
          <p:cNvPr id="13" name="Прямоугольник 12">
            <a:extLst>
              <a:ext uri="{FF2B5EF4-FFF2-40B4-BE49-F238E27FC236}">
                <a16:creationId xmlns:a16="http://schemas.microsoft.com/office/drawing/2014/main" id="{5F3BE765-6A43-46E1-BBEC-4835D2536FD4}"/>
              </a:ext>
            </a:extLst>
          </p:cNvPr>
          <p:cNvSpPr/>
          <p:nvPr/>
        </p:nvSpPr>
        <p:spPr>
          <a:xfrm>
            <a:off x="11307265" y="4180513"/>
            <a:ext cx="5463846" cy="169277"/>
          </a:xfrm>
          <a:prstGeom prst="rect">
            <a:avLst/>
          </a:prstGeom>
        </p:spPr>
        <p:txBody>
          <a:bodyPr wrap="square">
            <a:spAutoFit/>
          </a:bodyPr>
          <a:lstStyle/>
          <a:p>
            <a:pPr algn="just">
              <a:spcBef>
                <a:spcPts val="600"/>
              </a:spcBef>
              <a:spcAft>
                <a:spcPts val="0"/>
              </a:spcAft>
              <a:buClr>
                <a:srgbClr val="000066"/>
              </a:buClr>
              <a:defRPr/>
            </a:pPr>
            <a:endParaRPr kumimoji="1" lang="en-US" sz="500" dirty="0">
              <a:solidFill>
                <a:srgbClr val="002060"/>
              </a:solidFill>
              <a:cs typeface="Arial" panose="020B0604020202020204" pitchFamily="34" charset="0"/>
            </a:endParaRPr>
          </a:p>
        </p:txBody>
      </p:sp>
      <p:sp>
        <p:nvSpPr>
          <p:cNvPr id="16" name="Прямоугольник 15">
            <a:extLst>
              <a:ext uri="{FF2B5EF4-FFF2-40B4-BE49-F238E27FC236}">
                <a16:creationId xmlns:a16="http://schemas.microsoft.com/office/drawing/2014/main" id="{A416C2DB-3913-4881-8205-E42A18041DE4}"/>
              </a:ext>
            </a:extLst>
          </p:cNvPr>
          <p:cNvSpPr/>
          <p:nvPr/>
        </p:nvSpPr>
        <p:spPr>
          <a:xfrm>
            <a:off x="4414687" y="857710"/>
            <a:ext cx="3343800" cy="523220"/>
          </a:xfrm>
          <a:prstGeom prst="rect">
            <a:avLst/>
          </a:prstGeom>
        </p:spPr>
        <p:txBody>
          <a:bodyPr wrap="none">
            <a:spAutoFit/>
          </a:bodyPr>
          <a:lstStyle/>
          <a:p>
            <a:r>
              <a:rPr kumimoji="1" lang="en-US" sz="2800" b="1" dirty="0">
                <a:cs typeface="Arial" panose="020B0604020202020204" pitchFamily="34" charset="0"/>
              </a:rPr>
              <a:t>The Project Structure</a:t>
            </a:r>
            <a:endParaRPr kumimoji="1" lang="ru-RU" sz="2800" b="1" dirty="0">
              <a:cs typeface="Arial" panose="020B0604020202020204" pitchFamily="34" charset="0"/>
            </a:endParaRPr>
          </a:p>
        </p:txBody>
      </p:sp>
      <p:sp>
        <p:nvSpPr>
          <p:cNvPr id="17" name="Прямоугольник 16">
            <a:extLst>
              <a:ext uri="{FF2B5EF4-FFF2-40B4-BE49-F238E27FC236}">
                <a16:creationId xmlns:a16="http://schemas.microsoft.com/office/drawing/2014/main" id="{45E3A66F-9B82-4716-9DA3-5C68CAF9E224}"/>
              </a:ext>
            </a:extLst>
          </p:cNvPr>
          <p:cNvSpPr/>
          <p:nvPr/>
        </p:nvSpPr>
        <p:spPr>
          <a:xfrm>
            <a:off x="507147" y="4713910"/>
            <a:ext cx="3250346" cy="1655518"/>
          </a:xfrm>
          <a:prstGeom prst="rect">
            <a:avLst/>
          </a:prstGeom>
        </p:spPr>
        <p:txBody>
          <a:bodyPr wrap="square">
            <a:spAutoFit/>
          </a:bodyPr>
          <a:lstStyle/>
          <a:p>
            <a:pPr algn="just">
              <a:lnSpc>
                <a:spcPct val="107000"/>
              </a:lnSpc>
              <a:spcBef>
                <a:spcPts val="600"/>
              </a:spcBef>
              <a:spcAft>
                <a:spcPts val="0"/>
              </a:spcAft>
              <a:buClr>
                <a:srgbClr val="000066"/>
              </a:buClr>
              <a:defRPr/>
            </a:pPr>
            <a:r>
              <a:rPr kumimoji="1" lang="en-US" sz="2400" dirty="0">
                <a:solidFill>
                  <a:srgbClr val="FF0000"/>
                </a:solidFill>
                <a:cs typeface="Arial" panose="020B0604020202020204" pitchFamily="34" charset="0"/>
              </a:rPr>
              <a:t>The main strategy is to use common solutions and methods for different experiments</a:t>
            </a:r>
          </a:p>
        </p:txBody>
      </p:sp>
      <p:sp>
        <p:nvSpPr>
          <p:cNvPr id="5" name="Номер слайда 4">
            <a:extLst>
              <a:ext uri="{FF2B5EF4-FFF2-40B4-BE49-F238E27FC236}">
                <a16:creationId xmlns:a16="http://schemas.microsoft.com/office/drawing/2014/main" id="{0FF47ADE-B73E-481F-B543-C76C5F22320E}"/>
              </a:ext>
            </a:extLst>
          </p:cNvPr>
          <p:cNvSpPr>
            <a:spLocks noGrp="1"/>
          </p:cNvSpPr>
          <p:nvPr>
            <p:ph type="sldNum" sz="quarter" idx="12"/>
          </p:nvPr>
        </p:nvSpPr>
        <p:spPr>
          <a:xfrm>
            <a:off x="11878031" y="6349932"/>
            <a:ext cx="258624" cy="248305"/>
          </a:xfrm>
        </p:spPr>
        <p:txBody>
          <a:bodyPr/>
          <a:lstStyle/>
          <a:p>
            <a:fld id="{0528AAB8-6B0B-42CC-91F5-49948E541453}" type="slidenum">
              <a:rPr lang="ru-RU" smtClean="0"/>
              <a:t>16</a:t>
            </a:fld>
            <a:endParaRPr lang="ru-RU" dirty="0"/>
          </a:p>
        </p:txBody>
      </p:sp>
      <p:sp>
        <p:nvSpPr>
          <p:cNvPr id="4" name="CustomShape 1">
            <a:extLst>
              <a:ext uri="{FF2B5EF4-FFF2-40B4-BE49-F238E27FC236}">
                <a16:creationId xmlns:a16="http://schemas.microsoft.com/office/drawing/2014/main" id="{3A47419F-DDEF-378A-5953-859195D1599A}"/>
              </a:ext>
            </a:extLst>
          </p:cNvPr>
          <p:cNvSpPr/>
          <p:nvPr/>
        </p:nvSpPr>
        <p:spPr>
          <a:xfrm flipH="1">
            <a:off x="0" y="0"/>
            <a:ext cx="12191760" cy="772200"/>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pic>
        <p:nvPicPr>
          <p:cNvPr id="6" name="Рисунок 3">
            <a:extLst>
              <a:ext uri="{FF2B5EF4-FFF2-40B4-BE49-F238E27FC236}">
                <a16:creationId xmlns:a16="http://schemas.microsoft.com/office/drawing/2014/main" id="{294711EC-9F01-B7DD-EA41-4F04D4945BD6}"/>
              </a:ext>
            </a:extLst>
          </p:cNvPr>
          <p:cNvPicPr/>
          <p:nvPr/>
        </p:nvPicPr>
        <p:blipFill>
          <a:blip r:embed="rId4"/>
          <a:stretch/>
        </p:blipFill>
        <p:spPr>
          <a:xfrm>
            <a:off x="11036520" y="52200"/>
            <a:ext cx="1000440" cy="696960"/>
          </a:xfrm>
          <a:prstGeom prst="rect">
            <a:avLst/>
          </a:prstGeom>
          <a:ln>
            <a:noFill/>
          </a:ln>
        </p:spPr>
      </p:pic>
      <p:sp>
        <p:nvSpPr>
          <p:cNvPr id="8" name="TextBox 7">
            <a:extLst>
              <a:ext uri="{FF2B5EF4-FFF2-40B4-BE49-F238E27FC236}">
                <a16:creationId xmlns:a16="http://schemas.microsoft.com/office/drawing/2014/main" id="{28EB439C-4700-A7CF-730E-AFF21906C736}"/>
              </a:ext>
            </a:extLst>
          </p:cNvPr>
          <p:cNvSpPr txBox="1"/>
          <p:nvPr/>
        </p:nvSpPr>
        <p:spPr>
          <a:xfrm>
            <a:off x="327102" y="45002"/>
            <a:ext cx="10554618" cy="707886"/>
          </a:xfrm>
          <a:prstGeom prst="rect">
            <a:avLst/>
          </a:prstGeom>
          <a:noFill/>
        </p:spPr>
        <p:txBody>
          <a:bodyPr wrap="square">
            <a:spAutoFit/>
          </a:bodyPr>
          <a:lstStyle/>
          <a:p>
            <a:r>
              <a:rPr lang="en-US" sz="2000" b="1" dirty="0">
                <a:solidFill>
                  <a:schemeClr val="bg1"/>
                </a:solidFill>
              </a:rPr>
              <a:t>Mathematical methods, algorithms and software for modeling physical processes and experimental facilities, processing and analyzing experimental data</a:t>
            </a:r>
            <a:endParaRPr lang="en-US" altLang="ru-RU" sz="2000" b="1" dirty="0">
              <a:solidFill>
                <a:schemeClr val="bg1"/>
              </a:solidFill>
            </a:endParaRPr>
          </a:p>
        </p:txBody>
      </p:sp>
    </p:spTree>
    <p:extLst>
      <p:ext uri="{BB962C8B-B14F-4D97-AF65-F5344CB8AC3E}">
        <p14:creationId xmlns:p14="http://schemas.microsoft.com/office/powerpoint/2010/main" val="2829180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74936903-08B6-7CDA-4D7E-6C8E437EBB0E}"/>
              </a:ext>
            </a:extLst>
          </p:cNvPr>
          <p:cNvSpPr/>
          <p:nvPr/>
        </p:nvSpPr>
        <p:spPr>
          <a:xfrm flipH="1">
            <a:off x="240" y="-44471"/>
            <a:ext cx="12191760" cy="772200"/>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sp>
        <p:nvSpPr>
          <p:cNvPr id="5" name="Номер слайда 4">
            <a:extLst>
              <a:ext uri="{FF2B5EF4-FFF2-40B4-BE49-F238E27FC236}">
                <a16:creationId xmlns:a16="http://schemas.microsoft.com/office/drawing/2014/main" id="{690347AE-FFD5-4D0B-B559-93021A30A413}"/>
              </a:ext>
            </a:extLst>
          </p:cNvPr>
          <p:cNvSpPr>
            <a:spLocks noGrp="1"/>
          </p:cNvSpPr>
          <p:nvPr>
            <p:ph type="sldNum" sz="quarter" idx="12"/>
          </p:nvPr>
        </p:nvSpPr>
        <p:spPr/>
        <p:txBody>
          <a:bodyPr/>
          <a:lstStyle/>
          <a:p>
            <a:fld id="{0528AAB8-6B0B-42CC-91F5-49948E541453}" type="slidenum">
              <a:rPr lang="ru-RU" smtClean="0"/>
              <a:t>17</a:t>
            </a:fld>
            <a:endParaRPr lang="ru-RU"/>
          </a:p>
        </p:txBody>
      </p:sp>
      <p:sp>
        <p:nvSpPr>
          <p:cNvPr id="10" name="Прямоугольник 9">
            <a:extLst>
              <a:ext uri="{FF2B5EF4-FFF2-40B4-BE49-F238E27FC236}">
                <a16:creationId xmlns:a16="http://schemas.microsoft.com/office/drawing/2014/main" id="{70BC0A21-9F7A-4D08-86AF-32ACA6CD931A}"/>
              </a:ext>
            </a:extLst>
          </p:cNvPr>
          <p:cNvSpPr/>
          <p:nvPr/>
        </p:nvSpPr>
        <p:spPr>
          <a:xfrm>
            <a:off x="42355" y="743751"/>
            <a:ext cx="6201491" cy="1715854"/>
          </a:xfrm>
          <a:prstGeom prst="rect">
            <a:avLst/>
          </a:prstGeom>
        </p:spPr>
        <p:txBody>
          <a:bodyPr wrap="square">
            <a:spAutoFit/>
          </a:bodyPr>
          <a:lstStyle/>
          <a:p>
            <a:pPr marL="342900" indent="-342900">
              <a:spcBef>
                <a:spcPts val="1200"/>
              </a:spcBef>
              <a:buFont typeface="Wingdings" panose="05000000000000000000" pitchFamily="2" charset="2"/>
              <a:buChar char="§"/>
            </a:pPr>
            <a:r>
              <a:rPr kumimoji="1" lang="ru-RU" dirty="0" err="1">
                <a:solidFill>
                  <a:srgbClr val="002060"/>
                </a:solidFill>
                <a:cs typeface="Arial" panose="020B0604020202020204" pitchFamily="34" charset="0"/>
              </a:rPr>
              <a:t>Development</a:t>
            </a:r>
            <a:r>
              <a:rPr kumimoji="1" lang="en-US"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of</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the</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heavy</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ion</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collision</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generator</a:t>
            </a:r>
            <a:r>
              <a:rPr kumimoji="1" lang="en-US" dirty="0">
                <a:solidFill>
                  <a:srgbClr val="002060"/>
                </a:solidFill>
                <a:cs typeface="Arial" panose="020B0604020202020204" pitchFamily="34" charset="0"/>
              </a:rPr>
              <a:t>s</a:t>
            </a:r>
          </a:p>
          <a:p>
            <a:pPr marL="742950" lvl="1" indent="-285750">
              <a:spcBef>
                <a:spcPts val="300"/>
              </a:spcBef>
              <a:buFont typeface="Calibri" panose="020F0502020204030204" pitchFamily="34" charset="0"/>
              <a:buChar char="−"/>
            </a:pPr>
            <a:r>
              <a:rPr kumimoji="1" lang="en-US" sz="1600" dirty="0" err="1">
                <a:solidFill>
                  <a:srgbClr val="002060"/>
                </a:solidFill>
                <a:cs typeface="Arial" panose="020B0604020202020204" pitchFamily="34" charset="0"/>
              </a:rPr>
              <a:t>Dubna</a:t>
            </a:r>
            <a:r>
              <a:rPr kumimoji="1" lang="en-US" sz="1600" dirty="0">
                <a:solidFill>
                  <a:srgbClr val="002060"/>
                </a:solidFill>
                <a:cs typeface="Arial" panose="020B0604020202020204" pitchFamily="34" charset="0"/>
              </a:rPr>
              <a:t> Cascade Model, Quark-Gluon-String Model, Statistical Multifragmentation Model for the NICA Experiments</a:t>
            </a:r>
          </a:p>
          <a:p>
            <a:pPr marL="742950" lvl="1" indent="-285750">
              <a:spcBef>
                <a:spcPts val="300"/>
              </a:spcBef>
              <a:buFont typeface="Calibri" panose="020F0502020204030204" pitchFamily="34" charset="0"/>
              <a:buChar char="−"/>
            </a:pPr>
            <a:r>
              <a:rPr kumimoji="1" lang="en-US" sz="1600" dirty="0">
                <a:solidFill>
                  <a:srgbClr val="002060"/>
                </a:solidFill>
                <a:cs typeface="Arial" panose="020B0604020202020204" pitchFamily="34" charset="0"/>
              </a:rPr>
              <a:t>tuning the HIJING generator with data of NA49 and NA61/SHINE @ CERN, STAR@RHIC (can be used in MPD and SPD experiments)</a:t>
            </a:r>
            <a:endParaRPr kumimoji="1" lang="ru-RU" sz="1600" dirty="0">
              <a:solidFill>
                <a:srgbClr val="002060"/>
              </a:solidFill>
              <a:cs typeface="Arial" panose="020B0604020202020204" pitchFamily="34" charset="0"/>
            </a:endParaRPr>
          </a:p>
        </p:txBody>
      </p:sp>
      <p:pic>
        <p:nvPicPr>
          <p:cNvPr id="20" name="Рисунок 19">
            <a:extLst>
              <a:ext uri="{FF2B5EF4-FFF2-40B4-BE49-F238E27FC236}">
                <a16:creationId xmlns:a16="http://schemas.microsoft.com/office/drawing/2014/main" id="{A77AB5D0-82CB-47DE-8041-301E64F70AF5}"/>
              </a:ext>
            </a:extLst>
          </p:cNvPr>
          <p:cNvPicPr>
            <a:picLocks noChangeAspect="1"/>
          </p:cNvPicPr>
          <p:nvPr/>
        </p:nvPicPr>
        <p:blipFill>
          <a:blip r:embed="rId2"/>
          <a:stretch>
            <a:fillRect/>
          </a:stretch>
        </p:blipFill>
        <p:spPr>
          <a:xfrm>
            <a:off x="6208103" y="732510"/>
            <a:ext cx="3181546" cy="2415734"/>
          </a:xfrm>
          <a:prstGeom prst="rect">
            <a:avLst/>
          </a:prstGeom>
        </p:spPr>
      </p:pic>
      <p:pic>
        <p:nvPicPr>
          <p:cNvPr id="25" name="Рисунок 24">
            <a:extLst>
              <a:ext uri="{FF2B5EF4-FFF2-40B4-BE49-F238E27FC236}">
                <a16:creationId xmlns:a16="http://schemas.microsoft.com/office/drawing/2014/main" id="{9C26580C-96ED-4305-88F0-228716C84284}"/>
              </a:ext>
            </a:extLst>
          </p:cNvPr>
          <p:cNvPicPr>
            <a:picLocks noChangeAspect="1"/>
          </p:cNvPicPr>
          <p:nvPr/>
        </p:nvPicPr>
        <p:blipFill>
          <a:blip r:embed="rId3"/>
          <a:stretch>
            <a:fillRect/>
          </a:stretch>
        </p:blipFill>
        <p:spPr>
          <a:xfrm>
            <a:off x="9372672" y="694684"/>
            <a:ext cx="2743200" cy="2490335"/>
          </a:xfrm>
          <a:prstGeom prst="rect">
            <a:avLst/>
          </a:prstGeom>
        </p:spPr>
      </p:pic>
      <p:sp>
        <p:nvSpPr>
          <p:cNvPr id="13" name="Прямоугольник 12">
            <a:extLst>
              <a:ext uri="{FF2B5EF4-FFF2-40B4-BE49-F238E27FC236}">
                <a16:creationId xmlns:a16="http://schemas.microsoft.com/office/drawing/2014/main" id="{FB272092-127A-4E71-9A63-35968FFC3C54}"/>
              </a:ext>
            </a:extLst>
          </p:cNvPr>
          <p:cNvSpPr/>
          <p:nvPr/>
        </p:nvSpPr>
        <p:spPr>
          <a:xfrm>
            <a:off x="42355" y="2394903"/>
            <a:ext cx="6033284" cy="646331"/>
          </a:xfrm>
          <a:prstGeom prst="rect">
            <a:avLst/>
          </a:prstGeom>
        </p:spPr>
        <p:txBody>
          <a:bodyPr wrap="square">
            <a:spAutoFit/>
          </a:bodyPr>
          <a:lstStyle/>
          <a:p>
            <a:pPr marL="342900" indent="-342900">
              <a:spcBef>
                <a:spcPts val="1200"/>
              </a:spcBef>
              <a:buFont typeface="Wingdings" panose="05000000000000000000" pitchFamily="2" charset="2"/>
              <a:buChar char="§"/>
            </a:pPr>
            <a:r>
              <a:rPr kumimoji="1" lang="en-US" dirty="0">
                <a:solidFill>
                  <a:srgbClr val="002060"/>
                </a:solidFill>
                <a:cs typeface="Arial" panose="020B0604020202020204" pitchFamily="34" charset="0"/>
              </a:rPr>
              <a:t>Analytical and numerical methods for calculating neutron-proton systems under strong compression at the NICA</a:t>
            </a:r>
            <a:endParaRPr kumimoji="1" lang="ru-RU" dirty="0">
              <a:solidFill>
                <a:srgbClr val="002060"/>
              </a:solidFill>
              <a:cs typeface="Arial" panose="020B0604020202020204" pitchFamily="34" charset="0"/>
            </a:endParaRPr>
          </a:p>
        </p:txBody>
      </p:sp>
      <p:sp>
        <p:nvSpPr>
          <p:cNvPr id="14" name="Прямоугольник 13">
            <a:extLst>
              <a:ext uri="{FF2B5EF4-FFF2-40B4-BE49-F238E27FC236}">
                <a16:creationId xmlns:a16="http://schemas.microsoft.com/office/drawing/2014/main" id="{D478D7AA-0983-4BEC-8A67-CDD8FE1F9656}"/>
              </a:ext>
            </a:extLst>
          </p:cNvPr>
          <p:cNvSpPr/>
          <p:nvPr/>
        </p:nvSpPr>
        <p:spPr>
          <a:xfrm>
            <a:off x="63024" y="4097280"/>
            <a:ext cx="6071056" cy="1591269"/>
          </a:xfrm>
          <a:prstGeom prst="rect">
            <a:avLst/>
          </a:prstGeom>
        </p:spPr>
        <p:txBody>
          <a:bodyPr wrap="square">
            <a:spAutoFit/>
          </a:bodyPr>
          <a:lstStyle/>
          <a:p>
            <a:pPr marL="342900" indent="-342900">
              <a:spcBef>
                <a:spcPts val="1200"/>
              </a:spcBef>
              <a:buFont typeface="Wingdings" panose="05000000000000000000" pitchFamily="2" charset="2"/>
              <a:buChar char="§"/>
            </a:pPr>
            <a:r>
              <a:rPr kumimoji="1" lang="en-US" dirty="0">
                <a:solidFill>
                  <a:srgbClr val="002060"/>
                </a:solidFill>
                <a:cs typeface="Arial" panose="020B0604020202020204" pitchFamily="34" charset="0"/>
              </a:rPr>
              <a:t>Fine tuning the </a:t>
            </a:r>
            <a:r>
              <a:rPr kumimoji="1" lang="ru-RU" dirty="0" err="1">
                <a:solidFill>
                  <a:srgbClr val="002060"/>
                </a:solidFill>
                <a:cs typeface="Arial" panose="020B0604020202020204" pitchFamily="34" charset="0"/>
              </a:rPr>
              <a:t>generator</a:t>
            </a:r>
            <a:r>
              <a:rPr kumimoji="1" lang="en-US" dirty="0">
                <a:solidFill>
                  <a:srgbClr val="002060"/>
                </a:solidFill>
                <a:cs typeface="Arial" panose="020B0604020202020204" pitchFamily="34" charset="0"/>
              </a:rPr>
              <a:t>s for searches for new physics</a:t>
            </a:r>
          </a:p>
          <a:p>
            <a:pPr marL="742950" lvl="1" indent="-285750">
              <a:lnSpc>
                <a:spcPct val="107000"/>
              </a:lnSpc>
              <a:spcBef>
                <a:spcPts val="300"/>
              </a:spcBef>
              <a:buClr>
                <a:srgbClr val="000066"/>
              </a:buClr>
              <a:buFont typeface="Calibri" panose="020F0502020204030204" pitchFamily="34" charset="0"/>
              <a:buChar char="−"/>
              <a:defRPr/>
            </a:pPr>
            <a:r>
              <a:rPr kumimoji="1" lang="en-US" altLang="ru-RU" sz="1600" dirty="0">
                <a:solidFill>
                  <a:srgbClr val="002060"/>
                </a:solidFill>
                <a:cs typeface="Arial" panose="020B0604020202020204" pitchFamily="34" charset="0"/>
              </a:rPr>
              <a:t>revision of model parameters for 2HDM+a, 2HDM+s, etc.</a:t>
            </a:r>
          </a:p>
          <a:p>
            <a:pPr marL="742950" lvl="1" indent="-285750">
              <a:lnSpc>
                <a:spcPct val="107000"/>
              </a:lnSpc>
              <a:spcBef>
                <a:spcPts val="300"/>
              </a:spcBef>
              <a:buClr>
                <a:srgbClr val="000066"/>
              </a:buClr>
              <a:buFont typeface="Calibri" panose="020F0502020204030204" pitchFamily="34" charset="0"/>
              <a:buChar char="−"/>
              <a:defRPr/>
            </a:pPr>
            <a:r>
              <a:rPr kumimoji="1" lang="en-US" altLang="ru-RU" sz="1600" dirty="0">
                <a:solidFill>
                  <a:srgbClr val="002060"/>
                </a:solidFill>
                <a:cs typeface="Arial" panose="020B0604020202020204" pitchFamily="34" charset="0"/>
              </a:rPr>
              <a:t>simulation with Pythia8,</a:t>
            </a:r>
            <a:r>
              <a:rPr kumimoji="1" lang="ru-RU" altLang="ru-RU" sz="1600" dirty="0">
                <a:solidFill>
                  <a:srgbClr val="002060"/>
                </a:solidFill>
                <a:cs typeface="Arial" panose="020B0604020202020204" pitchFamily="34" charset="0"/>
              </a:rPr>
              <a:t> QBH, MadGraph5_aMC@NLO</a:t>
            </a:r>
            <a:r>
              <a:rPr kumimoji="1" lang="en-US" altLang="ru-RU" sz="1600" dirty="0">
                <a:solidFill>
                  <a:srgbClr val="002060"/>
                </a:solidFill>
                <a:cs typeface="Arial" panose="020B0604020202020204" pitchFamily="34" charset="0"/>
              </a:rPr>
              <a:t> + </a:t>
            </a:r>
            <a:r>
              <a:rPr kumimoji="1" lang="ru-RU" altLang="ru-RU" sz="1600" dirty="0" err="1">
                <a:solidFill>
                  <a:srgbClr val="002060"/>
                </a:solidFill>
                <a:cs typeface="Arial" panose="020B0604020202020204" pitchFamily="34" charset="0"/>
              </a:rPr>
              <a:t>FeynRules</a:t>
            </a:r>
            <a:r>
              <a:rPr kumimoji="1" lang="en-US" altLang="ru-RU" sz="1600" dirty="0">
                <a:solidFill>
                  <a:srgbClr val="002060"/>
                </a:solidFill>
                <a:cs typeface="Arial" panose="020B0604020202020204" pitchFamily="34" charset="0"/>
              </a:rPr>
              <a:t>  (s</a:t>
            </a:r>
            <a:r>
              <a:rPr kumimoji="1" lang="en-US" altLang="ru-RU" dirty="0">
                <a:solidFill>
                  <a:srgbClr val="002060"/>
                </a:solidFill>
                <a:cs typeface="Arial" panose="020B0604020202020204" pitchFamily="34" charset="0"/>
              </a:rPr>
              <a:t>implified DMM, </a:t>
            </a:r>
            <a:r>
              <a:rPr kumimoji="1" lang="en-US" altLang="ru-RU" dirty="0" err="1">
                <a:solidFill>
                  <a:srgbClr val="002060"/>
                </a:solidFill>
                <a:cs typeface="Arial" panose="020B0604020202020204" pitchFamily="34" charset="0"/>
              </a:rPr>
              <a:t>HDM+a</a:t>
            </a:r>
            <a:r>
              <a:rPr kumimoji="1" lang="en-US" altLang="ru-RU" dirty="0">
                <a:solidFill>
                  <a:srgbClr val="002060"/>
                </a:solidFill>
                <a:cs typeface="Arial" panose="020B0604020202020204" pitchFamily="34" charset="0"/>
              </a:rPr>
              <a:t>, 2HDM+s, etc.)</a:t>
            </a:r>
          </a:p>
          <a:p>
            <a:pPr marL="742950" lvl="1" indent="-285750">
              <a:lnSpc>
                <a:spcPct val="107000"/>
              </a:lnSpc>
              <a:spcBef>
                <a:spcPts val="300"/>
              </a:spcBef>
              <a:buClr>
                <a:srgbClr val="000066"/>
              </a:buClr>
              <a:buFont typeface="Calibri" panose="020F0502020204030204" pitchFamily="34" charset="0"/>
              <a:buChar char="−"/>
              <a:defRPr/>
            </a:pPr>
            <a:r>
              <a:rPr kumimoji="1" lang="en-US" altLang="ru-RU" sz="1600" dirty="0">
                <a:solidFill>
                  <a:srgbClr val="002060"/>
                </a:solidFill>
                <a:cs typeface="Arial" panose="020B0604020202020204" pitchFamily="34" charset="0"/>
              </a:rPr>
              <a:t>mass production + Geant4 response</a:t>
            </a:r>
            <a:endParaRPr kumimoji="1" lang="ru-RU" dirty="0">
              <a:solidFill>
                <a:srgbClr val="002060"/>
              </a:solidFill>
              <a:cs typeface="Arial" panose="020B0604020202020204" pitchFamily="34" charset="0"/>
            </a:endParaRPr>
          </a:p>
        </p:txBody>
      </p:sp>
      <p:sp>
        <p:nvSpPr>
          <p:cNvPr id="9" name="Заголовок 8">
            <a:extLst>
              <a:ext uri="{FF2B5EF4-FFF2-40B4-BE49-F238E27FC236}">
                <a16:creationId xmlns:a16="http://schemas.microsoft.com/office/drawing/2014/main" id="{8CC1A359-F36F-4AF7-87A8-269D23303C8B}"/>
              </a:ext>
            </a:extLst>
          </p:cNvPr>
          <p:cNvSpPr>
            <a:spLocks noGrp="1"/>
          </p:cNvSpPr>
          <p:nvPr>
            <p:ph type="title"/>
          </p:nvPr>
        </p:nvSpPr>
        <p:spPr>
          <a:xfrm>
            <a:off x="-464801" y="35237"/>
            <a:ext cx="12192000" cy="646332"/>
          </a:xfrm>
        </p:spPr>
        <p:txBody>
          <a:bodyPr/>
          <a:lstStyle/>
          <a:p>
            <a:r>
              <a:rPr lang="en-US" dirty="0">
                <a:solidFill>
                  <a:schemeClr val="bg1"/>
                </a:solidFill>
              </a:rPr>
              <a:t>MC Generators for the NICA and LHC Experiments</a:t>
            </a:r>
            <a:endParaRPr lang="ru-RU" dirty="0">
              <a:solidFill>
                <a:schemeClr val="bg1"/>
              </a:solidFill>
            </a:endParaRPr>
          </a:p>
        </p:txBody>
      </p:sp>
      <p:sp>
        <p:nvSpPr>
          <p:cNvPr id="19" name="Заголовок 1">
            <a:extLst>
              <a:ext uri="{FF2B5EF4-FFF2-40B4-BE49-F238E27FC236}">
                <a16:creationId xmlns:a16="http://schemas.microsoft.com/office/drawing/2014/main" id="{6301CF00-B405-4CA5-8335-0B9448A02DDA}"/>
              </a:ext>
            </a:extLst>
          </p:cNvPr>
          <p:cNvSpPr txBox="1">
            <a:spLocks/>
          </p:cNvSpPr>
          <p:nvPr/>
        </p:nvSpPr>
        <p:spPr bwMode="auto">
          <a:xfrm>
            <a:off x="51652" y="3165598"/>
            <a:ext cx="6033284" cy="97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600"/>
              </a:spcBef>
              <a:buClr>
                <a:srgbClr val="000066"/>
              </a:buClr>
              <a:defRPr/>
            </a:pPr>
            <a:r>
              <a:rPr kumimoji="1" lang="en-US" altLang="ru-RU" dirty="0">
                <a:solidFill>
                  <a:srgbClr val="002060"/>
                </a:solidFill>
                <a:cs typeface="Arial" panose="020B0604020202020204" pitchFamily="34" charset="0"/>
              </a:rPr>
              <a:t>The priority tasks of the JINR Groups in LHC physics program  (ATLAS and CMS) include searches for candidates for dark matter particles, tests of predictions of </a:t>
            </a:r>
            <a:r>
              <a:rPr kumimoji="1" lang="en-US" altLang="ru-RU" dirty="0" err="1">
                <a:solidFill>
                  <a:srgbClr val="002060"/>
                </a:solidFill>
                <a:cs typeface="Arial" panose="020B0604020202020204" pitchFamily="34" charset="0"/>
              </a:rPr>
              <a:t>TeV</a:t>
            </a:r>
            <a:r>
              <a:rPr kumimoji="1" lang="en-US" altLang="ru-RU" dirty="0">
                <a:solidFill>
                  <a:srgbClr val="002060"/>
                </a:solidFill>
                <a:cs typeface="Arial" panose="020B0604020202020204" pitchFamily="34" charset="0"/>
              </a:rPr>
              <a:t>-energy scenarios</a:t>
            </a:r>
            <a:endParaRPr kumimoji="1" lang="en-US" altLang="ru-RU" sz="2000" dirty="0">
              <a:solidFill>
                <a:srgbClr val="002060"/>
              </a:solidFill>
              <a:cs typeface="Arial" panose="020B0604020202020204" pitchFamily="34" charset="0"/>
            </a:endParaRPr>
          </a:p>
        </p:txBody>
      </p:sp>
      <p:sp>
        <p:nvSpPr>
          <p:cNvPr id="21" name="Заголовок 1">
            <a:extLst>
              <a:ext uri="{FF2B5EF4-FFF2-40B4-BE49-F238E27FC236}">
                <a16:creationId xmlns:a16="http://schemas.microsoft.com/office/drawing/2014/main" id="{577392B9-F3D3-483D-8CA0-C38311F9A72C}"/>
              </a:ext>
            </a:extLst>
          </p:cNvPr>
          <p:cNvSpPr txBox="1">
            <a:spLocks/>
          </p:cNvSpPr>
          <p:nvPr/>
        </p:nvSpPr>
        <p:spPr bwMode="auto">
          <a:xfrm>
            <a:off x="-61434" y="5657620"/>
            <a:ext cx="6033284" cy="77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600"/>
              </a:spcBef>
              <a:buClr>
                <a:srgbClr val="000066"/>
              </a:buClr>
              <a:defRPr/>
            </a:pPr>
            <a:r>
              <a:rPr kumimoji="1" lang="en-US" altLang="ru-RU" dirty="0">
                <a:solidFill>
                  <a:srgbClr val="002060"/>
                </a:solidFill>
                <a:cs typeface="Arial" panose="020B0604020202020204" pitchFamily="34" charset="0"/>
              </a:rPr>
              <a:t>Ex., Dark Matter can be probed with two fermions/two fermions + MET/</a:t>
            </a:r>
            <a:r>
              <a:rPr kumimoji="1" lang="en-US" altLang="ru-RU" dirty="0" err="1">
                <a:solidFill>
                  <a:srgbClr val="002060"/>
                </a:solidFill>
                <a:cs typeface="Arial" panose="020B0604020202020204" pitchFamily="34" charset="0"/>
              </a:rPr>
              <a:t>higgs</a:t>
            </a:r>
            <a:r>
              <a:rPr kumimoji="1" lang="en-US" altLang="ru-RU" dirty="0">
                <a:solidFill>
                  <a:srgbClr val="002060"/>
                </a:solidFill>
                <a:cs typeface="Arial" panose="020B0604020202020204" pitchFamily="34" charset="0"/>
              </a:rPr>
              <a:t> + MET/Z + MET in the final states</a:t>
            </a:r>
            <a:endParaRPr kumimoji="1" lang="en-US" altLang="ru-RU" sz="2000" dirty="0">
              <a:solidFill>
                <a:srgbClr val="002060"/>
              </a:solidFill>
              <a:cs typeface="Arial" panose="020B0604020202020204" pitchFamily="34" charset="0"/>
            </a:endParaRPr>
          </a:p>
        </p:txBody>
      </p:sp>
      <p:pic>
        <p:nvPicPr>
          <p:cNvPr id="22" name="image1.png" descr="https://twiki.cern.ch/twiki/pub/CMSPublic/SummaryPlotsEXO13TeV/MM_A2_linearx_dilepton_dijet_boosted_dijet_isrj_moriond2022.png">
            <a:extLst>
              <a:ext uri="{FF2B5EF4-FFF2-40B4-BE49-F238E27FC236}">
                <a16:creationId xmlns:a16="http://schemas.microsoft.com/office/drawing/2014/main" id="{CA90FB82-50FF-4D15-8F3E-424722909009}"/>
              </a:ext>
            </a:extLst>
          </p:cNvPr>
          <p:cNvPicPr/>
          <p:nvPr/>
        </p:nvPicPr>
        <p:blipFill>
          <a:blip r:embed="rId4"/>
          <a:srcRect/>
          <a:stretch>
            <a:fillRect/>
          </a:stretch>
        </p:blipFill>
        <p:spPr>
          <a:xfrm>
            <a:off x="8293254" y="3520910"/>
            <a:ext cx="3822618" cy="2542467"/>
          </a:xfrm>
          <a:prstGeom prst="rect">
            <a:avLst/>
          </a:prstGeom>
          <a:ln/>
        </p:spPr>
      </p:pic>
      <p:sp>
        <p:nvSpPr>
          <p:cNvPr id="24" name="Прямоугольник 23">
            <a:extLst>
              <a:ext uri="{FF2B5EF4-FFF2-40B4-BE49-F238E27FC236}">
                <a16:creationId xmlns:a16="http://schemas.microsoft.com/office/drawing/2014/main" id="{43ABC463-FC43-4DF4-8C40-A52BF4FAF60C}"/>
              </a:ext>
            </a:extLst>
          </p:cNvPr>
          <p:cNvSpPr/>
          <p:nvPr/>
        </p:nvSpPr>
        <p:spPr>
          <a:xfrm>
            <a:off x="6219912" y="3193198"/>
            <a:ext cx="3706513" cy="369332"/>
          </a:xfrm>
          <a:prstGeom prst="rect">
            <a:avLst/>
          </a:prstGeom>
        </p:spPr>
        <p:txBody>
          <a:bodyPr wrap="square">
            <a:spAutoFit/>
          </a:bodyPr>
          <a:lstStyle>
            <a:defPPr>
              <a:defRPr lang="ru-RU"/>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a:lstStyle>
          <a:p>
            <a:r>
              <a:rPr lang="en-US" dirty="0">
                <a:solidFill>
                  <a:srgbClr val="C00000"/>
                </a:solidFill>
              </a:rPr>
              <a:t>h</a:t>
            </a:r>
            <a:r>
              <a:rPr lang="ru-RU" dirty="0">
                <a:solidFill>
                  <a:srgbClr val="C00000"/>
                </a:solidFill>
              </a:rPr>
              <a:t> </a:t>
            </a:r>
            <a:r>
              <a:rPr lang="en-US" dirty="0">
                <a:solidFill>
                  <a:srgbClr val="C00000"/>
                </a:solidFill>
              </a:rPr>
              <a:t>(</a:t>
            </a:r>
            <a:r>
              <a:rPr lang="en-US" dirty="0">
                <a:solidFill>
                  <a:srgbClr val="C00000"/>
                </a:solidFill>
                <a:sym typeface="Symbol" panose="05050102010706020507" pitchFamily="18" charset="2"/>
              </a:rPr>
              <a:t> </a:t>
            </a:r>
            <a:r>
              <a:rPr lang="en-US" dirty="0" err="1">
                <a:solidFill>
                  <a:srgbClr val="C00000"/>
                </a:solidFill>
                <a:sym typeface="Symbol" panose="05050102010706020507" pitchFamily="18" charset="2"/>
              </a:rPr>
              <a:t>bbar</a:t>
            </a:r>
            <a:r>
              <a:rPr lang="en-US" dirty="0">
                <a:solidFill>
                  <a:srgbClr val="C00000"/>
                </a:solidFill>
                <a:sym typeface="Symbol" panose="05050102010706020507" pitchFamily="18" charset="2"/>
              </a:rPr>
              <a:t>) </a:t>
            </a:r>
            <a:r>
              <a:rPr lang="ru-RU" dirty="0">
                <a:solidFill>
                  <a:srgbClr val="C00000"/>
                </a:solidFill>
              </a:rPr>
              <a:t>+ </a:t>
            </a:r>
            <a:r>
              <a:rPr lang="en-US" dirty="0">
                <a:solidFill>
                  <a:srgbClr val="C00000"/>
                </a:solidFill>
              </a:rPr>
              <a:t>a (</a:t>
            </a:r>
            <a:r>
              <a:rPr lang="en-US" dirty="0">
                <a:solidFill>
                  <a:srgbClr val="C00000"/>
                </a:solidFill>
                <a:sym typeface="Symbol" panose="05050102010706020507" pitchFamily="18" charset="2"/>
              </a:rPr>
              <a:t></a:t>
            </a:r>
            <a:r>
              <a:rPr lang="en-US" dirty="0">
                <a:solidFill>
                  <a:srgbClr val="C00000"/>
                </a:solidFill>
              </a:rPr>
              <a:t> </a:t>
            </a:r>
            <a:r>
              <a:rPr lang="en-US" dirty="0">
                <a:solidFill>
                  <a:srgbClr val="C00000"/>
                </a:solidFill>
                <a:sym typeface="Symbol" panose="05050102010706020507" pitchFamily="18" charset="2"/>
              </a:rPr>
              <a:t>) = </a:t>
            </a:r>
            <a:r>
              <a:rPr lang="en-US" dirty="0" err="1">
                <a:solidFill>
                  <a:srgbClr val="C00000"/>
                </a:solidFill>
                <a:sym typeface="Symbol" panose="05050102010706020507" pitchFamily="18" charset="2"/>
              </a:rPr>
              <a:t>bbar</a:t>
            </a:r>
            <a:r>
              <a:rPr lang="en-US" dirty="0">
                <a:solidFill>
                  <a:srgbClr val="C00000"/>
                </a:solidFill>
                <a:sym typeface="Symbol" panose="05050102010706020507" pitchFamily="18" charset="2"/>
              </a:rPr>
              <a:t> + MET</a:t>
            </a:r>
            <a:endParaRPr lang="ru-RU" dirty="0">
              <a:solidFill>
                <a:srgbClr val="C00000"/>
              </a:solidFill>
            </a:endParaRPr>
          </a:p>
        </p:txBody>
      </p:sp>
      <p:pic>
        <p:nvPicPr>
          <p:cNvPr id="26" name="Рисунок 25">
            <a:extLst>
              <a:ext uri="{FF2B5EF4-FFF2-40B4-BE49-F238E27FC236}">
                <a16:creationId xmlns:a16="http://schemas.microsoft.com/office/drawing/2014/main" id="{4F0FB86E-110A-40DF-895C-BAEDB3F9D0A7}"/>
              </a:ext>
            </a:extLst>
          </p:cNvPr>
          <p:cNvPicPr>
            <a:picLocks noChangeAspect="1"/>
          </p:cNvPicPr>
          <p:nvPr/>
        </p:nvPicPr>
        <p:blipFill>
          <a:blip r:embed="rId5"/>
          <a:stretch>
            <a:fillRect/>
          </a:stretch>
        </p:blipFill>
        <p:spPr>
          <a:xfrm>
            <a:off x="6258538" y="3673608"/>
            <a:ext cx="2034716" cy="1219306"/>
          </a:xfrm>
          <a:prstGeom prst="rect">
            <a:avLst/>
          </a:prstGeom>
        </p:spPr>
      </p:pic>
      <p:pic>
        <p:nvPicPr>
          <p:cNvPr id="27" name="Рисунок 26">
            <a:extLst>
              <a:ext uri="{FF2B5EF4-FFF2-40B4-BE49-F238E27FC236}">
                <a16:creationId xmlns:a16="http://schemas.microsoft.com/office/drawing/2014/main" id="{8497752A-F610-47A5-AD71-D913D3A8A9C2}"/>
              </a:ext>
            </a:extLst>
          </p:cNvPr>
          <p:cNvPicPr>
            <a:picLocks noChangeAspect="1"/>
          </p:cNvPicPr>
          <p:nvPr/>
        </p:nvPicPr>
        <p:blipFill>
          <a:blip r:embed="rId5"/>
          <a:stretch>
            <a:fillRect/>
          </a:stretch>
        </p:blipFill>
        <p:spPr>
          <a:xfrm>
            <a:off x="6239225" y="5117625"/>
            <a:ext cx="2034716" cy="1219306"/>
          </a:xfrm>
          <a:prstGeom prst="rect">
            <a:avLst/>
          </a:prstGeom>
        </p:spPr>
      </p:pic>
      <p:sp>
        <p:nvSpPr>
          <p:cNvPr id="28" name="Прямоугольник 27">
            <a:extLst>
              <a:ext uri="{FF2B5EF4-FFF2-40B4-BE49-F238E27FC236}">
                <a16:creationId xmlns:a16="http://schemas.microsoft.com/office/drawing/2014/main" id="{8599CF2A-47B1-4CE6-9624-04203B2D260B}"/>
              </a:ext>
            </a:extLst>
          </p:cNvPr>
          <p:cNvSpPr/>
          <p:nvPr/>
        </p:nvSpPr>
        <p:spPr>
          <a:xfrm>
            <a:off x="9076580" y="6140135"/>
            <a:ext cx="2258054" cy="369332"/>
          </a:xfrm>
          <a:prstGeom prst="rect">
            <a:avLst/>
          </a:prstGeom>
        </p:spPr>
        <p:txBody>
          <a:bodyPr wrap="none">
            <a:spAutoFit/>
          </a:bodyPr>
          <a:lstStyle>
            <a:defPPr>
              <a:defRPr lang="ru-RU"/>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a:lstStyle>
          <a:p>
            <a:r>
              <a:rPr lang="en-US" dirty="0">
                <a:solidFill>
                  <a:srgbClr val="C00000"/>
                </a:solidFill>
              </a:rPr>
              <a:t>MLIT + BLTP + VBLHEP</a:t>
            </a:r>
            <a:endParaRPr lang="ru-RU" dirty="0">
              <a:solidFill>
                <a:srgbClr val="C00000"/>
              </a:solidFill>
            </a:endParaRPr>
          </a:p>
        </p:txBody>
      </p:sp>
      <p:pic>
        <p:nvPicPr>
          <p:cNvPr id="6" name="Рисунок 3">
            <a:extLst>
              <a:ext uri="{FF2B5EF4-FFF2-40B4-BE49-F238E27FC236}">
                <a16:creationId xmlns:a16="http://schemas.microsoft.com/office/drawing/2014/main" id="{D82EC6AA-4962-98CF-52A6-BBC07DA429FC}"/>
              </a:ext>
            </a:extLst>
          </p:cNvPr>
          <p:cNvPicPr/>
          <p:nvPr/>
        </p:nvPicPr>
        <p:blipFill>
          <a:blip r:embed="rId6"/>
          <a:stretch/>
        </p:blipFill>
        <p:spPr>
          <a:xfrm>
            <a:off x="11036520" y="52200"/>
            <a:ext cx="1000440" cy="696960"/>
          </a:xfrm>
          <a:prstGeom prst="rect">
            <a:avLst/>
          </a:prstGeom>
          <a:ln>
            <a:noFill/>
          </a:ln>
        </p:spPr>
      </p:pic>
    </p:spTree>
    <p:extLst>
      <p:ext uri="{BB962C8B-B14F-4D97-AF65-F5344CB8AC3E}">
        <p14:creationId xmlns:p14="http://schemas.microsoft.com/office/powerpoint/2010/main" val="2880895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1">
            <a:extLst>
              <a:ext uri="{FF2B5EF4-FFF2-40B4-BE49-F238E27FC236}">
                <a16:creationId xmlns:a16="http://schemas.microsoft.com/office/drawing/2014/main" id="{472EFE24-7197-8D20-E67A-1E466AC16622}"/>
              </a:ext>
            </a:extLst>
          </p:cNvPr>
          <p:cNvSpPr/>
          <p:nvPr/>
        </p:nvSpPr>
        <p:spPr>
          <a:xfrm flipH="1">
            <a:off x="0" y="0"/>
            <a:ext cx="12191760" cy="772200"/>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pic>
        <p:nvPicPr>
          <p:cNvPr id="9" name="Рисунок 3">
            <a:extLst>
              <a:ext uri="{FF2B5EF4-FFF2-40B4-BE49-F238E27FC236}">
                <a16:creationId xmlns:a16="http://schemas.microsoft.com/office/drawing/2014/main" id="{A05F74D4-4843-3491-9A51-2D21C578349D}"/>
              </a:ext>
            </a:extLst>
          </p:cNvPr>
          <p:cNvPicPr/>
          <p:nvPr/>
        </p:nvPicPr>
        <p:blipFill>
          <a:blip r:embed="rId2"/>
          <a:stretch/>
        </p:blipFill>
        <p:spPr>
          <a:xfrm>
            <a:off x="11036520" y="52200"/>
            <a:ext cx="1000440" cy="696960"/>
          </a:xfrm>
          <a:prstGeom prst="rect">
            <a:avLst/>
          </a:prstGeom>
          <a:ln>
            <a:noFill/>
          </a:ln>
        </p:spPr>
      </p:pic>
      <p:sp>
        <p:nvSpPr>
          <p:cNvPr id="2" name="Заголовок 1">
            <a:extLst>
              <a:ext uri="{FF2B5EF4-FFF2-40B4-BE49-F238E27FC236}">
                <a16:creationId xmlns:a16="http://schemas.microsoft.com/office/drawing/2014/main" id="{BC5C32E7-BC7D-447E-9578-8973F79896CC}"/>
              </a:ext>
            </a:extLst>
          </p:cNvPr>
          <p:cNvSpPr>
            <a:spLocks noGrp="1"/>
          </p:cNvSpPr>
          <p:nvPr>
            <p:ph type="title"/>
          </p:nvPr>
        </p:nvSpPr>
        <p:spPr>
          <a:xfrm>
            <a:off x="689428" y="13000"/>
            <a:ext cx="10428515" cy="608551"/>
          </a:xfrm>
        </p:spPr>
        <p:txBody>
          <a:bodyPr>
            <a:normAutofit/>
          </a:bodyPr>
          <a:lstStyle/>
          <a:p>
            <a:r>
              <a:rPr lang="en-US" dirty="0">
                <a:solidFill>
                  <a:schemeClr val="bg1"/>
                </a:solidFill>
              </a:rPr>
              <a:t>Modeling E</a:t>
            </a:r>
            <a:r>
              <a:rPr kumimoji="1" lang="en-US" dirty="0">
                <a:solidFill>
                  <a:schemeClr val="bg1"/>
                </a:solidFill>
              </a:rPr>
              <a:t>xperimental Facilities </a:t>
            </a:r>
            <a:r>
              <a:rPr lang="en-US" dirty="0">
                <a:solidFill>
                  <a:schemeClr val="bg1"/>
                </a:solidFill>
              </a:rPr>
              <a:t>for the NICA</a:t>
            </a:r>
            <a:r>
              <a:rPr lang="ru-RU" dirty="0">
                <a:solidFill>
                  <a:schemeClr val="bg1"/>
                </a:solidFill>
              </a:rPr>
              <a:t>,</a:t>
            </a:r>
            <a:r>
              <a:rPr lang="en-US" dirty="0">
                <a:solidFill>
                  <a:schemeClr val="bg1"/>
                </a:solidFill>
              </a:rPr>
              <a:t> LHC,</a:t>
            </a:r>
            <a:r>
              <a:rPr lang="ru-RU" dirty="0">
                <a:solidFill>
                  <a:schemeClr val="bg1"/>
                </a:solidFill>
              </a:rPr>
              <a:t> </a:t>
            </a:r>
            <a:r>
              <a:rPr lang="en-US" dirty="0">
                <a:solidFill>
                  <a:schemeClr val="bg1"/>
                </a:solidFill>
              </a:rPr>
              <a:t>etc.</a:t>
            </a:r>
            <a:endParaRPr lang="ru-RU" dirty="0">
              <a:solidFill>
                <a:schemeClr val="bg1"/>
              </a:solidFill>
            </a:endParaRPr>
          </a:p>
        </p:txBody>
      </p:sp>
      <p:sp>
        <p:nvSpPr>
          <p:cNvPr id="5" name="Номер слайда 4">
            <a:extLst>
              <a:ext uri="{FF2B5EF4-FFF2-40B4-BE49-F238E27FC236}">
                <a16:creationId xmlns:a16="http://schemas.microsoft.com/office/drawing/2014/main" id="{690347AE-FFD5-4D0B-B559-93021A30A413}"/>
              </a:ext>
            </a:extLst>
          </p:cNvPr>
          <p:cNvSpPr>
            <a:spLocks noGrp="1"/>
          </p:cNvSpPr>
          <p:nvPr>
            <p:ph type="sldNum" sz="quarter" idx="12"/>
          </p:nvPr>
        </p:nvSpPr>
        <p:spPr/>
        <p:txBody>
          <a:bodyPr/>
          <a:lstStyle/>
          <a:p>
            <a:fld id="{0528AAB8-6B0B-42CC-91F5-49948E541453}" type="slidenum">
              <a:rPr lang="ru-RU" smtClean="0"/>
              <a:t>18</a:t>
            </a:fld>
            <a:endParaRPr lang="ru-RU"/>
          </a:p>
        </p:txBody>
      </p:sp>
      <p:sp>
        <p:nvSpPr>
          <p:cNvPr id="11" name="TextBox 10">
            <a:extLst>
              <a:ext uri="{FF2B5EF4-FFF2-40B4-BE49-F238E27FC236}">
                <a16:creationId xmlns:a16="http://schemas.microsoft.com/office/drawing/2014/main" id="{5B576FED-7F4F-9F22-495D-B65A62487549}"/>
              </a:ext>
            </a:extLst>
          </p:cNvPr>
          <p:cNvSpPr txBox="1"/>
          <p:nvPr/>
        </p:nvSpPr>
        <p:spPr>
          <a:xfrm flipH="1">
            <a:off x="245643" y="5464367"/>
            <a:ext cx="5133421" cy="907941"/>
          </a:xfrm>
          <a:prstGeom prst="rect">
            <a:avLst/>
          </a:prstGeom>
          <a:solidFill>
            <a:schemeClr val="bg1"/>
          </a:solid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sz="1600" dirty="0">
                <a:solidFill>
                  <a:srgbClr val="002060"/>
                </a:solidFill>
                <a:cs typeface="Arial" panose="020B0604020202020204" pitchFamily="34" charset="0"/>
              </a:rPr>
              <a:t>Exp. conclusion: “There is no model (EPOS, </a:t>
            </a:r>
            <a:r>
              <a:rPr kumimoji="1" lang="en-US" sz="1600" dirty="0" err="1">
                <a:solidFill>
                  <a:srgbClr val="002060"/>
                </a:solidFill>
                <a:cs typeface="Arial" panose="020B0604020202020204" pitchFamily="34" charset="0"/>
              </a:rPr>
              <a:t>UrQMD</a:t>
            </a:r>
            <a:r>
              <a:rPr kumimoji="1" lang="en-US" sz="1600" dirty="0">
                <a:solidFill>
                  <a:srgbClr val="002060"/>
                </a:solidFill>
                <a:cs typeface="Arial" panose="020B0604020202020204" pitchFamily="34" charset="0"/>
              </a:rPr>
              <a:t>, HIJING …) able to describe the data!” from NA61/SHINE Collab. on PP, </a:t>
            </a:r>
            <a:r>
              <a:rPr kumimoji="1" lang="en-US" sz="1600" baseline="30000" dirty="0">
                <a:solidFill>
                  <a:srgbClr val="002060"/>
                </a:solidFill>
                <a:cs typeface="Arial" panose="020B0604020202020204" pitchFamily="34" charset="0"/>
              </a:rPr>
              <a:t>40</a:t>
            </a:r>
            <a:r>
              <a:rPr kumimoji="1" lang="en-US" sz="1600" dirty="0">
                <a:solidFill>
                  <a:srgbClr val="002060"/>
                </a:solidFill>
                <a:cs typeface="Arial" panose="020B0604020202020204" pitchFamily="34" charset="0"/>
              </a:rPr>
              <a:t>Ar  + </a:t>
            </a:r>
            <a:r>
              <a:rPr kumimoji="1" lang="en-US" sz="1600" baseline="30000" dirty="0">
                <a:solidFill>
                  <a:srgbClr val="002060"/>
                </a:solidFill>
                <a:cs typeface="Arial" panose="020B0604020202020204" pitchFamily="34" charset="0"/>
              </a:rPr>
              <a:t>45</a:t>
            </a:r>
            <a:r>
              <a:rPr kumimoji="1" lang="en-US" sz="1600" dirty="0">
                <a:solidFill>
                  <a:srgbClr val="002060"/>
                </a:solidFill>
                <a:cs typeface="Arial" panose="020B0604020202020204" pitchFamily="34" charset="0"/>
              </a:rPr>
              <a:t>Sc and </a:t>
            </a:r>
            <a:r>
              <a:rPr kumimoji="1" lang="en-US" sz="1600" baseline="30000" dirty="0">
                <a:solidFill>
                  <a:srgbClr val="002060"/>
                </a:solidFill>
                <a:cs typeface="Arial" panose="020B0604020202020204" pitchFamily="34" charset="0"/>
              </a:rPr>
              <a:t>7</a:t>
            </a:r>
            <a:r>
              <a:rPr kumimoji="1" lang="en-US" sz="1600" dirty="0">
                <a:solidFill>
                  <a:srgbClr val="002060"/>
                </a:solidFill>
                <a:cs typeface="Arial" panose="020B0604020202020204" pitchFamily="34" charset="0"/>
              </a:rPr>
              <a:t>Be + </a:t>
            </a:r>
            <a:r>
              <a:rPr kumimoji="1" lang="en-US" sz="1600" baseline="30000" dirty="0">
                <a:solidFill>
                  <a:srgbClr val="002060"/>
                </a:solidFill>
                <a:cs typeface="Arial" panose="020B0604020202020204" pitchFamily="34" charset="0"/>
              </a:rPr>
              <a:t>9</a:t>
            </a:r>
            <a:r>
              <a:rPr kumimoji="1" lang="en-US" sz="1600" dirty="0">
                <a:solidFill>
                  <a:srgbClr val="002060"/>
                </a:solidFill>
                <a:cs typeface="Arial" panose="020B0604020202020204" pitchFamily="34" charset="0"/>
              </a:rPr>
              <a:t>Be</a:t>
            </a:r>
          </a:p>
          <a:p>
            <a:endParaRPr kumimoji="1" lang="en-US" sz="500" dirty="0">
              <a:solidFill>
                <a:srgbClr val="002060"/>
              </a:solidFill>
              <a:cs typeface="Arial" panose="020B0604020202020204" pitchFamily="34" charset="0"/>
            </a:endParaRPr>
          </a:p>
        </p:txBody>
      </p:sp>
      <p:sp>
        <p:nvSpPr>
          <p:cNvPr id="10" name="Прямоугольник 9">
            <a:extLst>
              <a:ext uri="{FF2B5EF4-FFF2-40B4-BE49-F238E27FC236}">
                <a16:creationId xmlns:a16="http://schemas.microsoft.com/office/drawing/2014/main" id="{70BC0A21-9F7A-4D08-86AF-32ACA6CD931A}"/>
              </a:ext>
            </a:extLst>
          </p:cNvPr>
          <p:cNvSpPr/>
          <p:nvPr/>
        </p:nvSpPr>
        <p:spPr>
          <a:xfrm>
            <a:off x="-1186" y="743751"/>
            <a:ext cx="5879473" cy="923330"/>
          </a:xfrm>
          <a:prstGeom prst="rect">
            <a:avLst/>
          </a:prstGeom>
        </p:spPr>
        <p:txBody>
          <a:bodyPr wrap="square">
            <a:spAutoFit/>
          </a:bodyPr>
          <a:lstStyle/>
          <a:p>
            <a:pPr marL="342900" indent="-342900">
              <a:spcBef>
                <a:spcPts val="1200"/>
              </a:spcBef>
              <a:buFont typeface="Wingdings" panose="05000000000000000000" pitchFamily="2" charset="2"/>
              <a:buChar char="§"/>
            </a:pPr>
            <a:r>
              <a:rPr kumimoji="1" lang="ru-RU" dirty="0" err="1">
                <a:solidFill>
                  <a:srgbClr val="002060"/>
                </a:solidFill>
                <a:cs typeface="Arial" panose="020B0604020202020204" pitchFamily="34" charset="0"/>
              </a:rPr>
              <a:t>Development</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verification</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validation</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and</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application</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of</a:t>
            </a:r>
            <a:r>
              <a:rPr kumimoji="1" lang="ru-RU" dirty="0">
                <a:solidFill>
                  <a:srgbClr val="002060"/>
                </a:solidFill>
                <a:cs typeface="Arial" panose="020B0604020202020204" pitchFamily="34" charset="0"/>
              </a:rPr>
              <a:t> FTF (</a:t>
            </a:r>
            <a:r>
              <a:rPr kumimoji="1" lang="ru-RU" dirty="0" err="1">
                <a:solidFill>
                  <a:srgbClr val="002060"/>
                </a:solidFill>
                <a:cs typeface="Arial" panose="020B0604020202020204" pitchFamily="34" charset="0"/>
              </a:rPr>
              <a:t>Fritiof</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and</a:t>
            </a:r>
            <a:r>
              <a:rPr kumimoji="1" lang="ru-RU" dirty="0">
                <a:solidFill>
                  <a:srgbClr val="002060"/>
                </a:solidFill>
                <a:cs typeface="Arial" panose="020B0604020202020204" pitchFamily="34" charset="0"/>
              </a:rPr>
              <a:t> QGSM (</a:t>
            </a:r>
            <a:r>
              <a:rPr kumimoji="1" lang="ru-RU" dirty="0" err="1">
                <a:solidFill>
                  <a:srgbClr val="002060"/>
                </a:solidFill>
                <a:cs typeface="Arial" panose="020B0604020202020204" pitchFamily="34" charset="0"/>
              </a:rPr>
              <a:t>Quark-Gluon-String-Model</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hadronic</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model</a:t>
            </a:r>
            <a:r>
              <a:rPr kumimoji="1" lang="en-US" dirty="0">
                <a:solidFill>
                  <a:srgbClr val="002060"/>
                </a:solidFill>
                <a:cs typeface="Arial" panose="020B0604020202020204" pitchFamily="34" charset="0"/>
              </a:rPr>
              <a:t>s</a:t>
            </a:r>
            <a:endParaRPr kumimoji="1" lang="ru-RU" dirty="0">
              <a:solidFill>
                <a:srgbClr val="002060"/>
              </a:solidFill>
              <a:cs typeface="Arial" panose="020B0604020202020204" pitchFamily="34" charset="0"/>
            </a:endParaRPr>
          </a:p>
        </p:txBody>
      </p:sp>
      <p:sp>
        <p:nvSpPr>
          <p:cNvPr id="8" name="TextBox 12">
            <a:extLst>
              <a:ext uri="{FF2B5EF4-FFF2-40B4-BE49-F238E27FC236}">
                <a16:creationId xmlns:a16="http://schemas.microsoft.com/office/drawing/2014/main" id="{5AE5B391-3B65-B0D8-C6DE-B3267FDE8B31}"/>
              </a:ext>
            </a:extLst>
          </p:cNvPr>
          <p:cNvSpPr txBox="1"/>
          <p:nvPr/>
        </p:nvSpPr>
        <p:spPr>
          <a:xfrm>
            <a:off x="298526" y="1679615"/>
            <a:ext cx="3928155" cy="584775"/>
          </a:xfrm>
          <a:prstGeom prst="rect">
            <a:avLst/>
          </a:prstGeom>
          <a:solidFill>
            <a:schemeClr val="bg1"/>
          </a:solid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C00000"/>
                </a:solidFill>
              </a:rPr>
              <a:t>Rapidity distributions of </a:t>
            </a:r>
            <a:r>
              <a:rPr lang="el-GR" sz="1600" dirty="0">
                <a:solidFill>
                  <a:srgbClr val="C00000"/>
                </a:solidFill>
              </a:rPr>
              <a:t>π</a:t>
            </a:r>
            <a:r>
              <a:rPr lang="en-US" sz="1600" baseline="30000" dirty="0">
                <a:solidFill>
                  <a:srgbClr val="C00000"/>
                </a:solidFill>
              </a:rPr>
              <a:t>-</a:t>
            </a:r>
            <a:r>
              <a:rPr lang="en-US" sz="1600" dirty="0">
                <a:solidFill>
                  <a:srgbClr val="C00000"/>
                </a:solidFill>
              </a:rPr>
              <a:t> mesons in</a:t>
            </a:r>
          </a:p>
          <a:p>
            <a:r>
              <a:rPr lang="en-US" sz="1600" dirty="0">
                <a:solidFill>
                  <a:srgbClr val="C00000"/>
                </a:solidFill>
              </a:rPr>
              <a:t> </a:t>
            </a:r>
            <a:r>
              <a:rPr lang="en-US" sz="1600" baseline="30000" dirty="0">
                <a:solidFill>
                  <a:srgbClr val="C00000"/>
                </a:solidFill>
              </a:rPr>
              <a:t>40</a:t>
            </a:r>
            <a:r>
              <a:rPr lang="en-US" sz="1600" dirty="0">
                <a:solidFill>
                  <a:srgbClr val="C00000"/>
                </a:solidFill>
              </a:rPr>
              <a:t>Ar + </a:t>
            </a:r>
            <a:r>
              <a:rPr lang="en-US" sz="1600" baseline="30000" dirty="0">
                <a:solidFill>
                  <a:srgbClr val="C00000"/>
                </a:solidFill>
              </a:rPr>
              <a:t>45</a:t>
            </a:r>
            <a:r>
              <a:rPr lang="en-US" sz="1600" dirty="0">
                <a:solidFill>
                  <a:srgbClr val="C00000"/>
                </a:solidFill>
              </a:rPr>
              <a:t>Sc interactions (EPJ , C82 (2022)</a:t>
            </a:r>
            <a:endParaRPr lang="ru-RU" sz="1600" dirty="0">
              <a:solidFill>
                <a:srgbClr val="C00000"/>
              </a:solidFill>
            </a:endParaRPr>
          </a:p>
        </p:txBody>
      </p:sp>
      <p:pic>
        <p:nvPicPr>
          <p:cNvPr id="18" name="Рисунок 17">
            <a:extLst>
              <a:ext uri="{FF2B5EF4-FFF2-40B4-BE49-F238E27FC236}">
                <a16:creationId xmlns:a16="http://schemas.microsoft.com/office/drawing/2014/main" id="{BDD345E1-4F33-4194-B1FE-8199F5DD57B1}"/>
              </a:ext>
            </a:extLst>
          </p:cNvPr>
          <p:cNvPicPr>
            <a:picLocks noChangeAspect="1"/>
          </p:cNvPicPr>
          <p:nvPr/>
        </p:nvPicPr>
        <p:blipFill>
          <a:blip r:embed="rId3"/>
          <a:stretch>
            <a:fillRect/>
          </a:stretch>
        </p:blipFill>
        <p:spPr>
          <a:xfrm>
            <a:off x="298526" y="2379336"/>
            <a:ext cx="5097530" cy="3142449"/>
          </a:xfrm>
          <a:prstGeom prst="rect">
            <a:avLst/>
          </a:prstGeom>
        </p:spPr>
      </p:pic>
      <p:pic>
        <p:nvPicPr>
          <p:cNvPr id="6" name="Рисунок 5">
            <a:extLst>
              <a:ext uri="{FF2B5EF4-FFF2-40B4-BE49-F238E27FC236}">
                <a16:creationId xmlns:a16="http://schemas.microsoft.com/office/drawing/2014/main" id="{92F054A5-043F-4A90-ED01-375D701A9BE3}"/>
              </a:ext>
            </a:extLst>
          </p:cNvPr>
          <p:cNvPicPr>
            <a:picLocks noChangeAspect="1"/>
          </p:cNvPicPr>
          <p:nvPr/>
        </p:nvPicPr>
        <p:blipFill>
          <a:blip r:embed="rId4"/>
          <a:stretch>
            <a:fillRect/>
          </a:stretch>
        </p:blipFill>
        <p:spPr>
          <a:xfrm>
            <a:off x="3833664" y="1561811"/>
            <a:ext cx="1810787" cy="485777"/>
          </a:xfrm>
          <a:prstGeom prst="rect">
            <a:avLst/>
          </a:prstGeom>
        </p:spPr>
      </p:pic>
      <p:sp>
        <p:nvSpPr>
          <p:cNvPr id="13" name="Прямоугольник 12">
            <a:extLst>
              <a:ext uri="{FF2B5EF4-FFF2-40B4-BE49-F238E27FC236}">
                <a16:creationId xmlns:a16="http://schemas.microsoft.com/office/drawing/2014/main" id="{0D8AB352-EAE5-4DB7-B71C-848B7C70F921}"/>
              </a:ext>
            </a:extLst>
          </p:cNvPr>
          <p:cNvSpPr/>
          <p:nvPr/>
        </p:nvSpPr>
        <p:spPr>
          <a:xfrm>
            <a:off x="6073047" y="760687"/>
            <a:ext cx="5879473" cy="646331"/>
          </a:xfrm>
          <a:prstGeom prst="rect">
            <a:avLst/>
          </a:prstGeom>
        </p:spPr>
        <p:txBody>
          <a:bodyPr wrap="square">
            <a:spAutoFit/>
          </a:bodyPr>
          <a:lstStyle/>
          <a:p>
            <a:pPr marL="342900" indent="-342900">
              <a:spcBef>
                <a:spcPts val="1200"/>
              </a:spcBef>
              <a:buFont typeface="Wingdings" panose="05000000000000000000" pitchFamily="2" charset="2"/>
              <a:buChar char="§"/>
            </a:pPr>
            <a:r>
              <a:rPr kumimoji="1" lang="en-US" dirty="0">
                <a:solidFill>
                  <a:srgbClr val="002060"/>
                </a:solidFill>
                <a:cs typeface="Arial" panose="020B0604020202020204" pitchFamily="34" charset="0"/>
              </a:rPr>
              <a:t>Simulation and prototype</a:t>
            </a:r>
            <a:r>
              <a:rPr kumimoji="1" lang="ru-RU" dirty="0">
                <a:solidFill>
                  <a:srgbClr val="002060"/>
                </a:solidFill>
                <a:cs typeface="Arial" panose="020B0604020202020204" pitchFamily="34" charset="0"/>
              </a:rPr>
              <a:t> </a:t>
            </a:r>
            <a:r>
              <a:rPr kumimoji="1" lang="en-US" dirty="0">
                <a:solidFill>
                  <a:srgbClr val="002060"/>
                </a:solidFill>
                <a:cs typeface="Arial" panose="020B0604020202020204" pitchFamily="34" charset="0"/>
              </a:rPr>
              <a:t>testing for present and future orbital detectors: NUCLEON, NUCLEON-2, HERD </a:t>
            </a:r>
            <a:endParaRPr kumimoji="1" lang="en-US" altLang="ru-RU" dirty="0">
              <a:solidFill>
                <a:srgbClr val="002060"/>
              </a:solidFill>
              <a:cs typeface="Arial" panose="020B0604020202020204" pitchFamily="34" charset="0"/>
            </a:endParaRPr>
          </a:p>
        </p:txBody>
      </p:sp>
      <p:pic>
        <p:nvPicPr>
          <p:cNvPr id="20" name="Рисунок 19">
            <a:extLst>
              <a:ext uri="{FF2B5EF4-FFF2-40B4-BE49-F238E27FC236}">
                <a16:creationId xmlns:a16="http://schemas.microsoft.com/office/drawing/2014/main" id="{E058E259-D59B-AC0C-6C10-F3B11109662D}"/>
              </a:ext>
            </a:extLst>
          </p:cNvPr>
          <p:cNvPicPr>
            <a:picLocks noChangeAspect="1"/>
          </p:cNvPicPr>
          <p:nvPr/>
        </p:nvPicPr>
        <p:blipFill>
          <a:blip r:embed="rId5"/>
          <a:stretch>
            <a:fillRect/>
          </a:stretch>
        </p:blipFill>
        <p:spPr>
          <a:xfrm>
            <a:off x="8893666" y="1561811"/>
            <a:ext cx="3161136" cy="2370852"/>
          </a:xfrm>
          <a:prstGeom prst="rect">
            <a:avLst/>
          </a:prstGeom>
        </p:spPr>
      </p:pic>
      <p:pic>
        <p:nvPicPr>
          <p:cNvPr id="25" name="Рисунок 24">
            <a:extLst>
              <a:ext uri="{FF2B5EF4-FFF2-40B4-BE49-F238E27FC236}">
                <a16:creationId xmlns:a16="http://schemas.microsoft.com/office/drawing/2014/main" id="{4F01524C-A581-937F-FFAA-A0173FF8029E}"/>
              </a:ext>
            </a:extLst>
          </p:cNvPr>
          <p:cNvPicPr>
            <a:picLocks noChangeAspect="1"/>
          </p:cNvPicPr>
          <p:nvPr/>
        </p:nvPicPr>
        <p:blipFill>
          <a:blip r:embed="rId6"/>
          <a:stretch>
            <a:fillRect/>
          </a:stretch>
        </p:blipFill>
        <p:spPr>
          <a:xfrm>
            <a:off x="6670467" y="4956152"/>
            <a:ext cx="4684631" cy="1767786"/>
          </a:xfrm>
          <a:prstGeom prst="rect">
            <a:avLst/>
          </a:prstGeom>
        </p:spPr>
      </p:pic>
      <p:pic>
        <p:nvPicPr>
          <p:cNvPr id="32" name="Рисунок 31">
            <a:extLst>
              <a:ext uri="{FF2B5EF4-FFF2-40B4-BE49-F238E27FC236}">
                <a16:creationId xmlns:a16="http://schemas.microsoft.com/office/drawing/2014/main" id="{A81D4A10-05B9-2D27-AA1F-8B33214A844B}"/>
              </a:ext>
            </a:extLst>
          </p:cNvPr>
          <p:cNvPicPr>
            <a:picLocks noChangeAspect="1"/>
          </p:cNvPicPr>
          <p:nvPr/>
        </p:nvPicPr>
        <p:blipFill>
          <a:blip r:embed="rId7"/>
          <a:stretch>
            <a:fillRect/>
          </a:stretch>
        </p:blipFill>
        <p:spPr>
          <a:xfrm>
            <a:off x="6415668" y="1546154"/>
            <a:ext cx="2329545" cy="1741364"/>
          </a:xfrm>
          <a:prstGeom prst="rect">
            <a:avLst/>
          </a:prstGeom>
        </p:spPr>
      </p:pic>
      <p:pic>
        <p:nvPicPr>
          <p:cNvPr id="34" name="Рисунок 33">
            <a:extLst>
              <a:ext uri="{FF2B5EF4-FFF2-40B4-BE49-F238E27FC236}">
                <a16:creationId xmlns:a16="http://schemas.microsoft.com/office/drawing/2014/main" id="{A47248D1-EE4E-CD09-8549-8227870737A3}"/>
              </a:ext>
            </a:extLst>
          </p:cNvPr>
          <p:cNvPicPr>
            <a:picLocks noChangeAspect="1"/>
          </p:cNvPicPr>
          <p:nvPr/>
        </p:nvPicPr>
        <p:blipFill>
          <a:blip r:embed="rId8"/>
          <a:stretch>
            <a:fillRect/>
          </a:stretch>
        </p:blipFill>
        <p:spPr>
          <a:xfrm>
            <a:off x="6575444" y="3287518"/>
            <a:ext cx="2243996" cy="1555920"/>
          </a:xfrm>
          <a:prstGeom prst="rect">
            <a:avLst/>
          </a:prstGeom>
        </p:spPr>
      </p:pic>
      <p:sp>
        <p:nvSpPr>
          <p:cNvPr id="35" name="TextBox 34">
            <a:extLst>
              <a:ext uri="{FF2B5EF4-FFF2-40B4-BE49-F238E27FC236}">
                <a16:creationId xmlns:a16="http://schemas.microsoft.com/office/drawing/2014/main" id="{E1AB77C1-191B-79AB-AEC0-BA4086E6CC61}"/>
              </a:ext>
            </a:extLst>
          </p:cNvPr>
          <p:cNvSpPr txBox="1"/>
          <p:nvPr/>
        </p:nvSpPr>
        <p:spPr>
          <a:xfrm>
            <a:off x="8556702" y="4504884"/>
            <a:ext cx="3232694" cy="338554"/>
          </a:xfrm>
          <a:prstGeom prst="rect">
            <a:avLst/>
          </a:prstGeom>
          <a:noFill/>
        </p:spPr>
        <p:txBody>
          <a:bodyPr wrap="square" rtlCol="0">
            <a:spAutoFit/>
          </a:bodyPr>
          <a:lstStyle/>
          <a:p>
            <a:r>
              <a:rPr kumimoji="1" lang="en-US" sz="1600" dirty="0">
                <a:solidFill>
                  <a:srgbClr val="002060"/>
                </a:solidFill>
                <a:cs typeface="Arial" panose="020B0604020202020204" pitchFamily="34" charset="0"/>
              </a:rPr>
              <a:t>Prototypes tested @ </a:t>
            </a:r>
            <a:r>
              <a:rPr kumimoji="1" lang="en-US" sz="1600" dirty="0" err="1">
                <a:solidFill>
                  <a:srgbClr val="002060"/>
                </a:solidFill>
                <a:cs typeface="Arial" panose="020B0604020202020204" pitchFamily="34" charset="0"/>
              </a:rPr>
              <a:t>Nuclotron</a:t>
            </a:r>
            <a:r>
              <a:rPr kumimoji="1" lang="en-US" sz="1600" dirty="0">
                <a:solidFill>
                  <a:srgbClr val="002060"/>
                </a:solidFill>
                <a:cs typeface="Arial" panose="020B0604020202020204" pitchFamily="34" charset="0"/>
              </a:rPr>
              <a:t> JINR</a:t>
            </a:r>
            <a:endParaRPr kumimoji="1" lang="ru-RU" sz="1600" dirty="0">
              <a:solidFill>
                <a:srgbClr val="002060"/>
              </a:solidFill>
              <a:cs typeface="Arial" panose="020B0604020202020204" pitchFamily="34" charset="0"/>
            </a:endParaRPr>
          </a:p>
        </p:txBody>
      </p:sp>
      <p:sp>
        <p:nvSpPr>
          <p:cNvPr id="36" name="TextBox 35">
            <a:extLst>
              <a:ext uri="{FF2B5EF4-FFF2-40B4-BE49-F238E27FC236}">
                <a16:creationId xmlns:a16="http://schemas.microsoft.com/office/drawing/2014/main" id="{D9D768EA-8F2C-9E73-30BD-CAE44AAFB131}"/>
              </a:ext>
            </a:extLst>
          </p:cNvPr>
          <p:cNvSpPr txBox="1"/>
          <p:nvPr/>
        </p:nvSpPr>
        <p:spPr>
          <a:xfrm>
            <a:off x="7015222" y="5193921"/>
            <a:ext cx="1997560" cy="338554"/>
          </a:xfrm>
          <a:prstGeom prst="rect">
            <a:avLst/>
          </a:prstGeom>
          <a:noFill/>
        </p:spPr>
        <p:txBody>
          <a:bodyPr wrap="square" rtlCol="0">
            <a:spAutoFit/>
          </a:bodyPr>
          <a:lstStyle/>
          <a:p>
            <a:r>
              <a:rPr kumimoji="1" lang="en-US" sz="1600" dirty="0">
                <a:solidFill>
                  <a:srgbClr val="002060"/>
                </a:solidFill>
                <a:cs typeface="Arial" panose="020B0604020202020204" pitchFamily="34" charset="0"/>
              </a:rPr>
              <a:t>isotopes</a:t>
            </a:r>
            <a:endParaRPr kumimoji="1" lang="ru-RU" sz="1600" dirty="0">
              <a:solidFill>
                <a:srgbClr val="002060"/>
              </a:solidFill>
              <a:cs typeface="Arial" panose="020B0604020202020204" pitchFamily="34" charset="0"/>
            </a:endParaRPr>
          </a:p>
        </p:txBody>
      </p:sp>
      <p:sp>
        <p:nvSpPr>
          <p:cNvPr id="37" name="TextBox 36">
            <a:extLst>
              <a:ext uri="{FF2B5EF4-FFF2-40B4-BE49-F238E27FC236}">
                <a16:creationId xmlns:a16="http://schemas.microsoft.com/office/drawing/2014/main" id="{53059F5A-5E54-6703-7C91-2221F08E6777}"/>
              </a:ext>
            </a:extLst>
          </p:cNvPr>
          <p:cNvSpPr txBox="1"/>
          <p:nvPr/>
        </p:nvSpPr>
        <p:spPr>
          <a:xfrm>
            <a:off x="9591628" y="5201625"/>
            <a:ext cx="1018478" cy="338554"/>
          </a:xfrm>
          <a:prstGeom prst="rect">
            <a:avLst/>
          </a:prstGeom>
          <a:noFill/>
        </p:spPr>
        <p:txBody>
          <a:bodyPr wrap="square" rtlCol="0">
            <a:spAutoFit/>
          </a:bodyPr>
          <a:lstStyle/>
          <a:p>
            <a:r>
              <a:rPr kumimoji="1" lang="en-US" sz="1600" dirty="0">
                <a:solidFill>
                  <a:srgbClr val="002060"/>
                </a:solidFill>
                <a:cs typeface="Arial" panose="020B0604020202020204" pitchFamily="34" charset="0"/>
              </a:rPr>
              <a:t>charges</a:t>
            </a:r>
            <a:endParaRPr kumimoji="1" lang="ru-RU" sz="1600" dirty="0">
              <a:solidFill>
                <a:srgbClr val="002060"/>
              </a:solidFill>
              <a:cs typeface="Arial" panose="020B0604020202020204" pitchFamily="34" charset="0"/>
            </a:endParaRPr>
          </a:p>
        </p:txBody>
      </p:sp>
    </p:spTree>
    <p:extLst>
      <p:ext uri="{BB962C8B-B14F-4D97-AF65-F5344CB8AC3E}">
        <p14:creationId xmlns:p14="http://schemas.microsoft.com/office/powerpoint/2010/main" val="803277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601F10EF-4759-DE5F-2B48-FDC0546609F0}"/>
              </a:ext>
            </a:extLst>
          </p:cNvPr>
          <p:cNvSpPr/>
          <p:nvPr/>
        </p:nvSpPr>
        <p:spPr>
          <a:xfrm flipH="1">
            <a:off x="0" y="0"/>
            <a:ext cx="12191760" cy="772200"/>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pic>
        <p:nvPicPr>
          <p:cNvPr id="6" name="Рисунок 3">
            <a:extLst>
              <a:ext uri="{FF2B5EF4-FFF2-40B4-BE49-F238E27FC236}">
                <a16:creationId xmlns:a16="http://schemas.microsoft.com/office/drawing/2014/main" id="{D2CFAD6A-F8DD-94B5-0314-D33ABB0F4344}"/>
              </a:ext>
            </a:extLst>
          </p:cNvPr>
          <p:cNvPicPr/>
          <p:nvPr/>
        </p:nvPicPr>
        <p:blipFill>
          <a:blip r:embed="rId2"/>
          <a:stretch/>
        </p:blipFill>
        <p:spPr>
          <a:xfrm>
            <a:off x="11036520" y="52200"/>
            <a:ext cx="1000440" cy="696960"/>
          </a:xfrm>
          <a:prstGeom prst="rect">
            <a:avLst/>
          </a:prstGeom>
          <a:ln>
            <a:noFill/>
          </a:ln>
        </p:spPr>
      </p:pic>
      <p:sp>
        <p:nvSpPr>
          <p:cNvPr id="5" name="Номер слайда 4">
            <a:extLst>
              <a:ext uri="{FF2B5EF4-FFF2-40B4-BE49-F238E27FC236}">
                <a16:creationId xmlns:a16="http://schemas.microsoft.com/office/drawing/2014/main" id="{4387EB98-F457-4988-81CC-594988DBFB07}"/>
              </a:ext>
            </a:extLst>
          </p:cNvPr>
          <p:cNvSpPr>
            <a:spLocks noGrp="1"/>
          </p:cNvSpPr>
          <p:nvPr>
            <p:ph type="sldNum" sz="quarter" idx="12"/>
          </p:nvPr>
        </p:nvSpPr>
        <p:spPr/>
        <p:txBody>
          <a:bodyPr/>
          <a:lstStyle/>
          <a:p>
            <a:fld id="{0528AAB8-6B0B-42CC-91F5-49948E541453}" type="slidenum">
              <a:rPr lang="ru-RU" smtClean="0"/>
              <a:t>19</a:t>
            </a:fld>
            <a:endParaRPr lang="ru-RU" dirty="0"/>
          </a:p>
        </p:txBody>
      </p:sp>
      <p:sp>
        <p:nvSpPr>
          <p:cNvPr id="7" name="Прямоугольник 6">
            <a:extLst>
              <a:ext uri="{FF2B5EF4-FFF2-40B4-BE49-F238E27FC236}">
                <a16:creationId xmlns:a16="http://schemas.microsoft.com/office/drawing/2014/main" id="{E45239B2-3FAB-497C-A061-3F3EFE71AD12}"/>
              </a:ext>
            </a:extLst>
          </p:cNvPr>
          <p:cNvSpPr/>
          <p:nvPr/>
        </p:nvSpPr>
        <p:spPr>
          <a:xfrm>
            <a:off x="289931" y="81774"/>
            <a:ext cx="10303727" cy="523220"/>
          </a:xfrm>
          <a:prstGeom prst="rect">
            <a:avLst/>
          </a:prstGeom>
        </p:spPr>
        <p:txBody>
          <a:bodyPr wrap="square">
            <a:spAutoFit/>
          </a:bodyPr>
          <a:lstStyle/>
          <a:p>
            <a:pPr algn="ctr" defTabSz="914296">
              <a:spcBef>
                <a:spcPct val="0"/>
              </a:spcBef>
            </a:pPr>
            <a:r>
              <a:rPr lang="en-US" sz="2800" b="1" dirty="0">
                <a:solidFill>
                  <a:schemeClr val="bg1"/>
                </a:solidFill>
              </a:rPr>
              <a:t>Reconstruction of physical objects and analysis of experimental data </a:t>
            </a:r>
            <a:endParaRPr lang="ru-RU" sz="2800" b="1" dirty="0">
              <a:solidFill>
                <a:schemeClr val="bg1"/>
              </a:solidFill>
            </a:endParaRPr>
          </a:p>
        </p:txBody>
      </p:sp>
      <p:pic>
        <p:nvPicPr>
          <p:cNvPr id="8" name="Picture 6">
            <a:extLst>
              <a:ext uri="{FF2B5EF4-FFF2-40B4-BE49-F238E27FC236}">
                <a16:creationId xmlns:a16="http://schemas.microsoft.com/office/drawing/2014/main" id="{F8DA80EC-9B78-0D40-A7A0-F1D9580CFF62}"/>
              </a:ext>
            </a:extLst>
          </p:cNvPr>
          <p:cNvPicPr>
            <a:picLocks noChangeAspect="1"/>
          </p:cNvPicPr>
          <p:nvPr/>
        </p:nvPicPr>
        <p:blipFill rotWithShape="1">
          <a:blip r:embed="rId3">
            <a:extLst>
              <a:ext uri="{28A0092B-C50C-407E-A947-70E740481C1C}">
                <a14:useLocalDpi xmlns:a14="http://schemas.microsoft.com/office/drawing/2010/main" val="0"/>
              </a:ext>
            </a:extLst>
          </a:blip>
          <a:srcRect l="4009" t="48889" r="2435" b="4484"/>
          <a:stretch/>
        </p:blipFill>
        <p:spPr>
          <a:xfrm>
            <a:off x="6669315" y="1679603"/>
            <a:ext cx="5449485" cy="4068289"/>
          </a:xfrm>
          <a:prstGeom prst="rect">
            <a:avLst/>
          </a:prstGeom>
        </p:spPr>
      </p:pic>
      <p:sp>
        <p:nvSpPr>
          <p:cNvPr id="9" name="Прямоугольник 8">
            <a:extLst>
              <a:ext uri="{FF2B5EF4-FFF2-40B4-BE49-F238E27FC236}">
                <a16:creationId xmlns:a16="http://schemas.microsoft.com/office/drawing/2014/main" id="{08B36B72-1752-4254-868A-5B3E9AA2B970}"/>
              </a:ext>
            </a:extLst>
          </p:cNvPr>
          <p:cNvSpPr/>
          <p:nvPr/>
        </p:nvSpPr>
        <p:spPr>
          <a:xfrm>
            <a:off x="73200" y="1561198"/>
            <a:ext cx="6661428" cy="4555093"/>
          </a:xfrm>
          <a:prstGeom prst="rect">
            <a:avLst/>
          </a:prstGeom>
          <a:solidFill>
            <a:schemeClr val="bg1"/>
          </a:solidFill>
        </p:spPr>
        <p:txBody>
          <a:bodyPr wrap="square">
            <a:spAutoFit/>
          </a:bodyPr>
          <a:lstStyle/>
          <a:p>
            <a:pPr marL="285750" lvl="0" indent="-285750" algn="just">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development of algorithms, including those based on recurrent and convolutional neural networks for machine and deep learning tasks, and creation of corresponding software for the reconstruction</a:t>
            </a:r>
            <a:r>
              <a:rPr kumimoji="1" lang="ru-RU" dirty="0">
                <a:solidFill>
                  <a:srgbClr val="002060"/>
                </a:solidFill>
                <a:cs typeface="Arial" panose="020B0604020202020204" pitchFamily="34" charset="0"/>
              </a:rPr>
              <a:t> </a:t>
            </a:r>
            <a:r>
              <a:rPr kumimoji="1" lang="en-US" dirty="0">
                <a:solidFill>
                  <a:srgbClr val="002060"/>
                </a:solidFill>
                <a:cs typeface="Arial" panose="020B0604020202020204" pitchFamily="34" charset="0"/>
              </a:rPr>
              <a:t>of physical objects (tracks, particles, clusters, etc.) and physical processes; </a:t>
            </a:r>
            <a:endParaRPr kumimoji="1" lang="ru-RU" dirty="0">
              <a:solidFill>
                <a:srgbClr val="002060"/>
              </a:solidFill>
              <a:cs typeface="Arial" panose="020B0604020202020204" pitchFamily="34" charset="0"/>
            </a:endParaRPr>
          </a:p>
          <a:p>
            <a:pPr marL="285750" lvl="0" indent="-285750" algn="just">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development of methods and algorithms for data analysis, including statistical analysis;</a:t>
            </a:r>
            <a:endParaRPr kumimoji="1" lang="ru-RU" dirty="0">
              <a:solidFill>
                <a:srgbClr val="002060"/>
              </a:solidFill>
              <a:cs typeface="Arial" panose="020B0604020202020204" pitchFamily="34" charset="0"/>
            </a:endParaRPr>
          </a:p>
          <a:p>
            <a:pPr marL="285750" lvl="0" indent="-285750" algn="just">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adaptation of existing software for specific experiments, reconstruction and analysis of experimental data; </a:t>
            </a:r>
          </a:p>
          <a:p>
            <a:pPr marL="285750" lvl="0" indent="-285750" algn="just">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analysis of Open Data of experiments, in particular, experiments at the LHC; </a:t>
            </a:r>
            <a:endParaRPr kumimoji="1" lang="ru-RU" dirty="0">
              <a:solidFill>
                <a:srgbClr val="002060"/>
              </a:solidFill>
              <a:cs typeface="Arial" panose="020B0604020202020204" pitchFamily="34" charset="0"/>
            </a:endParaRPr>
          </a:p>
          <a:p>
            <a:pPr marL="285750" lvl="0" indent="-285750" algn="just">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conducting a global analysis of data from various experiments (in particular, a combined analysis of data from accelerator and astrophysical experiments in search for candidates for the role of dark matter). </a:t>
            </a:r>
            <a:endParaRPr kumimoji="1" lang="ru-RU" dirty="0">
              <a:solidFill>
                <a:srgbClr val="002060"/>
              </a:solidFill>
              <a:cs typeface="Arial" panose="020B0604020202020204" pitchFamily="34" charset="0"/>
            </a:endParaRPr>
          </a:p>
        </p:txBody>
      </p:sp>
    </p:spTree>
    <p:extLst>
      <p:ext uri="{BB962C8B-B14F-4D97-AF65-F5344CB8AC3E}">
        <p14:creationId xmlns:p14="http://schemas.microsoft.com/office/powerpoint/2010/main" val="2726773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EB32F18-4FEC-3AC1-8E8A-4C3B0B40AE53}"/>
              </a:ext>
            </a:extLst>
          </p:cNvPr>
          <p:cNvSpPr txBox="1"/>
          <p:nvPr/>
        </p:nvSpPr>
        <p:spPr>
          <a:xfrm>
            <a:off x="1057460" y="3502418"/>
            <a:ext cx="1528829" cy="1384995"/>
          </a:xfrm>
          <a:prstGeom prst="rect">
            <a:avLst/>
          </a:prstGeom>
          <a:noFill/>
        </p:spPr>
        <p:txBody>
          <a:bodyPr wrap="square" rtlCol="0">
            <a:spAutoFit/>
          </a:bodyPr>
          <a:lstStyle/>
          <a:p>
            <a:pPr algn="ctr"/>
            <a:r>
              <a:rPr lang="en-US" sz="1400" b="1" dirty="0">
                <a:solidFill>
                  <a:srgbClr val="00B050"/>
                </a:solidFill>
              </a:rPr>
              <a:t>Activity</a:t>
            </a:r>
          </a:p>
          <a:p>
            <a:pPr algn="ctr"/>
            <a:r>
              <a:rPr lang="en-US" sz="1400" b="1" dirty="0">
                <a:solidFill>
                  <a:srgbClr val="002060"/>
                </a:solidFill>
              </a:rPr>
              <a:t> Multi-purpose hardware and software platform for Big Data analytics</a:t>
            </a:r>
            <a:endParaRPr lang="ru-RU" sz="1400" b="1" dirty="0">
              <a:solidFill>
                <a:srgbClr val="002060"/>
              </a:solidFill>
            </a:endParaRPr>
          </a:p>
        </p:txBody>
      </p:sp>
      <p:sp>
        <p:nvSpPr>
          <p:cNvPr id="9" name="TextBox 8">
            <a:extLst>
              <a:ext uri="{FF2B5EF4-FFF2-40B4-BE49-F238E27FC236}">
                <a16:creationId xmlns:a16="http://schemas.microsoft.com/office/drawing/2014/main" id="{403F5778-7139-C7FD-E571-9E5DD94DD0CC}"/>
              </a:ext>
            </a:extLst>
          </p:cNvPr>
          <p:cNvSpPr txBox="1"/>
          <p:nvPr/>
        </p:nvSpPr>
        <p:spPr>
          <a:xfrm>
            <a:off x="1285068" y="2312357"/>
            <a:ext cx="3108376" cy="646331"/>
          </a:xfrm>
          <a:prstGeom prst="rect">
            <a:avLst/>
          </a:prstGeom>
          <a:noFill/>
        </p:spPr>
        <p:txBody>
          <a:bodyPr wrap="square" rtlCol="0">
            <a:spAutoFit/>
          </a:bodyPr>
          <a:lstStyle/>
          <a:p>
            <a:r>
              <a:rPr lang="en-US" sz="1200" dirty="0">
                <a:effectLst/>
              </a:rPr>
              <a:t>Leaders</a:t>
            </a:r>
            <a:r>
              <a:rPr lang="en-US" sz="1200" dirty="0"/>
              <a:t>:</a:t>
            </a:r>
            <a:r>
              <a:rPr lang="ru-RU" sz="1200" dirty="0"/>
              <a:t>  </a:t>
            </a:r>
            <a:r>
              <a:rPr lang="en-US" sz="1200" dirty="0" err="1"/>
              <a:t>Korenkov</a:t>
            </a:r>
            <a:r>
              <a:rPr lang="ru-RU" sz="1200" dirty="0"/>
              <a:t> </a:t>
            </a:r>
            <a:r>
              <a:rPr lang="en-US" sz="1200" dirty="0"/>
              <a:t>V</a:t>
            </a:r>
            <a:r>
              <a:rPr lang="ru-RU" sz="1200" dirty="0"/>
              <a:t>.</a:t>
            </a:r>
            <a:r>
              <a:rPr lang="en-US" sz="1200" dirty="0"/>
              <a:t>V</a:t>
            </a:r>
            <a:r>
              <a:rPr lang="ru-RU" sz="1200" dirty="0"/>
              <a:t>.</a:t>
            </a:r>
            <a:r>
              <a:rPr lang="en-US" sz="1200" dirty="0"/>
              <a:t> , </a:t>
            </a:r>
            <a:r>
              <a:rPr lang="en-US" sz="1200" dirty="0" err="1"/>
              <a:t>Shmatov</a:t>
            </a:r>
            <a:r>
              <a:rPr lang="en-US" sz="1200" dirty="0"/>
              <a:t> S.V.</a:t>
            </a:r>
            <a:endParaRPr lang="ru-RU" sz="1200" dirty="0"/>
          </a:p>
          <a:p>
            <a:r>
              <a:rPr lang="en-US" sz="1200" dirty="0">
                <a:effectLst/>
              </a:rPr>
              <a:t>Deputy Leaders</a:t>
            </a:r>
            <a:r>
              <a:rPr lang="ru-RU" sz="1200" dirty="0"/>
              <a:t>: </a:t>
            </a:r>
            <a:r>
              <a:rPr lang="en-US" sz="1200" dirty="0" err="1"/>
              <a:t>Dolbilov</a:t>
            </a:r>
            <a:r>
              <a:rPr lang="en-US" sz="1200" dirty="0"/>
              <a:t> A.G., </a:t>
            </a:r>
            <a:r>
              <a:rPr lang="en-US" sz="1200" dirty="0" err="1"/>
              <a:t>Podgainy</a:t>
            </a:r>
            <a:r>
              <a:rPr lang="en-US" sz="1200" dirty="0"/>
              <a:t> D.V.,</a:t>
            </a:r>
          </a:p>
          <a:p>
            <a:r>
              <a:rPr lang="en-US" sz="1200" dirty="0"/>
              <a:t>                              </a:t>
            </a:r>
            <a:r>
              <a:rPr lang="en-US" sz="1200" dirty="0" err="1"/>
              <a:t>Strizh</a:t>
            </a:r>
            <a:r>
              <a:rPr lang="en-US" sz="1200" dirty="0"/>
              <a:t> T.A.</a:t>
            </a:r>
            <a:endParaRPr lang="ru-RU" sz="1200" dirty="0"/>
          </a:p>
        </p:txBody>
      </p:sp>
      <p:cxnSp>
        <p:nvCxnSpPr>
          <p:cNvPr id="10" name="Прямая со стрелкой 9">
            <a:extLst>
              <a:ext uri="{FF2B5EF4-FFF2-40B4-BE49-F238E27FC236}">
                <a16:creationId xmlns:a16="http://schemas.microsoft.com/office/drawing/2014/main" id="{C500E7A1-A5FD-8DE6-D981-28A08BC13FEF}"/>
              </a:ext>
            </a:extLst>
          </p:cNvPr>
          <p:cNvCxnSpPr>
            <a:cxnSpLocks/>
          </p:cNvCxnSpPr>
          <p:nvPr/>
        </p:nvCxnSpPr>
        <p:spPr>
          <a:xfrm>
            <a:off x="1819696" y="2991616"/>
            <a:ext cx="0" cy="57808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051AEE0-A6F2-5550-688C-AC3C84834592}"/>
              </a:ext>
            </a:extLst>
          </p:cNvPr>
          <p:cNvSpPr txBox="1"/>
          <p:nvPr/>
        </p:nvSpPr>
        <p:spPr>
          <a:xfrm>
            <a:off x="1123992" y="4849551"/>
            <a:ext cx="1354794" cy="276999"/>
          </a:xfrm>
          <a:prstGeom prst="rect">
            <a:avLst/>
          </a:prstGeom>
          <a:noFill/>
        </p:spPr>
        <p:txBody>
          <a:bodyPr wrap="none" rtlCol="0">
            <a:spAutoFit/>
          </a:bodyPr>
          <a:lstStyle/>
          <a:p>
            <a:r>
              <a:rPr lang="en-US" sz="1200" dirty="0"/>
              <a:t>Leader: </a:t>
            </a:r>
            <a:r>
              <a:rPr lang="en-US" sz="1200" dirty="0" err="1"/>
              <a:t>Zrelov</a:t>
            </a:r>
            <a:r>
              <a:rPr lang="en-US" sz="1200" dirty="0"/>
              <a:t> P.V .</a:t>
            </a:r>
            <a:endParaRPr lang="ru-RU" sz="1200" dirty="0"/>
          </a:p>
        </p:txBody>
      </p:sp>
      <p:sp>
        <p:nvSpPr>
          <p:cNvPr id="3" name="Прямоугольник 2">
            <a:extLst>
              <a:ext uri="{FF2B5EF4-FFF2-40B4-BE49-F238E27FC236}">
                <a16:creationId xmlns:a16="http://schemas.microsoft.com/office/drawing/2014/main" id="{767C2AE9-A900-C5CF-A424-C546B1B843DE}"/>
              </a:ext>
            </a:extLst>
          </p:cNvPr>
          <p:cNvSpPr/>
          <p:nvPr/>
        </p:nvSpPr>
        <p:spPr>
          <a:xfrm flipH="1">
            <a:off x="0" y="0"/>
            <a:ext cx="12192000" cy="75673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sp>
        <p:nvSpPr>
          <p:cNvPr id="8" name="TextBox 12">
            <a:extLst>
              <a:ext uri="{FF2B5EF4-FFF2-40B4-BE49-F238E27FC236}">
                <a16:creationId xmlns:a16="http://schemas.microsoft.com/office/drawing/2014/main" id="{96E29424-15B5-D5BE-EBB8-7115F559AB5C}"/>
              </a:ext>
            </a:extLst>
          </p:cNvPr>
          <p:cNvSpPr/>
          <p:nvPr/>
        </p:nvSpPr>
        <p:spPr>
          <a:xfrm>
            <a:off x="287398" y="67076"/>
            <a:ext cx="10595919" cy="518541"/>
          </a:xfrm>
          <a:prstGeom prst="rect">
            <a:avLst/>
          </a:prstGeom>
          <a:noFill/>
          <a:ln w="0">
            <a:noFill/>
          </a:ln>
          <a:effectLst>
            <a:outerShdw blurRad="50800" dist="38100" dir="2700000" algn="tl" rotWithShape="0">
              <a:prstClr val="black"/>
            </a:outerShdw>
          </a:effectLst>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r>
              <a:rPr lang="en-US" sz="2800" b="1" spc="-1" dirty="0">
                <a:solidFill>
                  <a:srgbClr val="FFFFFF"/>
                </a:solidFill>
              </a:rPr>
              <a:t>Information Technologies</a:t>
            </a:r>
            <a:r>
              <a:rPr lang="ru-RU" sz="2800" b="1" spc="-1" dirty="0">
                <a:solidFill>
                  <a:srgbClr val="FFFFFF"/>
                </a:solidFill>
              </a:rPr>
              <a:t> </a:t>
            </a:r>
            <a:r>
              <a:rPr lang="en-US" sz="2800" b="1" spc="-1" dirty="0">
                <a:solidFill>
                  <a:srgbClr val="FFFFFF"/>
                </a:solidFill>
              </a:rPr>
              <a:t>@ JINR</a:t>
            </a:r>
            <a:endParaRPr lang="ru-RU" sz="2800" b="1" spc="-1" dirty="0">
              <a:solidFill>
                <a:srgbClr val="FFFFFF"/>
              </a:solidFill>
            </a:endParaRPr>
          </a:p>
        </p:txBody>
      </p:sp>
      <p:pic>
        <p:nvPicPr>
          <p:cNvPr id="11" name="Рисунок 10">
            <a:extLst>
              <a:ext uri="{FF2B5EF4-FFF2-40B4-BE49-F238E27FC236}">
                <a16:creationId xmlns:a16="http://schemas.microsoft.com/office/drawing/2014/main" id="{BA3C12EE-99AF-26AA-8879-4D9A40A0AACE}"/>
              </a:ext>
            </a:extLst>
          </p:cNvPr>
          <p:cNvPicPr/>
          <p:nvPr/>
        </p:nvPicPr>
        <p:blipFill>
          <a:blip r:embed="rId2"/>
          <a:stretch/>
        </p:blipFill>
        <p:spPr>
          <a:xfrm>
            <a:off x="11170715" y="61069"/>
            <a:ext cx="964578" cy="665274"/>
          </a:xfrm>
          <a:prstGeom prst="rect">
            <a:avLst/>
          </a:prstGeom>
          <a:ln w="0">
            <a:noFill/>
          </a:ln>
        </p:spPr>
      </p:pic>
      <p:cxnSp>
        <p:nvCxnSpPr>
          <p:cNvPr id="15" name="Прямая со стрелкой 14">
            <a:extLst>
              <a:ext uri="{FF2B5EF4-FFF2-40B4-BE49-F238E27FC236}">
                <a16:creationId xmlns:a16="http://schemas.microsoft.com/office/drawing/2014/main" id="{58B1552A-A0F8-52F7-EF71-F99FDAB98485}"/>
              </a:ext>
            </a:extLst>
          </p:cNvPr>
          <p:cNvCxnSpPr>
            <a:cxnSpLocks/>
          </p:cNvCxnSpPr>
          <p:nvPr/>
        </p:nvCxnSpPr>
        <p:spPr>
          <a:xfrm>
            <a:off x="3567938" y="2991616"/>
            <a:ext cx="0" cy="57808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 name="Двойные фигурные скобки 21">
            <a:extLst>
              <a:ext uri="{FF2B5EF4-FFF2-40B4-BE49-F238E27FC236}">
                <a16:creationId xmlns:a16="http://schemas.microsoft.com/office/drawing/2014/main" id="{58725F7D-832F-9640-B9CF-0F56C5E75039}"/>
              </a:ext>
            </a:extLst>
          </p:cNvPr>
          <p:cNvSpPr/>
          <p:nvPr/>
        </p:nvSpPr>
        <p:spPr>
          <a:xfrm>
            <a:off x="961166" y="3546760"/>
            <a:ext cx="1687365" cy="1695899"/>
          </a:xfrm>
          <a:prstGeom prst="bracePair">
            <a:avLst/>
          </a:prstGeom>
          <a:ln w="349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6" name="Двойные фигурные скобки 25">
            <a:extLst>
              <a:ext uri="{FF2B5EF4-FFF2-40B4-BE49-F238E27FC236}">
                <a16:creationId xmlns:a16="http://schemas.microsoft.com/office/drawing/2014/main" id="{515BB661-FFE9-C4C9-DE90-68DEA0E581D5}"/>
              </a:ext>
            </a:extLst>
          </p:cNvPr>
          <p:cNvSpPr/>
          <p:nvPr/>
        </p:nvSpPr>
        <p:spPr>
          <a:xfrm>
            <a:off x="2717186" y="3523200"/>
            <a:ext cx="1676258" cy="1740241"/>
          </a:xfrm>
          <a:prstGeom prst="bracePair">
            <a:avLst/>
          </a:prstGeom>
          <a:ln w="349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7" name="TextBox 26">
            <a:extLst>
              <a:ext uri="{FF2B5EF4-FFF2-40B4-BE49-F238E27FC236}">
                <a16:creationId xmlns:a16="http://schemas.microsoft.com/office/drawing/2014/main" id="{78FD1248-DF09-BA96-AE01-663252585A41}"/>
              </a:ext>
            </a:extLst>
          </p:cNvPr>
          <p:cNvSpPr txBox="1"/>
          <p:nvPr/>
        </p:nvSpPr>
        <p:spPr>
          <a:xfrm>
            <a:off x="2803524" y="3523200"/>
            <a:ext cx="1528829" cy="1508105"/>
          </a:xfrm>
          <a:prstGeom prst="rect">
            <a:avLst/>
          </a:prstGeom>
          <a:noFill/>
        </p:spPr>
        <p:txBody>
          <a:bodyPr wrap="square" rtlCol="0">
            <a:spAutoFit/>
          </a:bodyPr>
          <a:lstStyle/>
          <a:p>
            <a:pPr algn="ctr"/>
            <a:r>
              <a:rPr lang="en-US" sz="1400" b="1" dirty="0">
                <a:solidFill>
                  <a:srgbClr val="00B050"/>
                </a:solidFill>
              </a:rPr>
              <a:t>Activity</a:t>
            </a:r>
          </a:p>
          <a:p>
            <a:pPr algn="ctr"/>
            <a:r>
              <a:rPr lang="en-US" sz="1400" b="1" dirty="0">
                <a:solidFill>
                  <a:srgbClr val="002060"/>
                </a:solidFill>
              </a:rPr>
              <a:t> Digital ecosystem (Digital JINR)</a:t>
            </a:r>
          </a:p>
          <a:p>
            <a:pPr algn="ctr"/>
            <a:endParaRPr lang="en-US" sz="1400" b="1" dirty="0">
              <a:solidFill>
                <a:srgbClr val="002060"/>
              </a:solidFill>
            </a:endParaRPr>
          </a:p>
          <a:p>
            <a:pPr algn="ctr"/>
            <a:r>
              <a:rPr lang="en-US" sz="1200" dirty="0"/>
              <a:t>Leaders: </a:t>
            </a:r>
          </a:p>
          <a:p>
            <a:pPr algn="ctr"/>
            <a:r>
              <a:rPr lang="en-US" sz="1200" dirty="0" err="1"/>
              <a:t>Korenkov</a:t>
            </a:r>
            <a:r>
              <a:rPr lang="en-US" sz="1200" dirty="0"/>
              <a:t> V.V., </a:t>
            </a:r>
          </a:p>
          <a:p>
            <a:pPr algn="ctr"/>
            <a:r>
              <a:rPr lang="en-US" sz="1200" dirty="0" err="1"/>
              <a:t>Belov</a:t>
            </a:r>
            <a:r>
              <a:rPr lang="en-US" sz="1200" dirty="0"/>
              <a:t> S.D.</a:t>
            </a:r>
            <a:endParaRPr lang="ru-RU" sz="1200" dirty="0"/>
          </a:p>
        </p:txBody>
      </p:sp>
      <p:pic>
        <p:nvPicPr>
          <p:cNvPr id="2" name="Google Shape;123;p5" descr="MLIT_Them_plan_2023.png">
            <a:extLst>
              <a:ext uri="{FF2B5EF4-FFF2-40B4-BE49-F238E27FC236}">
                <a16:creationId xmlns:a16="http://schemas.microsoft.com/office/drawing/2014/main" id="{35638C48-DA0D-0A1E-0097-BB4F96F7C1EE}"/>
              </a:ext>
            </a:extLst>
          </p:cNvPr>
          <p:cNvPicPr preferRelativeResize="0"/>
          <p:nvPr/>
        </p:nvPicPr>
        <p:blipFill rotWithShape="1">
          <a:blip r:embed="rId3">
            <a:alphaModFix/>
          </a:blip>
          <a:srcRect/>
          <a:stretch/>
        </p:blipFill>
        <p:spPr>
          <a:xfrm>
            <a:off x="192989" y="1503444"/>
            <a:ext cx="11806021" cy="5047106"/>
          </a:xfrm>
          <a:prstGeom prst="rect">
            <a:avLst/>
          </a:prstGeom>
          <a:noFill/>
          <a:ln>
            <a:noFill/>
          </a:ln>
        </p:spPr>
      </p:pic>
      <p:sp>
        <p:nvSpPr>
          <p:cNvPr id="31" name="Номер слайда 4">
            <a:extLst>
              <a:ext uri="{FF2B5EF4-FFF2-40B4-BE49-F238E27FC236}">
                <a16:creationId xmlns:a16="http://schemas.microsoft.com/office/drawing/2014/main" id="{1CCCE59C-3366-DBE8-0902-6E30DBB4C1EF}"/>
              </a:ext>
            </a:extLst>
          </p:cNvPr>
          <p:cNvSpPr>
            <a:spLocks noGrp="1"/>
          </p:cNvSpPr>
          <p:nvPr>
            <p:ph type="sldNum" sz="quarter" idx="12"/>
          </p:nvPr>
        </p:nvSpPr>
        <p:spPr>
          <a:xfrm>
            <a:off x="11925490" y="6360709"/>
            <a:ext cx="258624" cy="248305"/>
          </a:xfrm>
        </p:spPr>
        <p:txBody>
          <a:bodyPr/>
          <a:lstStyle/>
          <a:p>
            <a:fld id="{0528AAB8-6B0B-42CC-91F5-49948E541453}" type="slidenum">
              <a:rPr lang="ru-RU" smtClean="0"/>
              <a:t>2</a:t>
            </a:fld>
            <a:endParaRPr lang="ru-RU" dirty="0"/>
          </a:p>
        </p:txBody>
      </p:sp>
    </p:spTree>
    <p:extLst>
      <p:ext uri="{BB962C8B-B14F-4D97-AF65-F5344CB8AC3E}">
        <p14:creationId xmlns:p14="http://schemas.microsoft.com/office/powerpoint/2010/main" val="34077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E791B4B4-1823-661E-7AA3-D74BD6F900A5}"/>
              </a:ext>
            </a:extLst>
          </p:cNvPr>
          <p:cNvSpPr/>
          <p:nvPr/>
        </p:nvSpPr>
        <p:spPr>
          <a:xfrm flipH="1">
            <a:off x="0" y="0"/>
            <a:ext cx="12191760" cy="772200"/>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sp>
        <p:nvSpPr>
          <p:cNvPr id="2" name="Title 1">
            <a:extLst>
              <a:ext uri="{FF2B5EF4-FFF2-40B4-BE49-F238E27FC236}">
                <a16:creationId xmlns:a16="http://schemas.microsoft.com/office/drawing/2014/main" id="{F8913865-AE05-4578-BC85-C457AC4D2BBD}"/>
              </a:ext>
            </a:extLst>
          </p:cNvPr>
          <p:cNvSpPr>
            <a:spLocks noGrp="1"/>
          </p:cNvSpPr>
          <p:nvPr>
            <p:ph type="title"/>
          </p:nvPr>
        </p:nvSpPr>
        <p:spPr>
          <a:xfrm>
            <a:off x="822121" y="54945"/>
            <a:ext cx="10352016" cy="706959"/>
          </a:xfrm>
        </p:spPr>
        <p:txBody>
          <a:bodyPr>
            <a:normAutofit/>
          </a:bodyPr>
          <a:lstStyle/>
          <a:p>
            <a:r>
              <a:rPr lang="en-US" dirty="0">
                <a:solidFill>
                  <a:schemeClr val="bg1"/>
                </a:solidFill>
              </a:rPr>
              <a:t>Tracking Algorithms for HEP Experiments</a:t>
            </a:r>
          </a:p>
        </p:txBody>
      </p:sp>
      <p:sp>
        <p:nvSpPr>
          <p:cNvPr id="3" name="Date Placeholder 2">
            <a:extLst>
              <a:ext uri="{FF2B5EF4-FFF2-40B4-BE49-F238E27FC236}">
                <a16:creationId xmlns:a16="http://schemas.microsoft.com/office/drawing/2014/main" id="{53379579-0D90-437F-B84E-123963E95E94}"/>
              </a:ext>
            </a:extLst>
          </p:cNvPr>
          <p:cNvSpPr>
            <a:spLocks noGrp="1"/>
          </p:cNvSpPr>
          <p:nvPr>
            <p:ph type="dt" sz="half" idx="10"/>
          </p:nvPr>
        </p:nvSpPr>
        <p:spPr>
          <a:xfrm>
            <a:off x="5567852" y="6291189"/>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6A9844-B448-4CEC-B09C-A9C957407222}" type="datetime1">
              <a:rPr lang="ru-RU" smtClean="0"/>
              <a:pPr/>
              <a:t>17.10.2023</a:t>
            </a:fld>
            <a:endParaRPr lang="ru-RU" dirty="0"/>
          </a:p>
        </p:txBody>
      </p:sp>
      <p:sp>
        <p:nvSpPr>
          <p:cNvPr id="4" name="Footer Placeholder 3">
            <a:extLst>
              <a:ext uri="{FF2B5EF4-FFF2-40B4-BE49-F238E27FC236}">
                <a16:creationId xmlns:a16="http://schemas.microsoft.com/office/drawing/2014/main" id="{DBEA8142-384B-41E1-ADF1-422ABA8ADA87}"/>
              </a:ext>
            </a:extLst>
          </p:cNvPr>
          <p:cNvSpPr>
            <a:spLocks noGrp="1"/>
          </p:cNvSpPr>
          <p:nvPr>
            <p:ph type="ftr" sz="quarter" idx="11"/>
          </p:nvPr>
        </p:nvSpPr>
        <p:spPr>
          <a:xfrm>
            <a:off x="7886" y="6282420"/>
            <a:ext cx="4114800" cy="365125"/>
          </a:xfrm>
          <a:prstGeom prst="rect">
            <a:avLst/>
          </a:prstGeom>
        </p:spPr>
        <p:txBody>
          <a:bodyPr vert="horz" lIns="91440" tIns="45720" rIns="91440" bIns="45720" rtlCol="0" anchor="ctr"/>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58th meeting of the PAC for Particle Physics</a:t>
            </a:r>
            <a:endParaRPr lang="ru-RU" dirty="0"/>
          </a:p>
        </p:txBody>
      </p:sp>
      <p:sp>
        <p:nvSpPr>
          <p:cNvPr id="5" name="Slide Number Placeholder 4">
            <a:extLst>
              <a:ext uri="{FF2B5EF4-FFF2-40B4-BE49-F238E27FC236}">
                <a16:creationId xmlns:a16="http://schemas.microsoft.com/office/drawing/2014/main" id="{BC3F0BB8-EDF2-4077-8AAF-02F63A07E01F}"/>
              </a:ext>
            </a:extLst>
          </p:cNvPr>
          <p:cNvSpPr>
            <a:spLocks noGrp="1"/>
          </p:cNvSpPr>
          <p:nvPr>
            <p:ph type="sldNum" sz="quarter" idx="12"/>
          </p:nvPr>
        </p:nvSpPr>
        <p:spPr/>
        <p:txBody>
          <a:bodyPr/>
          <a:lstStyle/>
          <a:p>
            <a:fld id="{0528AAB8-6B0B-42CC-91F5-49948E541453}" type="slidenum">
              <a:rPr lang="ru-RU" smtClean="0"/>
              <a:t>20</a:t>
            </a:fld>
            <a:endParaRPr lang="ru-RU"/>
          </a:p>
        </p:txBody>
      </p:sp>
      <p:sp>
        <p:nvSpPr>
          <p:cNvPr id="6" name="TextBox 5">
            <a:extLst>
              <a:ext uri="{FF2B5EF4-FFF2-40B4-BE49-F238E27FC236}">
                <a16:creationId xmlns:a16="http://schemas.microsoft.com/office/drawing/2014/main" id="{3BA8E1C4-C57A-4BEC-9B6E-39CC375F7CD1}"/>
              </a:ext>
            </a:extLst>
          </p:cNvPr>
          <p:cNvSpPr txBox="1"/>
          <p:nvPr/>
        </p:nvSpPr>
        <p:spPr>
          <a:xfrm>
            <a:off x="7886" y="820216"/>
            <a:ext cx="6088114" cy="5793894"/>
          </a:xfrm>
          <a:prstGeom prst="rect">
            <a:avLst/>
          </a:prstGeom>
          <a:noFill/>
        </p:spPr>
        <p:txBody>
          <a:bodyPr wrap="square" rtlCol="0">
            <a:spAutoFit/>
          </a:bodyPr>
          <a:lstStyle/>
          <a:p>
            <a:pPr marL="285750" indent="-285750" algn="just">
              <a:spcBef>
                <a:spcPts val="600"/>
              </a:spcBef>
              <a:spcAft>
                <a:spcPts val="600"/>
              </a:spcAft>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Mathematical methods and software for processing and analyzing data from the experiments @ NICA</a:t>
            </a:r>
          </a:p>
          <a:p>
            <a:pPr marL="540000" lvl="1" indent="-285750" algn="just">
              <a:spcBef>
                <a:spcPts val="600"/>
              </a:spcBef>
              <a:buClr>
                <a:srgbClr val="000066"/>
              </a:buClr>
              <a:buFont typeface="Calibri" panose="020F0502020204030204" pitchFamily="34" charset="0"/>
              <a:buChar char="−"/>
              <a:defRPr/>
            </a:pPr>
            <a:r>
              <a:rPr kumimoji="1" lang="en-US" sz="1600" dirty="0">
                <a:solidFill>
                  <a:srgbClr val="002060"/>
                </a:solidFill>
                <a:cs typeface="Arial" panose="020B0604020202020204" pitchFamily="34" charset="0"/>
              </a:rPr>
              <a:t>software for alignment and calibration of the BM@N STS (silicon chambers) and GEM (gas electron multipliers) track detectors</a:t>
            </a:r>
          </a:p>
          <a:p>
            <a:pPr marL="540000" lvl="1" indent="-285750" algn="just">
              <a:spcBef>
                <a:spcPts val="6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a:p>
            <a:pPr marL="540000" lvl="1" indent="-285750" algn="just">
              <a:spcBef>
                <a:spcPts val="6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a:p>
            <a:pPr marL="540000" lvl="1" indent="-285750" algn="just">
              <a:spcBef>
                <a:spcPts val="600"/>
              </a:spcBef>
              <a:buClr>
                <a:srgbClr val="000066"/>
              </a:buClr>
              <a:buFont typeface="Calibri" panose="020F0502020204030204" pitchFamily="34" charset="0"/>
              <a:buChar char="−"/>
              <a:defRPr/>
            </a:pPr>
            <a:endParaRPr kumimoji="1" lang="ru-RU" sz="1600" dirty="0">
              <a:solidFill>
                <a:srgbClr val="002060"/>
              </a:solidFill>
              <a:cs typeface="Arial" panose="020B0604020202020204" pitchFamily="34" charset="0"/>
            </a:endParaRPr>
          </a:p>
          <a:p>
            <a:pPr marL="540000" lvl="1" indent="-285750" algn="just">
              <a:spcBef>
                <a:spcPts val="3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a:p>
            <a:pPr marL="540000" lvl="1" indent="-285750" algn="just">
              <a:spcBef>
                <a:spcPts val="3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a:p>
            <a:pPr marL="540000" lvl="1" indent="-285750" algn="just">
              <a:spcBef>
                <a:spcPts val="3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a:p>
            <a:pPr marL="540000" lvl="1" indent="-285750" algn="just">
              <a:spcBef>
                <a:spcPts val="3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a:p>
            <a:pPr marL="540000" lvl="1" indent="-285750" algn="just">
              <a:spcBef>
                <a:spcPts val="300"/>
              </a:spcBef>
              <a:buClr>
                <a:srgbClr val="000066"/>
              </a:buClr>
              <a:buFont typeface="Calibri" panose="020F0502020204030204" pitchFamily="34" charset="0"/>
              <a:buChar char="−"/>
              <a:defRPr/>
            </a:pPr>
            <a:r>
              <a:rPr kumimoji="1" lang="en-US" sz="1600" dirty="0">
                <a:solidFill>
                  <a:srgbClr val="002060"/>
                </a:solidFill>
                <a:cs typeface="Arial" panose="020B0604020202020204" pitchFamily="34" charset="0"/>
              </a:rPr>
              <a:t>development and application of methods and algorithms for processing and analyzing experimental data for the coordinate detectors</a:t>
            </a:r>
          </a:p>
          <a:p>
            <a:pPr marL="540000" lvl="1" indent="-285750" algn="just">
              <a:spcBef>
                <a:spcPts val="6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a:p>
            <a:pPr marL="540000" lvl="1" indent="-285750" algn="just">
              <a:spcBef>
                <a:spcPts val="6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a:p>
            <a:pPr marL="540000" lvl="1" indent="-285750" algn="just">
              <a:spcBef>
                <a:spcPts val="6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a:p>
            <a:pPr marL="540000" lvl="1" indent="-285750" algn="just">
              <a:spcBef>
                <a:spcPts val="6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a:p>
            <a:pPr marL="540000" lvl="1" indent="-285750" algn="just">
              <a:spcBef>
                <a:spcPts val="6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p:txBody>
      </p:sp>
      <p:sp>
        <p:nvSpPr>
          <p:cNvPr id="40" name="TextBox 39">
            <a:extLst>
              <a:ext uri="{FF2B5EF4-FFF2-40B4-BE49-F238E27FC236}">
                <a16:creationId xmlns:a16="http://schemas.microsoft.com/office/drawing/2014/main" id="{3C349034-12EB-4143-BD1C-0BD300DF6043}"/>
              </a:ext>
            </a:extLst>
          </p:cNvPr>
          <p:cNvSpPr txBox="1"/>
          <p:nvPr/>
        </p:nvSpPr>
        <p:spPr>
          <a:xfrm>
            <a:off x="6051728" y="840168"/>
            <a:ext cx="6014357" cy="3046988"/>
          </a:xfrm>
          <a:prstGeom prst="rect">
            <a:avLst/>
          </a:prstGeom>
          <a:noFill/>
        </p:spPr>
        <p:txBody>
          <a:bodyPr wrap="square" rtlCol="0">
            <a:spAutoFit/>
          </a:bodyPr>
          <a:lstStyle/>
          <a:p>
            <a:pPr marL="285750" indent="-285750" algn="just">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Mathematical methods and software for muon reconstruction and the estimation of operation  parameters of CMS detectors @ LHC</a:t>
            </a:r>
          </a:p>
          <a:p>
            <a:pPr marL="540000" lvl="1" indent="-285750" algn="just">
              <a:spcBef>
                <a:spcPts val="600"/>
              </a:spcBef>
              <a:buClr>
                <a:srgbClr val="000066"/>
              </a:buClr>
              <a:buFont typeface="Calibri" panose="020F0502020204030204" pitchFamily="34" charset="0"/>
              <a:buChar char="−"/>
              <a:defRPr/>
            </a:pPr>
            <a:r>
              <a:rPr kumimoji="1" lang="en-US" sz="1600" dirty="0">
                <a:solidFill>
                  <a:srgbClr val="002060"/>
                </a:solidFill>
                <a:cs typeface="Arial" panose="020B0604020202020204" pitchFamily="34" charset="0"/>
              </a:rPr>
              <a:t>reconstruction of the cosmic muon trajectory in the setup for testing active elements of the CMS </a:t>
            </a:r>
            <a:r>
              <a:rPr kumimoji="1" lang="en-US" sz="1600" dirty="0" err="1">
                <a:solidFill>
                  <a:srgbClr val="002060"/>
                </a:solidFill>
                <a:cs typeface="Arial" panose="020B0604020202020204" pitchFamily="34" charset="0"/>
              </a:rPr>
              <a:t>HGCal</a:t>
            </a:r>
            <a:r>
              <a:rPr kumimoji="1" lang="en-US" sz="1600" dirty="0">
                <a:solidFill>
                  <a:srgbClr val="002060"/>
                </a:solidFill>
                <a:cs typeface="Arial" panose="020B0604020202020204" pitchFamily="34" charset="0"/>
              </a:rPr>
              <a:t>, as well as evaluation of the efficiency of </a:t>
            </a:r>
            <a:r>
              <a:rPr kumimoji="1" lang="en-US" sz="1600" dirty="0" err="1">
                <a:solidFill>
                  <a:srgbClr val="002060"/>
                </a:solidFill>
                <a:cs typeface="Arial" panose="020B0604020202020204" pitchFamily="34" charset="0"/>
              </a:rPr>
              <a:t>HGCal</a:t>
            </a:r>
            <a:r>
              <a:rPr kumimoji="1" lang="en-US" sz="1600" dirty="0">
                <a:solidFill>
                  <a:srgbClr val="002060"/>
                </a:solidFill>
                <a:cs typeface="Arial" panose="020B0604020202020204" pitchFamily="34" charset="0"/>
              </a:rPr>
              <a:t> modules; </a:t>
            </a:r>
          </a:p>
          <a:p>
            <a:pPr marL="540000" lvl="1" indent="-285750" algn="just">
              <a:spcBef>
                <a:spcPts val="600"/>
              </a:spcBef>
              <a:buClr>
                <a:srgbClr val="000066"/>
              </a:buClr>
              <a:buFont typeface="Calibri" panose="020F0502020204030204" pitchFamily="34" charset="0"/>
              <a:buChar char="−"/>
              <a:defRPr/>
            </a:pPr>
            <a:r>
              <a:rPr kumimoji="1" lang="en-US" sz="1600" dirty="0">
                <a:solidFill>
                  <a:srgbClr val="002060"/>
                </a:solidFill>
                <a:cs typeface="Arial" panose="020B0604020202020204" pitchFamily="34" charset="0"/>
              </a:rPr>
              <a:t>usage of discrete wavelet analysis to recognize the coordinates of close-flying particles from over-lapping signals in the Cathode Strip Chambers (CSC). Evaluation of the operation parameters of  CSC detectors and of the rate of background particles for different types of experimental data. </a:t>
            </a:r>
            <a:endParaRPr kumimoji="1" lang="ru-RU" sz="1600" dirty="0">
              <a:solidFill>
                <a:srgbClr val="002060"/>
              </a:solidFill>
              <a:cs typeface="Arial" panose="020B0604020202020204" pitchFamily="34" charset="0"/>
            </a:endParaRPr>
          </a:p>
        </p:txBody>
      </p:sp>
      <p:grpSp>
        <p:nvGrpSpPr>
          <p:cNvPr id="41" name="Group 3">
            <a:extLst>
              <a:ext uri="{FF2B5EF4-FFF2-40B4-BE49-F238E27FC236}">
                <a16:creationId xmlns:a16="http://schemas.microsoft.com/office/drawing/2014/main" id="{134E5027-66A5-4DD0-BE84-9A1132830D19}"/>
              </a:ext>
            </a:extLst>
          </p:cNvPr>
          <p:cNvGrpSpPr/>
          <p:nvPr/>
        </p:nvGrpSpPr>
        <p:grpSpPr>
          <a:xfrm>
            <a:off x="7168312" y="3856245"/>
            <a:ext cx="4031912" cy="2811179"/>
            <a:chOff x="1829094" y="44624"/>
            <a:chExt cx="4031912" cy="2811179"/>
          </a:xfrm>
        </p:grpSpPr>
        <p:grpSp>
          <p:nvGrpSpPr>
            <p:cNvPr id="42" name="Group 1">
              <a:extLst>
                <a:ext uri="{FF2B5EF4-FFF2-40B4-BE49-F238E27FC236}">
                  <a16:creationId xmlns:a16="http://schemas.microsoft.com/office/drawing/2014/main" id="{20C59055-4108-4D44-969F-C3C37E65DA5B}"/>
                </a:ext>
              </a:extLst>
            </p:cNvPr>
            <p:cNvGrpSpPr/>
            <p:nvPr/>
          </p:nvGrpSpPr>
          <p:grpSpPr>
            <a:xfrm>
              <a:off x="1829094" y="44624"/>
              <a:ext cx="4031912" cy="2811179"/>
              <a:chOff x="1829094" y="44624"/>
              <a:chExt cx="4031912" cy="2811179"/>
            </a:xfrm>
          </p:grpSpPr>
          <p:pic>
            <p:nvPicPr>
              <p:cNvPr id="44" name="Google Shape;229;p33" descr="C:\Users\Николай\Downloads\report\home\nvoytish\report\singleMu1000GeV\RH_EfficiencyvsEta.gif">
                <a:extLst>
                  <a:ext uri="{FF2B5EF4-FFF2-40B4-BE49-F238E27FC236}">
                    <a16:creationId xmlns:a16="http://schemas.microsoft.com/office/drawing/2014/main" id="{C61494C7-E774-4FBC-B2BE-1E4E9A34EC3D}"/>
                  </a:ext>
                </a:extLst>
              </p:cNvPr>
              <p:cNvPicPr preferRelativeResize="0"/>
              <p:nvPr/>
            </p:nvPicPr>
            <p:blipFill rotWithShape="1">
              <a:blip r:embed="rId3">
                <a:alphaModFix/>
              </a:blip>
              <a:srcRect/>
              <a:stretch/>
            </p:blipFill>
            <p:spPr>
              <a:xfrm>
                <a:off x="1920534" y="155580"/>
                <a:ext cx="3940472" cy="2700223"/>
              </a:xfrm>
              <a:prstGeom prst="rect">
                <a:avLst/>
              </a:prstGeom>
              <a:noFill/>
              <a:ln>
                <a:noFill/>
              </a:ln>
            </p:spPr>
          </p:pic>
          <p:sp>
            <p:nvSpPr>
              <p:cNvPr id="45" name="TextBox 44">
                <a:extLst>
                  <a:ext uri="{FF2B5EF4-FFF2-40B4-BE49-F238E27FC236}">
                    <a16:creationId xmlns:a16="http://schemas.microsoft.com/office/drawing/2014/main" id="{2DF2D1B6-D2BB-4494-B683-EB53BEEAE82C}"/>
                  </a:ext>
                </a:extLst>
              </p:cNvPr>
              <p:cNvSpPr txBox="1"/>
              <p:nvPr/>
            </p:nvSpPr>
            <p:spPr>
              <a:xfrm>
                <a:off x="1829094" y="44624"/>
                <a:ext cx="2289278" cy="369332"/>
              </a:xfrm>
              <a:prstGeom prst="rect">
                <a:avLst/>
              </a:prstGeom>
              <a:solidFill>
                <a:schemeClr val="bg1"/>
              </a:solidFill>
            </p:spPr>
            <p:txBody>
              <a:bodyPr wrap="square" rtlCol="0">
                <a:spAutoFit/>
              </a:bodyPr>
              <a:lstStyle/>
              <a:p>
                <a:endParaRPr lang="ru-RU" dirty="0"/>
              </a:p>
            </p:txBody>
          </p:sp>
        </p:grpSp>
        <p:sp>
          <p:nvSpPr>
            <p:cNvPr id="43" name="Google Shape;237;p33">
              <a:extLst>
                <a:ext uri="{FF2B5EF4-FFF2-40B4-BE49-F238E27FC236}">
                  <a16:creationId xmlns:a16="http://schemas.microsoft.com/office/drawing/2014/main" id="{5167FC81-DC5B-4629-9A1C-22D41BF87047}"/>
                </a:ext>
              </a:extLst>
            </p:cNvPr>
            <p:cNvSpPr txBox="1">
              <a:spLocks/>
            </p:cNvSpPr>
            <p:nvPr/>
          </p:nvSpPr>
          <p:spPr>
            <a:xfrm>
              <a:off x="2466557" y="1705947"/>
              <a:ext cx="2848425" cy="529544"/>
            </a:xfrm>
            <a:prstGeom prst="rect">
              <a:avLst/>
            </a:prstGeom>
            <a:noFill/>
            <a:ln>
              <a:noFill/>
            </a:ln>
          </p:spPr>
          <p:txBody>
            <a:bodyPr spcFirstLastPara="1" vert="horz" wrap="square"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0000FF"/>
                  </a:solidFill>
                </a:rPr>
                <a:t>Blue</a:t>
              </a:r>
              <a:r>
                <a:rPr lang="ru-RU" sz="1600" dirty="0">
                  <a:solidFill>
                    <a:srgbClr val="002060"/>
                  </a:solidFill>
                </a:rPr>
                <a:t> </a:t>
              </a:r>
              <a:r>
                <a:rPr lang="ru-RU" sz="1600" dirty="0"/>
                <a:t>–  </a:t>
              </a:r>
              <a:r>
                <a:rPr lang="en-US" sz="1600" dirty="0"/>
                <a:t>old algorithm</a:t>
              </a:r>
            </a:p>
            <a:p>
              <a:pPr marL="0" indent="0" algn="ctr">
                <a:buFont typeface="Arial" panose="020B0604020202020204" pitchFamily="34" charset="0"/>
                <a:buNone/>
              </a:pPr>
              <a:r>
                <a:rPr lang="en-US" sz="1600" dirty="0">
                  <a:solidFill>
                    <a:srgbClr val="FF0000"/>
                  </a:solidFill>
                </a:rPr>
                <a:t>Red</a:t>
              </a:r>
              <a:r>
                <a:rPr lang="ru-RU" sz="1600" dirty="0">
                  <a:solidFill>
                    <a:srgbClr val="FF0000"/>
                  </a:solidFill>
                </a:rPr>
                <a:t>  </a:t>
              </a:r>
              <a:r>
                <a:rPr lang="ru-RU" sz="1600" dirty="0"/>
                <a:t>– </a:t>
              </a:r>
              <a:r>
                <a:rPr lang="en-US" sz="1600" dirty="0"/>
                <a:t>new </a:t>
              </a:r>
              <a:r>
                <a:rPr lang="ru-RU" sz="1600" dirty="0"/>
                <a:t> </a:t>
              </a:r>
              <a:r>
                <a:rPr lang="en-US" sz="1600" dirty="0"/>
                <a:t>algorithm</a:t>
              </a:r>
              <a:endParaRPr lang="ru-RU" sz="1600" dirty="0">
                <a:solidFill>
                  <a:srgbClr val="FF0000"/>
                </a:solidFill>
              </a:endParaRPr>
            </a:p>
          </p:txBody>
        </p:sp>
      </p:grpSp>
      <p:pic>
        <p:nvPicPr>
          <p:cNvPr id="14" name="Рисунок 13">
            <a:extLst>
              <a:ext uri="{FF2B5EF4-FFF2-40B4-BE49-F238E27FC236}">
                <a16:creationId xmlns:a16="http://schemas.microsoft.com/office/drawing/2014/main" id="{4CB74F7A-8E1B-402A-814F-6E4FA2BF1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5005" y="4724313"/>
            <a:ext cx="1984415" cy="1185997"/>
          </a:xfrm>
          <a:prstGeom prst="rect">
            <a:avLst/>
          </a:prstGeom>
        </p:spPr>
      </p:pic>
      <p:pic>
        <p:nvPicPr>
          <p:cNvPr id="8" name="Рисунок 7">
            <a:extLst>
              <a:ext uri="{FF2B5EF4-FFF2-40B4-BE49-F238E27FC236}">
                <a16:creationId xmlns:a16="http://schemas.microsoft.com/office/drawing/2014/main" id="{D17FCD44-9B67-48A7-89BE-F607136A041E}"/>
              </a:ext>
            </a:extLst>
          </p:cNvPr>
          <p:cNvPicPr>
            <a:picLocks noChangeAspect="1"/>
          </p:cNvPicPr>
          <p:nvPr/>
        </p:nvPicPr>
        <p:blipFill>
          <a:blip r:embed="rId5"/>
          <a:stretch>
            <a:fillRect/>
          </a:stretch>
        </p:blipFill>
        <p:spPr>
          <a:xfrm>
            <a:off x="196532" y="2220145"/>
            <a:ext cx="3782846" cy="1620128"/>
          </a:xfrm>
          <a:prstGeom prst="rect">
            <a:avLst/>
          </a:prstGeom>
        </p:spPr>
      </p:pic>
      <p:pic>
        <p:nvPicPr>
          <p:cNvPr id="17" name="Picture 13">
            <a:extLst>
              <a:ext uri="{FF2B5EF4-FFF2-40B4-BE49-F238E27FC236}">
                <a16:creationId xmlns:a16="http://schemas.microsoft.com/office/drawing/2014/main" id="{BFADD3ED-7AC0-4C9D-BAB4-215C5BC1EF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7" y="4947133"/>
            <a:ext cx="6740902" cy="1795348"/>
          </a:xfrm>
          <a:prstGeom prst="rect">
            <a:avLst/>
          </a:prstGeom>
        </p:spPr>
      </p:pic>
      <p:pic>
        <p:nvPicPr>
          <p:cNvPr id="9" name="Рисунок 8">
            <a:extLst>
              <a:ext uri="{FF2B5EF4-FFF2-40B4-BE49-F238E27FC236}">
                <a16:creationId xmlns:a16="http://schemas.microsoft.com/office/drawing/2014/main" id="{D37AB96B-B0C1-4FCA-87BB-B5FD3F9DA66A}"/>
              </a:ext>
            </a:extLst>
          </p:cNvPr>
          <p:cNvPicPr>
            <a:picLocks noChangeAspect="1"/>
          </p:cNvPicPr>
          <p:nvPr/>
        </p:nvPicPr>
        <p:blipFill>
          <a:blip r:embed="rId7"/>
          <a:stretch>
            <a:fillRect/>
          </a:stretch>
        </p:blipFill>
        <p:spPr>
          <a:xfrm>
            <a:off x="3833437" y="2268263"/>
            <a:ext cx="2614383" cy="1795348"/>
          </a:xfrm>
          <a:prstGeom prst="rect">
            <a:avLst/>
          </a:prstGeom>
        </p:spPr>
      </p:pic>
      <p:pic>
        <p:nvPicPr>
          <p:cNvPr id="15" name="Рисунок 14">
            <a:extLst>
              <a:ext uri="{FF2B5EF4-FFF2-40B4-BE49-F238E27FC236}">
                <a16:creationId xmlns:a16="http://schemas.microsoft.com/office/drawing/2014/main" id="{BECD9D2B-1ACD-4297-8437-E88BA3FB0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7990" y="4947134"/>
            <a:ext cx="2730322" cy="1644592"/>
          </a:xfrm>
          <a:prstGeom prst="rect">
            <a:avLst/>
          </a:prstGeom>
        </p:spPr>
      </p:pic>
      <p:pic>
        <p:nvPicPr>
          <p:cNvPr id="13" name="Рисунок 3">
            <a:extLst>
              <a:ext uri="{FF2B5EF4-FFF2-40B4-BE49-F238E27FC236}">
                <a16:creationId xmlns:a16="http://schemas.microsoft.com/office/drawing/2014/main" id="{DBBB6D6D-A7F0-386A-594D-BA78B8E50AA0}"/>
              </a:ext>
            </a:extLst>
          </p:cNvPr>
          <p:cNvPicPr/>
          <p:nvPr/>
        </p:nvPicPr>
        <p:blipFill>
          <a:blip r:embed="rId9"/>
          <a:stretch/>
        </p:blipFill>
        <p:spPr>
          <a:xfrm>
            <a:off x="11036520" y="52200"/>
            <a:ext cx="1000440" cy="696960"/>
          </a:xfrm>
          <a:prstGeom prst="rect">
            <a:avLst/>
          </a:prstGeom>
          <a:ln>
            <a:noFill/>
          </a:ln>
        </p:spPr>
      </p:pic>
    </p:spTree>
    <p:extLst>
      <p:ext uri="{BB962C8B-B14F-4D97-AF65-F5344CB8AC3E}">
        <p14:creationId xmlns:p14="http://schemas.microsoft.com/office/powerpoint/2010/main" val="3276382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3A13BA69-CBB1-F22F-1990-B0C3C32CD374}"/>
              </a:ext>
            </a:extLst>
          </p:cNvPr>
          <p:cNvSpPr/>
          <p:nvPr/>
        </p:nvSpPr>
        <p:spPr>
          <a:xfrm flipH="1">
            <a:off x="0" y="0"/>
            <a:ext cx="12191760" cy="772200"/>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sp>
        <p:nvSpPr>
          <p:cNvPr id="2" name="Title 1">
            <a:extLst>
              <a:ext uri="{FF2B5EF4-FFF2-40B4-BE49-F238E27FC236}">
                <a16:creationId xmlns:a16="http://schemas.microsoft.com/office/drawing/2014/main" id="{97C821AD-9E64-44D8-896E-2EC026CA7E75}"/>
              </a:ext>
            </a:extLst>
          </p:cNvPr>
          <p:cNvSpPr>
            <a:spLocks noGrp="1"/>
          </p:cNvSpPr>
          <p:nvPr>
            <p:ph type="title"/>
          </p:nvPr>
        </p:nvSpPr>
        <p:spPr>
          <a:xfrm>
            <a:off x="496148" y="17303"/>
            <a:ext cx="10385572" cy="683286"/>
          </a:xfrm>
        </p:spPr>
        <p:txBody>
          <a:bodyPr>
            <a:normAutofit fontScale="90000"/>
          </a:bodyPr>
          <a:lstStyle/>
          <a:p>
            <a:r>
              <a:rPr lang="en-US" dirty="0">
                <a:solidFill>
                  <a:schemeClr val="bg1"/>
                </a:solidFill>
              </a:rPr>
              <a:t>Machine Learning Methods for the Track Reconstruction and PID </a:t>
            </a:r>
          </a:p>
        </p:txBody>
      </p:sp>
      <p:sp>
        <p:nvSpPr>
          <p:cNvPr id="5" name="Slide Number Placeholder 4">
            <a:extLst>
              <a:ext uri="{FF2B5EF4-FFF2-40B4-BE49-F238E27FC236}">
                <a16:creationId xmlns:a16="http://schemas.microsoft.com/office/drawing/2014/main" id="{792BB606-C61D-407D-98DE-503385E47D10}"/>
              </a:ext>
            </a:extLst>
          </p:cNvPr>
          <p:cNvSpPr>
            <a:spLocks noGrp="1"/>
          </p:cNvSpPr>
          <p:nvPr>
            <p:ph type="sldNum" sz="quarter" idx="12"/>
          </p:nvPr>
        </p:nvSpPr>
        <p:spPr/>
        <p:txBody>
          <a:bodyPr/>
          <a:lstStyle/>
          <a:p>
            <a:fld id="{0528AAB8-6B0B-42CC-91F5-49948E541453}" type="slidenum">
              <a:rPr lang="ru-RU" smtClean="0"/>
              <a:t>21</a:t>
            </a:fld>
            <a:endParaRPr lang="ru-RU"/>
          </a:p>
        </p:txBody>
      </p:sp>
      <p:pic>
        <p:nvPicPr>
          <p:cNvPr id="7" name="Picture 11">
            <a:extLst>
              <a:ext uri="{FF2B5EF4-FFF2-40B4-BE49-F238E27FC236}">
                <a16:creationId xmlns:a16="http://schemas.microsoft.com/office/drawing/2014/main" id="{901ED753-8618-45BD-87CF-BB5891330323}"/>
              </a:ext>
            </a:extLst>
          </p:cNvPr>
          <p:cNvPicPr>
            <a:picLocks noChangeAspect="1"/>
          </p:cNvPicPr>
          <p:nvPr/>
        </p:nvPicPr>
        <p:blipFill>
          <a:blip r:embed="rId2"/>
          <a:stretch>
            <a:fillRect/>
          </a:stretch>
        </p:blipFill>
        <p:spPr>
          <a:xfrm>
            <a:off x="210237" y="2941107"/>
            <a:ext cx="3926334" cy="2438824"/>
          </a:xfrm>
          <a:prstGeom prst="rect">
            <a:avLst/>
          </a:prstGeom>
        </p:spPr>
      </p:pic>
      <p:sp>
        <p:nvSpPr>
          <p:cNvPr id="15" name="Rectangle 8">
            <a:extLst>
              <a:ext uri="{FF2B5EF4-FFF2-40B4-BE49-F238E27FC236}">
                <a16:creationId xmlns:a16="http://schemas.microsoft.com/office/drawing/2014/main" id="{FE4EE70A-06AE-41EB-8359-45DA8932D95E}"/>
              </a:ext>
            </a:extLst>
          </p:cNvPr>
          <p:cNvSpPr/>
          <p:nvPr/>
        </p:nvSpPr>
        <p:spPr>
          <a:xfrm>
            <a:off x="84639" y="5675239"/>
            <a:ext cx="6783920" cy="646331"/>
          </a:xfrm>
          <a:prstGeom prst="rect">
            <a:avLst/>
          </a:prstGeom>
        </p:spPr>
        <p:txBody>
          <a:bodyPr wrap="square">
            <a:spAutoFit/>
          </a:bodyPr>
          <a:lstStyle/>
          <a:p>
            <a:pPr algn="just">
              <a:spcBef>
                <a:spcPts val="600"/>
              </a:spcBef>
              <a:buClr>
                <a:srgbClr val="000066"/>
              </a:buClr>
              <a:defRPr/>
            </a:pPr>
            <a:r>
              <a:rPr kumimoji="1" lang="en-US" dirty="0">
                <a:solidFill>
                  <a:srgbClr val="002060"/>
                </a:solidFill>
                <a:cs typeface="Arial" panose="020B0604020202020204" pitchFamily="34" charset="0"/>
              </a:rPr>
              <a:t>Preliminary results: accuracy of about </a:t>
            </a:r>
            <a:r>
              <a:rPr kumimoji="1" lang="ru-RU" dirty="0">
                <a:solidFill>
                  <a:srgbClr val="C00000"/>
                </a:solidFill>
                <a:cs typeface="Arial" panose="020B0604020202020204" pitchFamily="34" charset="0"/>
              </a:rPr>
              <a:t>99%</a:t>
            </a:r>
            <a:r>
              <a:rPr kumimoji="1" lang="ru-RU" dirty="0">
                <a:solidFill>
                  <a:srgbClr val="002060"/>
                </a:solidFill>
                <a:cs typeface="Arial" panose="020B0604020202020204" pitchFamily="34" charset="0"/>
              </a:rPr>
              <a:t> </a:t>
            </a:r>
            <a:r>
              <a:rPr kumimoji="1" lang="en-US" dirty="0">
                <a:solidFill>
                  <a:srgbClr val="002060"/>
                </a:solidFill>
                <a:cs typeface="Arial" panose="020B0604020202020204" pitchFamily="34" charset="0"/>
              </a:rPr>
              <a:t>for testing data</a:t>
            </a:r>
            <a:r>
              <a:rPr kumimoji="1" lang="ru-RU" dirty="0">
                <a:solidFill>
                  <a:srgbClr val="002060"/>
                </a:solidFill>
                <a:cs typeface="Arial" panose="020B0604020202020204" pitchFamily="34" charset="0"/>
              </a:rPr>
              <a:t> </a:t>
            </a:r>
            <a:r>
              <a:rPr kumimoji="1" lang="en-US" dirty="0">
                <a:solidFill>
                  <a:srgbClr val="002060"/>
                </a:solidFill>
                <a:cs typeface="Arial" panose="020B0604020202020204" pitchFamily="34" charset="0"/>
              </a:rPr>
              <a:t>(1</a:t>
            </a:r>
            <a:r>
              <a:rPr kumimoji="1" lang="ru-RU" dirty="0">
                <a:solidFill>
                  <a:srgbClr val="002060"/>
                </a:solidFill>
                <a:cs typeface="Arial" panose="020B0604020202020204" pitchFamily="34" charset="0"/>
              </a:rPr>
              <a:t>8% </a:t>
            </a:r>
            <a:r>
              <a:rPr kumimoji="1" lang="en-US" dirty="0">
                <a:solidFill>
                  <a:srgbClr val="002060"/>
                </a:solidFill>
                <a:cs typeface="Arial" panose="020B0604020202020204" pitchFamily="34" charset="0"/>
              </a:rPr>
              <a:t>of true segments are lost)</a:t>
            </a:r>
            <a:endParaRPr kumimoji="1" lang="ru-RU" dirty="0">
              <a:solidFill>
                <a:srgbClr val="002060"/>
              </a:solidFill>
              <a:cs typeface="Arial" panose="020B0604020202020204" pitchFamily="34" charset="0"/>
            </a:endParaRPr>
          </a:p>
        </p:txBody>
      </p:sp>
      <p:sp>
        <p:nvSpPr>
          <p:cNvPr id="17" name="TextBox 16">
            <a:extLst>
              <a:ext uri="{FF2B5EF4-FFF2-40B4-BE49-F238E27FC236}">
                <a16:creationId xmlns:a16="http://schemas.microsoft.com/office/drawing/2014/main" id="{BD35071D-2AAC-45C1-A28C-6E1E6C6A3D6A}"/>
              </a:ext>
            </a:extLst>
          </p:cNvPr>
          <p:cNvSpPr txBox="1"/>
          <p:nvPr/>
        </p:nvSpPr>
        <p:spPr>
          <a:xfrm>
            <a:off x="84639" y="747520"/>
            <a:ext cx="9516561" cy="646331"/>
          </a:xfrm>
          <a:prstGeom prst="rect">
            <a:avLst/>
          </a:prstGeom>
          <a:noFill/>
        </p:spPr>
        <p:txBody>
          <a:bodyPr wrap="square" rtlCol="0">
            <a:spAutoFit/>
          </a:bodyPr>
          <a:lstStyle/>
          <a:p>
            <a:pPr marL="285750" indent="-285750" algn="just">
              <a:spcBef>
                <a:spcPts val="600"/>
              </a:spcBef>
              <a:spcAft>
                <a:spcPts val="600"/>
              </a:spcAft>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particle identification based on the gradient boosting of decision trees with MPD Time-Projection Chamber (TPC) and Time-of-Flight (TOF) </a:t>
            </a:r>
            <a:endParaRPr kumimoji="1" lang="ru-RU" dirty="0">
              <a:solidFill>
                <a:srgbClr val="002060"/>
              </a:solidFill>
              <a:cs typeface="Arial" panose="020B0604020202020204" pitchFamily="34" charset="0"/>
            </a:endParaRPr>
          </a:p>
        </p:txBody>
      </p:sp>
      <p:sp>
        <p:nvSpPr>
          <p:cNvPr id="18" name="TextBox 17">
            <a:extLst>
              <a:ext uri="{FF2B5EF4-FFF2-40B4-BE49-F238E27FC236}">
                <a16:creationId xmlns:a16="http://schemas.microsoft.com/office/drawing/2014/main" id="{B4642C92-D471-4CCF-906F-2F38EE903E20}"/>
              </a:ext>
            </a:extLst>
          </p:cNvPr>
          <p:cNvSpPr txBox="1"/>
          <p:nvPr/>
        </p:nvSpPr>
        <p:spPr>
          <a:xfrm>
            <a:off x="163536" y="1510187"/>
            <a:ext cx="7179190" cy="1200329"/>
          </a:xfrm>
          <a:prstGeom prst="rect">
            <a:avLst/>
          </a:prstGeom>
          <a:noFill/>
        </p:spPr>
        <p:txBody>
          <a:bodyPr wrap="square" rtlCol="0">
            <a:spAutoFit/>
          </a:bodyPr>
          <a:lstStyle/>
          <a:p>
            <a:pPr marL="285750" indent="-285750" algn="just">
              <a:spcBef>
                <a:spcPts val="600"/>
              </a:spcBef>
              <a:spcAft>
                <a:spcPts val="600"/>
              </a:spcAft>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new approaches to track recognition in SPD strip and pixel detectors based on a recurrent neural network and a graph network  (already used for track recognition in the BM@N experiment at JINR and in the BESIII experiment in China)</a:t>
            </a:r>
            <a:endParaRPr kumimoji="1" lang="ru-RU" sz="1600" dirty="0">
              <a:solidFill>
                <a:srgbClr val="002060"/>
              </a:solidFill>
              <a:cs typeface="Arial" panose="020B0604020202020204" pitchFamily="34" charset="0"/>
            </a:endParaRPr>
          </a:p>
        </p:txBody>
      </p:sp>
      <p:pic>
        <p:nvPicPr>
          <p:cNvPr id="13" name="Рисунок 12">
            <a:extLst>
              <a:ext uri="{FF2B5EF4-FFF2-40B4-BE49-F238E27FC236}">
                <a16:creationId xmlns:a16="http://schemas.microsoft.com/office/drawing/2014/main" id="{CF7A58B4-C50D-4093-A954-53BF722A25A1}"/>
              </a:ext>
            </a:extLst>
          </p:cNvPr>
          <p:cNvPicPr>
            <a:picLocks noChangeAspect="1"/>
          </p:cNvPicPr>
          <p:nvPr/>
        </p:nvPicPr>
        <p:blipFill>
          <a:blip r:embed="rId3"/>
          <a:stretch>
            <a:fillRect/>
          </a:stretch>
        </p:blipFill>
        <p:spPr>
          <a:xfrm>
            <a:off x="7342726" y="1958364"/>
            <a:ext cx="4594682" cy="3063121"/>
          </a:xfrm>
          <a:prstGeom prst="rect">
            <a:avLst/>
          </a:prstGeom>
        </p:spPr>
      </p:pic>
      <p:sp>
        <p:nvSpPr>
          <p:cNvPr id="19" name="Прямоугольник 18">
            <a:extLst>
              <a:ext uri="{FF2B5EF4-FFF2-40B4-BE49-F238E27FC236}">
                <a16:creationId xmlns:a16="http://schemas.microsoft.com/office/drawing/2014/main" id="{38B992ED-4AAE-4021-8325-5A6C572B1E89}"/>
              </a:ext>
            </a:extLst>
          </p:cNvPr>
          <p:cNvSpPr/>
          <p:nvPr/>
        </p:nvSpPr>
        <p:spPr>
          <a:xfrm>
            <a:off x="7512679" y="5133705"/>
            <a:ext cx="4594682" cy="1200329"/>
          </a:xfrm>
          <a:prstGeom prst="rect">
            <a:avLst/>
          </a:prstGeom>
        </p:spPr>
        <p:txBody>
          <a:bodyPr wrap="square">
            <a:spAutoFit/>
          </a:bodyPr>
          <a:lstStyle/>
          <a:p>
            <a:pPr algn="just">
              <a:spcBef>
                <a:spcPts val="600"/>
              </a:spcBef>
              <a:spcAft>
                <a:spcPts val="600"/>
              </a:spcAft>
              <a:buClr>
                <a:srgbClr val="000066"/>
              </a:buClr>
              <a:defRPr/>
            </a:pPr>
            <a:r>
              <a:rPr kumimoji="1" lang="ru-RU" dirty="0" err="1">
                <a:solidFill>
                  <a:srgbClr val="002060"/>
                </a:solidFill>
                <a:cs typeface="Arial" panose="020B0604020202020204" pitchFamily="34" charset="0"/>
              </a:rPr>
              <a:t>Efficiency</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and</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contamination</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of</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the</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identification</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of</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positively</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charged</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particles</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in</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the</a:t>
            </a:r>
            <a:r>
              <a:rPr kumimoji="1" lang="ru-RU" dirty="0">
                <a:solidFill>
                  <a:srgbClr val="002060"/>
                </a:solidFill>
                <a:cs typeface="Arial" panose="020B0604020202020204" pitchFamily="34" charset="0"/>
              </a:rPr>
              <a:t> MPD </a:t>
            </a:r>
            <a:r>
              <a:rPr kumimoji="1" lang="ru-RU" dirty="0" err="1">
                <a:solidFill>
                  <a:srgbClr val="002060"/>
                </a:solidFill>
                <a:cs typeface="Arial" panose="020B0604020202020204" pitchFamily="34" charset="0"/>
              </a:rPr>
              <a:t>model</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data</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obtained</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by</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the</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method</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of</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decision</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trees</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with</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gradient</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boosting</a:t>
            </a:r>
            <a:endParaRPr kumimoji="1" lang="ru-RU" dirty="0">
              <a:solidFill>
                <a:srgbClr val="002060"/>
              </a:solidFill>
              <a:cs typeface="Arial" panose="020B0604020202020204" pitchFamily="34" charset="0"/>
            </a:endParaRPr>
          </a:p>
        </p:txBody>
      </p:sp>
      <p:pic>
        <p:nvPicPr>
          <p:cNvPr id="20" name="Рисунок 19">
            <a:extLst>
              <a:ext uri="{FF2B5EF4-FFF2-40B4-BE49-F238E27FC236}">
                <a16:creationId xmlns:a16="http://schemas.microsoft.com/office/drawing/2014/main" id="{C9B26E7A-F0BA-44B6-B34F-8CDDA311C065}"/>
              </a:ext>
            </a:extLst>
          </p:cNvPr>
          <p:cNvPicPr>
            <a:picLocks noChangeAspect="1"/>
          </p:cNvPicPr>
          <p:nvPr/>
        </p:nvPicPr>
        <p:blipFill>
          <a:blip r:embed="rId4"/>
          <a:stretch>
            <a:fillRect/>
          </a:stretch>
        </p:blipFill>
        <p:spPr>
          <a:xfrm>
            <a:off x="4347618" y="2758618"/>
            <a:ext cx="2743200" cy="2881553"/>
          </a:xfrm>
          <a:prstGeom prst="rect">
            <a:avLst/>
          </a:prstGeom>
        </p:spPr>
      </p:pic>
      <p:pic>
        <p:nvPicPr>
          <p:cNvPr id="21" name="Picture 10">
            <a:extLst>
              <a:ext uri="{FF2B5EF4-FFF2-40B4-BE49-F238E27FC236}">
                <a16:creationId xmlns:a16="http://schemas.microsoft.com/office/drawing/2014/main" id="{A1BA4E34-5641-475A-BD94-A60B3704B195}"/>
              </a:ext>
            </a:extLst>
          </p:cNvPr>
          <p:cNvPicPr>
            <a:picLocks noChangeAspect="1"/>
          </p:cNvPicPr>
          <p:nvPr/>
        </p:nvPicPr>
        <p:blipFill>
          <a:blip r:embed="rId5"/>
          <a:stretch>
            <a:fillRect/>
          </a:stretch>
        </p:blipFill>
        <p:spPr>
          <a:xfrm>
            <a:off x="9867899" y="747520"/>
            <a:ext cx="2160565" cy="1573811"/>
          </a:xfrm>
          <a:prstGeom prst="rect">
            <a:avLst/>
          </a:prstGeom>
          <a:ln w="15875">
            <a:solidFill>
              <a:schemeClr val="tx1"/>
            </a:solidFill>
          </a:ln>
        </p:spPr>
      </p:pic>
      <p:sp>
        <p:nvSpPr>
          <p:cNvPr id="22" name="Прямоугольник 21">
            <a:extLst>
              <a:ext uri="{FF2B5EF4-FFF2-40B4-BE49-F238E27FC236}">
                <a16:creationId xmlns:a16="http://schemas.microsoft.com/office/drawing/2014/main" id="{56099D54-E16D-4860-9CEE-03110AD75490}"/>
              </a:ext>
            </a:extLst>
          </p:cNvPr>
          <p:cNvSpPr/>
          <p:nvPr/>
        </p:nvSpPr>
        <p:spPr>
          <a:xfrm>
            <a:off x="3319362" y="2691546"/>
            <a:ext cx="862737" cy="369332"/>
          </a:xfrm>
          <a:prstGeom prst="rect">
            <a:avLst/>
          </a:prstGeom>
        </p:spPr>
        <p:txBody>
          <a:bodyPr wrap="none">
            <a:spAutoFit/>
          </a:bodyPr>
          <a:lstStyle/>
          <a:p>
            <a:r>
              <a:rPr kumimoji="1" lang="en-US" dirty="0">
                <a:solidFill>
                  <a:srgbClr val="FF0000"/>
                </a:solidFill>
                <a:cs typeface="Arial" panose="020B0604020202020204" pitchFamily="34" charset="0"/>
              </a:rPr>
              <a:t>BM@N</a:t>
            </a:r>
            <a:endParaRPr lang="ru-RU" dirty="0">
              <a:solidFill>
                <a:srgbClr val="FF0000"/>
              </a:solidFill>
            </a:endParaRPr>
          </a:p>
        </p:txBody>
      </p:sp>
      <p:sp>
        <p:nvSpPr>
          <p:cNvPr id="16" name="Прямоугольник 15">
            <a:extLst>
              <a:ext uri="{FF2B5EF4-FFF2-40B4-BE49-F238E27FC236}">
                <a16:creationId xmlns:a16="http://schemas.microsoft.com/office/drawing/2014/main" id="{20147966-9F9D-4628-BCD5-C1EF6C63E1F2}"/>
              </a:ext>
            </a:extLst>
          </p:cNvPr>
          <p:cNvSpPr/>
          <p:nvPr/>
        </p:nvSpPr>
        <p:spPr>
          <a:xfrm>
            <a:off x="8675379" y="1722465"/>
            <a:ext cx="643125" cy="369332"/>
          </a:xfrm>
          <a:prstGeom prst="rect">
            <a:avLst/>
          </a:prstGeom>
        </p:spPr>
        <p:txBody>
          <a:bodyPr wrap="none">
            <a:spAutoFit/>
          </a:bodyPr>
          <a:lstStyle/>
          <a:p>
            <a:r>
              <a:rPr kumimoji="1" lang="en-US" dirty="0">
                <a:solidFill>
                  <a:srgbClr val="FF0000"/>
                </a:solidFill>
                <a:cs typeface="Arial" panose="020B0604020202020204" pitchFamily="34" charset="0"/>
              </a:rPr>
              <a:t>MPD</a:t>
            </a:r>
            <a:endParaRPr lang="ru-RU" dirty="0">
              <a:solidFill>
                <a:srgbClr val="FF0000"/>
              </a:solidFill>
            </a:endParaRPr>
          </a:p>
        </p:txBody>
      </p:sp>
      <p:pic>
        <p:nvPicPr>
          <p:cNvPr id="6" name="Рисунок 3">
            <a:extLst>
              <a:ext uri="{FF2B5EF4-FFF2-40B4-BE49-F238E27FC236}">
                <a16:creationId xmlns:a16="http://schemas.microsoft.com/office/drawing/2014/main" id="{124B311D-81D5-914B-BCCB-DC202C9E5568}"/>
              </a:ext>
            </a:extLst>
          </p:cNvPr>
          <p:cNvPicPr/>
          <p:nvPr/>
        </p:nvPicPr>
        <p:blipFill>
          <a:blip r:embed="rId6"/>
          <a:stretch/>
        </p:blipFill>
        <p:spPr>
          <a:xfrm>
            <a:off x="11036520" y="52200"/>
            <a:ext cx="1000440" cy="696960"/>
          </a:xfrm>
          <a:prstGeom prst="rect">
            <a:avLst/>
          </a:prstGeom>
          <a:ln>
            <a:noFill/>
          </a:ln>
        </p:spPr>
      </p:pic>
    </p:spTree>
    <p:extLst>
      <p:ext uri="{BB962C8B-B14F-4D97-AF65-F5344CB8AC3E}">
        <p14:creationId xmlns:p14="http://schemas.microsoft.com/office/powerpoint/2010/main" val="216006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4387EB98-F457-4988-81CC-594988DBFB07}"/>
              </a:ext>
            </a:extLst>
          </p:cNvPr>
          <p:cNvSpPr>
            <a:spLocks noGrp="1"/>
          </p:cNvSpPr>
          <p:nvPr>
            <p:ph type="sldNum" sz="quarter" idx="12"/>
          </p:nvPr>
        </p:nvSpPr>
        <p:spPr/>
        <p:txBody>
          <a:bodyPr/>
          <a:lstStyle/>
          <a:p>
            <a:fld id="{0528AAB8-6B0B-42CC-91F5-49948E541453}" type="slidenum">
              <a:rPr lang="ru-RU" smtClean="0"/>
              <a:t>22</a:t>
            </a:fld>
            <a:endParaRPr lang="ru-RU"/>
          </a:p>
        </p:txBody>
      </p:sp>
      <p:sp>
        <p:nvSpPr>
          <p:cNvPr id="6" name="Прямоугольник 8">
            <a:extLst>
              <a:ext uri="{FF2B5EF4-FFF2-40B4-BE49-F238E27FC236}">
                <a16:creationId xmlns:a16="http://schemas.microsoft.com/office/drawing/2014/main" id="{609E7117-C2D9-4AE1-95DB-BBDA628DFA1D}"/>
              </a:ext>
            </a:extLst>
          </p:cNvPr>
          <p:cNvSpPr/>
          <p:nvPr/>
        </p:nvSpPr>
        <p:spPr>
          <a:xfrm>
            <a:off x="1" y="1605353"/>
            <a:ext cx="6509208" cy="4431983"/>
          </a:xfrm>
          <a:prstGeom prst="rect">
            <a:avLst/>
          </a:prstGeom>
          <a:solidFill>
            <a:schemeClr val="bg1"/>
          </a:solidFill>
        </p:spPr>
        <p:txBody>
          <a:bodyPr wrap="square">
            <a:spAutoFit/>
          </a:bodyPr>
          <a:lstStyle/>
          <a:p>
            <a:pPr marL="285750" lvl="0" indent="-285750" algn="just">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Development of the software environment for processing and analyzing data from the NICA experiments</a:t>
            </a:r>
          </a:p>
          <a:p>
            <a:pPr marL="285750" lvl="0" indent="-285750" algn="just">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Creation, implementation and development of an information and computing complex for processing, analyzing and storing data for the SPD experiment</a:t>
            </a:r>
          </a:p>
          <a:p>
            <a:pPr marL="285750" lvl="0" indent="-285750" algn="just">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Creation of specialized databases and information systems for the Collaborations @ NICA and LHC (ATLAS, BM@N, MPD)</a:t>
            </a:r>
          </a:p>
          <a:p>
            <a:pPr marL="285750" lvl="0" indent="-285750" algn="just">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Development and creation of an information and computing system for </a:t>
            </a:r>
            <a:endParaRPr kumimoji="1" lang="ru-RU" dirty="0">
              <a:solidFill>
                <a:srgbClr val="002060"/>
              </a:solidFill>
              <a:cs typeface="Arial" panose="020B0604020202020204" pitchFamily="34" charset="0"/>
            </a:endParaRPr>
          </a:p>
          <a:p>
            <a:pPr marL="742950" lvl="1" indent="-285750" algn="just">
              <a:spcBef>
                <a:spcPts val="600"/>
              </a:spcBef>
              <a:buClr>
                <a:srgbClr val="000066"/>
              </a:buClr>
              <a:buFont typeface="Calibri" panose="020F0502020204030204" pitchFamily="34" charset="0"/>
              <a:buChar char="−"/>
              <a:defRPr/>
            </a:pPr>
            <a:r>
              <a:rPr kumimoji="1" lang="en-US" dirty="0">
                <a:solidFill>
                  <a:srgbClr val="002060"/>
                </a:solidFill>
                <a:cs typeface="Arial" panose="020B0604020202020204" pitchFamily="34" charset="0"/>
              </a:rPr>
              <a:t>automating the processing of data from radiobiological studies</a:t>
            </a:r>
            <a:endParaRPr kumimoji="1" lang="ru-RU" dirty="0">
              <a:solidFill>
                <a:srgbClr val="002060"/>
              </a:solidFill>
              <a:cs typeface="Arial" panose="020B0604020202020204" pitchFamily="34" charset="0"/>
            </a:endParaRPr>
          </a:p>
          <a:p>
            <a:pPr marL="742950" lvl="1" indent="-285750" algn="just">
              <a:spcBef>
                <a:spcPts val="600"/>
              </a:spcBef>
              <a:buClr>
                <a:srgbClr val="000066"/>
              </a:buClr>
              <a:buFont typeface="Calibri" panose="020F0502020204030204" pitchFamily="34" charset="0"/>
              <a:buChar char="−"/>
              <a:defRPr/>
            </a:pPr>
            <a:r>
              <a:rPr kumimoji="1" lang="en-US" dirty="0">
                <a:solidFill>
                  <a:srgbClr val="002060"/>
                </a:solidFill>
                <a:cs typeface="Arial" panose="020B0604020202020204" pitchFamily="34" charset="0"/>
              </a:rPr>
              <a:t>intelligent determining the state of agricultural and decorative plants</a:t>
            </a:r>
            <a:endParaRPr kumimoji="1" lang="ru-RU" dirty="0">
              <a:solidFill>
                <a:srgbClr val="002060"/>
              </a:solidFill>
              <a:cs typeface="Arial" panose="020B0604020202020204" pitchFamily="34" charset="0"/>
            </a:endParaRPr>
          </a:p>
          <a:p>
            <a:pPr marL="742950" lvl="1" indent="-285750" algn="just">
              <a:spcBef>
                <a:spcPts val="600"/>
              </a:spcBef>
              <a:buClr>
                <a:srgbClr val="000066"/>
              </a:buClr>
              <a:buFont typeface="Calibri" panose="020F0502020204030204" pitchFamily="34" charset="0"/>
              <a:buChar char="−"/>
              <a:defRPr/>
            </a:pPr>
            <a:r>
              <a:rPr kumimoji="1" lang="en-US" dirty="0">
                <a:solidFill>
                  <a:srgbClr val="002060"/>
                </a:solidFill>
                <a:cs typeface="Arial" panose="020B0604020202020204" pitchFamily="34" charset="0"/>
              </a:rPr>
              <a:t>monitoring and predicting the state of the environment</a:t>
            </a:r>
          </a:p>
        </p:txBody>
      </p:sp>
      <p:pic>
        <p:nvPicPr>
          <p:cNvPr id="9" name="Рисунок 8">
            <a:extLst>
              <a:ext uri="{FF2B5EF4-FFF2-40B4-BE49-F238E27FC236}">
                <a16:creationId xmlns:a16="http://schemas.microsoft.com/office/drawing/2014/main" id="{B326349C-25FA-4430-AF52-1CF54F8B3AFD}"/>
              </a:ext>
            </a:extLst>
          </p:cNvPr>
          <p:cNvPicPr>
            <a:picLocks noChangeAspect="1"/>
          </p:cNvPicPr>
          <p:nvPr/>
        </p:nvPicPr>
        <p:blipFill>
          <a:blip r:embed="rId3"/>
          <a:stretch>
            <a:fillRect/>
          </a:stretch>
        </p:blipFill>
        <p:spPr>
          <a:xfrm>
            <a:off x="6823922" y="1530136"/>
            <a:ext cx="3692410" cy="2481742"/>
          </a:xfrm>
          <a:prstGeom prst="rect">
            <a:avLst/>
          </a:prstGeom>
        </p:spPr>
      </p:pic>
      <p:pic>
        <p:nvPicPr>
          <p:cNvPr id="10" name="Google Shape;408;g22a89a1412a_0_0">
            <a:extLst>
              <a:ext uri="{FF2B5EF4-FFF2-40B4-BE49-F238E27FC236}">
                <a16:creationId xmlns:a16="http://schemas.microsoft.com/office/drawing/2014/main" id="{971EB3D9-EF5F-4094-A098-F2099D92A100}"/>
              </a:ext>
            </a:extLst>
          </p:cNvPr>
          <p:cNvPicPr preferRelativeResize="0"/>
          <p:nvPr/>
        </p:nvPicPr>
        <p:blipFill>
          <a:blip r:embed="rId4">
            <a:alphaModFix/>
          </a:blip>
          <a:stretch>
            <a:fillRect/>
          </a:stretch>
        </p:blipFill>
        <p:spPr>
          <a:xfrm>
            <a:off x="8670127" y="4078444"/>
            <a:ext cx="3404507" cy="2252537"/>
          </a:xfrm>
          <a:prstGeom prst="rect">
            <a:avLst/>
          </a:prstGeom>
          <a:noFill/>
          <a:ln>
            <a:noFill/>
          </a:ln>
        </p:spPr>
      </p:pic>
      <p:sp>
        <p:nvSpPr>
          <p:cNvPr id="2" name="CustomShape 1">
            <a:extLst>
              <a:ext uri="{FF2B5EF4-FFF2-40B4-BE49-F238E27FC236}">
                <a16:creationId xmlns:a16="http://schemas.microsoft.com/office/drawing/2014/main" id="{564459BB-7A06-F9F4-F9D0-A1AFFB1EC662}"/>
              </a:ext>
            </a:extLst>
          </p:cNvPr>
          <p:cNvSpPr/>
          <p:nvPr/>
        </p:nvSpPr>
        <p:spPr>
          <a:xfrm flipH="1">
            <a:off x="0" y="0"/>
            <a:ext cx="12191760" cy="772200"/>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pic>
        <p:nvPicPr>
          <p:cNvPr id="8" name="Рисунок 3">
            <a:extLst>
              <a:ext uri="{FF2B5EF4-FFF2-40B4-BE49-F238E27FC236}">
                <a16:creationId xmlns:a16="http://schemas.microsoft.com/office/drawing/2014/main" id="{6221B578-3C60-1A92-AECB-5ECFDD7F5B6D}"/>
              </a:ext>
            </a:extLst>
          </p:cNvPr>
          <p:cNvPicPr/>
          <p:nvPr/>
        </p:nvPicPr>
        <p:blipFill>
          <a:blip r:embed="rId5"/>
          <a:stretch/>
        </p:blipFill>
        <p:spPr>
          <a:xfrm>
            <a:off x="11036520" y="52200"/>
            <a:ext cx="1000440" cy="696960"/>
          </a:xfrm>
          <a:prstGeom prst="rect">
            <a:avLst/>
          </a:prstGeom>
          <a:ln>
            <a:noFill/>
          </a:ln>
        </p:spPr>
      </p:pic>
      <p:sp>
        <p:nvSpPr>
          <p:cNvPr id="7" name="Прямоугольник 6">
            <a:extLst>
              <a:ext uri="{FF2B5EF4-FFF2-40B4-BE49-F238E27FC236}">
                <a16:creationId xmlns:a16="http://schemas.microsoft.com/office/drawing/2014/main" id="{E45239B2-3FAB-497C-A061-3F3EFE71AD12}"/>
              </a:ext>
            </a:extLst>
          </p:cNvPr>
          <p:cNvSpPr/>
          <p:nvPr/>
        </p:nvSpPr>
        <p:spPr>
          <a:xfrm>
            <a:off x="0" y="52200"/>
            <a:ext cx="10977046" cy="523220"/>
          </a:xfrm>
          <a:prstGeom prst="rect">
            <a:avLst/>
          </a:prstGeom>
        </p:spPr>
        <p:txBody>
          <a:bodyPr wrap="square">
            <a:spAutoFit/>
          </a:bodyPr>
          <a:lstStyle/>
          <a:p>
            <a:pPr algn="ctr" defTabSz="914296">
              <a:spcBef>
                <a:spcPct val="0"/>
              </a:spcBef>
            </a:pPr>
            <a:r>
              <a:rPr lang="en-US" sz="2800" b="1" dirty="0">
                <a:solidFill>
                  <a:schemeClr val="bg1"/>
                </a:solidFill>
              </a:rPr>
              <a:t>Support and development of the software environment for JINR research</a:t>
            </a:r>
            <a:endParaRPr lang="ru-RU" sz="2800" b="1" dirty="0">
              <a:solidFill>
                <a:schemeClr val="bg1"/>
              </a:solidFill>
            </a:endParaRPr>
          </a:p>
        </p:txBody>
      </p:sp>
    </p:spTree>
    <p:extLst>
      <p:ext uri="{BB962C8B-B14F-4D97-AF65-F5344CB8AC3E}">
        <p14:creationId xmlns:p14="http://schemas.microsoft.com/office/powerpoint/2010/main" val="3306621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1">
            <a:extLst>
              <a:ext uri="{FF2B5EF4-FFF2-40B4-BE49-F238E27FC236}">
                <a16:creationId xmlns:a16="http://schemas.microsoft.com/office/drawing/2014/main" id="{0A6F01C7-9A2D-CA51-E4E7-EB6B1FA9E382}"/>
              </a:ext>
            </a:extLst>
          </p:cNvPr>
          <p:cNvSpPr/>
          <p:nvPr/>
        </p:nvSpPr>
        <p:spPr>
          <a:xfrm flipH="1">
            <a:off x="0" y="0"/>
            <a:ext cx="12191760" cy="772200"/>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sp>
        <p:nvSpPr>
          <p:cNvPr id="2" name="Title 1">
            <a:extLst>
              <a:ext uri="{FF2B5EF4-FFF2-40B4-BE49-F238E27FC236}">
                <a16:creationId xmlns:a16="http://schemas.microsoft.com/office/drawing/2014/main" id="{A9884787-0A8C-4920-AE77-621F3777E5BB}"/>
              </a:ext>
            </a:extLst>
          </p:cNvPr>
          <p:cNvSpPr>
            <a:spLocks noGrp="1"/>
          </p:cNvSpPr>
          <p:nvPr>
            <p:ph type="title"/>
          </p:nvPr>
        </p:nvSpPr>
        <p:spPr>
          <a:xfrm>
            <a:off x="838986" y="13000"/>
            <a:ext cx="10341204" cy="574829"/>
          </a:xfrm>
        </p:spPr>
        <p:txBody>
          <a:bodyPr>
            <a:normAutofit/>
          </a:bodyPr>
          <a:lstStyle/>
          <a:p>
            <a:r>
              <a:rPr lang="en-US" dirty="0">
                <a:solidFill>
                  <a:schemeClr val="bg1"/>
                </a:solidFill>
              </a:rPr>
              <a:t>Data Bases for HEP Computing</a:t>
            </a:r>
          </a:p>
        </p:txBody>
      </p:sp>
      <p:sp>
        <p:nvSpPr>
          <p:cNvPr id="3" name="Date Placeholder 2">
            <a:extLst>
              <a:ext uri="{FF2B5EF4-FFF2-40B4-BE49-F238E27FC236}">
                <a16:creationId xmlns:a16="http://schemas.microsoft.com/office/drawing/2014/main" id="{63DBFDA3-E001-4718-87AA-25D69264886A}"/>
              </a:ext>
            </a:extLst>
          </p:cNvPr>
          <p:cNvSpPr>
            <a:spLocks noGrp="1"/>
          </p:cNvSpPr>
          <p:nvPr>
            <p:ph type="dt" sz="half" idx="10"/>
          </p:nvPr>
        </p:nvSpPr>
        <p:spPr>
          <a:xfrm>
            <a:off x="5567852" y="6291189"/>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6A9844-B448-4CEC-B09C-A9C957407222}" type="datetime1">
              <a:rPr lang="ru-RU" smtClean="0"/>
              <a:pPr/>
              <a:t>17.10.2023</a:t>
            </a:fld>
            <a:endParaRPr lang="ru-RU"/>
          </a:p>
        </p:txBody>
      </p:sp>
      <p:sp>
        <p:nvSpPr>
          <p:cNvPr id="4" name="Footer Placeholder 3">
            <a:extLst>
              <a:ext uri="{FF2B5EF4-FFF2-40B4-BE49-F238E27FC236}">
                <a16:creationId xmlns:a16="http://schemas.microsoft.com/office/drawing/2014/main" id="{E0FC0370-7511-4EE6-96CF-D7A38405753A}"/>
              </a:ext>
            </a:extLst>
          </p:cNvPr>
          <p:cNvSpPr>
            <a:spLocks noGrp="1"/>
          </p:cNvSpPr>
          <p:nvPr>
            <p:ph type="ftr" sz="quarter" idx="11"/>
          </p:nvPr>
        </p:nvSpPr>
        <p:spPr>
          <a:xfrm>
            <a:off x="7886" y="6282420"/>
            <a:ext cx="4114800" cy="365125"/>
          </a:xfrm>
          <a:prstGeom prst="rect">
            <a:avLst/>
          </a:prstGeom>
        </p:spPr>
        <p:txBody>
          <a:bodyPr vert="horz" lIns="91440" tIns="45720" rIns="91440" bIns="45720" rtlCol="0" anchor="ctr"/>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58th meeting of the PAC for Particle Physics</a:t>
            </a:r>
            <a:endParaRPr lang="ru-RU" dirty="0"/>
          </a:p>
        </p:txBody>
      </p:sp>
      <p:sp>
        <p:nvSpPr>
          <p:cNvPr id="5" name="Slide Number Placeholder 4">
            <a:extLst>
              <a:ext uri="{FF2B5EF4-FFF2-40B4-BE49-F238E27FC236}">
                <a16:creationId xmlns:a16="http://schemas.microsoft.com/office/drawing/2014/main" id="{785407D6-6489-42D0-9A7C-26910F98C4B5}"/>
              </a:ext>
            </a:extLst>
          </p:cNvPr>
          <p:cNvSpPr>
            <a:spLocks noGrp="1"/>
          </p:cNvSpPr>
          <p:nvPr>
            <p:ph type="sldNum" sz="quarter" idx="12"/>
          </p:nvPr>
        </p:nvSpPr>
        <p:spPr/>
        <p:txBody>
          <a:bodyPr/>
          <a:lstStyle/>
          <a:p>
            <a:fld id="{0528AAB8-6B0B-42CC-91F5-49948E541453}" type="slidenum">
              <a:rPr lang="ru-RU" smtClean="0"/>
              <a:t>23</a:t>
            </a:fld>
            <a:endParaRPr lang="ru-RU"/>
          </a:p>
        </p:txBody>
      </p:sp>
      <p:sp>
        <p:nvSpPr>
          <p:cNvPr id="6" name="Объект 2">
            <a:extLst>
              <a:ext uri="{FF2B5EF4-FFF2-40B4-BE49-F238E27FC236}">
                <a16:creationId xmlns:a16="http://schemas.microsoft.com/office/drawing/2014/main" id="{484C56D0-B0FC-4820-8311-DB995558AD15}"/>
              </a:ext>
            </a:extLst>
          </p:cNvPr>
          <p:cNvSpPr txBox="1">
            <a:spLocks/>
          </p:cNvSpPr>
          <p:nvPr/>
        </p:nvSpPr>
        <p:spPr>
          <a:xfrm>
            <a:off x="90325" y="666718"/>
            <a:ext cx="8544628" cy="29453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spcBef>
                <a:spcPts val="600"/>
              </a:spcBef>
              <a:buClr>
                <a:srgbClr val="000066"/>
              </a:buClr>
              <a:buFont typeface="Wingdings" panose="05000000000000000000" pitchFamily="2" charset="2"/>
              <a:buChar char="§"/>
              <a:defRPr/>
            </a:pPr>
            <a:r>
              <a:rPr kumimoji="1" lang="en-US" sz="2000" dirty="0">
                <a:solidFill>
                  <a:srgbClr val="002060"/>
                </a:solidFill>
                <a:cs typeface="Arial" panose="020B0604020202020204" pitchFamily="34" charset="0"/>
              </a:rPr>
              <a:t>ATLAS </a:t>
            </a:r>
            <a:r>
              <a:rPr kumimoji="1" lang="en-US" sz="2000" dirty="0" err="1">
                <a:solidFill>
                  <a:srgbClr val="002060"/>
                </a:solidFill>
                <a:cs typeface="Arial" panose="020B0604020202020204" pitchFamily="34" charset="0"/>
              </a:rPr>
              <a:t>EventPickingService</a:t>
            </a:r>
            <a:endParaRPr kumimoji="1" lang="en-US" sz="2000" dirty="0">
              <a:solidFill>
                <a:srgbClr val="002060"/>
              </a:solidFill>
              <a:cs typeface="Arial" panose="020B0604020202020204" pitchFamily="34" charset="0"/>
            </a:endParaRPr>
          </a:p>
          <a:p>
            <a:pPr marL="800100" lvl="2" indent="-342900" algn="just">
              <a:lnSpc>
                <a:spcPct val="100000"/>
              </a:lnSpc>
              <a:spcBef>
                <a:spcPts val="300"/>
              </a:spcBef>
              <a:buClr>
                <a:srgbClr val="000066"/>
              </a:buClr>
              <a:buFont typeface="Symbol" panose="05050102010706020507" pitchFamily="18" charset="2"/>
              <a:buChar char="-"/>
              <a:defRPr/>
            </a:pPr>
            <a:r>
              <a:rPr kumimoji="1" lang="en-US" sz="1600" dirty="0">
                <a:solidFill>
                  <a:srgbClr val="002060"/>
                </a:solidFill>
                <a:cs typeface="Arial" panose="020B0604020202020204" pitchFamily="34" charset="0"/>
              </a:rPr>
              <a:t>the first version for automated event collection has been created.</a:t>
            </a:r>
            <a:r>
              <a:rPr kumimoji="1" lang="ru-RU" sz="1600" dirty="0">
                <a:solidFill>
                  <a:srgbClr val="002060"/>
                </a:solidFill>
                <a:cs typeface="Arial" panose="020B0604020202020204" pitchFamily="34" charset="0"/>
              </a:rPr>
              <a:t> </a:t>
            </a:r>
            <a:endParaRPr kumimoji="1" lang="en-US" sz="1600" dirty="0">
              <a:solidFill>
                <a:srgbClr val="002060"/>
              </a:solidFill>
              <a:cs typeface="Arial" panose="020B0604020202020204" pitchFamily="34" charset="0"/>
            </a:endParaRPr>
          </a:p>
          <a:p>
            <a:pPr marL="800100" lvl="2" indent="-342900" algn="just">
              <a:lnSpc>
                <a:spcPct val="100000"/>
              </a:lnSpc>
              <a:spcBef>
                <a:spcPts val="300"/>
              </a:spcBef>
              <a:buClr>
                <a:srgbClr val="000066"/>
              </a:buClr>
              <a:buFont typeface="Symbol" panose="05050102010706020507" pitchFamily="18" charset="2"/>
              <a:buChar char="-"/>
              <a:defRPr/>
            </a:pPr>
            <a:r>
              <a:rPr kumimoji="1" lang="en-US" sz="1600" dirty="0">
                <a:solidFill>
                  <a:srgbClr val="002060"/>
                </a:solidFill>
                <a:cs typeface="Arial" panose="020B0604020202020204" pitchFamily="34" charset="0"/>
              </a:rPr>
              <a:t>the service was used for the second stage o</a:t>
            </a:r>
            <a:r>
              <a:rPr kumimoji="1" lang="ru-RU" sz="1600" dirty="0">
                <a:solidFill>
                  <a:srgbClr val="002060"/>
                </a:solidFill>
                <a:cs typeface="Arial" panose="020B0604020202020204" pitchFamily="34" charset="0"/>
              </a:rPr>
              <a:t>а </a:t>
            </a:r>
            <a:r>
              <a:rPr kumimoji="1" lang="en-US" sz="1600" dirty="0">
                <a:solidFill>
                  <a:srgbClr val="002060"/>
                </a:solidFill>
                <a:cs typeface="Arial" panose="020B0604020202020204" pitchFamily="34" charset="0"/>
              </a:rPr>
              <a:t>the </a:t>
            </a:r>
            <a:r>
              <a:rPr kumimoji="1" lang="ru-RU" sz="1600" dirty="0">
                <a:solidFill>
                  <a:srgbClr val="002060"/>
                </a:solidFill>
                <a:cs typeface="Arial" panose="020B0604020202020204" pitchFamily="34" charset="0"/>
              </a:rPr>
              <a:t>«</a:t>
            </a:r>
            <a:r>
              <a:rPr kumimoji="1" lang="ru-RU" sz="1600" dirty="0" err="1">
                <a:solidFill>
                  <a:srgbClr val="002060"/>
                </a:solidFill>
                <a:cs typeface="Arial" panose="020B0604020202020204" pitchFamily="34" charset="0"/>
              </a:rPr>
              <a:t>γγ→WW</a:t>
            </a:r>
            <a:r>
              <a:rPr kumimoji="1" lang="ru-RU" sz="1600" dirty="0">
                <a:solidFill>
                  <a:srgbClr val="002060"/>
                </a:solidFill>
                <a:cs typeface="Arial" panose="020B0604020202020204" pitchFamily="34" charset="0"/>
              </a:rPr>
              <a:t>» </a:t>
            </a:r>
            <a:r>
              <a:rPr kumimoji="1" lang="en-US" sz="1600" dirty="0">
                <a:solidFill>
                  <a:srgbClr val="002060"/>
                </a:solidFill>
                <a:cs typeface="Arial" panose="020B0604020202020204" pitchFamily="34" charset="0"/>
              </a:rPr>
              <a:t>analysis </a:t>
            </a:r>
            <a:r>
              <a:rPr kumimoji="1" lang="ru-RU" sz="1600" dirty="0">
                <a:solidFill>
                  <a:srgbClr val="002060"/>
                </a:solidFill>
                <a:cs typeface="Arial" panose="020B0604020202020204" pitchFamily="34" charset="0"/>
              </a:rPr>
              <a:t>(136 </a:t>
            </a:r>
            <a:r>
              <a:rPr kumimoji="1" lang="en-US" sz="1600" dirty="0">
                <a:solidFill>
                  <a:srgbClr val="002060"/>
                </a:solidFill>
                <a:cs typeface="Arial" panose="020B0604020202020204" pitchFamily="34" charset="0"/>
              </a:rPr>
              <a:t>K events</a:t>
            </a:r>
            <a:r>
              <a:rPr kumimoji="1" lang="ru-RU" sz="1600" dirty="0">
                <a:solidFill>
                  <a:srgbClr val="002060"/>
                </a:solidFill>
                <a:cs typeface="Arial" panose="020B0604020202020204" pitchFamily="34" charset="0"/>
              </a:rPr>
              <a:t>)</a:t>
            </a:r>
          </a:p>
          <a:p>
            <a:pPr marL="800100" lvl="2" indent="-342900" algn="just">
              <a:lnSpc>
                <a:spcPct val="100000"/>
              </a:lnSpc>
              <a:spcBef>
                <a:spcPts val="300"/>
              </a:spcBef>
              <a:buClr>
                <a:srgbClr val="000066"/>
              </a:buClr>
              <a:buFont typeface="Symbol" panose="05050102010706020507" pitchFamily="18" charset="2"/>
              <a:buChar char="-"/>
              <a:defRPr/>
            </a:pPr>
            <a:r>
              <a:rPr kumimoji="1" lang="en-US" sz="1600" dirty="0">
                <a:solidFill>
                  <a:srgbClr val="002060"/>
                </a:solidFill>
                <a:cs typeface="Arial" panose="020B0604020202020204" pitchFamily="34" charset="0"/>
              </a:rPr>
              <a:t>further modernization of the service is ongoing according to the received results </a:t>
            </a:r>
          </a:p>
          <a:p>
            <a:pPr algn="just">
              <a:lnSpc>
                <a:spcPct val="110000"/>
              </a:lnSpc>
              <a:spcBef>
                <a:spcPts val="600"/>
              </a:spcBef>
              <a:buClr>
                <a:srgbClr val="000066"/>
              </a:buClr>
              <a:buFont typeface="Wingdings" panose="05000000000000000000" pitchFamily="2" charset="2"/>
              <a:buChar char="§"/>
              <a:defRPr/>
            </a:pPr>
            <a:r>
              <a:rPr kumimoji="1" lang="en-US" sz="2000" dirty="0">
                <a:solidFill>
                  <a:srgbClr val="002060"/>
                </a:solidFill>
                <a:cs typeface="Arial" panose="020B0604020202020204" pitchFamily="34" charset="0"/>
              </a:rPr>
              <a:t>ATLAS CREST</a:t>
            </a:r>
            <a:r>
              <a:rPr kumimoji="1" lang="ru-RU" sz="2000" dirty="0">
                <a:solidFill>
                  <a:srgbClr val="002060"/>
                </a:solidFill>
                <a:cs typeface="Arial" panose="020B0604020202020204" pitchFamily="34" charset="0"/>
              </a:rPr>
              <a:t> </a:t>
            </a:r>
            <a:r>
              <a:rPr kumimoji="1" lang="en-US" sz="2000" dirty="0">
                <a:solidFill>
                  <a:srgbClr val="002060"/>
                </a:solidFill>
                <a:cs typeface="Arial" panose="020B0604020202020204" pitchFamily="34" charset="0"/>
              </a:rPr>
              <a:t>(Condition DB)</a:t>
            </a:r>
          </a:p>
          <a:p>
            <a:pPr marL="800100" lvl="2" indent="-342900" algn="just">
              <a:lnSpc>
                <a:spcPct val="100000"/>
              </a:lnSpc>
              <a:spcBef>
                <a:spcPts val="300"/>
              </a:spcBef>
              <a:spcAft>
                <a:spcPts val="600"/>
              </a:spcAft>
              <a:buClr>
                <a:srgbClr val="000066"/>
              </a:buClr>
              <a:buFont typeface="Symbol" panose="05050102010706020507" pitchFamily="18" charset="2"/>
              <a:buChar char="-"/>
              <a:defRPr/>
            </a:pPr>
            <a:r>
              <a:rPr kumimoji="1" lang="en-US" sz="1600" dirty="0">
                <a:solidFill>
                  <a:srgbClr val="002060"/>
                </a:solidFill>
                <a:cs typeface="Arial" panose="020B0604020202020204" pitchFamily="34" charset="0"/>
              </a:rPr>
              <a:t>C++ API for</a:t>
            </a:r>
            <a:r>
              <a:rPr kumimoji="1" lang="ru-RU" sz="1600" dirty="0">
                <a:solidFill>
                  <a:srgbClr val="002060"/>
                </a:solidFill>
                <a:cs typeface="Arial" panose="020B0604020202020204" pitchFamily="34" charset="0"/>
              </a:rPr>
              <a:t> </a:t>
            </a:r>
            <a:r>
              <a:rPr kumimoji="1" lang="en-US" sz="1600" dirty="0">
                <a:solidFill>
                  <a:srgbClr val="002060"/>
                </a:solidFill>
                <a:cs typeface="Arial" panose="020B0604020202020204" pitchFamily="34" charset="0"/>
              </a:rPr>
              <a:t>CREST</a:t>
            </a:r>
            <a:r>
              <a:rPr kumimoji="1" lang="ru-RU" sz="1600" dirty="0">
                <a:solidFill>
                  <a:srgbClr val="002060"/>
                </a:solidFill>
                <a:cs typeface="Arial" panose="020B0604020202020204" pitchFamily="34" charset="0"/>
              </a:rPr>
              <a:t> (</a:t>
            </a:r>
            <a:r>
              <a:rPr kumimoji="1" lang="en-US" sz="1600" dirty="0">
                <a:solidFill>
                  <a:srgbClr val="002060"/>
                </a:solidFill>
                <a:cs typeface="Arial" panose="020B0604020202020204" pitchFamily="34" charset="0"/>
              </a:rPr>
              <a:t>implemented into Athena software package)</a:t>
            </a:r>
          </a:p>
          <a:p>
            <a:pPr marL="800100" lvl="2" indent="-342900" algn="just">
              <a:lnSpc>
                <a:spcPct val="100000"/>
              </a:lnSpc>
              <a:spcBef>
                <a:spcPts val="300"/>
              </a:spcBef>
              <a:spcAft>
                <a:spcPts val="600"/>
              </a:spcAft>
              <a:buClr>
                <a:srgbClr val="000066"/>
              </a:buClr>
              <a:buFont typeface="Symbol" panose="05050102010706020507" pitchFamily="18" charset="2"/>
              <a:buChar char="-"/>
              <a:defRPr/>
            </a:pPr>
            <a:r>
              <a:rPr kumimoji="1" lang="en-US" sz="1600" dirty="0">
                <a:solidFill>
                  <a:srgbClr val="002060"/>
                </a:solidFill>
                <a:cs typeface="Arial" panose="020B0604020202020204" pitchFamily="34" charset="0"/>
              </a:rPr>
              <a:t>COOL2CREST converter </a:t>
            </a:r>
            <a:r>
              <a:rPr kumimoji="1" lang="ru-RU" sz="1600" dirty="0">
                <a:solidFill>
                  <a:srgbClr val="002060"/>
                </a:solidFill>
                <a:cs typeface="Arial" panose="020B0604020202020204" pitchFamily="34" charset="0"/>
              </a:rPr>
              <a:t>(</a:t>
            </a:r>
            <a:r>
              <a:rPr kumimoji="1" lang="en-US" sz="1600" dirty="0">
                <a:solidFill>
                  <a:srgbClr val="002060"/>
                </a:solidFill>
                <a:cs typeface="Arial" panose="020B0604020202020204" pitchFamily="34" charset="0"/>
              </a:rPr>
              <a:t>developed</a:t>
            </a:r>
            <a:r>
              <a:rPr kumimoji="1" lang="ru-RU" sz="1600" dirty="0">
                <a:solidFill>
                  <a:srgbClr val="002060"/>
                </a:solidFill>
                <a:cs typeface="Arial" panose="020B0604020202020204" pitchFamily="34" charset="0"/>
              </a:rPr>
              <a:t>, </a:t>
            </a:r>
            <a:r>
              <a:rPr kumimoji="1" lang="en-US" sz="1600" dirty="0">
                <a:solidFill>
                  <a:srgbClr val="002060"/>
                </a:solidFill>
                <a:cs typeface="Arial" panose="020B0604020202020204" pitchFamily="34" charset="0"/>
              </a:rPr>
              <a:t>but not yet implemented</a:t>
            </a:r>
            <a:r>
              <a:rPr kumimoji="1" lang="ru-RU" sz="1600" dirty="0">
                <a:solidFill>
                  <a:srgbClr val="002060"/>
                </a:solidFill>
                <a:cs typeface="Arial" panose="020B0604020202020204" pitchFamily="34" charset="0"/>
              </a:rPr>
              <a:t>)</a:t>
            </a:r>
          </a:p>
          <a:p>
            <a:pPr marL="800100" lvl="2" indent="-342900" algn="just">
              <a:lnSpc>
                <a:spcPct val="100000"/>
              </a:lnSpc>
              <a:spcBef>
                <a:spcPts val="300"/>
              </a:spcBef>
              <a:spcAft>
                <a:spcPts val="600"/>
              </a:spcAft>
              <a:buClr>
                <a:srgbClr val="000066"/>
              </a:buClr>
              <a:buFont typeface="Symbol" panose="05050102010706020507" pitchFamily="18" charset="2"/>
              <a:buChar char="-"/>
              <a:defRPr/>
            </a:pPr>
            <a:r>
              <a:rPr kumimoji="1" lang="en-US" sz="1600" dirty="0">
                <a:solidFill>
                  <a:srgbClr val="002060"/>
                </a:solidFill>
                <a:cs typeface="Arial" panose="020B0604020202020204" pitchFamily="34" charset="0"/>
              </a:rPr>
              <a:t>both parts require constant improvement for compatibility with the updated</a:t>
            </a:r>
            <a:r>
              <a:rPr kumimoji="1" lang="ru-RU" sz="1600" dirty="0">
                <a:solidFill>
                  <a:srgbClr val="002060"/>
                </a:solidFill>
                <a:cs typeface="Arial" panose="020B0604020202020204" pitchFamily="34" charset="0"/>
              </a:rPr>
              <a:t> </a:t>
            </a:r>
            <a:r>
              <a:rPr kumimoji="1" lang="en-US" sz="1600" dirty="0">
                <a:solidFill>
                  <a:srgbClr val="002060"/>
                </a:solidFill>
                <a:cs typeface="Arial" panose="020B0604020202020204" pitchFamily="34" charset="0"/>
              </a:rPr>
              <a:t>CREST server</a:t>
            </a:r>
          </a:p>
        </p:txBody>
      </p:sp>
      <p:pic>
        <p:nvPicPr>
          <p:cNvPr id="8" name="Рисунок 7">
            <a:extLst>
              <a:ext uri="{FF2B5EF4-FFF2-40B4-BE49-F238E27FC236}">
                <a16:creationId xmlns:a16="http://schemas.microsoft.com/office/drawing/2014/main" id="{0293033B-9C9B-4D74-B75B-DB965063B642}"/>
              </a:ext>
            </a:extLst>
          </p:cNvPr>
          <p:cNvPicPr>
            <a:picLocks noChangeAspect="1"/>
          </p:cNvPicPr>
          <p:nvPr/>
        </p:nvPicPr>
        <p:blipFill>
          <a:blip r:embed="rId3"/>
          <a:stretch>
            <a:fillRect/>
          </a:stretch>
        </p:blipFill>
        <p:spPr>
          <a:xfrm>
            <a:off x="8276734" y="844340"/>
            <a:ext cx="3662460" cy="2089561"/>
          </a:xfrm>
          <a:prstGeom prst="rect">
            <a:avLst/>
          </a:prstGeom>
        </p:spPr>
      </p:pic>
      <p:sp>
        <p:nvSpPr>
          <p:cNvPr id="10" name="Объект 2">
            <a:extLst>
              <a:ext uri="{FF2B5EF4-FFF2-40B4-BE49-F238E27FC236}">
                <a16:creationId xmlns:a16="http://schemas.microsoft.com/office/drawing/2014/main" id="{A58FD0D6-9DC4-4218-8599-9EDDB5E651C3}"/>
              </a:ext>
            </a:extLst>
          </p:cNvPr>
          <p:cNvSpPr txBox="1">
            <a:spLocks/>
          </p:cNvSpPr>
          <p:nvPr/>
        </p:nvSpPr>
        <p:spPr>
          <a:xfrm>
            <a:off x="38477" y="3315271"/>
            <a:ext cx="8544628" cy="3529729"/>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spcBef>
                <a:spcPts val="600"/>
              </a:spcBef>
              <a:buClr>
                <a:srgbClr val="000066"/>
              </a:buClr>
              <a:buFont typeface="Wingdings" panose="05000000000000000000" pitchFamily="2" charset="2"/>
              <a:buChar char="§"/>
              <a:defRPr/>
            </a:pPr>
            <a:r>
              <a:rPr kumimoji="1" lang="en-US" sz="2000" dirty="0">
                <a:solidFill>
                  <a:srgbClr val="002060"/>
                </a:solidFill>
                <a:cs typeface="Arial" panose="020B0604020202020204" pitchFamily="34" charset="0"/>
              </a:rPr>
              <a:t>Event metadata system for the experiments at NICA (</a:t>
            </a:r>
            <a:r>
              <a:rPr kumimoji="1" lang="nl-NL" sz="2000" dirty="0">
                <a:solidFill>
                  <a:srgbClr val="002060"/>
                </a:solidFill>
                <a:cs typeface="Arial" panose="020B0604020202020204" pitchFamily="34" charset="0"/>
              </a:rPr>
              <a:t>BM@N,  MPD and SPD</a:t>
            </a:r>
            <a:r>
              <a:rPr kumimoji="1" lang="en-US" sz="2000" dirty="0">
                <a:solidFill>
                  <a:srgbClr val="002060"/>
                </a:solidFill>
                <a:cs typeface="Arial" panose="020B0604020202020204" pitchFamily="34" charset="0"/>
              </a:rPr>
              <a:t>)</a:t>
            </a:r>
          </a:p>
          <a:p>
            <a:pPr marL="800100" lvl="2" indent="-342900" algn="just">
              <a:lnSpc>
                <a:spcPct val="100000"/>
              </a:lnSpc>
              <a:spcBef>
                <a:spcPts val="300"/>
              </a:spcBef>
              <a:buClr>
                <a:srgbClr val="000066"/>
              </a:buClr>
              <a:buFont typeface="Symbol" panose="05050102010706020507" pitchFamily="18" charset="2"/>
              <a:buChar char="-"/>
              <a:defRPr/>
            </a:pPr>
            <a:r>
              <a:rPr kumimoji="1" lang="en-US" sz="1600" dirty="0">
                <a:solidFill>
                  <a:srgbClr val="002060"/>
                </a:solidFill>
                <a:cs typeface="Arial" panose="020B0604020202020204" pitchFamily="34" charset="0"/>
              </a:rPr>
              <a:t>has been designed to index events of the NICA experiments and store their metadata</a:t>
            </a:r>
          </a:p>
          <a:p>
            <a:pPr marL="800100" lvl="2" indent="-342900" algn="just">
              <a:lnSpc>
                <a:spcPct val="100000"/>
              </a:lnSpc>
              <a:spcBef>
                <a:spcPts val="300"/>
              </a:spcBef>
              <a:buClr>
                <a:srgbClr val="000066"/>
              </a:buClr>
              <a:buFont typeface="Symbol" panose="05050102010706020507" pitchFamily="18" charset="2"/>
              <a:buChar char="-"/>
              <a:defRPr/>
            </a:pPr>
            <a:r>
              <a:rPr kumimoji="1" lang="en-US" sz="1600" dirty="0">
                <a:solidFill>
                  <a:srgbClr val="002060"/>
                </a:solidFill>
                <a:cs typeface="Arial" panose="020B0604020202020204" pitchFamily="34" charset="0"/>
              </a:rPr>
              <a:t>quick search by required conditions and parameters used in various physics analyses for a set of physics events to use in further event data processing</a:t>
            </a:r>
          </a:p>
          <a:p>
            <a:pPr algn="just">
              <a:lnSpc>
                <a:spcPct val="110000"/>
              </a:lnSpc>
              <a:spcBef>
                <a:spcPts val="600"/>
              </a:spcBef>
              <a:buClr>
                <a:srgbClr val="000066"/>
              </a:buClr>
              <a:buFont typeface="Wingdings" panose="05000000000000000000" pitchFamily="2" charset="2"/>
              <a:buChar char="§"/>
              <a:defRPr/>
            </a:pPr>
            <a:r>
              <a:rPr kumimoji="1" lang="en-US" sz="2000" dirty="0">
                <a:solidFill>
                  <a:srgbClr val="002060"/>
                </a:solidFill>
                <a:cs typeface="Arial" panose="020B0604020202020204" pitchFamily="34" charset="0"/>
              </a:rPr>
              <a:t>Geometry DB</a:t>
            </a:r>
          </a:p>
          <a:p>
            <a:pPr marL="800100" lvl="2" indent="-342900" algn="just">
              <a:lnSpc>
                <a:spcPct val="100000"/>
              </a:lnSpc>
              <a:spcBef>
                <a:spcPts val="300"/>
              </a:spcBef>
              <a:buClr>
                <a:srgbClr val="000066"/>
              </a:buClr>
              <a:buFont typeface="Symbol" panose="05050102010706020507" pitchFamily="18" charset="2"/>
              <a:buChar char="-"/>
              <a:defRPr/>
            </a:pPr>
            <a:r>
              <a:rPr kumimoji="1" lang="en-US" sz="1600" dirty="0">
                <a:solidFill>
                  <a:srgbClr val="002060"/>
                </a:solidFill>
                <a:cs typeface="Arial" panose="020B0604020202020204" pitchFamily="34" charset="0"/>
              </a:rPr>
              <a:t>The geometry database is the main element of the information system designed to store, process and manage information about the geometric models of detectors. It is implemented into BMNROOT software  </a:t>
            </a:r>
          </a:p>
          <a:p>
            <a:pPr algn="just">
              <a:lnSpc>
                <a:spcPct val="110000"/>
              </a:lnSpc>
              <a:spcBef>
                <a:spcPts val="600"/>
              </a:spcBef>
              <a:buClr>
                <a:srgbClr val="000066"/>
              </a:buClr>
              <a:buFont typeface="Wingdings" panose="05000000000000000000" pitchFamily="2" charset="2"/>
              <a:buChar char="§"/>
              <a:defRPr/>
            </a:pPr>
            <a:r>
              <a:rPr kumimoji="1" lang="en-US" sz="2000" dirty="0">
                <a:solidFill>
                  <a:srgbClr val="002060"/>
                </a:solidFill>
                <a:cs typeface="Arial" panose="020B0604020202020204" pitchFamily="34" charset="0"/>
              </a:rPr>
              <a:t>Configuration DB (Configuration  Information  System, CIS)</a:t>
            </a:r>
            <a:endParaRPr kumimoji="1" lang="ru-RU" sz="2000" dirty="0">
              <a:solidFill>
                <a:srgbClr val="002060"/>
              </a:solidFill>
              <a:cs typeface="Arial" panose="020B0604020202020204" pitchFamily="34" charset="0"/>
            </a:endParaRPr>
          </a:p>
          <a:p>
            <a:pPr marL="800100" lvl="2" indent="-342900" algn="just">
              <a:lnSpc>
                <a:spcPct val="100000"/>
              </a:lnSpc>
              <a:spcBef>
                <a:spcPts val="300"/>
              </a:spcBef>
              <a:spcAft>
                <a:spcPts val="600"/>
              </a:spcAft>
              <a:buClr>
                <a:srgbClr val="000066"/>
              </a:buClr>
              <a:buFont typeface="Symbol" panose="05050102010706020507" pitchFamily="18" charset="2"/>
              <a:buChar char="-"/>
              <a:defRPr/>
            </a:pPr>
            <a:r>
              <a:rPr kumimoji="1" lang="en-US" sz="1600" dirty="0">
                <a:solidFill>
                  <a:srgbClr val="002060"/>
                </a:solidFill>
                <a:cs typeface="Arial" panose="020B0604020202020204" pitchFamily="34" charset="0"/>
              </a:rPr>
              <a:t>Configuration database for managing online applications for collecting and processing high energy physics events.</a:t>
            </a:r>
            <a:r>
              <a:rPr kumimoji="1" lang="ru-RU" sz="1600" dirty="0">
                <a:solidFill>
                  <a:srgbClr val="002060"/>
                </a:solidFill>
                <a:cs typeface="Arial" panose="020B0604020202020204" pitchFamily="34" charset="0"/>
              </a:rPr>
              <a:t> </a:t>
            </a:r>
            <a:r>
              <a:rPr kumimoji="1" lang="en-US" sz="1600" dirty="0">
                <a:solidFill>
                  <a:srgbClr val="002060"/>
                </a:solidFill>
                <a:cs typeface="Arial" panose="020B0604020202020204" pitchFamily="34" charset="0"/>
              </a:rPr>
              <a:t>It was created for process launching in BM@N environment.</a:t>
            </a:r>
            <a:endParaRPr kumimoji="1" lang="ru-RU" sz="1600" dirty="0">
              <a:solidFill>
                <a:srgbClr val="002060"/>
              </a:solidFill>
              <a:cs typeface="Arial" panose="020B0604020202020204" pitchFamily="34" charset="0"/>
            </a:endParaRPr>
          </a:p>
        </p:txBody>
      </p:sp>
      <p:pic>
        <p:nvPicPr>
          <p:cNvPr id="11" name="Рисунок 10">
            <a:extLst>
              <a:ext uri="{FF2B5EF4-FFF2-40B4-BE49-F238E27FC236}">
                <a16:creationId xmlns:a16="http://schemas.microsoft.com/office/drawing/2014/main" id="{AD515A7E-998D-4986-BC11-A7C627E43B57}"/>
              </a:ext>
            </a:extLst>
          </p:cNvPr>
          <p:cNvPicPr>
            <a:picLocks noChangeAspect="1"/>
          </p:cNvPicPr>
          <p:nvPr/>
        </p:nvPicPr>
        <p:blipFill>
          <a:blip r:embed="rId4"/>
          <a:stretch>
            <a:fillRect/>
          </a:stretch>
        </p:blipFill>
        <p:spPr>
          <a:xfrm>
            <a:off x="8491063" y="3641296"/>
            <a:ext cx="3662460" cy="2467515"/>
          </a:xfrm>
          <a:prstGeom prst="rect">
            <a:avLst/>
          </a:prstGeom>
        </p:spPr>
      </p:pic>
      <p:pic>
        <p:nvPicPr>
          <p:cNvPr id="9" name="Рисунок 3">
            <a:extLst>
              <a:ext uri="{FF2B5EF4-FFF2-40B4-BE49-F238E27FC236}">
                <a16:creationId xmlns:a16="http://schemas.microsoft.com/office/drawing/2014/main" id="{976D97B1-46D0-DA94-E68D-EC68A6A8D3DE}"/>
              </a:ext>
            </a:extLst>
          </p:cNvPr>
          <p:cNvPicPr/>
          <p:nvPr/>
        </p:nvPicPr>
        <p:blipFill>
          <a:blip r:embed="rId5"/>
          <a:stretch/>
        </p:blipFill>
        <p:spPr>
          <a:xfrm>
            <a:off x="11036520" y="52200"/>
            <a:ext cx="1000440" cy="696960"/>
          </a:xfrm>
          <a:prstGeom prst="rect">
            <a:avLst/>
          </a:prstGeom>
          <a:ln>
            <a:noFill/>
          </a:ln>
        </p:spPr>
      </p:pic>
    </p:spTree>
    <p:extLst>
      <p:ext uri="{BB962C8B-B14F-4D97-AF65-F5344CB8AC3E}">
        <p14:creationId xmlns:p14="http://schemas.microsoft.com/office/powerpoint/2010/main" val="621388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1">
            <a:extLst>
              <a:ext uri="{FF2B5EF4-FFF2-40B4-BE49-F238E27FC236}">
                <a16:creationId xmlns:a16="http://schemas.microsoft.com/office/drawing/2014/main" id="{9F41CA10-79E1-222F-274A-6972B2B94E6F}"/>
              </a:ext>
            </a:extLst>
          </p:cNvPr>
          <p:cNvSpPr/>
          <p:nvPr/>
        </p:nvSpPr>
        <p:spPr>
          <a:xfrm flipH="1">
            <a:off x="0" y="0"/>
            <a:ext cx="12191760" cy="772200"/>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sp>
        <p:nvSpPr>
          <p:cNvPr id="2" name="Заголовок 1">
            <a:extLst>
              <a:ext uri="{FF2B5EF4-FFF2-40B4-BE49-F238E27FC236}">
                <a16:creationId xmlns:a16="http://schemas.microsoft.com/office/drawing/2014/main" id="{D06DD520-9F4B-4074-BC43-70440F3C6F68}"/>
              </a:ext>
            </a:extLst>
          </p:cNvPr>
          <p:cNvSpPr>
            <a:spLocks noGrp="1"/>
          </p:cNvSpPr>
          <p:nvPr>
            <p:ph type="title"/>
          </p:nvPr>
        </p:nvSpPr>
        <p:spPr>
          <a:xfrm>
            <a:off x="6522" y="0"/>
            <a:ext cx="12192000" cy="707571"/>
          </a:xfrm>
        </p:spPr>
        <p:txBody>
          <a:bodyPr>
            <a:normAutofit/>
          </a:bodyPr>
          <a:lstStyle/>
          <a:p>
            <a:r>
              <a:rPr lang="en-US" dirty="0">
                <a:solidFill>
                  <a:schemeClr val="bg1"/>
                </a:solidFill>
              </a:rPr>
              <a:t>Collaboration</a:t>
            </a:r>
            <a:endParaRPr lang="ru-RU" dirty="0">
              <a:solidFill>
                <a:schemeClr val="bg1"/>
              </a:solidFill>
            </a:endParaRPr>
          </a:p>
        </p:txBody>
      </p:sp>
      <p:sp>
        <p:nvSpPr>
          <p:cNvPr id="4" name="Номер слайда 3">
            <a:extLst>
              <a:ext uri="{FF2B5EF4-FFF2-40B4-BE49-F238E27FC236}">
                <a16:creationId xmlns:a16="http://schemas.microsoft.com/office/drawing/2014/main" id="{B13FBD7C-1A64-4BFF-908B-A3CD868ADA6A}"/>
              </a:ext>
            </a:extLst>
          </p:cNvPr>
          <p:cNvSpPr>
            <a:spLocks noGrp="1"/>
          </p:cNvSpPr>
          <p:nvPr>
            <p:ph type="sldNum" sz="quarter" idx="12"/>
          </p:nvPr>
        </p:nvSpPr>
        <p:spPr/>
        <p:txBody>
          <a:bodyPr/>
          <a:lstStyle/>
          <a:p>
            <a:fld id="{0528AAB8-6B0B-42CC-91F5-49948E541453}" type="slidenum">
              <a:rPr lang="ru-RU" smtClean="0"/>
              <a:t>24</a:t>
            </a:fld>
            <a:endParaRPr lang="ru-RU"/>
          </a:p>
        </p:txBody>
      </p:sp>
      <p:pic>
        <p:nvPicPr>
          <p:cNvPr id="17" name="Picture 8">
            <a:extLst>
              <a:ext uri="{FF2B5EF4-FFF2-40B4-BE49-F238E27FC236}">
                <a16:creationId xmlns:a16="http://schemas.microsoft.com/office/drawing/2014/main" id="{30E8EC02-D1F1-424B-8C7F-8CE9E0298215}"/>
              </a:ext>
            </a:extLst>
          </p:cNvPr>
          <p:cNvPicPr>
            <a:picLocks noChangeAspect="1"/>
          </p:cNvPicPr>
          <p:nvPr/>
        </p:nvPicPr>
        <p:blipFill rotWithShape="1">
          <a:blip r:embed="rId2">
            <a:extLst>
              <a:ext uri="{28A0092B-C50C-407E-A947-70E740481C1C}">
                <a14:useLocalDpi xmlns:a14="http://schemas.microsoft.com/office/drawing/2010/main" val="0"/>
              </a:ext>
            </a:extLst>
          </a:blip>
          <a:srcRect b="9693"/>
          <a:stretch/>
        </p:blipFill>
        <p:spPr>
          <a:xfrm>
            <a:off x="1466715" y="1052366"/>
            <a:ext cx="9509040" cy="4879157"/>
          </a:xfrm>
          <a:prstGeom prst="rect">
            <a:avLst/>
          </a:prstGeom>
        </p:spPr>
      </p:pic>
      <p:pic>
        <p:nvPicPr>
          <p:cNvPr id="6" name="Рисунок 3">
            <a:extLst>
              <a:ext uri="{FF2B5EF4-FFF2-40B4-BE49-F238E27FC236}">
                <a16:creationId xmlns:a16="http://schemas.microsoft.com/office/drawing/2014/main" id="{C6B42E8F-A50A-5566-3F85-10D1A6B8841D}"/>
              </a:ext>
            </a:extLst>
          </p:cNvPr>
          <p:cNvPicPr/>
          <p:nvPr/>
        </p:nvPicPr>
        <p:blipFill>
          <a:blip r:embed="rId3"/>
          <a:stretch/>
        </p:blipFill>
        <p:spPr>
          <a:xfrm>
            <a:off x="11036520" y="52200"/>
            <a:ext cx="1000440" cy="696960"/>
          </a:xfrm>
          <a:prstGeom prst="rect">
            <a:avLst/>
          </a:prstGeom>
          <a:ln>
            <a:noFill/>
          </a:ln>
        </p:spPr>
      </p:pic>
    </p:spTree>
    <p:extLst>
      <p:ext uri="{BB962C8B-B14F-4D97-AF65-F5344CB8AC3E}">
        <p14:creationId xmlns:p14="http://schemas.microsoft.com/office/powerpoint/2010/main" val="3418911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Development of the system for training and retraining IT specialists"/>
          <p:cNvSpPr txBox="1">
            <a:spLocks noGrp="1"/>
          </p:cNvSpPr>
          <p:nvPr>
            <p:ph type="title"/>
          </p:nvPr>
        </p:nvSpPr>
        <p:spPr>
          <a:prstGeom prst="rect">
            <a:avLst/>
          </a:prstGeom>
        </p:spPr>
        <p:txBody>
          <a:bodyPr>
            <a:noAutofit/>
          </a:bodyPr>
          <a:lstStyle>
            <a:lvl1pPr defTabSz="1511770">
              <a:defRPr sz="5270" spc="-105"/>
            </a:lvl1pPr>
          </a:lstStyle>
          <a:p>
            <a:r>
              <a:rPr sz="3200" b="1" dirty="0">
                <a:solidFill>
                  <a:schemeClr val="bg1"/>
                </a:solidFill>
              </a:rPr>
              <a:t>Development of the system for training and retraining IT specialists </a:t>
            </a:r>
          </a:p>
        </p:txBody>
      </p:sp>
      <p:sp>
        <p:nvSpPr>
          <p:cNvPr id="405" name="Номер слайда"/>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grpSp>
        <p:nvGrpSpPr>
          <p:cNvPr id="409" name="Сгруппировать"/>
          <p:cNvGrpSpPr/>
          <p:nvPr/>
        </p:nvGrpSpPr>
        <p:grpSpPr>
          <a:xfrm>
            <a:off x="-10863" y="710893"/>
            <a:ext cx="12215461" cy="2347797"/>
            <a:chOff x="0" y="0"/>
            <a:chExt cx="24430919" cy="4695593"/>
          </a:xfrm>
        </p:grpSpPr>
        <p:pic>
          <p:nvPicPr>
            <p:cNvPr id="406" name="Picture 12" descr="Picture 12"/>
            <p:cNvPicPr>
              <a:picLocks noChangeAspect="1"/>
            </p:cNvPicPr>
            <p:nvPr/>
          </p:nvPicPr>
          <p:blipFill>
            <a:blip r:embed="rId2"/>
            <a:srcRect b="4728"/>
            <a:stretch>
              <a:fillRect/>
            </a:stretch>
          </p:blipFill>
          <p:spPr>
            <a:xfrm>
              <a:off x="15634591" y="0"/>
              <a:ext cx="8796328" cy="4682526"/>
            </a:xfrm>
            <a:prstGeom prst="rect">
              <a:avLst/>
            </a:prstGeom>
            <a:ln w="12700" cap="flat">
              <a:noFill/>
              <a:miter lim="400000"/>
            </a:ln>
            <a:effectLst/>
          </p:spPr>
        </p:pic>
        <p:pic>
          <p:nvPicPr>
            <p:cNvPr id="407" name="Picture 10" descr="Picture 10"/>
            <p:cNvPicPr>
              <a:picLocks noChangeAspect="1"/>
            </p:cNvPicPr>
            <p:nvPr/>
          </p:nvPicPr>
          <p:blipFill>
            <a:blip r:embed="rId3"/>
            <a:stretch>
              <a:fillRect/>
            </a:stretch>
          </p:blipFill>
          <p:spPr>
            <a:xfrm>
              <a:off x="9722406" y="16122"/>
              <a:ext cx="7497475" cy="4679472"/>
            </a:xfrm>
            <a:prstGeom prst="rect">
              <a:avLst/>
            </a:prstGeom>
            <a:ln w="12700" cap="flat">
              <a:noFill/>
              <a:miter lim="400000"/>
            </a:ln>
            <a:effectLst/>
          </p:spPr>
        </p:pic>
        <p:pic>
          <p:nvPicPr>
            <p:cNvPr id="408" name="Picture 10" descr="Picture 10"/>
            <p:cNvPicPr>
              <a:picLocks noChangeAspect="1"/>
            </p:cNvPicPr>
            <p:nvPr/>
          </p:nvPicPr>
          <p:blipFill>
            <a:blip r:embed="rId4"/>
            <a:srcRect l="5773" b="2862"/>
            <a:stretch>
              <a:fillRect/>
            </a:stretch>
          </p:blipFill>
          <p:spPr>
            <a:xfrm>
              <a:off x="0" y="16676"/>
              <a:ext cx="11875823" cy="4667709"/>
            </a:xfrm>
            <a:prstGeom prst="rect">
              <a:avLst/>
            </a:prstGeom>
            <a:ln w="12700" cap="flat">
              <a:noFill/>
              <a:miter lim="400000"/>
            </a:ln>
            <a:effectLst/>
          </p:spPr>
        </p:pic>
      </p:grpSp>
      <p:pic>
        <p:nvPicPr>
          <p:cNvPr id="410" name="pasted-image.png" descr="pasted-image.png"/>
          <p:cNvPicPr>
            <a:picLocks noChangeAspect="1"/>
          </p:cNvPicPr>
          <p:nvPr/>
        </p:nvPicPr>
        <p:blipFill>
          <a:blip r:embed="rId5"/>
          <a:srcRect l="1569" t="4232" r="2607" b="2913"/>
          <a:stretch>
            <a:fillRect/>
          </a:stretch>
        </p:blipFill>
        <p:spPr>
          <a:xfrm>
            <a:off x="787237" y="2434152"/>
            <a:ext cx="9693021" cy="3679230"/>
          </a:xfrm>
          <a:custGeom>
            <a:avLst/>
            <a:gdLst/>
            <a:ahLst/>
            <a:cxnLst>
              <a:cxn ang="0">
                <a:pos x="wd2" y="hd2"/>
              </a:cxn>
              <a:cxn ang="5400000">
                <a:pos x="wd2" y="hd2"/>
              </a:cxn>
              <a:cxn ang="10800000">
                <a:pos x="wd2" y="hd2"/>
              </a:cxn>
              <a:cxn ang="16200000">
                <a:pos x="wd2" y="hd2"/>
              </a:cxn>
            </a:cxnLst>
            <a:rect l="0" t="0" r="r" b="b"/>
            <a:pathLst>
              <a:path w="21241" h="21599" extrusionOk="0">
                <a:moveTo>
                  <a:pt x="5308" y="0"/>
                </a:moveTo>
                <a:lnTo>
                  <a:pt x="5308" y="1016"/>
                </a:lnTo>
                <a:lnTo>
                  <a:pt x="5308" y="2030"/>
                </a:lnTo>
                <a:lnTo>
                  <a:pt x="10735" y="2030"/>
                </a:lnTo>
                <a:lnTo>
                  <a:pt x="16162" y="2030"/>
                </a:lnTo>
                <a:lnTo>
                  <a:pt x="16162" y="1016"/>
                </a:lnTo>
                <a:lnTo>
                  <a:pt x="16162" y="0"/>
                </a:lnTo>
                <a:lnTo>
                  <a:pt x="10735" y="0"/>
                </a:lnTo>
                <a:lnTo>
                  <a:pt x="5308" y="0"/>
                </a:lnTo>
                <a:close/>
                <a:moveTo>
                  <a:pt x="16186" y="2767"/>
                </a:moveTo>
                <a:cubicBezTo>
                  <a:pt x="13776" y="2766"/>
                  <a:pt x="11366" y="2788"/>
                  <a:pt x="11305" y="2833"/>
                </a:cubicBezTo>
                <a:cubicBezTo>
                  <a:pt x="11258" y="2868"/>
                  <a:pt x="11199" y="2969"/>
                  <a:pt x="11173" y="3057"/>
                </a:cubicBezTo>
                <a:cubicBezTo>
                  <a:pt x="11129" y="3208"/>
                  <a:pt x="11126" y="3299"/>
                  <a:pt x="11126" y="4713"/>
                </a:cubicBezTo>
                <a:cubicBezTo>
                  <a:pt x="11126" y="5697"/>
                  <a:pt x="11135" y="6262"/>
                  <a:pt x="11152" y="6363"/>
                </a:cubicBezTo>
                <a:cubicBezTo>
                  <a:pt x="11167" y="6447"/>
                  <a:pt x="11211" y="6559"/>
                  <a:pt x="11250" y="6611"/>
                </a:cubicBezTo>
                <a:cubicBezTo>
                  <a:pt x="11314" y="6696"/>
                  <a:pt x="11846" y="6704"/>
                  <a:pt x="16213" y="6691"/>
                </a:cubicBezTo>
                <a:lnTo>
                  <a:pt x="21105" y="6677"/>
                </a:lnTo>
                <a:lnTo>
                  <a:pt x="21169" y="6506"/>
                </a:lnTo>
                <a:lnTo>
                  <a:pt x="21233" y="6336"/>
                </a:lnTo>
                <a:lnTo>
                  <a:pt x="21239" y="4814"/>
                </a:lnTo>
                <a:cubicBezTo>
                  <a:pt x="21240" y="4458"/>
                  <a:pt x="21241" y="4185"/>
                  <a:pt x="21241" y="3971"/>
                </a:cubicBezTo>
                <a:cubicBezTo>
                  <a:pt x="21241" y="3331"/>
                  <a:pt x="21231" y="3234"/>
                  <a:pt x="21200" y="3096"/>
                </a:cubicBezTo>
                <a:cubicBezTo>
                  <a:pt x="21169" y="2965"/>
                  <a:pt x="21125" y="2879"/>
                  <a:pt x="21067" y="2835"/>
                </a:cubicBezTo>
                <a:cubicBezTo>
                  <a:pt x="21007" y="2791"/>
                  <a:pt x="18596" y="2767"/>
                  <a:pt x="16186" y="2767"/>
                </a:cubicBezTo>
                <a:close/>
                <a:moveTo>
                  <a:pt x="5453" y="2831"/>
                </a:moveTo>
                <a:cubicBezTo>
                  <a:pt x="-359" y="2831"/>
                  <a:pt x="81" y="2802"/>
                  <a:pt x="22" y="3187"/>
                </a:cubicBezTo>
                <a:cubicBezTo>
                  <a:pt x="2" y="3312"/>
                  <a:pt x="-4" y="3802"/>
                  <a:pt x="1" y="4845"/>
                </a:cubicBezTo>
                <a:cubicBezTo>
                  <a:pt x="8" y="6225"/>
                  <a:pt x="11" y="6335"/>
                  <a:pt x="54" y="6462"/>
                </a:cubicBezTo>
                <a:cubicBezTo>
                  <a:pt x="79" y="6537"/>
                  <a:pt x="121" y="6622"/>
                  <a:pt x="146" y="6649"/>
                </a:cubicBezTo>
                <a:cubicBezTo>
                  <a:pt x="171" y="6677"/>
                  <a:pt x="2579" y="6696"/>
                  <a:pt x="5497" y="6689"/>
                </a:cubicBezTo>
                <a:lnTo>
                  <a:pt x="10803" y="6677"/>
                </a:lnTo>
                <a:lnTo>
                  <a:pt x="10867" y="6506"/>
                </a:lnTo>
                <a:lnTo>
                  <a:pt x="10931" y="6336"/>
                </a:lnTo>
                <a:lnTo>
                  <a:pt x="10938" y="4907"/>
                </a:lnTo>
                <a:cubicBezTo>
                  <a:pt x="10943" y="3984"/>
                  <a:pt x="10936" y="3395"/>
                  <a:pt x="10920" y="3247"/>
                </a:cubicBezTo>
                <a:cubicBezTo>
                  <a:pt x="10870" y="2794"/>
                  <a:pt x="11352" y="2831"/>
                  <a:pt x="5453" y="2831"/>
                </a:cubicBezTo>
                <a:close/>
                <a:moveTo>
                  <a:pt x="606" y="7415"/>
                </a:moveTo>
                <a:lnTo>
                  <a:pt x="463" y="7593"/>
                </a:lnTo>
                <a:cubicBezTo>
                  <a:pt x="296" y="7799"/>
                  <a:pt x="133" y="8231"/>
                  <a:pt x="58" y="8664"/>
                </a:cubicBezTo>
                <a:lnTo>
                  <a:pt x="8" y="8954"/>
                </a:lnTo>
                <a:lnTo>
                  <a:pt x="8" y="14492"/>
                </a:lnTo>
                <a:lnTo>
                  <a:pt x="8" y="20031"/>
                </a:lnTo>
                <a:lnTo>
                  <a:pt x="60" y="20328"/>
                </a:lnTo>
                <a:cubicBezTo>
                  <a:pt x="161" y="20918"/>
                  <a:pt x="314" y="21293"/>
                  <a:pt x="545" y="21515"/>
                </a:cubicBezTo>
                <a:cubicBezTo>
                  <a:pt x="612" y="21580"/>
                  <a:pt x="986" y="21594"/>
                  <a:pt x="2423" y="21583"/>
                </a:cubicBezTo>
                <a:lnTo>
                  <a:pt x="4216" y="21569"/>
                </a:lnTo>
                <a:lnTo>
                  <a:pt x="4347" y="21396"/>
                </a:lnTo>
                <a:cubicBezTo>
                  <a:pt x="4512" y="21180"/>
                  <a:pt x="4670" y="20718"/>
                  <a:pt x="4732" y="20269"/>
                </a:cubicBezTo>
                <a:cubicBezTo>
                  <a:pt x="4779" y="19933"/>
                  <a:pt x="4780" y="19860"/>
                  <a:pt x="4774" y="14410"/>
                </a:cubicBezTo>
                <a:lnTo>
                  <a:pt x="4768" y="8892"/>
                </a:lnTo>
                <a:lnTo>
                  <a:pt x="4712" y="8587"/>
                </a:lnTo>
                <a:cubicBezTo>
                  <a:pt x="4636" y="8177"/>
                  <a:pt x="4484" y="7781"/>
                  <a:pt x="4324" y="7580"/>
                </a:cubicBezTo>
                <a:lnTo>
                  <a:pt x="4193" y="7415"/>
                </a:lnTo>
                <a:lnTo>
                  <a:pt x="2399" y="7415"/>
                </a:lnTo>
                <a:lnTo>
                  <a:pt x="606" y="7415"/>
                </a:lnTo>
                <a:close/>
                <a:moveTo>
                  <a:pt x="12126" y="7415"/>
                </a:moveTo>
                <a:lnTo>
                  <a:pt x="11974" y="7609"/>
                </a:lnTo>
                <a:cubicBezTo>
                  <a:pt x="11786" y="7847"/>
                  <a:pt x="11660" y="8176"/>
                  <a:pt x="11572" y="8653"/>
                </a:cubicBezTo>
                <a:lnTo>
                  <a:pt x="11505" y="9015"/>
                </a:lnTo>
                <a:lnTo>
                  <a:pt x="11499" y="14365"/>
                </a:lnTo>
                <a:cubicBezTo>
                  <a:pt x="11494" y="19096"/>
                  <a:pt x="11498" y="19752"/>
                  <a:pt x="11530" y="20049"/>
                </a:cubicBezTo>
                <a:cubicBezTo>
                  <a:pt x="11575" y="20468"/>
                  <a:pt x="11645" y="20767"/>
                  <a:pt x="11765" y="21056"/>
                </a:cubicBezTo>
                <a:cubicBezTo>
                  <a:pt x="11872" y="21317"/>
                  <a:pt x="11930" y="21407"/>
                  <a:pt x="12058" y="21514"/>
                </a:cubicBezTo>
                <a:cubicBezTo>
                  <a:pt x="12128" y="21573"/>
                  <a:pt x="12568" y="21593"/>
                  <a:pt x="13937" y="21596"/>
                </a:cubicBezTo>
                <a:cubicBezTo>
                  <a:pt x="15690" y="21600"/>
                  <a:pt x="15726" y="21597"/>
                  <a:pt x="15851" y="21472"/>
                </a:cubicBezTo>
                <a:cubicBezTo>
                  <a:pt x="16038" y="21285"/>
                  <a:pt x="16185" y="20947"/>
                  <a:pt x="16278" y="20487"/>
                </a:cubicBezTo>
                <a:lnTo>
                  <a:pt x="16357" y="20092"/>
                </a:lnTo>
                <a:lnTo>
                  <a:pt x="16364" y="14620"/>
                </a:lnTo>
                <a:cubicBezTo>
                  <a:pt x="16370" y="8558"/>
                  <a:pt x="16378" y="8873"/>
                  <a:pt x="16220" y="8298"/>
                </a:cubicBezTo>
                <a:cubicBezTo>
                  <a:pt x="16133" y="7981"/>
                  <a:pt x="15985" y="7683"/>
                  <a:pt x="15835" y="7521"/>
                </a:cubicBezTo>
                <a:cubicBezTo>
                  <a:pt x="15745" y="7425"/>
                  <a:pt x="15581" y="7415"/>
                  <a:pt x="13931" y="7415"/>
                </a:cubicBezTo>
                <a:lnTo>
                  <a:pt x="12126" y="7415"/>
                </a:lnTo>
                <a:close/>
                <a:moveTo>
                  <a:pt x="17277" y="7415"/>
                </a:moveTo>
                <a:lnTo>
                  <a:pt x="17148" y="7586"/>
                </a:lnTo>
                <a:cubicBezTo>
                  <a:pt x="16996" y="7785"/>
                  <a:pt x="16845" y="8197"/>
                  <a:pt x="16775" y="8604"/>
                </a:cubicBezTo>
                <a:lnTo>
                  <a:pt x="16725" y="8892"/>
                </a:lnTo>
                <a:lnTo>
                  <a:pt x="16725" y="14492"/>
                </a:lnTo>
                <a:cubicBezTo>
                  <a:pt x="16725" y="20082"/>
                  <a:pt x="16725" y="20093"/>
                  <a:pt x="16775" y="20377"/>
                </a:cubicBezTo>
                <a:cubicBezTo>
                  <a:pt x="16872" y="20943"/>
                  <a:pt x="17078" y="21389"/>
                  <a:pt x="17306" y="21533"/>
                </a:cubicBezTo>
                <a:cubicBezTo>
                  <a:pt x="17353" y="21563"/>
                  <a:pt x="18102" y="21590"/>
                  <a:pt x="18968" y="21593"/>
                </a:cubicBezTo>
                <a:cubicBezTo>
                  <a:pt x="20672" y="21600"/>
                  <a:pt x="20701" y="21595"/>
                  <a:pt x="20894" y="21269"/>
                </a:cubicBezTo>
                <a:cubicBezTo>
                  <a:pt x="21009" y="21076"/>
                  <a:pt x="21122" y="20727"/>
                  <a:pt x="21183" y="20376"/>
                </a:cubicBezTo>
                <a:lnTo>
                  <a:pt x="21233" y="20092"/>
                </a:lnTo>
                <a:lnTo>
                  <a:pt x="21233" y="14492"/>
                </a:lnTo>
                <a:lnTo>
                  <a:pt x="21233" y="8892"/>
                </a:lnTo>
                <a:lnTo>
                  <a:pt x="21169" y="8545"/>
                </a:lnTo>
                <a:cubicBezTo>
                  <a:pt x="21094" y="8140"/>
                  <a:pt x="20941" y="7737"/>
                  <a:pt x="20788" y="7549"/>
                </a:cubicBezTo>
                <a:cubicBezTo>
                  <a:pt x="20681" y="7416"/>
                  <a:pt x="20674" y="7415"/>
                  <a:pt x="18979" y="7415"/>
                </a:cubicBezTo>
                <a:lnTo>
                  <a:pt x="17277" y="7415"/>
                </a:lnTo>
                <a:close/>
                <a:moveTo>
                  <a:pt x="6472" y="7516"/>
                </a:moveTo>
                <a:cubicBezTo>
                  <a:pt x="5277" y="7516"/>
                  <a:pt x="5231" y="7539"/>
                  <a:pt x="5177" y="7628"/>
                </a:cubicBezTo>
                <a:cubicBezTo>
                  <a:pt x="5023" y="7881"/>
                  <a:pt x="5021" y="7916"/>
                  <a:pt x="5021" y="10277"/>
                </a:cubicBezTo>
                <a:cubicBezTo>
                  <a:pt x="5021" y="12290"/>
                  <a:pt x="5023" y="12411"/>
                  <a:pt x="5067" y="12608"/>
                </a:cubicBezTo>
                <a:cubicBezTo>
                  <a:pt x="5092" y="12723"/>
                  <a:pt x="5149" y="12869"/>
                  <a:pt x="5193" y="12932"/>
                </a:cubicBezTo>
                <a:cubicBezTo>
                  <a:pt x="5270" y="13042"/>
                  <a:pt x="5386" y="13046"/>
                  <a:pt x="8079" y="13046"/>
                </a:cubicBezTo>
                <a:cubicBezTo>
                  <a:pt x="10753" y="13046"/>
                  <a:pt x="10889" y="13040"/>
                  <a:pt x="10964" y="12933"/>
                </a:cubicBezTo>
                <a:cubicBezTo>
                  <a:pt x="11123" y="12705"/>
                  <a:pt x="11126" y="12652"/>
                  <a:pt x="11126" y="10290"/>
                </a:cubicBezTo>
                <a:cubicBezTo>
                  <a:pt x="11126" y="8011"/>
                  <a:pt x="11126" y="8007"/>
                  <a:pt x="11000" y="7692"/>
                </a:cubicBezTo>
                <a:lnTo>
                  <a:pt x="10938" y="7538"/>
                </a:lnTo>
                <a:lnTo>
                  <a:pt x="8095" y="7523"/>
                </a:lnTo>
                <a:cubicBezTo>
                  <a:pt x="7398" y="7519"/>
                  <a:pt x="6871" y="7516"/>
                  <a:pt x="6472" y="7516"/>
                </a:cubicBezTo>
                <a:close/>
                <a:moveTo>
                  <a:pt x="8066" y="13613"/>
                </a:moveTo>
                <a:lnTo>
                  <a:pt x="5385" y="13631"/>
                </a:lnTo>
                <a:lnTo>
                  <a:pt x="5272" y="13816"/>
                </a:lnTo>
                <a:cubicBezTo>
                  <a:pt x="5187" y="13955"/>
                  <a:pt x="5143" y="14084"/>
                  <a:pt x="5096" y="14335"/>
                </a:cubicBezTo>
                <a:lnTo>
                  <a:pt x="5033" y="14668"/>
                </a:lnTo>
                <a:lnTo>
                  <a:pt x="5033" y="17558"/>
                </a:lnTo>
                <a:cubicBezTo>
                  <a:pt x="5033" y="19545"/>
                  <a:pt x="5041" y="20520"/>
                  <a:pt x="5059" y="20681"/>
                </a:cubicBezTo>
                <a:cubicBezTo>
                  <a:pt x="5095" y="21003"/>
                  <a:pt x="5206" y="21347"/>
                  <a:pt x="5318" y="21484"/>
                </a:cubicBezTo>
                <a:cubicBezTo>
                  <a:pt x="5408" y="21592"/>
                  <a:pt x="5535" y="21597"/>
                  <a:pt x="8125" y="21598"/>
                </a:cubicBezTo>
                <a:lnTo>
                  <a:pt x="10839" y="21599"/>
                </a:lnTo>
                <a:lnTo>
                  <a:pt x="10957" y="21417"/>
                </a:lnTo>
                <a:cubicBezTo>
                  <a:pt x="11049" y="21276"/>
                  <a:pt x="11088" y="21166"/>
                  <a:pt x="11135" y="20914"/>
                </a:cubicBezTo>
                <a:lnTo>
                  <a:pt x="11195" y="20591"/>
                </a:lnTo>
                <a:lnTo>
                  <a:pt x="11194" y="17603"/>
                </a:lnTo>
                <a:cubicBezTo>
                  <a:pt x="11194" y="14830"/>
                  <a:pt x="11191" y="14597"/>
                  <a:pt x="11152" y="14365"/>
                </a:cubicBezTo>
                <a:cubicBezTo>
                  <a:pt x="11099" y="14054"/>
                  <a:pt x="10968" y="13758"/>
                  <a:pt x="10842" y="13666"/>
                </a:cubicBezTo>
                <a:cubicBezTo>
                  <a:pt x="10773" y="13615"/>
                  <a:pt x="10017" y="13601"/>
                  <a:pt x="8066" y="13613"/>
                </a:cubicBezTo>
                <a:close/>
              </a:path>
            </a:pathLst>
          </a:cu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4908480" y="3122735"/>
            <a:ext cx="7255742" cy="3679738"/>
          </a:xfrm>
          <a:prstGeom prst="rect">
            <a:avLst/>
          </a:prstGeom>
          <a:solidFill>
            <a:schemeClr val="accent2">
              <a:lumMod val="40000"/>
              <a:lumOff val="60000"/>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l="6064" t="32276" b="29533"/>
          <a:stretch/>
        </p:blipFill>
        <p:spPr bwMode="auto">
          <a:xfrm>
            <a:off x="4855418" y="3652054"/>
            <a:ext cx="5134151" cy="15647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p:cNvSpPr/>
          <p:nvPr/>
        </p:nvSpPr>
        <p:spPr>
          <a:xfrm>
            <a:off x="4855418" y="51207"/>
            <a:ext cx="7317481" cy="3011649"/>
          </a:xfrm>
          <a:prstGeom prst="rect">
            <a:avLst/>
          </a:prstGeom>
          <a:solidFill>
            <a:schemeClr val="accent1">
              <a:lumMod val="20000"/>
              <a:lumOff val="80000"/>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75040" y="0"/>
            <a:ext cx="4750565" cy="681792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4">
            <a:extLst>
              <a:ext uri="{FF2B5EF4-FFF2-40B4-BE49-F238E27FC236}">
                <a16:creationId xmlns:a16="http://schemas.microsoft.com/office/drawing/2014/main" id="{0A5C723C-A9F7-8E45-9104-490C5032504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301" t="6892" r="5103"/>
          <a:stretch/>
        </p:blipFill>
        <p:spPr>
          <a:xfrm>
            <a:off x="4928349" y="1118411"/>
            <a:ext cx="3499945" cy="1917400"/>
          </a:xfrm>
          <a:prstGeom prst="rect">
            <a:avLst/>
          </a:prstGeom>
        </p:spPr>
      </p:pic>
      <p:pic>
        <p:nvPicPr>
          <p:cNvPr id="9" name="Рисунок 8"/>
          <p:cNvPicPr>
            <a:picLocks noChangeAspect="1"/>
          </p:cNvPicPr>
          <p:nvPr/>
        </p:nvPicPr>
        <p:blipFill>
          <a:blip r:embed="rId5"/>
          <a:stretch>
            <a:fillRect/>
          </a:stretch>
        </p:blipFill>
        <p:spPr>
          <a:xfrm>
            <a:off x="4928349" y="66617"/>
            <a:ext cx="3427015" cy="1029739"/>
          </a:xfrm>
          <a:prstGeom prst="rect">
            <a:avLst/>
          </a:prstGeom>
        </p:spPr>
      </p:pic>
      <p:sp>
        <p:nvSpPr>
          <p:cNvPr id="10" name="Прямоугольник 9"/>
          <p:cNvSpPr/>
          <p:nvPr/>
        </p:nvSpPr>
        <p:spPr>
          <a:xfrm>
            <a:off x="8501225" y="140544"/>
            <a:ext cx="3792239" cy="2862322"/>
          </a:xfrm>
          <a:prstGeom prst="rect">
            <a:avLst/>
          </a:prstGeom>
        </p:spPr>
        <p:txBody>
          <a:bodyPr wrap="square">
            <a:spAutoFit/>
          </a:bodyPr>
          <a:lstStyle/>
          <a:p>
            <a:pPr marL="84138" indent="-84138">
              <a:buFont typeface="Wingdings" panose="05000000000000000000" pitchFamily="2" charset="2"/>
              <a:buChar char="q"/>
            </a:pPr>
            <a:r>
              <a:rPr lang="en-US" sz="1500" dirty="0">
                <a:solidFill>
                  <a:srgbClr val="002060"/>
                </a:solidFill>
                <a:latin typeface="Cambria" panose="02040503050406030204" pitchFamily="18" charset="0"/>
              </a:rPr>
              <a:t>methods, software and program packages for data processing  and analysis; </a:t>
            </a:r>
          </a:p>
          <a:p>
            <a:pPr marL="84138" indent="-84138">
              <a:buFont typeface="Wingdings" panose="05000000000000000000" pitchFamily="2" charset="2"/>
              <a:buChar char="q"/>
            </a:pPr>
            <a:r>
              <a:rPr lang="en-US" sz="1500" dirty="0">
                <a:solidFill>
                  <a:srgbClr val="002060"/>
                </a:solidFill>
                <a:latin typeface="Cambria" panose="02040503050406030204" pitchFamily="18" charset="0"/>
              </a:rPr>
              <a:t>mathematical methods and tools for  modeling complex physical and technical systems, computational biochemistry and bioinformatics;</a:t>
            </a:r>
          </a:p>
          <a:p>
            <a:pPr marL="84138" indent="-84138">
              <a:buFont typeface="Wingdings" panose="05000000000000000000" pitchFamily="2" charset="2"/>
              <a:buChar char="q"/>
            </a:pPr>
            <a:r>
              <a:rPr lang="en-US" sz="1500" dirty="0">
                <a:solidFill>
                  <a:srgbClr val="002060"/>
                </a:solidFill>
                <a:latin typeface="Cambria" panose="02040503050406030204" pitchFamily="18" charset="0"/>
              </a:rPr>
              <a:t>methods of computer algebra, quantum computing and quantum information processing;</a:t>
            </a:r>
          </a:p>
          <a:p>
            <a:pPr marL="84138" indent="-84138">
              <a:buFont typeface="Wingdings" panose="05000000000000000000" pitchFamily="2" charset="2"/>
              <a:buChar char="q"/>
            </a:pPr>
            <a:r>
              <a:rPr lang="en-US" sz="1500" dirty="0">
                <a:solidFill>
                  <a:srgbClr val="002060"/>
                </a:solidFill>
                <a:latin typeface="Cambria" panose="02040503050406030204" pitchFamily="18" charset="0"/>
              </a:rPr>
              <a:t> machine learning and big data analytics;</a:t>
            </a:r>
          </a:p>
          <a:p>
            <a:pPr marL="84138" indent="-84138">
              <a:buFont typeface="Wingdings" panose="05000000000000000000" pitchFamily="2" charset="2"/>
              <a:buChar char="q"/>
            </a:pPr>
            <a:r>
              <a:rPr lang="en-US" sz="1500" dirty="0">
                <a:solidFill>
                  <a:srgbClr val="002060"/>
                </a:solidFill>
                <a:latin typeface="Cambria" panose="02040503050406030204" pitchFamily="18" charset="0"/>
              </a:rPr>
              <a:t> algorithms for parallel and hybrid calculations.</a:t>
            </a:r>
          </a:p>
        </p:txBody>
      </p:sp>
      <p:pic>
        <p:nvPicPr>
          <p:cNvPr id="20" name="Рисунок 19"/>
          <p:cNvPicPr>
            <a:picLocks noChangeAspect="1"/>
          </p:cNvPicPr>
          <p:nvPr/>
        </p:nvPicPr>
        <p:blipFill rotWithShape="1">
          <a:blip r:embed="rId6"/>
          <a:srcRect t="34256"/>
          <a:stretch/>
        </p:blipFill>
        <p:spPr>
          <a:xfrm>
            <a:off x="9094105" y="5337810"/>
            <a:ext cx="3104385" cy="1480118"/>
          </a:xfrm>
          <a:prstGeom prst="rect">
            <a:avLst/>
          </a:prstGeom>
          <a:ln>
            <a:noFill/>
          </a:ln>
          <a:effectLst>
            <a:softEdge rad="112500"/>
          </a:effectLst>
        </p:spPr>
      </p:pic>
      <p:pic>
        <p:nvPicPr>
          <p:cNvPr id="2" name="Рисунок 1">
            <a:extLst>
              <a:ext uri="{FF2B5EF4-FFF2-40B4-BE49-F238E27FC236}">
                <a16:creationId xmlns:a16="http://schemas.microsoft.com/office/drawing/2014/main" id="{1BBCB8BD-34BC-0151-45E9-7E8C944FF15E}"/>
              </a:ext>
            </a:extLst>
          </p:cNvPr>
          <p:cNvPicPr>
            <a:picLocks noChangeAspect="1"/>
          </p:cNvPicPr>
          <p:nvPr/>
        </p:nvPicPr>
        <p:blipFill>
          <a:blip r:embed="rId7"/>
          <a:stretch>
            <a:fillRect/>
          </a:stretch>
        </p:blipFill>
        <p:spPr>
          <a:xfrm>
            <a:off x="320888" y="11027"/>
            <a:ext cx="4112625" cy="1813311"/>
          </a:xfrm>
          <a:prstGeom prst="rect">
            <a:avLst/>
          </a:prstGeom>
        </p:spPr>
      </p:pic>
      <p:sp>
        <p:nvSpPr>
          <p:cNvPr id="3" name="TextBox 2">
            <a:extLst>
              <a:ext uri="{FF2B5EF4-FFF2-40B4-BE49-F238E27FC236}">
                <a16:creationId xmlns:a16="http://schemas.microsoft.com/office/drawing/2014/main" id="{60C07987-2EAE-5E50-E360-077DE56C423F}"/>
              </a:ext>
            </a:extLst>
          </p:cNvPr>
          <p:cNvSpPr txBox="1"/>
          <p:nvPr/>
        </p:nvSpPr>
        <p:spPr>
          <a:xfrm>
            <a:off x="-7834" y="1835365"/>
            <a:ext cx="5041794" cy="2169825"/>
          </a:xfrm>
          <a:prstGeom prst="rect">
            <a:avLst/>
          </a:prstGeom>
          <a:noFill/>
        </p:spPr>
        <p:txBody>
          <a:bodyPr wrap="square">
            <a:spAutoFit/>
          </a:bodyPr>
          <a:lstStyle/>
          <a:p>
            <a:pPr marL="216000" indent="-144000">
              <a:buFont typeface="Wingdings" panose="05000000000000000000" pitchFamily="2" charset="2"/>
              <a:buChar char="§"/>
            </a:pPr>
            <a:r>
              <a:rPr lang="en-US" sz="1500" dirty="0">
                <a:solidFill>
                  <a:srgbClr val="002060"/>
                </a:solidFill>
                <a:latin typeface="Cambria" panose="02040503050406030204" pitchFamily="18" charset="0"/>
              </a:rPr>
              <a:t>Distributed Computing Systems</a:t>
            </a:r>
            <a:endParaRPr lang="ru-RU" sz="1500" dirty="0">
              <a:solidFill>
                <a:srgbClr val="002060"/>
              </a:solidFill>
              <a:latin typeface="Cambria" panose="02040503050406030204" pitchFamily="18" charset="0"/>
            </a:endParaRPr>
          </a:p>
          <a:p>
            <a:pPr marL="216000" indent="-144000">
              <a:buFont typeface="Wingdings" panose="05000000000000000000" pitchFamily="2" charset="2"/>
              <a:buChar char="§"/>
            </a:pPr>
            <a:r>
              <a:rPr lang="en-US" sz="1500" dirty="0">
                <a:solidFill>
                  <a:srgbClr val="002060"/>
                </a:solidFill>
                <a:latin typeface="Cambria" panose="02040503050406030204" pitchFamily="18" charset="0"/>
              </a:rPr>
              <a:t>HPC</a:t>
            </a:r>
            <a:endParaRPr lang="ru-RU" sz="1500" dirty="0">
              <a:solidFill>
                <a:srgbClr val="002060"/>
              </a:solidFill>
              <a:latin typeface="Cambria" panose="02040503050406030204" pitchFamily="18" charset="0"/>
            </a:endParaRPr>
          </a:p>
          <a:p>
            <a:pPr marL="216000" indent="-144000">
              <a:buFont typeface="Wingdings" panose="05000000000000000000" pitchFamily="2" charset="2"/>
              <a:buChar char="§"/>
            </a:pPr>
            <a:r>
              <a:rPr lang="en-US" sz="1500" dirty="0" err="1">
                <a:solidFill>
                  <a:srgbClr val="002060"/>
                </a:solidFill>
                <a:latin typeface="Cambria" panose="02040503050406030204" pitchFamily="18" charset="0"/>
              </a:rPr>
              <a:t>Сloud</a:t>
            </a:r>
            <a:r>
              <a:rPr lang="en-US" sz="1500" dirty="0">
                <a:solidFill>
                  <a:srgbClr val="002060"/>
                </a:solidFill>
                <a:latin typeface="Cambria" panose="02040503050406030204" pitchFamily="18" charset="0"/>
              </a:rPr>
              <a:t> Technologies </a:t>
            </a:r>
            <a:endParaRPr lang="ru-RU" sz="1500" dirty="0">
              <a:solidFill>
                <a:srgbClr val="002060"/>
              </a:solidFill>
              <a:latin typeface="Cambria" panose="02040503050406030204" pitchFamily="18" charset="0"/>
            </a:endParaRPr>
          </a:p>
          <a:p>
            <a:pPr marL="216000" indent="-144000">
              <a:buFont typeface="Wingdings" panose="05000000000000000000" pitchFamily="2" charset="2"/>
              <a:buChar char="§"/>
            </a:pPr>
            <a:r>
              <a:rPr lang="en-US" sz="1500" dirty="0">
                <a:solidFill>
                  <a:srgbClr val="002060"/>
                </a:solidFill>
                <a:latin typeface="Cambria" panose="02040503050406030204" pitchFamily="18" charset="0"/>
              </a:rPr>
              <a:t>Distributed Storage Systems</a:t>
            </a:r>
            <a:endParaRPr lang="ru-RU" sz="1500" dirty="0">
              <a:solidFill>
                <a:srgbClr val="002060"/>
              </a:solidFill>
              <a:latin typeface="Cambria" panose="02040503050406030204" pitchFamily="18" charset="0"/>
            </a:endParaRPr>
          </a:p>
          <a:p>
            <a:pPr marL="216000" indent="-144000">
              <a:buFont typeface="Wingdings" panose="05000000000000000000" pitchFamily="2" charset="2"/>
              <a:buChar char="§"/>
            </a:pPr>
            <a:r>
              <a:rPr lang="en-US" sz="1500" dirty="0">
                <a:solidFill>
                  <a:srgbClr val="002060"/>
                </a:solidFill>
                <a:latin typeface="Cambria" panose="02040503050406030204" pitchFamily="18" charset="0"/>
              </a:rPr>
              <a:t>Distributed Computing and HPC Applications in science, education, industry and business, open data.</a:t>
            </a:r>
            <a:endParaRPr lang="ru-RU" sz="1500" dirty="0">
              <a:solidFill>
                <a:srgbClr val="002060"/>
              </a:solidFill>
              <a:latin typeface="Cambria" panose="02040503050406030204" pitchFamily="18" charset="0"/>
            </a:endParaRPr>
          </a:p>
          <a:p>
            <a:pPr marL="216000" indent="-144000">
              <a:buFont typeface="Wingdings" panose="05000000000000000000" pitchFamily="2" charset="2"/>
              <a:buChar char="§"/>
            </a:pPr>
            <a:r>
              <a:rPr lang="en-US" sz="1500" dirty="0">
                <a:solidFill>
                  <a:srgbClr val="002060"/>
                </a:solidFill>
                <a:latin typeface="Cambria" panose="02040503050406030204" pitchFamily="18" charset="0"/>
              </a:rPr>
              <a:t>Computing for </a:t>
            </a:r>
            <a:r>
              <a:rPr lang="en-US" sz="1500" dirty="0" err="1">
                <a:solidFill>
                  <a:srgbClr val="002060"/>
                </a:solidFill>
                <a:latin typeface="Cambria" panose="02040503050406030204" pitchFamily="18" charset="0"/>
              </a:rPr>
              <a:t>MegaScience</a:t>
            </a:r>
            <a:r>
              <a:rPr lang="en-US" sz="1500" dirty="0">
                <a:solidFill>
                  <a:srgbClr val="002060"/>
                </a:solidFill>
                <a:latin typeface="Cambria" panose="02040503050406030204" pitchFamily="18" charset="0"/>
              </a:rPr>
              <a:t> Projects</a:t>
            </a:r>
          </a:p>
          <a:p>
            <a:pPr marL="216000" indent="-144000">
              <a:buFont typeface="Wingdings" panose="05000000000000000000" pitchFamily="2" charset="2"/>
              <a:buChar char="§"/>
            </a:pPr>
            <a:r>
              <a:rPr lang="en-US" sz="1500" dirty="0">
                <a:solidFill>
                  <a:srgbClr val="002060"/>
                </a:solidFill>
                <a:latin typeface="Cambria" panose="02040503050406030204" pitchFamily="18" charset="0"/>
              </a:rPr>
              <a:t>Quantum informatics and computing</a:t>
            </a:r>
          </a:p>
          <a:p>
            <a:pPr marL="216000" indent="-144000">
              <a:buFont typeface="Wingdings" panose="05000000000000000000" pitchFamily="2" charset="2"/>
              <a:buChar char="§"/>
            </a:pPr>
            <a:r>
              <a:rPr lang="en-US" sz="1500" dirty="0">
                <a:solidFill>
                  <a:srgbClr val="002060"/>
                </a:solidFill>
                <a:latin typeface="Cambria" panose="02040503050406030204" pitchFamily="18" charset="0"/>
              </a:rPr>
              <a:t>Big Data, Machine Learning and Artificial Intelligence</a:t>
            </a:r>
          </a:p>
        </p:txBody>
      </p:sp>
      <p:pic>
        <p:nvPicPr>
          <p:cNvPr id="25" name="Рисунок 24">
            <a:extLst>
              <a:ext uri="{FF2B5EF4-FFF2-40B4-BE49-F238E27FC236}">
                <a16:creationId xmlns:a16="http://schemas.microsoft.com/office/drawing/2014/main" id="{D767DC54-8BCA-A6DE-AFDC-E69C98E0BA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238" y="4005190"/>
            <a:ext cx="4047927" cy="2716327"/>
          </a:xfrm>
          <a:prstGeom prst="rect">
            <a:avLst/>
          </a:prstGeom>
        </p:spPr>
      </p:pic>
      <p:pic>
        <p:nvPicPr>
          <p:cNvPr id="27" name="Рисунок 26">
            <a:extLst>
              <a:ext uri="{FF2B5EF4-FFF2-40B4-BE49-F238E27FC236}">
                <a16:creationId xmlns:a16="http://schemas.microsoft.com/office/drawing/2014/main" id="{FCFB798E-35F6-0813-8860-DFCA154F0AD4}"/>
              </a:ext>
            </a:extLst>
          </p:cNvPr>
          <p:cNvPicPr>
            <a:picLocks noChangeAspect="1"/>
          </p:cNvPicPr>
          <p:nvPr/>
        </p:nvPicPr>
        <p:blipFill>
          <a:blip r:embed="rId9"/>
          <a:stretch>
            <a:fillRect/>
          </a:stretch>
        </p:blipFill>
        <p:spPr>
          <a:xfrm>
            <a:off x="4906372" y="3122735"/>
            <a:ext cx="4365611" cy="596168"/>
          </a:xfrm>
          <a:prstGeom prst="rect">
            <a:avLst/>
          </a:prstGeom>
        </p:spPr>
      </p:pic>
      <p:pic>
        <p:nvPicPr>
          <p:cNvPr id="28" name="Рисунок 27">
            <a:extLst>
              <a:ext uri="{FF2B5EF4-FFF2-40B4-BE49-F238E27FC236}">
                <a16:creationId xmlns:a16="http://schemas.microsoft.com/office/drawing/2014/main" id="{64466975-1BAF-B5F8-A009-7A70C0C25227}"/>
              </a:ext>
            </a:extLst>
          </p:cNvPr>
          <p:cNvPicPr>
            <a:picLocks noChangeAspect="1"/>
          </p:cNvPicPr>
          <p:nvPr/>
        </p:nvPicPr>
        <p:blipFill>
          <a:blip r:embed="rId10"/>
          <a:stretch>
            <a:fillRect/>
          </a:stretch>
        </p:blipFill>
        <p:spPr>
          <a:xfrm rot="10800000" flipV="1">
            <a:off x="4890700" y="5180733"/>
            <a:ext cx="4387855" cy="1564797"/>
          </a:xfrm>
          <a:prstGeom prst="rect">
            <a:avLst/>
          </a:prstGeom>
          <a:ln>
            <a:noFill/>
          </a:ln>
          <a:effectLst>
            <a:softEdge rad="112500"/>
          </a:effectLst>
        </p:spPr>
      </p:pic>
      <p:pic>
        <p:nvPicPr>
          <p:cNvPr id="30" name="Рисунок 29">
            <a:extLst>
              <a:ext uri="{FF2B5EF4-FFF2-40B4-BE49-F238E27FC236}">
                <a16:creationId xmlns:a16="http://schemas.microsoft.com/office/drawing/2014/main" id="{5ED11CD3-F766-2470-FD13-C51299117969}"/>
              </a:ext>
            </a:extLst>
          </p:cNvPr>
          <p:cNvPicPr>
            <a:picLocks noChangeAspect="1"/>
          </p:cNvPicPr>
          <p:nvPr/>
        </p:nvPicPr>
        <p:blipFill>
          <a:blip r:embed="rId11"/>
          <a:stretch>
            <a:fillRect/>
          </a:stretch>
        </p:blipFill>
        <p:spPr>
          <a:xfrm>
            <a:off x="8463243" y="3683826"/>
            <a:ext cx="3700979" cy="1638529"/>
          </a:xfrm>
          <a:prstGeom prst="rect">
            <a:avLst/>
          </a:prstGeom>
          <a:ln>
            <a:noFill/>
          </a:ln>
          <a:effectLst>
            <a:softEdge rad="112500"/>
          </a:effectLst>
        </p:spPr>
      </p:pic>
    </p:spTree>
    <p:extLst>
      <p:ext uri="{BB962C8B-B14F-4D97-AF65-F5344CB8AC3E}">
        <p14:creationId xmlns:p14="http://schemas.microsoft.com/office/powerpoint/2010/main" val="1229099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Development of the system for training and retraining IT specialists"/>
          <p:cNvSpPr txBox="1">
            <a:spLocks noGrp="1"/>
          </p:cNvSpPr>
          <p:nvPr>
            <p:ph type="title"/>
          </p:nvPr>
        </p:nvSpPr>
        <p:spPr>
          <a:prstGeom prst="rect">
            <a:avLst/>
          </a:prstGeom>
        </p:spPr>
        <p:txBody>
          <a:bodyPr>
            <a:noAutofit/>
          </a:bodyPr>
          <a:lstStyle>
            <a:lvl1pPr defTabSz="1511770">
              <a:defRPr sz="5270" spc="-105"/>
            </a:lvl1pPr>
          </a:lstStyle>
          <a:p>
            <a:r>
              <a:rPr lang="en-US" sz="3200" b="1" dirty="0">
                <a:solidFill>
                  <a:schemeClr val="bg1"/>
                </a:solidFill>
              </a:rPr>
              <a:t>Using JINR computing resources for your research FAQ</a:t>
            </a:r>
            <a:r>
              <a:rPr sz="3200" b="1" dirty="0">
                <a:solidFill>
                  <a:schemeClr val="bg1"/>
                </a:solidFill>
              </a:rPr>
              <a:t> </a:t>
            </a:r>
          </a:p>
        </p:txBody>
      </p:sp>
      <p:sp>
        <p:nvSpPr>
          <p:cNvPr id="405" name="Номер слайда"/>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
        <p:nvSpPr>
          <p:cNvPr id="2" name="TextBox 1">
            <a:extLst>
              <a:ext uri="{FF2B5EF4-FFF2-40B4-BE49-F238E27FC236}">
                <a16:creationId xmlns:a16="http://schemas.microsoft.com/office/drawing/2014/main" id="{CAA5FB33-A509-6059-5BA6-850332CC20DE}"/>
              </a:ext>
            </a:extLst>
          </p:cNvPr>
          <p:cNvSpPr txBox="1"/>
          <p:nvPr/>
        </p:nvSpPr>
        <p:spPr>
          <a:xfrm>
            <a:off x="480767" y="980634"/>
            <a:ext cx="11085922" cy="4524315"/>
          </a:xfrm>
          <a:prstGeom prst="rect">
            <a:avLst/>
          </a:prstGeom>
          <a:noFill/>
        </p:spPr>
        <p:txBody>
          <a:bodyPr wrap="square" rtlCol="0">
            <a:spAutoFit/>
          </a:bodyPr>
          <a:lstStyle/>
          <a:p>
            <a:r>
              <a:rPr lang="en-US" sz="2400" dirty="0"/>
              <a:t>What is the recipe of getting access and use JINR’s computing resources?</a:t>
            </a:r>
          </a:p>
          <a:p>
            <a:pPr marL="800100" lvl="1" indent="-342900">
              <a:buFont typeface="+mj-lt"/>
              <a:buAutoNum type="arabicPeriod"/>
            </a:pPr>
            <a:r>
              <a:rPr lang="en-US" sz="2400" dirty="0"/>
              <a:t>Find a theme or project appropriate for your research in the JINR Topical Plan </a:t>
            </a:r>
          </a:p>
          <a:p>
            <a:pPr lvl="1"/>
            <a:r>
              <a:rPr lang="en-US" sz="2400" dirty="0"/>
              <a:t>(available online at:  http://www.jinr.ru/staff/science_ptp/)</a:t>
            </a:r>
          </a:p>
          <a:p>
            <a:pPr marL="800100" lvl="1" indent="-342900">
              <a:buFont typeface="+mj-lt"/>
              <a:buAutoNum type="arabicPeriod" startAt="2"/>
            </a:pPr>
            <a:r>
              <a:rPr lang="en-US" sz="2400" dirty="0"/>
              <a:t>Start collaborating in the</a:t>
            </a:r>
            <a:r>
              <a:rPr lang="ru-RU" sz="2400" dirty="0"/>
              <a:t> </a:t>
            </a:r>
            <a:r>
              <a:rPr lang="en-US" sz="2400" dirty="0"/>
              <a:t>chosen</a:t>
            </a:r>
            <a:r>
              <a:rPr lang="ru-RU" sz="2400" dirty="0"/>
              <a:t> </a:t>
            </a:r>
            <a:r>
              <a:rPr lang="en-US" sz="2400" dirty="0"/>
              <a:t>theme or project with JINR researchers;</a:t>
            </a:r>
          </a:p>
          <a:p>
            <a:pPr marL="800100" lvl="1" indent="-342900">
              <a:buFont typeface="+mj-lt"/>
              <a:buAutoNum type="arabicPeriod" startAt="2"/>
            </a:pPr>
            <a:r>
              <a:rPr lang="en-US" sz="2400" dirty="0"/>
              <a:t>Conclude a</a:t>
            </a:r>
            <a:r>
              <a:rPr lang="ru-RU" sz="2400" dirty="0"/>
              <a:t> </a:t>
            </a:r>
            <a:r>
              <a:rPr lang="en-US" sz="2400" dirty="0"/>
              <a:t>formal agreement with JINR about your institution/research center/university status;</a:t>
            </a:r>
          </a:p>
          <a:p>
            <a:pPr marL="800100" lvl="1" indent="-342900">
              <a:buFont typeface="+mj-lt"/>
              <a:buAutoNum type="arabicPeriod" startAt="2"/>
            </a:pPr>
            <a:r>
              <a:rPr lang="en-US" sz="2400" dirty="0"/>
              <a:t>Receive one of the statuses of JINR personnel: staff, associated staff, visitor, user(under development);</a:t>
            </a:r>
          </a:p>
          <a:p>
            <a:pPr marL="800100" lvl="1" indent="-342900">
              <a:buFont typeface="+mj-lt"/>
              <a:buAutoNum type="arabicPeriod" startAt="2"/>
            </a:pPr>
            <a:r>
              <a:rPr lang="en-US" sz="2400" dirty="0"/>
              <a:t>Get access to needed resources for your research.</a:t>
            </a:r>
          </a:p>
          <a:p>
            <a:r>
              <a:rPr lang="en-US" sz="2400" dirty="0"/>
              <a:t>Can JINR resources be used for personal or commercial purposes?</a:t>
            </a:r>
          </a:p>
          <a:p>
            <a:pPr marL="742950" lvl="1" indent="-285750">
              <a:buFont typeface="Arial" panose="020B0604020202020204" pitchFamily="34" charset="0"/>
              <a:buChar char="•"/>
            </a:pPr>
            <a:r>
              <a:rPr lang="en-US" sz="2400" dirty="0"/>
              <a:t>NO </a:t>
            </a:r>
          </a:p>
          <a:p>
            <a:pPr lvl="1"/>
            <a:r>
              <a:rPr lang="en-US" sz="2400" dirty="0"/>
              <a:t> </a:t>
            </a:r>
            <a:endParaRPr lang="ru-RU" sz="2400" dirty="0"/>
          </a:p>
        </p:txBody>
      </p:sp>
    </p:spTree>
    <p:extLst>
      <p:ext uri="{BB962C8B-B14F-4D97-AF65-F5344CB8AC3E}">
        <p14:creationId xmlns:p14="http://schemas.microsoft.com/office/powerpoint/2010/main" val="209274555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DB9E9445-3AC8-6942-5911-BF1311000EC8}"/>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524901" y="0"/>
            <a:ext cx="10972800" cy="6858000"/>
          </a:xfrm>
          <a:prstGeom prst="rect">
            <a:avLst/>
          </a:prstGeom>
        </p:spPr>
      </p:pic>
      <p:pic>
        <p:nvPicPr>
          <p:cNvPr id="11" name="Рисунок 10">
            <a:extLst>
              <a:ext uri="{FF2B5EF4-FFF2-40B4-BE49-F238E27FC236}">
                <a16:creationId xmlns:a16="http://schemas.microsoft.com/office/drawing/2014/main" id="{3982EEA8-E164-8513-58F2-928A9D160E1D}"/>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r="85884"/>
          <a:stretch/>
        </p:blipFill>
        <p:spPr>
          <a:xfrm>
            <a:off x="0" y="0"/>
            <a:ext cx="556055" cy="6858000"/>
          </a:xfrm>
          <a:prstGeom prst="rect">
            <a:avLst/>
          </a:prstGeom>
        </p:spPr>
      </p:pic>
      <p:pic>
        <p:nvPicPr>
          <p:cNvPr id="14" name="Рисунок 13">
            <a:extLst>
              <a:ext uri="{FF2B5EF4-FFF2-40B4-BE49-F238E27FC236}">
                <a16:creationId xmlns:a16="http://schemas.microsoft.com/office/drawing/2014/main" id="{ACE3C600-F0B0-5E9E-201A-A976251F3E1F}"/>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r="85884"/>
          <a:stretch/>
        </p:blipFill>
        <p:spPr>
          <a:xfrm>
            <a:off x="11516543" y="0"/>
            <a:ext cx="675458" cy="6858000"/>
          </a:xfrm>
          <a:prstGeom prst="rect">
            <a:avLst/>
          </a:prstGeom>
        </p:spPr>
      </p:pic>
      <p:pic>
        <p:nvPicPr>
          <p:cNvPr id="15" name="Рисунок 14">
            <a:extLst>
              <a:ext uri="{FF2B5EF4-FFF2-40B4-BE49-F238E27FC236}">
                <a16:creationId xmlns:a16="http://schemas.microsoft.com/office/drawing/2014/main" id="{78E6789C-42F1-1D33-2827-A635FBC8AA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9443" y="113694"/>
            <a:ext cx="1911981" cy="1332154"/>
          </a:xfrm>
          <a:prstGeom prst="rect">
            <a:avLst/>
          </a:prstGeom>
        </p:spPr>
      </p:pic>
      <p:sp>
        <p:nvSpPr>
          <p:cNvPr id="19" name="TextBox 18">
            <a:extLst>
              <a:ext uri="{FF2B5EF4-FFF2-40B4-BE49-F238E27FC236}">
                <a16:creationId xmlns:a16="http://schemas.microsoft.com/office/drawing/2014/main" id="{5EF1A900-91A3-1229-B7D9-8641BD50F2C2}"/>
              </a:ext>
            </a:extLst>
          </p:cNvPr>
          <p:cNvSpPr txBox="1"/>
          <p:nvPr/>
        </p:nvSpPr>
        <p:spPr>
          <a:xfrm>
            <a:off x="1443048" y="4462974"/>
            <a:ext cx="9783393" cy="677108"/>
          </a:xfrm>
          <a:prstGeom prst="rect">
            <a:avLst/>
          </a:prstGeom>
          <a:noFill/>
        </p:spPr>
        <p:txBody>
          <a:bodyPr wrap="square">
            <a:spAutoFit/>
          </a:bodyPr>
          <a:lstStyle/>
          <a:p>
            <a:pPr algn="ctr"/>
            <a:r>
              <a:rPr lang="en-US" sz="3800" b="1" dirty="0">
                <a:solidFill>
                  <a:srgbClr val="0000CC"/>
                </a:solidFill>
                <a:effectLst>
                  <a:innerShdw blurRad="63500" dist="50800">
                    <a:prstClr val="black">
                      <a:alpha val="50000"/>
                    </a:prstClr>
                  </a:innerShdw>
                </a:effectLst>
                <a:latin typeface="Cambria" panose="02040503050406030204" pitchFamily="18" charset="0"/>
                <a:cs typeface="Tahoma" panose="020B0604030504040204" pitchFamily="34" charset="0"/>
              </a:rPr>
              <a:t>Thank you for your attention!</a:t>
            </a:r>
            <a:endParaRPr lang="ru-RU" sz="4400" b="1" dirty="0">
              <a:solidFill>
                <a:srgbClr val="0000CC"/>
              </a:solidFill>
              <a:effectLst>
                <a:innerShdw blurRad="63500" dist="50800">
                  <a:prstClr val="black">
                    <a:alpha val="50000"/>
                  </a:prstClr>
                </a:innerShdw>
              </a:effectLst>
              <a:latin typeface="Cambria" panose="02040503050406030204" pitchFamily="18" charset="0"/>
              <a:cs typeface="Tahoma" panose="020B0604030504040204" pitchFamily="34" charset="0"/>
            </a:endParaRPr>
          </a:p>
        </p:txBody>
      </p:sp>
      <p:sp>
        <p:nvSpPr>
          <p:cNvPr id="3" name="TextBox 2">
            <a:extLst>
              <a:ext uri="{FF2B5EF4-FFF2-40B4-BE49-F238E27FC236}">
                <a16:creationId xmlns:a16="http://schemas.microsoft.com/office/drawing/2014/main" id="{F2E52BF2-CDC6-C697-0F41-777EFFC5AD32}"/>
              </a:ext>
            </a:extLst>
          </p:cNvPr>
          <p:cNvSpPr txBox="1"/>
          <p:nvPr/>
        </p:nvSpPr>
        <p:spPr>
          <a:xfrm>
            <a:off x="1334448" y="1559542"/>
            <a:ext cx="9212090" cy="496931"/>
          </a:xfrm>
          <a:prstGeom prst="rect">
            <a:avLst/>
          </a:prstGeom>
          <a:noFill/>
        </p:spPr>
        <p:txBody>
          <a:bodyPr wrap="square">
            <a:spAutoFit/>
          </a:bodyPr>
          <a:lstStyle/>
          <a:p>
            <a:pPr algn="ctr">
              <a:lnSpc>
                <a:spcPct val="150000"/>
              </a:lnSpc>
            </a:pPr>
            <a:r>
              <a:rPr lang="en-US" sz="2000" dirty="0">
                <a:solidFill>
                  <a:srgbClr val="002060"/>
                </a:solidFill>
                <a:effectLst>
                  <a:innerShdw blurRad="63500" dist="50800">
                    <a:prstClr val="black">
                      <a:alpha val="50000"/>
                    </a:prstClr>
                  </a:innerShdw>
                </a:effectLst>
                <a:latin typeface="Cambria" panose="02040503050406030204" pitchFamily="18" charset="0"/>
                <a:cs typeface="Tahoma" panose="020B0604030504040204" pitchFamily="34" charset="0"/>
              </a:rPr>
              <a:t>.</a:t>
            </a:r>
            <a:endParaRPr lang="ru-RU" sz="2000" dirty="0">
              <a:solidFill>
                <a:srgbClr val="002060"/>
              </a:solidFill>
              <a:effectLst>
                <a:innerShdw blurRad="63500" dist="50800">
                  <a:prstClr val="black">
                    <a:alpha val="50000"/>
                  </a:prstClr>
                </a:innerShdw>
              </a:effectLst>
              <a:latin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851217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DB9E9445-3AC8-6942-5911-BF1311000EC8}"/>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524901" y="0"/>
            <a:ext cx="10972800" cy="6858000"/>
          </a:xfrm>
          <a:prstGeom prst="rect">
            <a:avLst/>
          </a:prstGeom>
        </p:spPr>
      </p:pic>
      <p:pic>
        <p:nvPicPr>
          <p:cNvPr id="11" name="Рисунок 10">
            <a:extLst>
              <a:ext uri="{FF2B5EF4-FFF2-40B4-BE49-F238E27FC236}">
                <a16:creationId xmlns:a16="http://schemas.microsoft.com/office/drawing/2014/main" id="{3982EEA8-E164-8513-58F2-928A9D160E1D}"/>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r="85884"/>
          <a:stretch/>
        </p:blipFill>
        <p:spPr>
          <a:xfrm>
            <a:off x="0" y="0"/>
            <a:ext cx="556055" cy="6858000"/>
          </a:xfrm>
          <a:prstGeom prst="rect">
            <a:avLst/>
          </a:prstGeom>
        </p:spPr>
      </p:pic>
      <p:pic>
        <p:nvPicPr>
          <p:cNvPr id="14" name="Рисунок 13">
            <a:extLst>
              <a:ext uri="{FF2B5EF4-FFF2-40B4-BE49-F238E27FC236}">
                <a16:creationId xmlns:a16="http://schemas.microsoft.com/office/drawing/2014/main" id="{ACE3C600-F0B0-5E9E-201A-A976251F3E1F}"/>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r="85884"/>
          <a:stretch/>
        </p:blipFill>
        <p:spPr>
          <a:xfrm>
            <a:off x="11516543" y="0"/>
            <a:ext cx="675458" cy="6858000"/>
          </a:xfrm>
          <a:prstGeom prst="rect">
            <a:avLst/>
          </a:prstGeom>
        </p:spPr>
      </p:pic>
      <p:pic>
        <p:nvPicPr>
          <p:cNvPr id="15" name="Рисунок 14">
            <a:extLst>
              <a:ext uri="{FF2B5EF4-FFF2-40B4-BE49-F238E27FC236}">
                <a16:creationId xmlns:a16="http://schemas.microsoft.com/office/drawing/2014/main" id="{78E6789C-42F1-1D33-2827-A635FBC8AA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9443" y="113694"/>
            <a:ext cx="1911981" cy="1332154"/>
          </a:xfrm>
          <a:prstGeom prst="rect">
            <a:avLst/>
          </a:prstGeom>
        </p:spPr>
      </p:pic>
      <p:sp>
        <p:nvSpPr>
          <p:cNvPr id="19" name="TextBox 18">
            <a:extLst>
              <a:ext uri="{FF2B5EF4-FFF2-40B4-BE49-F238E27FC236}">
                <a16:creationId xmlns:a16="http://schemas.microsoft.com/office/drawing/2014/main" id="{5EF1A900-91A3-1229-B7D9-8641BD50F2C2}"/>
              </a:ext>
            </a:extLst>
          </p:cNvPr>
          <p:cNvSpPr txBox="1"/>
          <p:nvPr/>
        </p:nvSpPr>
        <p:spPr>
          <a:xfrm>
            <a:off x="1386487" y="5125781"/>
            <a:ext cx="9783393" cy="769441"/>
          </a:xfrm>
          <a:prstGeom prst="rect">
            <a:avLst/>
          </a:prstGeom>
          <a:noFill/>
        </p:spPr>
        <p:txBody>
          <a:bodyPr wrap="square">
            <a:spAutoFit/>
          </a:bodyPr>
          <a:lstStyle/>
          <a:p>
            <a:pPr algn="ctr"/>
            <a:r>
              <a:rPr lang="en-US" sz="4400" b="1" dirty="0" err="1">
                <a:solidFill>
                  <a:srgbClr val="0000CC"/>
                </a:solidFill>
                <a:effectLst>
                  <a:innerShdw blurRad="63500" dist="50800">
                    <a:prstClr val="black">
                      <a:alpha val="50000"/>
                    </a:prstClr>
                  </a:innerShdw>
                </a:effectLst>
                <a:latin typeface="Cambria" panose="02040503050406030204" pitchFamily="18" charset="0"/>
                <a:cs typeface="Tahoma" panose="020B0604030504040204" pitchFamily="34" charset="0"/>
              </a:rPr>
              <a:t>BackUp</a:t>
            </a:r>
            <a:endParaRPr lang="ru-RU" sz="4400" b="1" dirty="0">
              <a:solidFill>
                <a:srgbClr val="0000CC"/>
              </a:solidFill>
              <a:effectLst>
                <a:innerShdw blurRad="63500" dist="50800">
                  <a:prstClr val="black">
                    <a:alpha val="50000"/>
                  </a:prstClr>
                </a:innerShdw>
              </a:effectLst>
              <a:latin typeface="Cambria" panose="02040503050406030204" pitchFamily="18" charset="0"/>
              <a:cs typeface="Tahoma" panose="020B0604030504040204" pitchFamily="34" charset="0"/>
            </a:endParaRPr>
          </a:p>
        </p:txBody>
      </p:sp>
      <p:sp>
        <p:nvSpPr>
          <p:cNvPr id="3" name="TextBox 2">
            <a:extLst>
              <a:ext uri="{FF2B5EF4-FFF2-40B4-BE49-F238E27FC236}">
                <a16:creationId xmlns:a16="http://schemas.microsoft.com/office/drawing/2014/main" id="{F2E52BF2-CDC6-C697-0F41-777EFFC5AD32}"/>
              </a:ext>
            </a:extLst>
          </p:cNvPr>
          <p:cNvSpPr txBox="1"/>
          <p:nvPr/>
        </p:nvSpPr>
        <p:spPr>
          <a:xfrm>
            <a:off x="1334448" y="1559542"/>
            <a:ext cx="9212090" cy="496931"/>
          </a:xfrm>
          <a:prstGeom prst="rect">
            <a:avLst/>
          </a:prstGeom>
          <a:noFill/>
        </p:spPr>
        <p:txBody>
          <a:bodyPr wrap="square">
            <a:spAutoFit/>
          </a:bodyPr>
          <a:lstStyle/>
          <a:p>
            <a:pPr algn="ctr">
              <a:lnSpc>
                <a:spcPct val="150000"/>
              </a:lnSpc>
            </a:pPr>
            <a:r>
              <a:rPr lang="en-US" sz="2000" dirty="0">
                <a:solidFill>
                  <a:srgbClr val="002060"/>
                </a:solidFill>
                <a:effectLst>
                  <a:innerShdw blurRad="63500" dist="50800">
                    <a:prstClr val="black">
                      <a:alpha val="50000"/>
                    </a:prstClr>
                  </a:innerShdw>
                </a:effectLst>
                <a:latin typeface="Cambria" panose="02040503050406030204" pitchFamily="18" charset="0"/>
                <a:cs typeface="Tahoma" panose="020B0604030504040204" pitchFamily="34" charset="0"/>
              </a:rPr>
              <a:t>.</a:t>
            </a:r>
            <a:endParaRPr lang="ru-RU" sz="2000" dirty="0">
              <a:solidFill>
                <a:srgbClr val="002060"/>
              </a:solidFill>
              <a:effectLst>
                <a:innerShdw blurRad="63500" dist="50800">
                  <a:prstClr val="black">
                    <a:alpha val="50000"/>
                  </a:prstClr>
                </a:innerShdw>
              </a:effectLst>
              <a:latin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37014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EB32F18-4FEC-3AC1-8E8A-4C3B0B40AE53}"/>
              </a:ext>
            </a:extLst>
          </p:cNvPr>
          <p:cNvSpPr txBox="1"/>
          <p:nvPr/>
        </p:nvSpPr>
        <p:spPr>
          <a:xfrm>
            <a:off x="1057460" y="3502418"/>
            <a:ext cx="1528829" cy="1384995"/>
          </a:xfrm>
          <a:prstGeom prst="rect">
            <a:avLst/>
          </a:prstGeom>
          <a:noFill/>
        </p:spPr>
        <p:txBody>
          <a:bodyPr wrap="square" rtlCol="0">
            <a:spAutoFit/>
          </a:bodyPr>
          <a:lstStyle/>
          <a:p>
            <a:pPr algn="ctr"/>
            <a:r>
              <a:rPr lang="en-US" sz="1400" b="1" dirty="0">
                <a:solidFill>
                  <a:srgbClr val="00B050"/>
                </a:solidFill>
              </a:rPr>
              <a:t>Activity</a:t>
            </a:r>
          </a:p>
          <a:p>
            <a:pPr algn="ctr"/>
            <a:r>
              <a:rPr lang="en-US" sz="1400" b="1" dirty="0">
                <a:solidFill>
                  <a:srgbClr val="002060"/>
                </a:solidFill>
              </a:rPr>
              <a:t> Multi-purpose hardware and software platform for Big Data analytics</a:t>
            </a:r>
            <a:endParaRPr lang="ru-RU" sz="1400" b="1" dirty="0">
              <a:solidFill>
                <a:srgbClr val="002060"/>
              </a:solidFill>
            </a:endParaRPr>
          </a:p>
        </p:txBody>
      </p:sp>
      <p:sp>
        <p:nvSpPr>
          <p:cNvPr id="9" name="TextBox 8">
            <a:extLst>
              <a:ext uri="{FF2B5EF4-FFF2-40B4-BE49-F238E27FC236}">
                <a16:creationId xmlns:a16="http://schemas.microsoft.com/office/drawing/2014/main" id="{403F5778-7139-C7FD-E571-9E5DD94DD0CC}"/>
              </a:ext>
            </a:extLst>
          </p:cNvPr>
          <p:cNvSpPr txBox="1"/>
          <p:nvPr/>
        </p:nvSpPr>
        <p:spPr>
          <a:xfrm>
            <a:off x="1285068" y="2312357"/>
            <a:ext cx="3108376" cy="646331"/>
          </a:xfrm>
          <a:prstGeom prst="rect">
            <a:avLst/>
          </a:prstGeom>
          <a:noFill/>
        </p:spPr>
        <p:txBody>
          <a:bodyPr wrap="square" rtlCol="0">
            <a:spAutoFit/>
          </a:bodyPr>
          <a:lstStyle/>
          <a:p>
            <a:r>
              <a:rPr lang="en-US" sz="1200" dirty="0">
                <a:effectLst/>
              </a:rPr>
              <a:t>Leaders</a:t>
            </a:r>
            <a:r>
              <a:rPr lang="en-US" sz="1200" dirty="0"/>
              <a:t>:</a:t>
            </a:r>
            <a:r>
              <a:rPr lang="ru-RU" sz="1200" dirty="0"/>
              <a:t>  </a:t>
            </a:r>
            <a:r>
              <a:rPr lang="en-US" sz="1200" dirty="0" err="1"/>
              <a:t>Korenkov</a:t>
            </a:r>
            <a:r>
              <a:rPr lang="ru-RU" sz="1200" dirty="0"/>
              <a:t> </a:t>
            </a:r>
            <a:r>
              <a:rPr lang="en-US" sz="1200" dirty="0"/>
              <a:t>V</a:t>
            </a:r>
            <a:r>
              <a:rPr lang="ru-RU" sz="1200" dirty="0"/>
              <a:t>.</a:t>
            </a:r>
            <a:r>
              <a:rPr lang="en-US" sz="1200" dirty="0"/>
              <a:t>V</a:t>
            </a:r>
            <a:r>
              <a:rPr lang="ru-RU" sz="1200" dirty="0"/>
              <a:t>.</a:t>
            </a:r>
            <a:r>
              <a:rPr lang="en-US" sz="1200" dirty="0"/>
              <a:t> , </a:t>
            </a:r>
            <a:r>
              <a:rPr lang="en-US" sz="1200" dirty="0" err="1"/>
              <a:t>Shmatov</a:t>
            </a:r>
            <a:r>
              <a:rPr lang="en-US" sz="1200" dirty="0"/>
              <a:t> S.V.</a:t>
            </a:r>
            <a:endParaRPr lang="ru-RU" sz="1200" dirty="0"/>
          </a:p>
          <a:p>
            <a:r>
              <a:rPr lang="en-US" sz="1200" dirty="0">
                <a:effectLst/>
              </a:rPr>
              <a:t>Deputy Leaders</a:t>
            </a:r>
            <a:r>
              <a:rPr lang="ru-RU" sz="1200" dirty="0"/>
              <a:t>: </a:t>
            </a:r>
            <a:r>
              <a:rPr lang="en-US" sz="1200" dirty="0" err="1"/>
              <a:t>Dolbilov</a:t>
            </a:r>
            <a:r>
              <a:rPr lang="en-US" sz="1200" dirty="0"/>
              <a:t> A.G., </a:t>
            </a:r>
            <a:r>
              <a:rPr lang="en-US" sz="1200" dirty="0" err="1"/>
              <a:t>Podgainy</a:t>
            </a:r>
            <a:r>
              <a:rPr lang="en-US" sz="1200" dirty="0"/>
              <a:t> D.V.,</a:t>
            </a:r>
          </a:p>
          <a:p>
            <a:r>
              <a:rPr lang="en-US" sz="1200" dirty="0"/>
              <a:t>                              </a:t>
            </a:r>
            <a:r>
              <a:rPr lang="en-US" sz="1200" dirty="0" err="1"/>
              <a:t>Strizh</a:t>
            </a:r>
            <a:r>
              <a:rPr lang="en-US" sz="1200" dirty="0"/>
              <a:t> T.A.</a:t>
            </a:r>
            <a:endParaRPr lang="ru-RU" sz="1200" dirty="0"/>
          </a:p>
        </p:txBody>
      </p:sp>
      <p:cxnSp>
        <p:nvCxnSpPr>
          <p:cNvPr id="10" name="Прямая со стрелкой 9">
            <a:extLst>
              <a:ext uri="{FF2B5EF4-FFF2-40B4-BE49-F238E27FC236}">
                <a16:creationId xmlns:a16="http://schemas.microsoft.com/office/drawing/2014/main" id="{C500E7A1-A5FD-8DE6-D981-28A08BC13FEF}"/>
              </a:ext>
            </a:extLst>
          </p:cNvPr>
          <p:cNvCxnSpPr>
            <a:cxnSpLocks/>
          </p:cNvCxnSpPr>
          <p:nvPr/>
        </p:nvCxnSpPr>
        <p:spPr>
          <a:xfrm>
            <a:off x="1819696" y="2991616"/>
            <a:ext cx="0" cy="57808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051AEE0-A6F2-5550-688C-AC3C84834592}"/>
              </a:ext>
            </a:extLst>
          </p:cNvPr>
          <p:cNvSpPr txBox="1"/>
          <p:nvPr/>
        </p:nvSpPr>
        <p:spPr>
          <a:xfrm>
            <a:off x="1123992" y="4849551"/>
            <a:ext cx="1354794" cy="276999"/>
          </a:xfrm>
          <a:prstGeom prst="rect">
            <a:avLst/>
          </a:prstGeom>
          <a:noFill/>
        </p:spPr>
        <p:txBody>
          <a:bodyPr wrap="none" rtlCol="0">
            <a:spAutoFit/>
          </a:bodyPr>
          <a:lstStyle/>
          <a:p>
            <a:r>
              <a:rPr lang="en-US" sz="1200" dirty="0"/>
              <a:t>Leader: </a:t>
            </a:r>
            <a:r>
              <a:rPr lang="en-US" sz="1200" dirty="0" err="1"/>
              <a:t>Zrelov</a:t>
            </a:r>
            <a:r>
              <a:rPr lang="en-US" sz="1200" dirty="0"/>
              <a:t> P.V .</a:t>
            </a:r>
            <a:endParaRPr lang="ru-RU" sz="1200" dirty="0"/>
          </a:p>
        </p:txBody>
      </p:sp>
      <p:sp>
        <p:nvSpPr>
          <p:cNvPr id="3" name="Прямоугольник 2">
            <a:extLst>
              <a:ext uri="{FF2B5EF4-FFF2-40B4-BE49-F238E27FC236}">
                <a16:creationId xmlns:a16="http://schemas.microsoft.com/office/drawing/2014/main" id="{767C2AE9-A900-C5CF-A424-C546B1B843DE}"/>
              </a:ext>
            </a:extLst>
          </p:cNvPr>
          <p:cNvSpPr/>
          <p:nvPr/>
        </p:nvSpPr>
        <p:spPr>
          <a:xfrm flipH="1">
            <a:off x="0" y="0"/>
            <a:ext cx="12192000" cy="75673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sp>
        <p:nvSpPr>
          <p:cNvPr id="8" name="TextBox 12">
            <a:extLst>
              <a:ext uri="{FF2B5EF4-FFF2-40B4-BE49-F238E27FC236}">
                <a16:creationId xmlns:a16="http://schemas.microsoft.com/office/drawing/2014/main" id="{96E29424-15B5-D5BE-EBB8-7115F559AB5C}"/>
              </a:ext>
            </a:extLst>
          </p:cNvPr>
          <p:cNvSpPr/>
          <p:nvPr/>
        </p:nvSpPr>
        <p:spPr>
          <a:xfrm>
            <a:off x="287398" y="67076"/>
            <a:ext cx="10595919" cy="518541"/>
          </a:xfrm>
          <a:prstGeom prst="rect">
            <a:avLst/>
          </a:prstGeom>
          <a:noFill/>
          <a:ln w="0">
            <a:noFill/>
          </a:ln>
          <a:effectLst>
            <a:outerShdw blurRad="50800" dist="38100" dir="2700000" algn="tl" rotWithShape="0">
              <a:prstClr val="black"/>
            </a:outerShdw>
          </a:effectLst>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r>
              <a:rPr lang="en-US" sz="2800" b="1" spc="-1" dirty="0">
                <a:solidFill>
                  <a:srgbClr val="FFFFFF"/>
                </a:solidFill>
              </a:rPr>
              <a:t>Information Technologies</a:t>
            </a:r>
            <a:r>
              <a:rPr lang="ru-RU" sz="2800" b="1" spc="-1" dirty="0">
                <a:solidFill>
                  <a:srgbClr val="FFFFFF"/>
                </a:solidFill>
              </a:rPr>
              <a:t> </a:t>
            </a:r>
            <a:r>
              <a:rPr lang="en-US" sz="2800" b="1" spc="-1" dirty="0">
                <a:solidFill>
                  <a:srgbClr val="FFFFFF"/>
                </a:solidFill>
              </a:rPr>
              <a:t>@ JINR</a:t>
            </a:r>
            <a:endParaRPr lang="ru-RU" sz="2800" b="1" spc="-1" dirty="0">
              <a:solidFill>
                <a:srgbClr val="FFFFFF"/>
              </a:solidFill>
            </a:endParaRPr>
          </a:p>
        </p:txBody>
      </p:sp>
      <p:pic>
        <p:nvPicPr>
          <p:cNvPr id="11" name="Рисунок 10">
            <a:extLst>
              <a:ext uri="{FF2B5EF4-FFF2-40B4-BE49-F238E27FC236}">
                <a16:creationId xmlns:a16="http://schemas.microsoft.com/office/drawing/2014/main" id="{BA3C12EE-99AF-26AA-8879-4D9A40A0AACE}"/>
              </a:ext>
            </a:extLst>
          </p:cNvPr>
          <p:cNvPicPr/>
          <p:nvPr/>
        </p:nvPicPr>
        <p:blipFill>
          <a:blip r:embed="rId2"/>
          <a:stretch/>
        </p:blipFill>
        <p:spPr>
          <a:xfrm>
            <a:off x="11170715" y="61069"/>
            <a:ext cx="964578" cy="665274"/>
          </a:xfrm>
          <a:prstGeom prst="rect">
            <a:avLst/>
          </a:prstGeom>
          <a:ln w="0">
            <a:noFill/>
          </a:ln>
        </p:spPr>
      </p:pic>
      <p:cxnSp>
        <p:nvCxnSpPr>
          <p:cNvPr id="15" name="Прямая со стрелкой 14">
            <a:extLst>
              <a:ext uri="{FF2B5EF4-FFF2-40B4-BE49-F238E27FC236}">
                <a16:creationId xmlns:a16="http://schemas.microsoft.com/office/drawing/2014/main" id="{58B1552A-A0F8-52F7-EF71-F99FDAB98485}"/>
              </a:ext>
            </a:extLst>
          </p:cNvPr>
          <p:cNvCxnSpPr>
            <a:cxnSpLocks/>
          </p:cNvCxnSpPr>
          <p:nvPr/>
        </p:nvCxnSpPr>
        <p:spPr>
          <a:xfrm>
            <a:off x="3567938" y="2991616"/>
            <a:ext cx="0" cy="57808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 name="Двойные фигурные скобки 21">
            <a:extLst>
              <a:ext uri="{FF2B5EF4-FFF2-40B4-BE49-F238E27FC236}">
                <a16:creationId xmlns:a16="http://schemas.microsoft.com/office/drawing/2014/main" id="{58725F7D-832F-9640-B9CF-0F56C5E75039}"/>
              </a:ext>
            </a:extLst>
          </p:cNvPr>
          <p:cNvSpPr/>
          <p:nvPr/>
        </p:nvSpPr>
        <p:spPr>
          <a:xfrm>
            <a:off x="961166" y="3546760"/>
            <a:ext cx="1687365" cy="1695899"/>
          </a:xfrm>
          <a:prstGeom prst="bracePair">
            <a:avLst/>
          </a:prstGeom>
          <a:ln w="349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6" name="Двойные фигурные скобки 25">
            <a:extLst>
              <a:ext uri="{FF2B5EF4-FFF2-40B4-BE49-F238E27FC236}">
                <a16:creationId xmlns:a16="http://schemas.microsoft.com/office/drawing/2014/main" id="{515BB661-FFE9-C4C9-DE90-68DEA0E581D5}"/>
              </a:ext>
            </a:extLst>
          </p:cNvPr>
          <p:cNvSpPr/>
          <p:nvPr/>
        </p:nvSpPr>
        <p:spPr>
          <a:xfrm>
            <a:off x="2717186" y="3523200"/>
            <a:ext cx="1676258" cy="1740241"/>
          </a:xfrm>
          <a:prstGeom prst="bracePair">
            <a:avLst/>
          </a:prstGeom>
          <a:ln w="349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7" name="TextBox 26">
            <a:extLst>
              <a:ext uri="{FF2B5EF4-FFF2-40B4-BE49-F238E27FC236}">
                <a16:creationId xmlns:a16="http://schemas.microsoft.com/office/drawing/2014/main" id="{78FD1248-DF09-BA96-AE01-663252585A41}"/>
              </a:ext>
            </a:extLst>
          </p:cNvPr>
          <p:cNvSpPr txBox="1"/>
          <p:nvPr/>
        </p:nvSpPr>
        <p:spPr>
          <a:xfrm>
            <a:off x="2803524" y="3523200"/>
            <a:ext cx="1528829" cy="1508105"/>
          </a:xfrm>
          <a:prstGeom prst="rect">
            <a:avLst/>
          </a:prstGeom>
          <a:noFill/>
        </p:spPr>
        <p:txBody>
          <a:bodyPr wrap="square" rtlCol="0">
            <a:spAutoFit/>
          </a:bodyPr>
          <a:lstStyle/>
          <a:p>
            <a:pPr algn="ctr"/>
            <a:r>
              <a:rPr lang="en-US" sz="1400" b="1" dirty="0">
                <a:solidFill>
                  <a:srgbClr val="00B050"/>
                </a:solidFill>
              </a:rPr>
              <a:t>Activity</a:t>
            </a:r>
          </a:p>
          <a:p>
            <a:pPr algn="ctr"/>
            <a:r>
              <a:rPr lang="en-US" sz="1400" b="1" dirty="0">
                <a:solidFill>
                  <a:srgbClr val="002060"/>
                </a:solidFill>
              </a:rPr>
              <a:t> Digital ecosystem (Digital JINR)</a:t>
            </a:r>
          </a:p>
          <a:p>
            <a:pPr algn="ctr"/>
            <a:endParaRPr lang="en-US" sz="1400" b="1" dirty="0">
              <a:solidFill>
                <a:srgbClr val="002060"/>
              </a:solidFill>
            </a:endParaRPr>
          </a:p>
          <a:p>
            <a:pPr algn="ctr"/>
            <a:r>
              <a:rPr lang="en-US" sz="1200" dirty="0"/>
              <a:t>Leaders: </a:t>
            </a:r>
          </a:p>
          <a:p>
            <a:pPr algn="ctr"/>
            <a:r>
              <a:rPr lang="en-US" sz="1200" dirty="0" err="1"/>
              <a:t>Korenkov</a:t>
            </a:r>
            <a:r>
              <a:rPr lang="en-US" sz="1200" dirty="0"/>
              <a:t> V.V., </a:t>
            </a:r>
          </a:p>
          <a:p>
            <a:pPr algn="ctr"/>
            <a:r>
              <a:rPr lang="en-US" sz="1200" dirty="0" err="1"/>
              <a:t>Belov</a:t>
            </a:r>
            <a:r>
              <a:rPr lang="en-US" sz="1200" dirty="0"/>
              <a:t> S.D.</a:t>
            </a:r>
            <a:endParaRPr lang="ru-RU" sz="1200" dirty="0"/>
          </a:p>
        </p:txBody>
      </p:sp>
      <p:pic>
        <p:nvPicPr>
          <p:cNvPr id="2" name="Google Shape;123;p5" descr="MLIT_Them_plan_2023.png">
            <a:extLst>
              <a:ext uri="{FF2B5EF4-FFF2-40B4-BE49-F238E27FC236}">
                <a16:creationId xmlns:a16="http://schemas.microsoft.com/office/drawing/2014/main" id="{35638C48-DA0D-0A1E-0097-BB4F96F7C1EE}"/>
              </a:ext>
            </a:extLst>
          </p:cNvPr>
          <p:cNvPicPr preferRelativeResize="0"/>
          <p:nvPr/>
        </p:nvPicPr>
        <p:blipFill rotWithShape="1">
          <a:blip r:embed="rId3">
            <a:alphaModFix/>
          </a:blip>
          <a:srcRect/>
          <a:stretch/>
        </p:blipFill>
        <p:spPr>
          <a:xfrm>
            <a:off x="192989" y="1503444"/>
            <a:ext cx="11806021" cy="5047106"/>
          </a:xfrm>
          <a:prstGeom prst="rect">
            <a:avLst/>
          </a:prstGeom>
          <a:noFill/>
          <a:ln>
            <a:noFill/>
          </a:ln>
        </p:spPr>
      </p:pic>
      <p:sp>
        <p:nvSpPr>
          <p:cNvPr id="5" name="Прямоугольник: скругленные углы 4">
            <a:extLst>
              <a:ext uri="{FF2B5EF4-FFF2-40B4-BE49-F238E27FC236}">
                <a16:creationId xmlns:a16="http://schemas.microsoft.com/office/drawing/2014/main" id="{02831FB9-211A-0439-65F4-D9F7E72F0C93}"/>
              </a:ext>
            </a:extLst>
          </p:cNvPr>
          <p:cNvSpPr/>
          <p:nvPr/>
        </p:nvSpPr>
        <p:spPr>
          <a:xfrm>
            <a:off x="240194" y="1573633"/>
            <a:ext cx="3637831" cy="1761893"/>
          </a:xfrm>
          <a:prstGeom prst="round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Прямоугольник: скругленные углы 5">
            <a:extLst>
              <a:ext uri="{FF2B5EF4-FFF2-40B4-BE49-F238E27FC236}">
                <a16:creationId xmlns:a16="http://schemas.microsoft.com/office/drawing/2014/main" id="{F77EFE85-D323-B510-0428-F10DAE19A16F}"/>
              </a:ext>
            </a:extLst>
          </p:cNvPr>
          <p:cNvSpPr/>
          <p:nvPr/>
        </p:nvSpPr>
        <p:spPr>
          <a:xfrm>
            <a:off x="4088055" y="3575665"/>
            <a:ext cx="1912519" cy="2991349"/>
          </a:xfrm>
          <a:prstGeom prst="round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6" name="TextBox 15">
            <a:extLst>
              <a:ext uri="{FF2B5EF4-FFF2-40B4-BE49-F238E27FC236}">
                <a16:creationId xmlns:a16="http://schemas.microsoft.com/office/drawing/2014/main" id="{62D0D200-3107-9248-8ABC-1D38E41A8C17}"/>
              </a:ext>
            </a:extLst>
          </p:cNvPr>
          <p:cNvSpPr txBox="1"/>
          <p:nvPr/>
        </p:nvSpPr>
        <p:spPr>
          <a:xfrm>
            <a:off x="1650381" y="917046"/>
            <a:ext cx="8631044" cy="523220"/>
          </a:xfrm>
          <a:prstGeom prst="rect">
            <a:avLst/>
          </a:prstGeom>
          <a:noFill/>
          <a:ln w="28575">
            <a:solidFill>
              <a:srgbClr val="FF0000"/>
            </a:solidFill>
          </a:ln>
        </p:spPr>
        <p:txBody>
          <a:bodyPr wrap="square" rtlCol="0">
            <a:spAutoFit/>
          </a:bodyPr>
          <a:lstStyle/>
          <a:p>
            <a:r>
              <a:rPr lang="en-US" sz="2800" dirty="0"/>
              <a:t>Dedicated IT tasks and resources for HEP experiments</a:t>
            </a:r>
            <a:endParaRPr lang="ru-RU" sz="2800" dirty="0"/>
          </a:p>
        </p:txBody>
      </p:sp>
      <p:cxnSp>
        <p:nvCxnSpPr>
          <p:cNvPr id="19" name="Прямая со стрелкой 18">
            <a:extLst>
              <a:ext uri="{FF2B5EF4-FFF2-40B4-BE49-F238E27FC236}">
                <a16:creationId xmlns:a16="http://schemas.microsoft.com/office/drawing/2014/main" id="{F942F9EB-7B01-25FB-C820-A41EBFB0F37B}"/>
              </a:ext>
            </a:extLst>
          </p:cNvPr>
          <p:cNvCxnSpPr>
            <a:cxnSpLocks/>
          </p:cNvCxnSpPr>
          <p:nvPr/>
        </p:nvCxnSpPr>
        <p:spPr>
          <a:xfrm flipV="1">
            <a:off x="3925229" y="1503444"/>
            <a:ext cx="468215" cy="4443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a:extLst>
              <a:ext uri="{FF2B5EF4-FFF2-40B4-BE49-F238E27FC236}">
                <a16:creationId xmlns:a16="http://schemas.microsoft.com/office/drawing/2014/main" id="{4DC34386-B15D-CC55-A75D-6538FF4C3F7A}"/>
              </a:ext>
            </a:extLst>
          </p:cNvPr>
          <p:cNvCxnSpPr>
            <a:cxnSpLocks/>
          </p:cNvCxnSpPr>
          <p:nvPr/>
        </p:nvCxnSpPr>
        <p:spPr>
          <a:xfrm flipV="1">
            <a:off x="5551937" y="1503444"/>
            <a:ext cx="871165" cy="20090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Номер слайда 4">
            <a:extLst>
              <a:ext uri="{FF2B5EF4-FFF2-40B4-BE49-F238E27FC236}">
                <a16:creationId xmlns:a16="http://schemas.microsoft.com/office/drawing/2014/main" id="{1CCCE59C-3366-DBE8-0902-6E30DBB4C1EF}"/>
              </a:ext>
            </a:extLst>
          </p:cNvPr>
          <p:cNvSpPr>
            <a:spLocks noGrp="1"/>
          </p:cNvSpPr>
          <p:nvPr>
            <p:ph type="sldNum" sz="quarter" idx="12"/>
          </p:nvPr>
        </p:nvSpPr>
        <p:spPr>
          <a:xfrm>
            <a:off x="11925490" y="6360709"/>
            <a:ext cx="258624" cy="248305"/>
          </a:xfrm>
        </p:spPr>
        <p:txBody>
          <a:bodyPr/>
          <a:lstStyle/>
          <a:p>
            <a:fld id="{0528AAB8-6B0B-42CC-91F5-49948E541453}" type="slidenum">
              <a:rPr lang="ru-RU" smtClean="0"/>
              <a:t>3</a:t>
            </a:fld>
            <a:endParaRPr lang="ru-RU" dirty="0"/>
          </a:p>
        </p:txBody>
      </p:sp>
    </p:spTree>
    <p:extLst>
      <p:ext uri="{BB962C8B-B14F-4D97-AF65-F5344CB8AC3E}">
        <p14:creationId xmlns:p14="http://schemas.microsoft.com/office/powerpoint/2010/main" val="329278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4387EB98-F457-4988-81CC-594988DBFB07}"/>
              </a:ext>
            </a:extLst>
          </p:cNvPr>
          <p:cNvSpPr>
            <a:spLocks noGrp="1"/>
          </p:cNvSpPr>
          <p:nvPr>
            <p:ph type="sldNum" sz="quarter" idx="12"/>
          </p:nvPr>
        </p:nvSpPr>
        <p:spPr/>
        <p:txBody>
          <a:bodyPr/>
          <a:lstStyle/>
          <a:p>
            <a:fld id="{0528AAB8-6B0B-42CC-91F5-49948E541453}" type="slidenum">
              <a:rPr lang="ru-RU" smtClean="0"/>
              <a:t>30</a:t>
            </a:fld>
            <a:endParaRPr lang="ru-RU"/>
          </a:p>
        </p:txBody>
      </p:sp>
      <p:pic>
        <p:nvPicPr>
          <p:cNvPr id="9" name="Рисунок 8">
            <a:extLst>
              <a:ext uri="{FF2B5EF4-FFF2-40B4-BE49-F238E27FC236}">
                <a16:creationId xmlns:a16="http://schemas.microsoft.com/office/drawing/2014/main" id="{80E5EC92-AEC4-4C57-8303-1210E9E9B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0970" y="1721444"/>
            <a:ext cx="5812150" cy="4062498"/>
          </a:xfrm>
          <a:prstGeom prst="rect">
            <a:avLst/>
          </a:prstGeom>
        </p:spPr>
      </p:pic>
      <p:sp>
        <p:nvSpPr>
          <p:cNvPr id="10" name="Прямоугольник 9">
            <a:extLst>
              <a:ext uri="{FF2B5EF4-FFF2-40B4-BE49-F238E27FC236}">
                <a16:creationId xmlns:a16="http://schemas.microsoft.com/office/drawing/2014/main" id="{3A8A0FC7-CBC8-4C40-BE31-D040165BC5BA}"/>
              </a:ext>
            </a:extLst>
          </p:cNvPr>
          <p:cNvSpPr/>
          <p:nvPr/>
        </p:nvSpPr>
        <p:spPr>
          <a:xfrm>
            <a:off x="66760" y="2029136"/>
            <a:ext cx="5717005" cy="3196709"/>
          </a:xfrm>
          <a:prstGeom prst="rect">
            <a:avLst/>
          </a:prstGeom>
        </p:spPr>
        <p:txBody>
          <a:bodyPr wrap="square">
            <a:spAutoFit/>
          </a:bodyPr>
          <a:lstStyle/>
          <a:p>
            <a:pPr marL="285750" lvl="0" indent="-285750" algn="just">
              <a:lnSpc>
                <a:spcPct val="107000"/>
              </a:lnSpc>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analytical and numerical calculations of physical processes, software optimization, including tuning and adaptation of physics event generators; </a:t>
            </a:r>
          </a:p>
          <a:p>
            <a:pPr marL="285750" lvl="0" indent="-285750" algn="just">
              <a:lnSpc>
                <a:spcPct val="107000"/>
              </a:lnSpc>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MC event production, development and support of  information systems for event catalogues; </a:t>
            </a:r>
          </a:p>
          <a:p>
            <a:pPr marL="285750" lvl="0" indent="-285750" algn="just">
              <a:lnSpc>
                <a:spcPct val="107000"/>
              </a:lnSpc>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participation in the creation of computer models of experimental facilities and simulation of elementary particles passing through them based on GEANT4 (and others) and fast simulation of the response of the detectors. </a:t>
            </a:r>
            <a:endParaRPr kumimoji="1" lang="ru-RU" dirty="0">
              <a:solidFill>
                <a:srgbClr val="002060"/>
              </a:solidFill>
              <a:cs typeface="Arial" panose="020B0604020202020204" pitchFamily="34" charset="0"/>
            </a:endParaRPr>
          </a:p>
        </p:txBody>
      </p:sp>
      <p:sp>
        <p:nvSpPr>
          <p:cNvPr id="2" name="CustomShape 1">
            <a:extLst>
              <a:ext uri="{FF2B5EF4-FFF2-40B4-BE49-F238E27FC236}">
                <a16:creationId xmlns:a16="http://schemas.microsoft.com/office/drawing/2014/main" id="{533D7BEC-223C-0879-25E8-D3026D6E74BB}"/>
              </a:ext>
            </a:extLst>
          </p:cNvPr>
          <p:cNvSpPr/>
          <p:nvPr/>
        </p:nvSpPr>
        <p:spPr>
          <a:xfrm flipH="1">
            <a:off x="0" y="0"/>
            <a:ext cx="12191760" cy="772200"/>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pic>
        <p:nvPicPr>
          <p:cNvPr id="6" name="Рисунок 3">
            <a:extLst>
              <a:ext uri="{FF2B5EF4-FFF2-40B4-BE49-F238E27FC236}">
                <a16:creationId xmlns:a16="http://schemas.microsoft.com/office/drawing/2014/main" id="{88A2024B-E837-AF06-148D-5E97EDB4275E}"/>
              </a:ext>
            </a:extLst>
          </p:cNvPr>
          <p:cNvPicPr/>
          <p:nvPr/>
        </p:nvPicPr>
        <p:blipFill>
          <a:blip r:embed="rId3"/>
          <a:stretch/>
        </p:blipFill>
        <p:spPr>
          <a:xfrm>
            <a:off x="11036520" y="52200"/>
            <a:ext cx="1000440" cy="696960"/>
          </a:xfrm>
          <a:prstGeom prst="rect">
            <a:avLst/>
          </a:prstGeom>
          <a:ln>
            <a:noFill/>
          </a:ln>
        </p:spPr>
      </p:pic>
      <p:sp>
        <p:nvSpPr>
          <p:cNvPr id="7" name="Прямоугольник 6">
            <a:extLst>
              <a:ext uri="{FF2B5EF4-FFF2-40B4-BE49-F238E27FC236}">
                <a16:creationId xmlns:a16="http://schemas.microsoft.com/office/drawing/2014/main" id="{E45239B2-3FAB-497C-A061-3F3EFE71AD12}"/>
              </a:ext>
            </a:extLst>
          </p:cNvPr>
          <p:cNvSpPr/>
          <p:nvPr/>
        </p:nvSpPr>
        <p:spPr>
          <a:xfrm>
            <a:off x="423746" y="53669"/>
            <a:ext cx="10712605" cy="523220"/>
          </a:xfrm>
          <a:prstGeom prst="rect">
            <a:avLst/>
          </a:prstGeom>
        </p:spPr>
        <p:txBody>
          <a:bodyPr wrap="square">
            <a:spAutoFit/>
          </a:bodyPr>
          <a:lstStyle/>
          <a:p>
            <a:pPr algn="ctr" defTabSz="914296">
              <a:spcBef>
                <a:spcPct val="0"/>
              </a:spcBef>
            </a:pPr>
            <a:r>
              <a:rPr lang="en-US" sz="2800" b="1" spc="-1" dirty="0">
                <a:solidFill>
                  <a:srgbClr val="FFFFFF"/>
                </a:solidFill>
              </a:rPr>
              <a:t>Simulation of physical processes and experimental facilities</a:t>
            </a:r>
            <a:endParaRPr lang="ru-RU" sz="2800" b="1" spc="-1" dirty="0">
              <a:solidFill>
                <a:srgbClr val="FFFFFF"/>
              </a:solidFill>
            </a:endParaRPr>
          </a:p>
        </p:txBody>
      </p:sp>
    </p:spTree>
    <p:extLst>
      <p:ext uri="{BB962C8B-B14F-4D97-AF65-F5344CB8AC3E}">
        <p14:creationId xmlns:p14="http://schemas.microsoft.com/office/powerpoint/2010/main" val="3499250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upport for the JINR Neutrino Program"/>
          <p:cNvSpPr txBox="1">
            <a:spLocks noGrp="1"/>
          </p:cNvSpPr>
          <p:nvPr>
            <p:ph type="title"/>
          </p:nvPr>
        </p:nvSpPr>
        <p:spPr>
          <a:prstGeom prst="rect">
            <a:avLst/>
          </a:prstGeom>
        </p:spPr>
        <p:txBody>
          <a:bodyPr>
            <a:normAutofit/>
          </a:bodyPr>
          <a:lstStyle/>
          <a:p>
            <a:r>
              <a:rPr sz="2800" b="1" dirty="0">
                <a:solidFill>
                  <a:schemeClr val="bg1"/>
                </a:solidFill>
                <a:latin typeface="+mn-lt"/>
                <a:ea typeface="+mn-ea"/>
                <a:cs typeface="+mn-cs"/>
              </a:rPr>
              <a:t>Support for the JINR Neutrino Program </a:t>
            </a:r>
          </a:p>
        </p:txBody>
      </p:sp>
      <p:sp>
        <p:nvSpPr>
          <p:cNvPr id="248" name="Computational resources for the JINR neutrino program using the cloud infrastructure of the MICC.…"/>
          <p:cNvSpPr txBox="1">
            <a:spLocks noGrp="1"/>
          </p:cNvSpPr>
          <p:nvPr>
            <p:ph type="body" sz="quarter" idx="1"/>
          </p:nvPr>
        </p:nvSpPr>
        <p:spPr>
          <a:xfrm>
            <a:off x="603250" y="5281194"/>
            <a:ext cx="10985500" cy="836517"/>
          </a:xfrm>
          <a:prstGeom prst="rect">
            <a:avLst/>
          </a:prstGeom>
        </p:spPr>
        <p:txBody>
          <a:bodyPr>
            <a:normAutofit fontScale="55000" lnSpcReduction="20000"/>
          </a:bodyPr>
          <a:lstStyle/>
          <a:p>
            <a:pPr marL="0" indent="0" algn="ctr" defTabSz="950952">
              <a:spcBef>
                <a:spcPts val="0"/>
              </a:spcBef>
              <a:buNone/>
              <a:defRPr sz="3743"/>
            </a:pPr>
            <a:r>
              <a:rPr b="1"/>
              <a:t>Computational resources</a:t>
            </a:r>
            <a:r>
              <a:t> for the </a:t>
            </a:r>
            <a:r>
              <a:rPr b="1"/>
              <a:t>JINR neutrino program</a:t>
            </a:r>
            <a:r>
              <a:t> using the cloud infrastructure of the MICC. </a:t>
            </a:r>
          </a:p>
          <a:p>
            <a:pPr marL="0" indent="0" algn="ctr" defTabSz="950952">
              <a:spcBef>
                <a:spcPts val="0"/>
              </a:spcBef>
              <a:buNone/>
              <a:defRPr sz="3743"/>
            </a:pPr>
            <a:r>
              <a:t>The </a:t>
            </a:r>
            <a:r>
              <a:rPr b="1"/>
              <a:t>NOvA, Baikal-GVD and JUNO</a:t>
            </a:r>
            <a:r>
              <a:t> experiments are the </a:t>
            </a:r>
            <a:r>
              <a:rPr b="1"/>
              <a:t>major consumers </a:t>
            </a:r>
            <a:r>
              <a:t>of the cloud infrastructure. </a:t>
            </a:r>
          </a:p>
        </p:txBody>
      </p:sp>
      <p:sp>
        <p:nvSpPr>
          <p:cNvPr id="249" name="Номер слайда"/>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pic>
        <p:nvPicPr>
          <p:cNvPr id="250" name="Рисунок 20" descr="Рисунок 20"/>
          <p:cNvPicPr>
            <a:picLocks noChangeAspect="1"/>
          </p:cNvPicPr>
          <p:nvPr/>
        </p:nvPicPr>
        <p:blipFill>
          <a:blip r:embed="rId2"/>
          <a:srcRect t="2" r="961" b="1558"/>
          <a:stretch>
            <a:fillRect/>
          </a:stretch>
        </p:blipFill>
        <p:spPr>
          <a:xfrm>
            <a:off x="2302116" y="1007249"/>
            <a:ext cx="7541418" cy="3851156"/>
          </a:xfrm>
          <a:custGeom>
            <a:avLst/>
            <a:gdLst/>
            <a:ahLst/>
            <a:cxnLst>
              <a:cxn ang="0">
                <a:pos x="wd2" y="hd2"/>
              </a:cxn>
              <a:cxn ang="5400000">
                <a:pos x="wd2" y="hd2"/>
              </a:cxn>
              <a:cxn ang="10800000">
                <a:pos x="wd2" y="hd2"/>
              </a:cxn>
              <a:cxn ang="16200000">
                <a:pos x="wd2" y="hd2"/>
              </a:cxn>
            </a:cxnLst>
            <a:rect l="0" t="0" r="r" b="b"/>
            <a:pathLst>
              <a:path w="21600" h="21595" extrusionOk="0">
                <a:moveTo>
                  <a:pt x="11133" y="0"/>
                </a:moveTo>
                <a:cubicBezTo>
                  <a:pt x="10940" y="-2"/>
                  <a:pt x="10747" y="13"/>
                  <a:pt x="10734" y="47"/>
                </a:cubicBezTo>
                <a:cubicBezTo>
                  <a:pt x="10723" y="73"/>
                  <a:pt x="10499" y="110"/>
                  <a:pt x="10234" y="128"/>
                </a:cubicBezTo>
                <a:cubicBezTo>
                  <a:pt x="9479" y="180"/>
                  <a:pt x="8877" y="380"/>
                  <a:pt x="8043" y="856"/>
                </a:cubicBezTo>
                <a:cubicBezTo>
                  <a:pt x="7462" y="1188"/>
                  <a:pt x="6723" y="1768"/>
                  <a:pt x="6194" y="2310"/>
                </a:cubicBezTo>
                <a:cubicBezTo>
                  <a:pt x="5421" y="3101"/>
                  <a:pt x="5208" y="3214"/>
                  <a:pt x="4486" y="3214"/>
                </a:cubicBezTo>
                <a:lnTo>
                  <a:pt x="4027" y="3214"/>
                </a:lnTo>
                <a:lnTo>
                  <a:pt x="3628" y="2954"/>
                </a:lnTo>
                <a:cubicBezTo>
                  <a:pt x="3126" y="2628"/>
                  <a:pt x="2983" y="2512"/>
                  <a:pt x="2809" y="2287"/>
                </a:cubicBezTo>
                <a:cubicBezTo>
                  <a:pt x="2648" y="2079"/>
                  <a:pt x="1907" y="1384"/>
                  <a:pt x="1784" y="1324"/>
                </a:cubicBezTo>
                <a:cubicBezTo>
                  <a:pt x="1730" y="1298"/>
                  <a:pt x="1691" y="1311"/>
                  <a:pt x="1671" y="1361"/>
                </a:cubicBezTo>
                <a:cubicBezTo>
                  <a:pt x="1609" y="1519"/>
                  <a:pt x="1641" y="1636"/>
                  <a:pt x="1771" y="1733"/>
                </a:cubicBezTo>
                <a:cubicBezTo>
                  <a:pt x="1939" y="1856"/>
                  <a:pt x="2248" y="2190"/>
                  <a:pt x="2420" y="2434"/>
                </a:cubicBezTo>
                <a:lnTo>
                  <a:pt x="2555" y="2623"/>
                </a:lnTo>
                <a:lnTo>
                  <a:pt x="2477" y="2835"/>
                </a:lnTo>
                <a:cubicBezTo>
                  <a:pt x="2420" y="2992"/>
                  <a:pt x="2406" y="3094"/>
                  <a:pt x="2423" y="3229"/>
                </a:cubicBezTo>
                <a:cubicBezTo>
                  <a:pt x="2476" y="3649"/>
                  <a:pt x="2469" y="3682"/>
                  <a:pt x="2295" y="3861"/>
                </a:cubicBezTo>
                <a:cubicBezTo>
                  <a:pt x="2204" y="3955"/>
                  <a:pt x="2129" y="4063"/>
                  <a:pt x="2129" y="4101"/>
                </a:cubicBezTo>
                <a:cubicBezTo>
                  <a:pt x="2129" y="4140"/>
                  <a:pt x="2204" y="4233"/>
                  <a:pt x="2297" y="4308"/>
                </a:cubicBezTo>
                <a:cubicBezTo>
                  <a:pt x="2522" y="4493"/>
                  <a:pt x="2569" y="4588"/>
                  <a:pt x="2519" y="4765"/>
                </a:cubicBezTo>
                <a:cubicBezTo>
                  <a:pt x="2442" y="5038"/>
                  <a:pt x="2229" y="5215"/>
                  <a:pt x="1756" y="5399"/>
                </a:cubicBezTo>
                <a:cubicBezTo>
                  <a:pt x="1510" y="5495"/>
                  <a:pt x="1223" y="5589"/>
                  <a:pt x="1119" y="5609"/>
                </a:cubicBezTo>
                <a:cubicBezTo>
                  <a:pt x="866" y="5657"/>
                  <a:pt x="819" y="5707"/>
                  <a:pt x="750" y="5999"/>
                </a:cubicBezTo>
                <a:cubicBezTo>
                  <a:pt x="705" y="6189"/>
                  <a:pt x="701" y="6274"/>
                  <a:pt x="730" y="6362"/>
                </a:cubicBezTo>
                <a:cubicBezTo>
                  <a:pt x="778" y="6507"/>
                  <a:pt x="779" y="6805"/>
                  <a:pt x="733" y="6851"/>
                </a:cubicBezTo>
                <a:cubicBezTo>
                  <a:pt x="663" y="6921"/>
                  <a:pt x="695" y="7274"/>
                  <a:pt x="784" y="7417"/>
                </a:cubicBezTo>
                <a:cubicBezTo>
                  <a:pt x="886" y="7583"/>
                  <a:pt x="824" y="7574"/>
                  <a:pt x="1727" y="7580"/>
                </a:cubicBezTo>
                <a:cubicBezTo>
                  <a:pt x="2533" y="7585"/>
                  <a:pt x="2606" y="7609"/>
                  <a:pt x="2926" y="7975"/>
                </a:cubicBezTo>
                <a:cubicBezTo>
                  <a:pt x="3212" y="8302"/>
                  <a:pt x="3251" y="8332"/>
                  <a:pt x="3421" y="8369"/>
                </a:cubicBezTo>
                <a:cubicBezTo>
                  <a:pt x="3515" y="8389"/>
                  <a:pt x="3600" y="8427"/>
                  <a:pt x="3610" y="8454"/>
                </a:cubicBezTo>
                <a:cubicBezTo>
                  <a:pt x="3643" y="8540"/>
                  <a:pt x="3140" y="10790"/>
                  <a:pt x="3023" y="11077"/>
                </a:cubicBezTo>
                <a:lnTo>
                  <a:pt x="2969" y="11211"/>
                </a:lnTo>
                <a:lnTo>
                  <a:pt x="1485" y="11202"/>
                </a:lnTo>
                <a:cubicBezTo>
                  <a:pt x="317" y="11195"/>
                  <a:pt x="0" y="11208"/>
                  <a:pt x="0" y="11264"/>
                </a:cubicBezTo>
                <a:cubicBezTo>
                  <a:pt x="0" y="11311"/>
                  <a:pt x="60" y="11334"/>
                  <a:pt x="183" y="11334"/>
                </a:cubicBezTo>
                <a:cubicBezTo>
                  <a:pt x="314" y="11334"/>
                  <a:pt x="429" y="11382"/>
                  <a:pt x="585" y="11502"/>
                </a:cubicBezTo>
                <a:cubicBezTo>
                  <a:pt x="737" y="11618"/>
                  <a:pt x="898" y="11687"/>
                  <a:pt x="1109" y="11726"/>
                </a:cubicBezTo>
                <a:cubicBezTo>
                  <a:pt x="1276" y="11756"/>
                  <a:pt x="1480" y="11812"/>
                  <a:pt x="1562" y="11851"/>
                </a:cubicBezTo>
                <a:cubicBezTo>
                  <a:pt x="1680" y="11907"/>
                  <a:pt x="1733" y="11907"/>
                  <a:pt x="1815" y="11854"/>
                </a:cubicBezTo>
                <a:cubicBezTo>
                  <a:pt x="1873" y="11816"/>
                  <a:pt x="1964" y="11756"/>
                  <a:pt x="2019" y="11720"/>
                </a:cubicBezTo>
                <a:cubicBezTo>
                  <a:pt x="2139" y="11641"/>
                  <a:pt x="2755" y="11767"/>
                  <a:pt x="2780" y="11876"/>
                </a:cubicBezTo>
                <a:cubicBezTo>
                  <a:pt x="2815" y="12023"/>
                  <a:pt x="2403" y="13224"/>
                  <a:pt x="1994" y="14167"/>
                </a:cubicBezTo>
                <a:cubicBezTo>
                  <a:pt x="1702" y="14842"/>
                  <a:pt x="1579" y="14991"/>
                  <a:pt x="1407" y="14882"/>
                </a:cubicBezTo>
                <a:cubicBezTo>
                  <a:pt x="1353" y="14848"/>
                  <a:pt x="1206" y="14820"/>
                  <a:pt x="1082" y="14820"/>
                </a:cubicBezTo>
                <a:cubicBezTo>
                  <a:pt x="957" y="14820"/>
                  <a:pt x="763" y="14796"/>
                  <a:pt x="651" y="14766"/>
                </a:cubicBezTo>
                <a:cubicBezTo>
                  <a:pt x="475" y="14719"/>
                  <a:pt x="437" y="14724"/>
                  <a:pt x="379" y="14810"/>
                </a:cubicBezTo>
                <a:cubicBezTo>
                  <a:pt x="338" y="14870"/>
                  <a:pt x="315" y="14966"/>
                  <a:pt x="321" y="15052"/>
                </a:cubicBezTo>
                <a:cubicBezTo>
                  <a:pt x="331" y="15188"/>
                  <a:pt x="347" y="15197"/>
                  <a:pt x="768" y="15292"/>
                </a:cubicBezTo>
                <a:cubicBezTo>
                  <a:pt x="1008" y="15346"/>
                  <a:pt x="1318" y="15391"/>
                  <a:pt x="1458" y="15392"/>
                </a:cubicBezTo>
                <a:cubicBezTo>
                  <a:pt x="1708" y="15394"/>
                  <a:pt x="1714" y="15392"/>
                  <a:pt x="1872" y="15156"/>
                </a:cubicBezTo>
                <a:cubicBezTo>
                  <a:pt x="1960" y="15025"/>
                  <a:pt x="2161" y="14600"/>
                  <a:pt x="2319" y="14211"/>
                </a:cubicBezTo>
                <a:cubicBezTo>
                  <a:pt x="2716" y="13240"/>
                  <a:pt x="2690" y="13270"/>
                  <a:pt x="3062" y="13357"/>
                </a:cubicBezTo>
                <a:cubicBezTo>
                  <a:pt x="3365" y="13428"/>
                  <a:pt x="3669" y="13570"/>
                  <a:pt x="3905" y="13750"/>
                </a:cubicBezTo>
                <a:lnTo>
                  <a:pt x="4030" y="13845"/>
                </a:lnTo>
                <a:lnTo>
                  <a:pt x="4017" y="14986"/>
                </a:lnTo>
                <a:cubicBezTo>
                  <a:pt x="4005" y="16038"/>
                  <a:pt x="4009" y="16155"/>
                  <a:pt x="4080" y="16507"/>
                </a:cubicBezTo>
                <a:cubicBezTo>
                  <a:pt x="4232" y="17268"/>
                  <a:pt x="4539" y="17704"/>
                  <a:pt x="4871" y="17631"/>
                </a:cubicBezTo>
                <a:cubicBezTo>
                  <a:pt x="5084" y="17584"/>
                  <a:pt x="5215" y="17462"/>
                  <a:pt x="5451" y="17099"/>
                </a:cubicBezTo>
                <a:cubicBezTo>
                  <a:pt x="5674" y="16755"/>
                  <a:pt x="5663" y="16746"/>
                  <a:pt x="5722" y="17340"/>
                </a:cubicBezTo>
                <a:cubicBezTo>
                  <a:pt x="5779" y="17910"/>
                  <a:pt x="5965" y="18501"/>
                  <a:pt x="6162" y="18745"/>
                </a:cubicBezTo>
                <a:cubicBezTo>
                  <a:pt x="6249" y="18852"/>
                  <a:pt x="6370" y="18958"/>
                  <a:pt x="6432" y="18979"/>
                </a:cubicBezTo>
                <a:cubicBezTo>
                  <a:pt x="6493" y="19001"/>
                  <a:pt x="6580" y="19066"/>
                  <a:pt x="6626" y="19124"/>
                </a:cubicBezTo>
                <a:cubicBezTo>
                  <a:pt x="6741" y="19270"/>
                  <a:pt x="6842" y="19257"/>
                  <a:pt x="7124" y="19057"/>
                </a:cubicBezTo>
                <a:cubicBezTo>
                  <a:pt x="7258" y="18962"/>
                  <a:pt x="7393" y="18892"/>
                  <a:pt x="7424" y="18901"/>
                </a:cubicBezTo>
                <a:cubicBezTo>
                  <a:pt x="7455" y="18911"/>
                  <a:pt x="7540" y="19059"/>
                  <a:pt x="7613" y="19230"/>
                </a:cubicBezTo>
                <a:cubicBezTo>
                  <a:pt x="7771" y="19601"/>
                  <a:pt x="7915" y="19809"/>
                  <a:pt x="8144" y="20000"/>
                </a:cubicBezTo>
                <a:cubicBezTo>
                  <a:pt x="8408" y="20219"/>
                  <a:pt x="8693" y="20236"/>
                  <a:pt x="8975" y="20049"/>
                </a:cubicBezTo>
                <a:cubicBezTo>
                  <a:pt x="9023" y="20017"/>
                  <a:pt x="9058" y="20093"/>
                  <a:pt x="9158" y="20433"/>
                </a:cubicBezTo>
                <a:cubicBezTo>
                  <a:pt x="9305" y="20933"/>
                  <a:pt x="9542" y="21309"/>
                  <a:pt x="9816" y="21480"/>
                </a:cubicBezTo>
                <a:cubicBezTo>
                  <a:pt x="9945" y="21560"/>
                  <a:pt x="10077" y="21598"/>
                  <a:pt x="10204" y="21594"/>
                </a:cubicBezTo>
                <a:cubicBezTo>
                  <a:pt x="10330" y="21590"/>
                  <a:pt x="10452" y="21545"/>
                  <a:pt x="10560" y="21457"/>
                </a:cubicBezTo>
                <a:cubicBezTo>
                  <a:pt x="10790" y="21273"/>
                  <a:pt x="11029" y="20878"/>
                  <a:pt x="11145" y="20496"/>
                </a:cubicBezTo>
                <a:cubicBezTo>
                  <a:pt x="11196" y="20327"/>
                  <a:pt x="11255" y="20188"/>
                  <a:pt x="11275" y="20188"/>
                </a:cubicBezTo>
                <a:cubicBezTo>
                  <a:pt x="11294" y="20188"/>
                  <a:pt x="11361" y="20250"/>
                  <a:pt x="11422" y="20325"/>
                </a:cubicBezTo>
                <a:cubicBezTo>
                  <a:pt x="11791" y="20777"/>
                  <a:pt x="12336" y="20726"/>
                  <a:pt x="12762" y="20202"/>
                </a:cubicBezTo>
                <a:cubicBezTo>
                  <a:pt x="12868" y="20072"/>
                  <a:pt x="12904" y="20064"/>
                  <a:pt x="13355" y="20053"/>
                </a:cubicBezTo>
                <a:cubicBezTo>
                  <a:pt x="13734" y="20044"/>
                  <a:pt x="13866" y="20019"/>
                  <a:pt x="13975" y="19939"/>
                </a:cubicBezTo>
                <a:cubicBezTo>
                  <a:pt x="14194" y="19778"/>
                  <a:pt x="14373" y="19521"/>
                  <a:pt x="14482" y="19207"/>
                </a:cubicBezTo>
                <a:cubicBezTo>
                  <a:pt x="14538" y="19049"/>
                  <a:pt x="14628" y="18833"/>
                  <a:pt x="14683" y="18727"/>
                </a:cubicBezTo>
                <a:cubicBezTo>
                  <a:pt x="14770" y="18559"/>
                  <a:pt x="14806" y="18533"/>
                  <a:pt x="14964" y="18520"/>
                </a:cubicBezTo>
                <a:cubicBezTo>
                  <a:pt x="15324" y="18490"/>
                  <a:pt x="15662" y="18216"/>
                  <a:pt x="16148" y="17561"/>
                </a:cubicBezTo>
                <a:cubicBezTo>
                  <a:pt x="16480" y="17113"/>
                  <a:pt x="16557" y="16861"/>
                  <a:pt x="16562" y="16207"/>
                </a:cubicBezTo>
                <a:cubicBezTo>
                  <a:pt x="16564" y="15923"/>
                  <a:pt x="16576" y="15665"/>
                  <a:pt x="16588" y="15632"/>
                </a:cubicBezTo>
                <a:cubicBezTo>
                  <a:pt x="16601" y="15600"/>
                  <a:pt x="16677" y="15557"/>
                  <a:pt x="16759" y="15537"/>
                </a:cubicBezTo>
                <a:cubicBezTo>
                  <a:pt x="16840" y="15516"/>
                  <a:pt x="17025" y="15448"/>
                  <a:pt x="17168" y="15384"/>
                </a:cubicBezTo>
                <a:cubicBezTo>
                  <a:pt x="17312" y="15321"/>
                  <a:pt x="17522" y="15236"/>
                  <a:pt x="17635" y="15196"/>
                </a:cubicBezTo>
                <a:cubicBezTo>
                  <a:pt x="17830" y="15127"/>
                  <a:pt x="17844" y="15130"/>
                  <a:pt x="17962" y="15260"/>
                </a:cubicBezTo>
                <a:cubicBezTo>
                  <a:pt x="18125" y="15438"/>
                  <a:pt x="18335" y="15525"/>
                  <a:pt x="18529" y="15494"/>
                </a:cubicBezTo>
                <a:cubicBezTo>
                  <a:pt x="18629" y="15478"/>
                  <a:pt x="18870" y="15326"/>
                  <a:pt x="19192" y="15072"/>
                </a:cubicBezTo>
                <a:cubicBezTo>
                  <a:pt x="19877" y="14533"/>
                  <a:pt x="20071" y="14391"/>
                  <a:pt x="20641" y="14016"/>
                </a:cubicBezTo>
                <a:cubicBezTo>
                  <a:pt x="21284" y="13592"/>
                  <a:pt x="21600" y="13358"/>
                  <a:pt x="21600" y="13303"/>
                </a:cubicBezTo>
                <a:cubicBezTo>
                  <a:pt x="21600" y="13186"/>
                  <a:pt x="21527" y="12970"/>
                  <a:pt x="21487" y="12970"/>
                </a:cubicBezTo>
                <a:cubicBezTo>
                  <a:pt x="21428" y="12970"/>
                  <a:pt x="20918" y="13310"/>
                  <a:pt x="20135" y="13873"/>
                </a:cubicBezTo>
                <a:cubicBezTo>
                  <a:pt x="19349" y="14438"/>
                  <a:pt x="19263" y="14488"/>
                  <a:pt x="19175" y="14435"/>
                </a:cubicBezTo>
                <a:cubicBezTo>
                  <a:pt x="19136" y="14412"/>
                  <a:pt x="19003" y="14375"/>
                  <a:pt x="18879" y="14352"/>
                </a:cubicBezTo>
                <a:cubicBezTo>
                  <a:pt x="18522" y="14286"/>
                  <a:pt x="18530" y="14304"/>
                  <a:pt x="18530" y="13592"/>
                </a:cubicBezTo>
                <a:cubicBezTo>
                  <a:pt x="18530" y="11406"/>
                  <a:pt x="18231" y="8987"/>
                  <a:pt x="17712" y="6967"/>
                </a:cubicBezTo>
                <a:cubicBezTo>
                  <a:pt x="17488" y="6094"/>
                  <a:pt x="17136" y="5076"/>
                  <a:pt x="17020" y="4962"/>
                </a:cubicBezTo>
                <a:cubicBezTo>
                  <a:pt x="16958" y="4900"/>
                  <a:pt x="16861" y="4694"/>
                  <a:pt x="16777" y="4445"/>
                </a:cubicBezTo>
                <a:cubicBezTo>
                  <a:pt x="16701" y="4218"/>
                  <a:pt x="16583" y="3906"/>
                  <a:pt x="16515" y="3753"/>
                </a:cubicBezTo>
                <a:cubicBezTo>
                  <a:pt x="16425" y="3549"/>
                  <a:pt x="16401" y="3452"/>
                  <a:pt x="16425" y="3389"/>
                </a:cubicBezTo>
                <a:cubicBezTo>
                  <a:pt x="16443" y="3342"/>
                  <a:pt x="16643" y="3196"/>
                  <a:pt x="16870" y="3063"/>
                </a:cubicBezTo>
                <a:cubicBezTo>
                  <a:pt x="17096" y="2931"/>
                  <a:pt x="17480" y="2671"/>
                  <a:pt x="17722" y="2487"/>
                </a:cubicBezTo>
                <a:cubicBezTo>
                  <a:pt x="18239" y="2093"/>
                  <a:pt x="19381" y="1213"/>
                  <a:pt x="19506" y="1111"/>
                </a:cubicBezTo>
                <a:cubicBezTo>
                  <a:pt x="19607" y="1028"/>
                  <a:pt x="19679" y="762"/>
                  <a:pt x="19624" y="673"/>
                </a:cubicBezTo>
                <a:cubicBezTo>
                  <a:pt x="19588" y="615"/>
                  <a:pt x="18968" y="1053"/>
                  <a:pt x="18175" y="1696"/>
                </a:cubicBezTo>
                <a:cubicBezTo>
                  <a:pt x="17739" y="2049"/>
                  <a:pt x="16830" y="2665"/>
                  <a:pt x="16428" y="2879"/>
                </a:cubicBezTo>
                <a:lnTo>
                  <a:pt x="16124" y="3040"/>
                </a:lnTo>
                <a:lnTo>
                  <a:pt x="15835" y="2792"/>
                </a:lnTo>
                <a:cubicBezTo>
                  <a:pt x="15344" y="2371"/>
                  <a:pt x="14456" y="1818"/>
                  <a:pt x="13784" y="1517"/>
                </a:cubicBezTo>
                <a:cubicBezTo>
                  <a:pt x="13632" y="1449"/>
                  <a:pt x="13441" y="1311"/>
                  <a:pt x="13330" y="1188"/>
                </a:cubicBezTo>
                <a:cubicBezTo>
                  <a:pt x="13224" y="1072"/>
                  <a:pt x="13060" y="915"/>
                  <a:pt x="12964" y="839"/>
                </a:cubicBezTo>
                <a:cubicBezTo>
                  <a:pt x="12868" y="763"/>
                  <a:pt x="12702" y="620"/>
                  <a:pt x="12595" y="521"/>
                </a:cubicBezTo>
                <a:cubicBezTo>
                  <a:pt x="12391" y="332"/>
                  <a:pt x="11902" y="113"/>
                  <a:pt x="11683" y="112"/>
                </a:cubicBezTo>
                <a:cubicBezTo>
                  <a:pt x="11612" y="112"/>
                  <a:pt x="11545" y="87"/>
                  <a:pt x="11533" y="56"/>
                </a:cubicBezTo>
                <a:cubicBezTo>
                  <a:pt x="11520" y="21"/>
                  <a:pt x="11326" y="2"/>
                  <a:pt x="11133" y="0"/>
                </a:cubicBezTo>
                <a:close/>
              </a:path>
            </a:pathLst>
          </a:custGeom>
          <a:ln w="12700">
            <a:miter lim="400000"/>
          </a:ln>
        </p:spPr>
      </p:pic>
      <p:sp>
        <p:nvSpPr>
          <p:cNvPr id="251" name="Прямоугольник 21"/>
          <p:cNvSpPr txBox="1"/>
          <p:nvPr/>
        </p:nvSpPr>
        <p:spPr>
          <a:xfrm>
            <a:off x="242228" y="1250045"/>
            <a:ext cx="2234336" cy="3608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spAutoFit/>
          </a:bodyPr>
          <a:lstStyle/>
          <a:p>
            <a:pPr>
              <a:lnSpc>
                <a:spcPct val="120000"/>
              </a:lnSpc>
              <a:spcBef>
                <a:spcPts val="2250"/>
              </a:spcBef>
              <a:defRPr sz="3600">
                <a:solidFill>
                  <a:schemeClr val="accent1">
                    <a:hueOff val="114395"/>
                    <a:lumOff val="-24975"/>
                  </a:schemeClr>
                </a:solidFill>
              </a:defRPr>
            </a:pPr>
            <a:r>
              <a:rPr sz="2400" b="1" dirty="0"/>
              <a:t>MLIT contribution: </a:t>
            </a:r>
            <a:r>
              <a:rPr sz="2400" dirty="0"/>
              <a:t>engineering infrastructure (electricity, UPS, cooling, network, racks, manpower)</a:t>
            </a:r>
          </a:p>
        </p:txBody>
      </p:sp>
      <p:sp>
        <p:nvSpPr>
          <p:cNvPr id="252" name="Прямоугольник 27"/>
          <p:cNvSpPr txBox="1"/>
          <p:nvPr/>
        </p:nvSpPr>
        <p:spPr>
          <a:xfrm>
            <a:off x="9428838" y="1343145"/>
            <a:ext cx="2474584" cy="1835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rIns="22860">
            <a:spAutoFit/>
          </a:bodyPr>
          <a:lstStyle/>
          <a:p>
            <a:pPr>
              <a:lnSpc>
                <a:spcPct val="120000"/>
              </a:lnSpc>
              <a:spcBef>
                <a:spcPts val="2250"/>
              </a:spcBef>
              <a:defRPr sz="3600">
                <a:solidFill>
                  <a:schemeClr val="accent1">
                    <a:hueOff val="114395"/>
                    <a:lumOff val="-24975"/>
                  </a:schemeClr>
                </a:solidFill>
              </a:defRPr>
            </a:pPr>
            <a:r>
              <a:rPr sz="2400" b="1" dirty="0"/>
              <a:t>DLNP contribution:</a:t>
            </a:r>
            <a:r>
              <a:rPr sz="2400" dirty="0"/>
              <a:t> computing and storage resources             (CPUs/</a:t>
            </a:r>
            <a:r>
              <a:rPr sz="2400" dirty="0" err="1"/>
              <a:t>GPUs&amp;disks</a:t>
            </a:r>
            <a:r>
              <a:rPr sz="2400" dirty="0"/>
              <a: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7">
            <a:extLst>
              <a:ext uri="{FF2B5EF4-FFF2-40B4-BE49-F238E27FC236}">
                <a16:creationId xmlns:a16="http://schemas.microsoft.com/office/drawing/2014/main" id="{7AACFCE6-3746-4D34-B8C9-A45250954F62}"/>
              </a:ext>
            </a:extLst>
          </p:cNvPr>
          <p:cNvSpPr/>
          <p:nvPr/>
        </p:nvSpPr>
        <p:spPr>
          <a:xfrm flipH="1">
            <a:off x="0" y="0"/>
            <a:ext cx="12192000" cy="808487"/>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pic>
        <p:nvPicPr>
          <p:cNvPr id="13" name="Рисунок 4">
            <a:extLst>
              <a:ext uri="{FF2B5EF4-FFF2-40B4-BE49-F238E27FC236}">
                <a16:creationId xmlns:a16="http://schemas.microsoft.com/office/drawing/2014/main" id="{9DFCDA84-EA6C-48AB-B764-02FB01F18DD2}"/>
              </a:ext>
            </a:extLst>
          </p:cNvPr>
          <p:cNvPicPr/>
          <p:nvPr/>
        </p:nvPicPr>
        <p:blipFill>
          <a:blip r:embed="rId2"/>
          <a:stretch/>
        </p:blipFill>
        <p:spPr>
          <a:xfrm>
            <a:off x="11169599" y="86685"/>
            <a:ext cx="960330" cy="694478"/>
          </a:xfrm>
          <a:prstGeom prst="rect">
            <a:avLst/>
          </a:prstGeom>
          <a:ln w="0">
            <a:noFill/>
          </a:ln>
        </p:spPr>
      </p:pic>
      <p:sp>
        <p:nvSpPr>
          <p:cNvPr id="22" name="Прямоугольник 21">
            <a:extLst>
              <a:ext uri="{FF2B5EF4-FFF2-40B4-BE49-F238E27FC236}">
                <a16:creationId xmlns:a16="http://schemas.microsoft.com/office/drawing/2014/main" id="{C8B2BDE8-6EC3-423F-A200-061CABED8174}"/>
              </a:ext>
            </a:extLst>
          </p:cNvPr>
          <p:cNvSpPr/>
          <p:nvPr/>
        </p:nvSpPr>
        <p:spPr>
          <a:xfrm>
            <a:off x="7092534" y="1386497"/>
            <a:ext cx="5583510" cy="1323439"/>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Tier1 grid site</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Tier2/CICC site </a:t>
            </a:r>
            <a:endParaRPr kumimoji="0" lang="ru-RU"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hyperconverged “Govorun” supercomputer</a:t>
            </a:r>
            <a:endParaRPr kumimoji="0" lang="ru-RU"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cloud infrastructure </a:t>
            </a:r>
            <a:endParaRPr kumimoji="0" lang="ru-RU"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Прямоугольник 22">
            <a:extLst>
              <a:ext uri="{FF2B5EF4-FFF2-40B4-BE49-F238E27FC236}">
                <a16:creationId xmlns:a16="http://schemas.microsoft.com/office/drawing/2014/main" id="{6D5E7858-66B6-4772-88F5-70FD3CFD79DD}"/>
              </a:ext>
            </a:extLst>
          </p:cNvPr>
          <p:cNvSpPr/>
          <p:nvPr/>
        </p:nvSpPr>
        <p:spPr>
          <a:xfrm>
            <a:off x="6986006" y="2650787"/>
            <a:ext cx="43052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Distributed multi-layer data storage system</a:t>
            </a:r>
            <a:endPar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Прямоугольник 23">
            <a:extLst>
              <a:ext uri="{FF2B5EF4-FFF2-40B4-BE49-F238E27FC236}">
                <a16:creationId xmlns:a16="http://schemas.microsoft.com/office/drawing/2014/main" id="{5FB17415-01B8-47D7-AD61-661BFE241AA0}"/>
              </a:ext>
            </a:extLst>
          </p:cNvPr>
          <p:cNvSpPr/>
          <p:nvPr/>
        </p:nvSpPr>
        <p:spPr>
          <a:xfrm>
            <a:off x="-1" y="5940634"/>
            <a:ext cx="12192001" cy="707886"/>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0" normalizeH="0" baseline="0" noProof="0" dirty="0">
                <a:ln>
                  <a:noFill/>
                </a:ln>
                <a:solidFill>
                  <a:prstClr val="black"/>
                </a:solidFill>
                <a:effectLst/>
                <a:uLnTx/>
                <a:uFillTx/>
                <a:latin typeface="Calibri" panose="020F0502020204030204"/>
                <a:ea typeface="+mn-ea"/>
                <a:cs typeface="+mn-cs"/>
              </a:rPr>
              <a:t>The main objective of the project is to ensure multifunctionality, scalability, high performance, reliability and availability in 24x7x365 mode for different user groups that carry out scientific studies within the JINR </a:t>
            </a:r>
            <a:r>
              <a:rPr lang="en-US" sz="2000" b="1" spc="-10" dirty="0">
                <a:solidFill>
                  <a:prstClr val="black"/>
                </a:solidFill>
                <a:latin typeface="Calibri" panose="020F0502020204030204"/>
              </a:rPr>
              <a:t>T</a:t>
            </a:r>
            <a:r>
              <a:rPr kumimoji="0" lang="en-US" sz="2000" b="1" i="0" u="none" strike="noStrike" kern="1200" cap="none" spc="-10" normalizeH="0" baseline="0" noProof="0" dirty="0" err="1">
                <a:ln>
                  <a:noFill/>
                </a:ln>
                <a:solidFill>
                  <a:prstClr val="black"/>
                </a:solidFill>
                <a:effectLst/>
                <a:uLnTx/>
                <a:uFillTx/>
                <a:latin typeface="Calibri" panose="020F0502020204030204"/>
                <a:ea typeface="+mn-ea"/>
                <a:cs typeface="+mn-cs"/>
              </a:rPr>
              <a:t>opical</a:t>
            </a:r>
            <a:r>
              <a:rPr kumimoji="0" lang="en-US" sz="2000" b="1" i="0" u="none" strike="noStrike" kern="1200" cap="none" spc="-10" normalizeH="0" baseline="0" noProof="0" dirty="0">
                <a:ln>
                  <a:noFill/>
                </a:ln>
                <a:solidFill>
                  <a:prstClr val="black"/>
                </a:solidFill>
                <a:effectLst/>
                <a:uLnTx/>
                <a:uFillTx/>
                <a:latin typeface="Calibri" panose="020F0502020204030204"/>
                <a:ea typeface="+mn-ea"/>
                <a:cs typeface="+mn-cs"/>
              </a:rPr>
              <a:t> Plan.</a:t>
            </a:r>
            <a:endParaRPr kumimoji="0" lang="ru-RU" sz="2000" b="1" i="0" u="none" strike="noStrike" kern="1200" cap="none" spc="-10" normalizeH="0" baseline="0" noProof="0" dirty="0">
              <a:ln>
                <a:noFill/>
              </a:ln>
              <a:solidFill>
                <a:prstClr val="black"/>
              </a:solidFill>
              <a:effectLst/>
              <a:uLnTx/>
              <a:uFillTx/>
              <a:latin typeface="Calibri" panose="020F0502020204030204"/>
              <a:ea typeface="+mn-ea"/>
              <a:cs typeface="+mn-cs"/>
            </a:endParaRPr>
          </a:p>
        </p:txBody>
      </p:sp>
      <p:sp>
        <p:nvSpPr>
          <p:cNvPr id="26" name="Прямоугольник 25">
            <a:extLst>
              <a:ext uri="{FF2B5EF4-FFF2-40B4-BE49-F238E27FC236}">
                <a16:creationId xmlns:a16="http://schemas.microsoft.com/office/drawing/2014/main" id="{827B06E6-1A5D-431F-A86E-78E4C6250DD0}"/>
              </a:ext>
            </a:extLst>
          </p:cNvPr>
          <p:cNvSpPr/>
          <p:nvPr/>
        </p:nvSpPr>
        <p:spPr>
          <a:xfrm>
            <a:off x="7092534" y="2963400"/>
            <a:ext cx="3469037" cy="707886"/>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Disks</a:t>
            </a: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Robotized tape library </a:t>
            </a:r>
            <a:endParaRPr kumimoji="0" lang="ru-RU"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Прямоугольник 26">
            <a:extLst>
              <a:ext uri="{FF2B5EF4-FFF2-40B4-BE49-F238E27FC236}">
                <a16:creationId xmlns:a16="http://schemas.microsoft.com/office/drawing/2014/main" id="{04318080-A452-4108-A9F6-FFEF7792FC64}"/>
              </a:ext>
            </a:extLst>
          </p:cNvPr>
          <p:cNvSpPr/>
          <p:nvPr/>
        </p:nvSpPr>
        <p:spPr>
          <a:xfrm>
            <a:off x="7092534" y="4920397"/>
            <a:ext cx="3469037" cy="707886"/>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Power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Cooling </a:t>
            </a:r>
            <a:endParaRPr kumimoji="0" lang="ru-RU"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Прямоугольник 20">
            <a:extLst>
              <a:ext uri="{FF2B5EF4-FFF2-40B4-BE49-F238E27FC236}">
                <a16:creationId xmlns:a16="http://schemas.microsoft.com/office/drawing/2014/main" id="{25A5B50C-EA22-4A5A-88FE-29EC67217477}"/>
              </a:ext>
            </a:extLst>
          </p:cNvPr>
          <p:cNvSpPr/>
          <p:nvPr/>
        </p:nvSpPr>
        <p:spPr>
          <a:xfrm>
            <a:off x="1616310" y="130334"/>
            <a:ext cx="11119825" cy="523220"/>
          </a:xfrm>
          <a:prstGeom prst="rect">
            <a:avLst/>
          </a:prstGeom>
          <a:effectLst>
            <a:outerShdw blurRad="50800" dist="38100" dir="2700000" algn="tl" rotWithShape="0">
              <a:prstClr val="black"/>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Multifunctional Information and Computing Complex (MICC)</a:t>
            </a:r>
            <a:r>
              <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02DE98FA-5402-26DD-AC8A-ABB20B4FDBDC}"/>
              </a:ext>
            </a:extLst>
          </p:cNvPr>
          <p:cNvSpPr txBox="1"/>
          <p:nvPr/>
        </p:nvSpPr>
        <p:spPr>
          <a:xfrm>
            <a:off x="6851822" y="1010923"/>
            <a:ext cx="4862382"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advanced software and hardware components</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3CDB1887-88F1-4894-3780-C32872B2A4A0}"/>
              </a:ext>
            </a:extLst>
          </p:cNvPr>
          <p:cNvSpPr txBox="1"/>
          <p:nvPr/>
        </p:nvSpPr>
        <p:spPr>
          <a:xfrm>
            <a:off x="7017900" y="4580036"/>
            <a:ext cx="32859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Engineering infrastructure</a:t>
            </a:r>
            <a:endPar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Рисунок 1">
            <a:extLst>
              <a:ext uri="{FF2B5EF4-FFF2-40B4-BE49-F238E27FC236}">
                <a16:creationId xmlns:a16="http://schemas.microsoft.com/office/drawing/2014/main" id="{4C87F16B-7484-4D6A-9203-4C225B352101}"/>
              </a:ext>
            </a:extLst>
          </p:cNvPr>
          <p:cNvPicPr>
            <a:picLocks noChangeAspect="1"/>
          </p:cNvPicPr>
          <p:nvPr/>
        </p:nvPicPr>
        <p:blipFill>
          <a:blip r:embed="rId3"/>
          <a:stretch>
            <a:fillRect/>
          </a:stretch>
        </p:blipFill>
        <p:spPr>
          <a:xfrm>
            <a:off x="234282" y="927833"/>
            <a:ext cx="6446922" cy="5002334"/>
          </a:xfrm>
          <a:prstGeom prst="rect">
            <a:avLst/>
          </a:prstGeom>
        </p:spPr>
      </p:pic>
      <p:sp>
        <p:nvSpPr>
          <p:cNvPr id="7" name="Прямоугольник 6">
            <a:extLst>
              <a:ext uri="{FF2B5EF4-FFF2-40B4-BE49-F238E27FC236}">
                <a16:creationId xmlns:a16="http://schemas.microsoft.com/office/drawing/2014/main" id="{056487D7-0DD4-8940-F17A-DBE7A857608E}"/>
              </a:ext>
            </a:extLst>
          </p:cNvPr>
          <p:cNvSpPr/>
          <p:nvPr/>
        </p:nvSpPr>
        <p:spPr>
          <a:xfrm>
            <a:off x="7092534" y="3924750"/>
            <a:ext cx="3469037" cy="707886"/>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Wide Area Network</a:t>
            </a: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Local Area Network </a:t>
            </a:r>
            <a:endParaRPr kumimoji="0" lang="ru-RU"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5537C0D-4022-CA11-4607-23C4E6ABC800}"/>
              </a:ext>
            </a:extLst>
          </p:cNvPr>
          <p:cNvSpPr txBox="1"/>
          <p:nvPr/>
        </p:nvSpPr>
        <p:spPr>
          <a:xfrm>
            <a:off x="6986006" y="3613352"/>
            <a:ext cx="11615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Network</a:t>
            </a:r>
            <a:endPar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Номер слайда 4">
            <a:extLst>
              <a:ext uri="{FF2B5EF4-FFF2-40B4-BE49-F238E27FC236}">
                <a16:creationId xmlns:a16="http://schemas.microsoft.com/office/drawing/2014/main" id="{A036A182-08B7-BBA7-78CD-F6DC36012ECA}"/>
              </a:ext>
            </a:extLst>
          </p:cNvPr>
          <p:cNvSpPr>
            <a:spLocks noGrp="1"/>
          </p:cNvSpPr>
          <p:nvPr>
            <p:ph type="sldNum" sz="quarter" idx="12"/>
          </p:nvPr>
        </p:nvSpPr>
        <p:spPr>
          <a:xfrm>
            <a:off x="11871305" y="6647162"/>
            <a:ext cx="258624" cy="248305"/>
          </a:xfrm>
        </p:spPr>
        <p:txBody>
          <a:bodyPr/>
          <a:lstStyle/>
          <a:p>
            <a:fld id="{0528AAB8-6B0B-42CC-91F5-49948E541453}" type="slidenum">
              <a:rPr lang="ru-RU" smtClean="0"/>
              <a:t>4</a:t>
            </a:fld>
            <a:endParaRPr lang="ru-RU" dirty="0"/>
          </a:p>
        </p:txBody>
      </p:sp>
    </p:spTree>
    <p:extLst>
      <p:ext uri="{BB962C8B-B14F-4D97-AF65-F5344CB8AC3E}">
        <p14:creationId xmlns:p14="http://schemas.microsoft.com/office/powerpoint/2010/main" val="622536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Прямоугольник 53">
            <a:extLst>
              <a:ext uri="{FF2B5EF4-FFF2-40B4-BE49-F238E27FC236}">
                <a16:creationId xmlns:a16="http://schemas.microsoft.com/office/drawing/2014/main" id="{0B29E441-DD6B-490A-AB1C-D55701E56AC3}"/>
              </a:ext>
            </a:extLst>
          </p:cNvPr>
          <p:cNvSpPr/>
          <p:nvPr/>
        </p:nvSpPr>
        <p:spPr>
          <a:xfrm>
            <a:off x="8686801" y="5796995"/>
            <a:ext cx="2559547" cy="369332"/>
          </a:xfrm>
          <a:prstGeom prst="rect">
            <a:avLst/>
          </a:prstGeom>
        </p:spPr>
        <p:txBody>
          <a:bodyPr wrap="none">
            <a:spAutoFit/>
          </a:bodyPr>
          <a:lstStyle/>
          <a:p>
            <a:r>
              <a:rPr lang="en-US" dirty="0"/>
              <a:t>Transformers 2x2500 kVA</a:t>
            </a:r>
          </a:p>
        </p:txBody>
      </p:sp>
      <p:pic>
        <p:nvPicPr>
          <p:cNvPr id="3" name="Рисунок 2">
            <a:extLst>
              <a:ext uri="{FF2B5EF4-FFF2-40B4-BE49-F238E27FC236}">
                <a16:creationId xmlns:a16="http://schemas.microsoft.com/office/drawing/2014/main" id="{38FB93E1-446F-400F-8832-A7A848976C3D}"/>
              </a:ext>
            </a:extLst>
          </p:cNvPr>
          <p:cNvPicPr>
            <a:picLocks noChangeAspect="1"/>
          </p:cNvPicPr>
          <p:nvPr/>
        </p:nvPicPr>
        <p:blipFill>
          <a:blip r:embed="rId2"/>
          <a:stretch>
            <a:fillRect/>
          </a:stretch>
        </p:blipFill>
        <p:spPr>
          <a:xfrm>
            <a:off x="0" y="1229515"/>
            <a:ext cx="8612695" cy="5087698"/>
          </a:xfrm>
          <a:prstGeom prst="rect">
            <a:avLst/>
          </a:prstGeom>
          <a:solidFill>
            <a:schemeClr val="bg1">
              <a:lumMod val="65000"/>
            </a:schemeClr>
          </a:solidFill>
        </p:spPr>
      </p:pic>
      <p:sp>
        <p:nvSpPr>
          <p:cNvPr id="4" name="Прямоугольник 3">
            <a:extLst>
              <a:ext uri="{FF2B5EF4-FFF2-40B4-BE49-F238E27FC236}">
                <a16:creationId xmlns:a16="http://schemas.microsoft.com/office/drawing/2014/main" id="{19666CDD-025C-44FB-9CA5-75A50E3E22B1}"/>
              </a:ext>
            </a:extLst>
          </p:cNvPr>
          <p:cNvSpPr/>
          <p:nvPr/>
        </p:nvSpPr>
        <p:spPr>
          <a:xfrm>
            <a:off x="8709838" y="4689935"/>
            <a:ext cx="3420091" cy="1200329"/>
          </a:xfrm>
          <a:prstGeom prst="rect">
            <a:avLst/>
          </a:prstGeom>
        </p:spPr>
        <p:txBody>
          <a:bodyPr wrap="square">
            <a:spAutoFit/>
          </a:bodyPr>
          <a:lstStyle/>
          <a:p>
            <a:r>
              <a:rPr lang="en-US" dirty="0"/>
              <a:t>Uninterruptible power supplies </a:t>
            </a:r>
            <a:r>
              <a:rPr lang="ru-RU" dirty="0"/>
              <a:t>(</a:t>
            </a:r>
            <a:r>
              <a:rPr lang="en-US" dirty="0"/>
              <a:t>UPS) 8x300 kVA </a:t>
            </a:r>
          </a:p>
          <a:p>
            <a:r>
              <a:rPr lang="en-US" dirty="0"/>
              <a:t>Diesel-generator units (DGU) 2x1500 kVA </a:t>
            </a:r>
            <a:endParaRPr lang="ru-RU" dirty="0"/>
          </a:p>
        </p:txBody>
      </p:sp>
      <p:sp>
        <p:nvSpPr>
          <p:cNvPr id="2" name="Прямоугольник 1">
            <a:extLst>
              <a:ext uri="{FF2B5EF4-FFF2-40B4-BE49-F238E27FC236}">
                <a16:creationId xmlns:a16="http://schemas.microsoft.com/office/drawing/2014/main" id="{DFA78F06-A4D0-452C-BEB6-692A5432B63C}"/>
              </a:ext>
            </a:extLst>
          </p:cNvPr>
          <p:cNvSpPr/>
          <p:nvPr/>
        </p:nvSpPr>
        <p:spPr>
          <a:xfrm>
            <a:off x="8709838" y="3311699"/>
            <a:ext cx="2345409" cy="923330"/>
          </a:xfrm>
          <a:prstGeom prst="rect">
            <a:avLst/>
          </a:prstGeom>
        </p:spPr>
        <p:txBody>
          <a:bodyPr wrap="square">
            <a:spAutoFit/>
          </a:bodyPr>
          <a:lstStyle/>
          <a:p>
            <a:r>
              <a:rPr lang="en-US" dirty="0"/>
              <a:t>Dry chillers</a:t>
            </a:r>
          </a:p>
          <a:p>
            <a:r>
              <a:rPr lang="en-US" dirty="0"/>
              <a:t>In</a:t>
            </a:r>
            <a:r>
              <a:rPr lang="ru-RU" dirty="0"/>
              <a:t>-</a:t>
            </a:r>
            <a:r>
              <a:rPr lang="en-US" dirty="0"/>
              <a:t>Row systems</a:t>
            </a:r>
          </a:p>
          <a:p>
            <a:r>
              <a:rPr lang="en-US" dirty="0"/>
              <a:t>Total cooling 1400 kW </a:t>
            </a:r>
          </a:p>
        </p:txBody>
      </p:sp>
      <p:sp>
        <p:nvSpPr>
          <p:cNvPr id="7" name="Прямоугольник 6">
            <a:extLst>
              <a:ext uri="{FF2B5EF4-FFF2-40B4-BE49-F238E27FC236}">
                <a16:creationId xmlns:a16="http://schemas.microsoft.com/office/drawing/2014/main" id="{71BA7DE7-D8DC-405B-A6A2-1623E5A28525}"/>
              </a:ext>
            </a:extLst>
          </p:cNvPr>
          <p:cNvSpPr/>
          <p:nvPr/>
        </p:nvSpPr>
        <p:spPr>
          <a:xfrm>
            <a:off x="8686801" y="1749733"/>
            <a:ext cx="3355382" cy="923330"/>
          </a:xfrm>
          <a:prstGeom prst="rect">
            <a:avLst/>
          </a:prstGeom>
        </p:spPr>
        <p:txBody>
          <a:bodyPr wrap="square">
            <a:spAutoFit/>
          </a:bodyPr>
          <a:lstStyle/>
          <a:p>
            <a:r>
              <a:rPr lang="en-US" dirty="0"/>
              <a:t>Wide Area Network  3x100 Gbps</a:t>
            </a:r>
          </a:p>
          <a:p>
            <a:r>
              <a:rPr lang="en-US" dirty="0"/>
              <a:t>Cluster Backbone  4x100 Gbps</a:t>
            </a:r>
          </a:p>
          <a:p>
            <a:r>
              <a:rPr lang="en-US" dirty="0"/>
              <a:t>Campus Backbone 2x100 Gbps</a:t>
            </a:r>
          </a:p>
        </p:txBody>
      </p:sp>
      <p:sp>
        <p:nvSpPr>
          <p:cNvPr id="8" name="Прямоугольник 7">
            <a:extLst>
              <a:ext uri="{FF2B5EF4-FFF2-40B4-BE49-F238E27FC236}">
                <a16:creationId xmlns:a16="http://schemas.microsoft.com/office/drawing/2014/main" id="{2E1213E6-182A-4D31-9560-BCB59A79E51A}"/>
              </a:ext>
            </a:extLst>
          </p:cNvPr>
          <p:cNvSpPr/>
          <p:nvPr/>
        </p:nvSpPr>
        <p:spPr>
          <a:xfrm flipH="1">
            <a:off x="0" y="0"/>
            <a:ext cx="12192000" cy="808487"/>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pic>
        <p:nvPicPr>
          <p:cNvPr id="9" name="Рисунок 4">
            <a:extLst>
              <a:ext uri="{FF2B5EF4-FFF2-40B4-BE49-F238E27FC236}">
                <a16:creationId xmlns:a16="http://schemas.microsoft.com/office/drawing/2014/main" id="{49B83B97-66FE-41BF-B492-6040DE866B75}"/>
              </a:ext>
            </a:extLst>
          </p:cNvPr>
          <p:cNvPicPr/>
          <p:nvPr/>
        </p:nvPicPr>
        <p:blipFill>
          <a:blip r:embed="rId3"/>
          <a:stretch/>
        </p:blipFill>
        <p:spPr>
          <a:xfrm>
            <a:off x="11169599" y="101713"/>
            <a:ext cx="960330" cy="694478"/>
          </a:xfrm>
          <a:prstGeom prst="rect">
            <a:avLst/>
          </a:prstGeom>
          <a:ln w="0">
            <a:noFill/>
          </a:ln>
        </p:spPr>
      </p:pic>
      <p:sp>
        <p:nvSpPr>
          <p:cNvPr id="53" name="TextBox 52">
            <a:extLst>
              <a:ext uri="{FF2B5EF4-FFF2-40B4-BE49-F238E27FC236}">
                <a16:creationId xmlns:a16="http://schemas.microsoft.com/office/drawing/2014/main" id="{1C7D911E-40C8-40F6-A3D1-4D1D5497E65A}"/>
              </a:ext>
            </a:extLst>
          </p:cNvPr>
          <p:cNvSpPr txBox="1"/>
          <p:nvPr/>
        </p:nvSpPr>
        <p:spPr>
          <a:xfrm>
            <a:off x="1680809" y="108201"/>
            <a:ext cx="7803397" cy="523220"/>
          </a:xfrm>
          <a:prstGeom prst="rect">
            <a:avLst/>
          </a:prstGeom>
          <a:noFill/>
          <a:effectLst>
            <a:outerShdw blurRad="50800" dist="38100" dir="2700000" algn="tl" rotWithShape="0">
              <a:prstClr val="black"/>
            </a:outerShdw>
          </a:effectLst>
        </p:spPr>
        <p:txBody>
          <a:bodyPr wrap="square" rtlCol="0">
            <a:spAutoFit/>
          </a:bodyPr>
          <a:lstStyle/>
          <a:p>
            <a:pPr algn="ctr"/>
            <a:r>
              <a:rPr lang="en-US" sz="2800" b="1" dirty="0">
                <a:solidFill>
                  <a:schemeClr val="bg1"/>
                </a:solidFill>
              </a:rPr>
              <a:t>MICC  Power @ Cooling @ Network</a:t>
            </a:r>
            <a:endParaRPr lang="ru-RU" sz="2800" b="1" dirty="0">
              <a:solidFill>
                <a:schemeClr val="bg1"/>
              </a:solidFill>
            </a:endParaRPr>
          </a:p>
        </p:txBody>
      </p:sp>
      <p:sp>
        <p:nvSpPr>
          <p:cNvPr id="10" name="Номер слайда 4">
            <a:extLst>
              <a:ext uri="{FF2B5EF4-FFF2-40B4-BE49-F238E27FC236}">
                <a16:creationId xmlns:a16="http://schemas.microsoft.com/office/drawing/2014/main" id="{6BE4DD43-EE68-CF19-C34A-78B14C3D303B}"/>
              </a:ext>
            </a:extLst>
          </p:cNvPr>
          <p:cNvSpPr txBox="1">
            <a:spLocks/>
          </p:cNvSpPr>
          <p:nvPr/>
        </p:nvSpPr>
        <p:spPr>
          <a:xfrm>
            <a:off x="11925490" y="6360709"/>
            <a:ext cx="258624" cy="24830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28AAB8-6B0B-42CC-91F5-49948E541453}" type="slidenum">
              <a:rPr lang="ru-RU" smtClean="0"/>
              <a:pPr/>
              <a:t>5</a:t>
            </a:fld>
            <a:endParaRPr lang="ru-RU" dirty="0"/>
          </a:p>
        </p:txBody>
      </p:sp>
    </p:spTree>
    <p:extLst>
      <p:ext uri="{BB962C8B-B14F-4D97-AF65-F5344CB8AC3E}">
        <p14:creationId xmlns:p14="http://schemas.microsoft.com/office/powerpoint/2010/main" val="161616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a:extLst>
              <a:ext uri="{FF2B5EF4-FFF2-40B4-BE49-F238E27FC236}">
                <a16:creationId xmlns:a16="http://schemas.microsoft.com/office/drawing/2014/main" id="{DC430A30-D58C-488F-B13B-82D1CD7447A4}"/>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r="36909"/>
          <a:stretch/>
        </p:blipFill>
        <p:spPr>
          <a:xfrm>
            <a:off x="3587798" y="3628294"/>
            <a:ext cx="3363007" cy="3117974"/>
          </a:xfrm>
          <a:prstGeom prst="rect">
            <a:avLst/>
          </a:prstGeom>
        </p:spPr>
      </p:pic>
      <p:pic>
        <p:nvPicPr>
          <p:cNvPr id="28" name="Рисунок 27">
            <a:extLst>
              <a:ext uri="{FF2B5EF4-FFF2-40B4-BE49-F238E27FC236}">
                <a16:creationId xmlns:a16="http://schemas.microsoft.com/office/drawing/2014/main" id="{F1084616-0C26-4416-9DDE-29350E84085B}"/>
              </a:ext>
            </a:extLst>
          </p:cNvPr>
          <p:cNvPicPr>
            <a:picLocks noChangeAspect="1"/>
          </p:cNvPicPr>
          <p:nvPr/>
        </p:nvPicPr>
        <p:blipFill rotWithShape="1">
          <a:blip r:embed="rId4"/>
          <a:srcRect l="1" r="36811"/>
          <a:stretch/>
        </p:blipFill>
        <p:spPr>
          <a:xfrm>
            <a:off x="292197" y="3638460"/>
            <a:ext cx="3363007" cy="3107808"/>
          </a:xfrm>
          <a:prstGeom prst="rect">
            <a:avLst/>
          </a:prstGeom>
        </p:spPr>
      </p:pic>
      <p:sp>
        <p:nvSpPr>
          <p:cNvPr id="5" name="Прямоугольник 7">
            <a:extLst>
              <a:ext uri="{FF2B5EF4-FFF2-40B4-BE49-F238E27FC236}">
                <a16:creationId xmlns:a16="http://schemas.microsoft.com/office/drawing/2014/main" id="{420CC6EF-C254-4E93-BA94-8ACBE10D277F}"/>
              </a:ext>
            </a:extLst>
          </p:cNvPr>
          <p:cNvSpPr/>
          <p:nvPr/>
        </p:nvSpPr>
        <p:spPr>
          <a:xfrm flipH="1">
            <a:off x="0" y="-9796"/>
            <a:ext cx="12192000" cy="740899"/>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pic>
        <p:nvPicPr>
          <p:cNvPr id="6" name="Рисунок 4">
            <a:extLst>
              <a:ext uri="{FF2B5EF4-FFF2-40B4-BE49-F238E27FC236}">
                <a16:creationId xmlns:a16="http://schemas.microsoft.com/office/drawing/2014/main" id="{E5352323-EE24-4718-B7F6-E33C83468F0F}"/>
              </a:ext>
            </a:extLst>
          </p:cNvPr>
          <p:cNvPicPr/>
          <p:nvPr/>
        </p:nvPicPr>
        <p:blipFill>
          <a:blip r:embed="rId5"/>
          <a:stretch/>
        </p:blipFill>
        <p:spPr>
          <a:xfrm>
            <a:off x="11187175" y="0"/>
            <a:ext cx="960330" cy="694478"/>
          </a:xfrm>
          <a:prstGeom prst="rect">
            <a:avLst/>
          </a:prstGeom>
          <a:ln w="0">
            <a:noFill/>
          </a:ln>
        </p:spPr>
      </p:pic>
      <p:sp>
        <p:nvSpPr>
          <p:cNvPr id="7" name="TextBox 6">
            <a:extLst>
              <a:ext uri="{FF2B5EF4-FFF2-40B4-BE49-F238E27FC236}">
                <a16:creationId xmlns:a16="http://schemas.microsoft.com/office/drawing/2014/main" id="{CA2B1066-F914-489E-8317-0C8492709BD1}"/>
              </a:ext>
            </a:extLst>
          </p:cNvPr>
          <p:cNvSpPr txBox="1"/>
          <p:nvPr/>
        </p:nvSpPr>
        <p:spPr>
          <a:xfrm>
            <a:off x="3563300" y="0"/>
            <a:ext cx="4060556" cy="523220"/>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Networking</a:t>
            </a:r>
            <a:r>
              <a:rPr kumimoji="0" lang="ru-RU"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ru-RU"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Traffic</a:t>
            </a:r>
            <a:endParaRPr kumimoji="0" lang="ru-RU"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Прямоугольник 1">
            <a:extLst>
              <a:ext uri="{FF2B5EF4-FFF2-40B4-BE49-F238E27FC236}">
                <a16:creationId xmlns:a16="http://schemas.microsoft.com/office/drawing/2014/main" id="{9371EC1D-9998-40D7-89A2-98EE21E8E257}"/>
              </a:ext>
            </a:extLst>
          </p:cNvPr>
          <p:cNvSpPr/>
          <p:nvPr/>
        </p:nvSpPr>
        <p:spPr>
          <a:xfrm>
            <a:off x="8278920" y="4443026"/>
            <a:ext cx="3445790" cy="2308324"/>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Users</a:t>
            </a: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 - 6353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Network elements</a:t>
            </a: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 - 9327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IP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addresses</a:t>
            </a: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 - 18163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Remote access </a:t>
            </a: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- 911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E-library </a:t>
            </a: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- 1464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VOIP - 121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EDUROAM - 116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err="1">
                <a:ln>
                  <a:noFill/>
                </a:ln>
                <a:solidFill>
                  <a:prstClr val="black"/>
                </a:solidFill>
                <a:effectLst/>
                <a:uLnTx/>
                <a:uFillTx/>
                <a:latin typeface="Calibri" panose="020F0502020204030204"/>
                <a:ea typeface="+mn-ea"/>
                <a:cs typeface="+mn-cs"/>
              </a:rPr>
              <a:t>Email</a:t>
            </a: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 @jinr.ru - 4579 </a:t>
            </a:r>
          </a:p>
        </p:txBody>
      </p:sp>
      <p:pic>
        <p:nvPicPr>
          <p:cNvPr id="4" name="Рисунок 3">
            <a:extLst>
              <a:ext uri="{FF2B5EF4-FFF2-40B4-BE49-F238E27FC236}">
                <a16:creationId xmlns:a16="http://schemas.microsoft.com/office/drawing/2014/main" id="{384AC513-3562-4850-9426-3842157F4526}"/>
              </a:ext>
            </a:extLst>
          </p:cNvPr>
          <p:cNvPicPr>
            <a:picLocks noChangeAspect="1"/>
          </p:cNvPicPr>
          <p:nvPr/>
        </p:nvPicPr>
        <p:blipFill rotWithShape="1">
          <a:blip r:embed="rId6"/>
          <a:srcRect t="14654"/>
          <a:stretch/>
        </p:blipFill>
        <p:spPr>
          <a:xfrm>
            <a:off x="8050794" y="2221605"/>
            <a:ext cx="3511495" cy="2105029"/>
          </a:xfrm>
          <a:prstGeom prst="rect">
            <a:avLst/>
          </a:prstGeom>
        </p:spPr>
      </p:pic>
      <p:grpSp>
        <p:nvGrpSpPr>
          <p:cNvPr id="15" name="Группа 14">
            <a:extLst>
              <a:ext uri="{FF2B5EF4-FFF2-40B4-BE49-F238E27FC236}">
                <a16:creationId xmlns:a16="http://schemas.microsoft.com/office/drawing/2014/main" id="{7E4A604F-8691-424A-8561-87C0C8F147E4}"/>
              </a:ext>
            </a:extLst>
          </p:cNvPr>
          <p:cNvGrpSpPr/>
          <p:nvPr/>
        </p:nvGrpSpPr>
        <p:grpSpPr>
          <a:xfrm>
            <a:off x="2575600" y="3992098"/>
            <a:ext cx="4462879" cy="361634"/>
            <a:chOff x="2578909" y="3920147"/>
            <a:chExt cx="4462879" cy="361634"/>
          </a:xfrm>
        </p:grpSpPr>
        <p:sp>
          <p:nvSpPr>
            <p:cNvPr id="13" name="TextBox 12">
              <a:extLst>
                <a:ext uri="{FF2B5EF4-FFF2-40B4-BE49-F238E27FC236}">
                  <a16:creationId xmlns:a16="http://schemas.microsoft.com/office/drawing/2014/main" id="{9432DDE9-6C51-42DD-A6C0-A95F9742613F}"/>
                </a:ext>
              </a:extLst>
            </p:cNvPr>
            <p:cNvSpPr txBox="1"/>
            <p:nvPr/>
          </p:nvSpPr>
          <p:spPr>
            <a:xfrm>
              <a:off x="2578909" y="3943227"/>
              <a:ext cx="13018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Incoming</a:t>
              </a:r>
              <a:endParaRPr kumimoji="0" lang="ru-RU" sz="16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54365CB-6694-4F0A-BC62-1A2034816088}"/>
                </a:ext>
              </a:extLst>
            </p:cNvPr>
            <p:cNvSpPr txBox="1"/>
            <p:nvPr/>
          </p:nvSpPr>
          <p:spPr>
            <a:xfrm>
              <a:off x="5739930" y="3920147"/>
              <a:ext cx="13018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O</a:t>
              </a:r>
              <a:r>
                <a:rPr kumimoji="0" lang="en-US" sz="1600" i="0" u="none" strike="noStrike" kern="1200" cap="none" spc="0" normalizeH="0" baseline="0" noProof="0" dirty="0" err="1">
                  <a:ln>
                    <a:noFill/>
                  </a:ln>
                  <a:solidFill>
                    <a:prstClr val="black"/>
                  </a:solidFill>
                  <a:effectLst/>
                  <a:uLnTx/>
                  <a:uFillTx/>
                  <a:latin typeface="Calibri" panose="020F0502020204030204"/>
                  <a:ea typeface="+mn-ea"/>
                  <a:cs typeface="+mn-cs"/>
                </a:rPr>
                <a:t>utgoing</a:t>
              </a:r>
              <a:endParaRPr kumimoji="0" lang="ru-RU" sz="16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Группа 8">
            <a:extLst>
              <a:ext uri="{FF2B5EF4-FFF2-40B4-BE49-F238E27FC236}">
                <a16:creationId xmlns:a16="http://schemas.microsoft.com/office/drawing/2014/main" id="{3F1E9B85-95FE-4783-8E99-13D42E0E9111}"/>
              </a:ext>
            </a:extLst>
          </p:cNvPr>
          <p:cNvGrpSpPr/>
          <p:nvPr/>
        </p:nvGrpSpPr>
        <p:grpSpPr>
          <a:xfrm>
            <a:off x="-49814" y="756353"/>
            <a:ext cx="7445500" cy="2482744"/>
            <a:chOff x="314585" y="694478"/>
            <a:chExt cx="7445500" cy="2482744"/>
          </a:xfrm>
        </p:grpSpPr>
        <p:pic>
          <p:nvPicPr>
            <p:cNvPr id="8" name="Рисунок 7">
              <a:extLst>
                <a:ext uri="{FF2B5EF4-FFF2-40B4-BE49-F238E27FC236}">
                  <a16:creationId xmlns:a16="http://schemas.microsoft.com/office/drawing/2014/main" id="{EC56BEB8-8F5D-438F-9BDF-5393B30F770C}"/>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Lst>
            </a:blip>
            <a:stretch>
              <a:fillRect/>
            </a:stretch>
          </p:blipFill>
          <p:spPr>
            <a:xfrm>
              <a:off x="3750012" y="1010864"/>
              <a:ext cx="3446909" cy="2166358"/>
            </a:xfrm>
            <a:prstGeom prst="rect">
              <a:avLst/>
            </a:prstGeom>
          </p:spPr>
        </p:pic>
        <p:pic>
          <p:nvPicPr>
            <p:cNvPr id="3" name="Рисунок 2">
              <a:extLst>
                <a:ext uri="{FF2B5EF4-FFF2-40B4-BE49-F238E27FC236}">
                  <a16:creationId xmlns:a16="http://schemas.microsoft.com/office/drawing/2014/main" id="{EBF027DC-46F5-45FE-9978-040C584FC6A4}"/>
                </a:ext>
              </a:extLst>
            </p:cNvPr>
            <p:cNvPicPr>
              <a:picLocks noChangeAspect="1"/>
            </p:cNvPicPr>
            <p:nvPr/>
          </p:nvPicPr>
          <p:blipFill>
            <a:blip r:embed="rId9"/>
            <a:stretch>
              <a:fillRect/>
            </a:stretch>
          </p:blipFill>
          <p:spPr>
            <a:xfrm>
              <a:off x="671399" y="1009561"/>
              <a:ext cx="3096165" cy="2166357"/>
            </a:xfrm>
            <a:prstGeom prst="rect">
              <a:avLst/>
            </a:prstGeom>
          </p:spPr>
        </p:pic>
        <p:grpSp>
          <p:nvGrpSpPr>
            <p:cNvPr id="24" name="Группа 23">
              <a:extLst>
                <a:ext uri="{FF2B5EF4-FFF2-40B4-BE49-F238E27FC236}">
                  <a16:creationId xmlns:a16="http://schemas.microsoft.com/office/drawing/2014/main" id="{631AAAF4-2D32-4917-9DEC-380FA5CFE4CA}"/>
                </a:ext>
              </a:extLst>
            </p:cNvPr>
            <p:cNvGrpSpPr/>
            <p:nvPr/>
          </p:nvGrpSpPr>
          <p:grpSpPr>
            <a:xfrm>
              <a:off x="314585" y="694478"/>
              <a:ext cx="7445500" cy="787696"/>
              <a:chOff x="4050200" y="1048117"/>
              <a:chExt cx="7828483" cy="736284"/>
            </a:xfrm>
          </p:grpSpPr>
          <p:sp>
            <p:nvSpPr>
              <p:cNvPr id="20" name="TextBox 19">
                <a:extLst>
                  <a:ext uri="{FF2B5EF4-FFF2-40B4-BE49-F238E27FC236}">
                    <a16:creationId xmlns:a16="http://schemas.microsoft.com/office/drawing/2014/main" id="{7EADFB09-703E-4157-B2FC-780FBAF7D76D}"/>
                  </a:ext>
                </a:extLst>
              </p:cNvPr>
              <p:cNvSpPr txBox="1"/>
              <p:nvPr/>
            </p:nvSpPr>
            <p:spPr>
              <a:xfrm>
                <a:off x="6628597" y="1467944"/>
                <a:ext cx="1301858" cy="3164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Incoming</a:t>
                </a:r>
                <a:endParaRPr kumimoji="0" lang="ru-RU" sz="16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9A549273-6362-4BF3-B74E-333AE7D523F8}"/>
                  </a:ext>
                </a:extLst>
              </p:cNvPr>
              <p:cNvSpPr txBox="1"/>
              <p:nvPr/>
            </p:nvSpPr>
            <p:spPr>
              <a:xfrm>
                <a:off x="10266836" y="1467944"/>
                <a:ext cx="1301858" cy="3164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O</a:t>
                </a:r>
                <a:r>
                  <a:rPr kumimoji="0" lang="en-US" sz="1600" i="0" u="none" strike="noStrike" kern="1200" cap="none" spc="0" normalizeH="0" baseline="0" noProof="0" dirty="0" err="1">
                    <a:ln>
                      <a:noFill/>
                    </a:ln>
                    <a:solidFill>
                      <a:prstClr val="black"/>
                    </a:solidFill>
                    <a:effectLst/>
                    <a:uLnTx/>
                    <a:uFillTx/>
                    <a:latin typeface="Calibri" panose="020F0502020204030204"/>
                    <a:ea typeface="+mn-ea"/>
                    <a:cs typeface="+mn-cs"/>
                  </a:rPr>
                  <a:t>utgoing</a:t>
                </a:r>
                <a:endParaRPr kumimoji="0" lang="ru-RU" sz="16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Прямоугольник 22">
                <a:extLst>
                  <a:ext uri="{FF2B5EF4-FFF2-40B4-BE49-F238E27FC236}">
                    <a16:creationId xmlns:a16="http://schemas.microsoft.com/office/drawing/2014/main" id="{4118B2EC-C003-4A21-A449-2514C7E07684}"/>
                  </a:ext>
                </a:extLst>
              </p:cNvPr>
              <p:cNvSpPr/>
              <p:nvPr/>
            </p:nvSpPr>
            <p:spPr>
              <a:xfrm>
                <a:off x="4050200" y="1048117"/>
                <a:ext cx="7828483" cy="31645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600" b="1" dirty="0">
                    <a:solidFill>
                      <a:prstClr val="black"/>
                    </a:solidFill>
                    <a:latin typeface="Calibri" panose="020F0502020204030204"/>
                  </a:rPr>
                  <a:t>Distribution of the incoming and outgoing traffics by the JINR MICC in 2020-2023 (TB) </a:t>
                </a:r>
              </a:p>
            </p:txBody>
          </p:sp>
        </p:grpSp>
      </p:grpSp>
      <p:sp>
        <p:nvSpPr>
          <p:cNvPr id="25" name="Прямоугольник 24">
            <a:extLst>
              <a:ext uri="{FF2B5EF4-FFF2-40B4-BE49-F238E27FC236}">
                <a16:creationId xmlns:a16="http://schemas.microsoft.com/office/drawing/2014/main" id="{D4D2286C-41BA-4BFF-9363-7F3BEDEB162F}"/>
              </a:ext>
            </a:extLst>
          </p:cNvPr>
          <p:cNvSpPr/>
          <p:nvPr/>
        </p:nvSpPr>
        <p:spPr>
          <a:xfrm>
            <a:off x="8015202" y="833977"/>
            <a:ext cx="3478643" cy="923330"/>
          </a:xfrm>
          <a:prstGeom prst="rect">
            <a:avLst/>
          </a:prstGeom>
          <a:solidFill>
            <a:schemeClr val="accent6">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Wide Area Network  3x100 Gbps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Cluster Backbone  4x100 Gbps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Campus Backbone 2x100 Gbps</a:t>
            </a:r>
            <a:endPar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Прямоугольник 25">
            <a:extLst>
              <a:ext uri="{FF2B5EF4-FFF2-40B4-BE49-F238E27FC236}">
                <a16:creationId xmlns:a16="http://schemas.microsoft.com/office/drawing/2014/main" id="{9F4F3C43-7537-4CB3-901B-CB7526D702C0}"/>
              </a:ext>
            </a:extLst>
          </p:cNvPr>
          <p:cNvSpPr/>
          <p:nvPr/>
        </p:nvSpPr>
        <p:spPr>
          <a:xfrm>
            <a:off x="-69896" y="3280824"/>
            <a:ext cx="8085098"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600" b="1" dirty="0">
                <a:solidFill>
                  <a:prstClr val="black"/>
                </a:solidFill>
                <a:latin typeface="Calibri" panose="020F0502020204030204"/>
              </a:rPr>
              <a:t>Distribution of the incoming and outgoing traffics by the JINR subdivisions in 2020-2023 (TB) </a:t>
            </a:r>
          </a:p>
        </p:txBody>
      </p:sp>
      <p:pic>
        <p:nvPicPr>
          <p:cNvPr id="11" name="Рисунок 10">
            <a:extLst>
              <a:ext uri="{FF2B5EF4-FFF2-40B4-BE49-F238E27FC236}">
                <a16:creationId xmlns:a16="http://schemas.microsoft.com/office/drawing/2014/main" id="{355B7F96-BAD4-41D4-A6A5-C989A5B7AF5A}"/>
              </a:ext>
            </a:extLst>
          </p:cNvPr>
          <p:cNvPicPr>
            <a:picLocks noChangeAspect="1"/>
          </p:cNvPicPr>
          <p:nvPr/>
        </p:nvPicPr>
        <p:blipFill>
          <a:blip r:embed="rId10"/>
          <a:stretch>
            <a:fillRect/>
          </a:stretch>
        </p:blipFill>
        <p:spPr>
          <a:xfrm>
            <a:off x="6715531" y="3628294"/>
            <a:ext cx="1388041" cy="2669867"/>
          </a:xfrm>
          <a:prstGeom prst="rect">
            <a:avLst/>
          </a:prstGeom>
        </p:spPr>
      </p:pic>
      <p:sp>
        <p:nvSpPr>
          <p:cNvPr id="10" name="TextBox 9">
            <a:extLst>
              <a:ext uri="{FF2B5EF4-FFF2-40B4-BE49-F238E27FC236}">
                <a16:creationId xmlns:a16="http://schemas.microsoft.com/office/drawing/2014/main" id="{FB1B283A-C98E-4F97-B2D3-FEDFA160F02F}"/>
              </a:ext>
            </a:extLst>
          </p:cNvPr>
          <p:cNvSpPr txBox="1"/>
          <p:nvPr/>
        </p:nvSpPr>
        <p:spPr>
          <a:xfrm>
            <a:off x="8698958" y="1941973"/>
            <a:ext cx="2215166" cy="369332"/>
          </a:xfrm>
          <a:prstGeom prst="rect">
            <a:avLst/>
          </a:prstGeom>
          <a:noFill/>
        </p:spPr>
        <p:txBody>
          <a:bodyPr wrap="square" rtlCol="0">
            <a:spAutoFit/>
          </a:bodyPr>
          <a:lstStyle/>
          <a:p>
            <a:r>
              <a:rPr lang="en-US" b="1" dirty="0"/>
              <a:t>JINR Traffic in PB</a:t>
            </a:r>
            <a:endParaRPr lang="ru-RU" b="1" dirty="0"/>
          </a:p>
        </p:txBody>
      </p:sp>
      <p:sp>
        <p:nvSpPr>
          <p:cNvPr id="16" name="Номер слайда 4">
            <a:extLst>
              <a:ext uri="{FF2B5EF4-FFF2-40B4-BE49-F238E27FC236}">
                <a16:creationId xmlns:a16="http://schemas.microsoft.com/office/drawing/2014/main" id="{50EB5D70-2173-CD3B-0DDD-3CAABB89E268}"/>
              </a:ext>
            </a:extLst>
          </p:cNvPr>
          <p:cNvSpPr>
            <a:spLocks noGrp="1"/>
          </p:cNvSpPr>
          <p:nvPr>
            <p:ph type="sldNum" sz="quarter" idx="12"/>
          </p:nvPr>
        </p:nvSpPr>
        <p:spPr>
          <a:xfrm>
            <a:off x="11925490" y="6360709"/>
            <a:ext cx="258624" cy="248305"/>
          </a:xfrm>
        </p:spPr>
        <p:txBody>
          <a:bodyPr/>
          <a:lstStyle/>
          <a:p>
            <a:fld id="{0528AAB8-6B0B-42CC-91F5-49948E541453}" type="slidenum">
              <a:rPr lang="ru-RU" smtClean="0"/>
              <a:t>6</a:t>
            </a:fld>
            <a:endParaRPr lang="ru-RU" dirty="0"/>
          </a:p>
        </p:txBody>
      </p:sp>
    </p:spTree>
    <p:extLst>
      <p:ext uri="{BB962C8B-B14F-4D97-AF65-F5344CB8AC3E}">
        <p14:creationId xmlns:p14="http://schemas.microsoft.com/office/powerpoint/2010/main" val="3633626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7">
            <a:extLst>
              <a:ext uri="{FF2B5EF4-FFF2-40B4-BE49-F238E27FC236}">
                <a16:creationId xmlns:a16="http://schemas.microsoft.com/office/drawing/2014/main" id="{EE228863-003C-451C-84AF-A69164DCB681}"/>
              </a:ext>
            </a:extLst>
          </p:cNvPr>
          <p:cNvSpPr/>
          <p:nvPr/>
        </p:nvSpPr>
        <p:spPr>
          <a:xfrm flipH="1">
            <a:off x="0" y="-13456"/>
            <a:ext cx="12192000" cy="808487"/>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pic>
        <p:nvPicPr>
          <p:cNvPr id="11" name="Рисунок 4">
            <a:extLst>
              <a:ext uri="{FF2B5EF4-FFF2-40B4-BE49-F238E27FC236}">
                <a16:creationId xmlns:a16="http://schemas.microsoft.com/office/drawing/2014/main" id="{75D6AB8A-F16D-4E0E-A130-C52CBB412868}"/>
              </a:ext>
            </a:extLst>
          </p:cNvPr>
          <p:cNvPicPr/>
          <p:nvPr/>
        </p:nvPicPr>
        <p:blipFill>
          <a:blip r:embed="rId2"/>
          <a:stretch/>
        </p:blipFill>
        <p:spPr>
          <a:xfrm>
            <a:off x="11169599" y="100553"/>
            <a:ext cx="960330" cy="694478"/>
          </a:xfrm>
          <a:prstGeom prst="rect">
            <a:avLst/>
          </a:prstGeom>
          <a:ln w="0">
            <a:noFill/>
          </a:ln>
        </p:spPr>
      </p:pic>
      <p:sp>
        <p:nvSpPr>
          <p:cNvPr id="7" name="Прямоугольник 6">
            <a:extLst>
              <a:ext uri="{FF2B5EF4-FFF2-40B4-BE49-F238E27FC236}">
                <a16:creationId xmlns:a16="http://schemas.microsoft.com/office/drawing/2014/main" id="{9C4D8680-2874-4144-9A40-459522422B14}"/>
              </a:ext>
            </a:extLst>
          </p:cNvPr>
          <p:cNvSpPr/>
          <p:nvPr/>
        </p:nvSpPr>
        <p:spPr>
          <a:xfrm>
            <a:off x="2855708" y="156501"/>
            <a:ext cx="6732228" cy="523220"/>
          </a:xfrm>
          <a:prstGeom prst="rect">
            <a:avLst/>
          </a:prstGeom>
          <a:effectLst>
            <a:outerShdw blurRad="50800" dist="38100" dir="2700000" algn="tl" rotWithShape="0">
              <a:prstClr val="black"/>
            </a:outerShdw>
          </a:effectLst>
        </p:spPr>
        <p:txBody>
          <a:bodyPr wrap="none">
            <a:spAutoFit/>
          </a:bodyPr>
          <a:lstStyle/>
          <a:p>
            <a:r>
              <a:rPr lang="en-US" sz="2800" b="1" dirty="0">
                <a:solidFill>
                  <a:schemeClr val="bg1"/>
                </a:solidFill>
              </a:rPr>
              <a:t>Distributed Multi-layer Data Storage System</a:t>
            </a:r>
            <a:endParaRPr lang="ru-RU" sz="2800" b="1" dirty="0">
              <a:solidFill>
                <a:schemeClr val="bg1"/>
              </a:solidFill>
            </a:endParaRPr>
          </a:p>
        </p:txBody>
      </p:sp>
      <p:grpSp>
        <p:nvGrpSpPr>
          <p:cNvPr id="5" name="Группа 4">
            <a:extLst>
              <a:ext uri="{FF2B5EF4-FFF2-40B4-BE49-F238E27FC236}">
                <a16:creationId xmlns:a16="http://schemas.microsoft.com/office/drawing/2014/main" id="{71BF0EDA-7B69-4B7B-B5BD-A0ACC89821F0}"/>
              </a:ext>
            </a:extLst>
          </p:cNvPr>
          <p:cNvGrpSpPr/>
          <p:nvPr/>
        </p:nvGrpSpPr>
        <p:grpSpPr>
          <a:xfrm>
            <a:off x="150528" y="1087574"/>
            <a:ext cx="6976944" cy="4950732"/>
            <a:chOff x="214270" y="1047628"/>
            <a:chExt cx="7930486" cy="4608277"/>
          </a:xfrm>
        </p:grpSpPr>
        <p:sp>
          <p:nvSpPr>
            <p:cNvPr id="9" name="Выноска: стрелка вправо 8">
              <a:extLst>
                <a:ext uri="{FF2B5EF4-FFF2-40B4-BE49-F238E27FC236}">
                  <a16:creationId xmlns:a16="http://schemas.microsoft.com/office/drawing/2014/main" id="{36B87CFD-B218-4686-A482-071B71537BFF}"/>
                </a:ext>
              </a:extLst>
            </p:cNvPr>
            <p:cNvSpPr/>
            <p:nvPr/>
          </p:nvSpPr>
          <p:spPr>
            <a:xfrm flipH="1">
              <a:off x="4742877" y="3772627"/>
              <a:ext cx="3401879" cy="1883278"/>
            </a:xfrm>
            <a:prstGeom prst="rightArrowCallout">
              <a:avLst>
                <a:gd name="adj1" fmla="val 27067"/>
                <a:gd name="adj2" fmla="val 37956"/>
                <a:gd name="adj3" fmla="val 25000"/>
                <a:gd name="adj4" fmla="val 8616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30D65E45-C574-4C2D-B920-AF893BE8B769}"/>
                </a:ext>
              </a:extLst>
            </p:cNvPr>
            <p:cNvPicPr>
              <a:picLocks noChangeAspect="1"/>
            </p:cNvPicPr>
            <p:nvPr/>
          </p:nvPicPr>
          <p:blipFill>
            <a:blip r:embed="rId3"/>
            <a:stretch>
              <a:fillRect/>
            </a:stretch>
          </p:blipFill>
          <p:spPr>
            <a:xfrm>
              <a:off x="214270" y="1047628"/>
              <a:ext cx="4949253" cy="4400014"/>
            </a:xfrm>
            <a:prstGeom prst="rect">
              <a:avLst/>
            </a:prstGeom>
          </p:spPr>
        </p:pic>
        <p:pic>
          <p:nvPicPr>
            <p:cNvPr id="8" name="Рисунок 7">
              <a:extLst>
                <a:ext uri="{FF2B5EF4-FFF2-40B4-BE49-F238E27FC236}">
                  <a16:creationId xmlns:a16="http://schemas.microsoft.com/office/drawing/2014/main" id="{E7410A51-877D-4241-8BAE-1B93A6C5EBEC}"/>
                </a:ext>
              </a:extLst>
            </p:cNvPr>
            <p:cNvPicPr>
              <a:picLocks noChangeAspect="1"/>
            </p:cNvPicPr>
            <p:nvPr/>
          </p:nvPicPr>
          <p:blipFill rotWithShape="1">
            <a:blip r:embed="rId4"/>
            <a:srcRect b="24240"/>
            <a:stretch/>
          </p:blipFill>
          <p:spPr>
            <a:xfrm>
              <a:off x="5431115" y="3772627"/>
              <a:ext cx="2579790" cy="1767041"/>
            </a:xfrm>
            <a:prstGeom prst="rect">
              <a:avLst/>
            </a:prstGeom>
          </p:spPr>
        </p:pic>
      </p:grpSp>
      <p:sp>
        <p:nvSpPr>
          <p:cNvPr id="2" name="Прямоугольник 1">
            <a:extLst>
              <a:ext uri="{FF2B5EF4-FFF2-40B4-BE49-F238E27FC236}">
                <a16:creationId xmlns:a16="http://schemas.microsoft.com/office/drawing/2014/main" id="{1C6DE760-62FB-4ADF-A325-D5A2E2CC947B}"/>
              </a:ext>
            </a:extLst>
          </p:cNvPr>
          <p:cNvSpPr/>
          <p:nvPr/>
        </p:nvSpPr>
        <p:spPr>
          <a:xfrm>
            <a:off x="3691509" y="922753"/>
            <a:ext cx="8500491" cy="2308324"/>
          </a:xfrm>
          <a:prstGeom prst="rect">
            <a:avLst/>
          </a:prstGeom>
          <a:solidFill>
            <a:schemeClr val="accent4">
              <a:lumMod val="20000"/>
              <a:lumOff val="80000"/>
            </a:schemeClr>
          </a:solidFill>
        </p:spPr>
        <p:txBody>
          <a:bodyPr wrap="square">
            <a:spAutoFit/>
          </a:bodyPr>
          <a:lstStyle/>
          <a:p>
            <a:pPr marL="285750" indent="-285750" algn="just">
              <a:spcAft>
                <a:spcPts val="0"/>
              </a:spcAft>
              <a:buFont typeface="Wingdings" panose="05000000000000000000" pitchFamily="2" charset="2"/>
              <a:buChar char="Ø"/>
            </a:pPr>
            <a:r>
              <a:rPr lang="en-US" dirty="0">
                <a:ea typeface="Roboto"/>
                <a:cs typeface="Times New Roman" panose="02020603050405020304" pitchFamily="18" charset="0"/>
              </a:rPr>
              <a:t>Limited data and </a:t>
            </a:r>
            <a:r>
              <a:rPr lang="en-US" dirty="0">
                <a:solidFill>
                  <a:srgbClr val="FF0000"/>
                </a:solidFill>
                <a:ea typeface="Roboto"/>
                <a:cs typeface="Times New Roman" panose="02020603050405020304" pitchFamily="18" charset="0"/>
              </a:rPr>
              <a:t>short-term</a:t>
            </a:r>
            <a:r>
              <a:rPr lang="en-US" b="1" dirty="0">
                <a:solidFill>
                  <a:srgbClr val="FF0000"/>
                </a:solidFill>
                <a:ea typeface="Roboto"/>
                <a:cs typeface="Times New Roman" panose="02020603050405020304" pitchFamily="18" charset="0"/>
              </a:rPr>
              <a:t> </a:t>
            </a:r>
            <a:r>
              <a:rPr lang="en-US" dirty="0">
                <a:ea typeface="Roboto"/>
                <a:cs typeface="Times New Roman" panose="02020603050405020304" pitchFamily="18" charset="0"/>
              </a:rPr>
              <a:t>storage – to store the OS itself, temporary user files</a:t>
            </a:r>
            <a:endParaRPr lang="ru-RU" sz="1600" dirty="0">
              <a:ea typeface="Roboto"/>
              <a:cs typeface="Roboto"/>
            </a:endParaRPr>
          </a:p>
          <a:p>
            <a:pPr marL="285750" indent="-285750" algn="just">
              <a:spcAft>
                <a:spcPts val="0"/>
              </a:spcAft>
              <a:buFont typeface="Wingdings" panose="05000000000000000000" pitchFamily="2" charset="2"/>
              <a:buChar char="Ø"/>
            </a:pPr>
            <a:r>
              <a:rPr lang="en-US" dirty="0">
                <a:ea typeface="Roboto"/>
                <a:cs typeface="Times New Roman" panose="02020603050405020304" pitchFamily="18" charset="0"/>
              </a:rPr>
              <a:t>AFS distributed global system – to store user home directories and software </a:t>
            </a:r>
          </a:p>
          <a:p>
            <a:pPr marL="285750" indent="-285750" algn="just">
              <a:spcAft>
                <a:spcPts val="0"/>
              </a:spcAft>
              <a:buFont typeface="Wingdings" panose="05000000000000000000" pitchFamily="2" charset="2"/>
              <a:buChar char="Ø"/>
            </a:pPr>
            <a:r>
              <a:rPr lang="en-US" dirty="0" err="1">
                <a:ea typeface="Roboto"/>
                <a:cs typeface="Times New Roman" panose="02020603050405020304" pitchFamily="18" charset="0"/>
              </a:rPr>
              <a:t>dCache</a:t>
            </a:r>
            <a:r>
              <a:rPr lang="en-US" dirty="0">
                <a:ea typeface="Roboto"/>
                <a:cs typeface="Times New Roman" panose="02020603050405020304" pitchFamily="18" charset="0"/>
              </a:rPr>
              <a:t> is traditional for the MICC grid sites – to store large amounts of data (mainly LHC experiments) for the </a:t>
            </a:r>
            <a:r>
              <a:rPr lang="en-US" dirty="0">
                <a:solidFill>
                  <a:srgbClr val="FF0000"/>
                </a:solidFill>
                <a:ea typeface="Roboto"/>
                <a:cs typeface="Times New Roman" panose="02020603050405020304" pitchFamily="18" charset="0"/>
              </a:rPr>
              <a:t>middle-term</a:t>
            </a:r>
            <a:r>
              <a:rPr lang="en-US" dirty="0">
                <a:ea typeface="Roboto"/>
                <a:cs typeface="Times New Roman" panose="02020603050405020304" pitchFamily="18" charset="0"/>
              </a:rPr>
              <a:t> period</a:t>
            </a:r>
          </a:p>
          <a:p>
            <a:pPr marL="285750" indent="-285750" algn="just">
              <a:spcAft>
                <a:spcPts val="0"/>
              </a:spcAft>
              <a:buFont typeface="Wingdings" panose="05000000000000000000" pitchFamily="2" charset="2"/>
              <a:buChar char="Ø"/>
            </a:pPr>
            <a:r>
              <a:rPr lang="en-US" dirty="0">
                <a:ea typeface="Roboto"/>
                <a:cs typeface="Times New Roman" panose="02020603050405020304" pitchFamily="18" charset="0"/>
              </a:rPr>
              <a:t>EOS is extended to all MICC resources – to store large amounts of data for the </a:t>
            </a:r>
            <a:r>
              <a:rPr lang="en-US" dirty="0">
                <a:solidFill>
                  <a:srgbClr val="FF0000"/>
                </a:solidFill>
                <a:ea typeface="Roboto"/>
                <a:cs typeface="Times New Roman" panose="02020603050405020304" pitchFamily="18" charset="0"/>
              </a:rPr>
              <a:t>middle-term</a:t>
            </a:r>
            <a:r>
              <a:rPr lang="en-US" dirty="0">
                <a:ea typeface="Roboto"/>
                <a:cs typeface="Times New Roman" panose="02020603050405020304" pitchFamily="18" charset="0"/>
              </a:rPr>
              <a:t> period.  At present, EOS is used for storage by BM@N, MPD, SPD, </a:t>
            </a:r>
            <a:r>
              <a:rPr lang="en-US" dirty="0" err="1">
                <a:ea typeface="Roboto"/>
                <a:cs typeface="Times New Roman" panose="02020603050405020304" pitchFamily="18" charset="0"/>
              </a:rPr>
              <a:t>BaikalGVD</a:t>
            </a:r>
            <a:r>
              <a:rPr lang="en-US" dirty="0">
                <a:ea typeface="Roboto"/>
                <a:cs typeface="Times New Roman" panose="02020603050405020304" pitchFamily="18" charset="0"/>
              </a:rPr>
              <a:t>, etc.</a:t>
            </a:r>
          </a:p>
          <a:p>
            <a:pPr marL="285750" indent="-285750" algn="just">
              <a:spcAft>
                <a:spcPts val="0"/>
              </a:spcAft>
              <a:buFont typeface="Wingdings" panose="05000000000000000000" pitchFamily="2" charset="2"/>
              <a:buChar char="Ø"/>
            </a:pPr>
            <a:r>
              <a:rPr lang="en-US" dirty="0">
                <a:ea typeface="Roboto"/>
                <a:cs typeface="Times New Roman" panose="02020603050405020304" pitchFamily="18" charset="0"/>
              </a:rPr>
              <a:t>Tape robotic systems </a:t>
            </a:r>
            <a:r>
              <a:rPr lang="en-US" dirty="0">
                <a:solidFill>
                  <a:prstClr val="black"/>
                </a:solidFill>
                <a:ea typeface="Roboto"/>
                <a:cs typeface="Times New Roman" panose="02020603050405020304" pitchFamily="18" charset="0"/>
              </a:rPr>
              <a:t>– to store large amounts of data for the </a:t>
            </a:r>
            <a:r>
              <a:rPr lang="en-US" dirty="0">
                <a:solidFill>
                  <a:srgbClr val="FF0000"/>
                </a:solidFill>
              </a:rPr>
              <a:t>long-term</a:t>
            </a:r>
            <a:r>
              <a:rPr lang="en-US" dirty="0">
                <a:solidFill>
                  <a:prstClr val="black"/>
                </a:solidFill>
                <a:ea typeface="Roboto"/>
                <a:cs typeface="Times New Roman" panose="02020603050405020304" pitchFamily="18" charset="0"/>
              </a:rPr>
              <a:t> period</a:t>
            </a:r>
            <a:r>
              <a:rPr lang="ru-RU" dirty="0">
                <a:solidFill>
                  <a:prstClr val="black"/>
                </a:solidFill>
                <a:ea typeface="Roboto"/>
                <a:cs typeface="Times New Roman" panose="02020603050405020304" pitchFamily="18" charset="0"/>
              </a:rPr>
              <a:t>.</a:t>
            </a:r>
            <a:r>
              <a:rPr lang="en-US" dirty="0">
                <a:solidFill>
                  <a:prstClr val="black"/>
                </a:solidFill>
                <a:ea typeface="Roboto"/>
                <a:cs typeface="Times New Roman" panose="02020603050405020304" pitchFamily="18" charset="0"/>
              </a:rPr>
              <a:t> At present, for CMS. BM@N, MPD, SPD, JUNO – in progress</a:t>
            </a:r>
            <a:r>
              <a:rPr lang="ru-RU" dirty="0">
                <a:solidFill>
                  <a:prstClr val="black"/>
                </a:solidFill>
                <a:ea typeface="Roboto"/>
                <a:cs typeface="Times New Roman" panose="02020603050405020304" pitchFamily="18" charset="0"/>
              </a:rPr>
              <a:t>.</a:t>
            </a:r>
            <a:endParaRPr lang="en-US" dirty="0">
              <a:ea typeface="Roboto"/>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6C3637F2-F89F-4D64-8562-60FE8F9D9953}"/>
              </a:ext>
            </a:extLst>
          </p:cNvPr>
          <p:cNvSpPr/>
          <p:nvPr/>
        </p:nvSpPr>
        <p:spPr>
          <a:xfrm>
            <a:off x="7231382" y="3339728"/>
            <a:ext cx="4960618" cy="3139321"/>
          </a:xfrm>
          <a:prstGeom prst="rect">
            <a:avLst/>
          </a:prstGeom>
          <a:solidFill>
            <a:schemeClr val="accent1">
              <a:lumMod val="20000"/>
              <a:lumOff val="80000"/>
            </a:schemeClr>
          </a:solidFill>
        </p:spPr>
        <p:txBody>
          <a:bodyPr wrap="square">
            <a:spAutoFit/>
          </a:bodyPr>
          <a:lstStyle/>
          <a:p>
            <a:r>
              <a:rPr lang="en-US" dirty="0">
                <a:ea typeface="Calibri" panose="020F0502020204030204" pitchFamily="34" charset="0"/>
              </a:rPr>
              <a:t>A special </a:t>
            </a:r>
            <a:r>
              <a:rPr lang="en-US" dirty="0">
                <a:solidFill>
                  <a:srgbClr val="FF0000"/>
                </a:solidFill>
                <a:ea typeface="Calibri" panose="020F0502020204030204" pitchFamily="34" charset="0"/>
              </a:rPr>
              <a:t>hierarchical data processing and storage system </a:t>
            </a:r>
            <a:r>
              <a:rPr lang="en-US" dirty="0">
                <a:ea typeface="Calibri" panose="020F0502020204030204" pitchFamily="34" charset="0"/>
              </a:rPr>
              <a:t>with a software-defined architecture was developed and implemented on the “Govorun” supercomputer. </a:t>
            </a:r>
          </a:p>
          <a:p>
            <a:r>
              <a:rPr lang="en-US" dirty="0">
                <a:ea typeface="Calibri" panose="020F0502020204030204" pitchFamily="34" charset="0"/>
              </a:rPr>
              <a:t>According to the speed of accessing data, there are the following layers:</a:t>
            </a:r>
          </a:p>
          <a:p>
            <a:pPr marL="800100" lvl="1" indent="-342900">
              <a:buFont typeface="Wingdings" panose="05000000000000000000" pitchFamily="2" charset="2"/>
              <a:buChar char="ü"/>
            </a:pPr>
            <a:r>
              <a:rPr lang="en-US" dirty="0">
                <a:ea typeface="Calibri" panose="020F0502020204030204" pitchFamily="34" charset="0"/>
              </a:rPr>
              <a:t>very hot data (DAOS (Distributed Asynchronous Object Storage)), </a:t>
            </a:r>
          </a:p>
          <a:p>
            <a:pPr marL="800100" lvl="1" indent="-342900">
              <a:buFont typeface="Wingdings" panose="05000000000000000000" pitchFamily="2" charset="2"/>
              <a:buChar char="ü"/>
            </a:pPr>
            <a:r>
              <a:rPr lang="en-US" dirty="0">
                <a:ea typeface="Calibri" panose="020F0502020204030204" pitchFamily="34" charset="0"/>
              </a:rPr>
              <a:t>the most demanded data (fastest access), </a:t>
            </a:r>
          </a:p>
          <a:p>
            <a:pPr marL="800100" lvl="1" indent="-342900">
              <a:buFont typeface="Wingdings" panose="05000000000000000000" pitchFamily="2" charset="2"/>
              <a:buChar char="ü"/>
            </a:pPr>
            <a:r>
              <a:rPr lang="en-US" dirty="0">
                <a:ea typeface="Calibri" panose="020F0502020204030204" pitchFamily="34" charset="0"/>
              </a:rPr>
              <a:t>hot data,</a:t>
            </a:r>
          </a:p>
          <a:p>
            <a:pPr marL="800100" lvl="1" indent="-342900">
              <a:buFont typeface="Wingdings" panose="05000000000000000000" pitchFamily="2" charset="2"/>
              <a:buChar char="ü"/>
            </a:pPr>
            <a:r>
              <a:rPr lang="en-US" dirty="0">
                <a:ea typeface="Calibri" panose="020F0502020204030204" pitchFamily="34" charset="0"/>
              </a:rPr>
              <a:t>warm data (LUSTRE). </a:t>
            </a:r>
          </a:p>
        </p:txBody>
      </p:sp>
      <p:sp>
        <p:nvSpPr>
          <p:cNvPr id="12" name="Номер слайда 11">
            <a:extLst>
              <a:ext uri="{FF2B5EF4-FFF2-40B4-BE49-F238E27FC236}">
                <a16:creationId xmlns:a16="http://schemas.microsoft.com/office/drawing/2014/main" id="{153D7F1B-D0E6-C9D9-6574-721B3AE89E67}"/>
              </a:ext>
            </a:extLst>
          </p:cNvPr>
          <p:cNvSpPr>
            <a:spLocks noGrp="1"/>
          </p:cNvSpPr>
          <p:nvPr>
            <p:ph type="sldNum" sz="quarter" idx="12"/>
          </p:nvPr>
        </p:nvSpPr>
        <p:spPr>
          <a:xfrm>
            <a:off x="8803888" y="6441319"/>
            <a:ext cx="2743200" cy="365125"/>
          </a:xfrm>
        </p:spPr>
        <p:txBody>
          <a:bodyPr/>
          <a:lstStyle/>
          <a:p>
            <a:fld id="{7BA137AC-1F49-42E0-969B-07B4E963151C}" type="slidenum">
              <a:rPr lang="ru-RU" smtClean="0"/>
              <a:t>7</a:t>
            </a:fld>
            <a:endParaRPr lang="ru-RU"/>
          </a:p>
        </p:txBody>
      </p:sp>
    </p:spTree>
    <p:extLst>
      <p:ext uri="{BB962C8B-B14F-4D97-AF65-F5344CB8AC3E}">
        <p14:creationId xmlns:p14="http://schemas.microsoft.com/office/powerpoint/2010/main" val="2467532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a:extLst>
              <a:ext uri="{FF2B5EF4-FFF2-40B4-BE49-F238E27FC236}">
                <a16:creationId xmlns:a16="http://schemas.microsoft.com/office/drawing/2014/main" id="{8B28B43C-5152-449C-D211-4F604C2DCCFA}"/>
              </a:ext>
            </a:extLst>
          </p:cNvPr>
          <p:cNvGraphicFramePr>
            <a:graphicFrameLocks/>
          </p:cNvGraphicFramePr>
          <p:nvPr>
            <p:extLst>
              <p:ext uri="{D42A27DB-BD31-4B8C-83A1-F6EECF244321}">
                <p14:modId xmlns:p14="http://schemas.microsoft.com/office/powerpoint/2010/main" val="785232777"/>
              </p:ext>
            </p:extLst>
          </p:nvPr>
        </p:nvGraphicFramePr>
        <p:xfrm>
          <a:off x="-107865" y="4093474"/>
          <a:ext cx="3933825"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20" name="Рисунок 19">
            <a:extLst>
              <a:ext uri="{FF2B5EF4-FFF2-40B4-BE49-F238E27FC236}">
                <a16:creationId xmlns:a16="http://schemas.microsoft.com/office/drawing/2014/main" id="{27B95CD6-F672-B724-76DD-042DCD241EC5}"/>
              </a:ext>
            </a:extLst>
          </p:cNvPr>
          <p:cNvPicPr>
            <a:picLocks noChangeAspect="1"/>
          </p:cNvPicPr>
          <p:nvPr/>
        </p:nvPicPr>
        <p:blipFill>
          <a:blip r:embed="rId3"/>
          <a:stretch>
            <a:fillRect/>
          </a:stretch>
        </p:blipFill>
        <p:spPr>
          <a:xfrm>
            <a:off x="308035" y="1206968"/>
            <a:ext cx="3102023" cy="2862322"/>
          </a:xfrm>
          <a:prstGeom prst="rect">
            <a:avLst/>
          </a:prstGeom>
        </p:spPr>
      </p:pic>
      <p:sp>
        <p:nvSpPr>
          <p:cNvPr id="6" name="Прямоугольник 7">
            <a:extLst>
              <a:ext uri="{FF2B5EF4-FFF2-40B4-BE49-F238E27FC236}">
                <a16:creationId xmlns:a16="http://schemas.microsoft.com/office/drawing/2014/main" id="{3C074DC8-80B0-4B24-835C-40145BCD7E58}"/>
              </a:ext>
            </a:extLst>
          </p:cNvPr>
          <p:cNvSpPr/>
          <p:nvPr/>
        </p:nvSpPr>
        <p:spPr>
          <a:xfrm flipH="1">
            <a:off x="0" y="-7556"/>
            <a:ext cx="12192000" cy="808487"/>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sp>
        <p:nvSpPr>
          <p:cNvPr id="5" name="TextBox 4">
            <a:extLst>
              <a:ext uri="{FF2B5EF4-FFF2-40B4-BE49-F238E27FC236}">
                <a16:creationId xmlns:a16="http://schemas.microsoft.com/office/drawing/2014/main" id="{C93707E0-1594-41F1-93EF-7A9DD9B11470}"/>
              </a:ext>
            </a:extLst>
          </p:cNvPr>
          <p:cNvSpPr txBox="1"/>
          <p:nvPr/>
        </p:nvSpPr>
        <p:spPr>
          <a:xfrm>
            <a:off x="3590984" y="135077"/>
            <a:ext cx="5641383" cy="523220"/>
          </a:xfrm>
          <a:prstGeom prst="rect">
            <a:avLst/>
          </a:prstGeom>
          <a:noFill/>
          <a:effectLst>
            <a:outerShdw blurRad="50800" dist="38100" dir="2700000" algn="tl" rotWithShape="0">
              <a:prstClr val="black"/>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JINR Tier1 for CMS (LHC) and NICA</a:t>
            </a:r>
            <a:endParaRPr kumimoji="0" lang="ru-RU"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Рисунок 4">
            <a:extLst>
              <a:ext uri="{FF2B5EF4-FFF2-40B4-BE49-F238E27FC236}">
                <a16:creationId xmlns:a16="http://schemas.microsoft.com/office/drawing/2014/main" id="{9C65554F-9CDE-4C4F-97EC-E1CE29800605}"/>
              </a:ext>
            </a:extLst>
          </p:cNvPr>
          <p:cNvPicPr/>
          <p:nvPr/>
        </p:nvPicPr>
        <p:blipFill>
          <a:blip r:embed="rId4"/>
          <a:stretch/>
        </p:blipFill>
        <p:spPr>
          <a:xfrm>
            <a:off x="11114597" y="49448"/>
            <a:ext cx="960330" cy="694478"/>
          </a:xfrm>
          <a:prstGeom prst="rect">
            <a:avLst/>
          </a:prstGeom>
          <a:ln w="0">
            <a:noFill/>
          </a:ln>
        </p:spPr>
      </p:pic>
      <p:sp>
        <p:nvSpPr>
          <p:cNvPr id="4" name="Прямоугольник: скругленные углы 3">
            <a:extLst>
              <a:ext uri="{FF2B5EF4-FFF2-40B4-BE49-F238E27FC236}">
                <a16:creationId xmlns:a16="http://schemas.microsoft.com/office/drawing/2014/main" id="{F53713E2-BCE1-129E-138A-965FF5705223}"/>
              </a:ext>
            </a:extLst>
          </p:cNvPr>
          <p:cNvSpPr/>
          <p:nvPr/>
        </p:nvSpPr>
        <p:spPr>
          <a:xfrm>
            <a:off x="1644070" y="5944856"/>
            <a:ext cx="805964" cy="34426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506B4E6-5615-1193-E5D5-B916DE8CC368}"/>
              </a:ext>
            </a:extLst>
          </p:cNvPr>
          <p:cNvSpPr txBox="1"/>
          <p:nvPr/>
        </p:nvSpPr>
        <p:spPr>
          <a:xfrm>
            <a:off x="1399365" y="813452"/>
            <a:ext cx="138706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Last year</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A8CEC69-16DE-2A16-E046-38C8CC3CD88E}"/>
              </a:ext>
            </a:extLst>
          </p:cNvPr>
          <p:cNvSpPr txBox="1"/>
          <p:nvPr/>
        </p:nvSpPr>
        <p:spPr>
          <a:xfrm>
            <a:off x="3870121" y="907986"/>
            <a:ext cx="2973446" cy="6370975"/>
          </a:xfrm>
          <a:prstGeom prst="rect">
            <a:avLst/>
          </a:prstGeom>
          <a:noFill/>
        </p:spPr>
        <p:txBody>
          <a:bodyPr wrap="square">
            <a:spAutoFit/>
          </a:bodyPr>
          <a:lstStyle/>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Since the beginning of 2015, a full-scale WLCG Tier1 site for the CMS experiment has been operating at MLIT JINR. </a:t>
            </a:r>
          </a:p>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 importance of developing, modernizing and expanding the computing performance and data storage systems of this center is dictated by the research program of the CMS experiment, in which JINR physicists take an active part within the RDMS CMS collaboration. </a:t>
            </a:r>
          </a:p>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JINR Tier1 is regularly ranked on top among world Tier1 sites that process data from the CMS experiment at the LHC. </a:t>
            </a:r>
          </a:p>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Прямоугольник: скругленные углы 16">
            <a:extLst>
              <a:ext uri="{FF2B5EF4-FFF2-40B4-BE49-F238E27FC236}">
                <a16:creationId xmlns:a16="http://schemas.microsoft.com/office/drawing/2014/main" id="{89FAD7E6-20E8-A611-20FE-20BD9E0232DC}"/>
              </a:ext>
            </a:extLst>
          </p:cNvPr>
          <p:cNvSpPr/>
          <p:nvPr/>
        </p:nvSpPr>
        <p:spPr>
          <a:xfrm>
            <a:off x="387684" y="3859747"/>
            <a:ext cx="719666" cy="19938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Рисунок 14">
            <a:extLst>
              <a:ext uri="{FF2B5EF4-FFF2-40B4-BE49-F238E27FC236}">
                <a16:creationId xmlns:a16="http://schemas.microsoft.com/office/drawing/2014/main" id="{1587F1D3-C5DD-4FA7-B9E8-97B09A505AE0}"/>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6940363" y="850878"/>
            <a:ext cx="3057618" cy="2455853"/>
          </a:xfrm>
          <a:prstGeom prst="rect">
            <a:avLst/>
          </a:prstGeom>
        </p:spPr>
      </p:pic>
      <p:sp>
        <p:nvSpPr>
          <p:cNvPr id="10" name="Прямоугольник 9">
            <a:extLst>
              <a:ext uri="{FF2B5EF4-FFF2-40B4-BE49-F238E27FC236}">
                <a16:creationId xmlns:a16="http://schemas.microsoft.com/office/drawing/2014/main" id="{310E8D9E-3F7D-48B1-86F0-7CA5A2115E1B}"/>
              </a:ext>
            </a:extLst>
          </p:cNvPr>
          <p:cNvSpPr/>
          <p:nvPr/>
        </p:nvSpPr>
        <p:spPr>
          <a:xfrm>
            <a:off x="10094777" y="1047752"/>
            <a:ext cx="1846047" cy="2062103"/>
          </a:xfrm>
          <a:prstGeom prst="rect">
            <a:avLst/>
          </a:prstGeom>
          <a:solidFill>
            <a:schemeClr val="accent1"/>
          </a:solid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Since 2021, the JINR Tier1 center has demonstrated stable </a:t>
            </a:r>
            <a:r>
              <a:rPr lang="en-US" sz="1600" dirty="0">
                <a:solidFill>
                  <a:prstClr val="white"/>
                </a:solidFill>
                <a:latin typeface="Arial" panose="020B0604020202020204" pitchFamily="34" charset="0"/>
                <a:cs typeface="Arial" panose="020B0604020202020204" pitchFamily="34" charset="0"/>
              </a:rPr>
              <a:t>operation</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not only for CMS (LHC), but also for the NICA experiments. </a:t>
            </a:r>
          </a:p>
        </p:txBody>
      </p:sp>
      <p:sp>
        <p:nvSpPr>
          <p:cNvPr id="21" name="Rectangle 9">
            <a:extLst>
              <a:ext uri="{FF2B5EF4-FFF2-40B4-BE49-F238E27FC236}">
                <a16:creationId xmlns:a16="http://schemas.microsoft.com/office/drawing/2014/main" id="{ED6DFA0C-F93F-EF70-FD53-8CD7DA382109}"/>
              </a:ext>
            </a:extLst>
          </p:cNvPr>
          <p:cNvSpPr/>
          <p:nvPr/>
        </p:nvSpPr>
        <p:spPr>
          <a:xfrm>
            <a:off x="6940363" y="3356678"/>
            <a:ext cx="4993607" cy="1323439"/>
          </a:xfrm>
          <a:prstGeom prst="rect">
            <a:avLst/>
          </a:prstGeom>
          <a:solidFill>
            <a:srgbClr val="FFFFFF"/>
          </a:solidFill>
          <a:ln w="12700">
            <a:solidFill>
              <a:srgbClr val="00206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solidFill>
                  <a:schemeClr val="accent1">
                    <a:hueOff val="114395"/>
                    <a:lumOff val="-24975"/>
                  </a:schemeClr>
                </a:solidFill>
                <a:latin typeface="+mn-lt"/>
                <a:ea typeface="+mn-ea"/>
                <a:cs typeface="+mn-cs"/>
                <a:sym typeface="Helvetica Neue Medium"/>
              </a:defRPr>
            </a:pPr>
            <a:r>
              <a:rPr sz="2000" dirty="0">
                <a:solidFill>
                  <a:schemeClr val="accent5">
                    <a:lumOff val="-29866"/>
                  </a:schemeClr>
                </a:solidFill>
              </a:rPr>
              <a:t>2006</a:t>
            </a:r>
            <a:r>
              <a:rPr lang="ru-RU" sz="2000" dirty="0">
                <a:solidFill>
                  <a:schemeClr val="accent5">
                    <a:lumOff val="-29866"/>
                  </a:schemeClr>
                </a:solidFill>
              </a:rPr>
              <a:t>0</a:t>
            </a:r>
            <a:r>
              <a:rPr sz="2000" dirty="0"/>
              <a:t> CPU cores;</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solidFill>
                  <a:schemeClr val="accent1">
                    <a:hueOff val="114395"/>
                    <a:lumOff val="-24975"/>
                  </a:schemeClr>
                </a:solidFill>
                <a:latin typeface="+mn-lt"/>
                <a:ea typeface="+mn-ea"/>
                <a:cs typeface="+mn-cs"/>
                <a:sym typeface="Helvetica Neue Medium"/>
              </a:defRPr>
            </a:pPr>
            <a:r>
              <a:rPr sz="2000" dirty="0">
                <a:solidFill>
                  <a:schemeClr val="accent5">
                    <a:lumOff val="-29866"/>
                  </a:schemeClr>
                </a:solidFill>
              </a:rPr>
              <a:t>11,7</a:t>
            </a:r>
            <a:r>
              <a:rPr sz="2000" dirty="0"/>
              <a:t> PB </a:t>
            </a:r>
            <a:r>
              <a:rPr sz="2000" dirty="0" err="1"/>
              <a:t>dCache</a:t>
            </a:r>
            <a:r>
              <a:rPr sz="2000" dirty="0"/>
              <a:t> based disk storage;</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solidFill>
                  <a:schemeClr val="accent1">
                    <a:hueOff val="114395"/>
                    <a:lumOff val="-24975"/>
                  </a:schemeClr>
                </a:solidFill>
                <a:latin typeface="+mn-lt"/>
                <a:ea typeface="+mn-ea"/>
                <a:cs typeface="+mn-cs"/>
                <a:sym typeface="Helvetica Neue Medium"/>
              </a:defRPr>
            </a:pPr>
            <a:r>
              <a:rPr sz="2000" dirty="0">
                <a:solidFill>
                  <a:schemeClr val="accent5">
                    <a:lumOff val="-29866"/>
                  </a:schemeClr>
                </a:solidFill>
              </a:rPr>
              <a:t>21,3</a:t>
            </a:r>
            <a:r>
              <a:rPr sz="2000" dirty="0"/>
              <a:t> PB Tape storage</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solidFill>
                  <a:schemeClr val="accent1">
                    <a:hueOff val="114395"/>
                    <a:lumOff val="-24975"/>
                  </a:schemeClr>
                </a:solidFill>
                <a:latin typeface="+mn-lt"/>
                <a:ea typeface="+mn-ea"/>
                <a:cs typeface="+mn-cs"/>
                <a:sym typeface="Helvetica Neue Medium"/>
              </a:defRPr>
            </a:pPr>
            <a:r>
              <a:rPr sz="2000" dirty="0">
                <a:solidFill>
                  <a:schemeClr val="accent5">
                    <a:lumOff val="-29866"/>
                  </a:schemeClr>
                </a:solidFill>
              </a:rPr>
              <a:t>100%</a:t>
            </a:r>
            <a:r>
              <a:rPr sz="2000" dirty="0"/>
              <a:t> reliability and availability</a:t>
            </a:r>
          </a:p>
        </p:txBody>
      </p:sp>
      <p:pic>
        <p:nvPicPr>
          <p:cNvPr id="22" name="image14.jpeg" descr="image14.jpeg">
            <a:extLst>
              <a:ext uri="{FF2B5EF4-FFF2-40B4-BE49-F238E27FC236}">
                <a16:creationId xmlns:a16="http://schemas.microsoft.com/office/drawing/2014/main" id="{26EA5463-52A7-E00E-3551-F4F9661B7CF2}"/>
              </a:ext>
            </a:extLst>
          </p:cNvPr>
          <p:cNvPicPr>
            <a:picLocks noChangeAspect="1"/>
          </p:cNvPicPr>
          <p:nvPr/>
        </p:nvPicPr>
        <p:blipFill>
          <a:blip r:embed="rId7"/>
          <a:srcRect l="2990" t="16334" r="2990" b="2847"/>
          <a:stretch>
            <a:fillRect/>
          </a:stretch>
        </p:blipFill>
        <p:spPr>
          <a:xfrm>
            <a:off x="7145016" y="4730064"/>
            <a:ext cx="4174701" cy="2029046"/>
          </a:xfrm>
          <a:prstGeom prst="rect">
            <a:avLst/>
          </a:prstGeom>
          <a:ln w="47625" cap="sq">
            <a:solidFill>
              <a:srgbClr val="FFFFFF"/>
            </a:solidFill>
            <a:miter/>
          </a:ln>
          <a:effectLst>
            <a:outerShdw blurRad="50800" dist="18000" dir="5400000" rotWithShape="0">
              <a:srgbClr val="000000">
                <a:alpha val="40000"/>
              </a:srgbClr>
            </a:outerShdw>
          </a:effectLst>
        </p:spPr>
      </p:pic>
      <p:sp>
        <p:nvSpPr>
          <p:cNvPr id="24" name="Номер слайда 4">
            <a:extLst>
              <a:ext uri="{FF2B5EF4-FFF2-40B4-BE49-F238E27FC236}">
                <a16:creationId xmlns:a16="http://schemas.microsoft.com/office/drawing/2014/main" id="{88D618A9-9A8B-832C-1B3D-8574481C2921}"/>
              </a:ext>
            </a:extLst>
          </p:cNvPr>
          <p:cNvSpPr>
            <a:spLocks noGrp="1"/>
          </p:cNvSpPr>
          <p:nvPr>
            <p:ph type="sldNum" sz="quarter" idx="12"/>
          </p:nvPr>
        </p:nvSpPr>
        <p:spPr>
          <a:xfrm>
            <a:off x="11804658" y="6428975"/>
            <a:ext cx="258624" cy="248305"/>
          </a:xfrm>
        </p:spPr>
        <p:txBody>
          <a:bodyPr/>
          <a:lstStyle/>
          <a:p>
            <a:fld id="{0528AAB8-6B0B-42CC-91F5-49948E541453}" type="slidenum">
              <a:rPr lang="ru-RU" smtClean="0"/>
              <a:t>8</a:t>
            </a:fld>
            <a:endParaRPr lang="ru-RU" dirty="0"/>
          </a:p>
        </p:txBody>
      </p:sp>
    </p:spTree>
    <p:extLst>
      <p:ext uri="{BB962C8B-B14F-4D97-AF65-F5344CB8AC3E}">
        <p14:creationId xmlns:p14="http://schemas.microsoft.com/office/powerpoint/2010/main" val="1338209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01AC0F23-2A4F-0E4F-3FB0-276431F4C781}"/>
              </a:ext>
            </a:extLst>
          </p:cNvPr>
          <p:cNvPicPr>
            <a:picLocks noChangeAspect="1"/>
          </p:cNvPicPr>
          <p:nvPr/>
        </p:nvPicPr>
        <p:blipFill rotWithShape="1">
          <a:blip r:embed="rId2"/>
          <a:srcRect l="10881" r="16829" b="4921"/>
          <a:stretch/>
        </p:blipFill>
        <p:spPr>
          <a:xfrm>
            <a:off x="6342718" y="793136"/>
            <a:ext cx="3498416" cy="3006195"/>
          </a:xfrm>
          <a:prstGeom prst="rect">
            <a:avLst/>
          </a:prstGeom>
        </p:spPr>
      </p:pic>
      <p:sp>
        <p:nvSpPr>
          <p:cNvPr id="10" name="Прямоугольник 7">
            <a:extLst>
              <a:ext uri="{FF2B5EF4-FFF2-40B4-BE49-F238E27FC236}">
                <a16:creationId xmlns:a16="http://schemas.microsoft.com/office/drawing/2014/main" id="{9D69F3EC-0ABA-4FC6-9EA9-49EE86715AEA}"/>
              </a:ext>
            </a:extLst>
          </p:cNvPr>
          <p:cNvSpPr/>
          <p:nvPr/>
        </p:nvSpPr>
        <p:spPr>
          <a:xfrm flipH="1">
            <a:off x="0" y="-15351"/>
            <a:ext cx="12192000" cy="808487"/>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sp>
        <p:nvSpPr>
          <p:cNvPr id="4" name="TextBox 3">
            <a:extLst>
              <a:ext uri="{FF2B5EF4-FFF2-40B4-BE49-F238E27FC236}">
                <a16:creationId xmlns:a16="http://schemas.microsoft.com/office/drawing/2014/main" id="{753FB7F9-1348-43F7-B253-92BB05C657AB}"/>
              </a:ext>
            </a:extLst>
          </p:cNvPr>
          <p:cNvSpPr txBox="1"/>
          <p:nvPr/>
        </p:nvSpPr>
        <p:spPr>
          <a:xfrm>
            <a:off x="3850960" y="93466"/>
            <a:ext cx="5509647" cy="523220"/>
          </a:xfrm>
          <a:prstGeom prst="rect">
            <a:avLst/>
          </a:prstGeom>
          <a:noFill/>
          <a:effectLst>
            <a:outerShdw blurRad="50800" dist="38100" dir="2700000" algn="tl" rotWithShape="0">
              <a:prstClr val="black"/>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JINR Tier2 in WLCG &amp; RDIG</a:t>
            </a:r>
            <a:endParaRPr kumimoji="0" lang="ru-RU"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Рисунок 4">
            <a:extLst>
              <a:ext uri="{FF2B5EF4-FFF2-40B4-BE49-F238E27FC236}">
                <a16:creationId xmlns:a16="http://schemas.microsoft.com/office/drawing/2014/main" id="{36909979-3DE4-4FB0-97B8-24A067C22442}"/>
              </a:ext>
            </a:extLst>
          </p:cNvPr>
          <p:cNvPicPr/>
          <p:nvPr/>
        </p:nvPicPr>
        <p:blipFill>
          <a:blip r:embed="rId3"/>
          <a:stretch/>
        </p:blipFill>
        <p:spPr>
          <a:xfrm>
            <a:off x="11169599" y="101713"/>
            <a:ext cx="960330" cy="694478"/>
          </a:xfrm>
          <a:prstGeom prst="rect">
            <a:avLst/>
          </a:prstGeom>
          <a:ln w="0">
            <a:noFill/>
          </a:ln>
        </p:spPr>
      </p:pic>
      <p:sp>
        <p:nvSpPr>
          <p:cNvPr id="6" name="Прямоугольник 5">
            <a:extLst>
              <a:ext uri="{FF2B5EF4-FFF2-40B4-BE49-F238E27FC236}">
                <a16:creationId xmlns:a16="http://schemas.microsoft.com/office/drawing/2014/main" id="{24D2FDB4-76A6-0DF4-D279-BBD125A9F406}"/>
              </a:ext>
            </a:extLst>
          </p:cNvPr>
          <p:cNvSpPr/>
          <p:nvPr/>
        </p:nvSpPr>
        <p:spPr>
          <a:xfrm>
            <a:off x="9818031" y="1088749"/>
            <a:ext cx="2154554" cy="2862322"/>
          </a:xfrm>
          <a:prstGeom prst="rect">
            <a:avLst/>
          </a:prstGeom>
          <a:solidFill>
            <a:schemeClr val="accent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Times New Roman" panose="02020603050405020304" pitchFamily="18" charset="0"/>
              </a:rPr>
              <a:t>JINR Tier2 is the most productive in the Russian Data Intensive Grid (RDIG) Federation.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Times New Roman" panose="02020603050405020304" pitchFamily="18" charset="0"/>
              </a:rPr>
              <a:t>Almost 80% of the total CPU time in the RDIG is </a:t>
            </a:r>
            <a:r>
              <a:rPr lang="en-US" b="1" dirty="0">
                <a:solidFill>
                  <a:prstClr val="white"/>
                </a:solidFill>
                <a:latin typeface="Cambria" panose="02040503050406030204" pitchFamily="18" charset="0"/>
                <a:cs typeface="Times New Roman" panose="02020603050405020304" pitchFamily="18" charset="0"/>
              </a:rPr>
              <a:t>provided by</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Times New Roman" panose="02020603050405020304" pitchFamily="18" charset="0"/>
              </a:rPr>
              <a:t> JINR Tier</a:t>
            </a:r>
            <a:r>
              <a:rPr kumimoji="0" lang="ru-RU"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Times New Roman" panose="02020603050405020304" pitchFamily="18" charset="0"/>
              </a:rPr>
              <a:t>2</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Times New Roman" panose="02020603050405020304" pitchFamily="18" charset="0"/>
              </a:rPr>
              <a:t> site.</a:t>
            </a:r>
          </a:p>
        </p:txBody>
      </p:sp>
      <p:pic>
        <p:nvPicPr>
          <p:cNvPr id="15" name="Рисунок 14">
            <a:extLst>
              <a:ext uri="{FF2B5EF4-FFF2-40B4-BE49-F238E27FC236}">
                <a16:creationId xmlns:a16="http://schemas.microsoft.com/office/drawing/2014/main" id="{ABDF6B3A-B295-BB6C-F3B7-D0B59855E912}"/>
              </a:ext>
            </a:extLst>
          </p:cNvPr>
          <p:cNvPicPr>
            <a:picLocks noChangeAspect="1"/>
          </p:cNvPicPr>
          <p:nvPr/>
        </p:nvPicPr>
        <p:blipFill rotWithShape="1">
          <a:blip r:embed="rId4"/>
          <a:srcRect r="4515"/>
          <a:stretch/>
        </p:blipFill>
        <p:spPr>
          <a:xfrm>
            <a:off x="6284335" y="4248065"/>
            <a:ext cx="4610973" cy="2547018"/>
          </a:xfrm>
          <a:prstGeom prst="rect">
            <a:avLst/>
          </a:prstGeom>
        </p:spPr>
      </p:pic>
      <p:pic>
        <p:nvPicPr>
          <p:cNvPr id="16" name="Рисунок 15">
            <a:extLst>
              <a:ext uri="{FF2B5EF4-FFF2-40B4-BE49-F238E27FC236}">
                <a16:creationId xmlns:a16="http://schemas.microsoft.com/office/drawing/2014/main" id="{5F63DD51-7572-4595-B79E-578538A2E420}"/>
              </a:ext>
            </a:extLst>
          </p:cNvPr>
          <p:cNvPicPr>
            <a:picLocks noChangeAspect="1"/>
          </p:cNvPicPr>
          <p:nvPr/>
        </p:nvPicPr>
        <p:blipFill rotWithShape="1">
          <a:blip r:embed="rId5"/>
          <a:srcRect l="3344" t="8453" r="7374" b="16722"/>
          <a:stretch/>
        </p:blipFill>
        <p:spPr>
          <a:xfrm>
            <a:off x="0" y="890133"/>
            <a:ext cx="4633516" cy="2538867"/>
          </a:xfrm>
          <a:prstGeom prst="rect">
            <a:avLst/>
          </a:prstGeom>
        </p:spPr>
      </p:pic>
      <p:sp>
        <p:nvSpPr>
          <p:cNvPr id="18" name="Прямоугольник 17">
            <a:extLst>
              <a:ext uri="{FF2B5EF4-FFF2-40B4-BE49-F238E27FC236}">
                <a16:creationId xmlns:a16="http://schemas.microsoft.com/office/drawing/2014/main" id="{E42F8D76-3A1E-4FCE-AA62-D8EDD64455ED}"/>
              </a:ext>
            </a:extLst>
          </p:cNvPr>
          <p:cNvSpPr/>
          <p:nvPr/>
        </p:nvSpPr>
        <p:spPr>
          <a:xfrm>
            <a:off x="4443582" y="952031"/>
            <a:ext cx="1831429"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Tier2 at JINR provides computing power and data storage and access systems for the majority of JINR users and user groups, as well as for users of virtual organizations (VOs) of the grid environment (LHC, NICA, etc.).</a:t>
            </a:r>
          </a:p>
        </p:txBody>
      </p:sp>
      <p:pic>
        <p:nvPicPr>
          <p:cNvPr id="2" name="Picture 2" descr="Picture 2">
            <a:extLst>
              <a:ext uri="{FF2B5EF4-FFF2-40B4-BE49-F238E27FC236}">
                <a16:creationId xmlns:a16="http://schemas.microsoft.com/office/drawing/2014/main" id="{7D92727B-99DB-327B-FE1D-666C4B3E45AE}"/>
              </a:ext>
            </a:extLst>
          </p:cNvPr>
          <p:cNvPicPr>
            <a:picLocks noChangeAspect="1"/>
          </p:cNvPicPr>
          <p:nvPr/>
        </p:nvPicPr>
        <p:blipFill>
          <a:blip r:embed="rId6"/>
          <a:srcRect l="10858" r="10218"/>
          <a:stretch>
            <a:fillRect/>
          </a:stretch>
        </p:blipFill>
        <p:spPr>
          <a:xfrm>
            <a:off x="341805" y="3618702"/>
            <a:ext cx="3501821" cy="2978204"/>
          </a:xfrm>
          <a:prstGeom prst="rect">
            <a:avLst/>
          </a:prstGeom>
          <a:ln w="12700">
            <a:miter lim="400000"/>
          </a:ln>
        </p:spPr>
      </p:pic>
      <p:sp>
        <p:nvSpPr>
          <p:cNvPr id="5" name="Номер слайда 4">
            <a:extLst>
              <a:ext uri="{FF2B5EF4-FFF2-40B4-BE49-F238E27FC236}">
                <a16:creationId xmlns:a16="http://schemas.microsoft.com/office/drawing/2014/main" id="{79CC10C2-A4B0-74C2-B409-D3CDC871974E}"/>
              </a:ext>
            </a:extLst>
          </p:cNvPr>
          <p:cNvSpPr>
            <a:spLocks noGrp="1"/>
          </p:cNvSpPr>
          <p:nvPr>
            <p:ph type="sldNum" sz="quarter" idx="12"/>
          </p:nvPr>
        </p:nvSpPr>
        <p:spPr>
          <a:xfrm>
            <a:off x="11925490" y="6360709"/>
            <a:ext cx="258624" cy="248305"/>
          </a:xfrm>
        </p:spPr>
        <p:txBody>
          <a:bodyPr/>
          <a:lstStyle/>
          <a:p>
            <a:fld id="{0528AAB8-6B0B-42CC-91F5-49948E541453}" type="slidenum">
              <a:rPr lang="ru-RU" smtClean="0"/>
              <a:t>9</a:t>
            </a:fld>
            <a:endParaRPr lang="ru-RU" dirty="0"/>
          </a:p>
        </p:txBody>
      </p:sp>
    </p:spTree>
    <p:extLst>
      <p:ext uri="{BB962C8B-B14F-4D97-AF65-F5344CB8AC3E}">
        <p14:creationId xmlns:p14="http://schemas.microsoft.com/office/powerpoint/2010/main" val="93080062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23290</TotalTime>
  <Words>3986</Words>
  <Application>Microsoft Office PowerPoint</Application>
  <PresentationFormat>Широкоэкранный</PresentationFormat>
  <Paragraphs>413</Paragraphs>
  <Slides>31</Slides>
  <Notes>8</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31</vt:i4>
      </vt:variant>
    </vt:vector>
  </HeadingPairs>
  <TitlesOfParts>
    <vt:vector size="39" baseType="lpstr">
      <vt:lpstr>Arial</vt:lpstr>
      <vt:lpstr>Calibri</vt:lpstr>
      <vt:lpstr>Calibri Light</vt:lpstr>
      <vt:lpstr>Cambria</vt:lpstr>
      <vt:lpstr>Symbol</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 Goals and Objectives of the Project</vt:lpstr>
      <vt:lpstr>MC Generators for the NICA and LHC Experiments</vt:lpstr>
      <vt:lpstr>Modeling Experimental Facilities for the NICA, LHC, etc.</vt:lpstr>
      <vt:lpstr>Презентация PowerPoint</vt:lpstr>
      <vt:lpstr>Tracking Algorithms for HEP Experiments</vt:lpstr>
      <vt:lpstr>Machine Learning Methods for the Track Reconstruction and PID </vt:lpstr>
      <vt:lpstr>Презентация PowerPoint</vt:lpstr>
      <vt:lpstr>Data Bases for HEP Computing</vt:lpstr>
      <vt:lpstr>Collaboration</vt:lpstr>
      <vt:lpstr>Development of the system for training and retraining IT specialists </vt:lpstr>
      <vt:lpstr>Презентация PowerPoint</vt:lpstr>
      <vt:lpstr>Using JINR computing resources for your research FAQ </vt:lpstr>
      <vt:lpstr>Презентация PowerPoint</vt:lpstr>
      <vt:lpstr>Презентация PowerPoint</vt:lpstr>
      <vt:lpstr>Презентация PowerPoint</vt:lpstr>
      <vt:lpstr>Support for the JINR Neutrino Program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strizh</dc:creator>
  <cp:lastModifiedBy>Николай Войтишин</cp:lastModifiedBy>
  <cp:revision>160</cp:revision>
  <cp:lastPrinted>2023-06-02T11:31:48Z</cp:lastPrinted>
  <dcterms:created xsi:type="dcterms:W3CDTF">2023-06-01T12:44:08Z</dcterms:created>
  <dcterms:modified xsi:type="dcterms:W3CDTF">2023-10-17T18:42:04Z</dcterms:modified>
</cp:coreProperties>
</file>