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259" r:id="rId4"/>
    <p:sldId id="260" r:id="rId5"/>
    <p:sldId id="265" r:id="rId6"/>
    <p:sldId id="266" r:id="rId7"/>
    <p:sldId id="262" r:id="rId8"/>
    <p:sldId id="267" r:id="rId9"/>
    <p:sldId id="281" r:id="rId10"/>
    <p:sldId id="282" r:id="rId11"/>
    <p:sldId id="283" r:id="rId12"/>
    <p:sldId id="284" r:id="rId13"/>
    <p:sldId id="285" r:id="rId14"/>
    <p:sldId id="271" r:id="rId15"/>
    <p:sldId id="287" r:id="rId16"/>
    <p:sldId id="288" r:id="rId17"/>
    <p:sldId id="289" r:id="rId18"/>
    <p:sldId id="286" r:id="rId19"/>
    <p:sldId id="290" r:id="rId20"/>
    <p:sldId id="274" r:id="rId21"/>
    <p:sldId id="279" r:id="rId22"/>
    <p:sldId id="275" r:id="rId23"/>
    <p:sldId id="277" r:id="rId24"/>
    <p:sldId id="27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7" d="100"/>
          <a:sy n="57" d="100"/>
        </p:scale>
        <p:origin x="-1626"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0E3F31-9DFE-48CA-9F3A-CDF6E8C4DDCC}" type="datetimeFigureOut">
              <a:rPr lang="en-US" smtClean="0"/>
              <a:pPr/>
              <a:t>16-Oct-23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7BAD3D-9730-4AF3-8E5B-1C793CBF8C1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7BAD3D-9730-4AF3-8E5B-1C793CBF8C1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C272D8-6BEC-4FFC-A54A-3316B87C3BFA}" type="datetimeFigureOut">
              <a:rPr lang="en-US" smtClean="0"/>
              <a:pPr/>
              <a:t>16-Oct-23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D6D83-749B-440E-B7A7-C030133ED8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272D8-6BEC-4FFC-A54A-3316B87C3BFA}" type="datetimeFigureOut">
              <a:rPr lang="en-US" smtClean="0"/>
              <a:pPr/>
              <a:t>16-Oct-23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D6D83-749B-440E-B7A7-C030133ED8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272D8-6BEC-4FFC-A54A-3316B87C3BFA}" type="datetimeFigureOut">
              <a:rPr lang="en-US" smtClean="0"/>
              <a:pPr/>
              <a:t>16-Oct-23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D6D83-749B-440E-B7A7-C030133ED8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272D8-6BEC-4FFC-A54A-3316B87C3BFA}" type="datetimeFigureOut">
              <a:rPr lang="en-US" smtClean="0"/>
              <a:pPr/>
              <a:t>16-Oct-23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D6D83-749B-440E-B7A7-C030133ED8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C272D8-6BEC-4FFC-A54A-3316B87C3BFA}" type="datetimeFigureOut">
              <a:rPr lang="en-US" smtClean="0"/>
              <a:pPr/>
              <a:t>16-Oct-23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D6D83-749B-440E-B7A7-C030133ED8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C272D8-6BEC-4FFC-A54A-3316B87C3BFA}" type="datetimeFigureOut">
              <a:rPr lang="en-US" smtClean="0"/>
              <a:pPr/>
              <a:t>16-Oct-23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D6D83-749B-440E-B7A7-C030133ED8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C272D8-6BEC-4FFC-A54A-3316B87C3BFA}" type="datetimeFigureOut">
              <a:rPr lang="en-US" smtClean="0"/>
              <a:pPr/>
              <a:t>16-Oct-23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BD6D83-749B-440E-B7A7-C030133ED8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C272D8-6BEC-4FFC-A54A-3316B87C3BFA}" type="datetimeFigureOut">
              <a:rPr lang="en-US" smtClean="0"/>
              <a:pPr/>
              <a:t>16-Oct-23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BD6D83-749B-440E-B7A7-C030133ED8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272D8-6BEC-4FFC-A54A-3316B87C3BFA}" type="datetimeFigureOut">
              <a:rPr lang="en-US" smtClean="0"/>
              <a:pPr/>
              <a:t>16-Oct-23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BD6D83-749B-440E-B7A7-C030133ED8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272D8-6BEC-4FFC-A54A-3316B87C3BFA}" type="datetimeFigureOut">
              <a:rPr lang="en-US" smtClean="0"/>
              <a:pPr/>
              <a:t>16-Oct-23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D6D83-749B-440E-B7A7-C030133ED8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272D8-6BEC-4FFC-A54A-3316B87C3BFA}" type="datetimeFigureOut">
              <a:rPr lang="en-US" smtClean="0"/>
              <a:pPr/>
              <a:t>16-Oct-23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D6D83-749B-440E-B7A7-C030133ED8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272D8-6BEC-4FFC-A54A-3316B87C3BFA}" type="datetimeFigureOut">
              <a:rPr lang="en-US" smtClean="0"/>
              <a:pPr/>
              <a:t>16-Oct-23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D6D83-749B-440E-B7A7-C030133ED8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7.xml"/><Relationship Id="rId1" Type="http://schemas.openxmlformats.org/officeDocument/2006/relationships/vmlDrawing" Target="../drawings/vmlDrawing10.v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11.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12.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13.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14.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5.v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7.xml"/><Relationship Id="rId1" Type="http://schemas.openxmlformats.org/officeDocument/2006/relationships/vmlDrawing" Target="../drawings/vmlDrawing16.vml"/></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7.xml"/><Relationship Id="rId1" Type="http://schemas.openxmlformats.org/officeDocument/2006/relationships/vmlDrawing" Target="../drawings/vmlDrawing17.vml"/></Relationships>
</file>

<file path=ppt/slides/_rels/slide22.xml.rels><?xml version="1.0" encoding="UTF-8" standalone="yes"?>
<Relationships xmlns="http://schemas.openxmlformats.org/package/2006/relationships"><Relationship Id="rId3" Type="http://schemas.openxmlformats.org/officeDocument/2006/relationships/package" Target="../embeddings/Microsoft_Office_Word_Document9.docx"/><Relationship Id="rId2" Type="http://schemas.openxmlformats.org/officeDocument/2006/relationships/slideLayout" Target="../slideLayouts/slideLayout7.xml"/><Relationship Id="rId1" Type="http://schemas.openxmlformats.org/officeDocument/2006/relationships/vmlDrawing" Target="../drawings/vmlDrawing18.v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7.xml"/><Relationship Id="rId1" Type="http://schemas.openxmlformats.org/officeDocument/2006/relationships/vmlDrawing" Target="../drawings/vmlDrawing19.v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package" Target="../embeddings/Microsoft_Office_Word_Document5.docx"/></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2"/>
            <a:ext cx="8229600" cy="990599"/>
          </a:xfrm>
        </p:spPr>
        <p:style>
          <a:lnRef idx="1">
            <a:schemeClr val="accent4"/>
          </a:lnRef>
          <a:fillRef idx="3">
            <a:schemeClr val="accent4"/>
          </a:fillRef>
          <a:effectRef idx="2">
            <a:schemeClr val="accent4"/>
          </a:effectRef>
          <a:fontRef idx="minor">
            <a:schemeClr val="lt1"/>
          </a:fontRef>
        </p:style>
        <p:txBody>
          <a:bodyPr>
            <a:normAutofit/>
          </a:bodyPr>
          <a:lstStyle/>
          <a:p>
            <a:pPr algn="r"/>
            <a:r>
              <a:rPr lang="en-US" sz="2400" b="1" dirty="0" smtClean="0">
                <a:solidFill>
                  <a:schemeClr val="bg1"/>
                </a:solidFill>
                <a:latin typeface="Baskerville Old Face" pitchFamily="18" charset="0"/>
              </a:rPr>
              <a:t>Department of Physics Patna University</a:t>
            </a:r>
            <a:endParaRPr lang="en-US" sz="2400" b="1" dirty="0">
              <a:solidFill>
                <a:schemeClr val="bg1"/>
              </a:solidFill>
              <a:latin typeface="Baskerville Old Face" pitchFamily="18" charset="0"/>
            </a:endParaRPr>
          </a:p>
        </p:txBody>
      </p:sp>
      <p:sp>
        <p:nvSpPr>
          <p:cNvPr id="3" name="Subtitle 2"/>
          <p:cNvSpPr>
            <a:spLocks noGrp="1"/>
          </p:cNvSpPr>
          <p:nvPr>
            <p:ph type="subTitle" idx="1"/>
          </p:nvPr>
        </p:nvSpPr>
        <p:spPr>
          <a:xfrm>
            <a:off x="0" y="1676400"/>
            <a:ext cx="9005455" cy="3962400"/>
          </a:xfrm>
          <a:blipFill>
            <a:blip r:embed="rId3"/>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just"/>
            <a:r>
              <a:rPr lang="en-US" sz="3500" dirty="0" smtClean="0">
                <a:solidFill>
                  <a:srgbClr val="002060"/>
                </a:solidFill>
                <a:latin typeface="Algerian" pitchFamily="82" charset="0"/>
              </a:rPr>
              <a:t>            </a:t>
            </a:r>
          </a:p>
          <a:p>
            <a:r>
              <a:rPr lang="en-US" sz="3500" b="1" dirty="0" smtClean="0">
                <a:solidFill>
                  <a:srgbClr val="002060"/>
                </a:solidFill>
                <a:latin typeface="Algerian" pitchFamily="82" charset="0"/>
              </a:rPr>
              <a:t>Magic </a:t>
            </a:r>
            <a:r>
              <a:rPr lang="en-US" sz="3500" b="1" dirty="0">
                <a:solidFill>
                  <a:srgbClr val="002060"/>
                </a:solidFill>
                <a:latin typeface="Algerian" pitchFamily="82" charset="0"/>
              </a:rPr>
              <a:t>numbers in heavy nuclei</a:t>
            </a:r>
          </a:p>
          <a:p>
            <a:pPr algn="just"/>
            <a:endParaRPr lang="en-US" sz="2400" dirty="0" smtClean="0">
              <a:solidFill>
                <a:srgbClr val="002060"/>
              </a:solidFill>
              <a:latin typeface="Algerian" pitchFamily="82" charset="0"/>
            </a:endParaRPr>
          </a:p>
          <a:p>
            <a:pPr algn="r"/>
            <a:endParaRPr lang="en-IN" sz="2000" dirty="0" smtClean="0">
              <a:solidFill>
                <a:srgbClr val="002060"/>
              </a:solidFill>
              <a:latin typeface="Baskerville Old Face" pitchFamily="18" charset="0"/>
            </a:endParaRPr>
          </a:p>
          <a:p>
            <a:pPr algn="r"/>
            <a:endParaRPr lang="en-IN" sz="2000" dirty="0">
              <a:solidFill>
                <a:srgbClr val="002060"/>
              </a:solidFill>
              <a:latin typeface="Baskerville Old Face" pitchFamily="18" charset="0"/>
            </a:endParaRPr>
          </a:p>
          <a:p>
            <a:pPr algn="r"/>
            <a:r>
              <a:rPr lang="en-IN" sz="2000" b="1" dirty="0" smtClean="0">
                <a:solidFill>
                  <a:schemeClr val="accent6">
                    <a:lumMod val="50000"/>
                  </a:schemeClr>
                </a:solidFill>
                <a:latin typeface="Baskerville Old Face" pitchFamily="18" charset="0"/>
              </a:rPr>
              <a:t>Prof. Sumita Singh Head of the Department of Physics</a:t>
            </a:r>
            <a:r>
              <a:rPr lang="en-US" sz="2000" b="1" dirty="0" smtClean="0">
                <a:solidFill>
                  <a:schemeClr val="accent6">
                    <a:lumMod val="50000"/>
                  </a:schemeClr>
                </a:solidFill>
                <a:latin typeface="Baskerville Old Face" pitchFamily="18" charset="0"/>
              </a:rPr>
              <a:t> </a:t>
            </a:r>
            <a:r>
              <a:rPr lang="en-IN" sz="2000" b="1" dirty="0" smtClean="0">
                <a:solidFill>
                  <a:schemeClr val="accent6">
                    <a:lumMod val="50000"/>
                  </a:schemeClr>
                </a:solidFill>
                <a:latin typeface="Baskerville Old Face" pitchFamily="18" charset="0"/>
              </a:rPr>
              <a:t>Patna University, Patna</a:t>
            </a:r>
          </a:p>
          <a:p>
            <a:pPr algn="r"/>
            <a:r>
              <a:rPr lang="en-IN" sz="2000" b="1" dirty="0" smtClean="0">
                <a:solidFill>
                  <a:schemeClr val="accent6">
                    <a:lumMod val="50000"/>
                  </a:schemeClr>
                </a:solidFill>
                <a:latin typeface="Baskerville Old Face" pitchFamily="18" charset="0"/>
              </a:rPr>
              <a:t>Dr. Supriya Rani Guest Faculty  Department of Physics</a:t>
            </a:r>
            <a:r>
              <a:rPr lang="en-US" sz="2000" b="1" dirty="0" smtClean="0">
                <a:solidFill>
                  <a:schemeClr val="accent6">
                    <a:lumMod val="50000"/>
                  </a:schemeClr>
                </a:solidFill>
                <a:latin typeface="Baskerville Old Face" pitchFamily="18" charset="0"/>
              </a:rPr>
              <a:t> </a:t>
            </a:r>
            <a:r>
              <a:rPr lang="en-IN" sz="2000" b="1" dirty="0" smtClean="0">
                <a:solidFill>
                  <a:schemeClr val="accent6">
                    <a:lumMod val="50000"/>
                  </a:schemeClr>
                </a:solidFill>
                <a:latin typeface="Baskerville Old Face" pitchFamily="18" charset="0"/>
              </a:rPr>
              <a:t>Patna University, Patna </a:t>
            </a:r>
          </a:p>
          <a:p>
            <a:pPr algn="r"/>
            <a:r>
              <a:rPr lang="en-IN" sz="2000" b="1" dirty="0" smtClean="0">
                <a:solidFill>
                  <a:schemeClr val="accent6">
                    <a:lumMod val="50000"/>
                  </a:schemeClr>
                </a:solidFill>
                <a:latin typeface="Baskerville Old Face" pitchFamily="18" charset="0"/>
              </a:rPr>
              <a:t> </a:t>
            </a:r>
            <a:r>
              <a:rPr lang="en-IN" sz="2000" b="1" dirty="0" err="1" smtClean="0">
                <a:solidFill>
                  <a:schemeClr val="accent6">
                    <a:lumMod val="50000"/>
                  </a:schemeClr>
                </a:solidFill>
                <a:latin typeface="Baskerville Old Face" pitchFamily="18" charset="0"/>
              </a:rPr>
              <a:t>Kamad</a:t>
            </a:r>
            <a:r>
              <a:rPr lang="en-IN" sz="2000" b="1" dirty="0" smtClean="0">
                <a:solidFill>
                  <a:schemeClr val="accent6">
                    <a:lumMod val="50000"/>
                  </a:schemeClr>
                </a:solidFill>
                <a:latin typeface="Baskerville Old Face" pitchFamily="18" charset="0"/>
              </a:rPr>
              <a:t> </a:t>
            </a:r>
            <a:r>
              <a:rPr lang="en-IN" sz="2000" b="1" dirty="0" err="1" smtClean="0">
                <a:solidFill>
                  <a:schemeClr val="accent6">
                    <a:lumMod val="50000"/>
                  </a:schemeClr>
                </a:solidFill>
                <a:latin typeface="Baskerville Old Face" pitchFamily="18" charset="0"/>
              </a:rPr>
              <a:t>Nath</a:t>
            </a:r>
            <a:r>
              <a:rPr lang="en-IN" sz="2000" b="1" dirty="0" smtClean="0">
                <a:solidFill>
                  <a:schemeClr val="accent6">
                    <a:lumMod val="50000"/>
                  </a:schemeClr>
                </a:solidFill>
                <a:latin typeface="Baskerville Old Face" pitchFamily="18" charset="0"/>
              </a:rPr>
              <a:t> </a:t>
            </a:r>
            <a:r>
              <a:rPr lang="en-IN" sz="2000" b="1" dirty="0" err="1" smtClean="0">
                <a:solidFill>
                  <a:schemeClr val="accent6">
                    <a:lumMod val="50000"/>
                  </a:schemeClr>
                </a:solidFill>
                <a:latin typeface="Baskerville Old Face" pitchFamily="18" charset="0"/>
              </a:rPr>
              <a:t>Shadilya</a:t>
            </a:r>
            <a:r>
              <a:rPr lang="en-IN" sz="2000" b="1" dirty="0" smtClean="0">
                <a:solidFill>
                  <a:schemeClr val="accent6">
                    <a:lumMod val="50000"/>
                  </a:schemeClr>
                </a:solidFill>
                <a:latin typeface="Baskerville Old Face" pitchFamily="18" charset="0"/>
              </a:rPr>
              <a:t> Research Scholar Department of Physics Patna University Patna</a:t>
            </a:r>
          </a:p>
          <a:p>
            <a:pPr algn="just"/>
            <a:r>
              <a:rPr lang="en-IN" sz="2000" b="1" dirty="0" smtClean="0">
                <a:solidFill>
                  <a:schemeClr val="accent6">
                    <a:lumMod val="50000"/>
                  </a:schemeClr>
                </a:solidFill>
                <a:latin typeface="Baskerville Old Face" pitchFamily="18" charset="0"/>
              </a:rPr>
              <a:t>            </a:t>
            </a:r>
            <a:r>
              <a:rPr lang="en-IN" sz="2000" b="1" dirty="0" err="1" smtClean="0">
                <a:solidFill>
                  <a:schemeClr val="accent6">
                    <a:lumMod val="50000"/>
                  </a:schemeClr>
                </a:solidFill>
                <a:latin typeface="Baskerville Old Face" pitchFamily="18" charset="0"/>
              </a:rPr>
              <a:t>Shristi</a:t>
            </a:r>
            <a:r>
              <a:rPr lang="en-IN" sz="2000" b="1" dirty="0" smtClean="0">
                <a:solidFill>
                  <a:schemeClr val="accent6">
                    <a:lumMod val="50000"/>
                  </a:schemeClr>
                </a:solidFill>
                <a:latin typeface="Baskerville Old Face" pitchFamily="18" charset="0"/>
              </a:rPr>
              <a:t> Research Scholar Department of Physics Patna University Patna</a:t>
            </a:r>
          </a:p>
          <a:p>
            <a:pPr algn="just"/>
            <a:endParaRPr lang="en-US" sz="2400" dirty="0">
              <a:latin typeface="Baskerville Old Face" pitchFamily="18" charset="0"/>
            </a:endParaRPr>
          </a:p>
        </p:txBody>
      </p:sp>
      <p:pic>
        <p:nvPicPr>
          <p:cNvPr id="4" name="Picture 3" descr="C:\Users\ADIM\Documents\download.jpg"/>
          <p:cNvPicPr/>
          <p:nvPr/>
        </p:nvPicPr>
        <p:blipFill>
          <a:blip r:embed="rId4"/>
          <a:srcRect/>
          <a:stretch>
            <a:fillRect/>
          </a:stretch>
        </p:blipFill>
        <p:spPr bwMode="auto">
          <a:xfrm>
            <a:off x="304800" y="457200"/>
            <a:ext cx="1188720" cy="1005840"/>
          </a:xfrm>
          <a:prstGeom prst="rect">
            <a:avLst/>
          </a:prstGeom>
          <a:noFill/>
          <a:ln w="9525">
            <a:noFill/>
            <a:miter lim="800000"/>
            <a:headEnd/>
            <a:tailEnd/>
          </a:ln>
          <a:effectLst>
            <a:outerShdw blurRad="190500" dist="228600" dir="2700000" algn="ctr">
              <a:srgbClr val="000000">
                <a:alpha val="30000"/>
              </a:srgbClr>
            </a:outerShdw>
          </a:effectLst>
        </p:spPr>
      </p:pic>
      <p:sp>
        <p:nvSpPr>
          <p:cNvPr id="5" name="Rectangle 4"/>
          <p:cNvSpPr/>
          <p:nvPr/>
        </p:nvSpPr>
        <p:spPr>
          <a:xfrm>
            <a:off x="0" y="5715000"/>
            <a:ext cx="8936182" cy="457200"/>
          </a:xfrm>
          <a:prstGeom prst="rect">
            <a:avLst/>
          </a:prstGeom>
          <a:solidFill>
            <a:srgbClr val="EA862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2023(Online Mode)</a:t>
            </a:r>
            <a:endParaRPr lang="en-US" sz="20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033" name="Object 1"/>
          <p:cNvGraphicFramePr>
            <a:graphicFrameLocks noChangeAspect="1"/>
          </p:cNvGraphicFramePr>
          <p:nvPr/>
        </p:nvGraphicFramePr>
        <p:xfrm>
          <a:off x="838200" y="228600"/>
          <a:ext cx="7696012" cy="5852160"/>
        </p:xfrm>
        <a:graphic>
          <a:graphicData uri="http://schemas.openxmlformats.org/presentationml/2006/ole">
            <p:oleObj spid="_x0000_s44033" name="Graph" r:id="rId3" imgW="4227111" imgH="3273268" progId="Origin50.Graph">
              <p:embed/>
            </p:oleObj>
          </a:graphicData>
        </a:graphic>
      </p:graphicFrame>
      <p:sp>
        <p:nvSpPr>
          <p:cNvPr id="44035" name=" 26"/>
          <p:cNvSpPr>
            <a:spLocks/>
          </p:cNvSpPr>
          <p:nvPr/>
        </p:nvSpPr>
        <p:spPr bwMode="auto">
          <a:xfrm>
            <a:off x="1828800" y="5867400"/>
            <a:ext cx="57912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Figure 3: Variation of neutron number N with logarithmic value of frequency.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5057" name="Object 1"/>
          <p:cNvGraphicFramePr>
            <a:graphicFrameLocks noChangeAspect="1"/>
          </p:cNvGraphicFramePr>
          <p:nvPr/>
        </p:nvGraphicFramePr>
        <p:xfrm>
          <a:off x="1143000" y="228600"/>
          <a:ext cx="6858000" cy="5486400"/>
        </p:xfrm>
        <a:graphic>
          <a:graphicData uri="http://schemas.openxmlformats.org/presentationml/2006/ole">
            <p:oleObj spid="_x0000_s45057" name="Graph" r:id="rId3" imgW="4023360" imgH="3108960" progId="Origin50.Graph">
              <p:embed/>
            </p:oleObj>
          </a:graphicData>
        </a:graphic>
      </p:graphicFrame>
      <p:sp>
        <p:nvSpPr>
          <p:cNvPr id="45059" name=" 29"/>
          <p:cNvSpPr>
            <a:spLocks/>
          </p:cNvSpPr>
          <p:nvPr/>
        </p:nvSpPr>
        <p:spPr bwMode="auto">
          <a:xfrm>
            <a:off x="946150" y="5410200"/>
            <a:ext cx="6369050" cy="381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Figure 4: Dependence of penetration probability P with N</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1" name="Object 1"/>
          <p:cNvGraphicFramePr>
            <a:graphicFrameLocks noChangeAspect="1"/>
          </p:cNvGraphicFramePr>
          <p:nvPr/>
        </p:nvGraphicFramePr>
        <p:xfrm>
          <a:off x="1523998" y="380999"/>
          <a:ext cx="7040880" cy="5405920"/>
        </p:xfrm>
        <a:graphic>
          <a:graphicData uri="http://schemas.openxmlformats.org/presentationml/2006/ole">
            <p:oleObj spid="_x0000_s46081" name="Graph" r:id="rId3" imgW="4227111" imgH="3273268" progId="Origin50.Graph">
              <p:embed/>
            </p:oleObj>
          </a:graphicData>
        </a:graphic>
      </p:graphicFrame>
      <p:sp>
        <p:nvSpPr>
          <p:cNvPr id="46083" name=" 30"/>
          <p:cNvSpPr>
            <a:spLocks/>
          </p:cNvSpPr>
          <p:nvPr/>
        </p:nvSpPr>
        <p:spPr bwMode="auto">
          <a:xfrm>
            <a:off x="2362200" y="5486400"/>
            <a:ext cx="5486400" cy="609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Figure 5: Variation of neutron number N With logarithmic values of Pre-formation factor of alpha particle.</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05" name="Object 1"/>
          <p:cNvGraphicFramePr>
            <a:graphicFrameLocks noChangeAspect="1"/>
          </p:cNvGraphicFramePr>
          <p:nvPr/>
        </p:nvGraphicFramePr>
        <p:xfrm>
          <a:off x="1219198" y="380999"/>
          <a:ext cx="7626090" cy="5212080"/>
        </p:xfrm>
        <a:graphic>
          <a:graphicData uri="http://schemas.openxmlformats.org/presentationml/2006/ole">
            <p:oleObj spid="_x0000_s47105" name="Graph" r:id="rId3" imgW="4227111" imgH="3273268" progId="Origin50.Graph">
              <p:embed/>
            </p:oleObj>
          </a:graphicData>
        </a:graphic>
      </p:graphicFrame>
      <p:sp>
        <p:nvSpPr>
          <p:cNvPr id="47107" name=" 31"/>
          <p:cNvSpPr>
            <a:spLocks/>
          </p:cNvSpPr>
          <p:nvPr/>
        </p:nvSpPr>
        <p:spPr bwMode="auto">
          <a:xfrm>
            <a:off x="2438400" y="5334000"/>
            <a:ext cx="53340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Figure 6: Linear relation between the Experimental and calculated T</a:t>
            </a:r>
            <a:r>
              <a:rPr kumimoji="0" lang="en-US" sz="1600" b="0"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1/2</a:t>
            </a:r>
            <a:r>
              <a:rPr kumimoji="0" lang="en-US" sz="16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of </a:t>
            </a:r>
            <a:r>
              <a:rPr kumimoji="0" lang="en-US" sz="1600" b="0" i="0" u="none" strike="noStrike" cap="none" normalizeH="0" baseline="30000" dirty="0" smtClean="0">
                <a:ln>
                  <a:noFill/>
                </a:ln>
                <a:solidFill>
                  <a:schemeClr val="tx1"/>
                </a:solidFill>
                <a:effectLst/>
                <a:latin typeface="Times New Roman" pitchFamily="18" charset="0"/>
                <a:ea typeface="Arial" pitchFamily="34" charset="0"/>
                <a:cs typeface="Arial" pitchFamily="34" charset="0"/>
              </a:rPr>
              <a:t>202-226</a:t>
            </a:r>
            <a:r>
              <a:rPr kumimoji="0" lang="en-US" sz="16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Ra</a:t>
            </a:r>
            <a:r>
              <a:rPr kumimoji="0" lang="en-US" sz="1600" b="0" i="0" u="none" strike="noStrike" cap="none" normalizeH="0" baseline="-25000" dirty="0" smtClean="0">
                <a:ln>
                  <a:noFill/>
                </a:ln>
                <a:solidFill>
                  <a:schemeClr val="tx1"/>
                </a:solidFill>
                <a:effectLst/>
                <a:latin typeface="Times New Roman" pitchFamily="18" charset="0"/>
                <a:ea typeface="Arial" pitchFamily="34" charset="0"/>
                <a:cs typeface="Arial" pitchFamily="34" charset="0"/>
              </a:rPr>
              <a:t>88</a:t>
            </a:r>
            <a:r>
              <a:rPr kumimoji="0" lang="en-US" sz="16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nuclei.</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1047750" y="0"/>
          <a:ext cx="7680325" cy="6434138"/>
        </p:xfrm>
        <a:graphic>
          <a:graphicData uri="http://schemas.openxmlformats.org/presentationml/2006/ole">
            <p:oleObj spid="_x0000_s32770" name="Document" r:id="rId3" imgW="9552505" imgH="8044917" progId="Word.Document.12">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01" name="Object 1"/>
          <p:cNvGraphicFramePr>
            <a:graphicFrameLocks noChangeAspect="1"/>
          </p:cNvGraphicFramePr>
          <p:nvPr/>
        </p:nvGraphicFramePr>
        <p:xfrm>
          <a:off x="990599" y="304800"/>
          <a:ext cx="7315200" cy="5689593"/>
        </p:xfrm>
        <a:graphic>
          <a:graphicData uri="http://schemas.openxmlformats.org/presentationml/2006/ole">
            <p:oleObj spid="_x0000_s51201" name="Graph" r:id="rId3" imgW="4227111" imgH="3273268" progId="Origin50.Graph">
              <p:embed/>
            </p:oleObj>
          </a:graphicData>
        </a:graphic>
      </p:graphicFrame>
      <p:sp>
        <p:nvSpPr>
          <p:cNvPr id="51203" name=" 32"/>
          <p:cNvSpPr>
            <a:spLocks/>
          </p:cNvSpPr>
          <p:nvPr/>
        </p:nvSpPr>
        <p:spPr bwMode="auto">
          <a:xfrm>
            <a:off x="2133600" y="5715000"/>
            <a:ext cx="5334000" cy="533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sng" strike="noStrike" cap="none" normalizeH="0" baseline="0" dirty="0" smtClean="0">
                <a:ln>
                  <a:noFill/>
                </a:ln>
                <a:solidFill>
                  <a:schemeClr val="tx1"/>
                </a:solidFill>
                <a:effectLst/>
                <a:latin typeface="Times New Roman" pitchFamily="18" charset="0"/>
                <a:ea typeface="Arial" pitchFamily="34" charset="0"/>
                <a:cs typeface="Arial" pitchFamily="34" charset="0"/>
              </a:rPr>
              <a:t>Figure 7: Variation of neutron number N With logarithmic values of velocity.</a:t>
            </a:r>
            <a:endParaRPr kumimoji="0" lang="en-US" sz="1600" b="1" i="0" u="sng"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0177" name="Object 1"/>
          <p:cNvGraphicFramePr>
            <a:graphicFrameLocks noChangeAspect="1"/>
          </p:cNvGraphicFramePr>
          <p:nvPr/>
        </p:nvGraphicFramePr>
        <p:xfrm>
          <a:off x="1143000" y="0"/>
          <a:ext cx="6752178" cy="5303520"/>
        </p:xfrm>
        <a:graphic>
          <a:graphicData uri="http://schemas.openxmlformats.org/presentationml/2006/ole">
            <p:oleObj spid="_x0000_s50177" name="Graph" r:id="rId3" imgW="4227111" imgH="3273268" progId="Origin50.Graph">
              <p:embed/>
            </p:oleObj>
          </a:graphicData>
        </a:graphic>
      </p:graphicFrame>
      <p:sp>
        <p:nvSpPr>
          <p:cNvPr id="50179" name=" 34"/>
          <p:cNvSpPr>
            <a:spLocks/>
          </p:cNvSpPr>
          <p:nvPr/>
        </p:nvSpPr>
        <p:spPr bwMode="auto">
          <a:xfrm>
            <a:off x="838200" y="5410200"/>
            <a:ext cx="7162800" cy="762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sng" strike="noStrike" cap="none" normalizeH="0" baseline="0" dirty="0" smtClean="0">
                <a:ln>
                  <a:noFill/>
                </a:ln>
                <a:solidFill>
                  <a:schemeClr val="tx1"/>
                </a:solidFill>
                <a:effectLst/>
                <a:latin typeface="Times New Roman" pitchFamily="18" charset="0"/>
                <a:ea typeface="Arial" pitchFamily="34" charset="0"/>
                <a:cs typeface="Arial" pitchFamily="34" charset="0"/>
              </a:rPr>
              <a:t>Figure 8: Variation of neutron number N with logarithmic value of frequency.</a:t>
            </a:r>
            <a:endParaRPr kumimoji="0" lang="en-US" sz="1600" b="1" i="0" u="sng"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9153" name="Object 1"/>
          <p:cNvGraphicFramePr>
            <a:graphicFrameLocks noChangeAspect="1"/>
          </p:cNvGraphicFramePr>
          <p:nvPr/>
        </p:nvGraphicFramePr>
        <p:xfrm>
          <a:off x="1295400" y="0"/>
          <a:ext cx="6781124" cy="5303520"/>
        </p:xfrm>
        <a:graphic>
          <a:graphicData uri="http://schemas.openxmlformats.org/presentationml/2006/ole">
            <p:oleObj spid="_x0000_s49153" name="Graph" r:id="rId3" imgW="4227111" imgH="3273268" progId="Origin50.Graph">
              <p:embed/>
            </p:oleObj>
          </a:graphicData>
        </a:graphic>
      </p:graphicFrame>
      <p:sp>
        <p:nvSpPr>
          <p:cNvPr id="49155" name=" 35"/>
          <p:cNvSpPr>
            <a:spLocks/>
          </p:cNvSpPr>
          <p:nvPr/>
        </p:nvSpPr>
        <p:spPr bwMode="auto">
          <a:xfrm>
            <a:off x="1295400" y="5257801"/>
            <a:ext cx="6019800" cy="533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sng" strike="noStrike" cap="none" normalizeH="0" baseline="0" dirty="0" smtClean="0">
                <a:ln>
                  <a:noFill/>
                </a:ln>
                <a:solidFill>
                  <a:schemeClr val="tx1"/>
                </a:solidFill>
                <a:effectLst/>
                <a:latin typeface="Times New Roman" pitchFamily="18" charset="0"/>
                <a:ea typeface="Arial" pitchFamily="34" charset="0"/>
                <a:cs typeface="Arial" pitchFamily="34" charset="0"/>
              </a:rPr>
              <a:t>Figure9: Dependence of penetration probability P with 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8129" name="Object 1"/>
          <p:cNvGraphicFramePr>
            <a:graphicFrameLocks noChangeAspect="1"/>
          </p:cNvGraphicFramePr>
          <p:nvPr/>
        </p:nvGraphicFramePr>
        <p:xfrm>
          <a:off x="990600" y="228600"/>
          <a:ext cx="6851317" cy="5303520"/>
        </p:xfrm>
        <a:graphic>
          <a:graphicData uri="http://schemas.openxmlformats.org/presentationml/2006/ole">
            <p:oleObj spid="_x0000_s48129" name="Graph" r:id="rId3" imgW="4227111" imgH="3273268" progId="Origin50.Graph">
              <p:embed/>
            </p:oleObj>
          </a:graphicData>
        </a:graphic>
      </p:graphicFrame>
      <p:sp>
        <p:nvSpPr>
          <p:cNvPr id="48131" name=" 36"/>
          <p:cNvSpPr>
            <a:spLocks/>
          </p:cNvSpPr>
          <p:nvPr/>
        </p:nvSpPr>
        <p:spPr bwMode="auto">
          <a:xfrm>
            <a:off x="914400" y="5638800"/>
            <a:ext cx="7086600" cy="609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sng" strike="noStrike" cap="none" normalizeH="0" baseline="0" dirty="0" smtClean="0">
                <a:ln>
                  <a:noFill/>
                </a:ln>
                <a:solidFill>
                  <a:schemeClr val="tx1"/>
                </a:solidFill>
                <a:effectLst/>
                <a:latin typeface="Times New Roman" pitchFamily="18" charset="0"/>
                <a:ea typeface="Arial" pitchFamily="34" charset="0"/>
                <a:cs typeface="Arial" pitchFamily="34" charset="0"/>
              </a:rPr>
              <a:t>Figure 10: Variation of neutron number N With logarithmic values of Pre-formation factor of alpha particle.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3249" name="Object 1"/>
          <p:cNvGraphicFramePr>
            <a:graphicFrameLocks noChangeAspect="1"/>
          </p:cNvGraphicFramePr>
          <p:nvPr/>
        </p:nvGraphicFramePr>
        <p:xfrm>
          <a:off x="1295395" y="381000"/>
          <a:ext cx="6933139" cy="4572000"/>
        </p:xfrm>
        <a:graphic>
          <a:graphicData uri="http://schemas.openxmlformats.org/presentationml/2006/ole">
            <p:oleObj spid="_x0000_s53249" name="Graph" r:id="rId3" imgW="4227111" imgH="3273268" progId="Origin50.Graph">
              <p:embed/>
            </p:oleObj>
          </a:graphicData>
        </a:graphic>
      </p:graphicFrame>
      <p:sp>
        <p:nvSpPr>
          <p:cNvPr id="53251" name=" 37"/>
          <p:cNvSpPr>
            <a:spLocks/>
          </p:cNvSpPr>
          <p:nvPr/>
        </p:nvSpPr>
        <p:spPr bwMode="auto">
          <a:xfrm>
            <a:off x="990600" y="5410200"/>
            <a:ext cx="6553200" cy="609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b="1" i="0" u="sng" strike="noStrike" cap="none" normalizeH="0" baseline="0" dirty="0" smtClean="0">
                <a:ln>
                  <a:noFill/>
                </a:ln>
                <a:solidFill>
                  <a:schemeClr val="tx1"/>
                </a:solidFill>
                <a:effectLst/>
                <a:latin typeface="Times New Roman" pitchFamily="18" charset="0"/>
                <a:ea typeface="Arial" pitchFamily="34" charset="0"/>
                <a:cs typeface="Arial" pitchFamily="34" charset="0"/>
              </a:rPr>
              <a:t>Figure 11: Linear relation between the Experimental and calculated T</a:t>
            </a:r>
            <a:r>
              <a:rPr kumimoji="0" lang="en-US" b="1" i="0" u="sng" strike="noStrike" cap="none" normalizeH="0" baseline="-25000" dirty="0" smtClean="0">
                <a:ln>
                  <a:noFill/>
                </a:ln>
                <a:solidFill>
                  <a:schemeClr val="tx1"/>
                </a:solidFill>
                <a:effectLst/>
                <a:latin typeface="Times New Roman" pitchFamily="18" charset="0"/>
                <a:ea typeface="Arial" pitchFamily="34" charset="0"/>
                <a:cs typeface="Arial" pitchFamily="34" charset="0"/>
              </a:rPr>
              <a:t>1/2 </a:t>
            </a:r>
            <a:r>
              <a:rPr kumimoji="0" lang="en-US" b="1" i="0" u="sng" strike="noStrike" cap="none" normalizeH="0" baseline="0" dirty="0" smtClean="0">
                <a:ln>
                  <a:noFill/>
                </a:ln>
                <a:solidFill>
                  <a:schemeClr val="tx1"/>
                </a:solidFill>
                <a:effectLst/>
                <a:latin typeface="Times New Roman" pitchFamily="18" charset="0"/>
                <a:ea typeface="Arial" pitchFamily="34" charset="0"/>
                <a:cs typeface="Arial" pitchFamily="34" charset="0"/>
              </a:rPr>
              <a:t>of </a:t>
            </a:r>
            <a:r>
              <a:rPr kumimoji="0" lang="en-US" b="1" i="0" u="sng" strike="noStrike" cap="none" normalizeH="0" baseline="30000" dirty="0" smtClean="0">
                <a:ln>
                  <a:noFill/>
                </a:ln>
                <a:solidFill>
                  <a:schemeClr val="tx1"/>
                </a:solidFill>
                <a:effectLst/>
                <a:latin typeface="Times New Roman" pitchFamily="18" charset="0"/>
                <a:ea typeface="Arial" pitchFamily="34" charset="0"/>
                <a:cs typeface="Arial" pitchFamily="34" charset="0"/>
              </a:rPr>
              <a:t>218-238</a:t>
            </a:r>
            <a:r>
              <a:rPr kumimoji="0" lang="en-US" b="1" i="0" u="sng" strike="noStrike" cap="none" normalizeH="0" baseline="0" dirty="0" smtClean="0">
                <a:ln>
                  <a:noFill/>
                </a:ln>
                <a:solidFill>
                  <a:schemeClr val="tx1"/>
                </a:solidFill>
                <a:effectLst/>
                <a:latin typeface="Times New Roman" pitchFamily="18" charset="0"/>
                <a:ea typeface="Arial" pitchFamily="34" charset="0"/>
                <a:cs typeface="Arial" pitchFamily="34" charset="0"/>
              </a:rPr>
              <a:t>U</a:t>
            </a:r>
            <a:r>
              <a:rPr kumimoji="0" lang="en-US" b="1" i="0" u="sng" strike="noStrike" cap="none" normalizeH="0" baseline="-25000" dirty="0" smtClean="0">
                <a:ln>
                  <a:noFill/>
                </a:ln>
                <a:solidFill>
                  <a:schemeClr val="tx1"/>
                </a:solidFill>
                <a:effectLst/>
                <a:latin typeface="Times New Roman" pitchFamily="18" charset="0"/>
                <a:ea typeface="Arial" pitchFamily="34" charset="0"/>
                <a:cs typeface="Arial" pitchFamily="34" charset="0"/>
              </a:rPr>
              <a:t>92</a:t>
            </a:r>
            <a:endParaRPr kumimoji="0" lang="en-US" b="1" i="0" u="sng" strike="noStrike" cap="none" normalizeH="0" baseline="0" dirty="0" smtClean="0">
              <a:ln>
                <a:noFill/>
              </a:ln>
              <a:solidFill>
                <a:schemeClr val="tx1"/>
              </a:solidFill>
              <a:effectLst/>
              <a:latin typeface="Times New Roman" pitchFamily="18"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457199"/>
          </a:xfrm>
        </p:spPr>
        <p:txBody>
          <a:bodyPr>
            <a:normAutofit fontScale="90000"/>
          </a:bodyPr>
          <a:lstStyle/>
          <a:p>
            <a:pPr algn="l"/>
            <a:r>
              <a:rPr lang="en-US" dirty="0" smtClean="0"/>
              <a:t>Abstract:-</a:t>
            </a:r>
            <a:endParaRPr lang="en-US" dirty="0"/>
          </a:p>
        </p:txBody>
      </p:sp>
      <p:sp>
        <p:nvSpPr>
          <p:cNvPr id="3" name="Subtitle 2"/>
          <p:cNvSpPr>
            <a:spLocks noGrp="1"/>
          </p:cNvSpPr>
          <p:nvPr>
            <p:ph type="subTitle" idx="1"/>
          </p:nvPr>
        </p:nvSpPr>
        <p:spPr>
          <a:xfrm>
            <a:off x="457200" y="1219200"/>
            <a:ext cx="8458200" cy="5105400"/>
          </a:xfrm>
        </p:spPr>
        <p:txBody>
          <a:bodyPr>
            <a:normAutofit fontScale="55000" lnSpcReduction="20000"/>
          </a:bodyPr>
          <a:lstStyle/>
          <a:p>
            <a:pPr algn="just">
              <a:buBlip>
                <a:blip r:embed="rId2"/>
              </a:buBlip>
            </a:pPr>
            <a:r>
              <a:rPr lang="en-US" sz="3600" dirty="0">
                <a:solidFill>
                  <a:srgbClr val="002060"/>
                </a:solidFill>
              </a:rPr>
              <a:t>The nuclear shell model plays an important role in the pre-formation of alpha particles. It shows the existence of magic numbers, which predicts the nucleus to form a strongly bound closed shell. When the protons number (Z) or the neutrons number (A-Z) is equal to 2,8,20,28,50,82 or 126, which are known as the “Magic Numbers”. </a:t>
            </a:r>
            <a:endParaRPr lang="en-US" sz="3600" dirty="0" smtClean="0">
              <a:solidFill>
                <a:srgbClr val="002060"/>
              </a:solidFill>
            </a:endParaRPr>
          </a:p>
          <a:p>
            <a:pPr algn="just">
              <a:buBlip>
                <a:blip r:embed="rId2"/>
              </a:buBlip>
            </a:pPr>
            <a:r>
              <a:rPr lang="en-US" sz="3600" dirty="0" smtClean="0">
                <a:solidFill>
                  <a:srgbClr val="002060"/>
                </a:solidFill>
              </a:rPr>
              <a:t>We </a:t>
            </a:r>
            <a:r>
              <a:rPr lang="en-US" sz="3600" dirty="0">
                <a:solidFill>
                  <a:srgbClr val="002060"/>
                </a:solidFill>
              </a:rPr>
              <a:t>have developed a model which we named as S-potential by smoothening the potential well inside the nucleus to the top of the coulomb barrier at the outer side of the potential well. </a:t>
            </a:r>
            <a:endParaRPr lang="en-US" sz="3600" dirty="0" smtClean="0">
              <a:solidFill>
                <a:srgbClr val="002060"/>
              </a:solidFill>
            </a:endParaRPr>
          </a:p>
          <a:p>
            <a:pPr algn="just">
              <a:buBlip>
                <a:blip r:embed="rId2"/>
              </a:buBlip>
            </a:pPr>
            <a:r>
              <a:rPr lang="en-US" sz="3600" dirty="0" smtClean="0">
                <a:solidFill>
                  <a:srgbClr val="002060"/>
                </a:solidFill>
              </a:rPr>
              <a:t>We </a:t>
            </a:r>
            <a:r>
              <a:rPr lang="en-US" sz="3600" dirty="0">
                <a:solidFill>
                  <a:srgbClr val="002060"/>
                </a:solidFill>
              </a:rPr>
              <a:t>have studied the alpha decay of some even-even heavy nuclei and the half-lives obtained were found to be in a very good agreement with the experimental data available. The pre-formation factor and the penetration probability were determined by modifying the Gamow’s theory of alpha decay by varying the potential. </a:t>
            </a:r>
            <a:endParaRPr lang="en-US" sz="3600" dirty="0" smtClean="0">
              <a:solidFill>
                <a:srgbClr val="002060"/>
              </a:solidFill>
            </a:endParaRPr>
          </a:p>
          <a:p>
            <a:pPr algn="just">
              <a:buBlip>
                <a:blip r:embed="rId2"/>
              </a:buBlip>
            </a:pPr>
            <a:r>
              <a:rPr lang="en-US" sz="3600" dirty="0" smtClean="0">
                <a:solidFill>
                  <a:srgbClr val="002060"/>
                </a:solidFill>
              </a:rPr>
              <a:t>We </a:t>
            </a:r>
            <a:r>
              <a:rPr lang="en-US" sz="3600" dirty="0">
                <a:solidFill>
                  <a:srgbClr val="002060"/>
                </a:solidFill>
              </a:rPr>
              <a:t>have studied the microscopic structure properties for</a:t>
            </a:r>
            <a:r>
              <a:rPr lang="en-US" sz="3600" baseline="30000" dirty="0">
                <a:solidFill>
                  <a:srgbClr val="002060"/>
                </a:solidFill>
              </a:rPr>
              <a:t>202-226</a:t>
            </a:r>
            <a:r>
              <a:rPr lang="en-US" sz="3600" dirty="0">
                <a:solidFill>
                  <a:srgbClr val="002060"/>
                </a:solidFill>
              </a:rPr>
              <a:t>Ra</a:t>
            </a:r>
            <a:r>
              <a:rPr lang="en-US" sz="3600" baseline="-25000" dirty="0">
                <a:solidFill>
                  <a:srgbClr val="002060"/>
                </a:solidFill>
              </a:rPr>
              <a:t>88</a:t>
            </a:r>
            <a:r>
              <a:rPr lang="en-US" sz="3600" dirty="0">
                <a:solidFill>
                  <a:srgbClr val="002060"/>
                </a:solidFill>
              </a:rPr>
              <a:t>and </a:t>
            </a:r>
            <a:r>
              <a:rPr lang="en-US" sz="3600" baseline="30000" dirty="0">
                <a:solidFill>
                  <a:srgbClr val="002060"/>
                </a:solidFill>
              </a:rPr>
              <a:t>210-232</a:t>
            </a:r>
            <a:r>
              <a:rPr lang="en-US" sz="3600" dirty="0">
                <a:solidFill>
                  <a:srgbClr val="002060"/>
                </a:solidFill>
              </a:rPr>
              <a:t>Th</a:t>
            </a:r>
            <a:r>
              <a:rPr lang="en-US" sz="3600" baseline="-25000" dirty="0">
                <a:solidFill>
                  <a:srgbClr val="002060"/>
                </a:solidFill>
              </a:rPr>
              <a:t>90</a:t>
            </a:r>
            <a:r>
              <a:rPr lang="en-US" sz="3600" dirty="0">
                <a:solidFill>
                  <a:srgbClr val="002060"/>
                </a:solidFill>
              </a:rPr>
              <a:t>. It was observed that at N=126 the pre-formation factor and penetration probability decreases with increasing N which shows that the closed shell effects plays an important role in the alpha formation process</a:t>
            </a:r>
            <a:r>
              <a:rPr lang="en-US" sz="3600" dirty="0" smtClean="0">
                <a:solidFill>
                  <a:srgbClr val="002060"/>
                </a:solidFill>
              </a:rPr>
              <a:t>. The </a:t>
            </a:r>
            <a:r>
              <a:rPr lang="en-US" sz="3600" dirty="0">
                <a:solidFill>
                  <a:srgbClr val="002060"/>
                </a:solidFill>
              </a:rPr>
              <a:t>S-potential was found to be a better model for obtaining the accurate half-lives of heavy nuclei.</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614363" y="0"/>
          <a:ext cx="7697787" cy="6218238"/>
        </p:xfrm>
        <a:graphic>
          <a:graphicData uri="http://schemas.openxmlformats.org/presentationml/2006/ole">
            <p:oleObj spid="_x0000_s35842" name="Document" r:id="rId3" imgW="11626152" imgH="9405145" progId="Word.Document.12">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614363" y="0"/>
          <a:ext cx="7697787" cy="6218238"/>
        </p:xfrm>
        <a:graphic>
          <a:graphicData uri="http://schemas.openxmlformats.org/presentationml/2006/ole">
            <p:oleObj spid="_x0000_s39938" name="Document" r:id="rId3" imgW="11626152" imgH="9405145" progId="Word.Document.12">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881063" y="0"/>
          <a:ext cx="7697787" cy="5753100"/>
        </p:xfrm>
        <a:graphic>
          <a:graphicData uri="http://schemas.openxmlformats.org/presentationml/2006/ole">
            <p:oleObj spid="_x0000_s36866" name="Document" r:id="rId3" imgW="11615558" imgH="8708628" progId="Word.Document.12">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881063" y="0"/>
          <a:ext cx="7697787" cy="5753100"/>
        </p:xfrm>
        <a:graphic>
          <a:graphicData uri="http://schemas.openxmlformats.org/presentationml/2006/ole">
            <p:oleObj spid="_x0000_s37890" name="Document" r:id="rId3" imgW="11615558" imgH="8708628" progId="Word.Document.12">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990600"/>
          </a:xfrm>
        </p:spPr>
        <p:txBody>
          <a:bodyPr>
            <a:normAutofit fontScale="90000"/>
          </a:bodyPr>
          <a:lstStyle/>
          <a:p>
            <a:pPr algn="l"/>
            <a:r>
              <a:rPr lang="en-US" b="1" dirty="0" smtClean="0">
                <a:solidFill>
                  <a:srgbClr val="7030A0"/>
                </a:solidFill>
              </a:rPr>
              <a:t>References:-</a:t>
            </a:r>
            <a:r>
              <a:rPr lang="en-US" dirty="0" smtClean="0"/>
              <a:t/>
            </a:r>
            <a:br>
              <a:rPr lang="en-US" dirty="0" smtClean="0"/>
            </a:br>
            <a:endParaRPr lang="en-US" dirty="0"/>
          </a:p>
        </p:txBody>
      </p:sp>
      <p:sp>
        <p:nvSpPr>
          <p:cNvPr id="3" name="Subtitle 2"/>
          <p:cNvSpPr>
            <a:spLocks noGrp="1"/>
          </p:cNvSpPr>
          <p:nvPr>
            <p:ph type="subTitle" idx="1"/>
          </p:nvPr>
        </p:nvSpPr>
        <p:spPr>
          <a:xfrm>
            <a:off x="533400" y="1143000"/>
            <a:ext cx="8305800" cy="5410200"/>
          </a:xfrm>
        </p:spPr>
        <p:txBody>
          <a:bodyPr>
            <a:normAutofit fontScale="40000" lnSpcReduction="20000"/>
          </a:bodyPr>
          <a:lstStyle/>
          <a:p>
            <a:r>
              <a:rPr lang="en-US" dirty="0" smtClean="0"/>
              <a:t> </a:t>
            </a:r>
          </a:p>
          <a:p>
            <a:pPr algn="l"/>
            <a:r>
              <a:rPr lang="en-US" sz="8000" dirty="0" smtClean="0">
                <a:solidFill>
                  <a:srgbClr val="002060"/>
                </a:solidFill>
              </a:rPr>
              <a:t>[1]. </a:t>
            </a:r>
            <a:r>
              <a:rPr lang="en-US" sz="8000" dirty="0" err="1" smtClean="0">
                <a:solidFill>
                  <a:srgbClr val="002060"/>
                </a:solidFill>
              </a:rPr>
              <a:t>G.Gamow,Z</a:t>
            </a:r>
            <a:r>
              <a:rPr lang="en-US" sz="8000" dirty="0" smtClean="0">
                <a:solidFill>
                  <a:srgbClr val="002060"/>
                </a:solidFill>
              </a:rPr>
              <a:t> Phys.51,204 (1928)</a:t>
            </a:r>
          </a:p>
          <a:p>
            <a:pPr algn="l"/>
            <a:r>
              <a:rPr lang="en-US" sz="8000" dirty="0" smtClean="0">
                <a:solidFill>
                  <a:srgbClr val="002060"/>
                </a:solidFill>
              </a:rPr>
              <a:t>[2].A.Sandulescu, </a:t>
            </a:r>
            <a:r>
              <a:rPr lang="en-US" sz="8000" dirty="0" err="1" smtClean="0">
                <a:solidFill>
                  <a:srgbClr val="002060"/>
                </a:solidFill>
              </a:rPr>
              <a:t>D.N.Poenaru</a:t>
            </a:r>
            <a:r>
              <a:rPr lang="en-US" sz="8000" dirty="0" smtClean="0">
                <a:solidFill>
                  <a:srgbClr val="002060"/>
                </a:solidFill>
              </a:rPr>
              <a:t> and </a:t>
            </a:r>
            <a:r>
              <a:rPr lang="en-US" sz="8000" dirty="0" err="1" smtClean="0">
                <a:solidFill>
                  <a:srgbClr val="002060"/>
                </a:solidFill>
              </a:rPr>
              <a:t>W.Greiner</a:t>
            </a:r>
            <a:r>
              <a:rPr lang="en-US" sz="8000" dirty="0" smtClean="0">
                <a:solidFill>
                  <a:srgbClr val="002060"/>
                </a:solidFill>
              </a:rPr>
              <a:t>, Sov.J.Part.Nucl.11,(1980) 528..</a:t>
            </a:r>
          </a:p>
          <a:p>
            <a:pPr algn="l"/>
            <a:r>
              <a:rPr lang="en-US" sz="8000" dirty="0" smtClean="0">
                <a:solidFill>
                  <a:srgbClr val="002060"/>
                </a:solidFill>
              </a:rPr>
              <a:t>[3].H.F.Zhang and </a:t>
            </a:r>
            <a:r>
              <a:rPr lang="en-US" sz="8000" dirty="0" err="1" smtClean="0">
                <a:solidFill>
                  <a:srgbClr val="002060"/>
                </a:solidFill>
              </a:rPr>
              <a:t>G.Royer,phys</a:t>
            </a:r>
            <a:r>
              <a:rPr lang="en-US" sz="8000" dirty="0" smtClean="0">
                <a:solidFill>
                  <a:srgbClr val="002060"/>
                </a:solidFill>
              </a:rPr>
              <a:t> rev c77,054318(2008)</a:t>
            </a:r>
          </a:p>
          <a:p>
            <a:pPr algn="l"/>
            <a:r>
              <a:rPr lang="en-US" sz="8000" dirty="0" smtClean="0">
                <a:solidFill>
                  <a:srgbClr val="002060"/>
                </a:solidFill>
              </a:rPr>
              <a:t>[4]. Sumita Singh and </a:t>
            </a:r>
            <a:r>
              <a:rPr lang="en-US" sz="8000" dirty="0" err="1" smtClean="0">
                <a:solidFill>
                  <a:srgbClr val="002060"/>
                </a:solidFill>
              </a:rPr>
              <a:t>Shristi</a:t>
            </a:r>
            <a:r>
              <a:rPr lang="en-US" sz="8000" dirty="0" smtClean="0">
                <a:solidFill>
                  <a:srgbClr val="002060"/>
                </a:solidFill>
              </a:rPr>
              <a:t>, Journal of Patna Science   College, </a:t>
            </a:r>
            <a:r>
              <a:rPr lang="en-US" sz="8000" dirty="0" err="1" smtClean="0">
                <a:solidFill>
                  <a:srgbClr val="002060"/>
                </a:solidFill>
              </a:rPr>
              <a:t>Vol</a:t>
            </a:r>
            <a:r>
              <a:rPr lang="en-US" sz="8000" dirty="0" smtClean="0">
                <a:solidFill>
                  <a:srgbClr val="002060"/>
                </a:solidFill>
              </a:rPr>
              <a:t> 6,(2018) 99-105</a:t>
            </a:r>
          </a:p>
          <a:p>
            <a:pPr algn="l"/>
            <a:r>
              <a:rPr lang="en-US" sz="8000" dirty="0" smtClean="0">
                <a:solidFill>
                  <a:srgbClr val="002060"/>
                </a:solidFill>
              </a:rPr>
              <a:t>[5] Manuscript No: ISCA-RJRS-2019-040 Research Journal of Recent Sciences ISSN 2277-2502.</a:t>
            </a:r>
          </a:p>
          <a:p>
            <a:pPr algn="l"/>
            <a:r>
              <a:rPr lang="en-US" sz="8000" dirty="0" smtClean="0">
                <a:solidFill>
                  <a:srgbClr val="002060"/>
                </a:solidFill>
              </a:rPr>
              <a:t> </a:t>
            </a:r>
          </a:p>
          <a:p>
            <a:endParaRPr lang="en-US"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457199"/>
          </a:xfrm>
        </p:spPr>
        <p:txBody>
          <a:bodyPr>
            <a:normAutofit fontScale="90000"/>
          </a:bodyPr>
          <a:lstStyle/>
          <a:p>
            <a:pPr algn="just"/>
            <a:r>
              <a:rPr lang="en-US" dirty="0" smtClean="0"/>
              <a:t>INTRODUCTION:-</a:t>
            </a:r>
            <a:endParaRPr lang="en-US" dirty="0"/>
          </a:p>
        </p:txBody>
      </p:sp>
      <p:sp>
        <p:nvSpPr>
          <p:cNvPr id="3" name="Subtitle 2"/>
          <p:cNvSpPr>
            <a:spLocks noGrp="1"/>
          </p:cNvSpPr>
          <p:nvPr>
            <p:ph type="subTitle" idx="1"/>
          </p:nvPr>
        </p:nvSpPr>
        <p:spPr>
          <a:xfrm>
            <a:off x="533400" y="1143000"/>
            <a:ext cx="8305800" cy="5257800"/>
          </a:xfrm>
        </p:spPr>
        <p:txBody>
          <a:bodyPr>
            <a:noAutofit/>
          </a:bodyPr>
          <a:lstStyle/>
          <a:p>
            <a:pPr algn="just">
              <a:buBlip>
                <a:blip r:embed="rId2"/>
              </a:buBlip>
            </a:pPr>
            <a:r>
              <a:rPr lang="en-US" sz="1600" dirty="0" smtClean="0">
                <a:solidFill>
                  <a:srgbClr val="002060"/>
                </a:solidFill>
              </a:rPr>
              <a:t>To </a:t>
            </a:r>
            <a:r>
              <a:rPr lang="en-US" sz="1600" dirty="0">
                <a:solidFill>
                  <a:srgbClr val="002060"/>
                </a:solidFill>
              </a:rPr>
              <a:t>get a better understanding of nuclear structure and its properties, the detailed study of alpha emission becomes promising. The first theoretical explanation of the α-decay was given by George Gamow in the year 1928</a:t>
            </a:r>
            <a:r>
              <a:rPr lang="en-US" sz="1600" baseline="30000" dirty="0">
                <a:solidFill>
                  <a:srgbClr val="002060"/>
                </a:solidFill>
              </a:rPr>
              <a:t>1</a:t>
            </a:r>
            <a:r>
              <a:rPr lang="en-US" sz="1600" dirty="0">
                <a:solidFill>
                  <a:srgbClr val="002060"/>
                </a:solidFill>
              </a:rPr>
              <a:t>.The spontaneous emission of nuclei with higher A values compared to α-particles and without neutron emission was proposed by </a:t>
            </a:r>
            <a:r>
              <a:rPr lang="en-US" sz="1600" dirty="0" err="1">
                <a:solidFill>
                  <a:srgbClr val="002060"/>
                </a:solidFill>
              </a:rPr>
              <a:t>Sandulescu</a:t>
            </a:r>
            <a:r>
              <a:rPr lang="en-US" sz="1600" dirty="0">
                <a:solidFill>
                  <a:srgbClr val="002060"/>
                </a:solidFill>
              </a:rPr>
              <a:t> et al</a:t>
            </a:r>
            <a:r>
              <a:rPr lang="en-US" sz="1600" baseline="30000" dirty="0">
                <a:solidFill>
                  <a:srgbClr val="002060"/>
                </a:solidFill>
              </a:rPr>
              <a:t>2</a:t>
            </a:r>
            <a:r>
              <a:rPr lang="en-US" sz="1600" dirty="0">
                <a:solidFill>
                  <a:srgbClr val="002060"/>
                </a:solidFill>
              </a:rPr>
              <a:t>. </a:t>
            </a:r>
            <a:endParaRPr lang="en-US" sz="1600" dirty="0" smtClean="0">
              <a:solidFill>
                <a:srgbClr val="002060"/>
              </a:solidFill>
            </a:endParaRPr>
          </a:p>
          <a:p>
            <a:pPr algn="just">
              <a:buBlip>
                <a:blip r:embed="rId2"/>
              </a:buBlip>
            </a:pPr>
            <a:r>
              <a:rPr lang="en-US" sz="1600" dirty="0" smtClean="0">
                <a:solidFill>
                  <a:srgbClr val="002060"/>
                </a:solidFill>
              </a:rPr>
              <a:t>In </a:t>
            </a:r>
            <a:r>
              <a:rPr lang="en-US" sz="1600" dirty="0">
                <a:solidFill>
                  <a:srgbClr val="002060"/>
                </a:solidFill>
              </a:rPr>
              <a:t>this present work the square well model is modified by smoothening the value of the potential inside the nucleus which we will call as S-potential or S-Model (S stands for smoothened potential) for a Gamow like theory i.e. square well potential in one dimension. A simple formula for half-life was derived using the Schrödinger equation in one dimension. </a:t>
            </a:r>
            <a:endParaRPr lang="en-US" sz="1600" dirty="0" smtClean="0">
              <a:solidFill>
                <a:srgbClr val="002060"/>
              </a:solidFill>
            </a:endParaRPr>
          </a:p>
          <a:p>
            <a:pPr algn="just">
              <a:buBlip>
                <a:blip r:embed="rId2"/>
              </a:buBlip>
            </a:pPr>
            <a:r>
              <a:rPr lang="en-US" sz="1600" dirty="0" smtClean="0">
                <a:solidFill>
                  <a:srgbClr val="002060"/>
                </a:solidFill>
              </a:rPr>
              <a:t>The </a:t>
            </a:r>
            <a:r>
              <a:rPr lang="en-US" sz="1600" dirty="0">
                <a:solidFill>
                  <a:srgbClr val="002060"/>
                </a:solidFill>
              </a:rPr>
              <a:t>T</a:t>
            </a:r>
            <a:r>
              <a:rPr lang="en-US" sz="1600" baseline="-25000" dirty="0">
                <a:solidFill>
                  <a:srgbClr val="002060"/>
                </a:solidFill>
              </a:rPr>
              <a:t>1/2</a:t>
            </a:r>
            <a:r>
              <a:rPr lang="en-US" sz="1600" dirty="0">
                <a:solidFill>
                  <a:srgbClr val="002060"/>
                </a:solidFill>
              </a:rPr>
              <a:t>were calculated and was found to be in good match with the experimental T</a:t>
            </a:r>
            <a:r>
              <a:rPr lang="en-US" sz="1600" baseline="-25000" dirty="0">
                <a:solidFill>
                  <a:srgbClr val="002060"/>
                </a:solidFill>
              </a:rPr>
              <a:t>1/2 </a:t>
            </a:r>
            <a:r>
              <a:rPr lang="en-US" sz="1600" dirty="0">
                <a:solidFill>
                  <a:srgbClr val="002060"/>
                </a:solidFill>
              </a:rPr>
              <a:t>available</a:t>
            </a:r>
            <a:r>
              <a:rPr lang="en-US" sz="1600" baseline="30000" dirty="0">
                <a:solidFill>
                  <a:srgbClr val="002060"/>
                </a:solidFill>
              </a:rPr>
              <a:t>3</a:t>
            </a:r>
            <a:r>
              <a:rPr lang="en-US" sz="1600" dirty="0">
                <a:solidFill>
                  <a:srgbClr val="002060"/>
                </a:solidFill>
              </a:rPr>
              <a:t>. An exceptional case occurs when the proton number (Z) or the </a:t>
            </a:r>
            <a:r>
              <a:rPr lang="en-US" sz="1600" dirty="0" smtClean="0">
                <a:solidFill>
                  <a:srgbClr val="002060"/>
                </a:solidFill>
              </a:rPr>
              <a:t>neutron number </a:t>
            </a:r>
            <a:r>
              <a:rPr lang="en-US" sz="1600" dirty="0">
                <a:solidFill>
                  <a:srgbClr val="002060"/>
                </a:solidFill>
              </a:rPr>
              <a:t>(A-Z) is equal to 2,8,20,28,50,82 or 126, which are known as the “Magic Numbers”. Let us take an example of lead; </a:t>
            </a:r>
            <a:r>
              <a:rPr lang="en-US" sz="1600" baseline="30000" dirty="0">
                <a:solidFill>
                  <a:srgbClr val="002060"/>
                </a:solidFill>
              </a:rPr>
              <a:t>208</a:t>
            </a:r>
            <a:r>
              <a:rPr lang="en-US" sz="1600" dirty="0">
                <a:solidFill>
                  <a:srgbClr val="002060"/>
                </a:solidFill>
              </a:rPr>
              <a:t>Pb</a:t>
            </a:r>
            <a:r>
              <a:rPr lang="en-US" sz="1600" baseline="-25000" dirty="0">
                <a:solidFill>
                  <a:srgbClr val="002060"/>
                </a:solidFill>
              </a:rPr>
              <a:t>82</a:t>
            </a:r>
            <a:r>
              <a:rPr lang="en-US" sz="1600" dirty="0">
                <a:solidFill>
                  <a:srgbClr val="002060"/>
                </a:solidFill>
              </a:rPr>
              <a:t> which shows Z=82 and A-Z is 126 which is termed as doubly magic numbers and it forms a strong bound closed shell. We have taken nuclei like,</a:t>
            </a:r>
            <a:r>
              <a:rPr lang="en-US" sz="1600" baseline="30000" dirty="0">
                <a:solidFill>
                  <a:srgbClr val="002060"/>
                </a:solidFill>
              </a:rPr>
              <a:t> 202-226</a:t>
            </a:r>
            <a:r>
              <a:rPr lang="en-US" sz="1600" dirty="0">
                <a:solidFill>
                  <a:srgbClr val="002060"/>
                </a:solidFill>
              </a:rPr>
              <a:t>Ra</a:t>
            </a:r>
            <a:r>
              <a:rPr lang="en-US" sz="1600" baseline="-25000" dirty="0">
                <a:solidFill>
                  <a:srgbClr val="002060"/>
                </a:solidFill>
              </a:rPr>
              <a:t>88</a:t>
            </a:r>
            <a:r>
              <a:rPr lang="en-US" sz="1600" dirty="0">
                <a:solidFill>
                  <a:srgbClr val="002060"/>
                </a:solidFill>
              </a:rPr>
              <a:t>,</a:t>
            </a:r>
            <a:r>
              <a:rPr lang="en-US" sz="1600" baseline="30000" dirty="0">
                <a:solidFill>
                  <a:srgbClr val="002060"/>
                </a:solidFill>
              </a:rPr>
              <a:t> 210-232</a:t>
            </a:r>
            <a:r>
              <a:rPr lang="en-US" sz="1600" dirty="0">
                <a:solidFill>
                  <a:srgbClr val="002060"/>
                </a:solidFill>
              </a:rPr>
              <a:t>Th</a:t>
            </a:r>
            <a:r>
              <a:rPr lang="en-US" sz="1600" baseline="-25000" dirty="0">
                <a:solidFill>
                  <a:srgbClr val="002060"/>
                </a:solidFill>
              </a:rPr>
              <a:t>90</a:t>
            </a:r>
            <a:r>
              <a:rPr lang="en-US" sz="1600" dirty="0">
                <a:solidFill>
                  <a:srgbClr val="002060"/>
                </a:solidFill>
              </a:rPr>
              <a:t>,and had calculated the penetration probability and correspondingly their half-life</a:t>
            </a:r>
            <a:r>
              <a:rPr lang="en-US" sz="1600" baseline="30000" dirty="0">
                <a:solidFill>
                  <a:srgbClr val="002060"/>
                </a:solidFill>
              </a:rPr>
              <a:t>(3)</a:t>
            </a:r>
            <a:r>
              <a:rPr lang="en-US" sz="1600" dirty="0">
                <a:solidFill>
                  <a:srgbClr val="002060"/>
                </a:solidFill>
              </a:rPr>
              <a:t> </a:t>
            </a:r>
            <a:r>
              <a:rPr lang="en-US" sz="1600" dirty="0" smtClean="0">
                <a:solidFill>
                  <a:srgbClr val="002060"/>
                </a:solidFill>
              </a:rPr>
              <a:t>.</a:t>
            </a:r>
          </a:p>
          <a:p>
            <a:pPr algn="just">
              <a:buBlip>
                <a:blip r:embed="rId2"/>
              </a:buBlip>
            </a:pPr>
            <a:r>
              <a:rPr lang="en-US" sz="1600" dirty="0" smtClean="0">
                <a:solidFill>
                  <a:srgbClr val="002060"/>
                </a:solidFill>
              </a:rPr>
              <a:t>An </a:t>
            </a:r>
            <a:r>
              <a:rPr lang="en-US" sz="1600" dirty="0">
                <a:solidFill>
                  <a:srgbClr val="002060"/>
                </a:solidFill>
              </a:rPr>
              <a:t>outline was done on the existence of magic numbers and how it is related to half-lives of the nuclei. The result was found to be outstanding and it shows our S-potential to be an authentic tool to detect T</a:t>
            </a:r>
            <a:r>
              <a:rPr lang="en-US" sz="1600" baseline="-25000" dirty="0">
                <a:solidFill>
                  <a:srgbClr val="002060"/>
                </a:solidFill>
              </a:rPr>
              <a:t>1/2 </a:t>
            </a:r>
            <a:r>
              <a:rPr lang="en-US" sz="1600" dirty="0">
                <a:solidFill>
                  <a:srgbClr val="002060"/>
                </a:solidFill>
              </a:rPr>
              <a:t>with more accuracy. The shell model of the nucleus assumes that the energy structure(energy level of the nucleons) of nucleus is similar to that of an atom. According to this model, the proton and neutron are grouped in shells in the nucleus. The numbers of each shell is limited by Pauli Exclusion Principle</a:t>
            </a:r>
            <a:r>
              <a:rPr lang="en-US" sz="1600"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761999"/>
          </a:xfrm>
        </p:spPr>
        <p:txBody>
          <a:bodyPr>
            <a:normAutofit fontScale="90000"/>
          </a:bodyPr>
          <a:lstStyle/>
          <a:p>
            <a:pPr algn="l"/>
            <a:r>
              <a:rPr lang="en-US" dirty="0" smtClean="0"/>
              <a:t>MODEL</a:t>
            </a:r>
            <a:endParaRPr lang="en-US" dirty="0"/>
          </a:p>
        </p:txBody>
      </p:sp>
      <p:sp>
        <p:nvSpPr>
          <p:cNvPr id="3" name="Subtitle 2"/>
          <p:cNvSpPr>
            <a:spLocks noGrp="1"/>
          </p:cNvSpPr>
          <p:nvPr>
            <p:ph type="subTitle" idx="1"/>
          </p:nvPr>
        </p:nvSpPr>
        <p:spPr>
          <a:xfrm>
            <a:off x="685800" y="1524000"/>
            <a:ext cx="7848600" cy="4648200"/>
          </a:xfrm>
        </p:spPr>
        <p:txBody>
          <a:bodyPr>
            <a:normAutofit fontScale="77500" lnSpcReduction="20000"/>
          </a:bodyPr>
          <a:lstStyle/>
          <a:p>
            <a:pPr algn="just">
              <a:buBlip>
                <a:blip r:embed="rId2"/>
              </a:buBlip>
            </a:pPr>
            <a:r>
              <a:rPr lang="en-US" dirty="0" smtClean="0">
                <a:solidFill>
                  <a:srgbClr val="002060"/>
                </a:solidFill>
              </a:rPr>
              <a:t>A </a:t>
            </a:r>
            <a:r>
              <a:rPr lang="en-US" dirty="0">
                <a:solidFill>
                  <a:srgbClr val="002060"/>
                </a:solidFill>
              </a:rPr>
              <a:t>particle partially bound within a potential well has a certain probability upon each encounter with the barrier of appearing as a free particle on the other side. Classically a particle cannot overcome a barrier but it tunnels according to quantum mechanics. In spherical symmetric potential there is a discontinuous jump of the potential which tends to be not physical because the force there becomes infinite. </a:t>
            </a:r>
            <a:endParaRPr lang="en-US" dirty="0" smtClean="0">
              <a:solidFill>
                <a:srgbClr val="002060"/>
              </a:solidFill>
            </a:endParaRPr>
          </a:p>
          <a:p>
            <a:pPr algn="just">
              <a:buBlip>
                <a:blip r:embed="rId2"/>
              </a:buBlip>
            </a:pPr>
            <a:r>
              <a:rPr lang="en-US" dirty="0" smtClean="0">
                <a:solidFill>
                  <a:srgbClr val="002060"/>
                </a:solidFill>
              </a:rPr>
              <a:t>The </a:t>
            </a:r>
            <a:r>
              <a:rPr lang="en-US" dirty="0">
                <a:solidFill>
                  <a:srgbClr val="002060"/>
                </a:solidFill>
              </a:rPr>
              <a:t>detailed analysis of the spherical symmetric potential was studied previously</a:t>
            </a:r>
            <a:r>
              <a:rPr lang="en-US" baseline="30000" dirty="0">
                <a:solidFill>
                  <a:srgbClr val="002060"/>
                </a:solidFill>
              </a:rPr>
              <a:t>4</a:t>
            </a:r>
            <a:r>
              <a:rPr lang="en-US" dirty="0">
                <a:solidFill>
                  <a:srgbClr val="002060"/>
                </a:solidFill>
              </a:rPr>
              <a:t>.For obtaining a better outcome; a modification was made in the model by smoothening the value of the potential inside the nucleus which we termed as S-potential or </a:t>
            </a:r>
            <a:r>
              <a:rPr lang="en-US" dirty="0" smtClean="0">
                <a:solidFill>
                  <a:srgbClr val="002060"/>
                </a:solidFill>
              </a:rPr>
              <a:t>S-Model</a:t>
            </a:r>
            <a:r>
              <a:rPr lang="en-US" baseline="30000" dirty="0" smtClean="0">
                <a:solidFill>
                  <a:srgbClr val="002060"/>
                </a:solidFill>
              </a:rPr>
              <a:t>5</a:t>
            </a:r>
            <a:r>
              <a:rPr lang="en-US" dirty="0" smtClean="0">
                <a:solidFill>
                  <a:srgbClr val="002060"/>
                </a:solidFill>
              </a:rPr>
              <a:t>.The </a:t>
            </a:r>
            <a:r>
              <a:rPr lang="en-US" dirty="0">
                <a:solidFill>
                  <a:srgbClr val="002060"/>
                </a:solidFill>
              </a:rPr>
              <a:t>modified model is sketched and shown in </a:t>
            </a:r>
            <a:r>
              <a:rPr lang="en-US" dirty="0" smtClean="0">
                <a:solidFill>
                  <a:srgbClr val="002060"/>
                </a:solidFill>
              </a:rPr>
              <a:t>Fig.1 in next slide.</a:t>
            </a:r>
            <a:endParaRPr lang="en-US" dirty="0">
              <a:solidFill>
                <a:srgbClr val="002060"/>
              </a:solidFill>
            </a:endParaRPr>
          </a:p>
          <a:p>
            <a:pPr algn="just"/>
            <a:endParaRPr lang="en-US"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 name="Object 101"/>
          <p:cNvGraphicFramePr>
            <a:graphicFrameLocks noChangeAspect="1"/>
          </p:cNvGraphicFramePr>
          <p:nvPr/>
        </p:nvGraphicFramePr>
        <p:xfrm>
          <a:off x="755650" y="615950"/>
          <a:ext cx="7826375" cy="6137275"/>
        </p:xfrm>
        <a:graphic>
          <a:graphicData uri="http://schemas.openxmlformats.org/presentationml/2006/ole">
            <p:oleObj spid="_x0000_s3181" name="Document" r:id="rId3" imgW="8028415" imgH="6297135" progId="Word.Document.12">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380999"/>
          </a:xfrm>
        </p:spPr>
        <p:txBody>
          <a:bodyPr>
            <a:normAutofit fontScale="90000"/>
          </a:bodyPr>
          <a:lstStyle/>
          <a:p>
            <a:pPr algn="l"/>
            <a:r>
              <a:rPr lang="en-US" dirty="0" smtClean="0"/>
              <a:t>Mathematical Calculations:-</a:t>
            </a:r>
            <a:endParaRPr lang="en-US" dirty="0"/>
          </a:p>
        </p:txBody>
      </p:sp>
      <p:sp>
        <p:nvSpPr>
          <p:cNvPr id="3" name="Subtitle 2"/>
          <p:cNvSpPr>
            <a:spLocks noGrp="1"/>
          </p:cNvSpPr>
          <p:nvPr>
            <p:ph type="subTitle" idx="1"/>
          </p:nvPr>
        </p:nvSpPr>
        <p:spPr>
          <a:xfrm flipV="1">
            <a:off x="762000" y="-381000"/>
            <a:ext cx="7772400" cy="76200"/>
          </a:xfrm>
        </p:spPr>
        <p:txBody>
          <a:bodyPr>
            <a:normAutofit fontScale="25000" lnSpcReduction="20000"/>
          </a:bodyPr>
          <a:lstStyle/>
          <a:p>
            <a:endParaRPr lang="en-US" dirty="0"/>
          </a:p>
        </p:txBody>
      </p:sp>
      <p:graphicFrame>
        <p:nvGraphicFramePr>
          <p:cNvPr id="4" name="Object 3"/>
          <p:cNvGraphicFramePr>
            <a:graphicFrameLocks noChangeAspect="1"/>
          </p:cNvGraphicFramePr>
          <p:nvPr/>
        </p:nvGraphicFramePr>
        <p:xfrm>
          <a:off x="315913" y="0"/>
          <a:ext cx="8612187" cy="5918200"/>
        </p:xfrm>
        <a:graphic>
          <a:graphicData uri="http://schemas.openxmlformats.org/presentationml/2006/ole">
            <p:oleObj spid="_x0000_s26626" name="Document" r:id="rId3" imgW="11789338" imgH="8084935" progId="Word.Document.12">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49250" y="0"/>
          <a:ext cx="8478838" cy="6732588"/>
        </p:xfrm>
        <a:graphic>
          <a:graphicData uri="http://schemas.openxmlformats.org/presentationml/2006/ole">
            <p:oleObj spid="_x0000_s6145" name="Document" r:id="rId3" imgW="10362927" imgH="8228781" progId="Word.Document.12">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nvGraphicFramePr>
        <p:xfrm>
          <a:off x="581025" y="0"/>
          <a:ext cx="8351838" cy="6858000"/>
        </p:xfrm>
        <a:graphic>
          <a:graphicData uri="http://schemas.openxmlformats.org/presentationml/2006/ole">
            <p:oleObj spid="_x0000_s27650" name="Document" r:id="rId3" imgW="10074133" imgH="8287545" progId="Word.Document.12">
              <p:embed/>
            </p:oleObj>
          </a:graphicData>
        </a:graphic>
      </p:graphicFrame>
      <p:graphicFrame>
        <p:nvGraphicFramePr>
          <p:cNvPr id="3" name="Object 2"/>
          <p:cNvGraphicFramePr>
            <a:graphicFrameLocks noChangeAspect="1"/>
          </p:cNvGraphicFramePr>
          <p:nvPr/>
        </p:nvGraphicFramePr>
        <p:xfrm>
          <a:off x="449263" y="0"/>
          <a:ext cx="8196262" cy="6416675"/>
        </p:xfrm>
        <a:graphic>
          <a:graphicData uri="http://schemas.openxmlformats.org/presentationml/2006/ole">
            <p:oleObj spid="_x0000_s27651" name="Document" r:id="rId4" imgW="10454539" imgH="8202823" progId="Word.Document.12">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985" name="Object 1"/>
          <p:cNvGraphicFramePr>
            <a:graphicFrameLocks noChangeAspect="1"/>
          </p:cNvGraphicFramePr>
          <p:nvPr/>
        </p:nvGraphicFramePr>
        <p:xfrm>
          <a:off x="381000" y="228600"/>
          <a:ext cx="7939705" cy="6126480"/>
        </p:xfrm>
        <a:graphic>
          <a:graphicData uri="http://schemas.openxmlformats.org/presentationml/2006/ole">
            <p:oleObj spid="_x0000_s41985" name="Graph" r:id="rId3" imgW="4023360" imgH="3108960" progId="Origin50.Graph">
              <p:embed/>
            </p:oleObj>
          </a:graphicData>
        </a:graphic>
      </p:graphicFrame>
      <p:sp>
        <p:nvSpPr>
          <p:cNvPr id="5" name="Rectangle 4"/>
          <p:cNvSpPr/>
          <p:nvPr/>
        </p:nvSpPr>
        <p:spPr>
          <a:xfrm>
            <a:off x="1752600" y="5940860"/>
            <a:ext cx="4724400" cy="646331"/>
          </a:xfrm>
          <a:prstGeom prst="rect">
            <a:avLst/>
          </a:prstGeom>
        </p:spPr>
        <p:txBody>
          <a:bodyPr wrap="square">
            <a:spAutoFit/>
          </a:bodyPr>
          <a:lstStyle/>
          <a:p>
            <a:r>
              <a:rPr lang="en-US" b="1" dirty="0" smtClean="0"/>
              <a:t>Figure 2: Variation of neutron number N With logarithmic values of velocity</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871</Words>
  <Application>Microsoft Office PowerPoint</Application>
  <PresentationFormat>On-screen Show (4:3)</PresentationFormat>
  <Paragraphs>44</Paragraphs>
  <Slides>24</Slides>
  <Notes>1</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24</vt:i4>
      </vt:variant>
    </vt:vector>
  </HeadingPairs>
  <TitlesOfParts>
    <vt:vector size="29" baseType="lpstr">
      <vt:lpstr>Office Theme</vt:lpstr>
      <vt:lpstr>Document</vt:lpstr>
      <vt:lpstr>Microsoft Office Word Document</vt:lpstr>
      <vt:lpstr>Graph</vt:lpstr>
      <vt:lpstr>Origin Graph</vt:lpstr>
      <vt:lpstr>Department of Physics Patna University</vt:lpstr>
      <vt:lpstr>Abstract:-</vt:lpstr>
      <vt:lpstr>INTRODUCTION:-</vt:lpstr>
      <vt:lpstr>MODEL</vt:lpstr>
      <vt:lpstr>Slide 5</vt:lpstr>
      <vt:lpstr>Mathematical Calculations:-</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Physics Patna University</dc:title>
  <dc:creator>ADIM</dc:creator>
  <cp:lastModifiedBy>ADIM</cp:lastModifiedBy>
  <cp:revision>20</cp:revision>
  <dcterms:created xsi:type="dcterms:W3CDTF">2023-10-08T08:11:46Z</dcterms:created>
  <dcterms:modified xsi:type="dcterms:W3CDTF">2023-10-16T08:25:14Z</dcterms:modified>
</cp:coreProperties>
</file>