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668" r:id="rId1"/>
  </p:sldMasterIdLst>
  <p:sldIdLst>
    <p:sldId id="256" r:id="rId2"/>
    <p:sldId id="291" r:id="rId3"/>
    <p:sldId id="292" r:id="rId4"/>
    <p:sldId id="293" r:id="rId5"/>
    <p:sldId id="316" r:id="rId6"/>
    <p:sldId id="320" r:id="rId7"/>
    <p:sldId id="300" r:id="rId8"/>
    <p:sldId id="301" r:id="rId9"/>
    <p:sldId id="310" r:id="rId10"/>
    <p:sldId id="321" r:id="rId11"/>
    <p:sldId id="311" r:id="rId12"/>
    <p:sldId id="312" r:id="rId13"/>
    <p:sldId id="315" r:id="rId14"/>
    <p:sldId id="308" r:id="rId15"/>
    <p:sldId id="304" r:id="rId16"/>
    <p:sldId id="290" r:id="rId17"/>
    <p:sldId id="279" r:id="rId18"/>
    <p:sldId id="284" r:id="rId19"/>
    <p:sldId id="285" r:id="rId20"/>
    <p:sldId id="282" r:id="rId21"/>
    <p:sldId id="329" r:id="rId22"/>
    <p:sldId id="322" r:id="rId23"/>
    <p:sldId id="324" r:id="rId24"/>
    <p:sldId id="323" r:id="rId25"/>
    <p:sldId id="325" r:id="rId26"/>
    <p:sldId id="326" r:id="rId27"/>
    <p:sldId id="327" r:id="rId28"/>
    <p:sldId id="328" r:id="rId29"/>
    <p:sldId id="317" r:id="rId30"/>
    <p:sldId id="33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1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58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728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4/13/2023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525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294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563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404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4/13/2023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48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4/13/2023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39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413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4/13/2023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86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4/13/2023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24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29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4/13/2023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31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997527"/>
            <a:ext cx="7766936" cy="1717963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cs typeface="Microsoft Tai Le" pitchFamily="34" charset="0"/>
              </a:rPr>
              <a:t>Проект </a:t>
            </a:r>
            <a:r>
              <a:rPr lang="en-US" sz="3200" b="1" dirty="0" smtClean="0">
                <a:latin typeface="Microsoft Tai Le" pitchFamily="34" charset="0"/>
                <a:cs typeface="Microsoft Tai Le" pitchFamily="34" charset="0"/>
              </a:rPr>
              <a:t>FLAP</a:t>
            </a:r>
            <a:r>
              <a:rPr lang="ru-RU" sz="3200" b="1" dirty="0" smtClean="0">
                <a:cs typeface="Microsoft Tai Le" pitchFamily="34" charset="0"/>
              </a:rPr>
              <a:t> - Фундаментальная и прикладная физика с использованием пучков релятивистских ускоренных электронов</a:t>
            </a:r>
            <a:endParaRPr lang="ru-RU" sz="3200" b="1" dirty="0">
              <a:cs typeface="Microsoft Tai Le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3325091"/>
            <a:ext cx="7766936" cy="2757054"/>
          </a:xfrm>
        </p:spPr>
        <p:txBody>
          <a:bodyPr>
            <a:normAutofit/>
          </a:bodyPr>
          <a:lstStyle/>
          <a:p>
            <a:r>
              <a:rPr lang="ru-RU" b="1" dirty="0" smtClean="0"/>
              <a:t>Антон </a:t>
            </a:r>
            <a:r>
              <a:rPr lang="ru-RU" b="1" dirty="0" err="1" smtClean="0"/>
              <a:t>Балдин</a:t>
            </a:r>
            <a:endParaRPr lang="ru-RU" b="1" dirty="0" smtClean="0"/>
          </a:p>
          <a:p>
            <a:r>
              <a:rPr lang="ru-RU" b="1" dirty="0" smtClean="0"/>
              <a:t>13_04_2023</a:t>
            </a:r>
            <a:endParaRPr lang="en-US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9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 рамках данного проекта планируется развивать направления исследований новой </a:t>
            </a:r>
            <a:r>
              <a:rPr lang="ru-RU" sz="3200" dirty="0" err="1" smtClean="0"/>
              <a:t>коллаборации</a:t>
            </a:r>
            <a:r>
              <a:rPr lang="en-US" sz="3200" dirty="0" smtClean="0"/>
              <a:t>FLAP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изучение механизмов электромагнитных взаимодействий и новые приложения, включающие создание источников нейтронов, </a:t>
            </a:r>
          </a:p>
          <a:p>
            <a:r>
              <a:rPr lang="ru-RU" dirty="0" smtClean="0"/>
              <a:t>управляемая генерация различных видов электромагнитного излучения релятивистскими электронами, </a:t>
            </a:r>
          </a:p>
          <a:p>
            <a:r>
              <a:rPr lang="ru-RU" dirty="0" smtClean="0"/>
              <a:t>разработка новых методов диагностики пучков заряженных частиц,</a:t>
            </a:r>
          </a:p>
          <a:p>
            <a:r>
              <a:rPr lang="ru-RU" dirty="0" smtClean="0"/>
              <a:t> тестирование и калибровка детекторов частиц и излучений для </a:t>
            </a:r>
            <a:r>
              <a:rPr lang="ru-RU" dirty="0" err="1" smtClean="0"/>
              <a:t>коллайдерных</a:t>
            </a:r>
            <a:r>
              <a:rPr lang="ru-RU" dirty="0" smtClean="0"/>
              <a:t> и других ускорительных экспериментов,</a:t>
            </a:r>
          </a:p>
          <a:p>
            <a:r>
              <a:rPr lang="ru-RU" dirty="0" smtClean="0"/>
              <a:t> прикладные исследования в области радиационной биологии.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897468"/>
            <a:ext cx="8515620" cy="5277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Научно-методические задачи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Исследование импульсной загрузки детекторов на основе </a:t>
            </a:r>
            <a:r>
              <a:rPr lang="ru-RU" dirty="0" err="1" smtClean="0"/>
              <a:t>МКП</a:t>
            </a:r>
            <a:endParaRPr lang="ru-RU" dirty="0" smtClean="0"/>
          </a:p>
          <a:p>
            <a:r>
              <a:rPr lang="ru-RU" dirty="0" smtClean="0"/>
              <a:t>Исследование </a:t>
            </a:r>
            <a:r>
              <a:rPr lang="en-US" dirty="0" smtClean="0"/>
              <a:t>MAPS</a:t>
            </a:r>
            <a:r>
              <a:rPr lang="ru-RU" dirty="0" smtClean="0"/>
              <a:t> (монолитных активных пиксельных детекторов) детекторов для </a:t>
            </a:r>
            <a:r>
              <a:rPr lang="en-US" dirty="0" err="1" smtClean="0"/>
              <a:t>MPD</a:t>
            </a:r>
            <a:endParaRPr lang="ru-RU" dirty="0" smtClean="0"/>
          </a:p>
          <a:p>
            <a:r>
              <a:rPr lang="ru-RU" dirty="0" smtClean="0"/>
              <a:t>Исследование характеристик и калибровка прототипа электромагнитного калориметра для </a:t>
            </a:r>
            <a:r>
              <a:rPr lang="en-US" dirty="0" err="1" smtClean="0"/>
              <a:t>SPD</a:t>
            </a:r>
            <a:r>
              <a:rPr lang="ru-RU" dirty="0" smtClean="0"/>
              <a:t> и </a:t>
            </a:r>
            <a:r>
              <a:rPr lang="en-US" dirty="0" err="1" smtClean="0"/>
              <a:t>FCAL</a:t>
            </a:r>
            <a:endParaRPr lang="en-US" dirty="0" smtClean="0"/>
          </a:p>
          <a:p>
            <a:r>
              <a:rPr lang="ru-RU" dirty="0" smtClean="0"/>
              <a:t>Исследование характеристик </a:t>
            </a:r>
            <a:r>
              <a:rPr lang="en-US" dirty="0" smtClean="0"/>
              <a:t> </a:t>
            </a:r>
            <a:r>
              <a:rPr lang="ru-RU" dirty="0" err="1" smtClean="0"/>
              <a:t>строу</a:t>
            </a:r>
            <a:r>
              <a:rPr lang="ru-RU" dirty="0" smtClean="0"/>
              <a:t> детектора для </a:t>
            </a:r>
            <a:r>
              <a:rPr lang="en-US" dirty="0" err="1" smtClean="0"/>
              <a:t>SPD</a:t>
            </a:r>
            <a:endParaRPr lang="ru-RU" dirty="0" smtClean="0"/>
          </a:p>
          <a:p>
            <a:r>
              <a:rPr lang="ru-RU" dirty="0" smtClean="0"/>
              <a:t>Исследование характеристик газовых детекторов</a:t>
            </a:r>
            <a:endParaRPr lang="en-US" dirty="0" smtClean="0"/>
          </a:p>
          <a:p>
            <a:r>
              <a:rPr lang="ru-RU" dirty="0" smtClean="0"/>
              <a:t>Разработка детекторов для динамической нейтронографии и нейтронной резонансной спектроскопии.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98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Диагностика электронных пучков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 </a:t>
            </a:r>
            <a:r>
              <a:rPr lang="en-US" dirty="0" smtClean="0"/>
              <a:t>FLAP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Исследование прохождения релятивистских электронов через микро- и нано-капилляры</a:t>
            </a:r>
          </a:p>
          <a:p>
            <a:r>
              <a:rPr lang="ru-RU" dirty="0" smtClean="0"/>
              <a:t>Исследований дифракционных механизмов излучения в области вакуумного ультрафиолета и мягкого рентгена</a:t>
            </a:r>
          </a:p>
          <a:p>
            <a:r>
              <a:rPr lang="ru-RU" dirty="0" smtClean="0"/>
              <a:t>Измерение длины сгустков при помощи излучения Вавилова-Черенкова</a:t>
            </a:r>
          </a:p>
          <a:p>
            <a:r>
              <a:rPr lang="ru-RU" dirty="0" smtClean="0"/>
              <a:t>Генерация интенсивного </a:t>
            </a:r>
            <a:r>
              <a:rPr lang="ru-RU" dirty="0" err="1" smtClean="0"/>
              <a:t>ультрамонохроматического</a:t>
            </a:r>
            <a:r>
              <a:rPr lang="ru-RU" dirty="0" smtClean="0"/>
              <a:t> излучения в ТГц области</a:t>
            </a:r>
          </a:p>
          <a:p>
            <a:r>
              <a:rPr lang="ru-RU" dirty="0" smtClean="0"/>
              <a:t>Измерение объемного распределения пучка электронов с помощью </a:t>
            </a:r>
            <a:r>
              <a:rPr lang="ru-RU" dirty="0" err="1" smtClean="0"/>
              <a:t>многоуглового</a:t>
            </a:r>
            <a:r>
              <a:rPr lang="ru-RU" dirty="0" smtClean="0"/>
              <a:t> рассеяния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23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Образовательная программа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Ускорительная физика (магнитная оптика, СВЧ техника, система автоматизации – </a:t>
            </a:r>
            <a:r>
              <a:rPr lang="en-US" dirty="0" smtClean="0"/>
              <a:t>Tango</a:t>
            </a:r>
            <a:r>
              <a:rPr lang="ru-RU" dirty="0" smtClean="0"/>
              <a:t>, диагностика пучков)</a:t>
            </a:r>
          </a:p>
          <a:p>
            <a:r>
              <a:rPr lang="ru-RU" dirty="0" smtClean="0"/>
              <a:t>Детекторы элементарных частиц</a:t>
            </a:r>
          </a:p>
          <a:p>
            <a:r>
              <a:rPr lang="ru-RU" dirty="0" smtClean="0"/>
              <a:t>Прикладные задачи (радиационное материаловедение, генерирование синхротронного и </a:t>
            </a:r>
            <a:r>
              <a:rPr lang="ru-RU" dirty="0" err="1" smtClean="0"/>
              <a:t>терагерцового</a:t>
            </a:r>
            <a:r>
              <a:rPr lang="ru-RU" dirty="0" smtClean="0"/>
              <a:t> излучения)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720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Фото для семинара 30_06_2022\IMG_20220624_10384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0558" y="679103"/>
            <a:ext cx="5241851" cy="413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Фото для семинара 30_06_2022\IMG_20220622_16514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907" y="648917"/>
            <a:ext cx="5514060" cy="4167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 для семинара 30_06_2022\IMG_20220624_14373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49" y="702193"/>
            <a:ext cx="5521029" cy="431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Фото для семинара 30_06_2022\IMG_20220624_15333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691116"/>
            <a:ext cx="5539563" cy="448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G:\linac200\Newfile1detxp1bric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143000"/>
            <a:ext cx="76200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4161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647766" cy="1041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Распределение вторичных частиц: </a:t>
            </a:r>
            <a:r>
              <a:rPr lang="en-US" dirty="0" smtClean="0"/>
              <a:t>e+</a:t>
            </a:r>
            <a:r>
              <a:rPr lang="ru-RU" dirty="0" smtClean="0"/>
              <a:t>,</a:t>
            </a:r>
            <a:r>
              <a:rPr lang="en-US" dirty="0" smtClean="0"/>
              <a:t> e-,</a:t>
            </a:r>
            <a:r>
              <a:rPr lang="ru-RU" dirty="0" smtClean="0"/>
              <a:t> гамма в </a:t>
            </a:r>
            <a:r>
              <a:rPr lang="en-US" dirty="0" err="1" smtClean="0"/>
              <a:t>Pb</a:t>
            </a:r>
            <a:r>
              <a:rPr lang="ru-RU" dirty="0" smtClean="0"/>
              <a:t> мишени</a:t>
            </a:r>
            <a:endParaRPr lang="ru-RU" dirty="0"/>
          </a:p>
        </p:txBody>
      </p:sp>
      <p:pic>
        <p:nvPicPr>
          <p:cNvPr id="10242" name="Picture 2" descr="M:\LINAC-200\2021\FLAP Bleko\Rezults\Pb\SD1\5_60_Electron_angular_distributionSD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413" y="1701800"/>
            <a:ext cx="4936617" cy="2667000"/>
          </a:xfrm>
          <a:prstGeom prst="rect">
            <a:avLst/>
          </a:prstGeom>
          <a:noFill/>
        </p:spPr>
      </p:pic>
      <p:pic>
        <p:nvPicPr>
          <p:cNvPr id="10243" name="Picture 3" descr="M:\LINAC-200\2021\FLAP Bleko\Rezults\Pb\SD1\5_60_Positron_angular_distributionSD1.pn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1513" y="1625600"/>
            <a:ext cx="5007141" cy="2705100"/>
          </a:xfrm>
          <a:prstGeom prst="rect">
            <a:avLst/>
          </a:prstGeom>
          <a:noFill/>
        </p:spPr>
      </p:pic>
      <p:pic>
        <p:nvPicPr>
          <p:cNvPr id="10244" name="Picture 4" descr="M:\LINAC-200\2021\FLAP Bleko\Rezults\Pb\SD1\SD1_5_60_gamma_distributio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4644" y="4229100"/>
            <a:ext cx="4560494" cy="2463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548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Энергетический спектр нейтронов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 </a:t>
            </a:r>
            <a:r>
              <a:rPr lang="en-US" dirty="0" err="1" smtClean="0"/>
              <a:t>Pb</a:t>
            </a:r>
            <a:r>
              <a:rPr lang="ru-RU" dirty="0" smtClean="0"/>
              <a:t> мишени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2620" y="1825625"/>
            <a:ext cx="724675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9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Энергетический спектр нейтронов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 </a:t>
            </a:r>
            <a:r>
              <a:rPr lang="en-US" dirty="0" smtClean="0"/>
              <a:t>Fe</a:t>
            </a:r>
            <a:r>
              <a:rPr lang="ru-RU" dirty="0" smtClean="0"/>
              <a:t> мишени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2620" y="1825625"/>
            <a:ext cx="724675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8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28\20200317_1223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514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31504" y="5229200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Линейный ускоритель электронов ЛИНАК-200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515087" y="6492876"/>
            <a:ext cx="1161826" cy="365125"/>
          </a:xfrm>
        </p:spPr>
        <p:txBody>
          <a:bodyPr/>
          <a:lstStyle/>
          <a:p>
            <a:fld id="{73FA71B6-598B-4D0A-ACFC-ADB3C44C04C5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09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-393700" y="1949440"/>
          <a:ext cx="6224051" cy="450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Graph" r:id="rId3" imgW="3924300" imgH="2997200" progId="Origin50.Graph">
                  <p:embed/>
                </p:oleObj>
              </mc:Choice>
              <mc:Fallback>
                <p:oleObj name="Graph" r:id="rId3" imgW="3924300" imgH="2997200" progId="Origin50.Graph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93700" y="1949440"/>
                        <a:ext cx="6224051" cy="4502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52465" y="500043"/>
            <a:ext cx="77300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Время пролета нейтронов на базе 15 метров </a:t>
            </a:r>
          </a:p>
          <a:p>
            <a:r>
              <a:rPr lang="ru-RU" sz="2800" dirty="0" smtClean="0"/>
              <a:t>в зависимости от их энергии </a:t>
            </a:r>
            <a:endParaRPr lang="ru-RU" sz="2800" dirty="0"/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5075710" y="1600201"/>
          <a:ext cx="7116289" cy="509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Graph" r:id="rId5" imgW="3924300" imgH="2997200" progId="Origin50.Graph">
                  <p:embed/>
                </p:oleObj>
              </mc:Choice>
              <mc:Fallback>
                <p:oleObj name="Graph" r:id="rId5" imgW="3924300" imgH="2997200" progId="Origin50.Graph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5710" y="1600201"/>
                        <a:ext cx="7116289" cy="509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7041" name="Object 1"/>
          <p:cNvGraphicFramePr>
            <a:graphicFrameLocks noChangeAspect="1"/>
          </p:cNvGraphicFramePr>
          <p:nvPr/>
        </p:nvGraphicFramePr>
        <p:xfrm>
          <a:off x="544531" y="2054832"/>
          <a:ext cx="5239820" cy="3024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6" name="Graph" r:id="rId3" imgW="2942018" imgH="2250720" progId="Origin50.Graph">
                  <p:embed/>
                </p:oleObj>
              </mc:Choice>
              <mc:Fallback>
                <p:oleObj name="Graph" r:id="rId3" imgW="2942018" imgH="2250720" progId="Origin50.Graph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31" y="2054832"/>
                        <a:ext cx="5239820" cy="30247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7043" name="Object 3"/>
          <p:cNvGraphicFramePr>
            <a:graphicFrameLocks noChangeAspect="1"/>
          </p:cNvGraphicFramePr>
          <p:nvPr/>
        </p:nvGraphicFramePr>
        <p:xfrm>
          <a:off x="5743252" y="2024008"/>
          <a:ext cx="5569656" cy="3030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7" name="Graph" r:id="rId5" imgW="2942018" imgH="2250720" progId="Origin50.Graph">
                  <p:embed/>
                </p:oleObj>
              </mc:Choice>
              <mc:Fallback>
                <p:oleObj name="Graph" r:id="rId5" imgW="2942018" imgH="2250720" progId="Origin50.Grap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3252" y="2024008"/>
                        <a:ext cx="5569656" cy="303087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44759" y="782017"/>
            <a:ext cx="8227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Экспериментальные спектры нейтронов полученные в режиме пусконаладочных</a:t>
            </a:r>
          </a:p>
          <a:p>
            <a:r>
              <a:rPr lang="ru-RU" dirty="0" smtClean="0"/>
              <a:t> работ ЛИНАК-200 ноябрь 2022 с мишенями </a:t>
            </a:r>
            <a:r>
              <a:rPr lang="en-US" dirty="0" err="1" smtClean="0"/>
              <a:t>Pb,W,Fe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0" y="0"/>
            <a:ext cx="12192000" cy="667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Ожидаемые результаты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Основными результатами проекта станут следующие: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будет создана уникальная научно-исследовательская установка для изучения механизмов генерации электромагнитного излучения в диапазоне длин волн от 1 мм (СВЧ диапазон) до 1 пм (гамма-излучение), реализующихся при взаимодействии пучков релятивистских электронов с веществом и внешними электромагнитными полями;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будут разработаны принципиально новые подходы к генерации электромагнитного излучения с управляемыми характеристиками на основе использования мишеней, изготовленных из функциональных материалов;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будут разработаны и протестированы новые неразрушающие методы диагностики пучков заряженных частиц;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будут разработаны, протестированы и калиброваны прототипы детекторов заряженных частиц и излучений для экспериментов на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SPD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MPD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NICA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будет разработан и создан импульсный источник нейтронов с времяпролетной системой, позволяющей измерять энергетический спектр нейтронов в диапазоне от 10 кэВ до 18 МэВ. Будет создан стенд, который будет использоваться для изучения спектра нейтронов от различных мишеней от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Al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Pb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также для калибровки нейтронных детекторов;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будут проведены экспериментальные исследования по обоснованию возможности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поискачастиц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рамками СМ и состояний ядерной материи в диапазоне масс гипотетической частицы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17. Будут изготовлены и протестированы прототипы детекторов для экспериментов в данной области масс с учетом параметров ускорителя ЛИНАК-200 и фоновых условий в экспериментальном зале.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5133" y="0"/>
            <a:ext cx="8533223" cy="492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861849" y="5192110"/>
            <a:ext cx="1044999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Схема рождения гипотетического "темного фотона" или Х17 и иллюстрация эффекта Примакова (конверсии гамма в 2 гамма с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аксион-подобными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частицами); схема экспериментальной установки для регистрации гипотетической частицы..</a:t>
            </a:r>
            <a:r>
              <a:rPr lang="ru-RU" sz="1400" dirty="0" smtClean="0"/>
              <a:t> Теоретические и экспериментальные исследования так называемого "темного сектора" элементарных частиц за пределами СМ с целью прояснения происхождения "Темной материи" во Вселенной, а также поиск гипотетического Х17 бозона, которым объясняют недавно обнаруженные </a:t>
            </a:r>
            <a:r>
              <a:rPr lang="ru-RU" sz="1400" dirty="0" err="1" smtClean="0"/>
              <a:t>ее-аномалии</a:t>
            </a:r>
            <a:r>
              <a:rPr lang="ru-RU" sz="1400" dirty="0" smtClean="0"/>
              <a:t> в спектрах возбужденных </a:t>
            </a:r>
            <a:r>
              <a:rPr lang="ru-RU" sz="1400" baseline="30000" dirty="0" smtClean="0"/>
              <a:t>8</a:t>
            </a:r>
            <a:r>
              <a:rPr lang="en-US" sz="1400" dirty="0" smtClean="0"/>
              <a:t>Be</a:t>
            </a:r>
            <a:r>
              <a:rPr lang="ru-RU" sz="1400" dirty="0" smtClean="0"/>
              <a:t> и </a:t>
            </a:r>
            <a:r>
              <a:rPr lang="ru-RU" sz="1400" baseline="30000" dirty="0" smtClean="0"/>
              <a:t>4</a:t>
            </a:r>
            <a:r>
              <a:rPr lang="en-US" sz="1400" dirty="0" smtClean="0"/>
              <a:t>He</a:t>
            </a:r>
            <a:r>
              <a:rPr lang="ru-RU" sz="1400" dirty="0" smtClean="0"/>
              <a:t> ядер.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9608" y="647272"/>
            <a:ext cx="105001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Основным риском невыполнения поставленных целей проекта 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является финансирование ниже оценочной потребности, включая недофинансирование необходимых работ для устойчивой работы ускорителя ЛИНАК-200 с заявленными параметрами.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21933" y="-37906"/>
          <a:ext cx="10510462" cy="6316726"/>
        </p:xfrm>
        <a:graphic>
          <a:graphicData uri="http://schemas.openxmlformats.org/drawingml/2006/table">
            <a:tbl>
              <a:tblPr/>
              <a:tblGrid>
                <a:gridCol w="2659167"/>
                <a:gridCol w="1922615"/>
                <a:gridCol w="1665910"/>
                <a:gridCol w="2236835"/>
                <a:gridCol w="2025935"/>
              </a:tblGrid>
              <a:tr h="643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55"/>
                        </a:spcBef>
                        <a:spcAft>
                          <a:spcPts val="855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Организация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701" marR="247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55"/>
                        </a:spcBef>
                        <a:spcAft>
                          <a:spcPts val="855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Страна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701" marR="247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Город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701" marR="247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Участники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701" marR="247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Тип соглашения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701" marR="247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7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1.Белгородский национальный исследовательский университет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Россия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Белгород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А.С.Кубанкин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Р.Нажмудинов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И.Кищин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В.Захвалинский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Л.Мышеловка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К.Вохмянина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Протокол о сотрудничестве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5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2.Национально-исследовательский Томский Политехнический университет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Россия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Томск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С.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Стучебров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А.Потылицын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А.Булавская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Ю.Черепенников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Вуколов А. В.</a:t>
                      </a:r>
                      <a:b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Шевелев М.В.</a:t>
                      </a:r>
                      <a:b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Шкитов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Д.А.</a:t>
                      </a:r>
                      <a:b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Токтаганова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М. М.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ДжурничБлажо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Сербия)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Протокол о сотрудничестве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2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3. Санкт-Петербургский институт ядерной физики, НИЦ «Курчатовский институт»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4.Санкт-Петербуржский политехнический университет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Россия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Гатчина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Санкт-Петербург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В.Ким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Е.Кузнецова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А.Зеленова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Протокол о сотрудничестве 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5.ВТЦ ООО «Баспик»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Россия, Сев. Осетия Алания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Владикавказ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Кулов С.К.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Самканашвили Д.Г.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Соглашение о сотрудничестве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6.АО ИФТП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Россия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Дубна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Смирнов А.А.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Газизов И.М.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Протокол о сотрудничестве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7.ООО «Марафон»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Россия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Москва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Чепурнов А.С.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Протокол о сотрудничестве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39939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93683" y="614562"/>
          <a:ext cx="10513965" cy="5667629"/>
        </p:xfrm>
        <a:graphic>
          <a:graphicData uri="http://schemas.openxmlformats.org/drawingml/2006/table">
            <a:tbl>
              <a:tblPr/>
              <a:tblGrid>
                <a:gridCol w="2662670"/>
                <a:gridCol w="1922615"/>
                <a:gridCol w="1665910"/>
                <a:gridCol w="2236835"/>
                <a:gridCol w="2025935"/>
              </a:tblGrid>
              <a:tr h="2290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8.НИИЯП БГУ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Беларусь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Минск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С.А.Максименко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К.Батраков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Протокол о сотрудничестве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9.Институт Джона Адамса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Университет Лондона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Великобритания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Лондон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П.Каратаев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К.Федоров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6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10.Федеральное государственное унитарное предприятие – Российский федеральный ядерный центр – Всероссийский исследовательский институт экспериментальной физики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Россия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Саров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Ю.Базаров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М.Карпов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Протокол о сотрудничестве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5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11.Центр теоретической и экспериментальной физики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Чили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Сантьяго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С.Кулешов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Д.Замора-Саа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12.КЕК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SOKENDAI (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на русский)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Япония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Цукуба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А.Арышев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К.Попов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4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13.</a:t>
                      </a: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Institute of Applied Problems of Physics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Национальнаяакадемиянаук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Армения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Ереван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aseline="30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В.Кочарян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aseline="300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А.Мктрчян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aseline="300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А.Мовсисян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aseline="30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Л.Григорян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aseline="300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А.Сахарян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3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14.Ереванский государственный университет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Армения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Ереван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Л.Алоян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Я.Далян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Н.Карапетян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А.Аветисян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А.Шахбазян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Протокол о сотрудничестве</a:t>
                      </a:r>
                    </a:p>
                  </a:txBody>
                  <a:tcPr marL="24701" marR="2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656102" y="511066"/>
          <a:ext cx="4879795" cy="5791164"/>
        </p:xfrm>
        <a:graphic>
          <a:graphicData uri="http://schemas.openxmlformats.org/drawingml/2006/table">
            <a:tbl>
              <a:tblPr/>
              <a:tblGrid>
                <a:gridCol w="351733"/>
                <a:gridCol w="1131640"/>
                <a:gridCol w="920801"/>
                <a:gridCol w="920801"/>
                <a:gridCol w="846857"/>
                <a:gridCol w="707963"/>
              </a:tblGrid>
              <a:tr h="23949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№№</a:t>
                      </a:r>
                      <a:b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9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9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Категория работников 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ФИО</a:t>
                      </a: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Подразделение</a:t>
                      </a: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Должность</a:t>
                      </a: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Сумма FTE</a:t>
                      </a: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0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научные работники</a:t>
                      </a: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А.Балдин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Э.Балдина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В.Кобец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Д.Богословский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В.Блеко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В.Блеко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Е.Клевцова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А.Жемчугов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М.Госткин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ЛФВЭ,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ЛЯП</a:t>
                      </a: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Нач.сектора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СНС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Нач.сект.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НС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НС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СНС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СНС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Зам.рук.департ.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Нач. сектора</a:t>
                      </a: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0.3</a:t>
                      </a: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0.3</a:t>
                      </a: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0.3</a:t>
                      </a: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0.3</a:t>
                      </a: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0.3</a:t>
                      </a: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0.3</a:t>
                      </a: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0.3</a:t>
                      </a: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0.3</a:t>
                      </a: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0.3</a:t>
                      </a: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14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инженеры</a:t>
                      </a: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А.Белобородов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П.Харьюзов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Д.Коровкин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А.Сафонов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Ноздрин М.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Скрыпник А.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Шабратов В.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Троян Ю.А.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Демин Д.Л.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А.Федоров</a:t>
                      </a: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ЛФВЭ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ЛЯП</a:t>
                      </a: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Инж</a:t>
                      </a: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Нач</a:t>
                      </a: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. группы.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Инж</a:t>
                      </a: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Инж</a:t>
                      </a: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Нач</a:t>
                      </a: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. группы </a:t>
                      </a: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Инж</a:t>
                      </a: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Инж</a:t>
                      </a: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Инж</a:t>
                      </a: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Гл.инж</a:t>
                      </a: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. уст.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Вед. </a:t>
                      </a: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инж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0.3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0.3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0.3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0.3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0.3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0.3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0.3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0.3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0.3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0.3</a:t>
                      </a: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5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специалисты</a:t>
                      </a: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5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рабочие</a:t>
                      </a: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54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Итого:</a:t>
                      </a: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6,3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7" marR="53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Основной персонал ОИЯИ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2565"/>
          </a:xfrm>
        </p:spPr>
        <p:txBody>
          <a:bodyPr>
            <a:normAutofit/>
          </a:bodyPr>
          <a:lstStyle/>
          <a:p>
            <a:pPr lvl="0"/>
            <a:r>
              <a:rPr lang="ru-RU" sz="1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Предлагаемый план-график и необходимые ресурсы для осуществления </a:t>
            </a:r>
            <a:br>
              <a:rPr lang="ru-RU" sz="1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1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83577" y="939997"/>
          <a:ext cx="10037852" cy="5723321"/>
        </p:xfrm>
        <a:graphic>
          <a:graphicData uri="http://schemas.openxmlformats.org/drawingml/2006/table">
            <a:tbl>
              <a:tblPr/>
              <a:tblGrid>
                <a:gridCol w="2311314"/>
                <a:gridCol w="2311314"/>
                <a:gridCol w="2311314"/>
                <a:gridCol w="978200"/>
                <a:gridCol w="425142"/>
                <a:gridCol w="425142"/>
                <a:gridCol w="425142"/>
                <a:gridCol w="425142"/>
                <a:gridCol w="425142"/>
              </a:tblGrid>
              <a:tr h="265052"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Наименования затрат, ресурсов, 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источников финансирования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Стоимость (тыс. долл.)потребности в ресурсах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20064" marR="2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Стоимость, 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распределение по годам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 год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 год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 год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 год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5 год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454">
                <a:tc rowSpan="8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Международное сотрудничество (МНТС)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25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25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25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25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25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877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Материалы 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39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Оборудование и услуги сторонних организаций 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(пуско-наладочные работы)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35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35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35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969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Пуско-наладочные работы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45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Услуги научно-исследовательских организаций 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5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5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5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45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Приобретение программного обеспечения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969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Проектирование/строительство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42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Сервисные расходы (</a:t>
                      </a:r>
                      <a:r>
                        <a:rPr lang="ru-RU" sz="1100" i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планируются в случае прямой принадлежности к проекту)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485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Необходимые ресурсы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20064" marR="2006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Нормо-час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20064" marR="2006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Ресурсы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8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  <a:tabLst>
                          <a:tab pos="586740" algn="l"/>
                        </a:tabLst>
                      </a:pPr>
                      <a:r>
                        <a:rPr lang="ru-RU" sz="1100" u="none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Symbol"/>
                        </a:rPr>
                        <a:t>сумма </a:t>
                      </a:r>
                      <a:r>
                        <a:rPr lang="en-US" sz="1100" u="none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Symbol"/>
                        </a:rPr>
                        <a:t>FTE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Symbol"/>
                        </a:rPr>
                        <a:t>,</a:t>
                      </a:r>
                      <a:endParaRPr lang="ru-RU" sz="1100" u="none" strike="noStrike">
                        <a:latin typeface="Times New Roman"/>
                        <a:ea typeface="Calibri"/>
                        <a:cs typeface="Symbol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8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  <a:tabLst>
                          <a:tab pos="586740" algn="l"/>
                        </a:tabLst>
                      </a:pPr>
                      <a:r>
                        <a:rPr lang="ru-RU" sz="1100" u="none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Symbol"/>
                        </a:rPr>
                        <a:t>ускорителя/установки,</a:t>
                      </a:r>
                      <a:endParaRPr lang="ru-RU" sz="1100" u="none" strike="noStrike">
                        <a:latin typeface="Times New Roman"/>
                        <a:ea typeface="Calibri"/>
                        <a:cs typeface="Symbol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1000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1000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1000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1000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1000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4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  <a:tabLst>
                          <a:tab pos="586740" algn="l"/>
                        </a:tabLst>
                      </a:pPr>
                      <a:r>
                        <a:rPr lang="ru-RU" sz="1100" u="none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Symbol"/>
                        </a:rPr>
                        <a:t>реактора,…..</a:t>
                      </a:r>
                      <a:endParaRPr lang="ru-RU" sz="1100" u="none" strike="noStrike">
                        <a:latin typeface="Times New Roman"/>
                        <a:ea typeface="Calibri"/>
                        <a:cs typeface="Symbol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909">
                <a:tc rowSpan="2">
                  <a:txBody>
                    <a:bodyPr/>
                    <a:lstStyle/>
                    <a:p>
                      <a:pPr marL="71755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Источники финансирования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20064" marR="2006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Бюджетные средства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20064" marR="2006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Бюджет ОИЯИ </a:t>
                      </a:r>
                      <a:r>
                        <a:rPr lang="ru-RU" sz="1100" i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(статьи бюджета)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1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Внебюджет (доп.смета)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20064" marR="2006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</a:rPr>
                        <a:t>Вклады соисполнителей </a:t>
                      </a:r>
                    </a:p>
                    <a:p>
                      <a:pPr marL="111125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Средства по договорам 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ru-RU" sz="1100">
                          <a:latin typeface="Times New Roman"/>
                          <a:ea typeface="Calibri"/>
                        </a:rPr>
                        <a:t>с заказчиками</a:t>
                      </a:r>
                    </a:p>
                    <a:p>
                      <a:pPr marL="111125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Другие источники финансирования 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8015" marR="38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6017" name="Rectangle 1"/>
          <p:cNvSpPr>
            <a:spLocks noChangeArrowheads="1"/>
          </p:cNvSpPr>
          <p:nvPr/>
        </p:nvSpPr>
        <p:spPr bwMode="auto">
          <a:xfrm>
            <a:off x="0" y="267128"/>
            <a:ext cx="63863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73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42890" y="0"/>
            <a:ext cx="6480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Спасибо за внимание!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A71B6-598B-4D0A-ACFC-ADB3C44C04C5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4" name="Рисунок 3" descr="F:\FLAP-23\FLAP 2022\FLAP-22 photo\20220707_180242.jpg"/>
          <p:cNvPicPr/>
          <p:nvPr/>
        </p:nvPicPr>
        <p:blipFill>
          <a:blip r:embed="rId2"/>
          <a:srcRect t="31630" b="5663"/>
          <a:stretch>
            <a:fillRect/>
          </a:stretch>
        </p:blipFill>
        <p:spPr bwMode="auto">
          <a:xfrm>
            <a:off x="281450" y="1217582"/>
            <a:ext cx="3067925" cy="409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FLAP-23\FLAP 2022\FLAP-22 photo\IMG_20220704_15523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1663" y="1235110"/>
            <a:ext cx="3109109" cy="264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FLAP-23\FLAP 2022\FLAP-22 photo\IMG_20220704_143834.jpg"/>
          <p:cNvPicPr/>
          <p:nvPr/>
        </p:nvPicPr>
        <p:blipFill>
          <a:blip r:embed="rId4"/>
          <a:srcRect t="33652" b="10501"/>
          <a:stretch>
            <a:fillRect/>
          </a:stretch>
        </p:blipFill>
        <p:spPr bwMode="auto">
          <a:xfrm>
            <a:off x="4366517" y="4006921"/>
            <a:ext cx="5815172" cy="25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/>
          <a:srcRect l="54064" t="3654" r="4091" b="10964"/>
          <a:stretch>
            <a:fillRect/>
          </a:stretch>
        </p:blipFill>
        <p:spPr bwMode="auto">
          <a:xfrm>
            <a:off x="3442551" y="1058238"/>
            <a:ext cx="4951435" cy="2828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898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28\20200317_1226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519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52491" y="5222043"/>
            <a:ext cx="5407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Линейный ускоритель электронов ЛИНАК-200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A71B6-598B-4D0A-ACFC-ADB3C44C04C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87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6982891"/>
              </p:ext>
            </p:extLst>
          </p:nvPr>
        </p:nvGraphicFramePr>
        <p:xfrm>
          <a:off x="200150" y="1104106"/>
          <a:ext cx="3806781" cy="537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7" name="Acrobat Document" r:id="rId3" imgW="4541433" imgH="6415877" progId="Acrobat.Document.DC">
                  <p:embed/>
                </p:oleObj>
              </mc:Choice>
              <mc:Fallback>
                <p:oleObj name="Acrobat Document" r:id="rId3" imgW="4541433" imgH="64158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0150" y="1104106"/>
                        <a:ext cx="3806781" cy="5376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1258948"/>
            <a:ext cx="3844507" cy="53069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557" y="1217612"/>
            <a:ext cx="3641753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95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7509" t="34207" r="18132" b="43314"/>
          <a:stretch/>
        </p:blipFill>
        <p:spPr bwMode="auto">
          <a:xfrm>
            <a:off x="1524001" y="188640"/>
            <a:ext cx="6246861" cy="20314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08691" y="2035444"/>
            <a:ext cx="21351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Схема ускорителя ЛИНАК-800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23260" t="31927" r="31868" b="15622"/>
          <a:stretch/>
        </p:blipFill>
        <p:spPr bwMode="auto">
          <a:xfrm>
            <a:off x="4966370" y="3040107"/>
            <a:ext cx="5653980" cy="3468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99669" y="6494881"/>
            <a:ext cx="57423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Осциллограмма пучка на выходе из станции А04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613534" y="2708920"/>
          <a:ext cx="3330338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169"/>
                <a:gridCol w="1665169"/>
              </a:tblGrid>
              <a:tr h="370840"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60 мА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Частота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1Гц  - 100 Гц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Импульс тока </a:t>
                      </a:r>
                    </a:p>
                    <a:p>
                      <a:pPr marL="0" algn="l" defTabSz="914400" rtl="0" eaLnBrk="1" latinLnBrk="0" hangingPunct="1"/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мкс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- 3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мкс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519936" y="6589317"/>
            <a:ext cx="1161826" cy="365125"/>
          </a:xfrm>
        </p:spPr>
        <p:txBody>
          <a:bodyPr/>
          <a:lstStyle/>
          <a:p>
            <a:fld id="{73FA71B6-598B-4D0A-ACFC-ADB3C44C04C5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703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Линейный ускоритель электронов </a:t>
            </a:r>
            <a:r>
              <a:rPr lang="en-US" dirty="0" smtClean="0"/>
              <a:t>LINAC-200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Ускоритель включает инжектор, </a:t>
            </a:r>
            <a:r>
              <a:rPr lang="ru-RU" dirty="0" err="1" smtClean="0"/>
              <a:t>группирователь</a:t>
            </a:r>
            <a:r>
              <a:rPr lang="ru-RU" dirty="0" smtClean="0"/>
              <a:t> и 13 ускорительных станций.</a:t>
            </a:r>
          </a:p>
          <a:p>
            <a:r>
              <a:rPr lang="ru-RU" dirty="0" smtClean="0"/>
              <a:t>Максимальная энергия ускоренных электронов 800 МэВ.</a:t>
            </a:r>
          </a:p>
          <a:p>
            <a:r>
              <a:rPr lang="ru-RU" dirty="0" smtClean="0"/>
              <a:t>Длительность импульса -0.1 – 3.5 </a:t>
            </a:r>
            <a:r>
              <a:rPr lang="ru-RU" dirty="0" err="1" smtClean="0"/>
              <a:t>мкс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Структура импульса: сгустки длиной </a:t>
            </a:r>
            <a:r>
              <a:rPr lang="en-US" dirty="0" smtClean="0"/>
              <a:t>~</a:t>
            </a:r>
            <a:r>
              <a:rPr lang="ru-RU" dirty="0" smtClean="0"/>
              <a:t> 1 </a:t>
            </a:r>
            <a:r>
              <a:rPr lang="ru-RU" dirty="0" err="1" smtClean="0"/>
              <a:t>пс</a:t>
            </a:r>
            <a:r>
              <a:rPr lang="ru-RU" dirty="0" smtClean="0"/>
              <a:t>, интервал между сгустками 350 </a:t>
            </a:r>
            <a:r>
              <a:rPr lang="ru-RU" dirty="0" err="1" smtClean="0"/>
              <a:t>пс</a:t>
            </a:r>
            <a:r>
              <a:rPr lang="ru-RU" dirty="0" smtClean="0"/>
              <a:t>.</a:t>
            </a:r>
          </a:p>
          <a:p>
            <a:r>
              <a:rPr lang="ru-RU" dirty="0" smtClean="0"/>
              <a:t>Ток в импульсе от единичных электронов до 40 мА (интенсивность от 10</a:t>
            </a:r>
            <a:r>
              <a:rPr lang="en-US" dirty="0" smtClean="0"/>
              <a:t>^</a:t>
            </a:r>
            <a:r>
              <a:rPr lang="ru-RU" dirty="0" smtClean="0"/>
              <a:t>2 до 10</a:t>
            </a:r>
            <a:r>
              <a:rPr lang="en-US" dirty="0" smtClean="0"/>
              <a:t>^</a:t>
            </a:r>
            <a:r>
              <a:rPr lang="ru-RU" dirty="0" smtClean="0"/>
              <a:t>13 электронов/с).</a:t>
            </a:r>
          </a:p>
          <a:p>
            <a:r>
              <a:rPr lang="ru-RU" dirty="0" smtClean="0"/>
              <a:t>Максимальный средний ток 2.5 мкА.</a:t>
            </a:r>
          </a:p>
          <a:p>
            <a:r>
              <a:rPr lang="ru-RU" dirty="0" smtClean="0"/>
              <a:t>Энергия пучка плавно варьируется от 20 до 200 МэВ.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143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63707" t="16590" r="13326" b="7971"/>
          <a:stretch>
            <a:fillRect/>
          </a:stretch>
        </p:blipFill>
        <p:spPr bwMode="auto">
          <a:xfrm>
            <a:off x="2945220" y="0"/>
            <a:ext cx="6624082" cy="660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836D~1\AppData\Local\Temp\Rar$DRa0.444\IMG_20191025_121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396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836D~1\AppData\Local\Temp\Rar$DRa0.444\IMG_20191025_1218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92" y="-32017"/>
            <a:ext cx="9158908" cy="686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99857" y="404664"/>
            <a:ext cx="3002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Система диагностики пучка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A71B6-598B-4D0A-ACFC-ADB3C44C04C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1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1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202" y="1138239"/>
            <a:ext cx="6299597" cy="507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87888" y="6226493"/>
            <a:ext cx="1181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Пультовая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447928" y="6515944"/>
            <a:ext cx="1161826" cy="365125"/>
          </a:xfrm>
        </p:spPr>
        <p:txBody>
          <a:bodyPr/>
          <a:lstStyle/>
          <a:p>
            <a:fld id="{73FA71B6-598B-4D0A-ACFC-ADB3C44C04C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63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Программа исследований на линейном ускорителе электронов </a:t>
            </a:r>
            <a:r>
              <a:rPr lang="en-US" dirty="0" smtClean="0"/>
              <a:t>LINAC-200</a:t>
            </a:r>
            <a:r>
              <a:rPr lang="ru-RU" dirty="0" smtClean="0"/>
              <a:t>: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Создание детекторов элементарных частиц для экспериментов на </a:t>
            </a:r>
            <a:r>
              <a:rPr lang="ru-RU" dirty="0" err="1" smtClean="0"/>
              <a:t>коллайдере</a:t>
            </a:r>
            <a:r>
              <a:rPr lang="ru-RU" dirty="0" smtClean="0"/>
              <a:t> </a:t>
            </a:r>
            <a:r>
              <a:rPr lang="en-US" dirty="0" err="1" smtClean="0"/>
              <a:t>NICA</a:t>
            </a:r>
            <a:r>
              <a:rPr lang="ru-RU" dirty="0" smtClean="0"/>
              <a:t> и внешних установках.</a:t>
            </a:r>
          </a:p>
          <a:p>
            <a:r>
              <a:rPr lang="ru-RU" dirty="0" smtClean="0"/>
              <a:t>Поиск новых методов диагностики электронных пучков.</a:t>
            </a:r>
          </a:p>
          <a:p>
            <a:r>
              <a:rPr lang="ru-RU" dirty="0" smtClean="0"/>
              <a:t>Прикладные работы в области радиационного материаловедения, радиобиологии, радиохимии.</a:t>
            </a:r>
          </a:p>
          <a:p>
            <a:r>
              <a:rPr lang="ru-RU" dirty="0" smtClean="0"/>
              <a:t>Исследования в области ядерной физики.</a:t>
            </a:r>
          </a:p>
          <a:p>
            <a:r>
              <a:rPr lang="ru-RU" dirty="0" smtClean="0"/>
              <a:t>Образовательная программа.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7131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</TotalTime>
  <Words>1198</Words>
  <Application>Microsoft Office PowerPoint</Application>
  <PresentationFormat>Широкоэкранный</PresentationFormat>
  <Paragraphs>321</Paragraphs>
  <Slides>30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Microsoft Tai Le</vt:lpstr>
      <vt:lpstr>Symbol</vt:lpstr>
      <vt:lpstr>Times New Roman</vt:lpstr>
      <vt:lpstr>Тема Office</vt:lpstr>
      <vt:lpstr>Graph</vt:lpstr>
      <vt:lpstr>Adobe Acrobat Document</vt:lpstr>
      <vt:lpstr>Проект FLAP - Фундаментальная и прикладная физика с использованием пучков релятивистских ускоренных электронов</vt:lpstr>
      <vt:lpstr>Презентация PowerPoint</vt:lpstr>
      <vt:lpstr>Презентация PowerPoint</vt:lpstr>
      <vt:lpstr>Презентация PowerPoint</vt:lpstr>
      <vt:lpstr>Линейный ускоритель электронов LINAC-200</vt:lpstr>
      <vt:lpstr>Презентация PowerPoint</vt:lpstr>
      <vt:lpstr>Презентация PowerPoint</vt:lpstr>
      <vt:lpstr>Презентация PowerPoint</vt:lpstr>
      <vt:lpstr>Программа исследований на линейном ускорителе электронов LINAC-200:</vt:lpstr>
      <vt:lpstr>В рамках данного проекта планируется развивать направления исследований новой коллаборацииFLAP</vt:lpstr>
      <vt:lpstr>Научно-методические задачи</vt:lpstr>
      <vt:lpstr>Диагностика электронных пучков  FLAP</vt:lpstr>
      <vt:lpstr>Образовательная программа</vt:lpstr>
      <vt:lpstr>Презентация PowerPoint</vt:lpstr>
      <vt:lpstr>Презентация PowerPoint</vt:lpstr>
      <vt:lpstr>Презентация PowerPoint</vt:lpstr>
      <vt:lpstr>Распределение вторичных частиц: e+, e-, гамма в Pb мишени</vt:lpstr>
      <vt:lpstr>Энергетический спектр нейтронов  в Pb мишени</vt:lpstr>
      <vt:lpstr>Энергетический спектр нейтронов  в Fe мишени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Предлагаемый план-график и необходимые ресурсы для осуществления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sos2016</dc:creator>
  <cp:lastModifiedBy>A.Baldin</cp:lastModifiedBy>
  <cp:revision>43</cp:revision>
  <dcterms:created xsi:type="dcterms:W3CDTF">2021-02-16T06:12:19Z</dcterms:created>
  <dcterms:modified xsi:type="dcterms:W3CDTF">2023-04-13T11:35:05Z</dcterms:modified>
</cp:coreProperties>
</file>