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8"/>
  </p:notesMasterIdLst>
  <p:sldIdLst>
    <p:sldId id="266" r:id="rId4"/>
    <p:sldId id="256" r:id="rId5"/>
    <p:sldId id="258" r:id="rId6"/>
    <p:sldId id="268" r:id="rId7"/>
    <p:sldId id="264" r:id="rId8"/>
    <p:sldId id="263" r:id="rId9"/>
    <p:sldId id="289" r:id="rId10"/>
    <p:sldId id="261" r:id="rId11"/>
    <p:sldId id="262" r:id="rId12"/>
    <p:sldId id="290" r:id="rId13"/>
    <p:sldId id="270" r:id="rId14"/>
    <p:sldId id="276" r:id="rId15"/>
    <p:sldId id="286" r:id="rId16"/>
    <p:sldId id="265" r:id="rId17"/>
    <p:sldId id="275" r:id="rId18"/>
    <p:sldId id="282" r:id="rId19"/>
    <p:sldId id="259" r:id="rId20"/>
    <p:sldId id="260" r:id="rId21"/>
    <p:sldId id="283" r:id="rId22"/>
    <p:sldId id="280" r:id="rId23"/>
    <p:sldId id="287" r:id="rId24"/>
    <p:sldId id="288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B0BD-39EE-4024-9B2A-B10D180D009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DCEB9-6777-4761-8FDC-E94A8ECE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8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CEB9-6777-4761-8FDC-E94A8ECEF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CEB9-6777-4761-8FDC-E94A8ECEFC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CEB9-6777-4761-8FDC-E94A8ECEFC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A0EA-048E-4080-BDD9-DA0A6E2658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8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9D9A-1328-44EC-86F4-A774B2A20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52F-AE21-4C76-AC2F-537E407DF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50E8-AB59-4F91-BAF8-FA61C8F231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E951-9260-4772-A8A8-620C7917D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7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33A8-8852-4259-B823-CE249F929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4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D8EB-15A9-4144-A318-75452E3C3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9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CE25-4A0E-4F65-8D2F-8FED0196FD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A2E7-4BA9-48F0-8564-3D3B50A6FA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4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A392-5AB0-4E87-8CB1-F9FB7E33B3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1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9EF4-D0CD-49E7-B245-96EEF72D9C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1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77" y="115416"/>
            <a:ext cx="6839223" cy="649288"/>
          </a:xfrm>
          <a:solidFill>
            <a:schemeClr val="accent1">
              <a:alpha val="49000"/>
            </a:schemeClr>
          </a:solidFill>
        </p:spPr>
        <p:txBody>
          <a:bodyPr/>
          <a:lstStyle>
            <a:lvl1pPr>
              <a:defRPr sz="3200" i="1" baseline="0">
                <a:solidFill>
                  <a:schemeClr val="bg1"/>
                </a:solidFill>
                <a:effectLst>
                  <a:outerShdw blurRad="114300" dist="38100" dir="18900000" sx="102000" sy="102000" algn="b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952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1750" y="6597650"/>
            <a:ext cx="4000500" cy="26035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468CE7F-0BC0-4B65-AB74-19EEFCB8E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2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77" y="115416"/>
            <a:ext cx="6839223" cy="649288"/>
          </a:xfrm>
          <a:solidFill>
            <a:schemeClr val="accent1">
              <a:alpha val="49000"/>
            </a:schemeClr>
          </a:solidFill>
        </p:spPr>
        <p:txBody>
          <a:bodyPr/>
          <a:lstStyle>
            <a:lvl1pPr>
              <a:defRPr sz="3200" i="1" baseline="0">
                <a:solidFill>
                  <a:schemeClr val="bg1"/>
                </a:solidFill>
                <a:effectLst>
                  <a:outerShdw blurRad="114300" dist="38100" dir="18900000" sx="102000" sy="102000" algn="b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952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1750" y="6597650"/>
            <a:ext cx="4000500" cy="26035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D608CC7-808E-482C-BC5F-F76F08F14C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3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84B9-2FD8-4BAB-8FD0-F360E8B92A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A0EA-048E-4080-BDD9-DA0A6E2658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EB0C-7881-46F6-BBDC-A63867144E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9D9A-1328-44EC-86F4-A774B2A20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13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377F-AC69-470F-9DC4-DC788CA1A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C52F-AE21-4C76-AC2F-537E407DF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5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BC91-7AE0-45B7-A8FD-192FC37B3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50E8-AB59-4F91-BAF8-FA61C8F231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3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00A5-AD60-4E2D-B88F-DDA6ADC5D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E951-9260-4772-A8A8-620C7917D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7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CEF0-9557-48F2-90D3-FD4841231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33A8-8852-4259-B823-CE249F929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0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59AB-E15B-4E4F-BBD3-407AE1B49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D8EB-15A9-4144-A318-75452E3C3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8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6299-A475-40B7-9EAF-A71EDC0C03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CE25-4A0E-4F65-8D2F-8FED0196FD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6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FE92-60D0-449E-A592-7BC79AE9E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A2E7-4BA9-48F0-8564-3D3B50A6FA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6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FEF3-D85E-405C-958C-A66B1326FD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A392-5AB0-4E87-8CB1-F9FB7E33B3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3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374A-BA5E-4726-BDF2-789C9C074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9EF4-D0CD-49E7-B245-96EEF72D9C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34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77" y="115416"/>
            <a:ext cx="6839223" cy="649288"/>
          </a:xfrm>
          <a:solidFill>
            <a:schemeClr val="accent1">
              <a:alpha val="49000"/>
            </a:schemeClr>
          </a:solidFill>
        </p:spPr>
        <p:txBody>
          <a:bodyPr/>
          <a:lstStyle>
            <a:lvl1pPr>
              <a:defRPr sz="3200" i="1" baseline="0">
                <a:solidFill>
                  <a:schemeClr val="bg1"/>
                </a:solidFill>
                <a:effectLst>
                  <a:outerShdw blurRad="114300" dist="38100" dir="18900000" sx="102000" sy="102000" algn="b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952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935E01D-057E-4A64-9D67-9DA8EF5B1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1750" y="6597650"/>
            <a:ext cx="4000500" cy="26035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597650"/>
            <a:ext cx="2133600" cy="2603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468CE7F-0BC0-4B65-AB74-19EEFCB8E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0DDF-4129-4A35-B443-C11733EB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3C028-0662-404D-99CE-9BC1CE96DF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E4850D-2913-4111-8665-9659A5EF9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3C028-0662-404D-99CE-9BC1CE96DF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153400" cy="1752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1"/>
                </a:solidFill>
              </a:rPr>
              <a:t>Участие ОИЯИ в модернизации детектора АТЛАС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>
                <a:solidFill>
                  <a:schemeClr val="accent1"/>
                </a:solidFill>
              </a:rPr>
              <a:t>- продление проекта</a:t>
            </a: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2400" dirty="0" smtClean="0"/>
              <a:t>Проект в рамках темы 02-</a:t>
            </a:r>
            <a:r>
              <a:rPr lang="en-US" sz="2400" dirty="0" smtClean="0"/>
              <a:t>0</a:t>
            </a:r>
            <a:r>
              <a:rPr lang="ru-RU" sz="2400" dirty="0" smtClean="0"/>
              <a:t>-1081-2009/201</a:t>
            </a:r>
            <a:r>
              <a:rPr lang="en-US" sz="2400" dirty="0" smtClean="0"/>
              <a:t>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10" y="4495800"/>
            <a:ext cx="5599589" cy="14478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  Мотивация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  Модернизация </a:t>
            </a:r>
            <a:r>
              <a:rPr lang="en-US" sz="2400" i="1" dirty="0" smtClean="0">
                <a:solidFill>
                  <a:schemeClr val="tx1"/>
                </a:solidFill>
              </a:rPr>
              <a:t>LHC</a:t>
            </a:r>
            <a:r>
              <a:rPr lang="ru-RU" sz="2400" i="1" dirty="0" smtClean="0">
                <a:solidFill>
                  <a:schemeClr val="tx1"/>
                </a:solidFill>
              </a:rPr>
              <a:t> и детектора АТЛАС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  </a:t>
            </a:r>
            <a:r>
              <a:rPr lang="ru-RU" sz="2400" i="1" dirty="0" smtClean="0">
                <a:solidFill>
                  <a:schemeClr val="tx1"/>
                </a:solidFill>
              </a:rPr>
              <a:t>Участие групп из ОИЯИ (отчет и планы)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D983B-E514-498B-876B-73D622C12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30 ноября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НТС ЛЯП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5715000" y="3635514"/>
            <a:ext cx="3260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Чеплаков</a:t>
            </a:r>
            <a:r>
              <a:rPr lang="en-US" sz="2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ЛФВЭ)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0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u="sng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Гонгадзе</a:t>
            </a:r>
            <a:r>
              <a:rPr lang="ru-RU" sz="2000" b="1" i="1" u="sng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(ЛЯП)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JIN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242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7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10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24384" y="152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</a:rPr>
              <a:t>Участок производства ММ панелей и квадруплетов </a:t>
            </a:r>
            <a:r>
              <a:rPr lang="en-US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</a:rPr>
              <a:t>некоторые измерения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7010400" cy="266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55749"/>
            <a:ext cx="5549218" cy="19069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18" y="4164314"/>
            <a:ext cx="3290887" cy="18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38587" cy="27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209" y="152400"/>
            <a:ext cx="890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Создается второй участок для производства </a:t>
            </a:r>
            <a:r>
              <a:rPr lang="ru-RU" sz="2400" b="1" dirty="0" err="1" smtClean="0">
                <a:solidFill>
                  <a:srgbClr val="0070C0"/>
                </a:solidFill>
              </a:rPr>
              <a:t>Микромегас</a:t>
            </a:r>
            <a:r>
              <a:rPr lang="ru-RU" sz="2400" b="1" dirty="0" smtClean="0">
                <a:solidFill>
                  <a:srgbClr val="0070C0"/>
                </a:solidFill>
              </a:rPr>
              <a:t> камер!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15" y="1367589"/>
            <a:ext cx="1400015" cy="1807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355105" y="1549680"/>
            <a:ext cx="1830223" cy="14205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61" y="3429000"/>
            <a:ext cx="3242734" cy="2020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20" y="3428999"/>
            <a:ext cx="2693434" cy="2020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3" y="1367589"/>
            <a:ext cx="1195234" cy="10258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40715" y="5469857"/>
            <a:ext cx="3980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Oven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DuPont </a:t>
            </a:r>
            <a:r>
              <a:rPr lang="en-US" sz="1400" dirty="0">
                <a:solidFill>
                  <a:srgbClr val="0070C0"/>
                </a:solidFill>
              </a:rPr>
              <a:t>photoresist </a:t>
            </a:r>
            <a:r>
              <a:rPr lang="en-US" sz="1400" dirty="0" smtClean="0">
                <a:solidFill>
                  <a:srgbClr val="0070C0"/>
                </a:solidFill>
              </a:rPr>
              <a:t>PC1025</a:t>
            </a:r>
            <a:r>
              <a:rPr lang="ru-RU" sz="1400" dirty="0" smtClean="0">
                <a:solidFill>
                  <a:srgbClr val="0070C0"/>
                </a:solidFill>
              </a:rPr>
              <a:t> (64 мкм) 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Mesh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70C0"/>
                </a:solidFill>
              </a:rPr>
              <a:t>Test PCBs and photomasks from our Gerber files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306" y="5678269"/>
            <a:ext cx="35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Приобретено и установлено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необходимое оборудование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" y="442356"/>
            <a:ext cx="7894932" cy="4891644"/>
          </a:xfrm>
          <a:prstGeom prst="rect">
            <a:avLst/>
          </a:prstGeom>
        </p:spPr>
      </p:pic>
      <p:pic>
        <p:nvPicPr>
          <p:cNvPr id="8" name="officeArt objec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5" y="4559456"/>
            <a:ext cx="3861435" cy="1748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586271" y="6192473"/>
            <a:ext cx="310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Изображение на детекторе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кадр=500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100 кадров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62" y="6096000"/>
            <a:ext cx="495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Продолжатся работы по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обработке,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лгоритмам идентификации и визуализации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25" y="0"/>
            <a:ext cx="826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Мониторы светимости БАК и радиационного фона в шахте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37" y="5433851"/>
            <a:ext cx="589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эффективность регистрации фотонов и нейтронов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Лучшая радиационная стойкость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76200"/>
            <a:ext cx="597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калориметров (</a:t>
            </a:r>
            <a:r>
              <a:rPr lang="en-US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831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недавнего времени оставались открытыми несколько сценариев: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Выживет ли «холодная» электроника → будет ли необходимость открыть криостат?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ли менять передний калориметр или добавить новый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miniFCal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83112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015706" cy="19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" descr="C:\Users\cheplakov\Documents\ATLAS\Upgrade\HEC\plots\nonlinearity_SF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6502"/>
            <a:ext cx="3276600" cy="1678698"/>
          </a:xfrm>
          <a:prstGeom prst="rect">
            <a:avLst/>
          </a:prstGeom>
          <a:noFill/>
          <a:extLst/>
        </p:spPr>
      </p:pic>
      <p:sp>
        <p:nvSpPr>
          <p:cNvPr id="12" name="TextBox 11"/>
          <p:cNvSpPr txBox="1"/>
          <p:nvPr/>
        </p:nvSpPr>
        <p:spPr>
          <a:xfrm>
            <a:off x="0" y="3429000"/>
            <a:ext cx="896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</a:t>
            </a:r>
            <a:r>
              <a:rPr lang="ru-RU" sz="1600" b="1" u="sng" dirty="0" smtClean="0"/>
              <a:t>Нейтроны в НЕС</a:t>
            </a:r>
            <a:r>
              <a:rPr lang="ru-RU" sz="1600" b="1" dirty="0" smtClean="0"/>
              <a:t> </a:t>
            </a:r>
            <a:r>
              <a:rPr lang="en-US" sz="1600" b="1" dirty="0" smtClean="0"/>
              <a:t>                </a:t>
            </a:r>
            <a:r>
              <a:rPr lang="ru-RU" sz="1600" b="1" dirty="0" smtClean="0"/>
              <a:t> </a:t>
            </a:r>
            <a:r>
              <a:rPr lang="ru-RU" sz="1600" b="1" u="sng" dirty="0" smtClean="0"/>
              <a:t>Деградация сигнала (ИБР-2 в 90-е)</a:t>
            </a:r>
            <a:r>
              <a:rPr lang="ru-RU" sz="1600" b="1" dirty="0" smtClean="0"/>
              <a:t>      </a:t>
            </a:r>
            <a:r>
              <a:rPr lang="ru-RU" sz="1600" b="1" u="sng" dirty="0" smtClean="0"/>
              <a:t>Изменения линейности </a:t>
            </a:r>
            <a:r>
              <a:rPr lang="en-US" sz="1600" b="1" u="sng" dirty="0" smtClean="0">
                <a:solidFill>
                  <a:srgbClr val="FF0000"/>
                </a:solidFill>
              </a:rPr>
              <a:t>~0.5%</a:t>
            </a:r>
            <a:r>
              <a:rPr lang="ru-RU" sz="1600" b="1" u="sng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- ОК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3124200" cy="19174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TextBox 16"/>
          <p:cNvSpPr txBox="1"/>
          <p:nvPr/>
        </p:nvSpPr>
        <p:spPr>
          <a:xfrm>
            <a:off x="4876800" y="1535668"/>
            <a:ext cx="18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НЕС электроника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1718" y="3733800"/>
            <a:ext cx="10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miniFCal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0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54" y="4103132"/>
            <a:ext cx="21488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41" y="4709749"/>
            <a:ext cx="2501356" cy="18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29200" y="5791200"/>
            <a:ext cx="1621854" cy="3744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dirty="0" smtClean="0">
                <a:solidFill>
                  <a:schemeClr val="tx2"/>
                </a:solidFill>
              </a:rPr>
              <a:t>pc-DD vs </a:t>
            </a:r>
            <a:r>
              <a:rPr lang="en-US" b="1" dirty="0" err="1" smtClean="0">
                <a:solidFill>
                  <a:schemeClr val="tx2"/>
                </a:solidFill>
              </a:rPr>
              <a:t>sc</a:t>
            </a:r>
            <a:r>
              <a:rPr lang="en-US" b="1" dirty="0" smtClean="0">
                <a:solidFill>
                  <a:schemeClr val="tx2"/>
                </a:solidFill>
              </a:rPr>
              <a:t>-DD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деградаци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детекторов будет «приемлемым»…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99699" y="5931404"/>
            <a:ext cx="433574" cy="31649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9751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86829"/>
            <a:ext cx="597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калориметров (</a:t>
            </a:r>
            <a:r>
              <a:rPr lang="en-US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" y="5716816"/>
            <a:ext cx="3028950" cy="2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50" y="3577906"/>
            <a:ext cx="353588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9104" y="729134"/>
            <a:ext cx="5176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задача – улучшить качество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L1-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триггера, повышая эффективность идентификации струй и снижая эффект от «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pile-up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калориметрической информации через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гранулярность промежуточных слоев в ЕМ =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«супер-ячеек» вместо одной триггерной «башни»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триггерной электроники и основной платы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блоки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LTDB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Trigger Digitizer Board)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птические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кабели …</a:t>
            </a:r>
          </a:p>
          <a:p>
            <a:pPr algn="just"/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629959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Прототип основной платы (Е.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Ладыгин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TRIUMF)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Прототип усилителя-формирователя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Радиационные испытания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платы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кабелей на ИБР-2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49" y="4466906"/>
            <a:ext cx="1940878" cy="109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86829"/>
            <a:ext cx="566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калориметров (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2329"/>
            <a:ext cx="2057400" cy="23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01" y="3960241"/>
            <a:ext cx="3797599" cy="2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6200"/>
            <a:ext cx="2667000" cy="1907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8742" y="5923001"/>
            <a:ext cx="232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Тесты на ИБР-2: до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·10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n/cm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593068"/>
            <a:ext cx="605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Новые радиационно-стойкие сцинтилляторы, </a:t>
            </a:r>
            <a:r>
              <a:rPr lang="en-US" b="1" dirty="0"/>
              <a:t>UPS-923A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75104"/>
            <a:ext cx="2152650" cy="25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199"/>
            <a:ext cx="1377800" cy="168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600199"/>
            <a:ext cx="1366838" cy="160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394556" y="77510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Проведена замена </a:t>
            </a:r>
            <a:r>
              <a:rPr lang="en-US" b="1" dirty="0" smtClean="0"/>
              <a:t>MBTS</a:t>
            </a:r>
            <a:r>
              <a:rPr lang="ru-RU" b="1" dirty="0" smtClean="0"/>
              <a:t> сцинтилляторов </a:t>
            </a:r>
          </a:p>
          <a:p>
            <a:r>
              <a:rPr lang="ru-RU" b="1" dirty="0" smtClean="0"/>
              <a:t>(создан стенд, выполнены испытания и выбран новый дизайн)</a:t>
            </a:r>
            <a:endParaRPr lang="en-US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43226" y="2133600"/>
            <a:ext cx="433574" cy="31649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28600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Фаза-2 модернизации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детектора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АТЛАС (до 2026)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192" y="990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детекторная система потребует существенной модернизации для 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HL-LHC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(полная замена внутреннего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новый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“all-Si”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детектор)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Фазе-1 формируют основу для Фазы-2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2017 все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TDR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будут готовы,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весна-лето 2018</a:t>
            </a:r>
          </a:p>
          <a:p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ОИЯИ – это модернизация Мюонного спектрометра и Калориметров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709" y="2909768"/>
            <a:ext cx="8617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Мюонный спектрометр: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создании новых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sRPC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Калориметры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(замена всей электроники, кроме «холодной»): </a:t>
            </a:r>
          </a:p>
          <a:p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проекте «Демонстратор», рад. стойкие сцинтилляторы </a:t>
            </a:r>
          </a:p>
          <a:p>
            <a:pPr lvl="1"/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разработке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электроники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(HEC LTDB)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разработке НЕС-предусилителя общей интегральной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сертификация чипов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продолжение экспериментов на У-70 для создания модели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калориметрического сигнала при работе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HL-LHC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(включая моделирование физ. процессов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(подробности в Проекте)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3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8987" y="6063734"/>
            <a:ext cx="720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 =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физиков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инженеров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4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4704"/>
            <a:ext cx="6753225" cy="54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9887" y="76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259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26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874" y="6323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29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4412"/>
            <a:ext cx="4572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3815" y="5943600"/>
            <a:ext cx="286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затраты – бюджет ЛЯП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14" y="1027556"/>
            <a:ext cx="4277385" cy="41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07" y="3962400"/>
            <a:ext cx="804395" cy="43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126396"/>
            <a:ext cx="822334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Просим поддержать нашу заявку на продление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роекта «Модернизация детектора АТЛАС»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0-2-1081-2009/2019)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2019-2021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35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0870"/>
            <a:ext cx="4724400" cy="2592330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3429000" y="2585403"/>
            <a:ext cx="152400" cy="462597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верх 7"/>
          <p:cNvSpPr/>
          <p:nvPr/>
        </p:nvSpPr>
        <p:spPr>
          <a:xfrm>
            <a:off x="1828800" y="6172200"/>
            <a:ext cx="152400" cy="462597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396087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Работы по </a:t>
            </a:r>
            <a:r>
              <a:rPr lang="ru-RU" dirty="0" smtClean="0">
                <a:solidFill>
                  <a:srgbClr val="C00000"/>
                </a:solidFill>
              </a:rPr>
              <a:t>Фаз</a:t>
            </a:r>
            <a:r>
              <a:rPr lang="en-US" dirty="0" smtClean="0">
                <a:solidFill>
                  <a:srgbClr val="C00000"/>
                </a:solidFill>
              </a:rPr>
              <a:t>e-I </a:t>
            </a:r>
            <a:r>
              <a:rPr lang="ru-RU" dirty="0" smtClean="0"/>
              <a:t>модернизации </a:t>
            </a:r>
            <a:r>
              <a:rPr lang="en-US" dirty="0" smtClean="0"/>
              <a:t>LHC</a:t>
            </a:r>
            <a:r>
              <a:rPr lang="ru-RU" dirty="0" smtClean="0"/>
              <a:t> и детекторов должны завершиться во время 2-й длительной остановки (</a:t>
            </a:r>
            <a:r>
              <a:rPr lang="en-US" dirty="0" smtClean="0"/>
              <a:t>LS2</a:t>
            </a:r>
            <a:r>
              <a:rPr lang="en-US" dirty="0"/>
              <a:t>) </a:t>
            </a:r>
            <a:r>
              <a:rPr lang="ru-RU" dirty="0" smtClean="0"/>
              <a:t>в </a:t>
            </a:r>
            <a:r>
              <a:rPr lang="en-US" dirty="0" smtClean="0"/>
              <a:t>2019-2020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ru-RU" dirty="0" smtClean="0"/>
              <a:t> по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Фаз</a:t>
            </a:r>
            <a:r>
              <a:rPr lang="en-US" dirty="0" smtClean="0">
                <a:solidFill>
                  <a:srgbClr val="C00000"/>
                </a:solidFill>
              </a:rPr>
              <a:t>e-II</a:t>
            </a:r>
            <a:r>
              <a:rPr lang="en-US" dirty="0" smtClean="0"/>
              <a:t> </a:t>
            </a:r>
            <a:r>
              <a:rPr lang="en-US" dirty="0"/>
              <a:t>(HL-LHC </a:t>
            </a:r>
            <a:r>
              <a:rPr lang="ru-RU" dirty="0" smtClean="0"/>
              <a:t>эра</a:t>
            </a:r>
            <a:r>
              <a:rPr lang="en-US" dirty="0" smtClean="0"/>
              <a:t>) </a:t>
            </a:r>
            <a:r>
              <a:rPr lang="ru-RU" dirty="0" smtClean="0"/>
              <a:t>-в</a:t>
            </a:r>
            <a:r>
              <a:rPr lang="en-US" dirty="0" smtClean="0"/>
              <a:t> </a:t>
            </a:r>
            <a:r>
              <a:rPr lang="ru-RU" dirty="0" smtClean="0"/>
              <a:t>период </a:t>
            </a:r>
            <a:r>
              <a:rPr lang="en-US" dirty="0" smtClean="0"/>
              <a:t>2024-26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Интегральная светимость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3000 fb</a:t>
            </a:r>
            <a:r>
              <a:rPr lang="en-US" baseline="30000" dirty="0" smtClean="0">
                <a:solidFill>
                  <a:srgbClr val="C00000"/>
                </a:solidFill>
              </a:rPr>
              <a:t>−1 </a:t>
            </a:r>
            <a:r>
              <a:rPr lang="ru-RU" dirty="0" smtClean="0"/>
              <a:t>будет обеспечена к</a:t>
            </a:r>
            <a:r>
              <a:rPr lang="en-US" dirty="0" smtClean="0"/>
              <a:t> ~203</a:t>
            </a:r>
            <a:r>
              <a:rPr lang="ru-RU" dirty="0" smtClean="0"/>
              <a:t>5.</a:t>
            </a:r>
            <a:endParaRPr lang="en-US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2667000"/>
            <a:ext cx="47777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Backup slides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39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110689" cy="4176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83" y="580549"/>
            <a:ext cx="2939217" cy="4083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2936067" cy="19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22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2" y="228600"/>
            <a:ext cx="3148458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352800" cy="14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42" y="80491"/>
            <a:ext cx="3771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ATLAS</a:t>
            </a: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NSW details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" y="1143000"/>
            <a:ext cx="4664090" cy="2131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2" y="3505200"/>
            <a:ext cx="2661135" cy="1383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3657600"/>
            <a:ext cx="1965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Double-sided panel with readout boards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back-to-back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configuration. ‘Eta’ planes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carry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strips perpendicular to the precision coordinates,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‘Stereo’ planes they are inclined by 1,5º.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401432" cy="288335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76177" y="5218113"/>
            <a:ext cx="2439591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2272606" y="5583238"/>
            <a:ext cx="2439591" cy="9445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22610" y="5779453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PCB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314451" y="5168902"/>
            <a:ext cx="13174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Photoresist 1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69034" y="4857754"/>
            <a:ext cx="2439591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314451" y="4849813"/>
            <a:ext cx="13174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Photoresist 2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62479" y="4894597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Mesh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21670" y="4784729"/>
            <a:ext cx="3121819" cy="42863"/>
            <a:chOff x="851" y="1709"/>
            <a:chExt cx="4150" cy="0"/>
          </a:xfrm>
        </p:grpSpPr>
        <p:sp>
          <p:nvSpPr>
            <p:cNvPr id="22701" name="Line 17"/>
            <p:cNvSpPr>
              <a:spLocks noChangeShapeType="1"/>
            </p:cNvSpPr>
            <p:nvPr/>
          </p:nvSpPr>
          <p:spPr bwMode="auto">
            <a:xfrm>
              <a:off x="851" y="1709"/>
              <a:ext cx="4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2" name="Line 18"/>
            <p:cNvSpPr>
              <a:spLocks noChangeShapeType="1"/>
            </p:cNvSpPr>
            <p:nvPr/>
          </p:nvSpPr>
          <p:spPr bwMode="auto">
            <a:xfrm>
              <a:off x="1762" y="1709"/>
              <a:ext cx="45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3" name="Line 19"/>
            <p:cNvSpPr>
              <a:spLocks noChangeShapeType="1"/>
            </p:cNvSpPr>
            <p:nvPr/>
          </p:nvSpPr>
          <p:spPr bwMode="auto">
            <a:xfrm>
              <a:off x="2260" y="1709"/>
              <a:ext cx="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4" name="Line 20"/>
            <p:cNvSpPr>
              <a:spLocks noChangeShapeType="1"/>
            </p:cNvSpPr>
            <p:nvPr/>
          </p:nvSpPr>
          <p:spPr bwMode="auto">
            <a:xfrm>
              <a:off x="2713" y="1709"/>
              <a:ext cx="45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5" name="Line 21"/>
            <p:cNvSpPr>
              <a:spLocks noChangeShapeType="1"/>
            </p:cNvSpPr>
            <p:nvPr/>
          </p:nvSpPr>
          <p:spPr bwMode="auto">
            <a:xfrm>
              <a:off x="3211" y="1709"/>
              <a:ext cx="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6" name="Line 22"/>
            <p:cNvSpPr>
              <a:spLocks noChangeShapeType="1"/>
            </p:cNvSpPr>
            <p:nvPr/>
          </p:nvSpPr>
          <p:spPr bwMode="auto">
            <a:xfrm>
              <a:off x="3664" y="1709"/>
              <a:ext cx="45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07" name="Line 23"/>
            <p:cNvSpPr>
              <a:spLocks noChangeShapeType="1"/>
            </p:cNvSpPr>
            <p:nvPr/>
          </p:nvSpPr>
          <p:spPr bwMode="auto">
            <a:xfrm>
              <a:off x="4571" y="1709"/>
              <a:ext cx="43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19029" y="3354391"/>
            <a:ext cx="2923580" cy="1127125"/>
            <a:chOff x="1094" y="736"/>
            <a:chExt cx="3907" cy="710"/>
          </a:xfrm>
        </p:grpSpPr>
        <p:sp>
          <p:nvSpPr>
            <p:cNvPr id="22691" name="AutoShape 25"/>
            <p:cNvSpPr>
              <a:spLocks noChangeArrowheads="1"/>
            </p:cNvSpPr>
            <p:nvPr/>
          </p:nvSpPr>
          <p:spPr bwMode="auto">
            <a:xfrm>
              <a:off x="1094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AutoShape 26"/>
            <p:cNvSpPr>
              <a:spLocks noChangeArrowheads="1"/>
            </p:cNvSpPr>
            <p:nvPr/>
          </p:nvSpPr>
          <p:spPr bwMode="auto">
            <a:xfrm>
              <a:off x="1544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3" name="AutoShape 27"/>
            <p:cNvSpPr>
              <a:spLocks noChangeArrowheads="1"/>
            </p:cNvSpPr>
            <p:nvPr/>
          </p:nvSpPr>
          <p:spPr bwMode="auto">
            <a:xfrm>
              <a:off x="1995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4" name="AutoShape 28"/>
            <p:cNvSpPr>
              <a:spLocks noChangeArrowheads="1"/>
            </p:cNvSpPr>
            <p:nvPr/>
          </p:nvSpPr>
          <p:spPr bwMode="auto">
            <a:xfrm>
              <a:off x="2446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5" name="AutoShape 29"/>
            <p:cNvSpPr>
              <a:spLocks noChangeArrowheads="1"/>
            </p:cNvSpPr>
            <p:nvPr/>
          </p:nvSpPr>
          <p:spPr bwMode="auto">
            <a:xfrm>
              <a:off x="2897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6" name="AutoShape 30"/>
            <p:cNvSpPr>
              <a:spLocks noChangeArrowheads="1"/>
            </p:cNvSpPr>
            <p:nvPr/>
          </p:nvSpPr>
          <p:spPr bwMode="auto">
            <a:xfrm>
              <a:off x="3348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7" name="AutoShape 31"/>
            <p:cNvSpPr>
              <a:spLocks noChangeArrowheads="1"/>
            </p:cNvSpPr>
            <p:nvPr/>
          </p:nvSpPr>
          <p:spPr bwMode="auto">
            <a:xfrm>
              <a:off x="3799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8" name="AutoShape 32"/>
            <p:cNvSpPr>
              <a:spLocks noChangeArrowheads="1"/>
            </p:cNvSpPr>
            <p:nvPr/>
          </p:nvSpPr>
          <p:spPr bwMode="auto">
            <a:xfrm>
              <a:off x="4250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9" name="AutoShape 33"/>
            <p:cNvSpPr>
              <a:spLocks noChangeArrowheads="1"/>
            </p:cNvSpPr>
            <p:nvPr/>
          </p:nvSpPr>
          <p:spPr bwMode="auto">
            <a:xfrm>
              <a:off x="4701" y="1068"/>
              <a:ext cx="300" cy="378"/>
            </a:xfrm>
            <a:prstGeom prst="downArrow">
              <a:avLst>
                <a:gd name="adj1" fmla="val 50000"/>
                <a:gd name="adj2" fmla="val 31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0" name="Text Box 34"/>
            <p:cNvSpPr txBox="1">
              <a:spLocks noChangeArrowheads="1"/>
            </p:cNvSpPr>
            <p:nvPr/>
          </p:nvSpPr>
          <p:spPr bwMode="auto">
            <a:xfrm>
              <a:off x="2750" y="736"/>
              <a:ext cx="6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fr-FR" sz="1600">
                  <a:latin typeface="Times New Roman" pitchFamily="18" charset="0"/>
                  <a:ea typeface="MS PGothic" pitchFamily="34" charset="-128"/>
                </a:rPr>
                <a:t>UV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14501" y="3230567"/>
            <a:ext cx="3601343" cy="1468437"/>
            <a:chOff x="637" y="1873"/>
            <a:chExt cx="4813" cy="925"/>
          </a:xfrm>
        </p:grpSpPr>
        <p:sp>
          <p:nvSpPr>
            <p:cNvPr id="22609" name="Rectangle 36"/>
            <p:cNvSpPr>
              <a:spLocks noChangeArrowheads="1"/>
            </p:cNvSpPr>
            <p:nvPr/>
          </p:nvSpPr>
          <p:spPr bwMode="auto">
            <a:xfrm>
              <a:off x="637" y="1873"/>
              <a:ext cx="4813" cy="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368" y="2155"/>
              <a:ext cx="3578" cy="498"/>
              <a:chOff x="1368" y="2010"/>
              <a:chExt cx="3578" cy="498"/>
            </a:xfrm>
          </p:grpSpPr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1368" y="2010"/>
                <a:ext cx="276" cy="498"/>
                <a:chOff x="1368" y="2010"/>
                <a:chExt cx="276" cy="498"/>
              </a:xfrm>
            </p:grpSpPr>
            <p:sp>
              <p:nvSpPr>
                <p:cNvPr id="22684" name="Rectangle 39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6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7" name="Line 42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0" name="Line 45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734" y="2010"/>
                <a:ext cx="276" cy="498"/>
                <a:chOff x="1368" y="2010"/>
                <a:chExt cx="276" cy="498"/>
              </a:xfrm>
            </p:grpSpPr>
            <p:sp>
              <p:nvSpPr>
                <p:cNvPr id="22677" name="Rectangle 47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9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0" name="Line 50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1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3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101" y="2010"/>
                <a:ext cx="276" cy="498"/>
                <a:chOff x="1368" y="2010"/>
                <a:chExt cx="276" cy="498"/>
              </a:xfrm>
            </p:grpSpPr>
            <p:sp>
              <p:nvSpPr>
                <p:cNvPr id="22670" name="Rectangle 55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3" name="Line 58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5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6" name="Line 61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2468" y="2010"/>
                <a:ext cx="276" cy="498"/>
                <a:chOff x="1368" y="2010"/>
                <a:chExt cx="276" cy="498"/>
              </a:xfrm>
            </p:grpSpPr>
            <p:sp>
              <p:nvSpPr>
                <p:cNvPr id="22663" name="Rectangle 63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6" name="Line 66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9" name="Line 69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70"/>
              <p:cNvGrpSpPr>
                <a:grpSpLocks/>
              </p:cNvGrpSpPr>
              <p:nvPr/>
            </p:nvGrpSpPr>
            <p:grpSpPr bwMode="auto">
              <a:xfrm>
                <a:off x="2835" y="2010"/>
                <a:ext cx="276" cy="498"/>
                <a:chOff x="1368" y="2010"/>
                <a:chExt cx="276" cy="498"/>
              </a:xfrm>
            </p:grpSpPr>
            <p:sp>
              <p:nvSpPr>
                <p:cNvPr id="22656" name="Rectangle 71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8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9" name="Line 74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1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2" name="Line 77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78"/>
              <p:cNvGrpSpPr>
                <a:grpSpLocks/>
              </p:cNvGrpSpPr>
              <p:nvPr/>
            </p:nvGrpSpPr>
            <p:grpSpPr bwMode="auto">
              <a:xfrm>
                <a:off x="3202" y="2010"/>
                <a:ext cx="276" cy="498"/>
                <a:chOff x="1368" y="2010"/>
                <a:chExt cx="276" cy="498"/>
              </a:xfrm>
            </p:grpSpPr>
            <p:sp>
              <p:nvSpPr>
                <p:cNvPr id="2264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2" name="Line 82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5" name="Line 85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86"/>
              <p:cNvGrpSpPr>
                <a:grpSpLocks/>
              </p:cNvGrpSpPr>
              <p:nvPr/>
            </p:nvGrpSpPr>
            <p:grpSpPr bwMode="auto">
              <a:xfrm>
                <a:off x="3569" y="2010"/>
                <a:ext cx="276" cy="498"/>
                <a:chOff x="1368" y="2010"/>
                <a:chExt cx="276" cy="498"/>
              </a:xfrm>
            </p:grpSpPr>
            <p:sp>
              <p:nvSpPr>
                <p:cNvPr id="22642" name="Rectangle 87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4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5" name="Line 90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8" name="Line 93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94"/>
              <p:cNvGrpSpPr>
                <a:grpSpLocks/>
              </p:cNvGrpSpPr>
              <p:nvPr/>
            </p:nvGrpSpPr>
            <p:grpSpPr bwMode="auto">
              <a:xfrm>
                <a:off x="3936" y="2010"/>
                <a:ext cx="276" cy="498"/>
                <a:chOff x="1368" y="2010"/>
                <a:chExt cx="276" cy="498"/>
              </a:xfrm>
            </p:grpSpPr>
            <p:sp>
              <p:nvSpPr>
                <p:cNvPr id="22635" name="Rectangle 95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7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8" name="Line 98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9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1" name="Line 101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02"/>
              <p:cNvGrpSpPr>
                <a:grpSpLocks/>
              </p:cNvGrpSpPr>
              <p:nvPr/>
            </p:nvGrpSpPr>
            <p:grpSpPr bwMode="auto">
              <a:xfrm>
                <a:off x="4303" y="2010"/>
                <a:ext cx="276" cy="498"/>
                <a:chOff x="1368" y="2010"/>
                <a:chExt cx="276" cy="498"/>
              </a:xfrm>
            </p:grpSpPr>
            <p:sp>
              <p:nvSpPr>
                <p:cNvPr id="22628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9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1" name="Line 106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2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3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4" name="Line 109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110"/>
              <p:cNvGrpSpPr>
                <a:grpSpLocks/>
              </p:cNvGrpSpPr>
              <p:nvPr/>
            </p:nvGrpSpPr>
            <p:grpSpPr bwMode="auto">
              <a:xfrm>
                <a:off x="4670" y="2010"/>
                <a:ext cx="276" cy="498"/>
                <a:chOff x="1368" y="2010"/>
                <a:chExt cx="276" cy="498"/>
              </a:xfrm>
            </p:grpSpPr>
            <p:sp>
              <p:nvSpPr>
                <p:cNvPr id="226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467" y="2010"/>
                  <a:ext cx="74" cy="29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368" y="2304"/>
                  <a:ext cx="96" cy="16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3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1511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4" name="Line 114"/>
                <p:cNvSpPr>
                  <a:spLocks noChangeShapeType="1"/>
                </p:cNvSpPr>
                <p:nvPr/>
              </p:nvSpPr>
              <p:spPr bwMode="auto">
                <a:xfrm>
                  <a:off x="1541" y="2304"/>
                  <a:ext cx="103" cy="17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5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486" y="23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6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418" y="2308"/>
                  <a:ext cx="53" cy="1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7" name="Line 117"/>
                <p:cNvSpPr>
                  <a:spLocks noChangeShapeType="1"/>
                </p:cNvSpPr>
                <p:nvPr/>
              </p:nvSpPr>
              <p:spPr bwMode="auto">
                <a:xfrm>
                  <a:off x="1521" y="2302"/>
                  <a:ext cx="68" cy="19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286" name="Rectangle 118"/>
          <p:cNvSpPr>
            <a:spLocks noChangeArrowheads="1"/>
          </p:cNvSpPr>
          <p:nvPr/>
        </p:nvSpPr>
        <p:spPr bwMode="auto">
          <a:xfrm>
            <a:off x="1681461" y="3243263"/>
            <a:ext cx="3669209" cy="160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600" b="1" dirty="0"/>
          </a:p>
        </p:txBody>
      </p:sp>
      <p:sp>
        <p:nvSpPr>
          <p:cNvPr id="7287" name="Rectangle 119"/>
          <p:cNvSpPr>
            <a:spLocks noChangeArrowheads="1"/>
          </p:cNvSpPr>
          <p:nvPr/>
        </p:nvSpPr>
        <p:spPr bwMode="auto">
          <a:xfrm>
            <a:off x="1100429" y="1549756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AutoNum type="arabicParenR"/>
              <a:defRPr/>
            </a:pPr>
            <a:r>
              <a:rPr lang="fr-FR" sz="1600" b="1" dirty="0" smtClean="0">
                <a:ea typeface="ＭＳ Ｐゴシック" charset="-128"/>
                <a:cs typeface="Arial" panose="020B0604020202020204" pitchFamily="34" charset="0"/>
              </a:rPr>
              <a:t>PCB (gerber file </a:t>
            </a:r>
            <a:r>
              <a:rPr lang="fr-FR" sz="1600" b="1" dirty="0" smtClean="0"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 err="1" smtClean="0"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industry</a:t>
            </a:r>
            <a:r>
              <a:rPr lang="fr-FR" sz="1600" b="1" dirty="0" smtClean="0"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  DLNP)</a:t>
            </a:r>
            <a:endParaRPr lang="ru-RU" sz="1600" b="1" dirty="0">
              <a:ea typeface="ＭＳ Ｐゴシック" charset="-128"/>
              <a:cs typeface="Arial" panose="020B0604020202020204" pitchFamily="34" charset="0"/>
            </a:endParaRP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fr-FR" sz="1600" b="1" dirty="0" err="1">
                <a:ea typeface="ＭＳ Ｐゴシック" charset="-128"/>
              </a:rPr>
              <a:t>Photoresistive</a:t>
            </a:r>
            <a:r>
              <a:rPr lang="fr-FR" sz="1600" b="1" dirty="0">
                <a:ea typeface="ＭＳ Ｐゴシック" charset="-128"/>
              </a:rPr>
              <a:t> film </a:t>
            </a:r>
            <a:r>
              <a:rPr lang="fr-FR" sz="1600" b="1" dirty="0" err="1">
                <a:ea typeface="ＭＳ Ｐゴシック" charset="-128"/>
              </a:rPr>
              <a:t>lamination</a:t>
            </a:r>
            <a:r>
              <a:rPr lang="fr-FR" sz="1600" b="1" dirty="0">
                <a:ea typeface="ＭＳ Ｐゴシック" charset="-128"/>
              </a:rPr>
              <a:t> (50 - 150 </a:t>
            </a:r>
            <a:r>
              <a:rPr lang="fr-FR" sz="1600" b="1" dirty="0" smtClean="0">
                <a:ea typeface="ＭＳ Ｐゴシック" charset="-128"/>
              </a:rPr>
              <a:t>µm</a:t>
            </a: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)   </a:t>
            </a:r>
            <a:r>
              <a:rPr lang="fr-F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</a:t>
            </a:r>
            <a:r>
              <a:rPr lang="fr-FR" sz="1600" b="1" dirty="0">
                <a:solidFill>
                  <a:srgbClr val="C00000"/>
                </a:solidFill>
                <a:ea typeface="ＭＳ Ｐゴシック" charset="-128"/>
              </a:rPr>
              <a:t>---- </a:t>
            </a:r>
            <a:r>
              <a:rPr lang="fr-FR" sz="1600" b="1" i="1" dirty="0">
                <a:solidFill>
                  <a:srgbClr val="C00000"/>
                </a:solidFill>
                <a:ea typeface="ＭＳ Ｐゴシック" charset="-128"/>
              </a:rPr>
              <a:t>LAMINATOR</a:t>
            </a:r>
            <a:endParaRPr lang="ru-RU" sz="1600" b="1" i="1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fr-FR" sz="1600" b="1" dirty="0" err="1">
                <a:ea typeface="ＭＳ Ｐゴシック" charset="-128"/>
              </a:rPr>
              <a:t>Mesh</a:t>
            </a:r>
            <a:r>
              <a:rPr lang="fr-FR" sz="1600" b="1" dirty="0">
                <a:ea typeface="ＭＳ Ｐゴシック" charset="-128"/>
              </a:rPr>
              <a:t> </a:t>
            </a:r>
            <a:r>
              <a:rPr lang="fr-FR" sz="1600" b="1" dirty="0" err="1">
                <a:ea typeface="ＭＳ Ｐゴシック" charset="-128"/>
              </a:rPr>
              <a:t>lamination</a:t>
            </a:r>
            <a:r>
              <a:rPr lang="fr-FR" sz="1600" b="1" dirty="0">
                <a:ea typeface="ＭＳ Ｐゴシック" charset="-128"/>
              </a:rPr>
              <a:t> </a:t>
            </a:r>
            <a:r>
              <a:rPr lang="fr-FR" sz="1600" b="1" dirty="0" smtClean="0">
                <a:ea typeface="ＭＳ Ｐゴシック" charset="-128"/>
              </a:rPr>
              <a:t>                                                         </a:t>
            </a:r>
            <a:r>
              <a:rPr lang="fr-FR" sz="1600" b="1" dirty="0" smtClean="0">
                <a:solidFill>
                  <a:srgbClr val="C00000"/>
                </a:solidFill>
                <a:ea typeface="ＭＳ Ｐゴシック" charset="-128"/>
              </a:rPr>
              <a:t>---- </a:t>
            </a:r>
            <a:r>
              <a:rPr lang="fr-FR" sz="1600" b="1" i="1" dirty="0">
                <a:solidFill>
                  <a:srgbClr val="C00000"/>
                </a:solidFill>
                <a:ea typeface="ＭＳ Ｐゴシック" charset="-128"/>
              </a:rPr>
              <a:t>MESH </a:t>
            </a:r>
            <a:r>
              <a:rPr lang="fr-FR" sz="1600" b="1" i="1" dirty="0" smtClean="0">
                <a:solidFill>
                  <a:srgbClr val="C00000"/>
                </a:solidFill>
                <a:ea typeface="ＭＳ Ｐゴシック" charset="-128"/>
              </a:rPr>
              <a:t>STRETCHER</a:t>
            </a:r>
            <a:endParaRPr lang="fr-FR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457200" indent="-457200" eaLnBrk="0" hangingPunct="0">
              <a:buAutoNum type="arabicParenR"/>
              <a:defRPr/>
            </a:pPr>
            <a:r>
              <a:rPr lang="fr-FR" sz="1600" b="1" dirty="0" err="1">
                <a:ea typeface="ＭＳ Ｐゴシック" charset="-128"/>
              </a:rPr>
              <a:t>Photoresistive</a:t>
            </a:r>
            <a:r>
              <a:rPr lang="fr-FR" sz="1600" b="1" dirty="0">
                <a:ea typeface="ＭＳ Ｐゴシック" charset="-128"/>
              </a:rPr>
              <a:t> film </a:t>
            </a:r>
            <a:r>
              <a:rPr lang="fr-FR" sz="1600" b="1" dirty="0" err="1">
                <a:ea typeface="ＭＳ Ｐゴシック" charset="-128"/>
              </a:rPr>
              <a:t>lamination</a:t>
            </a:r>
            <a:r>
              <a:rPr lang="fr-FR" sz="1600" b="1" dirty="0">
                <a:ea typeface="ＭＳ Ｐゴシック" charset="-128"/>
              </a:rPr>
              <a:t> (50 - 150 mm )  </a:t>
            </a:r>
            <a:r>
              <a:rPr lang="fr-FR" sz="1600" b="1" dirty="0" smtClean="0">
                <a:ea typeface="ＭＳ Ｐゴシック" charset="-128"/>
              </a:rPr>
              <a:t>  </a:t>
            </a:r>
            <a:r>
              <a:rPr lang="fr-FR" sz="1600" b="1" dirty="0">
                <a:solidFill>
                  <a:srgbClr val="C00000"/>
                </a:solidFill>
                <a:ea typeface="ＭＳ Ｐゴシック" charset="-128"/>
              </a:rPr>
              <a:t>---- </a:t>
            </a:r>
            <a:r>
              <a:rPr lang="fr-FR" sz="1600" b="1" i="1" dirty="0">
                <a:solidFill>
                  <a:srgbClr val="C00000"/>
                </a:solidFill>
                <a:ea typeface="ＭＳ Ｐゴシック" charset="-128"/>
              </a:rPr>
              <a:t>LAMINATOR</a:t>
            </a:r>
            <a:endParaRPr lang="ru-RU" sz="1600" b="1" i="1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0" hangingPunct="0">
              <a:buAutoNum type="arabicParenR"/>
              <a:defRPr/>
            </a:pPr>
            <a:r>
              <a:rPr lang="fr-FR" sz="1600" b="1" dirty="0">
                <a:ea typeface="ＭＳ Ｐゴシック" charset="-128"/>
              </a:rPr>
              <a:t>UV </a:t>
            </a:r>
            <a:r>
              <a:rPr lang="fr-FR" sz="1600" b="1" dirty="0" err="1">
                <a:ea typeface="ＭＳ Ｐゴシック" charset="-128"/>
              </a:rPr>
              <a:t>exposure</a:t>
            </a:r>
            <a:r>
              <a:rPr lang="fr-FR" sz="1600" b="1" dirty="0">
                <a:ea typeface="ＭＳ Ｐゴシック" charset="-128"/>
              </a:rPr>
              <a:t> </a:t>
            </a:r>
            <a:r>
              <a:rPr lang="fr-FR" sz="1600" b="1" dirty="0" err="1">
                <a:ea typeface="ＭＳ Ｐゴシック" charset="-128"/>
              </a:rPr>
              <a:t>through</a:t>
            </a:r>
            <a:r>
              <a:rPr lang="fr-FR" sz="1600" b="1" dirty="0">
                <a:ea typeface="ＭＳ Ｐゴシック" charset="-128"/>
              </a:rPr>
              <a:t> </a:t>
            </a:r>
            <a:r>
              <a:rPr lang="fr-FR" sz="1600" b="1" dirty="0" err="1">
                <a:ea typeface="ＭＳ Ｐゴシック" charset="-128"/>
              </a:rPr>
              <a:t>mask</a:t>
            </a:r>
            <a:r>
              <a:rPr lang="fr-FR" sz="1600" b="1" dirty="0">
                <a:ea typeface="ＭＳ Ｐゴシック" charset="-128"/>
              </a:rPr>
              <a:t>                                 </a:t>
            </a:r>
            <a:r>
              <a:rPr lang="fr-FR" sz="1600" b="1" dirty="0" smtClean="0">
                <a:ea typeface="ＭＳ Ｐゴシック" charset="-128"/>
              </a:rPr>
              <a:t>     </a:t>
            </a:r>
            <a:r>
              <a:rPr lang="fr-FR" sz="1600" b="1" dirty="0" smtClean="0">
                <a:solidFill>
                  <a:srgbClr val="C00000"/>
                </a:solidFill>
                <a:ea typeface="ＭＳ Ｐゴシック" charset="-128"/>
              </a:rPr>
              <a:t>---- </a:t>
            </a:r>
            <a:r>
              <a:rPr lang="fr-FR" sz="1600" b="1" i="1" dirty="0">
                <a:solidFill>
                  <a:srgbClr val="C00000"/>
                </a:solidFill>
                <a:ea typeface="ＭＳ Ｐゴシック" charset="-128"/>
              </a:rPr>
              <a:t>UV INSOLATOR</a:t>
            </a:r>
            <a:endParaRPr lang="ru-RU" sz="1600" b="1" i="1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0" hangingPunct="0">
              <a:buAutoNum type="arabicParenR"/>
              <a:defRPr/>
            </a:pPr>
            <a:r>
              <a:rPr lang="fr-FR" sz="1600" b="1" dirty="0">
                <a:ea typeface="ＭＳ Ｐゴシック" charset="-128"/>
              </a:rPr>
              <a:t>Chemical </a:t>
            </a:r>
            <a:r>
              <a:rPr lang="fr-FR" sz="1600" b="1" dirty="0" err="1">
                <a:ea typeface="ＭＳ Ｐゴシック" charset="-128"/>
              </a:rPr>
              <a:t>development</a:t>
            </a:r>
            <a:r>
              <a:rPr lang="fr-FR" sz="1600" b="1" dirty="0">
                <a:ea typeface="ＭＳ Ｐゴシック" charset="-128"/>
              </a:rPr>
              <a:t>                                     </a:t>
            </a:r>
            <a:r>
              <a:rPr lang="fr-FR" sz="1600" b="1" dirty="0" smtClean="0">
                <a:ea typeface="ＭＳ Ｐゴシック" charset="-128"/>
              </a:rPr>
              <a:t>         </a:t>
            </a:r>
            <a:r>
              <a:rPr lang="fr-FR" sz="1600" b="1" dirty="0" smtClean="0">
                <a:solidFill>
                  <a:srgbClr val="C00000"/>
                </a:solidFill>
                <a:ea typeface="ＭＳ Ｐゴシック" charset="-128"/>
              </a:rPr>
              <a:t>---- </a:t>
            </a:r>
            <a:r>
              <a:rPr lang="en-US" sz="1600" b="1" dirty="0">
                <a:solidFill>
                  <a:srgbClr val="C00000"/>
                </a:solidFill>
              </a:rPr>
              <a:t>Chemical Development </a:t>
            </a:r>
            <a:r>
              <a:rPr lang="en-US" sz="1600" b="1" dirty="0" smtClean="0">
                <a:solidFill>
                  <a:srgbClr val="C00000"/>
                </a:solidFill>
              </a:rPr>
              <a:t>Unit</a:t>
            </a:r>
            <a:endParaRPr lang="fr-FR" sz="1600" b="1" dirty="0">
              <a:solidFill>
                <a:srgbClr val="C00000"/>
              </a:solidFill>
              <a:latin typeface="+mj-lt"/>
              <a:ea typeface="ＭＳ Ｐゴシック" charset="-128"/>
            </a:endParaRPr>
          </a:p>
        </p:txBody>
      </p: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272606" y="4857750"/>
            <a:ext cx="2439591" cy="717550"/>
            <a:chOff x="2289" y="1366"/>
            <a:chExt cx="3261" cy="452"/>
          </a:xfrm>
        </p:grpSpPr>
        <p:sp>
          <p:nvSpPr>
            <p:cNvPr id="22597" name="Rectangle 126"/>
            <p:cNvSpPr>
              <a:spLocks noChangeArrowheads="1"/>
            </p:cNvSpPr>
            <p:nvPr/>
          </p:nvSpPr>
          <p:spPr bwMode="auto">
            <a:xfrm>
              <a:off x="3195" y="1591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127"/>
            <p:cNvSpPr>
              <a:spLocks noChangeArrowheads="1"/>
            </p:cNvSpPr>
            <p:nvPr/>
          </p:nvSpPr>
          <p:spPr bwMode="auto">
            <a:xfrm>
              <a:off x="3195" y="1366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128"/>
            <p:cNvSpPr>
              <a:spLocks noChangeArrowheads="1"/>
            </p:cNvSpPr>
            <p:nvPr/>
          </p:nvSpPr>
          <p:spPr bwMode="auto">
            <a:xfrm>
              <a:off x="2289" y="1591"/>
              <a:ext cx="453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129"/>
            <p:cNvSpPr>
              <a:spLocks noChangeArrowheads="1"/>
            </p:cNvSpPr>
            <p:nvPr/>
          </p:nvSpPr>
          <p:spPr bwMode="auto">
            <a:xfrm>
              <a:off x="2289" y="1366"/>
              <a:ext cx="453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130"/>
            <p:cNvSpPr>
              <a:spLocks noChangeArrowheads="1"/>
            </p:cNvSpPr>
            <p:nvPr/>
          </p:nvSpPr>
          <p:spPr bwMode="auto">
            <a:xfrm>
              <a:off x="5097" y="1591"/>
              <a:ext cx="453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131"/>
            <p:cNvSpPr>
              <a:spLocks noChangeArrowheads="1"/>
            </p:cNvSpPr>
            <p:nvPr/>
          </p:nvSpPr>
          <p:spPr bwMode="auto">
            <a:xfrm>
              <a:off x="5097" y="1366"/>
              <a:ext cx="453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3" name="Rectangle 132"/>
            <p:cNvSpPr>
              <a:spLocks noChangeArrowheads="1"/>
            </p:cNvSpPr>
            <p:nvPr/>
          </p:nvSpPr>
          <p:spPr bwMode="auto">
            <a:xfrm>
              <a:off x="3648" y="1591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Rectangle 133"/>
            <p:cNvSpPr>
              <a:spLocks noChangeArrowheads="1"/>
            </p:cNvSpPr>
            <p:nvPr/>
          </p:nvSpPr>
          <p:spPr bwMode="auto">
            <a:xfrm>
              <a:off x="3648" y="1366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5" name="Rectangle 134"/>
            <p:cNvSpPr>
              <a:spLocks noChangeArrowheads="1"/>
            </p:cNvSpPr>
            <p:nvPr/>
          </p:nvSpPr>
          <p:spPr bwMode="auto">
            <a:xfrm>
              <a:off x="4146" y="1591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Rectangle 135"/>
            <p:cNvSpPr>
              <a:spLocks noChangeArrowheads="1"/>
            </p:cNvSpPr>
            <p:nvPr/>
          </p:nvSpPr>
          <p:spPr bwMode="auto">
            <a:xfrm>
              <a:off x="4146" y="1366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Rectangle 136"/>
            <p:cNvSpPr>
              <a:spLocks noChangeArrowheads="1"/>
            </p:cNvSpPr>
            <p:nvPr/>
          </p:nvSpPr>
          <p:spPr bwMode="auto">
            <a:xfrm>
              <a:off x="4599" y="1591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Rectangle 137"/>
            <p:cNvSpPr>
              <a:spLocks noChangeArrowheads="1"/>
            </p:cNvSpPr>
            <p:nvPr/>
          </p:nvSpPr>
          <p:spPr bwMode="auto">
            <a:xfrm>
              <a:off x="4599" y="1366"/>
              <a:ext cx="45" cy="227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38"/>
          <p:cNvGrpSpPr>
            <a:grpSpLocks/>
          </p:cNvGrpSpPr>
          <p:nvPr/>
        </p:nvGrpSpPr>
        <p:grpSpPr bwMode="auto">
          <a:xfrm>
            <a:off x="2619971" y="4849817"/>
            <a:ext cx="1761828" cy="733425"/>
            <a:chOff x="1914" y="2821"/>
            <a:chExt cx="2355" cy="462"/>
          </a:xfrm>
        </p:grpSpPr>
        <p:sp>
          <p:nvSpPr>
            <p:cNvPr id="22592" name="Rectangle 139"/>
            <p:cNvSpPr>
              <a:spLocks noChangeArrowheads="1"/>
            </p:cNvSpPr>
            <p:nvPr/>
          </p:nvSpPr>
          <p:spPr bwMode="auto">
            <a:xfrm>
              <a:off x="1914" y="2826"/>
              <a:ext cx="451" cy="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Rectangle 140"/>
            <p:cNvSpPr>
              <a:spLocks noChangeArrowheads="1"/>
            </p:cNvSpPr>
            <p:nvPr/>
          </p:nvSpPr>
          <p:spPr bwMode="auto">
            <a:xfrm>
              <a:off x="2410" y="2826"/>
              <a:ext cx="410" cy="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Rectangle 141"/>
            <p:cNvSpPr>
              <a:spLocks noChangeArrowheads="1"/>
            </p:cNvSpPr>
            <p:nvPr/>
          </p:nvSpPr>
          <p:spPr bwMode="auto">
            <a:xfrm>
              <a:off x="2866" y="2826"/>
              <a:ext cx="454" cy="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Rectangle 142"/>
            <p:cNvSpPr>
              <a:spLocks noChangeArrowheads="1"/>
            </p:cNvSpPr>
            <p:nvPr/>
          </p:nvSpPr>
          <p:spPr bwMode="auto">
            <a:xfrm>
              <a:off x="3818" y="2826"/>
              <a:ext cx="451" cy="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Rectangle 143"/>
            <p:cNvSpPr>
              <a:spLocks noChangeArrowheads="1"/>
            </p:cNvSpPr>
            <p:nvPr/>
          </p:nvSpPr>
          <p:spPr bwMode="auto">
            <a:xfrm>
              <a:off x="3363" y="2821"/>
              <a:ext cx="406" cy="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2" name="Line 144"/>
          <p:cNvSpPr>
            <a:spLocks noChangeShapeType="1"/>
          </p:cNvSpPr>
          <p:nvPr/>
        </p:nvSpPr>
        <p:spPr bwMode="auto">
          <a:xfrm>
            <a:off x="2270820" y="5191125"/>
            <a:ext cx="2439591" cy="1588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655689" y="5551492"/>
            <a:ext cx="1696641" cy="71437"/>
            <a:chOff x="2106" y="2334"/>
            <a:chExt cx="2268" cy="45"/>
          </a:xfrm>
        </p:grpSpPr>
        <p:sp>
          <p:nvSpPr>
            <p:cNvPr id="22575" name="Rectangle 146"/>
            <p:cNvSpPr>
              <a:spLocks noChangeArrowheads="1"/>
            </p:cNvSpPr>
            <p:nvPr/>
          </p:nvSpPr>
          <p:spPr bwMode="auto">
            <a:xfrm>
              <a:off x="2106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Rectangle 147"/>
            <p:cNvSpPr>
              <a:spLocks noChangeArrowheads="1"/>
            </p:cNvSpPr>
            <p:nvPr/>
          </p:nvSpPr>
          <p:spPr bwMode="auto">
            <a:xfrm>
              <a:off x="2242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Rectangle 148"/>
            <p:cNvSpPr>
              <a:spLocks noChangeArrowheads="1"/>
            </p:cNvSpPr>
            <p:nvPr/>
          </p:nvSpPr>
          <p:spPr bwMode="auto">
            <a:xfrm>
              <a:off x="2378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Rectangle 149"/>
            <p:cNvSpPr>
              <a:spLocks noChangeArrowheads="1"/>
            </p:cNvSpPr>
            <p:nvPr/>
          </p:nvSpPr>
          <p:spPr bwMode="auto">
            <a:xfrm>
              <a:off x="2514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Rectangle 150"/>
            <p:cNvSpPr>
              <a:spLocks noChangeArrowheads="1"/>
            </p:cNvSpPr>
            <p:nvPr/>
          </p:nvSpPr>
          <p:spPr bwMode="auto">
            <a:xfrm>
              <a:off x="2650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Rectangle 151"/>
            <p:cNvSpPr>
              <a:spLocks noChangeArrowheads="1"/>
            </p:cNvSpPr>
            <p:nvPr/>
          </p:nvSpPr>
          <p:spPr bwMode="auto">
            <a:xfrm>
              <a:off x="2786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Rectangle 152"/>
            <p:cNvSpPr>
              <a:spLocks noChangeArrowheads="1"/>
            </p:cNvSpPr>
            <p:nvPr/>
          </p:nvSpPr>
          <p:spPr bwMode="auto">
            <a:xfrm>
              <a:off x="2922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Rectangle 153"/>
            <p:cNvSpPr>
              <a:spLocks noChangeArrowheads="1"/>
            </p:cNvSpPr>
            <p:nvPr/>
          </p:nvSpPr>
          <p:spPr bwMode="auto">
            <a:xfrm>
              <a:off x="3058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Rectangle 154"/>
            <p:cNvSpPr>
              <a:spLocks noChangeArrowheads="1"/>
            </p:cNvSpPr>
            <p:nvPr/>
          </p:nvSpPr>
          <p:spPr bwMode="auto">
            <a:xfrm>
              <a:off x="3194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Rectangle 155"/>
            <p:cNvSpPr>
              <a:spLocks noChangeArrowheads="1"/>
            </p:cNvSpPr>
            <p:nvPr/>
          </p:nvSpPr>
          <p:spPr bwMode="auto">
            <a:xfrm>
              <a:off x="3330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Rectangle 156"/>
            <p:cNvSpPr>
              <a:spLocks noChangeArrowheads="1"/>
            </p:cNvSpPr>
            <p:nvPr/>
          </p:nvSpPr>
          <p:spPr bwMode="auto">
            <a:xfrm>
              <a:off x="3467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Rectangle 157"/>
            <p:cNvSpPr>
              <a:spLocks noChangeArrowheads="1"/>
            </p:cNvSpPr>
            <p:nvPr/>
          </p:nvSpPr>
          <p:spPr bwMode="auto">
            <a:xfrm>
              <a:off x="3603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Rectangle 158"/>
            <p:cNvSpPr>
              <a:spLocks noChangeArrowheads="1"/>
            </p:cNvSpPr>
            <p:nvPr/>
          </p:nvSpPr>
          <p:spPr bwMode="auto">
            <a:xfrm>
              <a:off x="3739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Rectangle 159"/>
            <p:cNvSpPr>
              <a:spLocks noChangeArrowheads="1"/>
            </p:cNvSpPr>
            <p:nvPr/>
          </p:nvSpPr>
          <p:spPr bwMode="auto">
            <a:xfrm>
              <a:off x="3875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160"/>
            <p:cNvSpPr>
              <a:spLocks noChangeArrowheads="1"/>
            </p:cNvSpPr>
            <p:nvPr/>
          </p:nvSpPr>
          <p:spPr bwMode="auto">
            <a:xfrm>
              <a:off x="4011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161"/>
            <p:cNvSpPr>
              <a:spLocks noChangeArrowheads="1"/>
            </p:cNvSpPr>
            <p:nvPr/>
          </p:nvSpPr>
          <p:spPr bwMode="auto">
            <a:xfrm>
              <a:off x="4147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162"/>
            <p:cNvSpPr>
              <a:spLocks noChangeArrowheads="1"/>
            </p:cNvSpPr>
            <p:nvPr/>
          </p:nvSpPr>
          <p:spPr bwMode="auto">
            <a:xfrm>
              <a:off x="4283" y="2334"/>
              <a:ext cx="91" cy="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2171797" y="3835403"/>
            <a:ext cx="3687074" cy="2413001"/>
            <a:chOff x="1322" y="2209"/>
            <a:chExt cx="4927" cy="1520"/>
          </a:xfrm>
        </p:grpSpPr>
        <p:grpSp>
          <p:nvGrpSpPr>
            <p:cNvPr id="24" name="Group 165"/>
            <p:cNvGrpSpPr>
              <a:grpSpLocks/>
            </p:cNvGrpSpPr>
            <p:nvPr/>
          </p:nvGrpSpPr>
          <p:grpSpPr bwMode="auto">
            <a:xfrm>
              <a:off x="2268" y="2497"/>
              <a:ext cx="1363" cy="234"/>
              <a:chOff x="2301" y="2537"/>
              <a:chExt cx="1363" cy="234"/>
            </a:xfrm>
          </p:grpSpPr>
          <p:sp>
            <p:nvSpPr>
              <p:cNvPr id="22573" name="Line 166"/>
              <p:cNvSpPr>
                <a:spLocks noChangeShapeType="1"/>
              </p:cNvSpPr>
              <p:nvPr/>
            </p:nvSpPr>
            <p:spPr bwMode="auto">
              <a:xfrm>
                <a:off x="2412" y="2771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5" name="Text Box 167"/>
              <p:cNvSpPr txBox="1">
                <a:spLocks noChangeArrowheads="1"/>
              </p:cNvSpPr>
              <p:nvPr/>
            </p:nvSpPr>
            <p:spPr bwMode="auto">
              <a:xfrm>
                <a:off x="2301" y="2537"/>
                <a:ext cx="13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fr-FR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itchFamily="34" charset="0"/>
                    <a:ea typeface="ＭＳ Ｐゴシック" charset="-128"/>
                  </a:rPr>
                  <a:t>2 - 4 mm</a:t>
                </a:r>
              </a:p>
            </p:txBody>
          </p:sp>
        </p:grpSp>
        <p:grpSp>
          <p:nvGrpSpPr>
            <p:cNvPr id="25" name="Group 168"/>
            <p:cNvGrpSpPr>
              <a:grpSpLocks/>
            </p:cNvGrpSpPr>
            <p:nvPr/>
          </p:nvGrpSpPr>
          <p:grpSpPr bwMode="auto">
            <a:xfrm>
              <a:off x="3946" y="2504"/>
              <a:ext cx="1618" cy="1225"/>
              <a:chOff x="3602" y="2512"/>
              <a:chExt cx="1618" cy="1225"/>
            </a:xfrm>
          </p:grpSpPr>
          <p:grpSp>
            <p:nvGrpSpPr>
              <p:cNvPr id="26" name="Group 169"/>
              <p:cNvGrpSpPr>
                <a:grpSpLocks/>
              </p:cNvGrpSpPr>
              <p:nvPr/>
            </p:nvGrpSpPr>
            <p:grpSpPr bwMode="auto">
              <a:xfrm>
                <a:off x="3622" y="2514"/>
                <a:ext cx="1" cy="1223"/>
                <a:chOff x="3622" y="2514"/>
                <a:chExt cx="1" cy="1223"/>
              </a:xfrm>
            </p:grpSpPr>
            <p:sp>
              <p:nvSpPr>
                <p:cNvPr id="22570" name="Line 170"/>
                <p:cNvSpPr>
                  <a:spLocks noChangeShapeType="1"/>
                </p:cNvSpPr>
                <p:nvPr/>
              </p:nvSpPr>
              <p:spPr bwMode="auto">
                <a:xfrm>
                  <a:off x="3622" y="2514"/>
                  <a:ext cx="0" cy="50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1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622" y="3308"/>
                  <a:ext cx="0" cy="29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2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623" y="2693"/>
                  <a:ext cx="0" cy="10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41" name="Text Box 173"/>
              <p:cNvSpPr txBox="1">
                <a:spLocks noChangeArrowheads="1"/>
              </p:cNvSpPr>
              <p:nvPr/>
            </p:nvSpPr>
            <p:spPr bwMode="auto">
              <a:xfrm>
                <a:off x="3602" y="2512"/>
                <a:ext cx="161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ＭＳ Ｐゴシック" charset="-128"/>
                  </a:rPr>
                  <a:t>50 - 128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ＭＳ Ｐゴシック" charset="-128"/>
                    <a:sym typeface="Symbol" pitchFamily="18" charset="2"/>
                  </a:rPr>
                  <a:t>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ＭＳ Ｐゴシック" charset="-128"/>
                  </a:rPr>
                  <a:t>m</a:t>
                </a:r>
              </a:p>
            </p:txBody>
          </p:sp>
        </p:grpSp>
        <p:grpSp>
          <p:nvGrpSpPr>
            <p:cNvPr id="27" name="Group 174"/>
            <p:cNvGrpSpPr>
              <a:grpSpLocks/>
            </p:cNvGrpSpPr>
            <p:nvPr/>
          </p:nvGrpSpPr>
          <p:grpSpPr bwMode="auto">
            <a:xfrm>
              <a:off x="3345" y="2209"/>
              <a:ext cx="2904" cy="612"/>
              <a:chOff x="3345" y="2209"/>
              <a:chExt cx="2904" cy="612"/>
            </a:xfrm>
          </p:grpSpPr>
          <p:sp>
            <p:nvSpPr>
              <p:cNvPr id="7343" name="Text Box 175"/>
              <p:cNvSpPr txBox="1">
                <a:spLocks noChangeArrowheads="1"/>
              </p:cNvSpPr>
              <p:nvPr/>
            </p:nvSpPr>
            <p:spPr bwMode="auto">
              <a:xfrm>
                <a:off x="3464" y="2209"/>
                <a:ext cx="27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ＭＳ Ｐゴシック" charset="-128"/>
                  </a:rPr>
                  <a:t>Pillar: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ＭＳ Ｐゴシック" charset="-128"/>
                    <a:sym typeface="Symbol" pitchFamily="18" charset="2"/>
                  </a:rPr>
                  <a:t>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ＭＳ Ｐゴシック" charset="-128"/>
                  </a:rPr>
                  <a:t> 200 - 400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ＭＳ Ｐゴシック" charset="-128"/>
                    <a:sym typeface="Symbol" pitchFamily="18" charset="2"/>
                  </a:rPr>
                  <a:t>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ＭＳ Ｐゴシック" charset="-128"/>
                  </a:rPr>
                  <a:t>m</a:t>
                </a:r>
              </a:p>
            </p:txBody>
          </p:sp>
          <p:sp>
            <p:nvSpPr>
              <p:cNvPr id="22567" name="Line 176"/>
              <p:cNvSpPr>
                <a:spLocks noChangeShapeType="1"/>
              </p:cNvSpPr>
              <p:nvPr/>
            </p:nvSpPr>
            <p:spPr bwMode="auto">
              <a:xfrm flipH="1">
                <a:off x="3345" y="2342"/>
                <a:ext cx="143" cy="4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177"/>
            <p:cNvGrpSpPr>
              <a:grpSpLocks/>
            </p:cNvGrpSpPr>
            <p:nvPr/>
          </p:nvGrpSpPr>
          <p:grpSpPr bwMode="auto">
            <a:xfrm>
              <a:off x="1322" y="2337"/>
              <a:ext cx="967" cy="381"/>
              <a:chOff x="1322" y="2337"/>
              <a:chExt cx="967" cy="381"/>
            </a:xfrm>
          </p:grpSpPr>
          <p:sp>
            <p:nvSpPr>
              <p:cNvPr id="22564" name="Line 178"/>
              <p:cNvSpPr>
                <a:spLocks noChangeShapeType="1"/>
              </p:cNvSpPr>
              <p:nvPr/>
            </p:nvSpPr>
            <p:spPr bwMode="auto">
              <a:xfrm>
                <a:off x="1468" y="2718"/>
                <a:ext cx="4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7" name="Text Box 179"/>
              <p:cNvSpPr txBox="1">
                <a:spLocks noChangeArrowheads="1"/>
              </p:cNvSpPr>
              <p:nvPr/>
            </p:nvSpPr>
            <p:spPr bwMode="auto">
              <a:xfrm>
                <a:off x="1322" y="2337"/>
                <a:ext cx="96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itchFamily="34" charset="0"/>
                    <a:ea typeface="ＭＳ Ｐゴシック" charset="-128"/>
                  </a:rPr>
                  <a:t>Mini: </a:t>
                </a:r>
              </a:p>
              <a:p>
                <a:pPr eaLnBrk="0" hangingPunct="0">
                  <a:defRPr/>
                </a:pPr>
                <a:r>
                  <a:rPr lang="fr-FR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itchFamily="34" charset="0"/>
                    <a:ea typeface="ＭＳ Ｐゴシック" charset="-128"/>
                  </a:rPr>
                  <a:t>4 mm</a:t>
                </a:r>
              </a:p>
            </p:txBody>
          </p:sp>
        </p:grpSp>
      </p:grpSp>
      <p:sp>
        <p:nvSpPr>
          <p:cNvPr id="7348" name="Text Box 180"/>
          <p:cNvSpPr txBox="1">
            <a:spLocks noChangeArrowheads="1"/>
          </p:cNvSpPr>
          <p:nvPr/>
        </p:nvSpPr>
        <p:spPr bwMode="auto">
          <a:xfrm>
            <a:off x="5326443" y="1073855"/>
            <a:ext cx="3460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defRPr/>
            </a:pPr>
            <a:r>
              <a:rPr lang="en-US" sz="1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I.Giomataris</a:t>
            </a:r>
            <a:r>
              <a:rPr lang="en-US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et al, </a:t>
            </a:r>
            <a:r>
              <a:rPr lang="ru-RU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 </a:t>
            </a:r>
            <a:r>
              <a:rPr lang="en-US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A560 (2006) 405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76" y="5567366"/>
            <a:ext cx="244852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6190199" y="5812507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PCB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35" y="5530405"/>
            <a:ext cx="170467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9" y="5192716"/>
            <a:ext cx="33932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06" y="5194345"/>
            <a:ext cx="33932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70" y="5194345"/>
            <a:ext cx="3393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28" y="5181466"/>
            <a:ext cx="74384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90" y="5127802"/>
            <a:ext cx="2472630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211" y="4988688"/>
            <a:ext cx="124057" cy="1524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Прямоугольник 186"/>
          <p:cNvSpPr/>
          <p:nvPr/>
        </p:nvSpPr>
        <p:spPr>
          <a:xfrm>
            <a:off x="7450734" y="4986540"/>
            <a:ext cx="124057" cy="1524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149480" y="4419602"/>
            <a:ext cx="1054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Mesh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on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the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Ｐゴシック" charset="-128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8574" y="346607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4798" y="3526762"/>
            <a:ext cx="152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mesh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898238" y="543465"/>
            <a:ext cx="3682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MM production technology</a:t>
            </a:r>
            <a:endParaRPr lang="ru-RU" sz="2400" b="1" u="sng" dirty="0"/>
          </a:p>
        </p:txBody>
      </p:sp>
      <p:sp>
        <p:nvSpPr>
          <p:cNvPr id="1034" name="Прямоугольник 1033"/>
          <p:cNvSpPr/>
          <p:nvPr/>
        </p:nvSpPr>
        <p:spPr>
          <a:xfrm>
            <a:off x="178807" y="81800"/>
            <a:ext cx="2361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Dubna </a:t>
            </a:r>
            <a:r>
              <a:rPr lang="en-US" sz="3600" b="1" dirty="0">
                <a:solidFill>
                  <a:prstClr val="black"/>
                </a:solidFill>
              </a:rPr>
              <a:t>MM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80" grpId="0"/>
      <p:bldP spid="7181" grpId="0" animBg="1"/>
      <p:bldP spid="7182" grpId="0"/>
      <p:bldP spid="7183" grpId="0"/>
      <p:bldP spid="7183" grpId="1"/>
      <p:bldP spid="73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3" y="1524000"/>
            <a:ext cx="3471397" cy="24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" y="868154"/>
            <a:ext cx="434340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Полная светимость как функция времени для периода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2011-2017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p-p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534269"/>
            <a:ext cx="2952750" cy="21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6078" y="868154"/>
            <a:ext cx="3838167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число р-р взаимодействий </a:t>
            </a:r>
          </a:p>
          <a:p>
            <a:pPr algn="ctr">
              <a:lnSpc>
                <a:spcPts val="216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одно пересечение пучков протонов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3" y="4419600"/>
            <a:ext cx="4419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808375"/>
            <a:ext cx="3800475" cy="27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4103132"/>
            <a:ext cx="17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 в 2026:</a:t>
            </a:r>
            <a:endParaRPr lang="en-US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ысокое качество экспериментальных данных не должно ухудшиться!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0581" y="304800"/>
            <a:ext cx="273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 и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HL-LHC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991" y="3733800"/>
            <a:ext cx="1008609" cy="369332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l-GR" dirty="0" smtClean="0"/>
              <a:t>μ</a:t>
            </a:r>
            <a:r>
              <a:rPr lang="en-US" dirty="0" smtClean="0"/>
              <a:t>&gt;=200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44" y="5281696"/>
            <a:ext cx="2341267" cy="15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612" y="300335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Фаза-1 модернизации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детектора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АТЛАС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(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до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 2020)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718" y="1052820"/>
            <a:ext cx="8431482" cy="542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Включает 5 основных проектов</a:t>
            </a:r>
            <a:r>
              <a:rPr lang="it-IT" sz="2000" b="1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Малое мюонное колесо</a:t>
            </a:r>
            <a:r>
              <a:rPr lang="it-IT" sz="2000" b="1" dirty="0" smtClean="0">
                <a:solidFill>
                  <a:srgbClr val="C00000"/>
                </a:solidFill>
              </a:rPr>
              <a:t> (NSW)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2" indent="-285750"/>
            <a:r>
              <a:rPr lang="ru-RU" sz="1800" dirty="0" smtClean="0">
                <a:solidFill>
                  <a:srgbClr val="C00000"/>
                </a:solidFill>
              </a:rPr>
              <a:t>Точность срабатываний триггера в торцевой части мюонного спектрометра, доступные загрузки детектора</a:t>
            </a:r>
          </a:p>
          <a:p>
            <a:pPr marL="857250" lvl="1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Жидкоаргоновый калориметр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  <a:p>
            <a:pPr lvl="2"/>
            <a:r>
              <a:rPr lang="ru-RU" sz="1800" dirty="0" smtClean="0">
                <a:solidFill>
                  <a:srgbClr val="C00000"/>
                </a:solidFill>
              </a:rPr>
              <a:t>Использование информации о форме ливня на уровне триггера для электронов и фотонов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b="1" dirty="0" smtClean="0"/>
              <a:t>Быстрый </a:t>
            </a:r>
            <a:r>
              <a:rPr lang="ru-RU" sz="2000" b="1" dirty="0" err="1" smtClean="0"/>
              <a:t>трекер</a:t>
            </a:r>
            <a:r>
              <a:rPr lang="it-IT" sz="2000" b="1" dirty="0" smtClean="0"/>
              <a:t> (FTK)</a:t>
            </a:r>
          </a:p>
          <a:p>
            <a:pPr lvl="2"/>
            <a:r>
              <a:rPr lang="ru-RU" sz="1800" dirty="0" smtClean="0"/>
              <a:t>Обеспечивает трековую информацию для триггера высокого уровня </a:t>
            </a:r>
            <a:endParaRPr lang="it-IT" sz="1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b="1" dirty="0" smtClean="0"/>
              <a:t>Модернизация системы сбора данных</a:t>
            </a:r>
            <a:endParaRPr lang="it-IT" sz="2000" b="1" dirty="0" smtClean="0"/>
          </a:p>
          <a:p>
            <a:pPr lvl="2"/>
            <a:r>
              <a:rPr lang="ru-RU" sz="1800" dirty="0" smtClean="0"/>
              <a:t>Модернизация оборудования для </a:t>
            </a:r>
            <a:r>
              <a:rPr lang="en-US" sz="1800" dirty="0" smtClean="0"/>
              <a:t>L1-</a:t>
            </a:r>
            <a:r>
              <a:rPr lang="ru-RU" sz="1800" dirty="0" smtClean="0"/>
              <a:t>триггера в калориметрах, мюонном спектрометре и </a:t>
            </a:r>
            <a:r>
              <a:rPr lang="it-IT" sz="1800" dirty="0" smtClean="0"/>
              <a:t>DAQ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b="1" dirty="0" smtClean="0"/>
              <a:t>Передний детектор протонов</a:t>
            </a:r>
            <a:r>
              <a:rPr lang="it-IT" sz="2000" b="1" dirty="0" smtClean="0"/>
              <a:t> (ATLAS Forward Proton, ±240m) </a:t>
            </a:r>
          </a:p>
          <a:p>
            <a:pPr lvl="2"/>
            <a:r>
              <a:rPr lang="ru-RU" sz="1800" dirty="0" smtClean="0"/>
              <a:t>Регистрация двух протонов под малыми углами</a:t>
            </a:r>
            <a:endParaRPr lang="it-IT" sz="1800" dirty="0"/>
          </a:p>
        </p:txBody>
      </p:sp>
      <p:sp>
        <p:nvSpPr>
          <p:cNvPr id="4" name="TextBox 3"/>
          <p:cNvSpPr txBox="1"/>
          <p:nvPr/>
        </p:nvSpPr>
        <p:spPr>
          <a:xfrm rot="19252056">
            <a:off x="6799284" y="1618168"/>
            <a:ext cx="2108269" cy="1015663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ОИЯИ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5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5783"/>
            <a:ext cx="4648200" cy="266081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5410200" cy="163703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66" y="457200"/>
            <a:ext cx="2656668" cy="18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/>
          <p:nvPr/>
        </p:nvSpPr>
        <p:spPr>
          <a:xfrm>
            <a:off x="-3138" y="3478649"/>
            <a:ext cx="465133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Planar geometry</a:t>
            </a:r>
          </a:p>
          <a:p>
            <a:pPr marL="342900" lvl="0" indent="-342900">
              <a:lnSpc>
                <a:spcPts val="16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Simple components: cathode, readout PCBs, mesh</a:t>
            </a:r>
          </a:p>
          <a:p>
            <a:pPr marL="342900" lvl="0" indent="-342900">
              <a:lnSpc>
                <a:spcPts val="16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Large area can be achieved fairly simply and with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/>
              </a:rPr>
              <a:t> relatively low cost</a:t>
            </a:r>
            <a:endParaRPr lang="en-US" sz="14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Industrialization (PCB fabrication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0" y="4572000"/>
            <a:ext cx="342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cs typeface="Times New Roman"/>
              </a:rPr>
              <a:t>Excellent high rate capability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/>
              </a:rPr>
              <a:t>Small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amplification gap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/>
              </a:rPr>
              <a:t>(50 –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150 µm)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  <a:sym typeface="Wingdings" panose="05000000000000000000" pitchFamily="2" charset="2"/>
              </a:rPr>
              <a:t> space charge effects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/>
                <a:sym typeface="Wingdings" panose="05000000000000000000" pitchFamily="2" charset="2"/>
              </a:rPr>
              <a:t>are very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  <a:sym typeface="Wingdings" panose="05000000000000000000" pitchFamily="2" charset="2"/>
              </a:rPr>
              <a:t>limited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  <a:sym typeface="Wingdings" panose="05000000000000000000" pitchFamily="2" charset="2"/>
              </a:rPr>
              <a:t>Segmentation of readout strips  limit “dead” time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48122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Принцип работы ММ камеры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76200"/>
            <a:ext cx="750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Модернизация мюонного спектрометра (проект </a:t>
            </a:r>
            <a:r>
              <a:rPr lang="en-US" sz="2400" b="1" dirty="0" smtClean="0">
                <a:solidFill>
                  <a:schemeClr val="accent1"/>
                </a:solidFill>
              </a:rPr>
              <a:t>NSW)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19" y="2608292"/>
            <a:ext cx="2947281" cy="17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1871" y="4265712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Деградация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MDT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1250" y="2133600"/>
            <a:ext cx="198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Ложный</a:t>
            </a:r>
            <a:r>
              <a:rPr lang="en-US" dirty="0" smtClean="0"/>
              <a:t>”</a:t>
            </a:r>
            <a:r>
              <a:rPr lang="ru-RU" dirty="0" smtClean="0"/>
              <a:t> триггер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9600" y="1066800"/>
            <a:ext cx="3048000" cy="2448571"/>
            <a:chOff x="335425" y="1291537"/>
            <a:chExt cx="4501158" cy="4998866"/>
          </a:xfrm>
        </p:grpSpPr>
        <p:pic>
          <p:nvPicPr>
            <p:cNvPr id="6" name="Picture 4" descr="0710007_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25" y="1291537"/>
              <a:ext cx="4501158" cy="499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1598028" y="2106727"/>
              <a:ext cx="740145" cy="39861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 rot="19627185">
              <a:off x="1707923" y="2179277"/>
              <a:ext cx="747849" cy="403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2.4 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21421" y="224135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120521_Secto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668733"/>
            <a:ext cx="2923819" cy="252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58472"/>
            <a:ext cx="3868349" cy="2623328"/>
          </a:xfrm>
          <a:prstGeom prst="rect">
            <a:avLst/>
          </a:prstGeom>
        </p:spPr>
      </p:pic>
      <p:sp>
        <p:nvSpPr>
          <p:cNvPr id="13" name="Rectangle 22"/>
          <p:cNvSpPr/>
          <p:nvPr/>
        </p:nvSpPr>
        <p:spPr>
          <a:xfrm>
            <a:off x="638175" y="697468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SW = </a:t>
            </a:r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CSC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+MDT+TGC</a:t>
            </a:r>
            <a:endParaRPr lang="en-US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5510156" y="697468"/>
            <a:ext cx="259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NSW = </a:t>
            </a:r>
            <a:r>
              <a:rPr lang="en-US" u="sng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Micromegas+sTGC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175" y="4133000"/>
            <a:ext cx="351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en-US" dirty="0" err="1" smtClean="0"/>
              <a:t>MM+sTGC</a:t>
            </a:r>
            <a:r>
              <a:rPr lang="en-US" dirty="0" smtClean="0"/>
              <a:t> </a:t>
            </a:r>
            <a:r>
              <a:rPr lang="ru-RU" dirty="0" err="1" smtClean="0"/>
              <a:t>квадруплет</a:t>
            </a:r>
            <a:r>
              <a:rPr lang="ru-RU" dirty="0" err="1"/>
              <a:t>ы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6" y="4662036"/>
            <a:ext cx="2659083" cy="15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9600" y="981846"/>
            <a:ext cx="426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 MM </a:t>
            </a:r>
            <a:r>
              <a:rPr lang="ru-RU" dirty="0"/>
              <a:t>и</a:t>
            </a:r>
            <a:r>
              <a:rPr lang="en-US" dirty="0" smtClean="0"/>
              <a:t> </a:t>
            </a:r>
            <a:r>
              <a:rPr lang="en-US" dirty="0"/>
              <a:t>192 </a:t>
            </a:r>
            <a:r>
              <a:rPr lang="en-US" dirty="0" err="1"/>
              <a:t>sTGC</a:t>
            </a:r>
            <a:r>
              <a:rPr lang="en-US" dirty="0"/>
              <a:t> </a:t>
            </a:r>
            <a:r>
              <a:rPr lang="ru-RU" dirty="0" smtClean="0"/>
              <a:t>камеры в</a:t>
            </a:r>
            <a:r>
              <a:rPr lang="en-US" dirty="0" smtClean="0"/>
              <a:t> 16 </a:t>
            </a:r>
            <a:r>
              <a:rPr lang="ru-RU" dirty="0" smtClean="0"/>
              <a:t>секторах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138426" y="2291085"/>
            <a:ext cx="433574" cy="31649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56" y="4713039"/>
            <a:ext cx="163996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4EAA6-351E-4AE6-A339-A116911BC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Продление проекта модернизации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29D9A-1328-44EC-86F4-A774B2A203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036"/>
            <a:ext cx="3124200" cy="3849764"/>
          </a:xfrm>
          <a:prstGeom prst="rect">
            <a:avLst/>
          </a:prstGeom>
        </p:spPr>
      </p:pic>
      <p:sp>
        <p:nvSpPr>
          <p:cNvPr id="11" name="Полилиния 12"/>
          <p:cNvSpPr/>
          <p:nvPr/>
        </p:nvSpPr>
        <p:spPr>
          <a:xfrm>
            <a:off x="1295400" y="1066800"/>
            <a:ext cx="1828800" cy="1219200"/>
          </a:xfrm>
          <a:custGeom>
            <a:avLst/>
            <a:gdLst>
              <a:gd name="connsiteX0" fmla="*/ 0 w 2538153"/>
              <a:gd name="connsiteY0" fmla="*/ 11083 h 1557251"/>
              <a:gd name="connsiteX1" fmla="*/ 2538153 w 2538153"/>
              <a:gd name="connsiteY1" fmla="*/ 0 h 1557251"/>
              <a:gd name="connsiteX2" fmla="*/ 2443942 w 2538153"/>
              <a:gd name="connsiteY2" fmla="*/ 1540625 h 1557251"/>
              <a:gd name="connsiteX3" fmla="*/ 110836 w 2538153"/>
              <a:gd name="connsiteY3" fmla="*/ 1557251 h 1557251"/>
              <a:gd name="connsiteX4" fmla="*/ 0 w 2538153"/>
              <a:gd name="connsiteY4" fmla="*/ 11083 h 1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153" h="1557251">
                <a:moveTo>
                  <a:pt x="0" y="11083"/>
                </a:moveTo>
                <a:lnTo>
                  <a:pt x="2538153" y="0"/>
                </a:lnTo>
                <a:lnTo>
                  <a:pt x="2443942" y="1540625"/>
                </a:lnTo>
                <a:lnTo>
                  <a:pt x="110836" y="1557251"/>
                </a:lnTo>
                <a:lnTo>
                  <a:pt x="0" y="11083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986" y="4891529"/>
            <a:ext cx="8381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</a:rPr>
              <a:t>Обязательства ОИЯИ</a:t>
            </a:r>
            <a:r>
              <a:rPr lang="ru-RU" sz="1600" b="1" u="sng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– изготовление модулей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LM2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</a:rPr>
              <a:t>внешняя сторона Большого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C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</a:rPr>
              <a:t>ектора)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 –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</a:rPr>
              <a:t>совместно с </a:t>
            </a:r>
            <a:r>
              <a:rPr lang="en-US" sz="1600" i="1" u="sng" dirty="0" err="1" smtClean="0">
                <a:solidFill>
                  <a:prstClr val="black"/>
                </a:solidFill>
                <a:latin typeface="Arial" pitchFamily="34" charset="0"/>
              </a:rPr>
              <a:t>AUTh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</a:rPr>
              <a:t>, Thessaloniki </a:t>
            </a:r>
            <a:endParaRPr lang="ru-RU" sz="1600" i="1" u="sng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i="1" u="sng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 Изготовление и тестирование всех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64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RO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панелей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-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</a:rPr>
              <a:t>Сборка и тестирование 32 квадруплетов</a:t>
            </a:r>
            <a:endParaRPr lang="en-US" sz="1600" i="1" u="sng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5221" y="7481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492" y="1466386"/>
            <a:ext cx="4251007" cy="23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8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762000"/>
            <a:ext cx="70104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679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Участок производства и сборки детекторов в ЛЯП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54" y="4267200"/>
            <a:ext cx="80356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(принудительная вентиляция, контроль температуры и влажности):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Чистая комната (72м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7) для производства панелей и их тестирования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Зал (150м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для тестирования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квадруплетов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стенде с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космикой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Комната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проверки панелей на утечки газа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Чистая комната (50м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для сборки и тестирования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квадруплетов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(25м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мойки панелей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 ноября 2017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НТС ЛЯП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DDF-4129-4A35-B443-C11733EB711F}" type="slidenum">
              <a:rPr lang="en-US" smtClean="0"/>
              <a:t>9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25434"/>
            <a:ext cx="2168236" cy="17043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25434"/>
            <a:ext cx="1444625" cy="196596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5988" y="1206142"/>
            <a:ext cx="1929130" cy="767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631" y="2329784"/>
            <a:ext cx="302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геометрии панелей и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квадруплетов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3м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8660" y="2554565"/>
            <a:ext cx="1513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Газовый стенд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5434"/>
            <a:ext cx="2535555" cy="17043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2895600"/>
            <a:ext cx="3953193" cy="2844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741" y="5587425"/>
            <a:ext cx="3191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Стенд испытания </a:t>
            </a:r>
            <a:r>
              <a:rPr lang="ru-RU" sz="1600" b="1" dirty="0" err="1" smtClean="0"/>
              <a:t>квадруплетов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 помощью космических мюонов</a:t>
            </a:r>
            <a:endParaRPr lang="en-US" sz="1600" b="1" dirty="0"/>
          </a:p>
        </p:txBody>
      </p:sp>
      <p:pic>
        <p:nvPicPr>
          <p:cNvPr id="13" name="Рисунок 12" descr="D:\Temporary files\MAMMA\Module 0_5 ETA assembly\20170512_1559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535" y="3124200"/>
            <a:ext cx="1866265" cy="119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Temporary files\MAMMA\Module 0_5 ETA assembly\20170512_1612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124200"/>
            <a:ext cx="1715559" cy="119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Temporary files\MAMMA\Module 0_5 ETA assembly\20170512_16281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419600"/>
            <a:ext cx="1905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Temporary files\MAMMA\Module 0_5 ETA assembly\IMG_20170512_16592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4419600"/>
            <a:ext cx="1639359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019800" y="2329784"/>
            <a:ext cx="2113399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b="1" dirty="0" smtClean="0"/>
              <a:t>Стенд прецизионной </a:t>
            </a:r>
            <a:endParaRPr lang="ru-RU" sz="1600" b="1" dirty="0"/>
          </a:p>
          <a:p>
            <a:pPr>
              <a:lnSpc>
                <a:spcPts val="2160"/>
              </a:lnSpc>
            </a:pPr>
            <a:r>
              <a:rPr lang="ru-RU" sz="1600" b="1" dirty="0" smtClean="0"/>
              <a:t>сборки </a:t>
            </a:r>
            <a:r>
              <a:rPr lang="ru-RU" sz="1600" b="1" dirty="0" err="1" smtClean="0"/>
              <a:t>квадруплетов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1019" y="76200"/>
            <a:ext cx="823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Участок производства ММ панелей и </a:t>
            </a:r>
            <a:r>
              <a:rPr lang="ru-RU" sz="2400" b="1" dirty="0" err="1" smtClean="0">
                <a:solidFill>
                  <a:srgbClr val="0070C0"/>
                </a:solidFill>
              </a:rPr>
              <a:t>квадруплетов</a:t>
            </a:r>
            <a:r>
              <a:rPr lang="ru-RU" sz="2400" b="1" dirty="0" smtClean="0">
                <a:solidFill>
                  <a:srgbClr val="0070C0"/>
                </a:solidFill>
              </a:rPr>
              <a:t> изнутри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5867400"/>
            <a:ext cx="250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Этапы сборки ММ панели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8631" y="6389132"/>
            <a:ext cx="871180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Июль 2017 – </a:t>
            </a:r>
            <a:r>
              <a:rPr lang="en-US" b="1" dirty="0" smtClean="0">
                <a:solidFill>
                  <a:srgbClr val="C00000"/>
                </a:solidFill>
              </a:rPr>
              <a:t>Site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eview.    4 MM RO </a:t>
            </a:r>
            <a:r>
              <a:rPr lang="ru-RU" b="1" dirty="0" smtClean="0">
                <a:solidFill>
                  <a:srgbClr val="C00000"/>
                </a:solidFill>
              </a:rPr>
              <a:t>изготовлены - ОК, ожидаем поставку новых РСВ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1218</Words>
  <Application>Microsoft Office PowerPoint</Application>
  <PresentationFormat>Экран (4:3)</PresentationFormat>
  <Paragraphs>241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Helvetica</vt:lpstr>
      <vt:lpstr>Symbol</vt:lpstr>
      <vt:lpstr>Tahoma</vt:lpstr>
      <vt:lpstr>Times New Roman</vt:lpstr>
      <vt:lpstr>Wingdings</vt:lpstr>
      <vt:lpstr>Тема Office</vt:lpstr>
      <vt:lpstr>Office Theme</vt:lpstr>
      <vt:lpstr>1_Office Theme</vt:lpstr>
      <vt:lpstr>Участие ОИЯИ в модернизации детектора АТЛАС - продление проекта  Проект в рамках темы 02-0-1081-2009/2019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ОИЯИ в модернизации детектора АТЛАС   Проект в рамках темы 02-0-1081-2009/2019</dc:title>
  <dc:creator>cheplakov</dc:creator>
  <cp:lastModifiedBy>Gongadze Alexi</cp:lastModifiedBy>
  <cp:revision>87</cp:revision>
  <dcterms:created xsi:type="dcterms:W3CDTF">2017-11-14T09:02:40Z</dcterms:created>
  <dcterms:modified xsi:type="dcterms:W3CDTF">2017-11-30T11:14:07Z</dcterms:modified>
</cp:coreProperties>
</file>