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58"/>
  </p:notesMasterIdLst>
  <p:sldIdLst>
    <p:sldId id="380" r:id="rId2"/>
    <p:sldId id="313" r:id="rId3"/>
    <p:sldId id="351" r:id="rId4"/>
    <p:sldId id="321" r:id="rId5"/>
    <p:sldId id="364" r:id="rId6"/>
    <p:sldId id="365" r:id="rId7"/>
    <p:sldId id="363" r:id="rId8"/>
    <p:sldId id="366" r:id="rId9"/>
    <p:sldId id="379" r:id="rId10"/>
    <p:sldId id="324" r:id="rId11"/>
    <p:sldId id="401" r:id="rId12"/>
    <p:sldId id="367" r:id="rId13"/>
    <p:sldId id="305" r:id="rId14"/>
    <p:sldId id="368" r:id="rId15"/>
    <p:sldId id="268" r:id="rId16"/>
    <p:sldId id="269" r:id="rId17"/>
    <p:sldId id="262" r:id="rId18"/>
    <p:sldId id="263" r:id="rId19"/>
    <p:sldId id="259" r:id="rId20"/>
    <p:sldId id="328" r:id="rId21"/>
    <p:sldId id="330" r:id="rId22"/>
    <p:sldId id="310" r:id="rId23"/>
    <p:sldId id="303" r:id="rId24"/>
    <p:sldId id="329" r:id="rId25"/>
    <p:sldId id="381" r:id="rId26"/>
    <p:sldId id="397" r:id="rId27"/>
    <p:sldId id="382" r:id="rId28"/>
    <p:sldId id="314" r:id="rId29"/>
    <p:sldId id="335" r:id="rId30"/>
    <p:sldId id="316" r:id="rId31"/>
    <p:sldId id="332" r:id="rId32"/>
    <p:sldId id="333" r:id="rId33"/>
    <p:sldId id="334" r:id="rId34"/>
    <p:sldId id="352" r:id="rId35"/>
    <p:sldId id="337" r:id="rId36"/>
    <p:sldId id="338" r:id="rId37"/>
    <p:sldId id="317" r:id="rId38"/>
    <p:sldId id="396" r:id="rId39"/>
    <p:sldId id="376" r:id="rId40"/>
    <p:sldId id="398" r:id="rId41"/>
    <p:sldId id="375" r:id="rId42"/>
    <p:sldId id="389" r:id="rId43"/>
    <p:sldId id="388" r:id="rId44"/>
    <p:sldId id="302" r:id="rId45"/>
    <p:sldId id="391" r:id="rId46"/>
    <p:sldId id="387" r:id="rId47"/>
    <p:sldId id="400" r:id="rId48"/>
    <p:sldId id="290" r:id="rId49"/>
    <p:sldId id="386" r:id="rId50"/>
    <p:sldId id="339" r:id="rId51"/>
    <p:sldId id="384" r:id="rId52"/>
    <p:sldId id="295" r:id="rId53"/>
    <p:sldId id="292" r:id="rId54"/>
    <p:sldId id="288" r:id="rId55"/>
    <p:sldId id="289" r:id="rId56"/>
    <p:sldId id="378" r:id="rId5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66"/>
    <a:srgbClr val="002F8E"/>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75" autoAdjust="0"/>
    <p:restoredTop sz="94310" autoAdjust="0"/>
  </p:normalViewPr>
  <p:slideViewPr>
    <p:cSldViewPr>
      <p:cViewPr>
        <p:scale>
          <a:sx n="110" d="100"/>
          <a:sy n="110" d="100"/>
        </p:scale>
        <p:origin x="-1644"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3835"/>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 Id="rId5" Type="http://schemas.openxmlformats.org/officeDocument/2006/relationships/image" Target="../media/image78.png"/><Relationship Id="rId4" Type="http://schemas.openxmlformats.org/officeDocument/2006/relationships/image" Target="../media/image77.png"/></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image" Target="../media/image89.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3.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7.png"/></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image" Target="../media/image109.png"/><Relationship Id="rId5" Type="http://schemas.openxmlformats.org/officeDocument/2006/relationships/image" Target="../media/image113.png"/><Relationship Id="rId4" Type="http://schemas.openxmlformats.org/officeDocument/2006/relationships/image" Target="../media/image112.png"/></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image" Target="../media/image116.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2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image" Target="../media/image2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image" Target="../media/image55.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E59B08-E667-4851-92B4-E030899B1F3D}" type="datetimeFigureOut">
              <a:rPr lang="ru-RU" smtClean="0"/>
              <a:pPr/>
              <a:t>14.09.2023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DA0734-A59F-4F3B-A6D4-6F50C5580472}" type="slidenum">
              <a:rPr lang="ru-RU" smtClean="0"/>
              <a:pPr/>
              <a:t>‹#›</a:t>
            </a:fld>
            <a:endParaRPr lang="ru-RU"/>
          </a:p>
        </p:txBody>
      </p:sp>
    </p:spTree>
    <p:extLst>
      <p:ext uri="{BB962C8B-B14F-4D97-AF65-F5344CB8AC3E}">
        <p14:creationId xmlns="" xmlns:p14="http://schemas.microsoft.com/office/powerpoint/2010/main" val="872176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4CDA0734-A59F-4F3B-A6D4-6F50C5580472}" type="slidenum">
              <a:rPr lang="ru-RU" smtClean="0"/>
              <a:pPr/>
              <a:t>8</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880419D-D862-4DA9-A27B-51640C787818}" type="slidenum">
              <a:rPr lang="ru-RU" smtClean="0"/>
              <a:pPr/>
              <a:t>11</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4CDA0734-A59F-4F3B-A6D4-6F50C5580472}" type="slidenum">
              <a:rPr lang="ru-RU" smtClean="0"/>
              <a:pPr/>
              <a:t>16</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DCC3C9-BA65-4A20-B8BC-CB23A324C570}" type="slidenum">
              <a:rPr lang="ru-RU"/>
              <a:pPr/>
              <a:t>28</a:t>
            </a:fld>
            <a:endParaRPr lang="ru-RU"/>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xfrm>
            <a:off x="914400" y="4343400"/>
            <a:ext cx="5029200" cy="4114800"/>
          </a:xfrm>
        </p:spPr>
        <p:txBody>
          <a:bodyPr/>
          <a:lstStyle/>
          <a:p>
            <a:pPr>
              <a:spcBef>
                <a:spcPct val="0"/>
              </a:spcBef>
            </a:pPr>
            <a:endParaRPr lang="ru-RU" sz="24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031"/>
          <p:cNvSpPr>
            <a:spLocks noGrp="1" noChangeArrowheads="1"/>
          </p:cNvSpPr>
          <p:nvPr>
            <p:ph type="sldNum" sz="quarter" idx="5"/>
          </p:nvPr>
        </p:nvSpPr>
        <p:spPr>
          <a:ln/>
        </p:spPr>
        <p:txBody>
          <a:bodyPr/>
          <a:lstStyle/>
          <a:p>
            <a:fld id="{B5F8A090-7C68-4FD2-930F-441C4B14FDB8}" type="slidenum">
              <a:rPr lang="ru-RU"/>
              <a:pPr/>
              <a:t>31</a:t>
            </a:fld>
            <a:endParaRPr lang="ru-RU"/>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031"/>
          <p:cNvSpPr>
            <a:spLocks noGrp="1" noChangeArrowheads="1"/>
          </p:cNvSpPr>
          <p:nvPr>
            <p:ph type="sldNum" sz="quarter" idx="5"/>
          </p:nvPr>
        </p:nvSpPr>
        <p:spPr>
          <a:ln/>
        </p:spPr>
        <p:txBody>
          <a:bodyPr/>
          <a:lstStyle/>
          <a:p>
            <a:fld id="{08D093FD-AB8B-4BA2-8AB3-6C0B65809ADD}" type="slidenum">
              <a:rPr lang="ru-RU"/>
              <a:pPr/>
              <a:t>32</a:t>
            </a:fld>
            <a:endParaRPr lang="ru-RU"/>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p:txBody>
          <a:bodyPr/>
          <a:lstStyle/>
          <a:p>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031"/>
          <p:cNvSpPr>
            <a:spLocks noGrp="1" noChangeArrowheads="1"/>
          </p:cNvSpPr>
          <p:nvPr>
            <p:ph type="sldNum" sz="quarter" idx="5"/>
          </p:nvPr>
        </p:nvSpPr>
        <p:spPr>
          <a:ln/>
        </p:spPr>
        <p:txBody>
          <a:bodyPr/>
          <a:lstStyle/>
          <a:p>
            <a:fld id="{12A40647-60B7-42D4-9352-32113F253967}" type="slidenum">
              <a:rPr lang="ru-RU"/>
              <a:pPr/>
              <a:t>33</a:t>
            </a:fld>
            <a:endParaRPr lang="ru-RU"/>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4CDA0734-A59F-4F3B-A6D4-6F50C5580472}" type="slidenum">
              <a:rPr lang="ru-RU" smtClean="0"/>
              <a:pPr/>
              <a:t>48</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4CDA0734-A59F-4F3B-A6D4-6F50C5580472}" type="slidenum">
              <a:rPr lang="ru-RU" smtClean="0"/>
              <a:pPr/>
              <a:t>55</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E474CC7-2022-446B-A4B9-1D45D342C1D8}" type="datetime1">
              <a:rPr lang="ru-RU" smtClean="0"/>
              <a:pPr/>
              <a:t>14.09.2023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27AC06A-CB2F-40F6-81D2-5F747F6C80D1}" type="slidenum">
              <a:rPr lang="ru-RU" smtClean="0"/>
              <a:pPr/>
              <a:t>‹#›</a:t>
            </a:fld>
            <a:endParaRPr lang="ru-RU"/>
          </a:p>
        </p:txBody>
      </p:sp>
    </p:spTree>
    <p:extLst>
      <p:ext uri="{BB962C8B-B14F-4D97-AF65-F5344CB8AC3E}">
        <p14:creationId xmlns="" xmlns:p14="http://schemas.microsoft.com/office/powerpoint/2010/main" val="292254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0013E25-79EB-42BB-8AB3-D737F03CAC4D}" type="datetime1">
              <a:rPr lang="ru-RU" smtClean="0"/>
              <a:pPr/>
              <a:t>14.09.2023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27AC06A-CB2F-40F6-81D2-5F747F6C80D1}" type="slidenum">
              <a:rPr lang="ru-RU" smtClean="0"/>
              <a:pPr/>
              <a:t>‹#›</a:t>
            </a:fld>
            <a:endParaRPr lang="ru-RU"/>
          </a:p>
        </p:txBody>
      </p:sp>
    </p:spTree>
    <p:extLst>
      <p:ext uri="{BB962C8B-B14F-4D97-AF65-F5344CB8AC3E}">
        <p14:creationId xmlns="" xmlns:p14="http://schemas.microsoft.com/office/powerpoint/2010/main" val="2948043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F7738E5-1B50-4F79-844B-9257AC46C4FB}" type="datetime1">
              <a:rPr lang="ru-RU" smtClean="0"/>
              <a:pPr/>
              <a:t>14.09.2023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27AC06A-CB2F-40F6-81D2-5F747F6C80D1}" type="slidenum">
              <a:rPr lang="ru-RU" smtClean="0"/>
              <a:pPr/>
              <a:t>‹#›</a:t>
            </a:fld>
            <a:endParaRPr lang="ru-RU"/>
          </a:p>
        </p:txBody>
      </p:sp>
    </p:spTree>
    <p:extLst>
      <p:ext uri="{BB962C8B-B14F-4D97-AF65-F5344CB8AC3E}">
        <p14:creationId xmlns="" xmlns:p14="http://schemas.microsoft.com/office/powerpoint/2010/main" val="918176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7813"/>
            <a:ext cx="8229600" cy="1143000"/>
          </a:xfrm>
        </p:spPr>
        <p:txBody>
          <a:bodyPr/>
          <a:lstStyle/>
          <a:p>
            <a:r>
              <a:rPr lang="ru-RU" smtClean="0"/>
              <a:t>Образец заголовка</a:t>
            </a:r>
            <a:endParaRPr lang="ru-RU"/>
          </a:p>
        </p:txBody>
      </p:sp>
      <p:sp>
        <p:nvSpPr>
          <p:cNvPr id="3" name="Объект 2"/>
          <p:cNvSpPr>
            <a:spLocks noGrp="1"/>
          </p:cNvSpPr>
          <p:nvPr>
            <p:ph sz="quarter" idx="1"/>
          </p:nvPr>
        </p:nvSpPr>
        <p:spPr>
          <a:xfrm>
            <a:off x="457200" y="1600200"/>
            <a:ext cx="4038600" cy="21891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600200"/>
            <a:ext cx="4038600" cy="21891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57200" y="3941763"/>
            <a:ext cx="4038600" cy="218916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41763"/>
            <a:ext cx="4038600" cy="218916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4"/>
          <p:cNvSpPr>
            <a:spLocks noGrp="1" noChangeArrowheads="1"/>
          </p:cNvSpPr>
          <p:nvPr>
            <p:ph type="dt" sz="half" idx="10"/>
          </p:nvPr>
        </p:nvSpPr>
        <p:spPr>
          <a:ln/>
        </p:spPr>
        <p:txBody>
          <a:bodyPr/>
          <a:lstStyle>
            <a:lvl1pPr>
              <a:defRPr/>
            </a:lvl1pPr>
          </a:lstStyle>
          <a:p>
            <a:pPr>
              <a:defRPr/>
            </a:pPr>
            <a:fld id="{E3029E3A-5755-48A9-AC48-84A1B49E28B0}" type="datetime1">
              <a:rPr lang="ru-RU" smtClean="0"/>
              <a:pPr>
                <a:defRPr/>
              </a:pPr>
              <a:t>14.09.2023</a:t>
            </a:fld>
            <a:endParaRPr lang="ru-RU"/>
          </a:p>
        </p:txBody>
      </p:sp>
      <p:sp>
        <p:nvSpPr>
          <p:cNvPr id="8" name="Rectangle 45"/>
          <p:cNvSpPr>
            <a:spLocks noGrp="1" noChangeArrowheads="1"/>
          </p:cNvSpPr>
          <p:nvPr>
            <p:ph type="ftr" sz="quarter" idx="11"/>
          </p:nvPr>
        </p:nvSpPr>
        <p:spPr>
          <a:ln/>
        </p:spPr>
        <p:txBody>
          <a:bodyPr/>
          <a:lstStyle>
            <a:lvl1pPr>
              <a:defRPr/>
            </a:lvl1pPr>
          </a:lstStyle>
          <a:p>
            <a:pPr>
              <a:defRPr/>
            </a:pPr>
            <a:endParaRPr lang="ru-RU"/>
          </a:p>
        </p:txBody>
      </p:sp>
      <p:sp>
        <p:nvSpPr>
          <p:cNvPr id="9" name="Rectangle 46"/>
          <p:cNvSpPr>
            <a:spLocks noGrp="1" noChangeArrowheads="1"/>
          </p:cNvSpPr>
          <p:nvPr>
            <p:ph type="sldNum" sz="quarter" idx="12"/>
          </p:nvPr>
        </p:nvSpPr>
        <p:spPr>
          <a:ln/>
        </p:spPr>
        <p:txBody>
          <a:bodyPr/>
          <a:lstStyle>
            <a:lvl1pPr>
              <a:defRPr/>
            </a:lvl1pPr>
          </a:lstStyle>
          <a:p>
            <a:pPr>
              <a:defRPr/>
            </a:pPr>
            <a:fld id="{0B6CC571-B7F9-4D6B-92CF-761F01569BE6}" type="slidenum">
              <a:rPr lang="ru-RU"/>
              <a:pPr>
                <a:defRPr/>
              </a:pPr>
              <a:t>‹#›</a:t>
            </a:fld>
            <a:endParaRPr lang="ru-RU"/>
          </a:p>
        </p:txBody>
      </p:sp>
    </p:spTree>
    <p:extLst>
      <p:ext uri="{BB962C8B-B14F-4D97-AF65-F5344CB8AC3E}">
        <p14:creationId xmlns="" xmlns:p14="http://schemas.microsoft.com/office/powerpoint/2010/main" val="4033809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7813"/>
            <a:ext cx="8229600" cy="58531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4"/>
          <p:cNvSpPr>
            <a:spLocks noGrp="1" noChangeArrowheads="1"/>
          </p:cNvSpPr>
          <p:nvPr>
            <p:ph type="dt" sz="half" idx="10"/>
          </p:nvPr>
        </p:nvSpPr>
        <p:spPr>
          <a:ln/>
        </p:spPr>
        <p:txBody>
          <a:bodyPr/>
          <a:lstStyle>
            <a:lvl1pPr>
              <a:defRPr/>
            </a:lvl1pPr>
          </a:lstStyle>
          <a:p>
            <a:pPr>
              <a:defRPr/>
            </a:pPr>
            <a:fld id="{08AD8C71-421A-489C-9CE1-D86307567A83}" type="datetime1">
              <a:rPr lang="ru-RU" smtClean="0"/>
              <a:pPr>
                <a:defRPr/>
              </a:pPr>
              <a:t>14.09.2023</a:t>
            </a:fld>
            <a:endParaRPr lang="ru-RU"/>
          </a:p>
        </p:txBody>
      </p:sp>
      <p:sp>
        <p:nvSpPr>
          <p:cNvPr id="4" name="Rectangle 45"/>
          <p:cNvSpPr>
            <a:spLocks noGrp="1" noChangeArrowheads="1"/>
          </p:cNvSpPr>
          <p:nvPr>
            <p:ph type="ftr" sz="quarter" idx="11"/>
          </p:nvPr>
        </p:nvSpPr>
        <p:spPr>
          <a:ln/>
        </p:spPr>
        <p:txBody>
          <a:bodyPr/>
          <a:lstStyle>
            <a:lvl1pPr>
              <a:defRPr/>
            </a:lvl1pPr>
          </a:lstStyle>
          <a:p>
            <a:pPr>
              <a:defRPr/>
            </a:pPr>
            <a:endParaRPr lang="ru-RU"/>
          </a:p>
        </p:txBody>
      </p:sp>
      <p:sp>
        <p:nvSpPr>
          <p:cNvPr id="5" name="Rectangle 46"/>
          <p:cNvSpPr>
            <a:spLocks noGrp="1" noChangeArrowheads="1"/>
          </p:cNvSpPr>
          <p:nvPr>
            <p:ph type="sldNum" sz="quarter" idx="12"/>
          </p:nvPr>
        </p:nvSpPr>
        <p:spPr>
          <a:ln/>
        </p:spPr>
        <p:txBody>
          <a:bodyPr/>
          <a:lstStyle>
            <a:lvl1pPr>
              <a:defRPr/>
            </a:lvl1pPr>
          </a:lstStyle>
          <a:p>
            <a:pPr>
              <a:defRPr/>
            </a:pPr>
            <a:fld id="{93FD6C58-B7D2-4202-A832-103F99841918}" type="slidenum">
              <a:rPr lang="ru-RU"/>
              <a:pPr>
                <a:defRPr/>
              </a:pPr>
              <a:t>‹#›</a:t>
            </a:fld>
            <a:endParaRPr lang="ru-RU"/>
          </a:p>
        </p:txBody>
      </p:sp>
    </p:spTree>
    <p:extLst>
      <p:ext uri="{BB962C8B-B14F-4D97-AF65-F5344CB8AC3E}">
        <p14:creationId xmlns="" xmlns:p14="http://schemas.microsoft.com/office/powerpoint/2010/main" val="529846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53721F7-674F-4FE7-B02C-06A35F89EDFE}" type="datetime1">
              <a:rPr lang="ru-RU" smtClean="0"/>
              <a:pPr/>
              <a:t>14.09.2023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27AC06A-CB2F-40F6-81D2-5F747F6C80D1}" type="slidenum">
              <a:rPr lang="ru-RU" smtClean="0"/>
              <a:pPr/>
              <a:t>‹#›</a:t>
            </a:fld>
            <a:endParaRPr lang="ru-RU"/>
          </a:p>
        </p:txBody>
      </p:sp>
    </p:spTree>
    <p:extLst>
      <p:ext uri="{BB962C8B-B14F-4D97-AF65-F5344CB8AC3E}">
        <p14:creationId xmlns="" xmlns:p14="http://schemas.microsoft.com/office/powerpoint/2010/main" val="2488763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2024549-73BD-4EA6-AA69-93054C2CF580}" type="datetime1">
              <a:rPr lang="ru-RU" smtClean="0"/>
              <a:pPr/>
              <a:t>14.09.2023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27AC06A-CB2F-40F6-81D2-5F747F6C80D1}" type="slidenum">
              <a:rPr lang="ru-RU" smtClean="0"/>
              <a:pPr/>
              <a:t>‹#›</a:t>
            </a:fld>
            <a:endParaRPr lang="ru-RU"/>
          </a:p>
        </p:txBody>
      </p:sp>
    </p:spTree>
    <p:extLst>
      <p:ext uri="{BB962C8B-B14F-4D97-AF65-F5344CB8AC3E}">
        <p14:creationId xmlns="" xmlns:p14="http://schemas.microsoft.com/office/powerpoint/2010/main" val="2464816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9DEBA3B-D281-4FDD-A511-1A8FE3771577}" type="datetime1">
              <a:rPr lang="ru-RU" smtClean="0"/>
              <a:pPr/>
              <a:t>14.09.2023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27AC06A-CB2F-40F6-81D2-5F747F6C80D1}" type="slidenum">
              <a:rPr lang="ru-RU" smtClean="0"/>
              <a:pPr/>
              <a:t>‹#›</a:t>
            </a:fld>
            <a:endParaRPr lang="ru-RU"/>
          </a:p>
        </p:txBody>
      </p:sp>
    </p:spTree>
    <p:extLst>
      <p:ext uri="{BB962C8B-B14F-4D97-AF65-F5344CB8AC3E}">
        <p14:creationId xmlns="" xmlns:p14="http://schemas.microsoft.com/office/powerpoint/2010/main" val="93597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7BE6440-E0CD-420F-B923-45457BD69037}" type="datetime1">
              <a:rPr lang="ru-RU" smtClean="0"/>
              <a:pPr/>
              <a:t>14.09.2023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27AC06A-CB2F-40F6-81D2-5F747F6C80D1}" type="slidenum">
              <a:rPr lang="ru-RU" smtClean="0"/>
              <a:pPr/>
              <a:t>‹#›</a:t>
            </a:fld>
            <a:endParaRPr lang="ru-RU"/>
          </a:p>
        </p:txBody>
      </p:sp>
    </p:spTree>
    <p:extLst>
      <p:ext uri="{BB962C8B-B14F-4D97-AF65-F5344CB8AC3E}">
        <p14:creationId xmlns="" xmlns:p14="http://schemas.microsoft.com/office/powerpoint/2010/main" val="1231047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B9340EC-CE05-4974-A05F-59AF7066E04D}" type="datetime1">
              <a:rPr lang="ru-RU" smtClean="0"/>
              <a:pPr/>
              <a:t>14.09.2023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27AC06A-CB2F-40F6-81D2-5F747F6C80D1}" type="slidenum">
              <a:rPr lang="ru-RU" smtClean="0"/>
              <a:pPr/>
              <a:t>‹#›</a:t>
            </a:fld>
            <a:endParaRPr lang="ru-RU"/>
          </a:p>
        </p:txBody>
      </p:sp>
    </p:spTree>
    <p:extLst>
      <p:ext uri="{BB962C8B-B14F-4D97-AF65-F5344CB8AC3E}">
        <p14:creationId xmlns="" xmlns:p14="http://schemas.microsoft.com/office/powerpoint/2010/main" val="2445558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EA709BA-9EFC-469B-8B19-D04F69B1DC91}" type="datetime1">
              <a:rPr lang="ru-RU" smtClean="0"/>
              <a:pPr/>
              <a:t>14.09.2023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27AC06A-CB2F-40F6-81D2-5F747F6C80D1}" type="slidenum">
              <a:rPr lang="ru-RU" smtClean="0"/>
              <a:pPr/>
              <a:t>‹#›</a:t>
            </a:fld>
            <a:endParaRPr lang="ru-RU"/>
          </a:p>
        </p:txBody>
      </p:sp>
    </p:spTree>
    <p:extLst>
      <p:ext uri="{BB962C8B-B14F-4D97-AF65-F5344CB8AC3E}">
        <p14:creationId xmlns="" xmlns:p14="http://schemas.microsoft.com/office/powerpoint/2010/main" val="893622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472CBFD-12B3-41FB-9534-F3EDD4183251}" type="datetime1">
              <a:rPr lang="ru-RU" smtClean="0"/>
              <a:pPr/>
              <a:t>14.09.2023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27AC06A-CB2F-40F6-81D2-5F747F6C80D1}" type="slidenum">
              <a:rPr lang="ru-RU" smtClean="0"/>
              <a:pPr/>
              <a:t>‹#›</a:t>
            </a:fld>
            <a:endParaRPr lang="ru-RU"/>
          </a:p>
        </p:txBody>
      </p:sp>
    </p:spTree>
    <p:extLst>
      <p:ext uri="{BB962C8B-B14F-4D97-AF65-F5344CB8AC3E}">
        <p14:creationId xmlns="" xmlns:p14="http://schemas.microsoft.com/office/powerpoint/2010/main" val="1958622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CD508CC-1620-4445-8993-8F79ABA40DA7}" type="datetime1">
              <a:rPr lang="ru-RU" smtClean="0"/>
              <a:pPr/>
              <a:t>14.09.2023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27AC06A-CB2F-40F6-81D2-5F747F6C80D1}" type="slidenum">
              <a:rPr lang="ru-RU" smtClean="0"/>
              <a:pPr/>
              <a:t>‹#›</a:t>
            </a:fld>
            <a:endParaRPr lang="ru-RU"/>
          </a:p>
        </p:txBody>
      </p:sp>
    </p:spTree>
    <p:extLst>
      <p:ext uri="{BB962C8B-B14F-4D97-AF65-F5344CB8AC3E}">
        <p14:creationId xmlns="" xmlns:p14="http://schemas.microsoft.com/office/powerpoint/2010/main" val="2777508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B34A80-3BC3-4DD9-B0FA-CD5791C7C211}" type="datetime1">
              <a:rPr lang="ru-RU" smtClean="0"/>
              <a:pPr/>
              <a:t>14.09.2023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7AC06A-CB2F-40F6-81D2-5F747F6C80D1}" type="slidenum">
              <a:rPr lang="ru-RU" smtClean="0"/>
              <a:pPr/>
              <a:t>‹#›</a:t>
            </a:fld>
            <a:endParaRPr lang="ru-RU"/>
          </a:p>
        </p:txBody>
      </p:sp>
    </p:spTree>
    <p:extLst>
      <p:ext uri="{BB962C8B-B14F-4D97-AF65-F5344CB8AC3E}">
        <p14:creationId xmlns="" xmlns:p14="http://schemas.microsoft.com/office/powerpoint/2010/main" val="6717030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9.bin"/><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4.xml"/><Relationship Id="rId1" Type="http://schemas.openxmlformats.org/officeDocument/2006/relationships/vmlDrawing" Target="../drawings/vmlDrawing5.v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oleObject" Target="../embeddings/oleObject12.bin"/></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2.jpeg"/><Relationship Id="rId7" Type="http://schemas.openxmlformats.org/officeDocument/2006/relationships/oleObject" Target="../embeddings/oleObject15.bin"/><Relationship Id="rId2" Type="http://schemas.openxmlformats.org/officeDocument/2006/relationships/slideLayout" Target="../slideLayouts/slideLayout12.xml"/><Relationship Id="rId1" Type="http://schemas.openxmlformats.org/officeDocument/2006/relationships/vmlDrawing" Target="../drawings/vmlDrawing7.vml"/><Relationship Id="rId6" Type="http://schemas.openxmlformats.org/officeDocument/2006/relationships/image" Target="../media/image53.jpeg"/><Relationship Id="rId5" Type="http://schemas.openxmlformats.org/officeDocument/2006/relationships/oleObject" Target="../embeddings/oleObject14.bin"/><Relationship Id="rId4" Type="http://schemas.openxmlformats.org/officeDocument/2006/relationships/oleObject" Target="../embeddings/oleObject13.bin"/></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12.xml"/><Relationship Id="rId1" Type="http://schemas.openxmlformats.org/officeDocument/2006/relationships/vmlDrawing" Target="../drawings/vmlDrawing8.vml"/><Relationship Id="rId5" Type="http://schemas.openxmlformats.org/officeDocument/2006/relationships/oleObject" Target="../embeddings/oleObject17.bin"/><Relationship Id="rId4" Type="http://schemas.openxmlformats.org/officeDocument/2006/relationships/oleObject" Target="../embeddings/oleObject16.bin"/></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3.xml"/><Relationship Id="rId1" Type="http://schemas.openxmlformats.org/officeDocument/2006/relationships/vmlDrawing" Target="../drawings/vmlDrawing9.v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9.bin"/><Relationship Id="rId7" Type="http://schemas.openxmlformats.org/officeDocument/2006/relationships/image" Target="../media/image73.png"/><Relationship Id="rId2" Type="http://schemas.openxmlformats.org/officeDocument/2006/relationships/slideLayout" Target="../slideLayouts/slideLayout12.xml"/><Relationship Id="rId1" Type="http://schemas.openxmlformats.org/officeDocument/2006/relationships/vmlDrawing" Target="../drawings/vmlDrawing10.v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9.png"/><Relationship Id="rId7" Type="http://schemas.openxmlformats.org/officeDocument/2006/relationships/oleObject" Target="../embeddings/oleObject23.bin"/><Relationship Id="rId2" Type="http://schemas.openxmlformats.org/officeDocument/2006/relationships/slideLayout" Target="../slideLayouts/slideLayout12.xml"/><Relationship Id="rId1" Type="http://schemas.openxmlformats.org/officeDocument/2006/relationships/vmlDrawing" Target="../drawings/vmlDrawing11.vml"/><Relationship Id="rId6" Type="http://schemas.openxmlformats.org/officeDocument/2006/relationships/oleObject" Target="../embeddings/oleObject22.bin"/><Relationship Id="rId5" Type="http://schemas.openxmlformats.org/officeDocument/2006/relationships/oleObject" Target="../embeddings/oleObject21.bin"/><Relationship Id="rId4" Type="http://schemas.openxmlformats.org/officeDocument/2006/relationships/oleObject" Target="../embeddings/oleObject20.bin"/><Relationship Id="rId9" Type="http://schemas.openxmlformats.org/officeDocument/2006/relationships/oleObject" Target="../embeddings/oleObject24.bin"/></Relationships>
</file>

<file path=ppt/slides/_rels/slide4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92.jpeg"/><Relationship Id="rId2" Type="http://schemas.openxmlformats.org/officeDocument/2006/relationships/slideLayout" Target="../slideLayouts/slideLayout12.xml"/><Relationship Id="rId1" Type="http://schemas.openxmlformats.org/officeDocument/2006/relationships/vmlDrawing" Target="../drawings/vmlDrawing12.vml"/><Relationship Id="rId6" Type="http://schemas.openxmlformats.org/officeDocument/2006/relationships/oleObject" Target="../embeddings/oleObject27.bin"/><Relationship Id="rId5" Type="http://schemas.openxmlformats.org/officeDocument/2006/relationships/oleObject" Target="../embeddings/oleObject26.bin"/><Relationship Id="rId4" Type="http://schemas.openxmlformats.org/officeDocument/2006/relationships/oleObject" Target="../embeddings/oleObject25.bin"/></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oleObject" Target="../embeddings/oleObject28.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1.xml"/><Relationship Id="rId1" Type="http://schemas.openxmlformats.org/officeDocument/2006/relationships/vmlDrawing" Target="../drawings/vmlDrawing14.vml"/><Relationship Id="rId5" Type="http://schemas.openxmlformats.org/officeDocument/2006/relationships/oleObject" Target="../embeddings/oleObject29.bin"/><Relationship Id="rId4" Type="http://schemas.openxmlformats.org/officeDocument/2006/relationships/image" Target="../media/image99.png"/></Relationships>
</file>

<file path=ppt/slides/_rels/slide5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emf"/><Relationship Id="rId4" Type="http://schemas.openxmlformats.org/officeDocument/2006/relationships/image" Target="../media/image102.png"/></Relationships>
</file>

<file path=ppt/slides/_rels/slide5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2.xml"/><Relationship Id="rId5" Type="http://schemas.openxmlformats.org/officeDocument/2006/relationships/image" Target="../media/image108.png"/><Relationship Id="rId4" Type="http://schemas.openxmlformats.org/officeDocument/2006/relationships/image" Target="../media/image107.png"/></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image" Target="../media/image114.png"/><Relationship Id="rId7" Type="http://schemas.openxmlformats.org/officeDocument/2006/relationships/oleObject" Target="../embeddings/oleObject33.bin"/><Relationship Id="rId2" Type="http://schemas.openxmlformats.org/officeDocument/2006/relationships/slideLayout" Target="../slideLayouts/slideLayout12.xml"/><Relationship Id="rId1" Type="http://schemas.openxmlformats.org/officeDocument/2006/relationships/vmlDrawing" Target="../drawings/vmlDrawing15.vml"/><Relationship Id="rId6" Type="http://schemas.openxmlformats.org/officeDocument/2006/relationships/oleObject" Target="../embeddings/oleObject32.bin"/><Relationship Id="rId5" Type="http://schemas.openxmlformats.org/officeDocument/2006/relationships/oleObject" Target="../embeddings/oleObject31.bin"/><Relationship Id="rId4" Type="http://schemas.openxmlformats.org/officeDocument/2006/relationships/oleObject" Target="../embeddings/oleObject30.bin"/><Relationship Id="rId9" Type="http://schemas.openxmlformats.org/officeDocument/2006/relationships/image" Target="../media/image115.png"/></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1.xml"/><Relationship Id="rId1" Type="http://schemas.openxmlformats.org/officeDocument/2006/relationships/vmlDrawing" Target="../drawings/vmlDrawing16.vml"/><Relationship Id="rId6" Type="http://schemas.openxmlformats.org/officeDocument/2006/relationships/oleObject" Target="../embeddings/oleObject36.bin"/><Relationship Id="rId5" Type="http://schemas.openxmlformats.org/officeDocument/2006/relationships/image" Target="../media/image119.png"/><Relationship Id="rId4" Type="http://schemas.openxmlformats.org/officeDocument/2006/relationships/image" Target="../media/image118.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vmlDrawing" Target="../drawings/vmlDrawing17.vml"/><Relationship Id="rId4" Type="http://schemas.openxmlformats.org/officeDocument/2006/relationships/oleObject" Target="../embeddings/oleObject37.bin"/></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127AC06A-CB2F-40F6-81D2-5F747F6C80D1}" type="slidenum">
              <a:rPr lang="ru-RU" smtClean="0"/>
              <a:pPr/>
              <a:t>1</a:t>
            </a:fld>
            <a:endParaRPr lang="ru-RU"/>
          </a:p>
        </p:txBody>
      </p:sp>
      <p:pic>
        <p:nvPicPr>
          <p:cNvPr id="3" name="Picture 2" descr="IMG_82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a:xfrm>
            <a:off x="1115616" y="1196752"/>
            <a:ext cx="6984776" cy="4656518"/>
          </a:xfrm>
          <a:prstGeom prst="roundRect">
            <a:avLst>
              <a:gd name="adj" fmla="val 16667"/>
            </a:avLst>
          </a:prstGeom>
          <a:ln w="34925">
            <a:solidFill>
              <a:srgbClr val="FFFFFF"/>
            </a:solidFill>
          </a:ln>
          <a:effectLst>
            <a:outerShdw blurRad="317500" dir="2700000" algn="ctr">
              <a:srgbClr val="000000">
                <a:alpha val="43000"/>
              </a:srgbClr>
            </a:outerShdw>
            <a:softEdge rad="6350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4" name="Прямоугольник 3"/>
          <p:cNvSpPr/>
          <p:nvPr/>
        </p:nvSpPr>
        <p:spPr>
          <a:xfrm>
            <a:off x="1653421" y="260648"/>
            <a:ext cx="5582875" cy="707886"/>
          </a:xfrm>
          <a:prstGeom prst="rect">
            <a:avLst/>
          </a:prstGeom>
        </p:spPr>
        <p:txBody>
          <a:bodyPr wrap="none">
            <a:spAutoFit/>
          </a:bodyPr>
          <a:lstStyle/>
          <a:p>
            <a:r>
              <a:rPr lang="en-US" sz="4000" b="1" dirty="0" smtClean="0"/>
              <a:t>30 years of the </a:t>
            </a:r>
            <a:r>
              <a:rPr lang="en-US" sz="4000" b="1" dirty="0" err="1" smtClean="0"/>
              <a:t>Nuclotron</a:t>
            </a:r>
            <a:endParaRPr lang="ru-RU" sz="4000" dirty="0"/>
          </a:p>
        </p:txBody>
      </p:sp>
      <p:sp>
        <p:nvSpPr>
          <p:cNvPr id="5" name="TextBox 4"/>
          <p:cNvSpPr txBox="1"/>
          <p:nvPr/>
        </p:nvSpPr>
        <p:spPr>
          <a:xfrm>
            <a:off x="3347864" y="908720"/>
            <a:ext cx="2376264" cy="523220"/>
          </a:xfrm>
          <a:prstGeom prst="rect">
            <a:avLst/>
          </a:prstGeom>
          <a:noFill/>
        </p:spPr>
        <p:txBody>
          <a:bodyPr wrap="square" rtlCol="0">
            <a:spAutoFit/>
          </a:bodyPr>
          <a:lstStyle/>
          <a:p>
            <a:r>
              <a:rPr lang="en-US" sz="2800" b="1" dirty="0" smtClean="0"/>
              <a:t>A.I. </a:t>
            </a:r>
            <a:r>
              <a:rPr lang="en-US" sz="2800" b="1" dirty="0" err="1" smtClean="0"/>
              <a:t>Malakhov</a:t>
            </a:r>
            <a:endParaRPr lang="ru-RU" sz="2800" b="1" dirty="0"/>
          </a:p>
        </p:txBody>
      </p:sp>
      <p:sp>
        <p:nvSpPr>
          <p:cNvPr id="6" name="Прямоугольник 5"/>
          <p:cNvSpPr/>
          <p:nvPr/>
        </p:nvSpPr>
        <p:spPr>
          <a:xfrm>
            <a:off x="395536" y="5589240"/>
            <a:ext cx="8352928" cy="1200329"/>
          </a:xfrm>
          <a:prstGeom prst="rect">
            <a:avLst/>
          </a:prstGeom>
        </p:spPr>
        <p:txBody>
          <a:bodyPr wrap="square">
            <a:spAutoFit/>
          </a:bodyPr>
          <a:lstStyle/>
          <a:p>
            <a:pPr algn="ctr"/>
            <a:r>
              <a:rPr lang="en-US" sz="2400" b="1" i="1" dirty="0" smtClean="0">
                <a:solidFill>
                  <a:schemeClr val="accent1">
                    <a:lumMod val="75000"/>
                  </a:schemeClr>
                </a:solidFill>
              </a:rPr>
              <a:t>The </a:t>
            </a:r>
            <a:r>
              <a:rPr lang="en-US" sz="2400" b="1" i="1" dirty="0" err="1" smtClean="0">
                <a:solidFill>
                  <a:schemeClr val="accent1">
                    <a:lumMod val="75000"/>
                  </a:schemeClr>
                </a:solidFill>
              </a:rPr>
              <a:t>XXVth</a:t>
            </a:r>
            <a:r>
              <a:rPr lang="en-US" sz="2400" b="1" i="1" dirty="0" smtClean="0">
                <a:solidFill>
                  <a:schemeClr val="accent1">
                    <a:lumMod val="75000"/>
                  </a:schemeClr>
                </a:solidFill>
              </a:rPr>
              <a:t> International </a:t>
            </a:r>
            <a:r>
              <a:rPr lang="en-US" sz="2400" b="1" i="1" dirty="0" err="1" smtClean="0">
                <a:solidFill>
                  <a:schemeClr val="accent1">
                    <a:lumMod val="75000"/>
                  </a:schemeClr>
                </a:solidFill>
              </a:rPr>
              <a:t>Baldin</a:t>
            </a:r>
            <a:r>
              <a:rPr lang="en-US" sz="2400" b="1" i="1" dirty="0" smtClean="0">
                <a:solidFill>
                  <a:schemeClr val="accent1">
                    <a:lumMod val="75000"/>
                  </a:schemeClr>
                </a:solidFill>
              </a:rPr>
              <a:t> Seminar on High Energy Physics Problems "Relativistic Nuclear Physics and Quantum </a:t>
            </a:r>
            <a:r>
              <a:rPr lang="en-US" sz="2400" b="1" i="1" dirty="0" err="1" smtClean="0">
                <a:solidFill>
                  <a:schemeClr val="accent1">
                    <a:lumMod val="75000"/>
                  </a:schemeClr>
                </a:solidFill>
              </a:rPr>
              <a:t>Chromodynamics</a:t>
            </a:r>
            <a:r>
              <a:rPr lang="en-US" sz="2400" b="1" i="1" dirty="0" smtClean="0">
                <a:solidFill>
                  <a:schemeClr val="accent1">
                    <a:lumMod val="75000"/>
                  </a:schemeClr>
                </a:solidFill>
              </a:rPr>
              <a:t>,  September 18 - 23, 2023, </a:t>
            </a:r>
            <a:r>
              <a:rPr lang="en-US" sz="2400" b="1" i="1" dirty="0" err="1" smtClean="0">
                <a:solidFill>
                  <a:schemeClr val="accent1">
                    <a:lumMod val="75000"/>
                  </a:schemeClr>
                </a:solidFill>
              </a:rPr>
              <a:t>Dubna</a:t>
            </a:r>
            <a:endParaRPr lang="ru-RU" sz="2400" b="1" i="1"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5"/>
          <p:cNvSpPr>
            <a:spLocks noGrp="1"/>
          </p:cNvSpPr>
          <p:nvPr>
            <p:ph type="sldNum" sz="quarter" idx="12"/>
          </p:nvPr>
        </p:nvSpPr>
        <p:spPr/>
        <p:txBody>
          <a:bodyPr/>
          <a:lstStyle/>
          <a:p>
            <a:fld id="{67025F04-6619-47BF-9A97-9218FC93BCA0}" type="slidenum">
              <a:rPr lang="ru-RU"/>
              <a:pPr/>
              <a:t>10</a:t>
            </a:fld>
            <a:endParaRPr lang="ru-RU" dirty="0"/>
          </a:p>
        </p:txBody>
      </p:sp>
      <p:sp>
        <p:nvSpPr>
          <p:cNvPr id="5" name="Прямоугольник 4"/>
          <p:cNvSpPr/>
          <p:nvPr/>
        </p:nvSpPr>
        <p:spPr>
          <a:xfrm>
            <a:off x="755576" y="3573016"/>
            <a:ext cx="7704856" cy="1938992"/>
          </a:xfrm>
          <a:prstGeom prst="rect">
            <a:avLst/>
          </a:prstGeom>
        </p:spPr>
        <p:txBody>
          <a:bodyPr wrap="square">
            <a:spAutoFit/>
          </a:bodyPr>
          <a:lstStyle/>
          <a:p>
            <a:pPr algn="ctr"/>
            <a:r>
              <a:rPr lang="en-US" sz="2800" b="1" dirty="0" smtClean="0"/>
              <a:t>RESOLUTION</a:t>
            </a:r>
          </a:p>
          <a:p>
            <a:pPr algn="just"/>
            <a:r>
              <a:rPr lang="en-US" sz="2400" b="1" i="1" dirty="0" smtClean="0"/>
              <a:t>of the CPSU Party Committee in JINR on the issue "On the work of the Directorate and the LHE party organization on the construction of the </a:t>
            </a:r>
            <a:r>
              <a:rPr lang="en-US" sz="2400" b="1" i="1" dirty="0" err="1" smtClean="0"/>
              <a:t>Nuclotron</a:t>
            </a:r>
            <a:r>
              <a:rPr lang="en-US" sz="2400" b="1" i="1" dirty="0" smtClean="0"/>
              <a:t>“,  July 16, 1987.</a:t>
            </a:r>
          </a:p>
          <a:p>
            <a:pPr algn="just"/>
            <a:endParaRPr lang="ru-RU" sz="2000" b="1" dirty="0"/>
          </a:p>
        </p:txBody>
      </p:sp>
      <p:sp>
        <p:nvSpPr>
          <p:cNvPr id="6" name="Прямоугольник 5"/>
          <p:cNvSpPr/>
          <p:nvPr/>
        </p:nvSpPr>
        <p:spPr>
          <a:xfrm>
            <a:off x="611560" y="5068341"/>
            <a:ext cx="8208912" cy="1384995"/>
          </a:xfrm>
          <a:prstGeom prst="rect">
            <a:avLst/>
          </a:prstGeom>
        </p:spPr>
        <p:txBody>
          <a:bodyPr wrap="square">
            <a:spAutoFit/>
          </a:bodyPr>
          <a:lstStyle/>
          <a:p>
            <a:pPr algn="just"/>
            <a:r>
              <a:rPr lang="en-US" sz="2800" b="1" dirty="0" smtClean="0"/>
              <a:t>     The construction of the </a:t>
            </a:r>
            <a:r>
              <a:rPr lang="en-US" sz="2800" b="1" dirty="0" err="1" smtClean="0"/>
              <a:t>Nuclotron</a:t>
            </a:r>
            <a:r>
              <a:rPr lang="en-US" sz="2800" b="1" dirty="0" smtClean="0"/>
              <a:t> is the most important task of the LHE and one of the main goals at JINR in the 12th five-year plan.</a:t>
            </a:r>
            <a:endParaRPr lang="ru-RU" sz="2800" b="1" dirty="0"/>
          </a:p>
        </p:txBody>
      </p:sp>
      <p:pic>
        <p:nvPicPr>
          <p:cNvPr id="76801" name="Picture 1"/>
          <p:cNvPicPr>
            <a:picLocks noChangeAspect="1" noChangeArrowheads="1"/>
          </p:cNvPicPr>
          <p:nvPr/>
        </p:nvPicPr>
        <p:blipFill>
          <a:blip r:embed="rId3" cstate="print"/>
          <a:srcRect/>
          <a:stretch>
            <a:fillRect/>
          </a:stretch>
        </p:blipFill>
        <p:spPr bwMode="auto">
          <a:xfrm>
            <a:off x="2979340" y="188640"/>
            <a:ext cx="5985148" cy="1000109"/>
          </a:xfrm>
          <a:prstGeom prst="rect">
            <a:avLst/>
          </a:prstGeom>
          <a:noFill/>
          <a:ln w="9525">
            <a:noFill/>
            <a:miter lim="800000"/>
            <a:headEnd/>
            <a:tailEnd/>
          </a:ln>
        </p:spPr>
      </p:pic>
      <p:pic>
        <p:nvPicPr>
          <p:cNvPr id="76802" name="Picture 2"/>
          <p:cNvPicPr>
            <a:picLocks noChangeAspect="1" noChangeArrowheads="1"/>
          </p:cNvPicPr>
          <p:nvPr/>
        </p:nvPicPr>
        <p:blipFill>
          <a:blip r:embed="rId4" cstate="print"/>
          <a:srcRect/>
          <a:stretch>
            <a:fillRect/>
          </a:stretch>
        </p:blipFill>
        <p:spPr bwMode="auto">
          <a:xfrm>
            <a:off x="2965052" y="1340768"/>
            <a:ext cx="6071444" cy="1911248"/>
          </a:xfrm>
          <a:prstGeom prst="rect">
            <a:avLst/>
          </a:prstGeom>
          <a:noFill/>
          <a:ln w="9525">
            <a:noFill/>
            <a:miter lim="800000"/>
            <a:headEnd/>
            <a:tailEnd/>
          </a:ln>
        </p:spPr>
      </p:pic>
      <p:graphicFrame>
        <p:nvGraphicFramePr>
          <p:cNvPr id="50177" name="Object 1"/>
          <p:cNvGraphicFramePr>
            <a:graphicFrameLocks noGrp="1" noChangeAspect="1"/>
          </p:cNvGraphicFramePr>
          <p:nvPr/>
        </p:nvGraphicFramePr>
        <p:xfrm>
          <a:off x="323528" y="548680"/>
          <a:ext cx="2468432" cy="2908176"/>
        </p:xfrm>
        <a:graphic>
          <a:graphicData uri="http://schemas.openxmlformats.org/presentationml/2006/ole">
            <p:oleObj spid="_x0000_s50177" name="Точечный рисунок" r:id="rId5" imgW="3914286" imgH="4610744" progId="PBrush">
              <p:embed/>
            </p:oleObj>
          </a:graphicData>
        </a:graphic>
      </p:graphicFrame>
      <p:sp>
        <p:nvSpPr>
          <p:cNvPr id="8" name="TextBox 7"/>
          <p:cNvSpPr txBox="1"/>
          <p:nvPr/>
        </p:nvSpPr>
        <p:spPr>
          <a:xfrm>
            <a:off x="611560" y="3501008"/>
            <a:ext cx="1944216" cy="461665"/>
          </a:xfrm>
          <a:prstGeom prst="rect">
            <a:avLst/>
          </a:prstGeom>
          <a:noFill/>
        </p:spPr>
        <p:txBody>
          <a:bodyPr wrap="square" rtlCol="0">
            <a:spAutoFit/>
          </a:bodyPr>
          <a:lstStyle/>
          <a:p>
            <a:r>
              <a:rPr lang="en-US" sz="2400" b="1" dirty="0" smtClean="0">
                <a:solidFill>
                  <a:schemeClr val="accent6">
                    <a:lumMod val="50000"/>
                  </a:schemeClr>
                </a:solidFill>
              </a:rPr>
              <a:t>V.K. </a:t>
            </a:r>
            <a:r>
              <a:rPr lang="en-US" sz="2400" b="1" dirty="0" err="1" smtClean="0">
                <a:solidFill>
                  <a:schemeClr val="accent6">
                    <a:lumMod val="50000"/>
                  </a:schemeClr>
                </a:solidFill>
              </a:rPr>
              <a:t>Lukyanov</a:t>
            </a:r>
            <a:endParaRPr lang="ru-RU" sz="2400" b="1" dirty="0">
              <a:solidFill>
                <a:schemeClr val="accent6">
                  <a:lumMod val="50000"/>
                </a:schemeClr>
              </a:solidFill>
            </a:endParaRPr>
          </a:p>
        </p:txBody>
      </p:sp>
    </p:spTree>
    <p:extLst>
      <p:ext uri="{BB962C8B-B14F-4D97-AF65-F5344CB8AC3E}">
        <p14:creationId xmlns="" xmlns:p14="http://schemas.microsoft.com/office/powerpoint/2010/main" val="24340664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11560" y="956856"/>
            <a:ext cx="2510519" cy="2904192"/>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3419872" y="980728"/>
            <a:ext cx="2482143" cy="2880320"/>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a:stretch>
            <a:fillRect/>
          </a:stretch>
        </p:blipFill>
        <p:spPr bwMode="auto">
          <a:xfrm>
            <a:off x="6156176" y="980728"/>
            <a:ext cx="2372650" cy="2880320"/>
          </a:xfrm>
          <a:prstGeom prst="rect">
            <a:avLst/>
          </a:prstGeom>
          <a:noFill/>
          <a:ln w="9525">
            <a:noFill/>
            <a:miter lim="800000"/>
            <a:headEnd/>
            <a:tailEnd/>
          </a:ln>
        </p:spPr>
      </p:pic>
      <p:sp>
        <p:nvSpPr>
          <p:cNvPr id="9" name="Прямоугольник 8"/>
          <p:cNvSpPr/>
          <p:nvPr/>
        </p:nvSpPr>
        <p:spPr>
          <a:xfrm>
            <a:off x="611560" y="3945250"/>
            <a:ext cx="2432397" cy="707886"/>
          </a:xfrm>
          <a:prstGeom prst="rect">
            <a:avLst/>
          </a:prstGeom>
        </p:spPr>
        <p:txBody>
          <a:bodyPr wrap="none">
            <a:spAutoFit/>
          </a:bodyPr>
          <a:lstStyle/>
          <a:p>
            <a:r>
              <a:rPr lang="en-US" sz="2000" b="1" dirty="0" smtClean="0">
                <a:cs typeface="Arial" pitchFamily="34" charset="0"/>
              </a:rPr>
              <a:t>Newspaper</a:t>
            </a:r>
            <a:r>
              <a:rPr lang="ru-RU" sz="2000" b="1" dirty="0" smtClean="0">
                <a:cs typeface="Arial" pitchFamily="34" charset="0"/>
              </a:rPr>
              <a:t> «</a:t>
            </a:r>
            <a:r>
              <a:rPr lang="en-US" sz="2000" b="1" dirty="0" err="1" smtClean="0">
                <a:cs typeface="Arial" pitchFamily="34" charset="0"/>
              </a:rPr>
              <a:t>Dubna</a:t>
            </a:r>
            <a:r>
              <a:rPr lang="ru-RU" sz="2000" b="1" dirty="0" smtClean="0">
                <a:cs typeface="Arial" pitchFamily="34" charset="0"/>
              </a:rPr>
              <a:t>»</a:t>
            </a:r>
            <a:endParaRPr lang="ru-RU" sz="2000" dirty="0" smtClean="0">
              <a:cs typeface="Arial" pitchFamily="34" charset="0"/>
            </a:endParaRPr>
          </a:p>
          <a:p>
            <a:r>
              <a:rPr lang="ru-RU" sz="2000" b="1" dirty="0">
                <a:cs typeface="Arial" pitchFamily="34" charset="0"/>
              </a:rPr>
              <a:t>е</a:t>
            </a:r>
            <a:r>
              <a:rPr lang="en-US" sz="2000" b="1" dirty="0" err="1" smtClean="0">
                <a:cs typeface="Arial" pitchFamily="34" charset="0"/>
              </a:rPr>
              <a:t>ditor</a:t>
            </a:r>
            <a:r>
              <a:rPr lang="en-US" sz="2000" b="1" dirty="0" smtClean="0">
                <a:cs typeface="Arial" pitchFamily="34" charset="0"/>
              </a:rPr>
              <a:t> E. </a:t>
            </a:r>
            <a:r>
              <a:rPr lang="en-US" sz="2000" b="1" dirty="0" err="1" smtClean="0">
                <a:cs typeface="Arial" pitchFamily="34" charset="0"/>
              </a:rPr>
              <a:t>Molchanov</a:t>
            </a:r>
            <a:endParaRPr lang="en-US" sz="2000" b="1" dirty="0" smtClean="0">
              <a:cs typeface="Arial" pitchFamily="34" charset="0"/>
            </a:endParaRPr>
          </a:p>
        </p:txBody>
      </p:sp>
      <p:sp>
        <p:nvSpPr>
          <p:cNvPr id="10" name="Прямоугольник 9"/>
          <p:cNvSpPr/>
          <p:nvPr/>
        </p:nvSpPr>
        <p:spPr>
          <a:xfrm>
            <a:off x="6516216" y="3873242"/>
            <a:ext cx="1893532" cy="707886"/>
          </a:xfrm>
          <a:prstGeom prst="rect">
            <a:avLst/>
          </a:prstGeom>
        </p:spPr>
        <p:txBody>
          <a:bodyPr wrap="none">
            <a:spAutoFit/>
          </a:bodyPr>
          <a:lstStyle/>
          <a:p>
            <a:r>
              <a:rPr lang="ru-RU" sz="2000" b="1" dirty="0"/>
              <a:t>Р</a:t>
            </a:r>
            <a:r>
              <a:rPr lang="en-US" sz="2000" b="1" dirty="0" err="1" smtClean="0"/>
              <a:t>hotojournalist</a:t>
            </a:r>
            <a:endParaRPr lang="ru-RU" sz="2000" b="1" dirty="0" smtClean="0"/>
          </a:p>
          <a:p>
            <a:r>
              <a:rPr lang="ru-RU" sz="2000" b="1" dirty="0" smtClean="0"/>
              <a:t> </a:t>
            </a:r>
            <a:r>
              <a:rPr lang="en-US" sz="2000" b="1" dirty="0" err="1" smtClean="0"/>
              <a:t>Yu.A</a:t>
            </a:r>
            <a:r>
              <a:rPr lang="en-US" sz="2000" b="1" dirty="0" smtClean="0"/>
              <a:t>. </a:t>
            </a:r>
            <a:r>
              <a:rPr lang="en-US" sz="2000" b="1" dirty="0" err="1" smtClean="0"/>
              <a:t>Tumanov</a:t>
            </a:r>
            <a:endParaRPr lang="ru-RU" sz="2000" b="1" dirty="0"/>
          </a:p>
        </p:txBody>
      </p:sp>
      <p:sp>
        <p:nvSpPr>
          <p:cNvPr id="11" name="Прямоугольник 10"/>
          <p:cNvSpPr/>
          <p:nvPr/>
        </p:nvSpPr>
        <p:spPr>
          <a:xfrm>
            <a:off x="3491880" y="3873242"/>
            <a:ext cx="2053191" cy="707886"/>
          </a:xfrm>
          <a:prstGeom prst="rect">
            <a:avLst/>
          </a:prstGeom>
        </p:spPr>
        <p:txBody>
          <a:bodyPr wrap="none">
            <a:spAutoFit/>
          </a:bodyPr>
          <a:lstStyle/>
          <a:p>
            <a:pPr algn="ctr"/>
            <a:r>
              <a:rPr lang="en-US" sz="2000" b="1" dirty="0"/>
              <a:t>Press </a:t>
            </a:r>
            <a:r>
              <a:rPr lang="en-US" sz="2000" b="1" dirty="0" smtClean="0"/>
              <a:t>Secretary</a:t>
            </a:r>
            <a:endParaRPr lang="ru-RU" sz="2000" b="1" dirty="0" smtClean="0"/>
          </a:p>
          <a:p>
            <a:pPr algn="ctr"/>
            <a:r>
              <a:rPr lang="ru-RU" sz="2000" b="1" dirty="0" smtClean="0"/>
              <a:t> </a:t>
            </a:r>
            <a:r>
              <a:rPr lang="en-US" sz="2000" b="1" dirty="0" smtClean="0"/>
              <a:t>B.M.  </a:t>
            </a:r>
            <a:r>
              <a:rPr lang="en-US" sz="2000" b="1" dirty="0" err="1" smtClean="0"/>
              <a:t>Starchenko</a:t>
            </a:r>
            <a:endParaRPr lang="ru-RU" sz="2000"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127AC06A-CB2F-40F6-81D2-5F747F6C80D1}" type="slidenum">
              <a:rPr lang="ru-RU" smtClean="0"/>
              <a:pPr/>
              <a:t>12</a:t>
            </a:fld>
            <a:endParaRPr lang="ru-RU"/>
          </a:p>
        </p:txBody>
      </p:sp>
      <p:sp>
        <p:nvSpPr>
          <p:cNvPr id="5" name="Прямоугольник 4"/>
          <p:cNvSpPr/>
          <p:nvPr/>
        </p:nvSpPr>
        <p:spPr>
          <a:xfrm>
            <a:off x="1115616" y="1556792"/>
            <a:ext cx="6840760" cy="2431435"/>
          </a:xfrm>
          <a:prstGeom prst="rect">
            <a:avLst/>
          </a:prstGeom>
        </p:spPr>
        <p:txBody>
          <a:bodyPr wrap="square">
            <a:spAutoFit/>
          </a:bodyPr>
          <a:lstStyle/>
          <a:p>
            <a:r>
              <a:rPr lang="en-US" sz="2800" b="1" u="sng" dirty="0" smtClean="0">
                <a:latin typeface="Arial" pitchFamily="34" charset="0"/>
                <a:cs typeface="Arial" pitchFamily="34" charset="0"/>
              </a:rPr>
              <a:t>1987-1992</a:t>
            </a:r>
          </a:p>
          <a:p>
            <a:endParaRPr lang="en-US" sz="2800" b="1" dirty="0" smtClean="0">
              <a:latin typeface="Arial" pitchFamily="34" charset="0"/>
              <a:cs typeface="Arial" pitchFamily="34" charset="0"/>
            </a:endParaRPr>
          </a:p>
          <a:p>
            <a:pPr algn="just"/>
            <a:r>
              <a:rPr lang="en-US" sz="3200" b="1" dirty="0" smtClean="0">
                <a:latin typeface="Arial" pitchFamily="34" charset="0"/>
                <a:cs typeface="Arial" pitchFamily="34" charset="0"/>
              </a:rPr>
              <a:t>      The project was completed, as planned, in five years - from 1987 to 1992.</a:t>
            </a:r>
            <a:endParaRPr lang="ru-RU" sz="32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G_8228"/>
          <p:cNvPicPr>
            <a:picLocks noGrp="1" noChangeAspect="1" noChangeArrowheads="1"/>
          </p:cNvPicPr>
          <p:nvPr>
            <p:ph/>
          </p:nvPr>
        </p:nvPicPr>
        <p:blipFill>
          <a:blip r:embed="rId2" cstate="print">
            <a:extLst>
              <a:ext uri="{28A0092B-C50C-407E-A947-70E740481C1C}">
                <a14:useLocalDpi xmlns="" xmlns:a14="http://schemas.microsoft.com/office/drawing/2010/main" val="0"/>
              </a:ext>
            </a:extLst>
          </a:blip>
          <a:srcRect/>
          <a:stretch>
            <a:fillRect/>
          </a:stretch>
        </p:blipFill>
        <p:spPr>
          <a:xfrm>
            <a:off x="22222" y="476672"/>
            <a:ext cx="9144000" cy="60960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 name="Номер слайда 1"/>
          <p:cNvSpPr>
            <a:spLocks noGrp="1"/>
          </p:cNvSpPr>
          <p:nvPr>
            <p:ph type="sldNum" sz="quarter" idx="12"/>
          </p:nvPr>
        </p:nvSpPr>
        <p:spPr/>
        <p:txBody>
          <a:bodyPr/>
          <a:lstStyle/>
          <a:p>
            <a:pPr>
              <a:defRPr/>
            </a:pPr>
            <a:fld id="{93FD6C58-B7D2-4202-A832-103F99841918}" type="slidenum">
              <a:rPr lang="ru-RU" smtClean="0"/>
              <a:pPr>
                <a:defRPr/>
              </a:pPr>
              <a:t>13</a:t>
            </a:fld>
            <a:endParaRPr lang="ru-RU"/>
          </a:p>
        </p:txBody>
      </p:sp>
    </p:spTree>
    <p:extLst>
      <p:ext uri="{BB962C8B-B14F-4D97-AF65-F5344CB8AC3E}">
        <p14:creationId xmlns="" xmlns:p14="http://schemas.microsoft.com/office/powerpoint/2010/main" val="8829873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127AC06A-CB2F-40F6-81D2-5F747F6C80D1}" type="slidenum">
              <a:rPr lang="ru-RU" smtClean="0"/>
              <a:pPr/>
              <a:t>14</a:t>
            </a:fld>
            <a:endParaRPr lang="ru-RU"/>
          </a:p>
        </p:txBody>
      </p:sp>
      <p:sp>
        <p:nvSpPr>
          <p:cNvPr id="151553" name="Rectangle 1"/>
          <p:cNvSpPr>
            <a:spLocks noChangeArrowheads="1"/>
          </p:cNvSpPr>
          <p:nvPr/>
        </p:nvSpPr>
        <p:spPr bwMode="auto">
          <a:xfrm>
            <a:off x="467544" y="12392"/>
            <a:ext cx="4176464" cy="62170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sz="3600" b="1" u="sng" dirty="0" smtClean="0"/>
              <a:t>1993</a:t>
            </a:r>
          </a:p>
          <a:p>
            <a:pPr lvl="0" algn="just" fontAlgn="base">
              <a:spcBef>
                <a:spcPct val="0"/>
              </a:spcBef>
              <a:spcAft>
                <a:spcPct val="0"/>
              </a:spcAft>
            </a:pPr>
            <a:r>
              <a:rPr lang="en-US" sz="1000" dirty="0" smtClean="0"/>
              <a:t> </a:t>
            </a:r>
          </a:p>
          <a:p>
            <a:pPr lvl="0" algn="just" fontAlgn="base">
              <a:spcBef>
                <a:spcPct val="0"/>
              </a:spcBef>
              <a:spcAft>
                <a:spcPct val="0"/>
              </a:spcAft>
            </a:pPr>
            <a:r>
              <a:rPr lang="en-US" sz="3200" b="1" dirty="0" smtClean="0"/>
              <a:t>The first cooling run of the </a:t>
            </a:r>
            <a:r>
              <a:rPr lang="en-US" sz="3200" b="1" dirty="0" err="1" smtClean="0"/>
              <a:t>Nuclotron</a:t>
            </a:r>
            <a:r>
              <a:rPr lang="en-US" sz="3200" b="1" dirty="0" smtClean="0"/>
              <a:t> ring to the operating temperature of 4.5 K, testing of all its systems, including adjustment with the beam, was carried out in March 1993 (March 26, the first circulating beam).</a:t>
            </a:r>
            <a:endParaRPr kumimoji="0" lang="ru-RU" sz="3200" b="1" i="0" u="none" strike="noStrike" cap="none" normalizeH="0" baseline="0" dirty="0" smtClean="0">
              <a:ln>
                <a:noFill/>
              </a:ln>
              <a:solidFill>
                <a:schemeClr val="tx1"/>
              </a:solidFill>
              <a:effectLst/>
              <a:cs typeface="Arial" pitchFamily="34" charset="0"/>
            </a:endParaRPr>
          </a:p>
        </p:txBody>
      </p:sp>
      <p:pic>
        <p:nvPicPr>
          <p:cNvPr id="6" name="Рисунок 5" descr="http://jinrmag.jinr.ru/foto/2013/ny36-2.jpg"/>
          <p:cNvPicPr/>
          <p:nvPr/>
        </p:nvPicPr>
        <p:blipFill>
          <a:blip r:embed="rId2" cstate="print"/>
          <a:srcRect/>
          <a:stretch>
            <a:fillRect/>
          </a:stretch>
        </p:blipFill>
        <p:spPr bwMode="auto">
          <a:xfrm>
            <a:off x="4932040" y="548680"/>
            <a:ext cx="4032448" cy="51845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520" y="1052736"/>
            <a:ext cx="8808560" cy="482453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Номер слайда 1"/>
          <p:cNvSpPr>
            <a:spLocks noGrp="1"/>
          </p:cNvSpPr>
          <p:nvPr>
            <p:ph type="sldNum" sz="quarter" idx="12"/>
          </p:nvPr>
        </p:nvSpPr>
        <p:spPr/>
        <p:txBody>
          <a:bodyPr/>
          <a:lstStyle/>
          <a:p>
            <a:fld id="{127AC06A-CB2F-40F6-81D2-5F747F6C80D1}" type="slidenum">
              <a:rPr lang="ru-RU" smtClean="0"/>
              <a:pPr/>
              <a:t>15</a:t>
            </a:fld>
            <a:endParaRPr lang="ru-RU"/>
          </a:p>
        </p:txBody>
      </p:sp>
    </p:spTree>
    <p:extLst>
      <p:ext uri="{BB962C8B-B14F-4D97-AF65-F5344CB8AC3E}">
        <p14:creationId xmlns="" xmlns:p14="http://schemas.microsoft.com/office/powerpoint/2010/main" val="10218434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6512" y="620688"/>
            <a:ext cx="9107488" cy="179389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Номер слайда 1"/>
          <p:cNvSpPr>
            <a:spLocks noGrp="1"/>
          </p:cNvSpPr>
          <p:nvPr>
            <p:ph type="sldNum" sz="quarter" idx="12"/>
          </p:nvPr>
        </p:nvSpPr>
        <p:spPr/>
        <p:txBody>
          <a:bodyPr/>
          <a:lstStyle/>
          <a:p>
            <a:fld id="{127AC06A-CB2F-40F6-81D2-5F747F6C80D1}" type="slidenum">
              <a:rPr lang="ru-RU" smtClean="0"/>
              <a:pPr/>
              <a:t>16</a:t>
            </a:fld>
            <a:endParaRPr lang="ru-RU"/>
          </a:p>
        </p:txBody>
      </p:sp>
      <p:sp>
        <p:nvSpPr>
          <p:cNvPr id="4" name="Прямоугольник 3"/>
          <p:cNvSpPr/>
          <p:nvPr/>
        </p:nvSpPr>
        <p:spPr>
          <a:xfrm>
            <a:off x="683568" y="2564904"/>
            <a:ext cx="7992888" cy="3970318"/>
          </a:xfrm>
          <a:prstGeom prst="rect">
            <a:avLst/>
          </a:prstGeom>
        </p:spPr>
        <p:txBody>
          <a:bodyPr wrap="square">
            <a:spAutoFit/>
          </a:bodyPr>
          <a:lstStyle/>
          <a:p>
            <a:pPr algn="just"/>
            <a:r>
              <a:rPr lang="en-US" sz="2800" dirty="0" smtClean="0"/>
              <a:t>     </a:t>
            </a:r>
            <a:r>
              <a:rPr lang="en-US" sz="2800" b="1" dirty="0" smtClean="0"/>
              <a:t>In July 1993, the first run was performed at the new </a:t>
            </a:r>
            <a:r>
              <a:rPr lang="en-US" sz="2800" b="1" dirty="0" err="1" smtClean="0"/>
              <a:t>Nuclotron</a:t>
            </a:r>
            <a:r>
              <a:rPr lang="en-US" sz="2800" b="1" dirty="0" smtClean="0"/>
              <a:t> superconducting accelerator. The experiment was prepared and carried out by the SPHERE and RNS (</a:t>
            </a:r>
            <a:r>
              <a:rPr lang="en-US" sz="2800" b="1" dirty="0" err="1" smtClean="0"/>
              <a:t>SYaO</a:t>
            </a:r>
            <a:r>
              <a:rPr lang="en-US" sz="2800" b="1" dirty="0" smtClean="0"/>
              <a:t>) collaborations. The deuteron beam was accelerated to 200 </a:t>
            </a:r>
            <a:r>
              <a:rPr lang="en-US" sz="2800" b="1" dirty="0" err="1" smtClean="0"/>
              <a:t>MeV</a:t>
            </a:r>
            <a:r>
              <a:rPr lang="en-US" sz="2800" b="1" dirty="0" smtClean="0"/>
              <a:t>/nucleon. The spectra of secondary particles were measured using time-of-flight and ΔE-E techniques. The results of the run showed good prospects for experiments on the internal target.</a:t>
            </a:r>
            <a:endParaRPr lang="ru-RU" sz="2800" b="1" dirty="0"/>
          </a:p>
        </p:txBody>
      </p:sp>
      <p:sp>
        <p:nvSpPr>
          <p:cNvPr id="5" name="TextBox 4"/>
          <p:cNvSpPr txBox="1"/>
          <p:nvPr/>
        </p:nvSpPr>
        <p:spPr>
          <a:xfrm>
            <a:off x="3707904" y="188640"/>
            <a:ext cx="1944216" cy="523220"/>
          </a:xfrm>
          <a:prstGeom prst="rect">
            <a:avLst/>
          </a:prstGeom>
          <a:noFill/>
        </p:spPr>
        <p:txBody>
          <a:bodyPr wrap="square" rtlCol="0">
            <a:spAutoFit/>
          </a:bodyPr>
          <a:lstStyle/>
          <a:p>
            <a:r>
              <a:rPr lang="en-US" sz="2800" b="1" dirty="0" smtClean="0"/>
              <a:t>Abstract</a:t>
            </a:r>
            <a:endParaRPr lang="ru-RU" sz="2800" b="1" dirty="0"/>
          </a:p>
        </p:txBody>
      </p:sp>
    </p:spTree>
    <p:extLst>
      <p:ext uri="{BB962C8B-B14F-4D97-AF65-F5344CB8AC3E}">
        <p14:creationId xmlns="" xmlns:p14="http://schemas.microsoft.com/office/powerpoint/2010/main" val="7713372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7504" y="772433"/>
            <a:ext cx="8856984" cy="539287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Номер слайда 1"/>
          <p:cNvSpPr>
            <a:spLocks noGrp="1"/>
          </p:cNvSpPr>
          <p:nvPr>
            <p:ph type="sldNum" sz="quarter" idx="12"/>
          </p:nvPr>
        </p:nvSpPr>
        <p:spPr/>
        <p:txBody>
          <a:bodyPr/>
          <a:lstStyle/>
          <a:p>
            <a:fld id="{127AC06A-CB2F-40F6-81D2-5F747F6C80D1}" type="slidenum">
              <a:rPr lang="ru-RU" smtClean="0"/>
              <a:pPr/>
              <a:t>17</a:t>
            </a:fld>
            <a:endParaRPr lang="ru-RU"/>
          </a:p>
        </p:txBody>
      </p:sp>
    </p:spTree>
    <p:extLst>
      <p:ext uri="{BB962C8B-B14F-4D97-AF65-F5344CB8AC3E}">
        <p14:creationId xmlns="" xmlns:p14="http://schemas.microsoft.com/office/powerpoint/2010/main" val="41499469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127AC06A-CB2F-40F6-81D2-5F747F6C80D1}" type="slidenum">
              <a:rPr lang="ru-RU" smtClean="0"/>
              <a:pPr/>
              <a:t>18</a:t>
            </a:fld>
            <a:endParaRPr lang="ru-RU"/>
          </a:p>
        </p:txBody>
      </p:sp>
      <p:pic>
        <p:nvPicPr>
          <p:cNvPr id="58369" name="Picture 1"/>
          <p:cNvPicPr>
            <a:picLocks noChangeAspect="1" noChangeArrowheads="1"/>
          </p:cNvPicPr>
          <p:nvPr/>
        </p:nvPicPr>
        <p:blipFill>
          <a:blip r:embed="rId2" cstate="print"/>
          <a:srcRect/>
          <a:stretch>
            <a:fillRect/>
          </a:stretch>
        </p:blipFill>
        <p:spPr bwMode="auto">
          <a:xfrm>
            <a:off x="467544" y="1556792"/>
            <a:ext cx="8181975" cy="3362325"/>
          </a:xfrm>
          <a:prstGeom prst="rect">
            <a:avLst/>
          </a:prstGeom>
          <a:noFill/>
          <a:ln w="9525">
            <a:noFill/>
            <a:miter lim="800000"/>
            <a:headEnd/>
            <a:tailEnd/>
          </a:ln>
        </p:spPr>
      </p:pic>
    </p:spTree>
    <p:extLst>
      <p:ext uri="{BB962C8B-B14F-4D97-AF65-F5344CB8AC3E}">
        <p14:creationId xmlns="" xmlns:p14="http://schemas.microsoft.com/office/powerpoint/2010/main" val="16846596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5400000">
            <a:off x="1167256" y="-1050624"/>
            <a:ext cx="6255827" cy="859033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Номер слайда 1"/>
          <p:cNvSpPr>
            <a:spLocks noGrp="1"/>
          </p:cNvSpPr>
          <p:nvPr>
            <p:ph type="sldNum" sz="quarter" idx="12"/>
          </p:nvPr>
        </p:nvSpPr>
        <p:spPr/>
        <p:txBody>
          <a:bodyPr/>
          <a:lstStyle/>
          <a:p>
            <a:fld id="{127AC06A-CB2F-40F6-81D2-5F747F6C80D1}" type="slidenum">
              <a:rPr lang="ru-RU" smtClean="0"/>
              <a:pPr/>
              <a:t>19</a:t>
            </a:fld>
            <a:endParaRPr lang="ru-RU"/>
          </a:p>
        </p:txBody>
      </p:sp>
    </p:spTree>
    <p:extLst>
      <p:ext uri="{BB962C8B-B14F-4D97-AF65-F5344CB8AC3E}">
        <p14:creationId xmlns="" xmlns:p14="http://schemas.microsoft.com/office/powerpoint/2010/main" val="27138243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5"/>
          <p:cNvSpPr>
            <a:spLocks noGrp="1"/>
          </p:cNvSpPr>
          <p:nvPr>
            <p:ph type="sldNum" sz="quarter" idx="12"/>
          </p:nvPr>
        </p:nvSpPr>
        <p:spPr/>
        <p:txBody>
          <a:bodyPr/>
          <a:lstStyle/>
          <a:p>
            <a:fld id="{125BC86C-E71C-45D1-AE73-B8085BA1A250}" type="slidenum">
              <a:rPr lang="ru-RU"/>
              <a:pPr/>
              <a:t>2</a:t>
            </a:fld>
            <a:endParaRPr lang="ru-RU"/>
          </a:p>
        </p:txBody>
      </p:sp>
      <p:pic>
        <p:nvPicPr>
          <p:cNvPr id="665602" name="Picture 2" descr="1"/>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a:xfrm>
            <a:off x="4910138" y="333375"/>
            <a:ext cx="4054475" cy="6121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665603" name="Text Box 3"/>
          <p:cNvSpPr txBox="1">
            <a:spLocks noChangeArrowheads="1"/>
          </p:cNvSpPr>
          <p:nvPr/>
        </p:nvSpPr>
        <p:spPr bwMode="auto">
          <a:xfrm>
            <a:off x="250825" y="2478088"/>
            <a:ext cx="4537075" cy="1311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FF33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4000" b="1">
                <a:solidFill>
                  <a:srgbClr val="FF3300"/>
                </a:solidFill>
                <a:effectLst>
                  <a:outerShdw blurRad="38100" dist="38100" dir="2700000" algn="tl">
                    <a:srgbClr val="000000"/>
                  </a:outerShdw>
                </a:effectLst>
                <a:latin typeface="Tahoma" pitchFamily="34" charset="0"/>
              </a:rPr>
              <a:t>Relativistic Nuclear Physics</a:t>
            </a:r>
            <a:endParaRPr lang="ru-RU" sz="4000" b="1">
              <a:solidFill>
                <a:srgbClr val="FF3300"/>
              </a:solidFill>
              <a:effectLst>
                <a:outerShdw blurRad="38100" dist="38100" dir="2700000" algn="tl">
                  <a:srgbClr val="000000"/>
                </a:outerShdw>
              </a:effectLst>
              <a:latin typeface="Tahoma" pitchFamily="34" charset="0"/>
            </a:endParaRPr>
          </a:p>
        </p:txBody>
      </p:sp>
    </p:spTree>
    <p:extLst>
      <p:ext uri="{BB962C8B-B14F-4D97-AF65-F5344CB8AC3E}">
        <p14:creationId xmlns="" xmlns:p14="http://schemas.microsoft.com/office/powerpoint/2010/main" val="27223075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Номер слайда 8"/>
          <p:cNvSpPr>
            <a:spLocks noGrp="1"/>
          </p:cNvSpPr>
          <p:nvPr>
            <p:ph type="sldNum" sz="quarter" idx="12"/>
          </p:nvPr>
        </p:nvSpPr>
        <p:spPr/>
        <p:txBody>
          <a:bodyPr/>
          <a:lstStyle/>
          <a:p>
            <a:fld id="{771721F2-8DA0-4B33-BA0E-DF650CA0E534}" type="slidenum">
              <a:rPr lang="ru-RU"/>
              <a:pPr/>
              <a:t>20</a:t>
            </a:fld>
            <a:endParaRPr lang="ru-RU"/>
          </a:p>
        </p:txBody>
      </p:sp>
      <p:sp>
        <p:nvSpPr>
          <p:cNvPr id="13338" name="Rectangle 1050"/>
          <p:cNvSpPr>
            <a:spLocks noGrp="1" noChangeArrowheads="1"/>
          </p:cNvSpPr>
          <p:nvPr>
            <p:ph type="title" sz="quarter"/>
          </p:nvPr>
        </p:nvSpPr>
        <p:spPr/>
        <p:txBody>
          <a:bodyPr/>
          <a:lstStyle/>
          <a:p>
            <a:endParaRPr lang="ru-RU"/>
          </a:p>
        </p:txBody>
      </p:sp>
      <p:pic>
        <p:nvPicPr>
          <p:cNvPr id="13327" name="Picture 1039" descr="dec04int"/>
          <p:cNvPicPr>
            <a:picLocks noGrp="1" noChangeAspect="1" noChangeArrowheads="1"/>
          </p:cNvPicPr>
          <p:nvPr>
            <p:ph sz="quarter" idx="1"/>
          </p:nvPr>
        </p:nvPicPr>
        <p:blipFill>
          <a:blip r:embed="rId3" cstate="print">
            <a:extLst>
              <a:ext uri="{28A0092B-C50C-407E-A947-70E740481C1C}">
                <a14:useLocalDpi xmlns="" xmlns:a14="http://schemas.microsoft.com/office/drawing/2010/main" val="0"/>
              </a:ext>
            </a:extLst>
          </a:blip>
          <a:srcRect/>
          <a:stretch>
            <a:fillRect/>
          </a:stretch>
        </p:blipFill>
        <p:spPr>
          <a:xfrm>
            <a:off x="0" y="0"/>
            <a:ext cx="9144000" cy="672306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graphicFrame>
        <p:nvGraphicFramePr>
          <p:cNvPr id="13329" name="Object 1041"/>
          <p:cNvGraphicFramePr>
            <a:graphicFrameLocks noGrp="1" noChangeAspect="1"/>
          </p:cNvGraphicFramePr>
          <p:nvPr>
            <p:ph sz="quarter" idx="2"/>
          </p:nvPr>
        </p:nvGraphicFramePr>
        <p:xfrm>
          <a:off x="34925" y="981075"/>
          <a:ext cx="1912938" cy="2185988"/>
        </p:xfrm>
        <a:graphic>
          <a:graphicData uri="http://schemas.openxmlformats.org/presentationml/2006/ole">
            <p:oleObj spid="_x0000_s31815" name="Точечный рисунок" r:id="rId4" imgW="3266667" imgH="3734321" progId="PBrush">
              <p:embed/>
            </p:oleObj>
          </a:graphicData>
        </a:graphic>
      </p:graphicFrame>
      <p:graphicFrame>
        <p:nvGraphicFramePr>
          <p:cNvPr id="13330" name="Object 1042"/>
          <p:cNvGraphicFramePr>
            <a:graphicFrameLocks noGrp="1" noChangeAspect="1"/>
          </p:cNvGraphicFramePr>
          <p:nvPr>
            <p:ph sz="quarter" idx="3"/>
          </p:nvPr>
        </p:nvGraphicFramePr>
        <p:xfrm>
          <a:off x="6918325" y="981075"/>
          <a:ext cx="2225675" cy="2187575"/>
        </p:xfrm>
        <a:graphic>
          <a:graphicData uri="http://schemas.openxmlformats.org/presentationml/2006/ole">
            <p:oleObj spid="_x0000_s31816" name="Точечный рисунок" r:id="rId5" imgW="6792273" imgH="6676190" progId="PBrush">
              <p:embed/>
            </p:oleObj>
          </a:graphicData>
        </a:graphic>
      </p:graphicFrame>
      <p:sp>
        <p:nvSpPr>
          <p:cNvPr id="13324" name="Text Box 1036"/>
          <p:cNvSpPr txBox="1">
            <a:spLocks noChangeArrowheads="1"/>
          </p:cNvSpPr>
          <p:nvPr/>
        </p:nvSpPr>
        <p:spPr bwMode="auto">
          <a:xfrm>
            <a:off x="0" y="-27384"/>
            <a:ext cx="9144000" cy="769441"/>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4400" b="1" dirty="0" smtClean="0">
                <a:solidFill>
                  <a:srgbClr val="FF0000"/>
                </a:solidFill>
              </a:rPr>
              <a:t>Internal Target Station</a:t>
            </a:r>
            <a:endParaRPr lang="ru-RU" sz="4400" b="1" dirty="0">
              <a:solidFill>
                <a:srgbClr val="FF0000"/>
              </a:solidFill>
              <a:effectLst>
                <a:outerShdw blurRad="38100" dist="38100" dir="2700000" algn="tl">
                  <a:srgbClr val="000000"/>
                </a:outerShdw>
              </a:effectLst>
            </a:endParaRPr>
          </a:p>
        </p:txBody>
      </p:sp>
      <p:sp>
        <p:nvSpPr>
          <p:cNvPr id="13332" name="Text Box 1044"/>
          <p:cNvSpPr txBox="1">
            <a:spLocks noChangeArrowheads="1"/>
          </p:cNvSpPr>
          <p:nvPr/>
        </p:nvSpPr>
        <p:spPr bwMode="auto">
          <a:xfrm>
            <a:off x="1547813" y="1125538"/>
            <a:ext cx="1368425" cy="46166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dirty="0" err="1" smtClean="0">
                <a:solidFill>
                  <a:schemeClr val="accent2"/>
                </a:solidFill>
              </a:rPr>
              <a:t>J.Kliman</a:t>
            </a:r>
            <a:endParaRPr lang="ru-RU" sz="2400" b="1" dirty="0">
              <a:solidFill>
                <a:schemeClr val="accent2"/>
              </a:solidFill>
            </a:endParaRPr>
          </a:p>
        </p:txBody>
      </p:sp>
      <p:sp>
        <p:nvSpPr>
          <p:cNvPr id="13334" name="Text Box 1046"/>
          <p:cNvSpPr txBox="1">
            <a:spLocks noChangeArrowheads="1"/>
          </p:cNvSpPr>
          <p:nvPr/>
        </p:nvSpPr>
        <p:spPr bwMode="auto">
          <a:xfrm>
            <a:off x="6084168" y="1196975"/>
            <a:ext cx="1368152" cy="46166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400" b="1" dirty="0" err="1" smtClean="0">
                <a:solidFill>
                  <a:schemeClr val="accent2"/>
                </a:solidFill>
              </a:rPr>
              <a:t>S.Gmuca</a:t>
            </a:r>
            <a:endParaRPr lang="ru-RU" sz="2400" b="1" dirty="0">
              <a:solidFill>
                <a:schemeClr val="accent2"/>
              </a:solidFill>
            </a:endParaRPr>
          </a:p>
        </p:txBody>
      </p:sp>
      <p:graphicFrame>
        <p:nvGraphicFramePr>
          <p:cNvPr id="13337" name="Object 1049"/>
          <p:cNvGraphicFramePr>
            <a:graphicFrameLocks noGrp="1" noChangeAspect="1"/>
          </p:cNvGraphicFramePr>
          <p:nvPr>
            <p:ph sz="quarter" idx="4"/>
          </p:nvPr>
        </p:nvGraphicFramePr>
        <p:xfrm>
          <a:off x="34925" y="2852936"/>
          <a:ext cx="1751013" cy="1971675"/>
        </p:xfrm>
        <a:graphic>
          <a:graphicData uri="http://schemas.openxmlformats.org/presentationml/2006/ole">
            <p:oleObj spid="_x0000_s31817" name="Точечный рисунок" r:id="rId6" imgW="4153480" imgH="4676190" progId="PBrush">
              <p:embed/>
            </p:oleObj>
          </a:graphicData>
        </a:graphic>
      </p:graphicFrame>
      <p:sp>
        <p:nvSpPr>
          <p:cNvPr id="13313" name="Text Box 1025"/>
          <p:cNvSpPr txBox="1">
            <a:spLocks noChangeArrowheads="1"/>
          </p:cNvSpPr>
          <p:nvPr/>
        </p:nvSpPr>
        <p:spPr bwMode="auto">
          <a:xfrm>
            <a:off x="8459788" y="6165850"/>
            <a:ext cx="433387"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sz="1200">
                <a:solidFill>
                  <a:schemeClr val="bg1"/>
                </a:solidFill>
              </a:rPr>
              <a:t>10</a:t>
            </a:r>
          </a:p>
        </p:txBody>
      </p:sp>
      <p:sp>
        <p:nvSpPr>
          <p:cNvPr id="278528" name="Rectangle 2048"/>
          <p:cNvSpPr>
            <a:spLocks noChangeArrowheads="1"/>
          </p:cNvSpPr>
          <p:nvPr/>
        </p:nvSpPr>
        <p:spPr bwMode="auto">
          <a:xfrm>
            <a:off x="1979712" y="4869160"/>
            <a:ext cx="7129363" cy="1938992"/>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sz="2400" b="1" dirty="0" smtClean="0">
                <a:solidFill>
                  <a:srgbClr val="FF0000"/>
                </a:solidFill>
              </a:rPr>
              <a:t>JINR First Prize for 2000 </a:t>
            </a:r>
            <a:r>
              <a:rPr lang="en-US" sz="2400" b="1" dirty="0" smtClean="0"/>
              <a:t>“Station of internal targets for experiments on the </a:t>
            </a:r>
            <a:r>
              <a:rPr lang="en-US" sz="2400" b="1" dirty="0" err="1" smtClean="0"/>
              <a:t>Nuclotron</a:t>
            </a:r>
            <a:r>
              <a:rPr lang="en-US" sz="2400" b="1" dirty="0" smtClean="0"/>
              <a:t>”, authors: </a:t>
            </a:r>
            <a:r>
              <a:rPr lang="en-US" sz="2400" b="1" dirty="0" err="1" smtClean="0"/>
              <a:t>Yu.S.Anisimov</a:t>
            </a:r>
            <a:r>
              <a:rPr lang="en-US" sz="2400" b="1" dirty="0" smtClean="0"/>
              <a:t>, </a:t>
            </a:r>
            <a:r>
              <a:rPr lang="en-US" sz="2400" b="1" dirty="0" err="1" smtClean="0"/>
              <a:t>A.S.Artemov</a:t>
            </a:r>
            <a:r>
              <a:rPr lang="en-US" sz="2400" b="1" dirty="0" smtClean="0"/>
              <a:t>, </a:t>
            </a:r>
            <a:r>
              <a:rPr lang="en-US" sz="2400" b="1" dirty="0" err="1" smtClean="0"/>
              <a:t>V.A.Krasnov</a:t>
            </a:r>
            <a:r>
              <a:rPr lang="en-US" sz="2400" b="1" dirty="0" smtClean="0"/>
              <a:t>, </a:t>
            </a:r>
            <a:r>
              <a:rPr lang="en-US" sz="2400" b="1" dirty="0" err="1" smtClean="0"/>
              <a:t>A.I.Malakhov</a:t>
            </a:r>
            <a:r>
              <a:rPr lang="en-US" sz="2400" b="1" dirty="0" smtClean="0"/>
              <a:t>, </a:t>
            </a:r>
            <a:r>
              <a:rPr lang="en-US" sz="2400" b="1" dirty="0" err="1" smtClean="0"/>
              <a:t>V.M.Slepnev</a:t>
            </a:r>
            <a:r>
              <a:rPr lang="en-US" sz="2400" b="1" dirty="0" smtClean="0"/>
              <a:t>, </a:t>
            </a:r>
            <a:r>
              <a:rPr lang="en-US" sz="2400" b="1" dirty="0" err="1" smtClean="0"/>
              <a:t>A.Yu.Starikov</a:t>
            </a:r>
            <a:r>
              <a:rPr lang="en-US" sz="2400" b="1" dirty="0" smtClean="0"/>
              <a:t>, </a:t>
            </a:r>
            <a:r>
              <a:rPr lang="en-US" sz="2400" b="1" dirty="0" err="1" smtClean="0"/>
              <a:t>Ya.Kliman</a:t>
            </a:r>
            <a:r>
              <a:rPr lang="en-US" sz="2400" b="1" dirty="0" smtClean="0"/>
              <a:t>, </a:t>
            </a:r>
            <a:r>
              <a:rPr lang="en-US" sz="2400" b="1" dirty="0" err="1" smtClean="0"/>
              <a:t>V.Matoushek</a:t>
            </a:r>
            <a:r>
              <a:rPr lang="en-US" sz="2400" b="1" dirty="0" smtClean="0"/>
              <a:t>, </a:t>
            </a:r>
            <a:r>
              <a:rPr lang="en-US" sz="2400" b="1" dirty="0" err="1" smtClean="0"/>
              <a:t>M.Morkhach</a:t>
            </a:r>
            <a:r>
              <a:rPr lang="en-US" sz="2400" b="1" dirty="0" smtClean="0"/>
              <a:t>, </a:t>
            </a:r>
            <a:r>
              <a:rPr lang="en-US" sz="2400" b="1" dirty="0" err="1" smtClean="0"/>
              <a:t>I.Turzo</a:t>
            </a:r>
            <a:r>
              <a:rPr lang="en-US" sz="2400" b="1" dirty="0" smtClean="0"/>
              <a:t>.</a:t>
            </a:r>
            <a:endParaRPr lang="ru-RU" sz="2400" b="1" dirty="0"/>
          </a:p>
        </p:txBody>
      </p:sp>
      <p:sp>
        <p:nvSpPr>
          <p:cNvPr id="13333" name="Text Box 1045"/>
          <p:cNvSpPr txBox="1">
            <a:spLocks noChangeArrowheads="1"/>
          </p:cNvSpPr>
          <p:nvPr/>
        </p:nvSpPr>
        <p:spPr bwMode="auto">
          <a:xfrm>
            <a:off x="35496" y="4695527"/>
            <a:ext cx="2016224" cy="46166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400" b="1" dirty="0" err="1" smtClean="0">
                <a:solidFill>
                  <a:schemeClr val="accent2"/>
                </a:solidFill>
              </a:rPr>
              <a:t>Yu.S.Anisimov</a:t>
            </a:r>
            <a:endParaRPr lang="ru-RU" sz="2400" b="1" dirty="0">
              <a:solidFill>
                <a:schemeClr val="accent2"/>
              </a:solidFill>
            </a:endParaRPr>
          </a:p>
        </p:txBody>
      </p:sp>
    </p:spTree>
    <p:extLst>
      <p:ext uri="{BB962C8B-B14F-4D97-AF65-F5344CB8AC3E}">
        <p14:creationId xmlns="" xmlns:p14="http://schemas.microsoft.com/office/powerpoint/2010/main" val="1133725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3327"/>
                                        </p:tgtEl>
                                        <p:attrNameLst>
                                          <p:attrName>style.visibility</p:attrName>
                                        </p:attrNameLst>
                                      </p:cBhvr>
                                      <p:to>
                                        <p:strVal val="visible"/>
                                      </p:to>
                                    </p:set>
                                    <p:anim calcmode="lin" valueType="num">
                                      <p:cBhvr>
                                        <p:cTn id="7" dur="500" fill="hold"/>
                                        <p:tgtEl>
                                          <p:spTgt spid="13327"/>
                                        </p:tgtEl>
                                        <p:attrNameLst>
                                          <p:attrName>ppt_w</p:attrName>
                                        </p:attrNameLst>
                                      </p:cBhvr>
                                      <p:tavLst>
                                        <p:tav tm="0">
                                          <p:val>
                                            <p:fltVal val="0"/>
                                          </p:val>
                                        </p:tav>
                                        <p:tav tm="100000">
                                          <p:val>
                                            <p:strVal val="#ppt_w"/>
                                          </p:val>
                                        </p:tav>
                                      </p:tavLst>
                                    </p:anim>
                                    <p:anim calcmode="lin" valueType="num">
                                      <p:cBhvr>
                                        <p:cTn id="8" dur="500" fill="hold"/>
                                        <p:tgtEl>
                                          <p:spTgt spid="13327"/>
                                        </p:tgtEl>
                                        <p:attrNameLst>
                                          <p:attrName>ppt_h</p:attrName>
                                        </p:attrNameLst>
                                      </p:cBhvr>
                                      <p:tavLst>
                                        <p:tav tm="0">
                                          <p:val>
                                            <p:fltVal val="0"/>
                                          </p:val>
                                        </p:tav>
                                        <p:tav tm="100000">
                                          <p:val>
                                            <p:strVal val="#ppt_h"/>
                                          </p:val>
                                        </p:tav>
                                      </p:tavLst>
                                    </p:anim>
                                    <p:animEffect transition="in" filter="fade">
                                      <p:cBhvr>
                                        <p:cTn id="9" dur="500"/>
                                        <p:tgtEl>
                                          <p:spTgt spid="13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Номер слайда 5"/>
          <p:cNvSpPr>
            <a:spLocks noGrp="1"/>
          </p:cNvSpPr>
          <p:nvPr>
            <p:ph type="sldNum" sz="quarter" idx="12"/>
          </p:nvPr>
        </p:nvSpPr>
        <p:spPr/>
        <p:txBody>
          <a:bodyPr/>
          <a:lstStyle/>
          <a:p>
            <a:fld id="{CCB64E7B-929F-4FE6-ABD9-F4A476E0A53C}" type="slidenum">
              <a:rPr lang="ru-RU"/>
              <a:pPr/>
              <a:t>21</a:t>
            </a:fld>
            <a:endParaRPr lang="ru-RU"/>
          </a:p>
        </p:txBody>
      </p:sp>
      <p:graphicFrame>
        <p:nvGraphicFramePr>
          <p:cNvPr id="14339" name="Object 3"/>
          <p:cNvGraphicFramePr>
            <a:graphicFrameLocks noChangeAspect="1"/>
          </p:cNvGraphicFramePr>
          <p:nvPr/>
        </p:nvGraphicFramePr>
        <p:xfrm>
          <a:off x="0" y="-26988"/>
          <a:ext cx="9144000" cy="5283201"/>
        </p:xfrm>
        <a:graphic>
          <a:graphicData uri="http://schemas.openxmlformats.org/presentationml/2006/ole">
            <p:oleObj spid="_x0000_s32885" name="Точечный рисунок" r:id="rId3" imgW="8228571" imgH="5485714" progId="PBrush">
              <p:embed/>
            </p:oleObj>
          </a:graphicData>
        </a:graphic>
      </p:graphicFrame>
      <p:sp>
        <p:nvSpPr>
          <p:cNvPr id="14340" name="Line 4"/>
          <p:cNvSpPr>
            <a:spLocks noChangeShapeType="1"/>
          </p:cNvSpPr>
          <p:nvPr/>
        </p:nvSpPr>
        <p:spPr bwMode="auto">
          <a:xfrm flipH="1" flipV="1">
            <a:off x="2844800" y="2276475"/>
            <a:ext cx="2879725" cy="431800"/>
          </a:xfrm>
          <a:prstGeom prst="line">
            <a:avLst/>
          </a:prstGeom>
          <a:noFill/>
          <a:ln w="76200">
            <a:solidFill>
              <a:srgbClr val="F05ECA"/>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4342" name="Text Box 6"/>
          <p:cNvSpPr txBox="1">
            <a:spLocks noChangeArrowheads="1"/>
          </p:cNvSpPr>
          <p:nvPr/>
        </p:nvSpPr>
        <p:spPr bwMode="auto">
          <a:xfrm>
            <a:off x="0" y="0"/>
            <a:ext cx="9144000" cy="70788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4000" b="1" dirty="0" smtClean="0">
                <a:solidFill>
                  <a:srgbClr val="FF0000"/>
                </a:solidFill>
              </a:rPr>
              <a:t>Slow beam extraction system</a:t>
            </a:r>
            <a:endParaRPr lang="ru-RU" sz="4000" b="1" dirty="0">
              <a:solidFill>
                <a:srgbClr val="FF0000"/>
              </a:solidFill>
            </a:endParaRPr>
          </a:p>
        </p:txBody>
      </p:sp>
      <p:graphicFrame>
        <p:nvGraphicFramePr>
          <p:cNvPr id="14344" name="Object 8"/>
          <p:cNvGraphicFramePr>
            <a:graphicFrameLocks noChangeAspect="1"/>
          </p:cNvGraphicFramePr>
          <p:nvPr/>
        </p:nvGraphicFramePr>
        <p:xfrm>
          <a:off x="28575" y="765175"/>
          <a:ext cx="1735138" cy="2449513"/>
        </p:xfrm>
        <a:graphic>
          <a:graphicData uri="http://schemas.openxmlformats.org/presentationml/2006/ole">
            <p:oleObj spid="_x0000_s32886" name="Точечный рисунок" r:id="rId4" imgW="1857143" imgH="2619048" progId="PBrush">
              <p:embed/>
            </p:oleObj>
          </a:graphicData>
        </a:graphic>
      </p:graphicFrame>
      <p:graphicFrame>
        <p:nvGraphicFramePr>
          <p:cNvPr id="14345" name="Object 9"/>
          <p:cNvGraphicFramePr>
            <a:graphicFrameLocks noChangeAspect="1"/>
          </p:cNvGraphicFramePr>
          <p:nvPr/>
        </p:nvGraphicFramePr>
        <p:xfrm>
          <a:off x="7354888" y="2636838"/>
          <a:ext cx="1789112" cy="2376487"/>
        </p:xfrm>
        <a:graphic>
          <a:graphicData uri="http://schemas.openxmlformats.org/presentationml/2006/ole">
            <p:oleObj spid="_x0000_s32887" name="Точечный рисунок" r:id="rId5" imgW="2572109" imgH="3419952" progId="PBrush">
              <p:embed/>
            </p:oleObj>
          </a:graphicData>
        </a:graphic>
      </p:graphicFrame>
      <p:graphicFrame>
        <p:nvGraphicFramePr>
          <p:cNvPr id="14346" name="Object 10"/>
          <p:cNvGraphicFramePr>
            <a:graphicFrameLocks noChangeAspect="1"/>
          </p:cNvGraphicFramePr>
          <p:nvPr/>
        </p:nvGraphicFramePr>
        <p:xfrm>
          <a:off x="34925" y="2852738"/>
          <a:ext cx="1744663" cy="2160587"/>
        </p:xfrm>
        <a:graphic>
          <a:graphicData uri="http://schemas.openxmlformats.org/presentationml/2006/ole">
            <p:oleObj spid="_x0000_s32888" name="Точечный рисунок" r:id="rId6" imgW="3734321" imgH="4629796" progId="PBrush">
              <p:embed/>
            </p:oleObj>
          </a:graphicData>
        </a:graphic>
      </p:graphicFrame>
      <p:sp>
        <p:nvSpPr>
          <p:cNvPr id="14347" name="Text Box 11"/>
          <p:cNvSpPr txBox="1">
            <a:spLocks noChangeArrowheads="1"/>
          </p:cNvSpPr>
          <p:nvPr/>
        </p:nvSpPr>
        <p:spPr bwMode="auto">
          <a:xfrm>
            <a:off x="1600200" y="4529138"/>
            <a:ext cx="184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endParaRPr lang="ru-RU"/>
          </a:p>
        </p:txBody>
      </p:sp>
      <p:sp>
        <p:nvSpPr>
          <p:cNvPr id="14348" name="Text Box 12"/>
          <p:cNvSpPr txBox="1">
            <a:spLocks noChangeArrowheads="1"/>
          </p:cNvSpPr>
          <p:nvPr/>
        </p:nvSpPr>
        <p:spPr bwMode="auto">
          <a:xfrm>
            <a:off x="1475656" y="980728"/>
            <a:ext cx="2592288" cy="46166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400" b="1" dirty="0" err="1" smtClean="0">
                <a:solidFill>
                  <a:schemeClr val="accent2"/>
                </a:solidFill>
              </a:rPr>
              <a:t>E.A.Matyushevsky</a:t>
            </a:r>
            <a:endParaRPr lang="ru-RU" sz="2400" b="1" dirty="0">
              <a:solidFill>
                <a:schemeClr val="accent2"/>
              </a:solidFill>
            </a:endParaRPr>
          </a:p>
        </p:txBody>
      </p:sp>
      <p:sp>
        <p:nvSpPr>
          <p:cNvPr id="14349" name="Text Box 13"/>
          <p:cNvSpPr txBox="1">
            <a:spLocks noChangeArrowheads="1"/>
          </p:cNvSpPr>
          <p:nvPr/>
        </p:nvSpPr>
        <p:spPr bwMode="auto">
          <a:xfrm>
            <a:off x="1403350" y="4437063"/>
            <a:ext cx="1656482" cy="46166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400" b="1" dirty="0" err="1" smtClean="0">
                <a:solidFill>
                  <a:schemeClr val="accent2"/>
                </a:solidFill>
              </a:rPr>
              <a:t>I.B.Issinsky</a:t>
            </a:r>
            <a:endParaRPr lang="ru-RU" sz="2400" b="1" dirty="0">
              <a:solidFill>
                <a:schemeClr val="accent2"/>
              </a:solidFill>
            </a:endParaRPr>
          </a:p>
        </p:txBody>
      </p:sp>
      <p:sp>
        <p:nvSpPr>
          <p:cNvPr id="14350" name="Text Box 14"/>
          <p:cNvSpPr txBox="1">
            <a:spLocks noChangeArrowheads="1"/>
          </p:cNvSpPr>
          <p:nvPr/>
        </p:nvSpPr>
        <p:spPr bwMode="auto">
          <a:xfrm>
            <a:off x="5149850" y="4430713"/>
            <a:ext cx="2302470" cy="46166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400" b="1" dirty="0" err="1" smtClean="0">
                <a:solidFill>
                  <a:schemeClr val="accent2"/>
                </a:solidFill>
              </a:rPr>
              <a:t>Yu.I.Tyatyushkin</a:t>
            </a:r>
            <a:endParaRPr lang="ru-RU" sz="2400" b="1" dirty="0">
              <a:solidFill>
                <a:schemeClr val="accent2"/>
              </a:solidFill>
            </a:endParaRPr>
          </a:p>
        </p:txBody>
      </p:sp>
      <p:graphicFrame>
        <p:nvGraphicFramePr>
          <p:cNvPr id="14352" name="Object 16"/>
          <p:cNvGraphicFramePr>
            <a:graphicFrameLocks noChangeAspect="1"/>
          </p:cNvGraphicFramePr>
          <p:nvPr/>
        </p:nvGraphicFramePr>
        <p:xfrm>
          <a:off x="7354888" y="765175"/>
          <a:ext cx="1754187" cy="2087563"/>
        </p:xfrm>
        <a:graphic>
          <a:graphicData uri="http://schemas.openxmlformats.org/presentationml/2006/ole">
            <p:oleObj spid="_x0000_s32889" name="Точечный рисунок" r:id="rId7" imgW="4638095" imgH="5525271" progId="PBrush">
              <p:embed/>
            </p:oleObj>
          </a:graphicData>
        </a:graphic>
      </p:graphicFrame>
      <p:sp>
        <p:nvSpPr>
          <p:cNvPr id="14353" name="Text Box 17"/>
          <p:cNvSpPr txBox="1">
            <a:spLocks noChangeArrowheads="1"/>
          </p:cNvSpPr>
          <p:nvPr/>
        </p:nvSpPr>
        <p:spPr bwMode="auto">
          <a:xfrm>
            <a:off x="5292080" y="908050"/>
            <a:ext cx="2232670" cy="46166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400" b="1" dirty="0" err="1" smtClean="0">
                <a:solidFill>
                  <a:schemeClr val="accent2"/>
                </a:solidFill>
              </a:rPr>
              <a:t>A.D.Kovalenko</a:t>
            </a:r>
            <a:endParaRPr lang="ru-RU" sz="2400" b="1" dirty="0">
              <a:solidFill>
                <a:schemeClr val="accent2"/>
              </a:solidFill>
            </a:endParaRPr>
          </a:p>
        </p:txBody>
      </p:sp>
      <p:sp>
        <p:nvSpPr>
          <p:cNvPr id="14336" name="Text Box 0"/>
          <p:cNvSpPr txBox="1">
            <a:spLocks noChangeArrowheads="1"/>
          </p:cNvSpPr>
          <p:nvPr/>
        </p:nvSpPr>
        <p:spPr bwMode="auto">
          <a:xfrm>
            <a:off x="8605838" y="6165850"/>
            <a:ext cx="287337"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sz="1200">
                <a:solidFill>
                  <a:schemeClr val="bg1"/>
                </a:solidFill>
              </a:rPr>
              <a:t>8</a:t>
            </a:r>
          </a:p>
        </p:txBody>
      </p:sp>
      <p:sp>
        <p:nvSpPr>
          <p:cNvPr id="2" name="Rectangle 0"/>
          <p:cNvSpPr>
            <a:spLocks noChangeArrowheads="1"/>
          </p:cNvSpPr>
          <p:nvPr/>
        </p:nvSpPr>
        <p:spPr bwMode="auto">
          <a:xfrm>
            <a:off x="144016" y="5229413"/>
            <a:ext cx="8892480" cy="15696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en-US" sz="2400" b="1" dirty="0" smtClean="0">
                <a:solidFill>
                  <a:srgbClr val="FF0000"/>
                </a:solidFill>
              </a:rPr>
              <a:t>JINR First Prize for 2002 </a:t>
            </a:r>
            <a:r>
              <a:rPr lang="en-US" sz="2400" b="1" dirty="0" smtClean="0"/>
              <a:t>"Slow extraction of the </a:t>
            </a:r>
            <a:r>
              <a:rPr lang="en-US" sz="2400" b="1" dirty="0" err="1" smtClean="0"/>
              <a:t>Nuclotron</a:t>
            </a:r>
            <a:r>
              <a:rPr lang="en-US" sz="2400" b="1" dirty="0" smtClean="0"/>
              <a:t> beam".</a:t>
            </a:r>
          </a:p>
          <a:p>
            <a:pPr algn="ctr"/>
            <a:r>
              <a:rPr lang="en-US" sz="2400" b="1" dirty="0" smtClean="0"/>
              <a:t> Authors: </a:t>
            </a:r>
            <a:r>
              <a:rPr lang="en-US" sz="2400" b="1" dirty="0" err="1" smtClean="0"/>
              <a:t>B.V.Vasilishin</a:t>
            </a:r>
            <a:r>
              <a:rPr lang="en-US" sz="2400" b="1" dirty="0" smtClean="0"/>
              <a:t>, </a:t>
            </a:r>
            <a:r>
              <a:rPr lang="en-US" sz="2400" b="1" dirty="0" err="1" smtClean="0"/>
              <a:t>V.I.Volkov</a:t>
            </a:r>
            <a:r>
              <a:rPr lang="en-US" sz="2400" b="1" dirty="0" smtClean="0"/>
              <a:t>, </a:t>
            </a:r>
            <a:r>
              <a:rPr lang="en-US" sz="2400" b="1" dirty="0" err="1" smtClean="0"/>
              <a:t>I.B.Issinsky</a:t>
            </a:r>
            <a:r>
              <a:rPr lang="en-US" sz="2400" b="1" dirty="0" smtClean="0"/>
              <a:t>, </a:t>
            </a:r>
            <a:r>
              <a:rPr lang="en-US" sz="2400" b="1" dirty="0" err="1" smtClean="0"/>
              <a:t>V.N.Karpinsky</a:t>
            </a:r>
            <a:r>
              <a:rPr lang="en-US" sz="2400" b="1" dirty="0" smtClean="0"/>
              <a:t>, </a:t>
            </a:r>
            <a:r>
              <a:rPr lang="en-US" sz="2400" b="1" dirty="0" err="1" smtClean="0"/>
              <a:t>A.D.Kovalenko</a:t>
            </a:r>
            <a:r>
              <a:rPr lang="en-US" sz="2400" b="1" dirty="0" smtClean="0"/>
              <a:t>, </a:t>
            </a:r>
            <a:r>
              <a:rPr lang="en-US" sz="2400" b="1" dirty="0" err="1" smtClean="0"/>
              <a:t>V.A.Mikhailov</a:t>
            </a:r>
            <a:r>
              <a:rPr lang="en-US" sz="2400" b="1" dirty="0" smtClean="0"/>
              <a:t>, </a:t>
            </a:r>
            <a:r>
              <a:rPr lang="en-US" sz="2400" b="1" dirty="0" err="1" smtClean="0"/>
              <a:t>V.A.Monchinsky</a:t>
            </a:r>
            <a:r>
              <a:rPr lang="en-US" sz="2400" b="1" dirty="0" smtClean="0"/>
              <a:t>, </a:t>
            </a:r>
            <a:r>
              <a:rPr lang="en-US" sz="2400" b="1" dirty="0" err="1" smtClean="0"/>
              <a:t>S.A.Novikov</a:t>
            </a:r>
            <a:r>
              <a:rPr lang="en-US" sz="2400" b="1" dirty="0" smtClean="0"/>
              <a:t>, </a:t>
            </a:r>
            <a:r>
              <a:rPr lang="en-US" sz="2400" b="1" dirty="0" err="1" smtClean="0"/>
              <a:t>V.V.Seleznev</a:t>
            </a:r>
            <a:r>
              <a:rPr lang="en-US" sz="2400" b="1" dirty="0" smtClean="0"/>
              <a:t>, </a:t>
            </a:r>
            <a:r>
              <a:rPr lang="en-US" sz="2400" b="1" dirty="0" err="1" smtClean="0"/>
              <a:t>G.G.Khodjibagiyan</a:t>
            </a:r>
            <a:r>
              <a:rPr lang="en-US" dirty="0" smtClean="0"/>
              <a:t>.</a:t>
            </a:r>
            <a:endParaRPr lang="ru-RU" b="1" dirty="0"/>
          </a:p>
        </p:txBody>
      </p:sp>
    </p:spTree>
    <p:extLst>
      <p:ext uri="{BB962C8B-B14F-4D97-AF65-F5344CB8AC3E}">
        <p14:creationId xmlns="" xmlns:p14="http://schemas.microsoft.com/office/powerpoint/2010/main" val="35431239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Krion2_1"/>
          <p:cNvPicPr>
            <a:picLocks noGrp="1" noChangeAspect="1" noChangeArrowheads="1"/>
          </p:cNvPicPr>
          <p:nvPr>
            <p:ph/>
          </p:nvPr>
        </p:nvPicPr>
        <p:blipFill>
          <a:blip r:embed="rId2" cstate="print">
            <a:lum contrast="18000"/>
            <a:extLst>
              <a:ext uri="{28A0092B-C50C-407E-A947-70E740481C1C}">
                <a14:useLocalDpi xmlns="" xmlns:a14="http://schemas.microsoft.com/office/drawing/2010/main" val="0"/>
              </a:ext>
            </a:extLst>
          </a:blip>
          <a:srcRect t="22890" b="21294"/>
          <a:stretch>
            <a:fillRect/>
          </a:stretch>
        </p:blipFill>
        <p:spPr>
          <a:xfrm>
            <a:off x="0" y="765175"/>
            <a:ext cx="9144000" cy="4968875"/>
          </a:xfrm>
          <a:solidFill>
            <a:schemeClr val="accent1"/>
          </a:solidFill>
          <a:ln w="6350">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43012" name="Text Box 4"/>
          <p:cNvSpPr txBox="1">
            <a:spLocks noChangeArrowheads="1"/>
          </p:cNvSpPr>
          <p:nvPr/>
        </p:nvSpPr>
        <p:spPr bwMode="auto">
          <a:xfrm>
            <a:off x="0" y="-26988"/>
            <a:ext cx="9144000" cy="823913"/>
          </a:xfrm>
          <a:prstGeom prst="rect">
            <a:avLst/>
          </a:prstGeom>
          <a:solidFill>
            <a:srgbClr val="66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4800" b="1">
                <a:solidFill>
                  <a:srgbClr val="FF0000"/>
                </a:solidFill>
                <a:effectLst>
                  <a:outerShdw blurRad="38100" dist="38100" dir="2700000" algn="tl">
                    <a:srgbClr val="000000"/>
                  </a:outerShdw>
                </a:effectLst>
                <a:latin typeface="Arial" pitchFamily="34" charset="0"/>
              </a:rPr>
              <a:t>Heavy Ion Source KRION</a:t>
            </a:r>
            <a:endParaRPr lang="ru-RU" sz="4800" b="1">
              <a:solidFill>
                <a:srgbClr val="FF0000"/>
              </a:solidFill>
              <a:effectLst>
                <a:outerShdw blurRad="38100" dist="38100" dir="2700000" algn="tl">
                  <a:srgbClr val="000000"/>
                </a:outerShdw>
              </a:effectLst>
              <a:latin typeface="Arial" pitchFamily="34" charset="0"/>
            </a:endParaRPr>
          </a:p>
        </p:txBody>
      </p:sp>
      <p:sp>
        <p:nvSpPr>
          <p:cNvPr id="43014" name="Text Box 6"/>
          <p:cNvSpPr txBox="1">
            <a:spLocks noChangeArrowheads="1"/>
          </p:cNvSpPr>
          <p:nvPr/>
        </p:nvSpPr>
        <p:spPr bwMode="auto">
          <a:xfrm>
            <a:off x="8459788" y="6165850"/>
            <a:ext cx="433387"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sz="1200">
                <a:solidFill>
                  <a:schemeClr val="bg1"/>
                </a:solidFill>
                <a:latin typeface="Arial" pitchFamily="34" charset="0"/>
              </a:rPr>
              <a:t>11</a:t>
            </a:r>
          </a:p>
        </p:txBody>
      </p:sp>
      <p:sp>
        <p:nvSpPr>
          <p:cNvPr id="2" name="Номер слайда 1"/>
          <p:cNvSpPr>
            <a:spLocks noGrp="1"/>
          </p:cNvSpPr>
          <p:nvPr>
            <p:ph type="sldNum" sz="quarter" idx="12"/>
          </p:nvPr>
        </p:nvSpPr>
        <p:spPr/>
        <p:txBody>
          <a:bodyPr/>
          <a:lstStyle/>
          <a:p>
            <a:pPr>
              <a:defRPr/>
            </a:pPr>
            <a:fld id="{93FD6C58-B7D2-4202-A832-103F99841918}" type="slidenum">
              <a:rPr lang="ru-RU" smtClean="0"/>
              <a:pPr>
                <a:defRPr/>
              </a:pPr>
              <a:t>22</a:t>
            </a:fld>
            <a:endParaRPr lang="ru-RU"/>
          </a:p>
        </p:txBody>
      </p:sp>
    </p:spTree>
    <p:extLst>
      <p:ext uri="{BB962C8B-B14F-4D97-AF65-F5344CB8AC3E}">
        <p14:creationId xmlns="" xmlns:p14="http://schemas.microsoft.com/office/powerpoint/2010/main" val="31188232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Номер слайда 6"/>
          <p:cNvSpPr>
            <a:spLocks noGrp="1"/>
          </p:cNvSpPr>
          <p:nvPr>
            <p:ph type="sldNum" sz="quarter" idx="12"/>
          </p:nvPr>
        </p:nvSpPr>
        <p:spPr/>
        <p:txBody>
          <a:bodyPr/>
          <a:lstStyle/>
          <a:p>
            <a:pPr>
              <a:defRPr/>
            </a:pPr>
            <a:fld id="{2C8359B1-02FA-41F4-AEAF-FDBCCD07950E}" type="slidenum">
              <a:rPr lang="ru-RU"/>
              <a:pPr>
                <a:defRPr/>
              </a:pPr>
              <a:t>23</a:t>
            </a:fld>
            <a:endParaRPr lang="ru-RU"/>
          </a:p>
        </p:txBody>
      </p:sp>
      <p:graphicFrame>
        <p:nvGraphicFramePr>
          <p:cNvPr id="396290" name="Object 2"/>
          <p:cNvGraphicFramePr>
            <a:graphicFrameLocks noGrp="1" noChangeAspect="1"/>
          </p:cNvGraphicFramePr>
          <p:nvPr>
            <p:ph sz="half" idx="1"/>
          </p:nvPr>
        </p:nvGraphicFramePr>
        <p:xfrm>
          <a:off x="107950" y="620713"/>
          <a:ext cx="4895850" cy="3257550"/>
        </p:xfrm>
        <a:graphic>
          <a:graphicData uri="http://schemas.openxmlformats.org/presentationml/2006/ole">
            <p:oleObj spid="_x0000_s24618" name="Точечный рисунок" r:id="rId3" imgW="3333333" imgH="2219635" progId="PBrush">
              <p:embed/>
            </p:oleObj>
          </a:graphicData>
        </a:graphic>
      </p:graphicFrame>
      <p:sp>
        <p:nvSpPr>
          <p:cNvPr id="396291" name="Rectangle 3"/>
          <p:cNvSpPr>
            <a:spLocks noChangeArrowheads="1"/>
          </p:cNvSpPr>
          <p:nvPr/>
        </p:nvSpPr>
        <p:spPr bwMode="auto">
          <a:xfrm>
            <a:off x="539750" y="115888"/>
            <a:ext cx="8229600" cy="431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gn="ctr">
              <a:defRPr/>
            </a:pPr>
            <a:r>
              <a:rPr lang="en-US" sz="3600" b="1">
                <a:solidFill>
                  <a:srgbClr val="FF3300"/>
                </a:solidFill>
                <a:effectLst>
                  <a:outerShdw blurRad="38100" dist="38100" dir="2700000" algn="tl">
                    <a:srgbClr val="000000"/>
                  </a:outerShdw>
                </a:effectLst>
                <a:latin typeface="Arial" charset="0"/>
              </a:rPr>
              <a:t>Brightness  Award</a:t>
            </a:r>
            <a:endParaRPr lang="ru-RU" sz="3600" b="1">
              <a:solidFill>
                <a:srgbClr val="FF3300"/>
              </a:solidFill>
              <a:effectLst>
                <a:outerShdw blurRad="38100" dist="38100" dir="2700000" algn="tl">
                  <a:srgbClr val="000000"/>
                </a:outerShdw>
              </a:effectLst>
              <a:latin typeface="Arial" charset="0"/>
            </a:endParaRPr>
          </a:p>
        </p:txBody>
      </p:sp>
      <p:pic>
        <p:nvPicPr>
          <p:cNvPr id="30725" name="Picture 4" descr="Fe_Nucl03"/>
          <p:cNvPicPr>
            <a:picLocks noGrp="1" noChangeAspect="1" noChangeArrowheads="1"/>
          </p:cNvPicPr>
          <p:nvPr>
            <p:ph sz="half" idx="2"/>
          </p:nvPr>
        </p:nvPicPr>
        <p:blipFill>
          <a:blip r:embed="rId4" cstate="print">
            <a:extLst>
              <a:ext uri="{28A0092B-C50C-407E-A947-70E740481C1C}">
                <a14:useLocalDpi xmlns="" xmlns:a14="http://schemas.microsoft.com/office/drawing/2010/main" val="0"/>
              </a:ext>
            </a:extLst>
          </a:blip>
          <a:srcRect/>
          <a:stretch>
            <a:fillRect/>
          </a:stretch>
        </p:blipFill>
        <p:spPr>
          <a:xfrm>
            <a:off x="4535488" y="1831529"/>
            <a:ext cx="4608512" cy="1741487"/>
          </a:xfrm>
          <a:noFill/>
          <a:ln>
            <a:solidFill>
              <a:schemeClr val="tx1"/>
            </a:solidFill>
            <a:miter lim="800000"/>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396293" name="Text Box 5"/>
          <p:cNvSpPr txBox="1">
            <a:spLocks noChangeArrowheads="1"/>
          </p:cNvSpPr>
          <p:nvPr/>
        </p:nvSpPr>
        <p:spPr bwMode="auto">
          <a:xfrm>
            <a:off x="4608958" y="3414514"/>
            <a:ext cx="4427538" cy="59055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sz="1600" b="1" dirty="0">
                <a:solidFill>
                  <a:schemeClr val="bg1"/>
                </a:solidFill>
                <a:latin typeface="Arial" charset="0"/>
              </a:rPr>
              <a:t>Interaction of </a:t>
            </a:r>
            <a:r>
              <a:rPr lang="en-US" sz="1600" b="1" i="1" baseline="30000" dirty="0">
                <a:solidFill>
                  <a:schemeClr val="bg1"/>
                </a:solidFill>
                <a:effectLst>
                  <a:outerShdw blurRad="38100" dist="38100" dir="2700000" algn="tl">
                    <a:srgbClr val="C0C0C0"/>
                  </a:outerShdw>
                </a:effectLst>
                <a:latin typeface="Arial" charset="0"/>
              </a:rPr>
              <a:t>56</a:t>
            </a:r>
            <a:r>
              <a:rPr lang="en-US" sz="1600" b="1" i="1" dirty="0">
                <a:solidFill>
                  <a:schemeClr val="bg1"/>
                </a:solidFill>
                <a:effectLst>
                  <a:outerShdw blurRad="38100" dist="38100" dir="2700000" algn="tl">
                    <a:srgbClr val="C0C0C0"/>
                  </a:outerShdw>
                </a:effectLst>
                <a:latin typeface="Arial" charset="0"/>
              </a:rPr>
              <a:t>Fe </a:t>
            </a:r>
            <a:r>
              <a:rPr lang="en-US" sz="1600" b="1" dirty="0">
                <a:solidFill>
                  <a:schemeClr val="bg1"/>
                </a:solidFill>
                <a:effectLst>
                  <a:outerShdw blurRad="38100" dist="38100" dir="2700000" algn="tl">
                    <a:srgbClr val="C0C0C0"/>
                  </a:outerShdw>
                </a:effectLst>
                <a:latin typeface="Arial" charset="0"/>
              </a:rPr>
              <a:t>ion with </a:t>
            </a:r>
            <a:r>
              <a:rPr lang="en-US" sz="1600" b="1" i="1" dirty="0" err="1">
                <a:solidFill>
                  <a:schemeClr val="bg1"/>
                </a:solidFill>
                <a:effectLst>
                  <a:outerShdw blurRad="38100" dist="38100" dir="2700000" algn="tl">
                    <a:srgbClr val="C0C0C0"/>
                  </a:outerShdw>
                </a:effectLst>
                <a:latin typeface="Arial" charset="0"/>
              </a:rPr>
              <a:t>E</a:t>
            </a:r>
            <a:r>
              <a:rPr lang="en-US" sz="1600" b="1" i="1" baseline="-25000" dirty="0" err="1">
                <a:solidFill>
                  <a:schemeClr val="bg1"/>
                </a:solidFill>
                <a:effectLst>
                  <a:outerShdw blurRad="38100" dist="38100" dir="2700000" algn="tl">
                    <a:srgbClr val="C0C0C0"/>
                  </a:outerShdw>
                </a:effectLst>
                <a:latin typeface="Arial" charset="0"/>
              </a:rPr>
              <a:t>kin</a:t>
            </a:r>
            <a:r>
              <a:rPr lang="en-US" sz="1600" b="1" i="1" dirty="0">
                <a:solidFill>
                  <a:schemeClr val="bg1"/>
                </a:solidFill>
                <a:effectLst>
                  <a:outerShdw blurRad="38100" dist="38100" dir="2700000" algn="tl">
                    <a:srgbClr val="C0C0C0"/>
                  </a:outerShdw>
                </a:effectLst>
                <a:latin typeface="Arial" charset="0"/>
              </a:rPr>
              <a:t> </a:t>
            </a:r>
            <a:r>
              <a:rPr lang="en-US" sz="1600" b="1" dirty="0">
                <a:solidFill>
                  <a:schemeClr val="bg1"/>
                </a:solidFill>
                <a:effectLst>
                  <a:outerShdw blurRad="38100" dist="38100" dir="2700000" algn="tl">
                    <a:srgbClr val="C0C0C0"/>
                  </a:outerShdw>
                </a:effectLst>
                <a:latin typeface="Arial" charset="0"/>
              </a:rPr>
              <a:t>= </a:t>
            </a:r>
            <a:r>
              <a:rPr lang="en-US" sz="1600" b="1" dirty="0">
                <a:solidFill>
                  <a:schemeClr val="bg1"/>
                </a:solidFill>
                <a:latin typeface="Arial" charset="0"/>
              </a:rPr>
              <a:t>1 </a:t>
            </a:r>
            <a:r>
              <a:rPr lang="en-US" sz="1600" b="1" i="1" dirty="0" err="1">
                <a:solidFill>
                  <a:schemeClr val="bg1"/>
                </a:solidFill>
                <a:latin typeface="Arial" charset="0"/>
              </a:rPr>
              <a:t>A∙GeV</a:t>
            </a:r>
            <a:r>
              <a:rPr lang="en-US" sz="1600" b="1" dirty="0">
                <a:solidFill>
                  <a:schemeClr val="bg1"/>
                </a:solidFill>
                <a:effectLst>
                  <a:outerShdw blurRad="38100" dist="38100" dir="2700000" algn="tl">
                    <a:srgbClr val="C0C0C0"/>
                  </a:outerShdw>
                </a:effectLst>
                <a:latin typeface="Arial" charset="0"/>
              </a:rPr>
              <a:t> from </a:t>
            </a:r>
            <a:r>
              <a:rPr lang="en-US" sz="1600" b="1" dirty="0" err="1">
                <a:solidFill>
                  <a:schemeClr val="bg1"/>
                </a:solidFill>
                <a:effectLst>
                  <a:outerShdw blurRad="38100" dist="38100" dir="2700000" algn="tl">
                    <a:srgbClr val="C0C0C0"/>
                  </a:outerShdw>
                </a:effectLst>
                <a:latin typeface="Arial" charset="0"/>
              </a:rPr>
              <a:t>Nuclotron</a:t>
            </a:r>
            <a:r>
              <a:rPr lang="en-US" sz="1600" b="1" dirty="0">
                <a:solidFill>
                  <a:schemeClr val="bg1"/>
                </a:solidFill>
                <a:effectLst>
                  <a:outerShdw blurRad="38100" dist="38100" dir="2700000" algn="tl">
                    <a:srgbClr val="C0C0C0"/>
                  </a:outerShdw>
                </a:effectLst>
                <a:latin typeface="Arial" charset="0"/>
              </a:rPr>
              <a:t> with an emulsion nucleus</a:t>
            </a:r>
            <a:endParaRPr lang="ru-RU" sz="1600" b="1" dirty="0">
              <a:solidFill>
                <a:schemeClr val="bg1"/>
              </a:solidFill>
              <a:effectLst>
                <a:outerShdw blurRad="38100" dist="38100" dir="2700000" algn="tl">
                  <a:srgbClr val="C0C0C0"/>
                </a:outerShdw>
              </a:effectLst>
              <a:latin typeface="Arial" charset="0"/>
            </a:endParaRPr>
          </a:p>
        </p:txBody>
      </p:sp>
      <p:sp>
        <p:nvSpPr>
          <p:cNvPr id="30727" name="Text Box 6"/>
          <p:cNvSpPr txBox="1">
            <a:spLocks noChangeArrowheads="1"/>
          </p:cNvSpPr>
          <p:nvPr/>
        </p:nvSpPr>
        <p:spPr bwMode="auto">
          <a:xfrm>
            <a:off x="4787900" y="1985467"/>
            <a:ext cx="1439863" cy="579437"/>
          </a:xfrm>
          <a:prstGeom prst="rect">
            <a:avLst/>
          </a:prstGeom>
          <a:noFill/>
          <a:ln>
            <a:noFill/>
          </a:ln>
          <a:effectLst>
            <a:outerShdw dist="35921" dir="2700000" algn="ctr" rotWithShape="0">
              <a:srgbClr val="000000"/>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3200" b="1" i="1" baseline="30000" dirty="0">
                <a:solidFill>
                  <a:srgbClr val="FF3300"/>
                </a:solidFill>
              </a:rPr>
              <a:t>56</a:t>
            </a:r>
            <a:r>
              <a:rPr lang="en-US" sz="3200" b="1" i="1" dirty="0">
                <a:solidFill>
                  <a:srgbClr val="FF3300"/>
                </a:solidFill>
              </a:rPr>
              <a:t>Fe</a:t>
            </a:r>
            <a:endParaRPr lang="ru-RU" sz="3200" b="1" i="1" dirty="0">
              <a:solidFill>
                <a:srgbClr val="FF3300"/>
              </a:solidFill>
            </a:endParaRPr>
          </a:p>
        </p:txBody>
      </p:sp>
      <p:sp>
        <p:nvSpPr>
          <p:cNvPr id="30728" name="Text Box 2"/>
          <p:cNvSpPr txBox="1">
            <a:spLocks noChangeArrowheads="1"/>
          </p:cNvSpPr>
          <p:nvPr/>
        </p:nvSpPr>
        <p:spPr bwMode="auto">
          <a:xfrm>
            <a:off x="5148263" y="620713"/>
            <a:ext cx="3455987"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b="1" dirty="0" err="1" smtClean="0"/>
              <a:t>E.D.Donets</a:t>
            </a:r>
            <a:r>
              <a:rPr lang="en-US" sz="2400" b="1" dirty="0" smtClean="0"/>
              <a:t>, E.E. Donets</a:t>
            </a:r>
            <a:r>
              <a:rPr lang="ru-RU" sz="2400" b="1" dirty="0" smtClean="0"/>
              <a:t>,</a:t>
            </a:r>
            <a:r>
              <a:rPr lang="en-US" sz="2400" b="1" dirty="0" smtClean="0"/>
              <a:t> </a:t>
            </a:r>
            <a:r>
              <a:rPr lang="en-US" sz="2400" b="1" dirty="0" err="1" smtClean="0"/>
              <a:t>V.V.Salnikov</a:t>
            </a:r>
            <a:r>
              <a:rPr lang="en-US" sz="2400" b="1" dirty="0" smtClean="0"/>
              <a:t>, </a:t>
            </a:r>
            <a:r>
              <a:rPr lang="en-US" sz="2400" b="1" dirty="0" err="1" smtClean="0"/>
              <a:t>D.E.Donets</a:t>
            </a:r>
            <a:r>
              <a:rPr lang="en-US" sz="2400" b="1" dirty="0" smtClean="0"/>
              <a:t> .</a:t>
            </a:r>
            <a:endParaRPr lang="ru-RU" sz="2400" b="1" dirty="0"/>
          </a:p>
        </p:txBody>
      </p:sp>
      <p:sp>
        <p:nvSpPr>
          <p:cNvPr id="10" name="Прямоугольник 9"/>
          <p:cNvSpPr/>
          <p:nvPr/>
        </p:nvSpPr>
        <p:spPr>
          <a:xfrm>
            <a:off x="395536" y="4077072"/>
            <a:ext cx="8280920" cy="2677656"/>
          </a:xfrm>
          <a:prstGeom prst="rect">
            <a:avLst/>
          </a:prstGeom>
        </p:spPr>
        <p:txBody>
          <a:bodyPr wrap="square">
            <a:spAutoFit/>
          </a:bodyPr>
          <a:lstStyle/>
          <a:p>
            <a:pPr algn="just"/>
            <a:r>
              <a:rPr lang="en-US" sz="2800" b="1" dirty="0" smtClean="0"/>
              <a:t>     The prize was established by the international community of researchers involved in the physics and technology of ion production and ion sources, and it has been awarded once every two years on a competitive basis for the most outstanding achievement.</a:t>
            </a:r>
            <a:endParaRPr lang="ru-RU" sz="2800" b="1" dirty="0"/>
          </a:p>
        </p:txBody>
      </p:sp>
    </p:spTree>
    <p:extLst>
      <p:ext uri="{BB962C8B-B14F-4D97-AF65-F5344CB8AC3E}">
        <p14:creationId xmlns="" xmlns:p14="http://schemas.microsoft.com/office/powerpoint/2010/main" val="18143539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396290"/>
                                        </p:tgtEl>
                                        <p:attrNameLst>
                                          <p:attrName>style.visibility</p:attrName>
                                        </p:attrNameLst>
                                      </p:cBhvr>
                                      <p:to>
                                        <p:strVal val="visible"/>
                                      </p:to>
                                    </p:set>
                                    <p:anim calcmode="lin" valueType="num">
                                      <p:cBhvr>
                                        <p:cTn id="7" dur="500" fill="hold"/>
                                        <p:tgtEl>
                                          <p:spTgt spid="396290"/>
                                        </p:tgtEl>
                                        <p:attrNameLst>
                                          <p:attrName>ppt_w</p:attrName>
                                        </p:attrNameLst>
                                      </p:cBhvr>
                                      <p:tavLst>
                                        <p:tav tm="0">
                                          <p:val>
                                            <p:fltVal val="0"/>
                                          </p:val>
                                        </p:tav>
                                        <p:tav tm="100000">
                                          <p:val>
                                            <p:strVal val="#ppt_w"/>
                                          </p:val>
                                        </p:tav>
                                      </p:tavLst>
                                    </p:anim>
                                    <p:anim calcmode="lin" valueType="num">
                                      <p:cBhvr>
                                        <p:cTn id="8" dur="500" fill="hold"/>
                                        <p:tgtEl>
                                          <p:spTgt spid="396290"/>
                                        </p:tgtEl>
                                        <p:attrNameLst>
                                          <p:attrName>ppt_h</p:attrName>
                                        </p:attrNameLst>
                                      </p:cBhvr>
                                      <p:tavLst>
                                        <p:tav tm="0">
                                          <p:val>
                                            <p:fltVal val="0"/>
                                          </p:val>
                                        </p:tav>
                                        <p:tav tm="100000">
                                          <p:val>
                                            <p:strVal val="#ppt_h"/>
                                          </p:val>
                                        </p:tav>
                                      </p:tavLst>
                                    </p:anim>
                                    <p:animEffect transition="in" filter="fade">
                                      <p:cBhvr>
                                        <p:cTn id="9" dur="500"/>
                                        <p:tgtEl>
                                          <p:spTgt spid="396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5"/>
          <p:cNvSpPr>
            <a:spLocks noGrp="1"/>
          </p:cNvSpPr>
          <p:nvPr>
            <p:ph type="sldNum" sz="quarter" idx="12"/>
          </p:nvPr>
        </p:nvSpPr>
        <p:spPr/>
        <p:txBody>
          <a:bodyPr/>
          <a:lstStyle/>
          <a:p>
            <a:fld id="{BAA30670-D38B-4CDA-A163-7D065C1F112A}" type="slidenum">
              <a:rPr lang="ru-RU"/>
              <a:pPr/>
              <a:t>24</a:t>
            </a:fld>
            <a:endParaRPr lang="ru-RU"/>
          </a:p>
        </p:txBody>
      </p:sp>
      <p:pic>
        <p:nvPicPr>
          <p:cNvPr id="133124" name="Picture 4" descr="сканирование0003"/>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a:xfrm>
            <a:off x="489655" y="1208087"/>
            <a:ext cx="8186801" cy="5095081"/>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133128" name="Text Box 8"/>
          <p:cNvSpPr txBox="1">
            <a:spLocks noChangeArrowheads="1"/>
          </p:cNvSpPr>
          <p:nvPr/>
        </p:nvSpPr>
        <p:spPr bwMode="auto">
          <a:xfrm>
            <a:off x="-36512" y="0"/>
            <a:ext cx="9144000" cy="70788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4000" b="1" dirty="0" smtClean="0">
                <a:solidFill>
                  <a:srgbClr val="FF0000"/>
                </a:solidFill>
              </a:rPr>
              <a:t>JINR Directorate visit</a:t>
            </a:r>
            <a:endParaRPr lang="ru-RU" sz="4000" b="1" dirty="0">
              <a:solidFill>
                <a:srgbClr val="FF0000"/>
              </a:solidFill>
              <a:effectLst>
                <a:outerShdw blurRad="38100" dist="38100" dir="2700000" algn="tl">
                  <a:srgbClr val="000000"/>
                </a:outerShdw>
              </a:effectLst>
            </a:endParaRPr>
          </a:p>
        </p:txBody>
      </p:sp>
      <p:sp>
        <p:nvSpPr>
          <p:cNvPr id="228352" name="Text Box 0"/>
          <p:cNvSpPr txBox="1">
            <a:spLocks noChangeArrowheads="1"/>
          </p:cNvSpPr>
          <p:nvPr/>
        </p:nvSpPr>
        <p:spPr bwMode="auto">
          <a:xfrm>
            <a:off x="8605838" y="6165850"/>
            <a:ext cx="287337"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sz="1200">
                <a:solidFill>
                  <a:schemeClr val="bg1"/>
                </a:solidFill>
              </a:rPr>
              <a:t>9</a:t>
            </a:r>
          </a:p>
        </p:txBody>
      </p:sp>
    </p:spTree>
    <p:extLst>
      <p:ext uri="{BB962C8B-B14F-4D97-AF65-F5344CB8AC3E}">
        <p14:creationId xmlns="" xmlns:p14="http://schemas.microsoft.com/office/powerpoint/2010/main" val="9966256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A1EEE034-CF5D-4FE7-93B4-9DBC2C36D581}" type="slidenum">
              <a:rPr lang="ru-RU" altLang="ru-RU" smtClean="0">
                <a:solidFill>
                  <a:srgbClr val="000000"/>
                </a:solidFill>
              </a:rPr>
              <a:pPr>
                <a:defRPr/>
              </a:pPr>
              <a:t>25</a:t>
            </a:fld>
            <a:endParaRPr lang="ru-RU" altLang="ru-RU">
              <a:solidFill>
                <a:srgbClr val="000000"/>
              </a:solidFill>
            </a:endParaRPr>
          </a:p>
        </p:txBody>
      </p:sp>
      <p:sp>
        <p:nvSpPr>
          <p:cNvPr id="6" name="Прямоугольник 5"/>
          <p:cNvSpPr/>
          <p:nvPr/>
        </p:nvSpPr>
        <p:spPr>
          <a:xfrm>
            <a:off x="2363550" y="260648"/>
            <a:ext cx="184841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288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489" y="116632"/>
            <a:ext cx="4671527" cy="663197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Рисунок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41512" y="1509192"/>
            <a:ext cx="4722976" cy="3451840"/>
          </a:xfrm>
          <a:prstGeom prst="rect">
            <a:avLst/>
          </a:prstGeom>
          <a:noFill/>
          <a:ln>
            <a:solidFill>
              <a:schemeClr val="tx1"/>
            </a:solidFill>
          </a:ln>
        </p:spPr>
      </p:pic>
    </p:spTree>
    <p:extLst>
      <p:ext uri="{BB962C8B-B14F-4D97-AF65-F5344CB8AC3E}">
        <p14:creationId xmlns:p14="http://schemas.microsoft.com/office/powerpoint/2010/main" xmlns="" val="4017747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127AC06A-CB2F-40F6-81D2-5F747F6C80D1}" type="slidenum">
              <a:rPr lang="ru-RU" smtClean="0"/>
              <a:pPr/>
              <a:t>26</a:t>
            </a:fld>
            <a:endParaRPr lang="ru-RU"/>
          </a:p>
        </p:txBody>
      </p:sp>
      <p:pic>
        <p:nvPicPr>
          <p:cNvPr id="3" name="Рисунок 2"/>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260648"/>
            <a:ext cx="8640960" cy="5976664"/>
          </a:xfrm>
          <a:prstGeom prst="rect">
            <a:avLst/>
          </a:prstGeom>
          <a:noFill/>
          <a:ln>
            <a:solidFill>
              <a:schemeClr val="tx1"/>
            </a:solid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95536" y="188640"/>
            <a:ext cx="8496944" cy="369332"/>
          </a:xfrm>
          <a:prstGeom prst="rect">
            <a:avLst/>
          </a:prstGeom>
        </p:spPr>
        <p:txBody>
          <a:bodyPr wrap="square">
            <a:spAutoFit/>
          </a:bodyPr>
          <a:lstStyle/>
          <a:p>
            <a:r>
              <a:rPr lang="en-US" dirty="0" smtClean="0"/>
              <a:t>http://becquerel.jinr.ru/photos/baldin/Baldin90/books/rus/Malakhov_book_.pdf</a:t>
            </a:r>
            <a:endParaRPr lang="ru-RU" dirty="0"/>
          </a:p>
        </p:txBody>
      </p:sp>
      <p:pic>
        <p:nvPicPr>
          <p:cNvPr id="791554" name="Picture 2" descr="https://cdn1.ozone.ru/multimedia/c1200/1025414961.jpg"/>
          <p:cNvPicPr>
            <a:picLocks noChangeAspect="1" noChangeArrowheads="1"/>
          </p:cNvPicPr>
          <p:nvPr/>
        </p:nvPicPr>
        <p:blipFill>
          <a:blip r:embed="rId3" cstate="print"/>
          <a:srcRect/>
          <a:stretch>
            <a:fillRect/>
          </a:stretch>
        </p:blipFill>
        <p:spPr bwMode="auto">
          <a:xfrm>
            <a:off x="395536" y="548680"/>
            <a:ext cx="4079134" cy="5904656"/>
          </a:xfrm>
          <a:prstGeom prst="rect">
            <a:avLst/>
          </a:prstGeom>
          <a:noFill/>
        </p:spPr>
      </p:pic>
      <p:graphicFrame>
        <p:nvGraphicFramePr>
          <p:cNvPr id="708609" name="Object 1"/>
          <p:cNvGraphicFramePr>
            <a:graphicFrameLocks noGrp="1" noChangeAspect="1"/>
          </p:cNvGraphicFramePr>
          <p:nvPr/>
        </p:nvGraphicFramePr>
        <p:xfrm>
          <a:off x="4716016" y="4110075"/>
          <a:ext cx="1209722" cy="1983221"/>
        </p:xfrm>
        <a:graphic>
          <a:graphicData uri="http://schemas.openxmlformats.org/presentationml/2006/ole">
            <p:oleObj spid="_x0000_s165890" name="Точечный рисунок" r:id="rId4" imgW="4629796" imgH="7590476" progId="PBrush">
              <p:embed/>
            </p:oleObj>
          </a:graphicData>
        </a:graphic>
      </p:graphicFrame>
      <p:pic>
        <p:nvPicPr>
          <p:cNvPr id="708611" name="Picture 3" descr="https://lib.uni-dubna.ru/biblweb/search/img/sisakyan1.jpg"/>
          <p:cNvPicPr>
            <a:picLocks noChangeAspect="1" noChangeArrowheads="1"/>
          </p:cNvPicPr>
          <p:nvPr/>
        </p:nvPicPr>
        <p:blipFill>
          <a:blip r:embed="rId5" cstate="print"/>
          <a:srcRect/>
          <a:stretch>
            <a:fillRect/>
          </a:stretch>
        </p:blipFill>
        <p:spPr bwMode="auto">
          <a:xfrm>
            <a:off x="7668344" y="4149080"/>
            <a:ext cx="1296144" cy="1948537"/>
          </a:xfrm>
          <a:prstGeom prst="rect">
            <a:avLst/>
          </a:prstGeom>
          <a:noFill/>
        </p:spPr>
      </p:pic>
      <p:sp>
        <p:nvSpPr>
          <p:cNvPr id="7" name="TextBox 6"/>
          <p:cNvSpPr txBox="1"/>
          <p:nvPr/>
        </p:nvSpPr>
        <p:spPr>
          <a:xfrm>
            <a:off x="4572000" y="6093296"/>
            <a:ext cx="2520280" cy="400110"/>
          </a:xfrm>
          <a:prstGeom prst="rect">
            <a:avLst/>
          </a:prstGeom>
          <a:noFill/>
        </p:spPr>
        <p:txBody>
          <a:bodyPr wrap="square" rtlCol="0">
            <a:spAutoFit/>
          </a:bodyPr>
          <a:lstStyle/>
          <a:p>
            <a:r>
              <a:rPr lang="en-US" sz="2000" b="1" dirty="0" smtClean="0"/>
              <a:t>V.G. </a:t>
            </a:r>
            <a:r>
              <a:rPr lang="en-US" sz="2000" b="1" dirty="0" err="1" smtClean="0"/>
              <a:t>Kadyshevsky</a:t>
            </a:r>
            <a:endParaRPr lang="ru-RU" sz="2000" b="1" dirty="0"/>
          </a:p>
        </p:txBody>
      </p:sp>
      <p:sp>
        <p:nvSpPr>
          <p:cNvPr id="8" name="TextBox 7"/>
          <p:cNvSpPr txBox="1"/>
          <p:nvPr/>
        </p:nvSpPr>
        <p:spPr>
          <a:xfrm>
            <a:off x="7524328" y="6093296"/>
            <a:ext cx="1584176" cy="369332"/>
          </a:xfrm>
          <a:prstGeom prst="rect">
            <a:avLst/>
          </a:prstGeom>
          <a:noFill/>
        </p:spPr>
        <p:txBody>
          <a:bodyPr wrap="square" rtlCol="0">
            <a:spAutoFit/>
          </a:bodyPr>
          <a:lstStyle/>
          <a:p>
            <a:r>
              <a:rPr lang="en-US" b="1" dirty="0" smtClean="0"/>
              <a:t>A.N. </a:t>
            </a:r>
            <a:r>
              <a:rPr lang="en-US" b="1" dirty="0" err="1" smtClean="0"/>
              <a:t>Sisakyan</a:t>
            </a:r>
            <a:endParaRPr lang="ru-RU" b="1" dirty="0"/>
          </a:p>
        </p:txBody>
      </p:sp>
      <p:sp>
        <p:nvSpPr>
          <p:cNvPr id="9" name="Прямоугольник 8"/>
          <p:cNvSpPr/>
          <p:nvPr/>
        </p:nvSpPr>
        <p:spPr>
          <a:xfrm>
            <a:off x="5076056" y="620688"/>
            <a:ext cx="3456384" cy="2246769"/>
          </a:xfrm>
          <a:prstGeom prst="rect">
            <a:avLst/>
          </a:prstGeom>
        </p:spPr>
        <p:txBody>
          <a:bodyPr wrap="square">
            <a:spAutoFit/>
          </a:bodyPr>
          <a:lstStyle/>
          <a:p>
            <a:pPr algn="just"/>
            <a:r>
              <a:rPr lang="ru-RU" sz="1400" b="1" i="1" dirty="0" smtClean="0"/>
              <a:t>«Посвящается моему учителю и другу академику РАН Александру Михайловичу </a:t>
            </a:r>
            <a:r>
              <a:rPr lang="ru-RU" sz="1400" b="1" i="1" dirty="0" err="1" smtClean="0"/>
              <a:t>Балдину</a:t>
            </a:r>
            <a:r>
              <a:rPr lang="ru-RU" sz="1400" b="1" i="1" dirty="0" smtClean="0"/>
              <a:t> и славному коллективу Лаборатории высоких энергий ОИЯИ, который не только выстоял в 1990-е гг., но и осуществил в это тяжелое время ввод в строй сверхпроводящего ускорителя (</a:t>
            </a:r>
            <a:r>
              <a:rPr lang="ru-RU" sz="1400" b="1" i="1" dirty="0" err="1" smtClean="0"/>
              <a:t>нуклотрон</a:t>
            </a:r>
            <a:r>
              <a:rPr lang="ru-RU" sz="1400" b="1" i="1" dirty="0" smtClean="0"/>
              <a:t>) и обеспечил проведение физических исследований на синхрофазотроне»</a:t>
            </a:r>
            <a:endParaRPr lang="ru-RU" sz="1400" b="1" i="1" dirty="0"/>
          </a:p>
        </p:txBody>
      </p:sp>
      <p:pic>
        <p:nvPicPr>
          <p:cNvPr id="708612" name="Picture 4"/>
          <p:cNvPicPr>
            <a:picLocks noChangeAspect="1" noChangeArrowheads="1"/>
          </p:cNvPicPr>
          <p:nvPr/>
        </p:nvPicPr>
        <p:blipFill>
          <a:blip r:embed="rId6" cstate="print"/>
          <a:srcRect/>
          <a:stretch>
            <a:fillRect/>
          </a:stretch>
        </p:blipFill>
        <p:spPr bwMode="auto">
          <a:xfrm>
            <a:off x="6084168" y="3002492"/>
            <a:ext cx="1440160" cy="1938676"/>
          </a:xfrm>
          <a:prstGeom prst="rect">
            <a:avLst/>
          </a:prstGeom>
          <a:noFill/>
          <a:ln w="9525">
            <a:noFill/>
            <a:miter lim="800000"/>
            <a:headEnd/>
            <a:tailEnd/>
          </a:ln>
        </p:spPr>
      </p:pic>
      <p:sp>
        <p:nvSpPr>
          <p:cNvPr id="11" name="TextBox 10"/>
          <p:cNvSpPr txBox="1"/>
          <p:nvPr/>
        </p:nvSpPr>
        <p:spPr>
          <a:xfrm>
            <a:off x="6084168" y="5085184"/>
            <a:ext cx="1584176" cy="369332"/>
          </a:xfrm>
          <a:prstGeom prst="rect">
            <a:avLst/>
          </a:prstGeom>
          <a:noFill/>
        </p:spPr>
        <p:txBody>
          <a:bodyPr wrap="square" rtlCol="0">
            <a:spAutoFit/>
          </a:bodyPr>
          <a:lstStyle/>
          <a:p>
            <a:r>
              <a:rPr lang="en-US" b="1" dirty="0" smtClean="0"/>
              <a:t>A.M. </a:t>
            </a:r>
            <a:r>
              <a:rPr lang="en-US" b="1" dirty="0" err="1" smtClean="0"/>
              <a:t>Baldin</a:t>
            </a:r>
            <a:endParaRPr lang="ru-RU" b="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304800" y="2514600"/>
            <a:ext cx="8382000" cy="1311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buFontTx/>
              <a:buChar char="•"/>
            </a:pPr>
            <a:endParaRPr lang="ru-RU" sz="3200" b="1" baseline="0">
              <a:solidFill>
                <a:srgbClr val="0000FF"/>
              </a:solidFill>
              <a:latin typeface="Times New Roman" pitchFamily="18" charset="0"/>
            </a:endParaRPr>
          </a:p>
          <a:p>
            <a:pPr eaLnBrk="0" hangingPunct="0">
              <a:spcBef>
                <a:spcPct val="50000"/>
              </a:spcBef>
            </a:pPr>
            <a:endParaRPr lang="ru-RU" sz="3200" b="1" baseline="0">
              <a:solidFill>
                <a:srgbClr val="0000FF"/>
              </a:solidFill>
              <a:latin typeface="Times New Roman" pitchFamily="18" charset="0"/>
            </a:endParaRPr>
          </a:p>
        </p:txBody>
      </p:sp>
      <p:pic>
        <p:nvPicPr>
          <p:cNvPr id="44035" name="Picture 3" descr="MedlVivod"/>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3528" y="2132856"/>
            <a:ext cx="3733800" cy="1946275"/>
          </a:xfrm>
          <a:prstGeom prst="rect">
            <a:avLst/>
          </a:prstGeom>
          <a:noFill/>
          <a:ln w="28575">
            <a:solidFill>
              <a:srgbClr val="00FF00"/>
            </a:solidFill>
            <a:miter lim="800000"/>
            <a:headEnd/>
            <a:tailEnd/>
          </a:ln>
          <a:extLst>
            <a:ext uri="{909E8E84-426E-40DD-AFC4-6F175D3DCCD1}">
              <a14:hiddenFill xmlns="" xmlns:a14="http://schemas.microsoft.com/office/drawing/2010/main">
                <a:solidFill>
                  <a:srgbClr val="FFFFFF"/>
                </a:solidFill>
              </a14:hiddenFill>
            </a:ext>
          </a:extLst>
        </p:spPr>
      </p:pic>
      <p:sp>
        <p:nvSpPr>
          <p:cNvPr id="44036" name="Line 4"/>
          <p:cNvSpPr>
            <a:spLocks noChangeShapeType="1"/>
          </p:cNvSpPr>
          <p:nvPr/>
        </p:nvSpPr>
        <p:spPr bwMode="auto">
          <a:xfrm flipV="1">
            <a:off x="3275856" y="1295400"/>
            <a:ext cx="1066800" cy="762000"/>
          </a:xfrm>
          <a:prstGeom prst="line">
            <a:avLst/>
          </a:prstGeom>
          <a:noFill/>
          <a:ln w="76200">
            <a:solidFill>
              <a:srgbClr val="FF33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4037" name="Line 5"/>
          <p:cNvSpPr>
            <a:spLocks noChangeShapeType="1"/>
          </p:cNvSpPr>
          <p:nvPr/>
        </p:nvSpPr>
        <p:spPr bwMode="auto">
          <a:xfrm flipV="1">
            <a:off x="4139952" y="2636912"/>
            <a:ext cx="592832" cy="423664"/>
          </a:xfrm>
          <a:prstGeom prst="line">
            <a:avLst/>
          </a:prstGeom>
          <a:noFill/>
          <a:ln w="76200">
            <a:solidFill>
              <a:srgbClr val="0099CC"/>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4038" name="Line 6"/>
          <p:cNvSpPr>
            <a:spLocks noChangeShapeType="1"/>
          </p:cNvSpPr>
          <p:nvPr/>
        </p:nvSpPr>
        <p:spPr bwMode="auto">
          <a:xfrm>
            <a:off x="4139952" y="3645024"/>
            <a:ext cx="720080" cy="360040"/>
          </a:xfrm>
          <a:prstGeom prst="line">
            <a:avLst/>
          </a:prstGeom>
          <a:noFill/>
          <a:ln w="76200">
            <a:solidFill>
              <a:srgbClr val="6699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4039" name="Text Box 7"/>
          <p:cNvSpPr txBox="1">
            <a:spLocks noChangeArrowheads="1"/>
          </p:cNvSpPr>
          <p:nvPr/>
        </p:nvSpPr>
        <p:spPr bwMode="auto">
          <a:xfrm>
            <a:off x="4427984" y="593393"/>
            <a:ext cx="4248472"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sz="3600" b="1" dirty="0" smtClean="0">
                <a:solidFill>
                  <a:srgbClr val="FF3300"/>
                </a:solidFill>
                <a:latin typeface="Tahoma" pitchFamily="34" charset="0"/>
                <a:ea typeface="Tahoma" pitchFamily="34" charset="0"/>
                <a:cs typeface="Tahoma" pitchFamily="34" charset="0"/>
              </a:rPr>
              <a:t>Experiments with</a:t>
            </a:r>
          </a:p>
          <a:p>
            <a:pPr eaLnBrk="0" hangingPunct="0"/>
            <a:r>
              <a:rPr lang="en-US" sz="3600" b="1" dirty="0" smtClean="0">
                <a:solidFill>
                  <a:srgbClr val="FF3300"/>
                </a:solidFill>
                <a:latin typeface="Tahoma" pitchFamily="34" charset="0"/>
                <a:ea typeface="Tahoma" pitchFamily="34" charset="0"/>
                <a:cs typeface="Tahoma" pitchFamily="34" charset="0"/>
              </a:rPr>
              <a:t>relativistic nuclei</a:t>
            </a:r>
            <a:endParaRPr lang="ru-RU" sz="3600" b="1" dirty="0">
              <a:solidFill>
                <a:srgbClr val="FF3300"/>
              </a:solidFill>
              <a:latin typeface="Tahoma" pitchFamily="34" charset="0"/>
              <a:ea typeface="Tahoma" pitchFamily="34" charset="0"/>
              <a:cs typeface="Tahoma" pitchFamily="34" charset="0"/>
            </a:endParaRPr>
          </a:p>
        </p:txBody>
      </p:sp>
      <p:sp>
        <p:nvSpPr>
          <p:cNvPr id="44040" name="Text Box 8"/>
          <p:cNvSpPr txBox="1">
            <a:spLocks noChangeArrowheads="1"/>
          </p:cNvSpPr>
          <p:nvPr/>
        </p:nvSpPr>
        <p:spPr bwMode="auto">
          <a:xfrm>
            <a:off x="4788024" y="2060848"/>
            <a:ext cx="4267200"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sz="3600" b="1" dirty="0" smtClean="0">
                <a:solidFill>
                  <a:schemeClr val="tx2">
                    <a:lumMod val="60000"/>
                    <a:lumOff val="40000"/>
                  </a:schemeClr>
                </a:solidFill>
                <a:latin typeface="Tahoma" pitchFamily="34" charset="0"/>
                <a:ea typeface="Tahoma" pitchFamily="34" charset="0"/>
                <a:cs typeface="Tahoma" pitchFamily="34" charset="0"/>
              </a:rPr>
              <a:t>Experiments with </a:t>
            </a:r>
          </a:p>
          <a:p>
            <a:pPr eaLnBrk="0" hangingPunct="0"/>
            <a:r>
              <a:rPr lang="en-US" sz="3600" b="1" dirty="0" smtClean="0">
                <a:solidFill>
                  <a:schemeClr val="tx2">
                    <a:lumMod val="60000"/>
                    <a:lumOff val="40000"/>
                  </a:schemeClr>
                </a:solidFill>
                <a:latin typeface="Tahoma" pitchFamily="34" charset="0"/>
                <a:ea typeface="Tahoma" pitchFamily="34" charset="0"/>
                <a:cs typeface="Tahoma" pitchFamily="34" charset="0"/>
              </a:rPr>
              <a:t>polarized beams</a:t>
            </a:r>
            <a:endParaRPr lang="ru-RU" sz="3600" b="1" baseline="0" dirty="0">
              <a:solidFill>
                <a:schemeClr val="tx2">
                  <a:lumMod val="60000"/>
                  <a:lumOff val="40000"/>
                </a:schemeClr>
              </a:solidFill>
              <a:latin typeface="Tahoma" pitchFamily="34" charset="0"/>
              <a:ea typeface="Tahoma" pitchFamily="34" charset="0"/>
              <a:cs typeface="Tahoma" pitchFamily="34" charset="0"/>
            </a:endParaRPr>
          </a:p>
        </p:txBody>
      </p:sp>
      <p:sp>
        <p:nvSpPr>
          <p:cNvPr id="44041" name="Text Box 9"/>
          <p:cNvSpPr txBox="1">
            <a:spLocks noChangeArrowheads="1"/>
          </p:cNvSpPr>
          <p:nvPr/>
        </p:nvSpPr>
        <p:spPr bwMode="auto">
          <a:xfrm>
            <a:off x="4860032" y="3717032"/>
            <a:ext cx="419100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sz="3600" b="1" dirty="0" smtClean="0">
                <a:solidFill>
                  <a:srgbClr val="669900"/>
                </a:solidFill>
                <a:latin typeface="Tahoma" pitchFamily="34" charset="0"/>
                <a:ea typeface="Tahoma" pitchFamily="34" charset="0"/>
                <a:cs typeface="Tahoma" pitchFamily="34" charset="0"/>
              </a:rPr>
              <a:t>Applied research</a:t>
            </a:r>
            <a:endParaRPr lang="ru-RU" sz="3600" b="1" baseline="0" dirty="0">
              <a:solidFill>
                <a:srgbClr val="669900"/>
              </a:solidFill>
              <a:latin typeface="Tahoma" pitchFamily="34" charset="0"/>
              <a:ea typeface="Tahoma" pitchFamily="34" charset="0"/>
              <a:cs typeface="Tahoma" pitchFamily="34" charset="0"/>
            </a:endParaRPr>
          </a:p>
        </p:txBody>
      </p:sp>
      <p:sp>
        <p:nvSpPr>
          <p:cNvPr id="44043" name="Text Box 11"/>
          <p:cNvSpPr txBox="1">
            <a:spLocks noChangeArrowheads="1"/>
          </p:cNvSpPr>
          <p:nvPr/>
        </p:nvSpPr>
        <p:spPr bwMode="auto">
          <a:xfrm>
            <a:off x="2268091" y="3500438"/>
            <a:ext cx="179985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400" b="1" baseline="0" dirty="0" err="1">
                <a:solidFill>
                  <a:schemeClr val="bg1"/>
                </a:solidFill>
                <a:latin typeface="Tahoma" pitchFamily="34" charset="0"/>
              </a:rPr>
              <a:t>Nuclotron</a:t>
            </a:r>
            <a:endParaRPr lang="ru-RU" sz="2400" b="1" baseline="0" dirty="0">
              <a:solidFill>
                <a:schemeClr val="bg1"/>
              </a:solidFill>
              <a:latin typeface="Tahoma" pitchFamily="34" charset="0"/>
            </a:endParaRPr>
          </a:p>
        </p:txBody>
      </p:sp>
      <p:sp>
        <p:nvSpPr>
          <p:cNvPr id="2" name="Номер слайда 1"/>
          <p:cNvSpPr>
            <a:spLocks noGrp="1"/>
          </p:cNvSpPr>
          <p:nvPr>
            <p:ph type="sldNum" sz="quarter" idx="12"/>
          </p:nvPr>
        </p:nvSpPr>
        <p:spPr/>
        <p:txBody>
          <a:bodyPr/>
          <a:lstStyle/>
          <a:p>
            <a:fld id="{127AC06A-CB2F-40F6-81D2-5F747F6C80D1}" type="slidenum">
              <a:rPr lang="ru-RU" smtClean="0"/>
              <a:pPr/>
              <a:t>28</a:t>
            </a:fld>
            <a:endParaRPr lang="ru-RU" dirty="0"/>
          </a:p>
        </p:txBody>
      </p:sp>
      <p:sp>
        <p:nvSpPr>
          <p:cNvPr id="12" name="Прямоугольник 11"/>
          <p:cNvSpPr/>
          <p:nvPr/>
        </p:nvSpPr>
        <p:spPr>
          <a:xfrm>
            <a:off x="4788024" y="4797152"/>
            <a:ext cx="2810385" cy="1261884"/>
          </a:xfrm>
          <a:prstGeom prst="rect">
            <a:avLst/>
          </a:prstGeom>
        </p:spPr>
        <p:txBody>
          <a:bodyPr wrap="none">
            <a:spAutoFit/>
          </a:bodyPr>
          <a:lstStyle/>
          <a:p>
            <a:r>
              <a:rPr lang="ru-RU" sz="4000" b="1" dirty="0" smtClean="0">
                <a:solidFill>
                  <a:schemeClr val="accent6">
                    <a:lumMod val="75000"/>
                  </a:schemeClr>
                </a:solidFill>
              </a:rPr>
              <a:t> </a:t>
            </a:r>
            <a:r>
              <a:rPr lang="en-US" sz="3600" b="1" dirty="0" smtClean="0">
                <a:solidFill>
                  <a:schemeClr val="accent6">
                    <a:lumMod val="75000"/>
                  </a:schemeClr>
                </a:solidFill>
                <a:latin typeface="Tahoma" pitchFamily="34" charset="0"/>
                <a:ea typeface="Tahoma" pitchFamily="34" charset="0"/>
                <a:cs typeface="Tahoma" pitchFamily="34" charset="0"/>
              </a:rPr>
              <a:t>Testing of</a:t>
            </a:r>
            <a:endParaRPr lang="ru-RU" sz="3600" b="1" dirty="0" smtClean="0">
              <a:solidFill>
                <a:schemeClr val="accent6">
                  <a:lumMod val="75000"/>
                </a:schemeClr>
              </a:solidFill>
              <a:latin typeface="Tahoma" pitchFamily="34" charset="0"/>
              <a:ea typeface="Tahoma" pitchFamily="34" charset="0"/>
              <a:cs typeface="Tahoma" pitchFamily="34" charset="0"/>
            </a:endParaRPr>
          </a:p>
          <a:p>
            <a:r>
              <a:rPr lang="en-US" sz="3600" b="1" dirty="0" smtClean="0">
                <a:solidFill>
                  <a:schemeClr val="accent6">
                    <a:lumMod val="75000"/>
                  </a:schemeClr>
                </a:solidFill>
                <a:latin typeface="Tahoma" pitchFamily="34" charset="0"/>
                <a:ea typeface="Tahoma" pitchFamily="34" charset="0"/>
                <a:cs typeface="Tahoma" pitchFamily="34" charset="0"/>
              </a:rPr>
              <a:t> equipment</a:t>
            </a:r>
            <a:endParaRPr lang="ru-RU" sz="3600" b="1" dirty="0">
              <a:solidFill>
                <a:schemeClr val="accent6">
                  <a:lumMod val="75000"/>
                </a:schemeClr>
              </a:solidFill>
              <a:latin typeface="Tahoma" pitchFamily="34" charset="0"/>
              <a:ea typeface="Tahoma" pitchFamily="34" charset="0"/>
              <a:cs typeface="Tahoma" pitchFamily="34" charset="0"/>
            </a:endParaRPr>
          </a:p>
        </p:txBody>
      </p:sp>
      <p:sp>
        <p:nvSpPr>
          <p:cNvPr id="17" name="Line 6"/>
          <p:cNvSpPr>
            <a:spLocks noChangeShapeType="1"/>
          </p:cNvSpPr>
          <p:nvPr/>
        </p:nvSpPr>
        <p:spPr bwMode="auto">
          <a:xfrm>
            <a:off x="3419872" y="4221088"/>
            <a:ext cx="1512168" cy="1152128"/>
          </a:xfrm>
          <a:prstGeom prst="line">
            <a:avLst/>
          </a:prstGeom>
          <a:noFill/>
          <a:ln w="76200">
            <a:solidFill>
              <a:schemeClr val="accent6"/>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Tree>
    <p:extLst>
      <p:ext uri="{BB962C8B-B14F-4D97-AF65-F5344CB8AC3E}">
        <p14:creationId xmlns="" xmlns:p14="http://schemas.microsoft.com/office/powerpoint/2010/main" val="151380009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3"/>
          <p:cNvSpPr>
            <a:spLocks noGrp="1"/>
          </p:cNvSpPr>
          <p:nvPr>
            <p:ph type="sldNum" sz="quarter" idx="12"/>
          </p:nvPr>
        </p:nvSpPr>
        <p:spPr/>
        <p:txBody>
          <a:bodyPr/>
          <a:lstStyle/>
          <a:p>
            <a:fld id="{D5D1E10B-20C9-433E-B9AA-DF3E89A346D0}" type="slidenum">
              <a:rPr lang="ru-RU"/>
              <a:pPr/>
              <a:t>29</a:t>
            </a:fld>
            <a:endParaRPr lang="ru-RU" dirty="0"/>
          </a:p>
        </p:txBody>
      </p:sp>
      <p:pic>
        <p:nvPicPr>
          <p:cNvPr id="106498" name="Picture 1026"/>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8666" y="548680"/>
            <a:ext cx="8857830" cy="5718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499" name="Line 1027"/>
          <p:cNvSpPr>
            <a:spLocks noChangeShapeType="1"/>
          </p:cNvSpPr>
          <p:nvPr/>
        </p:nvSpPr>
        <p:spPr bwMode="auto">
          <a:xfrm>
            <a:off x="539750" y="3284538"/>
            <a:ext cx="0" cy="0"/>
          </a:xfrm>
          <a:prstGeom prst="line">
            <a:avLst/>
          </a:prstGeom>
          <a:noFill/>
          <a:ln w="952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 name="TextBox 4"/>
          <p:cNvSpPr txBox="1"/>
          <p:nvPr/>
        </p:nvSpPr>
        <p:spPr>
          <a:xfrm>
            <a:off x="6876256" y="5733256"/>
            <a:ext cx="2016224" cy="461665"/>
          </a:xfrm>
          <a:prstGeom prst="rect">
            <a:avLst/>
          </a:prstGeom>
          <a:noFill/>
        </p:spPr>
        <p:txBody>
          <a:bodyPr wrap="square" rtlCol="0">
            <a:spAutoFit/>
          </a:bodyPr>
          <a:lstStyle/>
          <a:p>
            <a:r>
              <a:rPr lang="en-US" sz="2400" b="1" dirty="0" smtClean="0"/>
              <a:t>(1993-2007)</a:t>
            </a:r>
            <a:endParaRPr lang="ru-RU" sz="2400" b="1" dirty="0"/>
          </a:p>
        </p:txBody>
      </p:sp>
    </p:spTree>
    <p:extLst>
      <p:ext uri="{BB962C8B-B14F-4D97-AF65-F5344CB8AC3E}">
        <p14:creationId xmlns="" xmlns:p14="http://schemas.microsoft.com/office/powerpoint/2010/main" val="21463530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5"/>
          <p:cNvSpPr>
            <a:spLocks noGrp="1"/>
          </p:cNvSpPr>
          <p:nvPr>
            <p:ph type="sldNum" sz="quarter" idx="12"/>
          </p:nvPr>
        </p:nvSpPr>
        <p:spPr/>
        <p:txBody>
          <a:bodyPr/>
          <a:lstStyle/>
          <a:p>
            <a:fld id="{379167C1-A5AC-4C5B-973E-0DC5C8BAC904}" type="slidenum">
              <a:rPr lang="ru-RU"/>
              <a:pPr/>
              <a:t>3</a:t>
            </a:fld>
            <a:endParaRPr lang="ru-RU"/>
          </a:p>
        </p:txBody>
      </p:sp>
      <p:pic>
        <p:nvPicPr>
          <p:cNvPr id="29081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4150" y="1425575"/>
            <a:ext cx="8851900" cy="4164013"/>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3203848" y="548680"/>
            <a:ext cx="2952328" cy="646331"/>
          </a:xfrm>
          <a:prstGeom prst="rect">
            <a:avLst/>
          </a:prstGeom>
          <a:noFill/>
        </p:spPr>
        <p:txBody>
          <a:bodyPr wrap="square" rtlCol="0">
            <a:spAutoFit/>
          </a:bodyPr>
          <a:lstStyle/>
          <a:p>
            <a:r>
              <a:rPr lang="en-US" sz="3600" b="1" i="1" dirty="0" err="1" smtClean="0">
                <a:solidFill>
                  <a:schemeClr val="tx2">
                    <a:lumMod val="75000"/>
                  </a:schemeClr>
                </a:solidFill>
              </a:rPr>
              <a:t>b</a:t>
            </a:r>
            <a:r>
              <a:rPr lang="en-US" sz="3600" b="1" i="1" baseline="-25000" dirty="0" err="1" smtClean="0">
                <a:solidFill>
                  <a:schemeClr val="tx2">
                    <a:lumMod val="75000"/>
                  </a:schemeClr>
                </a:solidFill>
              </a:rPr>
              <a:t>ik</a:t>
            </a:r>
            <a:r>
              <a:rPr lang="en-US" sz="3600" b="1" i="1" dirty="0" smtClean="0">
                <a:solidFill>
                  <a:schemeClr val="tx2">
                    <a:lumMod val="75000"/>
                  </a:schemeClr>
                </a:solidFill>
              </a:rPr>
              <a:t> = -(</a:t>
            </a:r>
            <a:r>
              <a:rPr lang="en-US" sz="3600" b="1" i="1" dirty="0" err="1" smtClean="0">
                <a:solidFill>
                  <a:schemeClr val="tx2">
                    <a:lumMod val="75000"/>
                  </a:schemeClr>
                </a:solidFill>
              </a:rPr>
              <a:t>u</a:t>
            </a:r>
            <a:r>
              <a:rPr lang="en-US" sz="3600" b="1" i="1" baseline="-25000" dirty="0" err="1" smtClean="0">
                <a:solidFill>
                  <a:schemeClr val="tx2">
                    <a:lumMod val="75000"/>
                  </a:schemeClr>
                </a:solidFill>
              </a:rPr>
              <a:t>i</a:t>
            </a:r>
            <a:r>
              <a:rPr lang="en-US" sz="3600" b="1" i="1" baseline="-25000" dirty="0" smtClean="0">
                <a:solidFill>
                  <a:schemeClr val="tx2">
                    <a:lumMod val="75000"/>
                  </a:schemeClr>
                </a:solidFill>
              </a:rPr>
              <a:t> </a:t>
            </a:r>
            <a:r>
              <a:rPr lang="en-US" sz="3600" b="1" i="1" dirty="0" smtClean="0">
                <a:solidFill>
                  <a:schemeClr val="tx2">
                    <a:lumMod val="75000"/>
                  </a:schemeClr>
                </a:solidFill>
              </a:rPr>
              <a:t>- </a:t>
            </a:r>
            <a:r>
              <a:rPr lang="en-US" sz="3600" b="1" i="1" dirty="0" err="1" smtClean="0">
                <a:solidFill>
                  <a:schemeClr val="tx2">
                    <a:lumMod val="75000"/>
                  </a:schemeClr>
                </a:solidFill>
              </a:rPr>
              <a:t>u</a:t>
            </a:r>
            <a:r>
              <a:rPr lang="en-US" sz="3600" b="1" i="1" baseline="-25000" dirty="0" err="1" smtClean="0">
                <a:solidFill>
                  <a:schemeClr val="tx2">
                    <a:lumMod val="75000"/>
                  </a:schemeClr>
                </a:solidFill>
              </a:rPr>
              <a:t>k</a:t>
            </a:r>
            <a:r>
              <a:rPr lang="en-US" sz="3600" b="1" i="1" dirty="0" smtClean="0">
                <a:solidFill>
                  <a:schemeClr val="tx2">
                    <a:lumMod val="75000"/>
                  </a:schemeClr>
                </a:solidFill>
              </a:rPr>
              <a:t>)</a:t>
            </a:r>
            <a:r>
              <a:rPr lang="en-US" sz="3600" b="1" i="1" baseline="30000" dirty="0" smtClean="0">
                <a:solidFill>
                  <a:schemeClr val="tx2">
                    <a:lumMod val="75000"/>
                  </a:schemeClr>
                </a:solidFill>
              </a:rPr>
              <a:t>2</a:t>
            </a:r>
            <a:endParaRPr lang="ru-RU" sz="3600" b="1" i="1" baseline="30000" dirty="0">
              <a:solidFill>
                <a:schemeClr val="tx2">
                  <a:lumMod val="75000"/>
                </a:schemeClr>
              </a:solidFill>
            </a:endParaRPr>
          </a:p>
        </p:txBody>
      </p:sp>
    </p:spTree>
    <p:extLst>
      <p:ext uri="{BB962C8B-B14F-4D97-AF65-F5344CB8AC3E}">
        <p14:creationId xmlns="" xmlns:p14="http://schemas.microsoft.com/office/powerpoint/2010/main" val="18235848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p:cNvSpPr>
            <a:spLocks noChangeArrowheads="1"/>
          </p:cNvSpPr>
          <p:nvPr/>
        </p:nvSpPr>
        <p:spPr bwMode="auto">
          <a:xfrm>
            <a:off x="3275856" y="188640"/>
            <a:ext cx="5715000" cy="6408737"/>
          </a:xfrm>
          <a:prstGeom prst="rect">
            <a:avLst/>
          </a:prstGeom>
          <a:noFill/>
          <a:ln w="2857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567299" name="AutoShape 3"/>
          <p:cNvSpPr>
            <a:spLocks noChangeAspect="1" noChangeArrowheads="1"/>
          </p:cNvSpPr>
          <p:nvPr/>
        </p:nvSpPr>
        <p:spPr bwMode="auto">
          <a:xfrm>
            <a:off x="4495800" y="1219200"/>
            <a:ext cx="914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67300" name="AutoShape 4"/>
          <p:cNvSpPr>
            <a:spLocks noChangeAspect="1" noChangeArrowheads="1"/>
          </p:cNvSpPr>
          <p:nvPr/>
        </p:nvSpPr>
        <p:spPr bwMode="auto">
          <a:xfrm>
            <a:off x="1905000" y="914400"/>
            <a:ext cx="685800"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67301" name="AutoShape 5"/>
          <p:cNvSpPr>
            <a:spLocks noChangeAspect="1" noChangeArrowheads="1"/>
          </p:cNvSpPr>
          <p:nvPr/>
        </p:nvSpPr>
        <p:spPr bwMode="auto">
          <a:xfrm>
            <a:off x="4038600" y="1295400"/>
            <a:ext cx="914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67302" name="Text Box 6"/>
          <p:cNvSpPr txBox="1">
            <a:spLocks noChangeArrowheads="1"/>
          </p:cNvSpPr>
          <p:nvPr/>
        </p:nvSpPr>
        <p:spPr bwMode="auto">
          <a:xfrm>
            <a:off x="3513138" y="620713"/>
            <a:ext cx="9144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sz="2000" b="1" baseline="0" dirty="0" err="1">
                <a:solidFill>
                  <a:schemeClr val="accent2"/>
                </a:solidFill>
                <a:latin typeface="Times New Roman" pitchFamily="18" charset="0"/>
              </a:rPr>
              <a:t>Beam</a:t>
            </a:r>
            <a:endParaRPr lang="ru-RU" baseline="0" dirty="0">
              <a:solidFill>
                <a:schemeClr val="accent2"/>
              </a:solidFill>
              <a:latin typeface="Times New Roman" pitchFamily="18" charset="0"/>
            </a:endParaRPr>
          </a:p>
        </p:txBody>
      </p:sp>
      <p:sp>
        <p:nvSpPr>
          <p:cNvPr id="567303" name="Text Box 7"/>
          <p:cNvSpPr txBox="1">
            <a:spLocks noChangeArrowheads="1"/>
          </p:cNvSpPr>
          <p:nvPr/>
        </p:nvSpPr>
        <p:spPr bwMode="auto">
          <a:xfrm>
            <a:off x="5795963" y="177800"/>
            <a:ext cx="2438400" cy="587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b="1" baseline="0">
                <a:solidFill>
                  <a:schemeClr val="accent2"/>
                </a:solidFill>
                <a:latin typeface="Times New Roman" pitchFamily="18" charset="0"/>
              </a:rPr>
              <a:t>Nuclotron intensity </a:t>
            </a:r>
          </a:p>
          <a:p>
            <a:pPr>
              <a:lnSpc>
                <a:spcPct val="30000"/>
              </a:lnSpc>
              <a:spcBef>
                <a:spcPct val="50000"/>
              </a:spcBef>
            </a:pPr>
            <a:r>
              <a:rPr lang="ru-RU" b="1" baseline="0">
                <a:solidFill>
                  <a:schemeClr val="accent2"/>
                </a:solidFill>
                <a:latin typeface="Times New Roman" pitchFamily="18" charset="0"/>
              </a:rPr>
              <a:t>(particles per cycle)</a:t>
            </a:r>
            <a:endParaRPr lang="ru-RU" baseline="0">
              <a:solidFill>
                <a:schemeClr val="accent2"/>
              </a:solidFill>
              <a:latin typeface="Times New Roman" pitchFamily="18" charset="0"/>
            </a:endParaRPr>
          </a:p>
        </p:txBody>
      </p:sp>
      <p:sp>
        <p:nvSpPr>
          <p:cNvPr id="567304" name="Text Box 8"/>
          <p:cNvSpPr txBox="1">
            <a:spLocks noChangeArrowheads="1"/>
          </p:cNvSpPr>
          <p:nvPr/>
        </p:nvSpPr>
        <p:spPr bwMode="auto">
          <a:xfrm>
            <a:off x="5224463" y="981075"/>
            <a:ext cx="12192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b="1" baseline="0">
                <a:solidFill>
                  <a:schemeClr val="accent2"/>
                </a:solidFill>
                <a:latin typeface="Times New Roman" pitchFamily="18" charset="0"/>
              </a:rPr>
              <a:t>available</a:t>
            </a:r>
            <a:endParaRPr lang="ru-RU" baseline="0">
              <a:solidFill>
                <a:schemeClr val="accent2"/>
              </a:solidFill>
              <a:latin typeface="Times New Roman" pitchFamily="18" charset="0"/>
            </a:endParaRPr>
          </a:p>
        </p:txBody>
      </p:sp>
      <p:sp>
        <p:nvSpPr>
          <p:cNvPr id="567305" name="Text Box 9"/>
          <p:cNvSpPr txBox="1">
            <a:spLocks noChangeArrowheads="1"/>
          </p:cNvSpPr>
          <p:nvPr/>
        </p:nvSpPr>
        <p:spPr bwMode="auto">
          <a:xfrm>
            <a:off x="7064375" y="841375"/>
            <a:ext cx="1828800" cy="642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b="1" baseline="0">
                <a:latin typeface="AvantGarde Bk BT" pitchFamily="34" charset="0"/>
              </a:rPr>
              <a:t>  </a:t>
            </a:r>
            <a:r>
              <a:rPr lang="ru-RU" b="1" baseline="0">
                <a:solidFill>
                  <a:schemeClr val="accent2"/>
                </a:solidFill>
                <a:latin typeface="Times New Roman" pitchFamily="18" charset="0"/>
              </a:rPr>
              <a:t>have to be</a:t>
            </a:r>
          </a:p>
          <a:p>
            <a:pPr>
              <a:lnSpc>
                <a:spcPct val="50000"/>
              </a:lnSpc>
              <a:spcBef>
                <a:spcPct val="50000"/>
              </a:spcBef>
            </a:pPr>
            <a:r>
              <a:rPr lang="ru-RU" b="1" baseline="0">
                <a:solidFill>
                  <a:schemeClr val="accent2"/>
                </a:solidFill>
                <a:latin typeface="Times New Roman" pitchFamily="18" charset="0"/>
              </a:rPr>
              <a:t>(with booster)</a:t>
            </a:r>
            <a:endParaRPr lang="ru-RU" baseline="0">
              <a:solidFill>
                <a:schemeClr val="accent2"/>
              </a:solidFill>
              <a:latin typeface="Times New Roman" pitchFamily="18" charset="0"/>
            </a:endParaRPr>
          </a:p>
        </p:txBody>
      </p:sp>
      <p:sp>
        <p:nvSpPr>
          <p:cNvPr id="567308" name="Line 12"/>
          <p:cNvSpPr>
            <a:spLocks noChangeShapeType="1"/>
          </p:cNvSpPr>
          <p:nvPr/>
        </p:nvSpPr>
        <p:spPr bwMode="auto">
          <a:xfrm>
            <a:off x="3249488" y="1557338"/>
            <a:ext cx="5715000"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567309" name="Line 13"/>
          <p:cNvSpPr>
            <a:spLocks noChangeShapeType="1"/>
          </p:cNvSpPr>
          <p:nvPr/>
        </p:nvSpPr>
        <p:spPr bwMode="auto">
          <a:xfrm>
            <a:off x="4716463" y="836613"/>
            <a:ext cx="4191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567311" name="Picture 15" descr="NUCLOTRONVID"/>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8600" y="3595688"/>
            <a:ext cx="2819400" cy="2271712"/>
          </a:xfrm>
          <a:prstGeom prst="rect">
            <a:avLst/>
          </a:prstGeom>
          <a:noFill/>
          <a:extLst>
            <a:ext uri="{909E8E84-426E-40DD-AFC4-6F175D3DCCD1}">
              <a14:hiddenFill xmlns="" xmlns:a14="http://schemas.microsoft.com/office/drawing/2010/main">
                <a:solidFill>
                  <a:srgbClr val="FFFFFF"/>
                </a:solidFill>
              </a14:hiddenFill>
            </a:ext>
          </a:extLst>
        </p:spPr>
      </p:pic>
      <p:pic>
        <p:nvPicPr>
          <p:cNvPr id="567312" name="Picture 16" descr="JINREmblema"/>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3400" y="152400"/>
            <a:ext cx="2416175" cy="2147888"/>
          </a:xfrm>
          <a:prstGeom prst="rect">
            <a:avLst/>
          </a:prstGeom>
          <a:noFill/>
          <a:extLst>
            <a:ext uri="{909E8E84-426E-40DD-AFC4-6F175D3DCCD1}">
              <a14:hiddenFill xmlns="" xmlns:a14="http://schemas.microsoft.com/office/drawing/2010/main">
                <a:solidFill>
                  <a:srgbClr val="FFFFFF"/>
                </a:solidFill>
              </a14:hiddenFill>
            </a:ext>
          </a:extLst>
        </p:spPr>
      </p:pic>
      <p:sp>
        <p:nvSpPr>
          <p:cNvPr id="567313" name="Text Box 17"/>
          <p:cNvSpPr txBox="1">
            <a:spLocks noChangeArrowheads="1"/>
          </p:cNvSpPr>
          <p:nvPr/>
        </p:nvSpPr>
        <p:spPr bwMode="auto">
          <a:xfrm>
            <a:off x="1295400" y="1905000"/>
            <a:ext cx="8382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b="1" baseline="0">
                <a:solidFill>
                  <a:srgbClr val="000099"/>
                </a:solidFill>
                <a:latin typeface="AvantGarde Bk BT" pitchFamily="34" charset="0"/>
              </a:rPr>
              <a:t> JINR</a:t>
            </a:r>
          </a:p>
        </p:txBody>
      </p:sp>
      <p:sp>
        <p:nvSpPr>
          <p:cNvPr id="567314" name="Text Box 18"/>
          <p:cNvSpPr txBox="1">
            <a:spLocks noChangeArrowheads="1"/>
          </p:cNvSpPr>
          <p:nvPr/>
        </p:nvSpPr>
        <p:spPr bwMode="auto">
          <a:xfrm>
            <a:off x="457200" y="2286000"/>
            <a:ext cx="2438400" cy="825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ru-RU" sz="1600" baseline="0" dirty="0" err="1">
                <a:solidFill>
                  <a:srgbClr val="000099"/>
                </a:solidFill>
                <a:latin typeface="AvantGarde Bk BT" pitchFamily="34" charset="0"/>
              </a:rPr>
              <a:t>Veksler</a:t>
            </a:r>
            <a:r>
              <a:rPr lang="ru-RU" sz="1600" baseline="0" dirty="0">
                <a:solidFill>
                  <a:srgbClr val="000099"/>
                </a:solidFill>
                <a:latin typeface="AvantGarde Bk BT" pitchFamily="34" charset="0"/>
              </a:rPr>
              <a:t> &amp; </a:t>
            </a:r>
            <a:r>
              <a:rPr lang="ru-RU" sz="1600" baseline="0" dirty="0" err="1">
                <a:solidFill>
                  <a:srgbClr val="000099"/>
                </a:solidFill>
                <a:latin typeface="AvantGarde Bk BT" pitchFamily="34" charset="0"/>
              </a:rPr>
              <a:t>Baldin</a:t>
            </a:r>
            <a:r>
              <a:rPr lang="ru-RU" sz="1600" baseline="0" dirty="0">
                <a:solidFill>
                  <a:srgbClr val="000099"/>
                </a:solidFill>
                <a:latin typeface="AvantGarde Bk BT" pitchFamily="34" charset="0"/>
              </a:rPr>
              <a:t> </a:t>
            </a:r>
            <a:r>
              <a:rPr lang="ru-RU" sz="1600" baseline="0" dirty="0" err="1">
                <a:solidFill>
                  <a:srgbClr val="000099"/>
                </a:solidFill>
                <a:latin typeface="AvantGarde Bk BT" pitchFamily="34" charset="0"/>
              </a:rPr>
              <a:t>Laboratory</a:t>
            </a:r>
            <a:r>
              <a:rPr lang="ru-RU" sz="1600" baseline="0" dirty="0">
                <a:solidFill>
                  <a:srgbClr val="000099"/>
                </a:solidFill>
                <a:latin typeface="AvantGarde Bk BT" pitchFamily="34" charset="0"/>
              </a:rPr>
              <a:t> </a:t>
            </a:r>
            <a:r>
              <a:rPr lang="ru-RU" sz="1600" baseline="0" dirty="0" err="1">
                <a:solidFill>
                  <a:srgbClr val="000099"/>
                </a:solidFill>
                <a:latin typeface="AvantGarde Bk BT" pitchFamily="34" charset="0"/>
              </a:rPr>
              <a:t>of</a:t>
            </a:r>
            <a:r>
              <a:rPr lang="ru-RU" sz="1600" baseline="0" dirty="0">
                <a:solidFill>
                  <a:srgbClr val="000099"/>
                </a:solidFill>
                <a:latin typeface="AvantGarde Bk BT" pitchFamily="34" charset="0"/>
              </a:rPr>
              <a:t> </a:t>
            </a:r>
            <a:r>
              <a:rPr lang="ru-RU" sz="1600" baseline="0" dirty="0" err="1">
                <a:solidFill>
                  <a:srgbClr val="000099"/>
                </a:solidFill>
                <a:latin typeface="AvantGarde Bk BT" pitchFamily="34" charset="0"/>
              </a:rPr>
              <a:t>Hig</a:t>
            </a:r>
            <a:r>
              <a:rPr lang="en-US" sz="1600" baseline="0" dirty="0">
                <a:solidFill>
                  <a:srgbClr val="000099"/>
                </a:solidFill>
                <a:latin typeface="AvantGarde Bk BT" pitchFamily="34" charset="0"/>
              </a:rPr>
              <a:t>h</a:t>
            </a:r>
            <a:r>
              <a:rPr lang="ru-RU" sz="1600" baseline="0" dirty="0">
                <a:solidFill>
                  <a:srgbClr val="000099"/>
                </a:solidFill>
                <a:latin typeface="AvantGarde Bk BT" pitchFamily="34" charset="0"/>
              </a:rPr>
              <a:t> </a:t>
            </a:r>
            <a:r>
              <a:rPr lang="ru-RU" sz="1600" baseline="0" dirty="0" err="1">
                <a:solidFill>
                  <a:srgbClr val="000099"/>
                </a:solidFill>
                <a:latin typeface="AvantGarde Bk BT" pitchFamily="34" charset="0"/>
              </a:rPr>
              <a:t>Energies</a:t>
            </a:r>
            <a:endParaRPr lang="ru-RU" baseline="0" dirty="0">
              <a:solidFill>
                <a:srgbClr val="000099"/>
              </a:solidFill>
              <a:latin typeface="AvantGarde Bk BT" pitchFamily="34" charset="0"/>
            </a:endParaRPr>
          </a:p>
        </p:txBody>
      </p:sp>
      <p:sp>
        <p:nvSpPr>
          <p:cNvPr id="567315" name="Text Box 19"/>
          <p:cNvSpPr txBox="1">
            <a:spLocks noChangeArrowheads="1"/>
          </p:cNvSpPr>
          <p:nvPr/>
        </p:nvSpPr>
        <p:spPr bwMode="auto">
          <a:xfrm>
            <a:off x="1295400" y="3048000"/>
            <a:ext cx="9144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sz="1600" baseline="0">
                <a:solidFill>
                  <a:srgbClr val="000099"/>
                </a:solidFill>
                <a:latin typeface="AvantGarde Bk BT" pitchFamily="34" charset="0"/>
              </a:rPr>
              <a:t>Dubna</a:t>
            </a:r>
            <a:endParaRPr lang="ru-RU" baseline="0">
              <a:latin typeface="AvantGarde Bk BT" pitchFamily="34" charset="0"/>
            </a:endParaRPr>
          </a:p>
        </p:txBody>
      </p:sp>
      <p:sp>
        <p:nvSpPr>
          <p:cNvPr id="567316" name="Text Box 20"/>
          <p:cNvSpPr txBox="1">
            <a:spLocks noChangeArrowheads="1"/>
          </p:cNvSpPr>
          <p:nvPr/>
        </p:nvSpPr>
        <p:spPr bwMode="auto">
          <a:xfrm>
            <a:off x="827088" y="5949950"/>
            <a:ext cx="1655762"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baseline="0">
                <a:solidFill>
                  <a:srgbClr val="000099"/>
                </a:solidFill>
                <a:latin typeface="Tahoma" pitchFamily="34" charset="0"/>
              </a:rPr>
              <a:t>NUCLOTRON</a:t>
            </a:r>
            <a:endParaRPr lang="ru-RU" b="1" baseline="0">
              <a:solidFill>
                <a:schemeClr val="hlink"/>
              </a:solidFill>
              <a:latin typeface="Tahoma" pitchFamily="34" charset="0"/>
            </a:endParaRPr>
          </a:p>
        </p:txBody>
      </p:sp>
      <p:sp>
        <p:nvSpPr>
          <p:cNvPr id="2" name="Номер слайда 1"/>
          <p:cNvSpPr>
            <a:spLocks noGrp="1"/>
          </p:cNvSpPr>
          <p:nvPr>
            <p:ph type="sldNum" sz="quarter" idx="12"/>
          </p:nvPr>
        </p:nvSpPr>
        <p:spPr/>
        <p:txBody>
          <a:bodyPr/>
          <a:lstStyle/>
          <a:p>
            <a:fld id="{127AC06A-CB2F-40F6-81D2-5F747F6C80D1}" type="slidenum">
              <a:rPr lang="ru-RU" smtClean="0"/>
              <a:pPr/>
              <a:t>30</a:t>
            </a:fld>
            <a:endParaRPr lang="ru-RU"/>
          </a:p>
        </p:txBody>
      </p:sp>
      <p:pic>
        <p:nvPicPr>
          <p:cNvPr id="177154" name="Picture 2"/>
          <p:cNvPicPr>
            <a:picLocks noChangeAspect="1" noChangeArrowheads="1"/>
          </p:cNvPicPr>
          <p:nvPr/>
        </p:nvPicPr>
        <p:blipFill>
          <a:blip r:embed="rId4" cstate="print"/>
          <a:srcRect/>
          <a:stretch>
            <a:fillRect/>
          </a:stretch>
        </p:blipFill>
        <p:spPr bwMode="auto">
          <a:xfrm>
            <a:off x="3563888" y="1585342"/>
            <a:ext cx="4857750" cy="4795986"/>
          </a:xfrm>
          <a:prstGeom prst="rect">
            <a:avLst/>
          </a:prstGeom>
          <a:solidFill>
            <a:srgbClr val="FFFF00"/>
          </a:solidFill>
          <a:ln w="9525">
            <a:noFill/>
            <a:miter lim="800000"/>
            <a:headEnd/>
            <a:tailEnd/>
          </a:ln>
        </p:spPr>
      </p:pic>
      <p:sp>
        <p:nvSpPr>
          <p:cNvPr id="567307" name="Line 11"/>
          <p:cNvSpPr>
            <a:spLocks noChangeShapeType="1"/>
          </p:cNvSpPr>
          <p:nvPr/>
        </p:nvSpPr>
        <p:spPr bwMode="auto">
          <a:xfrm>
            <a:off x="4716463" y="188913"/>
            <a:ext cx="7937" cy="6408737"/>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567310" name="Line 14"/>
          <p:cNvSpPr>
            <a:spLocks noChangeShapeType="1"/>
          </p:cNvSpPr>
          <p:nvPr/>
        </p:nvSpPr>
        <p:spPr bwMode="auto">
          <a:xfrm>
            <a:off x="6858000" y="836613"/>
            <a:ext cx="19050" cy="5761037"/>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Tree>
    <p:extLst>
      <p:ext uri="{BB962C8B-B14F-4D97-AF65-F5344CB8AC3E}">
        <p14:creationId xmlns="" xmlns:p14="http://schemas.microsoft.com/office/powerpoint/2010/main" val="35765095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Номер слайда 5"/>
          <p:cNvSpPr>
            <a:spLocks noGrp="1"/>
          </p:cNvSpPr>
          <p:nvPr>
            <p:ph type="sldNum" sz="quarter" idx="12"/>
          </p:nvPr>
        </p:nvSpPr>
        <p:spPr/>
        <p:txBody>
          <a:bodyPr/>
          <a:lstStyle/>
          <a:p>
            <a:fld id="{76C6BF51-D352-4AE8-8BD3-91C8C4D274A4}" type="slidenum">
              <a:rPr lang="ru-RU"/>
              <a:pPr/>
              <a:t>31</a:t>
            </a:fld>
            <a:endParaRPr lang="ru-RU"/>
          </a:p>
        </p:txBody>
      </p:sp>
      <p:sp>
        <p:nvSpPr>
          <p:cNvPr id="30727" name="Rectangle 7"/>
          <p:cNvSpPr>
            <a:spLocks noChangeArrowheads="1"/>
          </p:cNvSpPr>
          <p:nvPr/>
        </p:nvSpPr>
        <p:spPr bwMode="auto">
          <a:xfrm>
            <a:off x="4479925" y="6081713"/>
            <a:ext cx="18415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a:p>
            <a:pPr eaLnBrk="0" hangingPunct="0"/>
            <a:endParaRPr lang="ru-RU"/>
          </a:p>
        </p:txBody>
      </p:sp>
      <p:sp>
        <p:nvSpPr>
          <p:cNvPr id="30729" name="Line 9"/>
          <p:cNvSpPr>
            <a:spLocks noChangeShapeType="1"/>
          </p:cNvSpPr>
          <p:nvPr/>
        </p:nvSpPr>
        <p:spPr bwMode="auto">
          <a:xfrm>
            <a:off x="2339975" y="1844675"/>
            <a:ext cx="576263" cy="576263"/>
          </a:xfrm>
          <a:prstGeom prst="line">
            <a:avLst/>
          </a:prstGeom>
          <a:noFill/>
          <a:ln w="76200">
            <a:solidFill>
              <a:srgbClr val="FF33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ru-RU"/>
          </a:p>
        </p:txBody>
      </p:sp>
      <p:pic>
        <p:nvPicPr>
          <p:cNvPr id="30730" name="Picture 10" descr="Fe_Nucl0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630363"/>
            <a:ext cx="9144000" cy="395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32" name="Text Box 12"/>
          <p:cNvSpPr txBox="1">
            <a:spLocks noChangeArrowheads="1"/>
          </p:cNvSpPr>
          <p:nvPr/>
        </p:nvSpPr>
        <p:spPr bwMode="auto">
          <a:xfrm>
            <a:off x="1042988" y="1879600"/>
            <a:ext cx="2089150" cy="1189038"/>
          </a:xfrm>
          <a:prstGeom prst="rect">
            <a:avLst/>
          </a:prstGeom>
          <a:noFill/>
          <a:ln>
            <a:noFill/>
          </a:ln>
          <a:effectLst>
            <a:outerShdw dist="64758" dir="678596" algn="ctr" rotWithShape="0">
              <a:schemeClr val="bg1"/>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en-US" sz="7200" b="1" i="1" baseline="30000">
                <a:solidFill>
                  <a:srgbClr val="FF3300"/>
                </a:solidFill>
              </a:rPr>
              <a:t>56</a:t>
            </a:r>
            <a:r>
              <a:rPr lang="en-US" sz="7200" b="1" i="1">
                <a:solidFill>
                  <a:srgbClr val="FF3300"/>
                </a:solidFill>
              </a:rPr>
              <a:t>Fe</a:t>
            </a:r>
            <a:endParaRPr lang="ru-RU" sz="7200" b="1" i="1">
              <a:solidFill>
                <a:srgbClr val="FF3300"/>
              </a:solidFill>
            </a:endParaRPr>
          </a:p>
        </p:txBody>
      </p:sp>
      <p:sp>
        <p:nvSpPr>
          <p:cNvPr id="30733" name="Text Box 13"/>
          <p:cNvSpPr txBox="1">
            <a:spLocks noChangeArrowheads="1"/>
          </p:cNvSpPr>
          <p:nvPr/>
        </p:nvSpPr>
        <p:spPr bwMode="auto">
          <a:xfrm>
            <a:off x="0" y="0"/>
            <a:ext cx="9144000" cy="1077218"/>
          </a:xfrm>
          <a:prstGeom prst="rect">
            <a:avLst/>
          </a:prstGeom>
          <a:solidFill>
            <a:schemeClr val="accent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3200" b="1" dirty="0" smtClean="0">
                <a:solidFill>
                  <a:srgbClr val="FF0000"/>
                </a:solidFill>
                <a:effectLst>
                  <a:outerShdw blurRad="38100" dist="38100" dir="2700000" algn="tl">
                    <a:srgbClr val="000000"/>
                  </a:outerShdw>
                </a:effectLst>
              </a:rPr>
              <a:t>Interaction of </a:t>
            </a:r>
            <a:r>
              <a:rPr lang="en-US" sz="3200" b="1" baseline="30000" dirty="0" smtClean="0">
                <a:solidFill>
                  <a:srgbClr val="FF0000"/>
                </a:solidFill>
                <a:effectLst>
                  <a:outerShdw blurRad="38100" dist="38100" dir="2700000" algn="tl">
                    <a:srgbClr val="000000"/>
                  </a:outerShdw>
                </a:effectLst>
              </a:rPr>
              <a:t>56</a:t>
            </a:r>
            <a:r>
              <a:rPr lang="en-US" sz="3200" b="1" dirty="0" smtClean="0">
                <a:solidFill>
                  <a:srgbClr val="FF0000"/>
                </a:solidFill>
                <a:effectLst>
                  <a:outerShdw blurRad="38100" dist="38100" dir="2700000" algn="tl">
                    <a:srgbClr val="000000"/>
                  </a:outerShdw>
                </a:effectLst>
              </a:rPr>
              <a:t>Fe ions with </a:t>
            </a:r>
            <a:r>
              <a:rPr lang="en-US" sz="3200" b="1" dirty="0" err="1" smtClean="0">
                <a:solidFill>
                  <a:srgbClr val="FF0000"/>
                </a:solidFill>
                <a:effectLst>
                  <a:outerShdw blurRad="38100" dist="38100" dir="2700000" algn="tl">
                    <a:srgbClr val="000000"/>
                  </a:outerShdw>
                </a:effectLst>
              </a:rPr>
              <a:t>E</a:t>
            </a:r>
            <a:r>
              <a:rPr lang="en-US" sz="3200" b="1" baseline="-25000" dirty="0" err="1" smtClean="0">
                <a:solidFill>
                  <a:srgbClr val="FF0000"/>
                </a:solidFill>
                <a:effectLst>
                  <a:outerShdw blurRad="38100" dist="38100" dir="2700000" algn="tl">
                    <a:srgbClr val="000000"/>
                  </a:outerShdw>
                </a:effectLst>
              </a:rPr>
              <a:t>kin</a:t>
            </a:r>
            <a:r>
              <a:rPr lang="en-US" sz="3200" b="1" dirty="0" smtClean="0">
                <a:solidFill>
                  <a:srgbClr val="FF0000"/>
                </a:solidFill>
                <a:effectLst>
                  <a:outerShdw blurRad="38100" dist="38100" dir="2700000" algn="tl">
                    <a:srgbClr val="000000"/>
                  </a:outerShdw>
                </a:effectLst>
              </a:rPr>
              <a:t> = 1 A*</a:t>
            </a:r>
            <a:r>
              <a:rPr lang="en-US" sz="3200" b="1" dirty="0" err="1" smtClean="0">
                <a:solidFill>
                  <a:srgbClr val="FF0000"/>
                </a:solidFill>
                <a:effectLst>
                  <a:outerShdw blurRad="38100" dist="38100" dir="2700000" algn="tl">
                    <a:srgbClr val="000000"/>
                  </a:outerShdw>
                </a:effectLst>
              </a:rPr>
              <a:t>GeV</a:t>
            </a:r>
            <a:r>
              <a:rPr lang="en-US" sz="3200" b="1" dirty="0" smtClean="0">
                <a:solidFill>
                  <a:srgbClr val="FF0000"/>
                </a:solidFill>
                <a:effectLst>
                  <a:outerShdw blurRad="38100" dist="38100" dir="2700000" algn="tl">
                    <a:srgbClr val="000000"/>
                  </a:outerShdw>
                </a:effectLst>
              </a:rPr>
              <a:t> extracted from the NUCLOTRON with emulsion nuclei</a:t>
            </a:r>
            <a:endParaRPr lang="ru-RU" sz="3200" b="1" dirty="0">
              <a:solidFill>
                <a:srgbClr val="FF0000"/>
              </a:solidFill>
              <a:effectLst>
                <a:outerShdw blurRad="38100" dist="38100" dir="2700000" algn="tl">
                  <a:srgbClr val="000000"/>
                </a:outerShdw>
              </a:effectLst>
            </a:endParaRPr>
          </a:p>
        </p:txBody>
      </p:sp>
      <p:sp>
        <p:nvSpPr>
          <p:cNvPr id="30722" name="Text Box 2"/>
          <p:cNvSpPr txBox="1">
            <a:spLocks noChangeArrowheads="1"/>
          </p:cNvSpPr>
          <p:nvPr/>
        </p:nvSpPr>
        <p:spPr bwMode="auto">
          <a:xfrm>
            <a:off x="8459788" y="6165850"/>
            <a:ext cx="433387"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sz="1200">
                <a:solidFill>
                  <a:schemeClr val="bg1"/>
                </a:solidFill>
              </a:rPr>
              <a:t>13</a:t>
            </a:r>
          </a:p>
        </p:txBody>
      </p:sp>
    </p:spTree>
    <p:extLst>
      <p:ext uri="{BB962C8B-B14F-4D97-AF65-F5344CB8AC3E}">
        <p14:creationId xmlns="" xmlns:p14="http://schemas.microsoft.com/office/powerpoint/2010/main" val="37012835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30730"/>
                                        </p:tgtEl>
                                        <p:attrNameLst>
                                          <p:attrName>style.visibility</p:attrName>
                                        </p:attrNameLst>
                                      </p:cBhvr>
                                      <p:to>
                                        <p:strVal val="visible"/>
                                      </p:to>
                                    </p:set>
                                    <p:anim calcmode="lin" valueType="num">
                                      <p:cBhvr>
                                        <p:cTn id="7" dur="500" fill="hold"/>
                                        <p:tgtEl>
                                          <p:spTgt spid="30730"/>
                                        </p:tgtEl>
                                        <p:attrNameLst>
                                          <p:attrName>ppt_w</p:attrName>
                                        </p:attrNameLst>
                                      </p:cBhvr>
                                      <p:tavLst>
                                        <p:tav tm="0">
                                          <p:val>
                                            <p:fltVal val="0"/>
                                          </p:val>
                                        </p:tav>
                                        <p:tav tm="100000">
                                          <p:val>
                                            <p:strVal val="#ppt_w"/>
                                          </p:val>
                                        </p:tav>
                                      </p:tavLst>
                                    </p:anim>
                                    <p:anim calcmode="lin" valueType="num">
                                      <p:cBhvr>
                                        <p:cTn id="8" dur="500" fill="hold"/>
                                        <p:tgtEl>
                                          <p:spTgt spid="30730"/>
                                        </p:tgtEl>
                                        <p:attrNameLst>
                                          <p:attrName>ppt_h</p:attrName>
                                        </p:attrNameLst>
                                      </p:cBhvr>
                                      <p:tavLst>
                                        <p:tav tm="0">
                                          <p:val>
                                            <p:fltVal val="0"/>
                                          </p:val>
                                        </p:tav>
                                        <p:tav tm="100000">
                                          <p:val>
                                            <p:strVal val="#ppt_h"/>
                                          </p:val>
                                        </p:tav>
                                      </p:tavLst>
                                    </p:anim>
                                    <p:animEffect transition="in" filter="fade">
                                      <p:cBhvr>
                                        <p:cTn id="9" dur="500"/>
                                        <p:tgtEl>
                                          <p:spTgt spid="307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5"/>
          <p:cNvSpPr>
            <a:spLocks noGrp="1"/>
          </p:cNvSpPr>
          <p:nvPr>
            <p:ph type="sldNum" sz="quarter" idx="12"/>
          </p:nvPr>
        </p:nvSpPr>
        <p:spPr/>
        <p:txBody>
          <a:bodyPr/>
          <a:lstStyle/>
          <a:p>
            <a:fld id="{A6C9995C-BA8F-4388-8D6E-4D15C008C250}" type="slidenum">
              <a:rPr lang="ru-RU"/>
              <a:pPr/>
              <a:t>32</a:t>
            </a:fld>
            <a:endParaRPr lang="ru-RU"/>
          </a:p>
        </p:txBody>
      </p:sp>
      <p:pic>
        <p:nvPicPr>
          <p:cNvPr id="243723" name="Picture 1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915889"/>
            <a:ext cx="9072563" cy="3889375"/>
          </a:xfrm>
          <a:prstGeom prst="rect">
            <a:avLst/>
          </a:prstGeom>
          <a:noFill/>
          <a:extLst>
            <a:ext uri="{909E8E84-426E-40DD-AFC4-6F175D3DCCD1}">
              <a14:hiddenFill xmlns="" xmlns:a14="http://schemas.microsoft.com/office/drawing/2010/main">
                <a:solidFill>
                  <a:srgbClr val="FFFFFF"/>
                </a:solidFill>
              </a14:hiddenFill>
            </a:ext>
          </a:extLst>
        </p:spPr>
      </p:pic>
      <p:sp>
        <p:nvSpPr>
          <p:cNvPr id="243714" name="Rectangle 2"/>
          <p:cNvSpPr>
            <a:spLocks noChangeArrowheads="1"/>
          </p:cNvSpPr>
          <p:nvPr/>
        </p:nvSpPr>
        <p:spPr bwMode="auto">
          <a:xfrm>
            <a:off x="4479925" y="6081713"/>
            <a:ext cx="18415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a:p>
            <a:pPr eaLnBrk="0" hangingPunct="0"/>
            <a:endParaRPr lang="ru-RU"/>
          </a:p>
        </p:txBody>
      </p:sp>
      <p:sp>
        <p:nvSpPr>
          <p:cNvPr id="243718" name="Text Box 6"/>
          <p:cNvSpPr txBox="1">
            <a:spLocks noChangeArrowheads="1"/>
          </p:cNvSpPr>
          <p:nvPr/>
        </p:nvSpPr>
        <p:spPr bwMode="auto">
          <a:xfrm>
            <a:off x="755650" y="2024063"/>
            <a:ext cx="2520950" cy="1189037"/>
          </a:xfrm>
          <a:prstGeom prst="rect">
            <a:avLst/>
          </a:prstGeom>
          <a:noFill/>
          <a:ln>
            <a:noFill/>
          </a:ln>
          <a:effectLst>
            <a:outerShdw dist="64758" dir="678596" algn="ctr" rotWithShape="0">
              <a:schemeClr val="bg1"/>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ru-RU" sz="7200" b="1" i="1" baseline="30000">
                <a:solidFill>
                  <a:srgbClr val="FF3300"/>
                </a:solidFill>
              </a:rPr>
              <a:t>124 </a:t>
            </a:r>
            <a:r>
              <a:rPr lang="en-US" sz="7200" b="1" i="1">
                <a:solidFill>
                  <a:srgbClr val="FF3300"/>
                </a:solidFill>
              </a:rPr>
              <a:t>Xe</a:t>
            </a:r>
            <a:endParaRPr lang="ru-RU" sz="7200" b="1" i="1">
              <a:solidFill>
                <a:srgbClr val="FF3300"/>
              </a:solidFill>
            </a:endParaRPr>
          </a:p>
        </p:txBody>
      </p:sp>
      <p:sp>
        <p:nvSpPr>
          <p:cNvPr id="243722" name="Text Box 10"/>
          <p:cNvSpPr txBox="1">
            <a:spLocks noChangeArrowheads="1"/>
          </p:cNvSpPr>
          <p:nvPr/>
        </p:nvSpPr>
        <p:spPr bwMode="auto">
          <a:xfrm>
            <a:off x="8459788" y="6165850"/>
            <a:ext cx="433387"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sz="1200">
                <a:solidFill>
                  <a:schemeClr val="bg1"/>
                </a:solidFill>
              </a:rPr>
              <a:t>13</a:t>
            </a:r>
          </a:p>
        </p:txBody>
      </p:sp>
      <p:sp>
        <p:nvSpPr>
          <p:cNvPr id="243724" name="Rectangle 12"/>
          <p:cNvSpPr>
            <a:spLocks noChangeArrowheads="1"/>
          </p:cNvSpPr>
          <p:nvPr/>
        </p:nvSpPr>
        <p:spPr bwMode="auto">
          <a:xfrm>
            <a:off x="0" y="-27384"/>
            <a:ext cx="9144000" cy="1077218"/>
          </a:xfrm>
          <a:prstGeom prst="rect">
            <a:avLst/>
          </a:prstGeom>
          <a:solidFill>
            <a:schemeClr val="accent1"/>
          </a:solidFill>
          <a:ln>
            <a:solidFill>
              <a:schemeClr val="accent1"/>
            </a:solid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200" b="1" dirty="0" smtClean="0">
                <a:solidFill>
                  <a:srgbClr val="FF0000"/>
                </a:solidFill>
                <a:effectLst>
                  <a:outerShdw blurRad="38100" dist="38100" dir="2700000" algn="tl">
                    <a:srgbClr val="000000"/>
                  </a:outerShdw>
                </a:effectLst>
              </a:rPr>
              <a:t>Interaction of </a:t>
            </a:r>
            <a:r>
              <a:rPr lang="en-US" sz="3200" b="1" baseline="30000" dirty="0" smtClean="0">
                <a:solidFill>
                  <a:srgbClr val="FF0000"/>
                </a:solidFill>
                <a:effectLst>
                  <a:outerShdw blurRad="38100" dist="38100" dir="2700000" algn="tl">
                    <a:srgbClr val="000000"/>
                  </a:outerShdw>
                </a:effectLst>
              </a:rPr>
              <a:t>124</a:t>
            </a:r>
            <a:r>
              <a:rPr lang="en-US" sz="3200" b="1" dirty="0" smtClean="0">
                <a:solidFill>
                  <a:srgbClr val="FF0000"/>
                </a:solidFill>
                <a:effectLst>
                  <a:outerShdw blurRad="38100" dist="38100" dir="2700000" algn="tl">
                    <a:srgbClr val="000000"/>
                  </a:outerShdw>
                </a:effectLst>
              </a:rPr>
              <a:t>Xe ions with </a:t>
            </a:r>
            <a:r>
              <a:rPr lang="en-US" sz="3200" b="1" dirty="0" err="1" smtClean="0">
                <a:solidFill>
                  <a:srgbClr val="FF0000"/>
                </a:solidFill>
                <a:effectLst>
                  <a:outerShdw blurRad="38100" dist="38100" dir="2700000" algn="tl">
                    <a:srgbClr val="000000"/>
                  </a:outerShdw>
                </a:effectLst>
              </a:rPr>
              <a:t>E</a:t>
            </a:r>
            <a:r>
              <a:rPr lang="en-US" sz="3200" b="1" baseline="-25000" dirty="0" err="1" smtClean="0">
                <a:solidFill>
                  <a:srgbClr val="FF0000"/>
                </a:solidFill>
                <a:effectLst>
                  <a:outerShdw blurRad="38100" dist="38100" dir="2700000" algn="tl">
                    <a:srgbClr val="000000"/>
                  </a:outerShdw>
                </a:effectLst>
              </a:rPr>
              <a:t>kin</a:t>
            </a:r>
            <a:r>
              <a:rPr lang="en-US" sz="3200" b="1" dirty="0" smtClean="0">
                <a:solidFill>
                  <a:srgbClr val="FF0000"/>
                </a:solidFill>
                <a:effectLst>
                  <a:outerShdw blurRad="38100" dist="38100" dir="2700000" algn="tl">
                    <a:srgbClr val="000000"/>
                  </a:outerShdw>
                </a:effectLst>
              </a:rPr>
              <a:t>=1 A*</a:t>
            </a:r>
            <a:r>
              <a:rPr lang="en-US" sz="3200" b="1" dirty="0" err="1" smtClean="0">
                <a:solidFill>
                  <a:srgbClr val="FF0000"/>
                </a:solidFill>
                <a:effectLst>
                  <a:outerShdw blurRad="38100" dist="38100" dir="2700000" algn="tl">
                    <a:srgbClr val="000000"/>
                  </a:outerShdw>
                </a:effectLst>
              </a:rPr>
              <a:t>GeV</a:t>
            </a:r>
            <a:r>
              <a:rPr lang="en-US" sz="3200" b="1" dirty="0" smtClean="0">
                <a:solidFill>
                  <a:srgbClr val="FF0000"/>
                </a:solidFill>
                <a:effectLst>
                  <a:outerShdw blurRad="38100" dist="38100" dir="2700000" algn="tl">
                    <a:srgbClr val="000000"/>
                  </a:outerShdw>
                </a:effectLst>
              </a:rPr>
              <a:t> extracted from the NUCLOTRON with emulsion nuclei</a:t>
            </a:r>
            <a:endParaRPr lang="ru-RU" sz="3200" b="1" dirty="0">
              <a:solidFill>
                <a:srgbClr val="FF0000"/>
              </a:solidFill>
              <a:effectLst>
                <a:outerShdw blurRad="38100" dist="38100" dir="2700000" algn="tl">
                  <a:srgbClr val="000000"/>
                </a:outerShdw>
              </a:effectLst>
            </a:endParaRPr>
          </a:p>
        </p:txBody>
      </p:sp>
    </p:spTree>
    <p:extLst>
      <p:ext uri="{BB962C8B-B14F-4D97-AF65-F5344CB8AC3E}">
        <p14:creationId xmlns="" xmlns:p14="http://schemas.microsoft.com/office/powerpoint/2010/main" val="17439892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Номер слайда 5"/>
          <p:cNvSpPr>
            <a:spLocks noGrp="1"/>
          </p:cNvSpPr>
          <p:nvPr>
            <p:ph type="sldNum" sz="quarter" idx="12"/>
          </p:nvPr>
        </p:nvSpPr>
        <p:spPr/>
        <p:txBody>
          <a:bodyPr/>
          <a:lstStyle/>
          <a:p>
            <a:fld id="{1D16B29F-3281-4534-9EF2-4F46AEB3B97C}" type="slidenum">
              <a:rPr lang="ru-RU"/>
              <a:pPr/>
              <a:t>33</a:t>
            </a:fld>
            <a:endParaRPr lang="ru-RU"/>
          </a:p>
        </p:txBody>
      </p:sp>
      <p:pic>
        <p:nvPicPr>
          <p:cNvPr id="112647" name="Picture 1031" descr="fig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95288" y="2132013"/>
            <a:ext cx="8712200" cy="338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12648" name="Rectangle 1032"/>
          <p:cNvSpPr>
            <a:spLocks noChangeArrowheads="1"/>
          </p:cNvSpPr>
          <p:nvPr/>
        </p:nvSpPr>
        <p:spPr bwMode="auto">
          <a:xfrm>
            <a:off x="0" y="76200"/>
            <a:ext cx="9144000" cy="579438"/>
          </a:xfrm>
          <a:prstGeom prst="rect">
            <a:avLst/>
          </a:prstGeom>
          <a:solidFill>
            <a:schemeClr val="accent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3200" b="1" dirty="0" smtClean="0">
                <a:solidFill>
                  <a:srgbClr val="FF0000"/>
                </a:solidFill>
                <a:effectLst>
                  <a:outerShdw blurRad="38100" dist="38100" dir="2700000" algn="tl">
                    <a:srgbClr val="000000"/>
                  </a:outerShdw>
                </a:effectLst>
              </a:rPr>
              <a:t>Beam spill up to 10 seconds</a:t>
            </a:r>
            <a:endParaRPr lang="en-US" sz="3200" dirty="0"/>
          </a:p>
        </p:txBody>
      </p:sp>
      <p:sp>
        <p:nvSpPr>
          <p:cNvPr id="112651" name="Text Box 1035"/>
          <p:cNvSpPr txBox="1">
            <a:spLocks noChangeArrowheads="1"/>
          </p:cNvSpPr>
          <p:nvPr/>
        </p:nvSpPr>
        <p:spPr bwMode="auto">
          <a:xfrm rot="10800000">
            <a:off x="33338" y="1987550"/>
            <a:ext cx="458787" cy="3025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a:spAutoFit/>
          </a:bodyPr>
          <a:lstStyle/>
          <a:p>
            <a:pPr>
              <a:spcBef>
                <a:spcPct val="50000"/>
              </a:spcBef>
            </a:pPr>
            <a:r>
              <a:rPr lang="en-US" b="1"/>
              <a:t>Beam intencity, arb.units</a:t>
            </a:r>
            <a:endParaRPr lang="ru-RU" b="1"/>
          </a:p>
        </p:txBody>
      </p:sp>
      <p:sp>
        <p:nvSpPr>
          <p:cNvPr id="112652" name="Text Box 1036"/>
          <p:cNvSpPr txBox="1">
            <a:spLocks noChangeArrowheads="1"/>
          </p:cNvSpPr>
          <p:nvPr/>
        </p:nvSpPr>
        <p:spPr bwMode="auto">
          <a:xfrm>
            <a:off x="4067175" y="5510213"/>
            <a:ext cx="1584325"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t>Time, msec.</a:t>
            </a:r>
            <a:endParaRPr lang="ru-RU" b="1"/>
          </a:p>
        </p:txBody>
      </p:sp>
      <p:sp>
        <p:nvSpPr>
          <p:cNvPr id="112656" name="Rectangle 1040"/>
          <p:cNvSpPr>
            <a:spLocks noChangeArrowheads="1"/>
          </p:cNvSpPr>
          <p:nvPr/>
        </p:nvSpPr>
        <p:spPr bwMode="auto">
          <a:xfrm>
            <a:off x="755650" y="1341438"/>
            <a:ext cx="288925" cy="287337"/>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12641" name="Text Box 1025"/>
          <p:cNvSpPr txBox="1">
            <a:spLocks noChangeArrowheads="1"/>
          </p:cNvSpPr>
          <p:nvPr/>
        </p:nvSpPr>
        <p:spPr bwMode="auto">
          <a:xfrm>
            <a:off x="8459788" y="6165850"/>
            <a:ext cx="433387"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sz="1200">
                <a:solidFill>
                  <a:schemeClr val="bg1"/>
                </a:solidFill>
              </a:rPr>
              <a:t>15</a:t>
            </a:r>
          </a:p>
        </p:txBody>
      </p:sp>
    </p:spTree>
    <p:extLst>
      <p:ext uri="{BB962C8B-B14F-4D97-AF65-F5344CB8AC3E}">
        <p14:creationId xmlns="" xmlns:p14="http://schemas.microsoft.com/office/powerpoint/2010/main" val="36401190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12647"/>
                                        </p:tgtEl>
                                        <p:attrNameLst>
                                          <p:attrName>style.visibility</p:attrName>
                                        </p:attrNameLst>
                                      </p:cBhvr>
                                      <p:to>
                                        <p:strVal val="visible"/>
                                      </p:to>
                                    </p:set>
                                    <p:anim calcmode="lin" valueType="num">
                                      <p:cBhvr>
                                        <p:cTn id="7" dur="500" fill="hold"/>
                                        <p:tgtEl>
                                          <p:spTgt spid="112647"/>
                                        </p:tgtEl>
                                        <p:attrNameLst>
                                          <p:attrName>ppt_w</p:attrName>
                                        </p:attrNameLst>
                                      </p:cBhvr>
                                      <p:tavLst>
                                        <p:tav tm="0">
                                          <p:val>
                                            <p:fltVal val="0"/>
                                          </p:val>
                                        </p:tav>
                                        <p:tav tm="100000">
                                          <p:val>
                                            <p:strVal val="#ppt_w"/>
                                          </p:val>
                                        </p:tav>
                                      </p:tavLst>
                                    </p:anim>
                                    <p:anim calcmode="lin" valueType="num">
                                      <p:cBhvr>
                                        <p:cTn id="8" dur="500" fill="hold"/>
                                        <p:tgtEl>
                                          <p:spTgt spid="112647"/>
                                        </p:tgtEl>
                                        <p:attrNameLst>
                                          <p:attrName>ppt_h</p:attrName>
                                        </p:attrNameLst>
                                      </p:cBhvr>
                                      <p:tavLst>
                                        <p:tav tm="0">
                                          <p:val>
                                            <p:fltVal val="0"/>
                                          </p:val>
                                        </p:tav>
                                        <p:tav tm="100000">
                                          <p:val>
                                            <p:strVal val="#ppt_h"/>
                                          </p:val>
                                        </p:tav>
                                      </p:tavLst>
                                    </p:anim>
                                    <p:animEffect transition="in" filter="fade">
                                      <p:cBhvr>
                                        <p:cTn id="9" dur="500"/>
                                        <p:tgtEl>
                                          <p:spTgt spid="1126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6" name="Text Box 8"/>
          <p:cNvSpPr txBox="1">
            <a:spLocks noChangeArrowheads="1"/>
          </p:cNvSpPr>
          <p:nvPr/>
        </p:nvSpPr>
        <p:spPr bwMode="auto">
          <a:xfrm>
            <a:off x="0" y="-27384"/>
            <a:ext cx="9144000" cy="588963"/>
          </a:xfrm>
          <a:prstGeom prst="rect">
            <a:avLst/>
          </a:prstGeom>
          <a:solidFill>
            <a:srgbClr val="CCFF33"/>
          </a:solidFill>
          <a:ln w="9525">
            <a:solidFill>
              <a:schemeClr val="tx2"/>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lvl="1" algn="l"/>
            <a:r>
              <a:rPr lang="en-US" sz="3200" dirty="0" smtClean="0">
                <a:solidFill>
                  <a:srgbClr val="9113EF"/>
                </a:solidFill>
              </a:rPr>
              <a:t>         </a:t>
            </a:r>
            <a:r>
              <a:rPr lang="en-US" sz="3200" b="1" dirty="0" smtClean="0">
                <a:solidFill>
                  <a:srgbClr val="9113EF"/>
                </a:solidFill>
              </a:rPr>
              <a:t>NUCLOTRON</a:t>
            </a:r>
            <a:r>
              <a:rPr lang="en-US" sz="3200" b="1" dirty="0">
                <a:solidFill>
                  <a:srgbClr val="9113EF"/>
                </a:solidFill>
              </a:rPr>
              <a:t>: ANNUAL RUNNING TIME</a:t>
            </a:r>
            <a:endParaRPr lang="ru-RU" sz="3200" b="1" dirty="0">
              <a:solidFill>
                <a:srgbClr val="9113EF"/>
              </a:solidFill>
            </a:endParaRPr>
          </a:p>
        </p:txBody>
      </p:sp>
      <p:pic>
        <p:nvPicPr>
          <p:cNvPr id="176137" name="Picture 9" descr="C:\Documents and Settings\kovalenko\My Documents\NUCLOTRON\PAC_Apr2005\Runs_1.T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43608" y="548680"/>
            <a:ext cx="7220456" cy="5665644"/>
          </a:xfrm>
          <a:prstGeom prst="rect">
            <a:avLst/>
          </a:prstGeom>
          <a:noFill/>
          <a:ln w="19050">
            <a:solidFill>
              <a:srgbClr val="FF00FF"/>
            </a:solidFill>
            <a:miter lim="800000"/>
            <a:headEnd/>
            <a:tailEnd/>
          </a:ln>
          <a:extLst>
            <a:ext uri="{909E8E84-426E-40DD-AFC4-6F175D3DCCD1}">
              <a14:hiddenFill xmlns="" xmlns:a14="http://schemas.microsoft.com/office/drawing/2010/main">
                <a:solidFill>
                  <a:srgbClr val="FFFFFF"/>
                </a:solidFill>
              </a14:hiddenFill>
            </a:ext>
          </a:extLst>
        </p:spPr>
      </p:pic>
      <p:sp>
        <p:nvSpPr>
          <p:cNvPr id="176140" name="Text Box 12"/>
          <p:cNvSpPr txBox="1">
            <a:spLocks noChangeArrowheads="1"/>
          </p:cNvSpPr>
          <p:nvPr/>
        </p:nvSpPr>
        <p:spPr bwMode="auto">
          <a:xfrm>
            <a:off x="683568" y="6224413"/>
            <a:ext cx="7825154" cy="588963"/>
          </a:xfrm>
          <a:prstGeom prst="rect">
            <a:avLst/>
          </a:prstGeom>
          <a:solidFill>
            <a:srgbClr val="CCFF33"/>
          </a:solidFill>
          <a:ln w="9525">
            <a:solidFill>
              <a:schemeClr val="tx2"/>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lvl="1" algn="l"/>
            <a:r>
              <a:rPr lang="en-US" sz="3200" b="1" dirty="0">
                <a:solidFill>
                  <a:srgbClr val="FF00FF"/>
                </a:solidFill>
              </a:rPr>
              <a:t>RUNNING TIME </a:t>
            </a:r>
            <a:r>
              <a:rPr lang="en-US" sz="3200" b="1" dirty="0" smtClean="0">
                <a:solidFill>
                  <a:srgbClr val="FF00FF"/>
                </a:solidFill>
              </a:rPr>
              <a:t>EXCEEDED </a:t>
            </a:r>
            <a:r>
              <a:rPr lang="en-US" sz="3200" b="1" dirty="0">
                <a:solidFill>
                  <a:srgbClr val="FF00FF"/>
                </a:solidFill>
              </a:rPr>
              <a:t>2100 hour/year  </a:t>
            </a:r>
            <a:endParaRPr lang="ru-RU" sz="3200" b="1" dirty="0">
              <a:solidFill>
                <a:srgbClr val="FF00FF"/>
              </a:solidFill>
            </a:endParaRPr>
          </a:p>
        </p:txBody>
      </p:sp>
    </p:spTree>
    <p:extLst>
      <p:ext uri="{BB962C8B-B14F-4D97-AF65-F5344CB8AC3E}">
        <p14:creationId xmlns="" xmlns:p14="http://schemas.microsoft.com/office/powerpoint/2010/main" val="26640178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Номер слайда 8"/>
          <p:cNvSpPr>
            <a:spLocks noGrp="1"/>
          </p:cNvSpPr>
          <p:nvPr>
            <p:ph type="sldNum" sz="quarter" idx="12"/>
          </p:nvPr>
        </p:nvSpPr>
        <p:spPr/>
        <p:txBody>
          <a:bodyPr/>
          <a:lstStyle/>
          <a:p>
            <a:fld id="{7636FD92-66D5-49CE-8FCA-BB3C29C7ED40}" type="slidenum">
              <a:rPr lang="ru-RU"/>
              <a:pPr/>
              <a:t>35</a:t>
            </a:fld>
            <a:endParaRPr lang="ru-RU"/>
          </a:p>
        </p:txBody>
      </p:sp>
      <p:pic>
        <p:nvPicPr>
          <p:cNvPr id="135172" name="Picture 4" descr="p3"/>
          <p:cNvPicPr>
            <a:picLocks noGrp="1" noChangeAspect="1" noChangeArrowheads="1"/>
          </p:cNvPicPr>
          <p:nvPr>
            <p:ph sz="quarter" idx="1"/>
          </p:nvPr>
        </p:nvPicPr>
        <p:blipFill>
          <a:blip r:embed="rId3" cstate="print">
            <a:extLst>
              <a:ext uri="{28A0092B-C50C-407E-A947-70E740481C1C}">
                <a14:useLocalDpi xmlns="" xmlns:a14="http://schemas.microsoft.com/office/drawing/2010/main" val="0"/>
              </a:ext>
            </a:extLst>
          </a:blip>
          <a:srcRect/>
          <a:stretch>
            <a:fillRect/>
          </a:stretch>
        </p:blipFill>
        <p:spPr>
          <a:xfrm>
            <a:off x="5580112" y="332656"/>
            <a:ext cx="3385161" cy="253843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graphicFrame>
        <p:nvGraphicFramePr>
          <p:cNvPr id="135174" name="Object 6"/>
          <p:cNvGraphicFramePr>
            <a:graphicFrameLocks noGrp="1" noChangeAspect="1"/>
          </p:cNvGraphicFramePr>
          <p:nvPr>
            <p:ph sz="quarter" idx="2"/>
          </p:nvPr>
        </p:nvGraphicFramePr>
        <p:xfrm>
          <a:off x="5436096" y="3645024"/>
          <a:ext cx="3695710" cy="2772668"/>
        </p:xfrm>
        <a:graphic>
          <a:graphicData uri="http://schemas.openxmlformats.org/presentationml/2006/ole">
            <p:oleObj spid="_x0000_s35911" name="Точечный рисунок" r:id="rId4" imgW="8659434" imgH="6496957" progId="PBrush">
              <p:embed/>
            </p:oleObj>
          </a:graphicData>
        </a:graphic>
      </p:graphicFrame>
      <p:graphicFrame>
        <p:nvGraphicFramePr>
          <p:cNvPr id="135180" name="Object 12"/>
          <p:cNvGraphicFramePr>
            <a:graphicFrameLocks noGrp="1" noChangeAspect="1"/>
          </p:cNvGraphicFramePr>
          <p:nvPr>
            <p:ph sz="quarter" idx="4"/>
          </p:nvPr>
        </p:nvGraphicFramePr>
        <p:xfrm>
          <a:off x="2915816" y="3141663"/>
          <a:ext cx="3456409" cy="2585956"/>
        </p:xfrm>
        <a:graphic>
          <a:graphicData uri="http://schemas.openxmlformats.org/presentationml/2006/ole">
            <p:oleObj spid="_x0000_s35912" name="Точечный рисунок" r:id="rId5" imgW="8723810" imgH="6523810" progId="PBrush">
              <p:embed/>
            </p:oleObj>
          </a:graphicData>
        </a:graphic>
      </p:graphicFrame>
      <p:pic>
        <p:nvPicPr>
          <p:cNvPr id="135185" name="Picture 17" descr="p5"/>
          <p:cNvPicPr>
            <a:picLocks noGrp="1" noChangeAspect="1" noChangeArrowheads="1"/>
          </p:cNvPicPr>
          <p:nvPr>
            <p:ph sz="quarter" idx="3"/>
          </p:nvPr>
        </p:nvPicPr>
        <p:blipFill>
          <a:blip r:embed="rId6" cstate="print">
            <a:extLst>
              <a:ext uri="{28A0092B-C50C-407E-A947-70E740481C1C}">
                <a14:useLocalDpi xmlns="" xmlns:a14="http://schemas.microsoft.com/office/drawing/2010/main" val="0"/>
              </a:ext>
            </a:extLst>
          </a:blip>
          <a:srcRect/>
          <a:stretch>
            <a:fillRect/>
          </a:stretch>
        </p:blipFill>
        <p:spPr>
          <a:xfrm>
            <a:off x="179388" y="3589338"/>
            <a:ext cx="3241675" cy="24320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135189" name="Text Box 21"/>
          <p:cNvSpPr txBox="1">
            <a:spLocks noChangeArrowheads="1"/>
          </p:cNvSpPr>
          <p:nvPr/>
        </p:nvSpPr>
        <p:spPr bwMode="auto">
          <a:xfrm>
            <a:off x="6372224" y="6237288"/>
            <a:ext cx="2448247" cy="46166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400" b="1" dirty="0" err="1" smtClean="0">
                <a:solidFill>
                  <a:schemeClr val="accent2"/>
                </a:solidFill>
              </a:rPr>
              <a:t>V.A.Monchinsky</a:t>
            </a:r>
            <a:endParaRPr lang="ru-RU" sz="2400" b="1" dirty="0">
              <a:solidFill>
                <a:schemeClr val="accent2"/>
              </a:solidFill>
            </a:endParaRPr>
          </a:p>
        </p:txBody>
      </p:sp>
      <p:sp>
        <p:nvSpPr>
          <p:cNvPr id="135190" name="Text Box 22"/>
          <p:cNvSpPr txBox="1">
            <a:spLocks noChangeArrowheads="1"/>
          </p:cNvSpPr>
          <p:nvPr/>
        </p:nvSpPr>
        <p:spPr bwMode="auto">
          <a:xfrm>
            <a:off x="6732240" y="2895327"/>
            <a:ext cx="1872208" cy="46166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400" b="1" dirty="0" err="1" smtClean="0">
                <a:solidFill>
                  <a:schemeClr val="accent2"/>
                </a:solidFill>
              </a:rPr>
              <a:t>A.A.Smirnov</a:t>
            </a:r>
            <a:endParaRPr lang="ru-RU" sz="2400" b="1" dirty="0">
              <a:solidFill>
                <a:schemeClr val="accent2"/>
              </a:solidFill>
            </a:endParaRPr>
          </a:p>
        </p:txBody>
      </p:sp>
      <p:sp>
        <p:nvSpPr>
          <p:cNvPr id="135191" name="Text Box 23"/>
          <p:cNvSpPr txBox="1">
            <a:spLocks noChangeArrowheads="1"/>
          </p:cNvSpPr>
          <p:nvPr/>
        </p:nvSpPr>
        <p:spPr bwMode="auto">
          <a:xfrm>
            <a:off x="1258888" y="6086475"/>
            <a:ext cx="1657350" cy="46166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dirty="0" err="1" smtClean="0">
                <a:solidFill>
                  <a:schemeClr val="accent2"/>
                </a:solidFill>
              </a:rPr>
              <a:t>O.I.Brovko</a:t>
            </a:r>
            <a:endParaRPr lang="ru-RU" sz="2400" b="1" dirty="0">
              <a:solidFill>
                <a:schemeClr val="accent2"/>
              </a:solidFill>
            </a:endParaRPr>
          </a:p>
        </p:txBody>
      </p:sp>
      <p:sp>
        <p:nvSpPr>
          <p:cNvPr id="135192" name="Text Box 24"/>
          <p:cNvSpPr txBox="1">
            <a:spLocks noChangeArrowheads="1"/>
          </p:cNvSpPr>
          <p:nvPr/>
        </p:nvSpPr>
        <p:spPr bwMode="auto">
          <a:xfrm>
            <a:off x="3635375" y="5516563"/>
            <a:ext cx="1511300" cy="46166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dirty="0" err="1" smtClean="0">
                <a:solidFill>
                  <a:schemeClr val="accent2"/>
                </a:solidFill>
              </a:rPr>
              <a:t>V.I.Volkov</a:t>
            </a:r>
            <a:endParaRPr lang="ru-RU" sz="2400" b="1" dirty="0">
              <a:solidFill>
                <a:schemeClr val="accent2"/>
              </a:solidFill>
            </a:endParaRPr>
          </a:p>
        </p:txBody>
      </p:sp>
      <p:graphicFrame>
        <p:nvGraphicFramePr>
          <p:cNvPr id="135193" name="Object 25"/>
          <p:cNvGraphicFramePr>
            <a:graphicFrameLocks noChangeAspect="1"/>
          </p:cNvGraphicFramePr>
          <p:nvPr/>
        </p:nvGraphicFramePr>
        <p:xfrm>
          <a:off x="323850" y="404813"/>
          <a:ext cx="1906588" cy="2952750"/>
        </p:xfrm>
        <a:graphic>
          <a:graphicData uri="http://schemas.openxmlformats.org/presentationml/2006/ole">
            <p:oleObj spid="_x0000_s35913" name="Точечный рисунок" r:id="rId7" imgW="3772427" imgH="5838095" progId="PBrush">
              <p:embed/>
            </p:oleObj>
          </a:graphicData>
        </a:graphic>
      </p:graphicFrame>
      <p:sp>
        <p:nvSpPr>
          <p:cNvPr id="135194" name="Text Box 26"/>
          <p:cNvSpPr txBox="1">
            <a:spLocks noChangeArrowheads="1"/>
          </p:cNvSpPr>
          <p:nvPr/>
        </p:nvSpPr>
        <p:spPr bwMode="auto">
          <a:xfrm>
            <a:off x="179388" y="2997200"/>
            <a:ext cx="2160364" cy="46166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400" b="1" dirty="0" err="1" smtClean="0">
                <a:solidFill>
                  <a:schemeClr val="accent2"/>
                </a:solidFill>
              </a:rPr>
              <a:t>A.D.Kovalenko</a:t>
            </a:r>
            <a:endParaRPr lang="ru-RU" sz="2400" b="1" dirty="0">
              <a:solidFill>
                <a:schemeClr val="accent2"/>
              </a:solidFill>
            </a:endParaRPr>
          </a:p>
        </p:txBody>
      </p:sp>
      <p:sp>
        <p:nvSpPr>
          <p:cNvPr id="229376" name="Text Box 0"/>
          <p:cNvSpPr txBox="1">
            <a:spLocks noChangeArrowheads="1"/>
          </p:cNvSpPr>
          <p:nvPr/>
        </p:nvSpPr>
        <p:spPr bwMode="auto">
          <a:xfrm>
            <a:off x="8459788" y="6165850"/>
            <a:ext cx="433387"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sz="1200">
                <a:solidFill>
                  <a:schemeClr val="bg1"/>
                </a:solidFill>
              </a:rPr>
              <a:t>18</a:t>
            </a:r>
          </a:p>
        </p:txBody>
      </p:sp>
      <p:pic>
        <p:nvPicPr>
          <p:cNvPr id="280576" name="Picture 1024" descr="Agapov"/>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2627313" y="115888"/>
            <a:ext cx="3097212" cy="2693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0577" name="Text Box 1025"/>
          <p:cNvSpPr txBox="1">
            <a:spLocks noChangeArrowheads="1"/>
          </p:cNvSpPr>
          <p:nvPr/>
        </p:nvSpPr>
        <p:spPr bwMode="auto">
          <a:xfrm>
            <a:off x="3132138" y="2636912"/>
            <a:ext cx="1727200" cy="46166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dirty="0" err="1" smtClean="0">
                <a:solidFill>
                  <a:schemeClr val="accent2"/>
                </a:solidFill>
              </a:rPr>
              <a:t>N.N.Agapov</a:t>
            </a:r>
            <a:endParaRPr lang="ru-RU" sz="2400" b="1" dirty="0">
              <a:solidFill>
                <a:schemeClr val="accent2"/>
              </a:solidFill>
            </a:endParaRPr>
          </a:p>
        </p:txBody>
      </p:sp>
    </p:spTree>
    <p:extLst>
      <p:ext uri="{BB962C8B-B14F-4D97-AF65-F5344CB8AC3E}">
        <p14:creationId xmlns="" xmlns:p14="http://schemas.microsoft.com/office/powerpoint/2010/main" val="321137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Номер слайда 8"/>
          <p:cNvSpPr>
            <a:spLocks noGrp="1"/>
          </p:cNvSpPr>
          <p:nvPr>
            <p:ph type="sldNum" sz="quarter" idx="12"/>
          </p:nvPr>
        </p:nvSpPr>
        <p:spPr/>
        <p:txBody>
          <a:bodyPr/>
          <a:lstStyle/>
          <a:p>
            <a:fld id="{257401B8-C721-4CDC-994D-B239C22B8253}" type="slidenum">
              <a:rPr lang="ru-RU"/>
              <a:pPr/>
              <a:t>36</a:t>
            </a:fld>
            <a:endParaRPr lang="ru-RU"/>
          </a:p>
        </p:txBody>
      </p:sp>
      <p:pic>
        <p:nvPicPr>
          <p:cNvPr id="142338" name="Picture 2" descr="p1"/>
          <p:cNvPicPr>
            <a:picLocks noGrp="1" noChangeAspect="1" noChangeArrowheads="1"/>
          </p:cNvPicPr>
          <p:nvPr>
            <p:ph sz="quarter" idx="1"/>
          </p:nvPr>
        </p:nvPicPr>
        <p:blipFill>
          <a:blip r:embed="rId3" cstate="print">
            <a:extLst>
              <a:ext uri="{28A0092B-C50C-407E-A947-70E740481C1C}">
                <a14:useLocalDpi xmlns="" xmlns:a14="http://schemas.microsoft.com/office/drawing/2010/main" val="0"/>
              </a:ext>
            </a:extLst>
          </a:blip>
          <a:srcRect/>
          <a:stretch>
            <a:fillRect/>
          </a:stretch>
        </p:blipFill>
        <p:spPr>
          <a:xfrm>
            <a:off x="4121670" y="260350"/>
            <a:ext cx="4122738" cy="30924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graphicFrame>
        <p:nvGraphicFramePr>
          <p:cNvPr id="142339" name="Object 3"/>
          <p:cNvGraphicFramePr>
            <a:graphicFrameLocks noGrp="1" noChangeAspect="1"/>
          </p:cNvGraphicFramePr>
          <p:nvPr>
            <p:ph sz="quarter" idx="2"/>
          </p:nvPr>
        </p:nvGraphicFramePr>
        <p:xfrm>
          <a:off x="4356100" y="3416300"/>
          <a:ext cx="2216150" cy="3181350"/>
        </p:xfrm>
        <a:graphic>
          <a:graphicData uri="http://schemas.openxmlformats.org/presentationml/2006/ole">
            <p:oleObj spid="_x0000_s36912" name="Точечный рисунок" r:id="rId4" imgW="2886478" imgH="4142857" progId="PBrush">
              <p:embed/>
            </p:oleObj>
          </a:graphicData>
        </a:graphic>
      </p:graphicFrame>
      <p:graphicFrame>
        <p:nvGraphicFramePr>
          <p:cNvPr id="142340" name="Object 4"/>
          <p:cNvGraphicFramePr>
            <a:graphicFrameLocks noGrp="1" noChangeAspect="1"/>
          </p:cNvGraphicFramePr>
          <p:nvPr>
            <p:ph sz="quarter" idx="3"/>
          </p:nvPr>
        </p:nvGraphicFramePr>
        <p:xfrm>
          <a:off x="395288" y="2133600"/>
          <a:ext cx="2876550" cy="2187575"/>
        </p:xfrm>
        <a:graphic>
          <a:graphicData uri="http://schemas.openxmlformats.org/presentationml/2006/ole">
            <p:oleObj spid="_x0000_s36913" name="Точечный рисунок" r:id="rId5" imgW="4296375" imgH="3266667" progId="PBrush">
              <p:embed/>
            </p:oleObj>
          </a:graphicData>
        </a:graphic>
      </p:graphicFrame>
      <p:sp>
        <p:nvSpPr>
          <p:cNvPr id="142346" name="Text Box 10"/>
          <p:cNvSpPr txBox="1">
            <a:spLocks noChangeArrowheads="1"/>
          </p:cNvSpPr>
          <p:nvPr/>
        </p:nvSpPr>
        <p:spPr bwMode="auto">
          <a:xfrm>
            <a:off x="1259632" y="1700808"/>
            <a:ext cx="2304307" cy="46166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400" b="1" dirty="0" err="1" smtClean="0">
                <a:solidFill>
                  <a:schemeClr val="accent2"/>
                </a:solidFill>
              </a:rPr>
              <a:t>D.I.Sherstyanov</a:t>
            </a:r>
            <a:endParaRPr lang="ru-RU" sz="2400" b="1" dirty="0">
              <a:solidFill>
                <a:schemeClr val="accent2"/>
              </a:solidFill>
            </a:endParaRPr>
          </a:p>
        </p:txBody>
      </p:sp>
      <p:sp>
        <p:nvSpPr>
          <p:cNvPr id="142347" name="Text Box 11"/>
          <p:cNvSpPr txBox="1">
            <a:spLocks noChangeArrowheads="1"/>
          </p:cNvSpPr>
          <p:nvPr/>
        </p:nvSpPr>
        <p:spPr bwMode="auto">
          <a:xfrm>
            <a:off x="6516688" y="3500438"/>
            <a:ext cx="1727720" cy="46166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400" b="1" dirty="0" smtClean="0">
                <a:solidFill>
                  <a:schemeClr val="accent2"/>
                </a:solidFill>
              </a:rPr>
              <a:t>E.V</a:t>
            </a:r>
            <a:r>
              <a:rPr lang="ru-RU" sz="2400" b="1" dirty="0" smtClean="0">
                <a:solidFill>
                  <a:schemeClr val="accent2"/>
                </a:solidFill>
              </a:rPr>
              <a:t>.</a:t>
            </a:r>
            <a:r>
              <a:rPr lang="en-US" sz="2400" b="1" dirty="0" err="1" smtClean="0">
                <a:solidFill>
                  <a:schemeClr val="accent2"/>
                </a:solidFill>
              </a:rPr>
              <a:t>Rudnev</a:t>
            </a:r>
            <a:endParaRPr lang="ru-RU" sz="2400" b="1" dirty="0">
              <a:solidFill>
                <a:schemeClr val="accent2"/>
              </a:solidFill>
            </a:endParaRPr>
          </a:p>
        </p:txBody>
      </p:sp>
      <p:sp>
        <p:nvSpPr>
          <p:cNvPr id="142348" name="Text Box 12"/>
          <p:cNvSpPr txBox="1">
            <a:spLocks noChangeArrowheads="1"/>
          </p:cNvSpPr>
          <p:nvPr/>
        </p:nvSpPr>
        <p:spPr bwMode="auto">
          <a:xfrm>
            <a:off x="6659959" y="404813"/>
            <a:ext cx="1368425" cy="46166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dirty="0" err="1" smtClean="0">
                <a:solidFill>
                  <a:schemeClr val="accent2"/>
                </a:solidFill>
              </a:rPr>
              <a:t>A.S.Isaev</a:t>
            </a:r>
            <a:endParaRPr lang="ru-RU" sz="2400" b="1" dirty="0">
              <a:solidFill>
                <a:schemeClr val="accent2"/>
              </a:solidFill>
            </a:endParaRPr>
          </a:p>
        </p:txBody>
      </p:sp>
      <p:sp>
        <p:nvSpPr>
          <p:cNvPr id="230400" name="Text Box 0"/>
          <p:cNvSpPr txBox="1">
            <a:spLocks noChangeArrowheads="1"/>
          </p:cNvSpPr>
          <p:nvPr/>
        </p:nvSpPr>
        <p:spPr bwMode="auto">
          <a:xfrm>
            <a:off x="8459788" y="6165850"/>
            <a:ext cx="433387"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sz="1200">
                <a:solidFill>
                  <a:schemeClr val="bg1"/>
                </a:solidFill>
              </a:rPr>
              <a:t>19</a:t>
            </a:r>
          </a:p>
        </p:txBody>
      </p:sp>
      <p:sp>
        <p:nvSpPr>
          <p:cNvPr id="11" name="Прямоугольник 10"/>
          <p:cNvSpPr/>
          <p:nvPr/>
        </p:nvSpPr>
        <p:spPr>
          <a:xfrm>
            <a:off x="96792" y="457508"/>
            <a:ext cx="3899144" cy="523220"/>
          </a:xfrm>
          <a:prstGeom prst="rect">
            <a:avLst/>
          </a:prstGeom>
        </p:spPr>
        <p:txBody>
          <a:bodyPr wrap="none">
            <a:spAutoFit/>
          </a:bodyPr>
          <a:lstStyle/>
          <a:p>
            <a:r>
              <a:rPr lang="en-US" sz="2800" b="1" dirty="0" smtClean="0">
                <a:solidFill>
                  <a:srgbClr val="FF0000"/>
                </a:solidFill>
              </a:rPr>
              <a:t>NUCLOTRON Dispatchers</a:t>
            </a:r>
            <a:endParaRPr lang="ru-RU" sz="2800" b="1" dirty="0">
              <a:solidFill>
                <a:srgbClr val="FF0000"/>
              </a:solidFill>
            </a:endParaRPr>
          </a:p>
        </p:txBody>
      </p:sp>
    </p:spTree>
    <p:extLst>
      <p:ext uri="{BB962C8B-B14F-4D97-AF65-F5344CB8AC3E}">
        <p14:creationId xmlns="" xmlns:p14="http://schemas.microsoft.com/office/powerpoint/2010/main" val="2002505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3" name="Line 43"/>
          <p:cNvSpPr>
            <a:spLocks noChangeShapeType="1"/>
          </p:cNvSpPr>
          <p:nvPr/>
        </p:nvSpPr>
        <p:spPr bwMode="auto">
          <a:xfrm>
            <a:off x="2484438" y="1989138"/>
            <a:ext cx="2808287" cy="1368425"/>
          </a:xfrm>
          <a:prstGeom prst="line">
            <a:avLst/>
          </a:prstGeom>
          <a:noFill/>
          <a:ln w="57150">
            <a:solidFill>
              <a:srgbClr val="3333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61467" name="Line 27"/>
          <p:cNvSpPr>
            <a:spLocks noChangeShapeType="1"/>
          </p:cNvSpPr>
          <p:nvPr/>
        </p:nvSpPr>
        <p:spPr bwMode="auto">
          <a:xfrm>
            <a:off x="134938" y="1211263"/>
            <a:ext cx="7245350" cy="4810125"/>
          </a:xfrm>
          <a:prstGeom prst="line">
            <a:avLst/>
          </a:prstGeom>
          <a:noFill/>
          <a:ln w="57150">
            <a:solidFill>
              <a:srgbClr val="0000FF"/>
            </a:solidFill>
            <a:round/>
            <a:headEnd/>
            <a:tailEnd type="stealth" w="med" len="lg"/>
          </a:ln>
          <a:extLst>
            <a:ext uri="{909E8E84-426E-40DD-AFC4-6F175D3DCCD1}">
              <a14:hiddenFill xmlns="" xmlns:a14="http://schemas.microsoft.com/office/drawing/2010/main">
                <a:noFill/>
              </a14:hiddenFill>
            </a:ext>
          </a:extLst>
        </p:spPr>
        <p:txBody>
          <a:bodyPr/>
          <a:lstStyle/>
          <a:p>
            <a:endParaRPr lang="ru-RU"/>
          </a:p>
        </p:txBody>
      </p:sp>
      <p:sp>
        <p:nvSpPr>
          <p:cNvPr id="61466" name="Line 26"/>
          <p:cNvSpPr>
            <a:spLocks noChangeShapeType="1"/>
          </p:cNvSpPr>
          <p:nvPr/>
        </p:nvSpPr>
        <p:spPr bwMode="auto">
          <a:xfrm flipV="1">
            <a:off x="957263" y="908050"/>
            <a:ext cx="4551362" cy="487363"/>
          </a:xfrm>
          <a:prstGeom prst="line">
            <a:avLst/>
          </a:prstGeom>
          <a:noFill/>
          <a:ln w="57150">
            <a:solidFill>
              <a:srgbClr val="0000FF"/>
            </a:solidFill>
            <a:round/>
            <a:headEnd/>
            <a:tailEnd type="stealth" w="med" len="lg"/>
          </a:ln>
          <a:extLst>
            <a:ext uri="{909E8E84-426E-40DD-AFC4-6F175D3DCCD1}">
              <a14:hiddenFill xmlns="" xmlns:a14="http://schemas.microsoft.com/office/drawing/2010/main">
                <a:noFill/>
              </a14:hiddenFill>
            </a:ext>
          </a:extLst>
        </p:spPr>
        <p:txBody>
          <a:bodyPr/>
          <a:lstStyle/>
          <a:p>
            <a:endParaRPr lang="ru-RU"/>
          </a:p>
        </p:txBody>
      </p:sp>
      <p:sp>
        <p:nvSpPr>
          <p:cNvPr id="61465" name="Line 25"/>
          <p:cNvSpPr>
            <a:spLocks noChangeShapeType="1"/>
          </p:cNvSpPr>
          <p:nvPr/>
        </p:nvSpPr>
        <p:spPr bwMode="auto">
          <a:xfrm>
            <a:off x="323850" y="765175"/>
            <a:ext cx="1511300" cy="5327650"/>
          </a:xfrm>
          <a:prstGeom prst="line">
            <a:avLst/>
          </a:prstGeom>
          <a:noFill/>
          <a:ln w="57150">
            <a:solidFill>
              <a:srgbClr val="0000FF"/>
            </a:solidFill>
            <a:round/>
            <a:headEnd/>
            <a:tailEnd type="stealth" w="med" len="lg"/>
          </a:ln>
          <a:extLst>
            <a:ext uri="{909E8E84-426E-40DD-AFC4-6F175D3DCCD1}">
              <a14:hiddenFill xmlns="" xmlns:a14="http://schemas.microsoft.com/office/drawing/2010/main">
                <a:noFill/>
              </a14:hiddenFill>
            </a:ext>
          </a:extLst>
        </p:spPr>
        <p:txBody>
          <a:bodyPr/>
          <a:lstStyle/>
          <a:p>
            <a:endParaRPr lang="ru-RU"/>
          </a:p>
        </p:txBody>
      </p:sp>
      <p:sp>
        <p:nvSpPr>
          <p:cNvPr id="61464" name="Line 24"/>
          <p:cNvSpPr>
            <a:spLocks noChangeShapeType="1"/>
          </p:cNvSpPr>
          <p:nvPr/>
        </p:nvSpPr>
        <p:spPr bwMode="auto">
          <a:xfrm>
            <a:off x="250825" y="1268413"/>
            <a:ext cx="2952750" cy="3600450"/>
          </a:xfrm>
          <a:prstGeom prst="line">
            <a:avLst/>
          </a:prstGeom>
          <a:noFill/>
          <a:ln w="57150">
            <a:solidFill>
              <a:srgbClr val="0000FF"/>
            </a:solidFill>
            <a:round/>
            <a:headEnd/>
            <a:tailEnd type="stealth" w="med" len="lg"/>
          </a:ln>
          <a:extLst>
            <a:ext uri="{909E8E84-426E-40DD-AFC4-6F175D3DCCD1}">
              <a14:hiddenFill xmlns="" xmlns:a14="http://schemas.microsoft.com/office/drawing/2010/main">
                <a:noFill/>
              </a14:hiddenFill>
            </a:ext>
          </a:extLst>
        </p:spPr>
        <p:txBody>
          <a:bodyPr/>
          <a:lstStyle/>
          <a:p>
            <a:endParaRPr lang="ru-RU"/>
          </a:p>
        </p:txBody>
      </p:sp>
      <p:sp>
        <p:nvSpPr>
          <p:cNvPr id="61449" name="Oval 9"/>
          <p:cNvSpPr>
            <a:spLocks noChangeArrowheads="1"/>
          </p:cNvSpPr>
          <p:nvPr/>
        </p:nvSpPr>
        <p:spPr bwMode="auto">
          <a:xfrm>
            <a:off x="100013" y="333375"/>
            <a:ext cx="2743200" cy="1920875"/>
          </a:xfrm>
          <a:prstGeom prst="ellipse">
            <a:avLst/>
          </a:prstGeom>
          <a:solidFill>
            <a:srgbClr val="FFFFFF"/>
          </a:solidFill>
          <a:ln w="63500">
            <a:solidFill>
              <a:srgbClr val="0000FF"/>
            </a:solidFill>
            <a:round/>
            <a:headEnd/>
            <a:tailEnd/>
          </a:ln>
        </p:spPr>
        <p:txBody>
          <a:bodyPr/>
          <a:lstStyle/>
          <a:p>
            <a:endParaRPr lang="ru-RU"/>
          </a:p>
        </p:txBody>
      </p:sp>
      <p:graphicFrame>
        <p:nvGraphicFramePr>
          <p:cNvPr id="61450" name="Object 10"/>
          <p:cNvGraphicFramePr>
            <a:graphicFrameLocks noChangeAspect="1"/>
          </p:cNvGraphicFramePr>
          <p:nvPr/>
        </p:nvGraphicFramePr>
        <p:xfrm>
          <a:off x="539750" y="639763"/>
          <a:ext cx="1900238" cy="1374775"/>
        </p:xfrm>
        <a:graphic>
          <a:graphicData uri="http://schemas.openxmlformats.org/presentationml/2006/ole">
            <p:oleObj spid="_x0000_s27680" r:id="rId3" imgW="6563641" imgH="5838095" progId="">
              <p:embed/>
            </p:oleObj>
          </a:graphicData>
        </a:graphic>
      </p:graphicFrame>
      <p:sp>
        <p:nvSpPr>
          <p:cNvPr id="61463" name="Line 23"/>
          <p:cNvSpPr>
            <a:spLocks noChangeShapeType="1"/>
          </p:cNvSpPr>
          <p:nvPr/>
        </p:nvSpPr>
        <p:spPr bwMode="auto">
          <a:xfrm>
            <a:off x="2700338" y="1773238"/>
            <a:ext cx="3887787" cy="647700"/>
          </a:xfrm>
          <a:prstGeom prst="line">
            <a:avLst/>
          </a:prstGeom>
          <a:noFill/>
          <a:ln w="57150">
            <a:solidFill>
              <a:srgbClr val="0000FF"/>
            </a:solidFill>
            <a:round/>
            <a:headEnd/>
            <a:tailEnd type="stealth" w="med" len="lg"/>
          </a:ln>
          <a:extLst>
            <a:ext uri="{909E8E84-426E-40DD-AFC4-6F175D3DCCD1}">
              <a14:hiddenFill xmlns="" xmlns:a14="http://schemas.microsoft.com/office/drawing/2010/main">
                <a:noFill/>
              </a14:hiddenFill>
            </a:ext>
          </a:extLst>
        </p:spPr>
        <p:txBody>
          <a:bodyPr/>
          <a:lstStyle/>
          <a:p>
            <a:endParaRPr lang="ru-RU"/>
          </a:p>
        </p:txBody>
      </p:sp>
      <p:sp>
        <p:nvSpPr>
          <p:cNvPr id="61462" name="Text Box 22"/>
          <p:cNvSpPr txBox="1">
            <a:spLocks noChangeArrowheads="1"/>
          </p:cNvSpPr>
          <p:nvPr/>
        </p:nvSpPr>
        <p:spPr bwMode="auto">
          <a:xfrm>
            <a:off x="6804025" y="6021388"/>
            <a:ext cx="2046288" cy="720725"/>
          </a:xfrm>
          <a:prstGeom prst="rect">
            <a:avLst/>
          </a:prstGeom>
          <a:solidFill>
            <a:srgbClr val="00FFFF"/>
          </a:solidFill>
          <a:ln w="9525">
            <a:solidFill>
              <a:srgbClr val="000000"/>
            </a:solidFill>
            <a:miter lim="800000"/>
            <a:headEnd/>
            <a:tailEnd/>
          </a:ln>
        </p:spPr>
        <p:txBody>
          <a:bodyPr/>
          <a:lstStyle/>
          <a:p>
            <a:pPr eaLnBrk="0" hangingPunct="0"/>
            <a:r>
              <a:rPr lang="en-GB" sz="1600" b="1" i="1" u="sng" baseline="0">
                <a:latin typeface="Times New Roman" pitchFamily="18" charset="0"/>
                <a:cs typeface="Times New Roman" pitchFamily="18" charset="0"/>
              </a:rPr>
              <a:t>Australia:</a:t>
            </a:r>
            <a:endParaRPr lang="en-US" sz="1100" baseline="0">
              <a:latin typeface="Times New Roman" pitchFamily="18" charset="0"/>
            </a:endParaRPr>
          </a:p>
          <a:p>
            <a:pPr eaLnBrk="0" hangingPunct="0"/>
            <a:r>
              <a:rPr lang="en-GB" sz="1400" b="1" baseline="0">
                <a:latin typeface="Times New Roman" pitchFamily="18" charset="0"/>
                <a:cs typeface="Times New Roman" pitchFamily="18" charset="0"/>
              </a:rPr>
              <a:t>The University of Sidney</a:t>
            </a:r>
            <a:endParaRPr lang="en-GB" sz="2400" baseline="0">
              <a:latin typeface="Times New Roman" pitchFamily="18" charset="0"/>
            </a:endParaRPr>
          </a:p>
        </p:txBody>
      </p:sp>
      <p:sp>
        <p:nvSpPr>
          <p:cNvPr id="61461" name="Text Box 21"/>
          <p:cNvSpPr txBox="1">
            <a:spLocks noChangeArrowheads="1"/>
          </p:cNvSpPr>
          <p:nvPr/>
        </p:nvSpPr>
        <p:spPr bwMode="auto">
          <a:xfrm>
            <a:off x="5508625" y="620713"/>
            <a:ext cx="3517900" cy="936625"/>
          </a:xfrm>
          <a:prstGeom prst="rect">
            <a:avLst/>
          </a:prstGeom>
          <a:solidFill>
            <a:srgbClr val="CCFFFF"/>
          </a:solidFill>
          <a:ln w="9525">
            <a:solidFill>
              <a:srgbClr val="000000"/>
            </a:solidFill>
            <a:miter lim="800000"/>
            <a:headEnd/>
            <a:tailEnd/>
          </a:ln>
        </p:spPr>
        <p:txBody>
          <a:bodyPr/>
          <a:lstStyle/>
          <a:p>
            <a:pPr eaLnBrk="0" hangingPunct="0"/>
            <a:r>
              <a:rPr lang="en-GB" sz="1600" b="1" i="1" u="sng" baseline="0">
                <a:latin typeface="Times New Roman" pitchFamily="18" charset="0"/>
                <a:cs typeface="Times New Roman" pitchFamily="18" charset="0"/>
              </a:rPr>
              <a:t>Belarus:</a:t>
            </a:r>
            <a:r>
              <a:rPr lang="en-GB" sz="1600" b="1" i="1" baseline="0">
                <a:latin typeface="Times New Roman" pitchFamily="18" charset="0"/>
                <a:cs typeface="Times New Roman" pitchFamily="18" charset="0"/>
              </a:rPr>
              <a:t>  </a:t>
            </a:r>
            <a:r>
              <a:rPr lang="en-GB" sz="1400" b="1" baseline="0">
                <a:latin typeface="Times New Roman" pitchFamily="18" charset="0"/>
                <a:cs typeface="Times New Roman" pitchFamily="18" charset="0"/>
              </a:rPr>
              <a:t>The Institute of Radiative Physical-Chemical Problems of NASB, The Academy of Scientific and Engineering Complex ‘SOSNY’, (Minsk) …</a:t>
            </a:r>
            <a:endParaRPr lang="en-GB" sz="2400" baseline="0">
              <a:latin typeface="Times New Roman" pitchFamily="18" charset="0"/>
            </a:endParaRPr>
          </a:p>
        </p:txBody>
      </p:sp>
      <p:sp>
        <p:nvSpPr>
          <p:cNvPr id="61460" name="Text Box 20"/>
          <p:cNvSpPr txBox="1">
            <a:spLocks noChangeArrowheads="1"/>
          </p:cNvSpPr>
          <p:nvPr/>
        </p:nvSpPr>
        <p:spPr bwMode="auto">
          <a:xfrm>
            <a:off x="2628900" y="1339850"/>
            <a:ext cx="2663825" cy="1296988"/>
          </a:xfrm>
          <a:prstGeom prst="rect">
            <a:avLst/>
          </a:prstGeom>
          <a:solidFill>
            <a:srgbClr val="CCFFFF"/>
          </a:solidFill>
          <a:ln w="9525">
            <a:solidFill>
              <a:srgbClr val="000000"/>
            </a:solidFill>
            <a:miter lim="800000"/>
            <a:headEnd/>
            <a:tailEnd/>
          </a:ln>
        </p:spPr>
        <p:txBody>
          <a:bodyPr/>
          <a:lstStyle/>
          <a:p>
            <a:pPr eaLnBrk="0" hangingPunct="0"/>
            <a:r>
              <a:rPr lang="en-GB" sz="1600" b="1" i="1" u="sng" baseline="0">
                <a:latin typeface="Times New Roman" pitchFamily="18" charset="0"/>
                <a:cs typeface="Times New Roman" pitchFamily="18" charset="0"/>
              </a:rPr>
              <a:t>Bulgaria:</a:t>
            </a:r>
            <a:r>
              <a:rPr lang="en-GB" sz="1600" b="1" i="1" baseline="0">
                <a:latin typeface="Times New Roman" pitchFamily="18" charset="0"/>
                <a:cs typeface="Times New Roman" pitchFamily="18" charset="0"/>
              </a:rPr>
              <a:t> </a:t>
            </a:r>
            <a:r>
              <a:rPr lang="en-GB" sz="1400" b="1" baseline="0">
                <a:latin typeface="Times New Roman" pitchFamily="18" charset="0"/>
                <a:cs typeface="Times New Roman" pitchFamily="18" charset="0"/>
              </a:rPr>
              <a:t>Institute for Nuclear Research and Nuclear Energy of BAS, University of Chemical Technology and Metallurgy (UCTM) (Sofia) …</a:t>
            </a:r>
            <a:endParaRPr lang="en-GB" sz="2400" baseline="0">
              <a:latin typeface="Times New Roman" pitchFamily="18" charset="0"/>
            </a:endParaRPr>
          </a:p>
        </p:txBody>
      </p:sp>
      <p:sp>
        <p:nvSpPr>
          <p:cNvPr id="61459" name="Text Box 19"/>
          <p:cNvSpPr txBox="1">
            <a:spLocks noChangeArrowheads="1"/>
          </p:cNvSpPr>
          <p:nvPr/>
        </p:nvSpPr>
        <p:spPr bwMode="auto">
          <a:xfrm>
            <a:off x="5364163" y="1700213"/>
            <a:ext cx="3600450" cy="792162"/>
          </a:xfrm>
          <a:prstGeom prst="rect">
            <a:avLst/>
          </a:prstGeom>
          <a:solidFill>
            <a:srgbClr val="CCFFFF"/>
          </a:solidFill>
          <a:ln w="9525">
            <a:solidFill>
              <a:srgbClr val="000000"/>
            </a:solidFill>
            <a:miter lim="800000"/>
            <a:headEnd/>
            <a:tailEnd/>
          </a:ln>
        </p:spPr>
        <p:txBody>
          <a:bodyPr/>
          <a:lstStyle/>
          <a:p>
            <a:pPr eaLnBrk="0" hangingPunct="0"/>
            <a:r>
              <a:rPr lang="en-GB" sz="1600" b="1" i="1" u="sng" baseline="0">
                <a:latin typeface="Times New Roman" pitchFamily="18" charset="0"/>
                <a:cs typeface="Times New Roman" pitchFamily="18" charset="0"/>
              </a:rPr>
              <a:t>Czech Republic:</a:t>
            </a:r>
            <a:r>
              <a:rPr lang="en-GB" sz="1600" b="1" i="1" baseline="0">
                <a:latin typeface="Times New Roman" pitchFamily="18" charset="0"/>
                <a:cs typeface="Times New Roman" pitchFamily="18" charset="0"/>
              </a:rPr>
              <a:t> </a:t>
            </a:r>
            <a:r>
              <a:rPr lang="en-GB" sz="1400" b="1" baseline="0">
                <a:latin typeface="Times New Roman" pitchFamily="18" charset="0"/>
                <a:cs typeface="Times New Roman" pitchFamily="18" charset="0"/>
              </a:rPr>
              <a:t>Nuclear Physics Institute (Řež), Charles University, Czech Technical University (Prague) …</a:t>
            </a:r>
            <a:endParaRPr lang="en-GB" sz="2400" baseline="0">
              <a:latin typeface="Times New Roman" pitchFamily="18" charset="0"/>
            </a:endParaRPr>
          </a:p>
        </p:txBody>
      </p:sp>
      <p:sp>
        <p:nvSpPr>
          <p:cNvPr id="61458" name="Text Box 18"/>
          <p:cNvSpPr txBox="1">
            <a:spLocks noChangeArrowheads="1"/>
          </p:cNvSpPr>
          <p:nvPr/>
        </p:nvSpPr>
        <p:spPr bwMode="auto">
          <a:xfrm>
            <a:off x="5313363" y="2565400"/>
            <a:ext cx="3506787" cy="1439863"/>
          </a:xfrm>
          <a:prstGeom prst="rect">
            <a:avLst/>
          </a:prstGeom>
          <a:solidFill>
            <a:schemeClr val="tx2">
              <a:lumMod val="20000"/>
              <a:lumOff val="80000"/>
            </a:schemeClr>
          </a:solidFill>
          <a:ln w="3175">
            <a:solidFill>
              <a:schemeClr val="tx1"/>
            </a:solidFill>
            <a:miter lim="800000"/>
            <a:headEnd/>
            <a:tailEnd/>
          </a:ln>
        </p:spPr>
        <p:txBody>
          <a:bodyPr/>
          <a:lstStyle/>
          <a:p>
            <a:pPr eaLnBrk="0" hangingPunct="0"/>
            <a:r>
              <a:rPr lang="en-GB" sz="1600" b="1" i="1" u="sng" baseline="0" dirty="0">
                <a:latin typeface="Times New Roman" pitchFamily="18" charset="0"/>
                <a:cs typeface="Times New Roman" pitchFamily="18" charset="0"/>
              </a:rPr>
              <a:t>Germany:</a:t>
            </a:r>
            <a:r>
              <a:rPr lang="en-GB" sz="1600" b="1" i="1" baseline="0" dirty="0">
                <a:latin typeface="Times New Roman" pitchFamily="18" charset="0"/>
                <a:cs typeface="Times New Roman" pitchFamily="18" charset="0"/>
              </a:rPr>
              <a:t> </a:t>
            </a:r>
            <a:r>
              <a:rPr lang="en-GB" sz="1400" b="1" baseline="0" dirty="0" err="1">
                <a:latin typeface="Times New Roman" pitchFamily="18" charset="0"/>
                <a:cs typeface="Times New Roman" pitchFamily="18" charset="0"/>
              </a:rPr>
              <a:t>Technishe</a:t>
            </a:r>
            <a:r>
              <a:rPr lang="en-GB" sz="1400" b="1" baseline="0" dirty="0">
                <a:latin typeface="Times New Roman" pitchFamily="18" charset="0"/>
                <a:cs typeface="Times New Roman" pitchFamily="18" charset="0"/>
              </a:rPr>
              <a:t> </a:t>
            </a:r>
            <a:r>
              <a:rPr lang="en-GB" sz="1400" b="1" baseline="0" dirty="0" err="1">
                <a:latin typeface="Times New Roman" pitchFamily="18" charset="0"/>
                <a:cs typeface="Times New Roman" pitchFamily="18" charset="0"/>
              </a:rPr>
              <a:t>Hochschule</a:t>
            </a:r>
            <a:r>
              <a:rPr lang="en-GB" sz="1400" b="1" baseline="0" dirty="0">
                <a:latin typeface="Times New Roman" pitchFamily="18" charset="0"/>
                <a:cs typeface="Times New Roman" pitchFamily="18" charset="0"/>
              </a:rPr>
              <a:t> Darmstadt – </a:t>
            </a:r>
            <a:r>
              <a:rPr lang="en-GB" sz="1400" b="1" baseline="0" dirty="0" err="1">
                <a:latin typeface="Times New Roman" pitchFamily="18" charset="0"/>
                <a:cs typeface="Times New Roman" pitchFamily="18" charset="0"/>
              </a:rPr>
              <a:t>Institut</a:t>
            </a:r>
            <a:r>
              <a:rPr lang="en-GB" sz="1400" b="1" baseline="0" dirty="0">
                <a:latin typeface="Times New Roman" pitchFamily="18" charset="0"/>
                <a:cs typeface="Times New Roman" pitchFamily="18" charset="0"/>
              </a:rPr>
              <a:t> </a:t>
            </a:r>
            <a:r>
              <a:rPr lang="en-GB" sz="1400" b="1" baseline="0" dirty="0" err="1">
                <a:latin typeface="Times New Roman" pitchFamily="18" charset="0"/>
                <a:cs typeface="Times New Roman" pitchFamily="18" charset="0"/>
              </a:rPr>
              <a:t>fűr</a:t>
            </a:r>
            <a:r>
              <a:rPr lang="en-GB" sz="1400" b="1" baseline="0" dirty="0">
                <a:latin typeface="Times New Roman" pitchFamily="18" charset="0"/>
                <a:cs typeface="Times New Roman" pitchFamily="18" charset="0"/>
              </a:rPr>
              <a:t> </a:t>
            </a:r>
            <a:r>
              <a:rPr lang="en-GB" sz="1400" b="1" baseline="0" dirty="0" err="1">
                <a:latin typeface="Times New Roman" pitchFamily="18" charset="0"/>
                <a:cs typeface="Times New Roman" pitchFamily="18" charset="0"/>
              </a:rPr>
              <a:t>Kernphysik</a:t>
            </a:r>
            <a:r>
              <a:rPr lang="en-GB" sz="1400" b="1" baseline="0" dirty="0">
                <a:latin typeface="Times New Roman" pitchFamily="18" charset="0"/>
                <a:cs typeface="Times New Roman" pitchFamily="18" charset="0"/>
              </a:rPr>
              <a:t> (Darmstadt), </a:t>
            </a:r>
            <a:r>
              <a:rPr lang="en-GB" sz="1400" b="1" baseline="0" dirty="0" err="1">
                <a:latin typeface="Times New Roman" pitchFamily="18" charset="0"/>
                <a:cs typeface="Times New Roman" pitchFamily="18" charset="0"/>
              </a:rPr>
              <a:t>Universität</a:t>
            </a:r>
            <a:r>
              <a:rPr lang="en-GB" sz="1400" b="1" baseline="0" dirty="0">
                <a:latin typeface="Times New Roman" pitchFamily="18" charset="0"/>
                <a:cs typeface="Times New Roman" pitchFamily="18" charset="0"/>
              </a:rPr>
              <a:t> (Siegen,  Karlsruhe), </a:t>
            </a:r>
            <a:r>
              <a:rPr lang="en-GB" sz="1400" b="1" baseline="0" dirty="0" err="1">
                <a:latin typeface="Times New Roman" pitchFamily="18" charset="0"/>
                <a:cs typeface="Times New Roman" pitchFamily="18" charset="0"/>
              </a:rPr>
              <a:t>Philipps-Universität</a:t>
            </a:r>
            <a:r>
              <a:rPr lang="en-GB" sz="1400" b="1" baseline="0" dirty="0">
                <a:latin typeface="Times New Roman" pitchFamily="18" charset="0"/>
                <a:cs typeface="Times New Roman" pitchFamily="18" charset="0"/>
              </a:rPr>
              <a:t> Marburg (Marburg), </a:t>
            </a:r>
            <a:r>
              <a:rPr lang="en-GB" sz="1400" b="1" baseline="0" dirty="0" err="1">
                <a:latin typeface="Times New Roman" pitchFamily="18" charset="0"/>
                <a:cs typeface="Times New Roman" pitchFamily="18" charset="0"/>
              </a:rPr>
              <a:t>Forschungszentrum</a:t>
            </a:r>
            <a:r>
              <a:rPr lang="en-GB" sz="1400" b="1" baseline="0" dirty="0">
                <a:latin typeface="Times New Roman" pitchFamily="18" charset="0"/>
                <a:cs typeface="Times New Roman" pitchFamily="18" charset="0"/>
              </a:rPr>
              <a:t> </a:t>
            </a:r>
            <a:r>
              <a:rPr lang="en-GB" sz="1400" b="1" baseline="0" dirty="0" err="1">
                <a:latin typeface="Times New Roman" pitchFamily="18" charset="0"/>
                <a:cs typeface="Times New Roman" pitchFamily="18" charset="0"/>
              </a:rPr>
              <a:t>Jűlich</a:t>
            </a:r>
            <a:r>
              <a:rPr lang="en-GB" sz="1400" b="1" baseline="0" dirty="0">
                <a:latin typeface="Times New Roman" pitchFamily="18" charset="0"/>
                <a:cs typeface="Times New Roman" pitchFamily="18" charset="0"/>
              </a:rPr>
              <a:t> GmbH (</a:t>
            </a:r>
            <a:r>
              <a:rPr lang="en-GB" sz="1400" b="1" baseline="0" dirty="0" err="1">
                <a:latin typeface="Times New Roman" pitchFamily="18" charset="0"/>
                <a:cs typeface="Times New Roman" pitchFamily="18" charset="0"/>
              </a:rPr>
              <a:t>Jűlich</a:t>
            </a:r>
            <a:r>
              <a:rPr lang="en-GB" sz="1400" b="1" baseline="0" dirty="0">
                <a:latin typeface="Times New Roman" pitchFamily="18" charset="0"/>
                <a:cs typeface="Times New Roman" pitchFamily="18" charset="0"/>
              </a:rPr>
              <a:t>) …</a:t>
            </a:r>
          </a:p>
          <a:p>
            <a:pPr eaLnBrk="0" hangingPunct="0"/>
            <a:endParaRPr lang="en-GB" sz="1400" b="1" baseline="0" dirty="0">
              <a:latin typeface="Times New Roman" pitchFamily="18" charset="0"/>
              <a:cs typeface="Times New Roman" pitchFamily="18" charset="0"/>
            </a:endParaRPr>
          </a:p>
          <a:p>
            <a:pPr eaLnBrk="0" hangingPunct="0"/>
            <a:endParaRPr lang="en-GB" sz="2400" baseline="0" dirty="0">
              <a:latin typeface="Times New Roman" pitchFamily="18" charset="0"/>
            </a:endParaRPr>
          </a:p>
        </p:txBody>
      </p:sp>
      <p:sp>
        <p:nvSpPr>
          <p:cNvPr id="61457" name="Text Box 17"/>
          <p:cNvSpPr txBox="1">
            <a:spLocks noChangeArrowheads="1"/>
          </p:cNvSpPr>
          <p:nvPr/>
        </p:nvSpPr>
        <p:spPr bwMode="auto">
          <a:xfrm>
            <a:off x="215900" y="2420938"/>
            <a:ext cx="1692275" cy="1008062"/>
          </a:xfrm>
          <a:prstGeom prst="rect">
            <a:avLst/>
          </a:prstGeom>
          <a:solidFill>
            <a:srgbClr val="00FFFF"/>
          </a:solidFill>
          <a:ln w="9525">
            <a:solidFill>
              <a:srgbClr val="000000"/>
            </a:solidFill>
            <a:miter lim="800000"/>
            <a:headEnd/>
            <a:tailEnd/>
          </a:ln>
        </p:spPr>
        <p:txBody>
          <a:bodyPr/>
          <a:lstStyle/>
          <a:p>
            <a:pPr eaLnBrk="0" hangingPunct="0"/>
            <a:r>
              <a:rPr lang="en-GB" sz="1600" b="1" i="1" u="sng" baseline="0">
                <a:latin typeface="Times New Roman" pitchFamily="18" charset="0"/>
                <a:cs typeface="Times New Roman" pitchFamily="18" charset="0"/>
              </a:rPr>
              <a:t>Greece:</a:t>
            </a:r>
            <a:r>
              <a:rPr lang="en-GB" sz="1600" b="1" i="1" baseline="0">
                <a:latin typeface="Times New Roman" pitchFamily="18" charset="0"/>
                <a:cs typeface="Times New Roman" pitchFamily="18" charset="0"/>
              </a:rPr>
              <a:t> </a:t>
            </a:r>
            <a:endParaRPr lang="en-US" sz="1100" baseline="0">
              <a:latin typeface="Times New Roman" pitchFamily="18" charset="0"/>
            </a:endParaRPr>
          </a:p>
          <a:p>
            <a:pPr eaLnBrk="0" hangingPunct="0"/>
            <a:r>
              <a:rPr lang="en-GB" sz="1400" b="1" baseline="0">
                <a:latin typeface="Times New Roman" pitchFamily="18" charset="0"/>
                <a:cs typeface="Times New Roman" pitchFamily="18" charset="0"/>
              </a:rPr>
              <a:t>Aristotle University of Thessaloniki (Thessaloniki)</a:t>
            </a:r>
            <a:endParaRPr lang="en-GB" sz="2400" baseline="0">
              <a:latin typeface="Times New Roman" pitchFamily="18" charset="0"/>
            </a:endParaRPr>
          </a:p>
        </p:txBody>
      </p:sp>
      <p:sp>
        <p:nvSpPr>
          <p:cNvPr id="61456" name="Text Box 16"/>
          <p:cNvSpPr txBox="1">
            <a:spLocks noChangeArrowheads="1"/>
          </p:cNvSpPr>
          <p:nvPr/>
        </p:nvSpPr>
        <p:spPr bwMode="auto">
          <a:xfrm>
            <a:off x="2195513" y="2733675"/>
            <a:ext cx="2736850" cy="839788"/>
          </a:xfrm>
          <a:prstGeom prst="rect">
            <a:avLst/>
          </a:prstGeom>
          <a:solidFill>
            <a:srgbClr val="00FFFF"/>
          </a:solidFill>
          <a:ln w="9525">
            <a:solidFill>
              <a:srgbClr val="000000"/>
            </a:solidFill>
            <a:miter lim="800000"/>
            <a:headEnd/>
            <a:tailEnd/>
          </a:ln>
        </p:spPr>
        <p:txBody>
          <a:bodyPr/>
          <a:lstStyle/>
          <a:p>
            <a:pPr eaLnBrk="0" hangingPunct="0"/>
            <a:r>
              <a:rPr lang="en-GB" sz="1600" b="1" i="1" u="sng" baseline="0">
                <a:latin typeface="Times New Roman" pitchFamily="18" charset="0"/>
                <a:cs typeface="Times New Roman" pitchFamily="18" charset="0"/>
              </a:rPr>
              <a:t>Italy:</a:t>
            </a:r>
            <a:r>
              <a:rPr lang="en-GB" sz="1600" b="1" i="1" baseline="0">
                <a:latin typeface="Times New Roman" pitchFamily="18" charset="0"/>
                <a:cs typeface="Times New Roman" pitchFamily="18" charset="0"/>
              </a:rPr>
              <a:t> </a:t>
            </a:r>
            <a:r>
              <a:rPr lang="en-US" sz="1400" b="1" baseline="0">
                <a:latin typeface="Times New Roman" pitchFamily="18" charset="0"/>
                <a:cs typeface="Times New Roman" pitchFamily="18" charset="0"/>
              </a:rPr>
              <a:t>Istituto Nazionale di Fisica Nucleare. Sezione di Firenze (Florence) …</a:t>
            </a:r>
            <a:endParaRPr lang="en-US" sz="2400" baseline="0">
              <a:latin typeface="Times New Roman" pitchFamily="18" charset="0"/>
            </a:endParaRPr>
          </a:p>
        </p:txBody>
      </p:sp>
      <p:sp>
        <p:nvSpPr>
          <p:cNvPr id="61455" name="Text Box 15"/>
          <p:cNvSpPr txBox="1">
            <a:spLocks noChangeArrowheads="1"/>
          </p:cNvSpPr>
          <p:nvPr/>
        </p:nvSpPr>
        <p:spPr bwMode="auto">
          <a:xfrm>
            <a:off x="157163" y="3789363"/>
            <a:ext cx="3190875" cy="792162"/>
          </a:xfrm>
          <a:prstGeom prst="rect">
            <a:avLst/>
          </a:prstGeom>
          <a:solidFill>
            <a:srgbClr val="CCFFFF"/>
          </a:solidFill>
          <a:ln w="9525">
            <a:solidFill>
              <a:srgbClr val="000000"/>
            </a:solidFill>
            <a:miter lim="800000"/>
            <a:headEnd/>
            <a:tailEnd/>
          </a:ln>
        </p:spPr>
        <p:txBody>
          <a:bodyPr/>
          <a:lstStyle/>
          <a:p>
            <a:pPr eaLnBrk="0" hangingPunct="0"/>
            <a:r>
              <a:rPr lang="en-GB" sz="1600" b="1" i="1" u="sng" baseline="0" dirty="0">
                <a:latin typeface="Times New Roman" pitchFamily="18" charset="0"/>
                <a:cs typeface="Times New Roman" pitchFamily="18" charset="0"/>
              </a:rPr>
              <a:t>Mongolia:</a:t>
            </a:r>
            <a:r>
              <a:rPr lang="en-GB" sz="1600" b="1" i="1" baseline="0" dirty="0">
                <a:latin typeface="Times New Roman" pitchFamily="18" charset="0"/>
                <a:cs typeface="Times New Roman" pitchFamily="18" charset="0"/>
              </a:rPr>
              <a:t> </a:t>
            </a:r>
            <a:r>
              <a:rPr lang="en-GB" sz="1400" b="1" baseline="0" dirty="0">
                <a:latin typeface="Times New Roman" pitchFamily="18" charset="0"/>
                <a:cs typeface="Times New Roman" pitchFamily="18" charset="0"/>
              </a:rPr>
              <a:t>Institute of Physics and Technology  of MAS, National University of Mongolia  (Ulaanbaatar)</a:t>
            </a:r>
            <a:endParaRPr lang="en-GB" sz="2400" baseline="0" dirty="0">
              <a:latin typeface="Times New Roman" pitchFamily="18" charset="0"/>
            </a:endParaRPr>
          </a:p>
        </p:txBody>
      </p:sp>
      <p:sp>
        <p:nvSpPr>
          <p:cNvPr id="61454" name="Text Box 14"/>
          <p:cNvSpPr txBox="1">
            <a:spLocks noChangeArrowheads="1"/>
          </p:cNvSpPr>
          <p:nvPr/>
        </p:nvSpPr>
        <p:spPr bwMode="auto">
          <a:xfrm>
            <a:off x="323850" y="4724400"/>
            <a:ext cx="2554288" cy="1152525"/>
          </a:xfrm>
          <a:prstGeom prst="rect">
            <a:avLst/>
          </a:prstGeom>
          <a:solidFill>
            <a:srgbClr val="CCFFFF"/>
          </a:solidFill>
          <a:ln w="9525">
            <a:solidFill>
              <a:srgbClr val="000000"/>
            </a:solidFill>
            <a:miter lim="800000"/>
            <a:headEnd/>
            <a:tailEnd/>
          </a:ln>
        </p:spPr>
        <p:txBody>
          <a:bodyPr/>
          <a:lstStyle/>
          <a:p>
            <a:pPr eaLnBrk="0" hangingPunct="0"/>
            <a:r>
              <a:rPr lang="en-GB" sz="1600" b="1" i="1" u="sng" baseline="0">
                <a:latin typeface="Times New Roman" pitchFamily="18" charset="0"/>
                <a:cs typeface="Times New Roman" pitchFamily="18" charset="0"/>
              </a:rPr>
              <a:t>Poland:</a:t>
            </a:r>
            <a:r>
              <a:rPr lang="en-GB" sz="1600" b="1" i="1" baseline="0">
                <a:latin typeface="Times New Roman" pitchFamily="18" charset="0"/>
                <a:cs typeface="Times New Roman" pitchFamily="18" charset="0"/>
              </a:rPr>
              <a:t> </a:t>
            </a:r>
            <a:r>
              <a:rPr lang="en-US" sz="1400" b="1" baseline="0">
                <a:latin typeface="Times New Roman" pitchFamily="18" charset="0"/>
                <a:cs typeface="Times New Roman" pitchFamily="18" charset="0"/>
              </a:rPr>
              <a:t>Niewodniczanski Institute of Nuclear Physics (Cracow), </a:t>
            </a:r>
            <a:r>
              <a:rPr lang="en-GB" sz="1400" b="1" baseline="0">
                <a:latin typeface="Times New Roman" pitchFamily="18" charset="0"/>
                <a:cs typeface="Times New Roman" pitchFamily="18" charset="0"/>
              </a:rPr>
              <a:t>The Andrzej Soltan Institute for Nuclear Studies (Otwock, Warsaw) …</a:t>
            </a:r>
            <a:endParaRPr lang="en-GB" sz="2400" baseline="0">
              <a:latin typeface="Times New Roman" pitchFamily="18" charset="0"/>
            </a:endParaRPr>
          </a:p>
        </p:txBody>
      </p:sp>
      <p:sp>
        <p:nvSpPr>
          <p:cNvPr id="61453" name="Text Box 13"/>
          <p:cNvSpPr txBox="1">
            <a:spLocks noChangeArrowheads="1"/>
          </p:cNvSpPr>
          <p:nvPr/>
        </p:nvSpPr>
        <p:spPr bwMode="auto">
          <a:xfrm>
            <a:off x="3419475" y="4078288"/>
            <a:ext cx="5616575" cy="719137"/>
          </a:xfrm>
          <a:prstGeom prst="rect">
            <a:avLst/>
          </a:prstGeom>
          <a:solidFill>
            <a:srgbClr val="CCFFFF"/>
          </a:solidFill>
          <a:ln w="9525">
            <a:solidFill>
              <a:srgbClr val="000000"/>
            </a:solidFill>
            <a:miter lim="800000"/>
            <a:headEnd/>
            <a:tailEnd/>
          </a:ln>
        </p:spPr>
        <p:txBody>
          <a:bodyPr/>
          <a:lstStyle/>
          <a:p>
            <a:pPr eaLnBrk="0" hangingPunct="0"/>
            <a:r>
              <a:rPr lang="en-GB" sz="1600" b="1" i="1" u="sng" baseline="0">
                <a:latin typeface="Times New Roman" pitchFamily="18" charset="0"/>
                <a:cs typeface="Times New Roman" pitchFamily="18" charset="0"/>
              </a:rPr>
              <a:t>Slovak Republic:</a:t>
            </a:r>
            <a:r>
              <a:rPr lang="en-GB" sz="1600" b="1" i="1" baseline="0">
                <a:latin typeface="Times New Roman" pitchFamily="18" charset="0"/>
                <a:cs typeface="Times New Roman" pitchFamily="18" charset="0"/>
              </a:rPr>
              <a:t> </a:t>
            </a:r>
            <a:r>
              <a:rPr lang="en-GB" sz="1400" b="1" baseline="0">
                <a:latin typeface="Times New Roman" pitchFamily="18" charset="0"/>
                <a:cs typeface="Times New Roman" pitchFamily="18" charset="0"/>
              </a:rPr>
              <a:t>Institute of Experimental Physics</a:t>
            </a:r>
            <a:r>
              <a:rPr lang="en-GB" sz="1400" baseline="0">
                <a:latin typeface="Times New Roman" pitchFamily="18" charset="0"/>
                <a:cs typeface="Times New Roman" pitchFamily="18" charset="0"/>
              </a:rPr>
              <a:t>, </a:t>
            </a:r>
            <a:r>
              <a:rPr lang="en-GB" sz="1400" b="1" baseline="0">
                <a:latin typeface="Times New Roman" pitchFamily="18" charset="0"/>
                <a:cs typeface="Times New Roman" pitchFamily="18" charset="0"/>
              </a:rPr>
              <a:t>P.J. Šafárik University (Kosiče), Institute of Physics SAS, Comenius University  (Bratislava) …</a:t>
            </a:r>
            <a:endParaRPr lang="en-GB" sz="2400" baseline="0">
              <a:latin typeface="Times New Roman" pitchFamily="18" charset="0"/>
            </a:endParaRPr>
          </a:p>
        </p:txBody>
      </p:sp>
      <p:sp>
        <p:nvSpPr>
          <p:cNvPr id="61452" name="Text Box 12"/>
          <p:cNvSpPr txBox="1">
            <a:spLocks noChangeArrowheads="1"/>
          </p:cNvSpPr>
          <p:nvPr/>
        </p:nvSpPr>
        <p:spPr bwMode="auto">
          <a:xfrm>
            <a:off x="3203575" y="4868863"/>
            <a:ext cx="5949950" cy="1008062"/>
          </a:xfrm>
          <a:prstGeom prst="rect">
            <a:avLst/>
          </a:prstGeom>
          <a:solidFill>
            <a:srgbClr val="CCFFFF"/>
          </a:solidFill>
          <a:ln w="9525">
            <a:solidFill>
              <a:srgbClr val="000000"/>
            </a:solidFill>
            <a:miter lim="800000"/>
            <a:headEnd/>
            <a:tailEnd/>
          </a:ln>
        </p:spPr>
        <p:txBody>
          <a:bodyPr/>
          <a:lstStyle/>
          <a:p>
            <a:pPr eaLnBrk="0" hangingPunct="0"/>
            <a:r>
              <a:rPr lang="en-GB" sz="1600" b="1" i="1" u="sng" baseline="0">
                <a:latin typeface="Times New Roman" pitchFamily="18" charset="0"/>
                <a:cs typeface="Times New Roman" pitchFamily="18" charset="0"/>
              </a:rPr>
              <a:t>Russia:</a:t>
            </a:r>
            <a:r>
              <a:rPr lang="en-GB" sz="1600" b="1" i="1" baseline="0">
                <a:latin typeface="Times New Roman" pitchFamily="18" charset="0"/>
                <a:cs typeface="Times New Roman" pitchFamily="18" charset="0"/>
              </a:rPr>
              <a:t>  </a:t>
            </a:r>
            <a:r>
              <a:rPr lang="en-GB" sz="1400" b="1" baseline="0">
                <a:latin typeface="Times New Roman" pitchFamily="18" charset="0"/>
                <a:cs typeface="Times New Roman" pitchFamily="18" charset="0"/>
              </a:rPr>
              <a:t>Institute for Nuclear Research of RAS (Troitsk), Lebedev Physical Institute of RAS (FIAN), Skobeltsyn Research Institute of Nuclear Physics at the Moscow State University, Russian Nuclear Research Institute of Experimental Physics (Sarov), Institute of Atomic Energy (Obninsk) …</a:t>
            </a:r>
            <a:endParaRPr lang="en-GB" sz="2400" baseline="0">
              <a:latin typeface="Times New Roman" pitchFamily="18" charset="0"/>
            </a:endParaRPr>
          </a:p>
        </p:txBody>
      </p:sp>
      <p:sp>
        <p:nvSpPr>
          <p:cNvPr id="61451" name="Text Box 11"/>
          <p:cNvSpPr txBox="1">
            <a:spLocks noChangeArrowheads="1"/>
          </p:cNvSpPr>
          <p:nvPr/>
        </p:nvSpPr>
        <p:spPr bwMode="auto">
          <a:xfrm>
            <a:off x="341313" y="6094413"/>
            <a:ext cx="6175375" cy="647700"/>
          </a:xfrm>
          <a:prstGeom prst="rect">
            <a:avLst/>
          </a:prstGeom>
          <a:solidFill>
            <a:srgbClr val="FFFF99"/>
          </a:solidFill>
          <a:ln w="9525">
            <a:solidFill>
              <a:srgbClr val="000000"/>
            </a:solidFill>
            <a:miter lim="800000"/>
            <a:headEnd/>
            <a:tailEnd/>
          </a:ln>
        </p:spPr>
        <p:txBody>
          <a:bodyPr/>
          <a:lstStyle/>
          <a:p>
            <a:pPr eaLnBrk="0" hangingPunct="0"/>
            <a:r>
              <a:rPr lang="en-GB" sz="1600" b="1" i="1" u="sng" baseline="0">
                <a:latin typeface="Times New Roman" pitchFamily="18" charset="0"/>
                <a:cs typeface="Times New Roman" pitchFamily="18" charset="0"/>
              </a:rPr>
              <a:t>And the Scientific Centers</a:t>
            </a:r>
            <a:r>
              <a:rPr lang="en-GB" sz="1600" b="1" baseline="0">
                <a:latin typeface="Times New Roman" pitchFamily="18" charset="0"/>
                <a:cs typeface="Times New Roman" pitchFamily="18" charset="0"/>
              </a:rPr>
              <a:t> in</a:t>
            </a:r>
            <a:r>
              <a:rPr lang="en-GB" sz="1000" b="1" baseline="0">
                <a:latin typeface="Times New Roman" pitchFamily="18" charset="0"/>
                <a:cs typeface="Times New Roman" pitchFamily="18" charset="0"/>
              </a:rPr>
              <a:t> </a:t>
            </a:r>
            <a:r>
              <a:rPr lang="en-GB" sz="1600" b="1" baseline="0">
                <a:latin typeface="Times New Roman" pitchFamily="18" charset="0"/>
                <a:cs typeface="Times New Roman" pitchFamily="18" charset="0"/>
              </a:rPr>
              <a:t>Armenia, Georgia, Egypt, Kazakhstan, Romania, USA, Uzbekistan, Ukraine, France, Japan</a:t>
            </a:r>
            <a:endParaRPr lang="en-GB" sz="2400" baseline="0">
              <a:latin typeface="Times New Roman" pitchFamily="18" charset="0"/>
            </a:endParaRPr>
          </a:p>
        </p:txBody>
      </p:sp>
      <p:sp>
        <p:nvSpPr>
          <p:cNvPr id="61468" name="Rectangle 28"/>
          <p:cNvSpPr>
            <a:spLocks noChangeArrowheads="1"/>
          </p:cNvSpPr>
          <p:nvPr/>
        </p:nvSpPr>
        <p:spPr bwMode="auto">
          <a:xfrm>
            <a:off x="317500" y="341313"/>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sp>
        <p:nvSpPr>
          <p:cNvPr id="61481" name="Rectangle 41"/>
          <p:cNvSpPr>
            <a:spLocks noChangeArrowheads="1"/>
          </p:cNvSpPr>
          <p:nvPr/>
        </p:nvSpPr>
        <p:spPr bwMode="auto">
          <a:xfrm>
            <a:off x="317500" y="341313"/>
            <a:ext cx="18415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endParaRPr lang="en-US" sz="1000" baseline="0">
              <a:latin typeface="Times New Roman" pitchFamily="18" charset="0"/>
              <a:cs typeface="Times New Roman" pitchFamily="18" charset="0"/>
            </a:endParaRPr>
          </a:p>
          <a:p>
            <a:pPr eaLnBrk="0" hangingPunct="0"/>
            <a:r>
              <a:rPr lang="en-US" sz="1000" baseline="0">
                <a:latin typeface="Times New Roman" pitchFamily="18" charset="0"/>
                <a:cs typeface="Times New Roman" pitchFamily="18" charset="0"/>
              </a:rPr>
              <a:t/>
            </a:r>
            <a:br>
              <a:rPr lang="en-US" sz="1000" baseline="0">
                <a:latin typeface="Times New Roman" pitchFamily="18" charset="0"/>
                <a:cs typeface="Times New Roman" pitchFamily="18" charset="0"/>
              </a:rPr>
            </a:br>
            <a:endParaRPr lang="en-US" sz="2400" baseline="0">
              <a:latin typeface="Times New Roman" pitchFamily="18" charset="0"/>
            </a:endParaRPr>
          </a:p>
        </p:txBody>
      </p:sp>
      <p:sp>
        <p:nvSpPr>
          <p:cNvPr id="61484" name="Text Box 44"/>
          <p:cNvSpPr txBox="1">
            <a:spLocks noChangeArrowheads="1"/>
          </p:cNvSpPr>
          <p:nvPr/>
        </p:nvSpPr>
        <p:spPr bwMode="auto">
          <a:xfrm>
            <a:off x="3995738" y="0"/>
            <a:ext cx="4968875"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ru-RU" baseline="0"/>
          </a:p>
        </p:txBody>
      </p:sp>
      <p:sp>
        <p:nvSpPr>
          <p:cNvPr id="61485" name="Text Box 45"/>
          <p:cNvSpPr txBox="1">
            <a:spLocks noChangeArrowheads="1"/>
          </p:cNvSpPr>
          <p:nvPr/>
        </p:nvSpPr>
        <p:spPr bwMode="auto">
          <a:xfrm>
            <a:off x="4932363" y="0"/>
            <a:ext cx="4176712"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i="1" u="sng" baseline="0">
                <a:solidFill>
                  <a:srgbClr val="3333FF"/>
                </a:solidFill>
              </a:rPr>
              <a:t>NUCLOTRON  Users</a:t>
            </a:r>
            <a:endParaRPr lang="ru-RU" sz="3200" b="1" i="1" u="sng" baseline="0">
              <a:solidFill>
                <a:srgbClr val="3333FF"/>
              </a:solidFill>
            </a:endParaRPr>
          </a:p>
        </p:txBody>
      </p:sp>
      <p:sp>
        <p:nvSpPr>
          <p:cNvPr id="2" name="Номер слайда 1"/>
          <p:cNvSpPr>
            <a:spLocks noGrp="1"/>
          </p:cNvSpPr>
          <p:nvPr>
            <p:ph type="sldNum" sz="quarter" idx="12"/>
          </p:nvPr>
        </p:nvSpPr>
        <p:spPr/>
        <p:txBody>
          <a:bodyPr/>
          <a:lstStyle/>
          <a:p>
            <a:pPr>
              <a:defRPr/>
            </a:pPr>
            <a:fld id="{93FD6C58-B7D2-4202-A832-103F99841918}" type="slidenum">
              <a:rPr lang="ru-RU" smtClean="0"/>
              <a:pPr>
                <a:defRPr/>
              </a:pPr>
              <a:t>37</a:t>
            </a:fld>
            <a:endParaRPr lang="ru-RU"/>
          </a:p>
        </p:txBody>
      </p:sp>
    </p:spTree>
    <p:extLst>
      <p:ext uri="{BB962C8B-B14F-4D97-AF65-F5344CB8AC3E}">
        <p14:creationId xmlns="" xmlns:p14="http://schemas.microsoft.com/office/powerpoint/2010/main" val="918109285"/>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127AC06A-CB2F-40F6-81D2-5F747F6C80D1}" type="slidenum">
              <a:rPr lang="ru-RU" smtClean="0"/>
              <a:pPr/>
              <a:t>38</a:t>
            </a:fld>
            <a:endParaRPr lang="ru-RU"/>
          </a:p>
        </p:txBody>
      </p:sp>
      <p:sp>
        <p:nvSpPr>
          <p:cNvPr id="3" name="Прямоугольник 2"/>
          <p:cNvSpPr/>
          <p:nvPr/>
        </p:nvSpPr>
        <p:spPr>
          <a:xfrm>
            <a:off x="1619672" y="476672"/>
            <a:ext cx="7704856" cy="1323439"/>
          </a:xfrm>
          <a:prstGeom prst="rect">
            <a:avLst/>
          </a:prstGeom>
        </p:spPr>
        <p:txBody>
          <a:bodyPr wrap="square">
            <a:spAutoFit/>
          </a:bodyPr>
          <a:lstStyle/>
          <a:p>
            <a:pPr algn="ctr"/>
            <a:r>
              <a:rPr lang="en-US" sz="4000" b="1" dirty="0" smtClean="0">
                <a:solidFill>
                  <a:srgbClr val="FF0000"/>
                </a:solidFill>
              </a:rPr>
              <a:t>Some quotes from the </a:t>
            </a:r>
            <a:r>
              <a:rPr lang="en-US" sz="4000" b="1" dirty="0" err="1" smtClean="0">
                <a:solidFill>
                  <a:srgbClr val="FF0000"/>
                </a:solidFill>
              </a:rPr>
              <a:t>Nuclotron</a:t>
            </a:r>
            <a:endParaRPr lang="en-US" sz="4000" b="1" dirty="0" smtClean="0">
              <a:solidFill>
                <a:srgbClr val="FF0000"/>
              </a:solidFill>
            </a:endParaRPr>
          </a:p>
          <a:p>
            <a:pPr algn="ctr"/>
            <a:r>
              <a:rPr lang="en-US" sz="4000" b="1" dirty="0" smtClean="0">
                <a:solidFill>
                  <a:srgbClr val="FF0000"/>
                </a:solidFill>
              </a:rPr>
              <a:t> user mails</a:t>
            </a:r>
            <a:endParaRPr lang="ru-RU" sz="4000" b="1" dirty="0">
              <a:solidFill>
                <a:srgbClr val="FF0000"/>
              </a:solidFill>
            </a:endParaRPr>
          </a:p>
        </p:txBody>
      </p:sp>
      <p:sp>
        <p:nvSpPr>
          <p:cNvPr id="4" name="Прямоугольник 3"/>
          <p:cNvSpPr/>
          <p:nvPr/>
        </p:nvSpPr>
        <p:spPr>
          <a:xfrm>
            <a:off x="467544" y="1844824"/>
            <a:ext cx="8208912" cy="2246769"/>
          </a:xfrm>
          <a:prstGeom prst="rect">
            <a:avLst/>
          </a:prstGeom>
        </p:spPr>
        <p:txBody>
          <a:bodyPr wrap="square">
            <a:spAutoFit/>
          </a:bodyPr>
          <a:lstStyle/>
          <a:p>
            <a:pPr algn="just"/>
            <a:r>
              <a:rPr lang="en-US" sz="2800" b="1" dirty="0" smtClean="0"/>
              <a:t>"... the work was </a:t>
            </a:r>
            <a:r>
              <a:rPr lang="en-US" sz="2800" b="1" i="1" dirty="0" smtClean="0">
                <a:solidFill>
                  <a:srgbClr val="FF0000"/>
                </a:solidFill>
              </a:rPr>
              <a:t>very efficient </a:t>
            </a:r>
            <a:r>
              <a:rPr lang="en-US" sz="2800" b="1" dirty="0" smtClean="0"/>
              <a:t>with exciting results.</a:t>
            </a:r>
            <a:endParaRPr lang="ru-RU" sz="2800" b="1" dirty="0" smtClean="0"/>
          </a:p>
          <a:p>
            <a:pPr algn="just"/>
            <a:r>
              <a:rPr lang="en-US" sz="2800" b="1" dirty="0" smtClean="0"/>
              <a:t> I would like to thank the co-workers of the accelerator departments for providing us with a </a:t>
            </a:r>
            <a:r>
              <a:rPr lang="en-US" sz="2800" b="1" i="1" dirty="0" smtClean="0">
                <a:solidFill>
                  <a:srgbClr val="FF0000"/>
                </a:solidFill>
              </a:rPr>
              <a:t>v</a:t>
            </a:r>
            <a:r>
              <a:rPr lang="ru-RU" sz="2800" b="1" i="1" dirty="0" smtClean="0">
                <a:solidFill>
                  <a:srgbClr val="FF0000"/>
                </a:solidFill>
              </a:rPr>
              <a:t>е</a:t>
            </a:r>
            <a:r>
              <a:rPr lang="en-US" sz="2800" b="1" i="1" dirty="0" err="1" smtClean="0">
                <a:solidFill>
                  <a:srgbClr val="FF0000"/>
                </a:solidFill>
              </a:rPr>
              <a:t>ry</a:t>
            </a:r>
            <a:r>
              <a:rPr lang="en-US" sz="2800" b="1" i="1" dirty="0" smtClean="0">
                <a:solidFill>
                  <a:srgbClr val="FF0000"/>
                </a:solidFill>
              </a:rPr>
              <a:t> good beam </a:t>
            </a:r>
            <a:r>
              <a:rPr lang="en-US" sz="2800" b="1" dirty="0" smtClean="0"/>
              <a:t>and for their </a:t>
            </a:r>
            <a:r>
              <a:rPr lang="en-US" sz="2800" b="1" i="1" dirty="0" smtClean="0">
                <a:solidFill>
                  <a:srgbClr val="FF0000"/>
                </a:solidFill>
              </a:rPr>
              <a:t>cordiality</a:t>
            </a:r>
            <a:r>
              <a:rPr lang="ru-RU" sz="2800" b="1" i="1" dirty="0" smtClean="0">
                <a:solidFill>
                  <a:srgbClr val="FF0000"/>
                </a:solidFill>
              </a:rPr>
              <a:t> </a:t>
            </a:r>
            <a:r>
              <a:rPr lang="en-US" sz="2800" b="1" dirty="0" smtClean="0"/>
              <a:t>...</a:t>
            </a:r>
            <a:r>
              <a:rPr lang="ru-RU" sz="2800" b="1" dirty="0" smtClean="0"/>
              <a:t>».</a:t>
            </a:r>
          </a:p>
          <a:p>
            <a:pPr algn="just"/>
            <a:r>
              <a:rPr lang="ru-RU" sz="2800" b="1" dirty="0" smtClean="0"/>
              <a:t>  </a:t>
            </a:r>
            <a:r>
              <a:rPr lang="it-IT" sz="2800" b="1" dirty="0" smtClean="0">
                <a:solidFill>
                  <a:srgbClr val="002F8E"/>
                </a:solidFill>
              </a:rPr>
              <a:t>Professor P. Pikozzo (Italy) March 2001.</a:t>
            </a:r>
            <a:endParaRPr lang="ru-RU" sz="2800" b="1" dirty="0">
              <a:solidFill>
                <a:srgbClr val="002F8E"/>
              </a:solidFill>
            </a:endParaRPr>
          </a:p>
        </p:txBody>
      </p:sp>
      <p:sp>
        <p:nvSpPr>
          <p:cNvPr id="5" name="Прямоугольник 4"/>
          <p:cNvSpPr/>
          <p:nvPr/>
        </p:nvSpPr>
        <p:spPr>
          <a:xfrm>
            <a:off x="467544" y="4293096"/>
            <a:ext cx="7920880" cy="1384995"/>
          </a:xfrm>
          <a:prstGeom prst="rect">
            <a:avLst/>
          </a:prstGeom>
        </p:spPr>
        <p:txBody>
          <a:bodyPr wrap="square">
            <a:spAutoFit/>
          </a:bodyPr>
          <a:lstStyle/>
          <a:p>
            <a:r>
              <a:rPr lang="en-US" sz="2800" b="1" dirty="0" smtClean="0"/>
              <a:t>"... all of us from the West are deeply impressed by the </a:t>
            </a:r>
            <a:r>
              <a:rPr lang="en-US" sz="2800" b="1" i="1" dirty="0" smtClean="0">
                <a:solidFill>
                  <a:srgbClr val="FF0000"/>
                </a:solidFill>
              </a:rPr>
              <a:t>excellent work of the </a:t>
            </a:r>
            <a:r>
              <a:rPr lang="en-US" sz="2800" b="1" i="1" dirty="0" err="1" smtClean="0">
                <a:solidFill>
                  <a:srgbClr val="FF0000"/>
                </a:solidFill>
              </a:rPr>
              <a:t>Nuclotron</a:t>
            </a:r>
            <a:r>
              <a:rPr lang="en-US" sz="2800" b="1" i="1" dirty="0" smtClean="0">
                <a:solidFill>
                  <a:srgbClr val="FF0000"/>
                </a:solidFill>
              </a:rPr>
              <a:t> </a:t>
            </a:r>
            <a:r>
              <a:rPr lang="en-US" sz="2800" b="1" dirty="0" smtClean="0"/>
              <a:t>...«</a:t>
            </a:r>
            <a:r>
              <a:rPr lang="ru-RU" sz="2800" b="1" dirty="0" smtClean="0"/>
              <a:t>.</a:t>
            </a:r>
          </a:p>
          <a:p>
            <a:r>
              <a:rPr lang="en-US" sz="2800" b="1" dirty="0" smtClean="0"/>
              <a:t> </a:t>
            </a:r>
            <a:r>
              <a:rPr lang="ru-RU" sz="2800" b="1" dirty="0" smtClean="0"/>
              <a:t> </a:t>
            </a:r>
            <a:r>
              <a:rPr lang="en-US" sz="2800" b="1" dirty="0" smtClean="0">
                <a:solidFill>
                  <a:srgbClr val="002F8E"/>
                </a:solidFill>
              </a:rPr>
              <a:t>Professor R. Brandt (Germany) January 2002.</a:t>
            </a:r>
            <a:endParaRPr lang="ru-RU" sz="2800" b="1" dirty="0">
              <a:solidFill>
                <a:srgbClr val="002F8E"/>
              </a:solidFill>
            </a:endParaRPr>
          </a:p>
        </p:txBody>
      </p:sp>
      <p:pic>
        <p:nvPicPr>
          <p:cNvPr id="220162" name="Picture 2"/>
          <p:cNvPicPr>
            <a:picLocks noChangeAspect="1" noChangeArrowheads="1"/>
          </p:cNvPicPr>
          <p:nvPr/>
        </p:nvPicPr>
        <p:blipFill>
          <a:blip r:embed="rId2" cstate="print"/>
          <a:srcRect/>
          <a:stretch>
            <a:fillRect/>
          </a:stretch>
        </p:blipFill>
        <p:spPr bwMode="auto">
          <a:xfrm>
            <a:off x="251520" y="476672"/>
            <a:ext cx="1625717" cy="1175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127AC06A-CB2F-40F6-81D2-5F747F6C80D1}" type="slidenum">
              <a:rPr lang="ru-RU" smtClean="0"/>
              <a:pPr/>
              <a:t>39</a:t>
            </a:fld>
            <a:endParaRPr lang="ru-RU"/>
          </a:p>
        </p:txBody>
      </p:sp>
      <p:sp>
        <p:nvSpPr>
          <p:cNvPr id="3" name="Прямоугольник 2"/>
          <p:cNvSpPr/>
          <p:nvPr/>
        </p:nvSpPr>
        <p:spPr>
          <a:xfrm>
            <a:off x="323528" y="116632"/>
            <a:ext cx="8424936" cy="1015663"/>
          </a:xfrm>
          <a:prstGeom prst="rect">
            <a:avLst/>
          </a:prstGeom>
        </p:spPr>
        <p:txBody>
          <a:bodyPr wrap="square">
            <a:spAutoFit/>
          </a:bodyPr>
          <a:lstStyle/>
          <a:p>
            <a:r>
              <a:rPr lang="en-US" sz="2000" b="1" dirty="0" smtClean="0"/>
              <a:t>Decree of the Government of the Russian Federation of February 25, 2011 No. 285-r "On awarding prizes of the Government of the Russian Federation in 2010 in the field of science and technology"</a:t>
            </a:r>
            <a:endParaRPr lang="ru-RU" sz="2000" b="1" dirty="0"/>
          </a:p>
        </p:txBody>
      </p:sp>
      <p:sp>
        <p:nvSpPr>
          <p:cNvPr id="4" name="Прямоугольник 3"/>
          <p:cNvSpPr/>
          <p:nvPr/>
        </p:nvSpPr>
        <p:spPr>
          <a:xfrm>
            <a:off x="323528" y="1124744"/>
            <a:ext cx="8424936" cy="923330"/>
          </a:xfrm>
          <a:prstGeom prst="rect">
            <a:avLst/>
          </a:prstGeom>
        </p:spPr>
        <p:txBody>
          <a:bodyPr wrap="square">
            <a:spAutoFit/>
          </a:bodyPr>
          <a:lstStyle/>
          <a:p>
            <a:r>
              <a:rPr lang="en-US" b="1" i="1" dirty="0" smtClean="0"/>
              <a:t>To award the 2010 Government Prize of the Russian Federation in the field of science and technology and to award the title of "Laureate of the Government Prize of the Russian Federation in the field of science and technology":</a:t>
            </a:r>
            <a:endParaRPr lang="ru-RU" b="1" i="1" dirty="0"/>
          </a:p>
        </p:txBody>
      </p:sp>
      <p:sp>
        <p:nvSpPr>
          <p:cNvPr id="5" name="Прямоугольник 4"/>
          <p:cNvSpPr/>
          <p:nvPr/>
        </p:nvSpPr>
        <p:spPr>
          <a:xfrm>
            <a:off x="323528" y="1988840"/>
            <a:ext cx="8568952" cy="1200329"/>
          </a:xfrm>
          <a:prstGeom prst="rect">
            <a:avLst/>
          </a:prstGeom>
        </p:spPr>
        <p:txBody>
          <a:bodyPr wrap="square">
            <a:spAutoFit/>
          </a:bodyPr>
          <a:lstStyle/>
          <a:p>
            <a:r>
              <a:rPr lang="en-US" sz="2400" b="1" dirty="0" smtClean="0"/>
              <a:t> </a:t>
            </a:r>
            <a:r>
              <a:rPr lang="en-US" sz="2400" b="1" dirty="0" err="1" smtClean="0">
                <a:solidFill>
                  <a:srgbClr val="FF0000"/>
                </a:solidFill>
              </a:rPr>
              <a:t>Sharkov</a:t>
            </a:r>
            <a:r>
              <a:rPr lang="en-US" sz="2400" b="1" dirty="0" smtClean="0">
                <a:solidFill>
                  <a:srgbClr val="FF0000"/>
                </a:solidFill>
              </a:rPr>
              <a:t> </a:t>
            </a:r>
            <a:r>
              <a:rPr lang="en-US" sz="2400" b="1" dirty="0" err="1" smtClean="0">
                <a:solidFill>
                  <a:srgbClr val="FF0000"/>
                </a:solidFill>
              </a:rPr>
              <a:t>B.Yu</a:t>
            </a:r>
            <a:r>
              <a:rPr lang="en-US" sz="2400" b="1" dirty="0" smtClean="0">
                <a:solidFill>
                  <a:srgbClr val="FF0000"/>
                </a:solidFill>
              </a:rPr>
              <a:t>., Alekseev N.N., </a:t>
            </a:r>
            <a:r>
              <a:rPr lang="en-US" sz="2400" b="1" dirty="0" err="1" smtClean="0">
                <a:solidFill>
                  <a:srgbClr val="FF0000"/>
                </a:solidFill>
              </a:rPr>
              <a:t>Satov</a:t>
            </a:r>
            <a:r>
              <a:rPr lang="en-US" sz="2400" b="1" dirty="0" smtClean="0">
                <a:solidFill>
                  <a:srgbClr val="FF0000"/>
                </a:solidFill>
              </a:rPr>
              <a:t> </a:t>
            </a:r>
            <a:r>
              <a:rPr lang="en-US" sz="2400" b="1" dirty="0" err="1" smtClean="0">
                <a:solidFill>
                  <a:srgbClr val="FF0000"/>
                </a:solidFill>
              </a:rPr>
              <a:t>Yu.A</a:t>
            </a:r>
            <a:r>
              <a:rPr lang="en-US" sz="2400" b="1" dirty="0" smtClean="0">
                <a:solidFill>
                  <a:srgbClr val="FF0000"/>
                </a:solidFill>
              </a:rPr>
              <a:t>., </a:t>
            </a:r>
            <a:r>
              <a:rPr lang="en-US" sz="2400" b="1" dirty="0" err="1" smtClean="0">
                <a:solidFill>
                  <a:srgbClr val="FF0000"/>
                </a:solidFill>
              </a:rPr>
              <a:t>Shumshurov</a:t>
            </a:r>
            <a:r>
              <a:rPr lang="en-US" sz="2400" b="1" dirty="0" smtClean="0">
                <a:solidFill>
                  <a:srgbClr val="FF0000"/>
                </a:solidFill>
              </a:rPr>
              <a:t> A.V., </a:t>
            </a:r>
            <a:r>
              <a:rPr lang="en-US" sz="2400" b="1" dirty="0" err="1" smtClean="0">
                <a:solidFill>
                  <a:srgbClr val="FF0000"/>
                </a:solidFill>
              </a:rPr>
              <a:t>Shchegolev</a:t>
            </a:r>
            <a:r>
              <a:rPr lang="en-US" sz="2400" b="1" dirty="0" smtClean="0">
                <a:solidFill>
                  <a:srgbClr val="FF0000"/>
                </a:solidFill>
              </a:rPr>
              <a:t> V.A., </a:t>
            </a:r>
            <a:r>
              <a:rPr lang="en-US" sz="2400" b="1" dirty="0" err="1" smtClean="0">
                <a:solidFill>
                  <a:srgbClr val="FF0000"/>
                </a:solidFill>
              </a:rPr>
              <a:t>Kovalenko</a:t>
            </a:r>
            <a:r>
              <a:rPr lang="en-US" sz="2400" b="1" dirty="0" smtClean="0">
                <a:solidFill>
                  <a:srgbClr val="FF0000"/>
                </a:solidFill>
              </a:rPr>
              <a:t> A.D., </a:t>
            </a:r>
            <a:r>
              <a:rPr lang="en-US" sz="2400" b="1" dirty="0" err="1" smtClean="0">
                <a:solidFill>
                  <a:srgbClr val="FF0000"/>
                </a:solidFill>
              </a:rPr>
              <a:t>Trubnikov</a:t>
            </a:r>
            <a:r>
              <a:rPr lang="en-US" sz="2400" b="1" dirty="0" smtClean="0">
                <a:solidFill>
                  <a:srgbClr val="FF0000"/>
                </a:solidFill>
              </a:rPr>
              <a:t> G.V., </a:t>
            </a:r>
            <a:r>
              <a:rPr lang="en-US" sz="2400" b="1" dirty="0" err="1" smtClean="0">
                <a:solidFill>
                  <a:srgbClr val="FF0000"/>
                </a:solidFill>
              </a:rPr>
              <a:t>Khojibagian</a:t>
            </a:r>
            <a:r>
              <a:rPr lang="en-US" sz="2400" b="1" dirty="0" smtClean="0">
                <a:solidFill>
                  <a:srgbClr val="FF0000"/>
                </a:solidFill>
              </a:rPr>
              <a:t> G.G., </a:t>
            </a:r>
            <a:r>
              <a:rPr lang="en-US" sz="2400" b="1" dirty="0" err="1" smtClean="0">
                <a:solidFill>
                  <a:srgbClr val="FF0000"/>
                </a:solidFill>
              </a:rPr>
              <a:t>Sisakian</a:t>
            </a:r>
            <a:r>
              <a:rPr lang="en-US" sz="2400" b="1" dirty="0" smtClean="0">
                <a:solidFill>
                  <a:srgbClr val="FF0000"/>
                </a:solidFill>
              </a:rPr>
              <a:t> A.N</a:t>
            </a:r>
            <a:r>
              <a:rPr lang="en-US" sz="2400" dirty="0" smtClean="0">
                <a:solidFill>
                  <a:srgbClr val="FF0000"/>
                </a:solidFill>
              </a:rPr>
              <a:t>.</a:t>
            </a:r>
            <a:endParaRPr lang="ru-RU" sz="2400" dirty="0">
              <a:solidFill>
                <a:srgbClr val="FF0000"/>
              </a:solidFill>
            </a:endParaRPr>
          </a:p>
        </p:txBody>
      </p:sp>
      <p:sp>
        <p:nvSpPr>
          <p:cNvPr id="6" name="Прямоугольник 5"/>
          <p:cNvSpPr/>
          <p:nvPr/>
        </p:nvSpPr>
        <p:spPr>
          <a:xfrm>
            <a:off x="395536" y="4869160"/>
            <a:ext cx="8280920" cy="1200329"/>
          </a:xfrm>
          <a:prstGeom prst="rect">
            <a:avLst/>
          </a:prstGeom>
        </p:spPr>
        <p:txBody>
          <a:bodyPr wrap="square">
            <a:spAutoFit/>
          </a:bodyPr>
          <a:lstStyle/>
          <a:p>
            <a:r>
              <a:rPr lang="en-US" sz="2400" b="1" dirty="0" smtClean="0"/>
              <a:t>- for the construction of a new generation of heavy ion accelerators for relativistic nuclear physics and innovative nuclear energy technologies</a:t>
            </a:r>
            <a:endParaRPr lang="ru-RU" sz="2400" b="1" dirty="0"/>
          </a:p>
        </p:txBody>
      </p:sp>
      <p:sp>
        <p:nvSpPr>
          <p:cNvPr id="9" name="Прямоугольник 8"/>
          <p:cNvSpPr/>
          <p:nvPr/>
        </p:nvSpPr>
        <p:spPr>
          <a:xfrm>
            <a:off x="683568" y="5951021"/>
            <a:ext cx="4572000" cy="646331"/>
          </a:xfrm>
          <a:prstGeom prst="rect">
            <a:avLst/>
          </a:prstGeom>
        </p:spPr>
        <p:txBody>
          <a:bodyPr>
            <a:spAutoFit/>
          </a:bodyPr>
          <a:lstStyle/>
          <a:p>
            <a:r>
              <a:rPr lang="en-US" dirty="0" smtClean="0"/>
              <a:t>Chairman of the Government </a:t>
            </a:r>
            <a:endParaRPr lang="ru-RU" dirty="0" smtClean="0"/>
          </a:p>
          <a:p>
            <a:r>
              <a:rPr lang="ru-RU" dirty="0" smtClean="0"/>
              <a:t>о</a:t>
            </a:r>
            <a:r>
              <a:rPr lang="en-US" dirty="0" smtClean="0"/>
              <a:t>f the Russian Federation V. Putin</a:t>
            </a:r>
            <a:endParaRPr lang="ru-RU" dirty="0"/>
          </a:p>
        </p:txBody>
      </p:sp>
      <p:pic>
        <p:nvPicPr>
          <p:cNvPr id="10" name="Picture 1"/>
          <p:cNvPicPr>
            <a:picLocks noChangeAspect="1" noChangeArrowheads="1"/>
          </p:cNvPicPr>
          <p:nvPr/>
        </p:nvPicPr>
        <p:blipFill>
          <a:blip r:embed="rId2" cstate="print"/>
          <a:srcRect/>
          <a:stretch>
            <a:fillRect/>
          </a:stretch>
        </p:blipFill>
        <p:spPr bwMode="auto">
          <a:xfrm>
            <a:off x="5004048" y="5911534"/>
            <a:ext cx="2160240" cy="757826"/>
          </a:xfrm>
          <a:prstGeom prst="rect">
            <a:avLst/>
          </a:prstGeom>
          <a:noFill/>
          <a:ln w="9525">
            <a:noFill/>
            <a:miter lim="800000"/>
            <a:headEnd/>
            <a:tailEnd/>
          </a:ln>
        </p:spPr>
      </p:pic>
      <p:pic>
        <p:nvPicPr>
          <p:cNvPr id="11" name="Picture 2"/>
          <p:cNvPicPr>
            <a:picLocks noChangeAspect="1" noChangeArrowheads="1"/>
          </p:cNvPicPr>
          <p:nvPr/>
        </p:nvPicPr>
        <p:blipFill>
          <a:blip r:embed="rId3" cstate="print"/>
          <a:srcRect/>
          <a:stretch>
            <a:fillRect/>
          </a:stretch>
        </p:blipFill>
        <p:spPr bwMode="auto">
          <a:xfrm>
            <a:off x="540775" y="3212976"/>
            <a:ext cx="1438937" cy="1683525"/>
          </a:xfrm>
          <a:prstGeom prst="rect">
            <a:avLst/>
          </a:prstGeom>
          <a:noFill/>
          <a:ln w="9525">
            <a:noFill/>
            <a:miter lim="800000"/>
            <a:headEnd/>
            <a:tailEnd/>
          </a:ln>
        </p:spPr>
      </p:pic>
      <p:pic>
        <p:nvPicPr>
          <p:cNvPr id="13" name="Picture 3"/>
          <p:cNvPicPr>
            <a:picLocks noChangeAspect="1" noChangeArrowheads="1"/>
          </p:cNvPicPr>
          <p:nvPr/>
        </p:nvPicPr>
        <p:blipFill>
          <a:blip r:embed="rId4" cstate="print"/>
          <a:srcRect/>
          <a:stretch>
            <a:fillRect/>
          </a:stretch>
        </p:blipFill>
        <p:spPr bwMode="auto">
          <a:xfrm>
            <a:off x="2339752" y="3284983"/>
            <a:ext cx="1368152" cy="1691665"/>
          </a:xfrm>
          <a:prstGeom prst="rect">
            <a:avLst/>
          </a:prstGeom>
          <a:noFill/>
          <a:ln w="9525">
            <a:noFill/>
            <a:miter lim="800000"/>
            <a:headEnd/>
            <a:tailEnd/>
          </a:ln>
        </p:spPr>
      </p:pic>
      <p:pic>
        <p:nvPicPr>
          <p:cNvPr id="15" name="Picture 2" descr="C:\Users\malak\Desktop\трубников.jpg"/>
          <p:cNvPicPr>
            <a:picLocks noChangeAspect="1" noChangeArrowheads="1"/>
          </p:cNvPicPr>
          <p:nvPr/>
        </p:nvPicPr>
        <p:blipFill>
          <a:blip r:embed="rId5" cstate="print"/>
          <a:srcRect/>
          <a:stretch>
            <a:fillRect/>
          </a:stretch>
        </p:blipFill>
        <p:spPr bwMode="auto">
          <a:xfrm>
            <a:off x="3995936" y="3284984"/>
            <a:ext cx="1288627" cy="1728192"/>
          </a:xfrm>
          <a:prstGeom prst="rect">
            <a:avLst/>
          </a:prstGeom>
          <a:noFill/>
        </p:spPr>
      </p:pic>
      <p:pic>
        <p:nvPicPr>
          <p:cNvPr id="16" name="Picture 6"/>
          <p:cNvPicPr>
            <a:picLocks noChangeAspect="1" noChangeArrowheads="1"/>
          </p:cNvPicPr>
          <p:nvPr/>
        </p:nvPicPr>
        <p:blipFill>
          <a:blip r:embed="rId6" cstate="print"/>
          <a:srcRect/>
          <a:stretch>
            <a:fillRect/>
          </a:stretch>
        </p:blipFill>
        <p:spPr bwMode="auto">
          <a:xfrm>
            <a:off x="5652120" y="3212976"/>
            <a:ext cx="1316892" cy="1726593"/>
          </a:xfrm>
          <a:prstGeom prst="rect">
            <a:avLst/>
          </a:prstGeom>
          <a:noFill/>
          <a:ln w="9525">
            <a:noFill/>
            <a:miter lim="800000"/>
            <a:headEnd/>
            <a:tailEnd/>
          </a:ln>
        </p:spPr>
      </p:pic>
      <p:pic>
        <p:nvPicPr>
          <p:cNvPr id="17" name="Picture 1"/>
          <p:cNvPicPr>
            <a:picLocks noChangeAspect="1" noChangeArrowheads="1"/>
          </p:cNvPicPr>
          <p:nvPr/>
        </p:nvPicPr>
        <p:blipFill>
          <a:blip r:embed="rId7" cstate="print"/>
          <a:srcRect/>
          <a:stretch>
            <a:fillRect/>
          </a:stretch>
        </p:blipFill>
        <p:spPr bwMode="auto">
          <a:xfrm>
            <a:off x="7380312" y="3212976"/>
            <a:ext cx="1457054" cy="180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4"/>
          <p:cNvSpPr>
            <a:spLocks noGrp="1"/>
          </p:cNvSpPr>
          <p:nvPr>
            <p:ph type="sldNum" sz="quarter" idx="12"/>
          </p:nvPr>
        </p:nvSpPr>
        <p:spPr/>
        <p:txBody>
          <a:bodyPr/>
          <a:lstStyle/>
          <a:p>
            <a:fld id="{1CD45034-31DD-4584-A8B6-3D654D864AC2}" type="slidenum">
              <a:rPr lang="ru-RU"/>
              <a:pPr/>
              <a:t>4</a:t>
            </a:fld>
            <a:endParaRPr lang="ru-RU"/>
          </a:p>
        </p:txBody>
      </p:sp>
      <p:pic>
        <p:nvPicPr>
          <p:cNvPr id="245764" name="Picture 4" descr="photo00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07013" y="44450"/>
            <a:ext cx="3513137" cy="5040313"/>
          </a:xfrm>
          <a:prstGeom prst="rect">
            <a:avLst/>
          </a:prstGeom>
          <a:noFill/>
          <a:ln w="9525">
            <a:solidFill>
              <a:srgbClr val="3333FF"/>
            </a:solidFill>
            <a:miter lim="800000"/>
            <a:headEnd/>
            <a:tailEnd/>
          </a:ln>
          <a:extLst>
            <a:ext uri="{909E8E84-426E-40DD-AFC4-6F175D3DCCD1}">
              <a14:hiddenFill xmlns="" xmlns:a14="http://schemas.microsoft.com/office/drawing/2010/main">
                <a:solidFill>
                  <a:srgbClr val="FFFFFF"/>
                </a:solidFill>
              </a14:hiddenFill>
            </a:ext>
          </a:extLst>
        </p:spPr>
      </p:pic>
      <p:graphicFrame>
        <p:nvGraphicFramePr>
          <p:cNvPr id="245765" name="Object 5"/>
          <p:cNvGraphicFramePr>
            <a:graphicFrameLocks noGrp="1" noChangeAspect="1"/>
          </p:cNvGraphicFramePr>
          <p:nvPr>
            <p:ph/>
          </p:nvPr>
        </p:nvGraphicFramePr>
        <p:xfrm>
          <a:off x="457200" y="2768600"/>
          <a:ext cx="4762500" cy="3175000"/>
        </p:xfrm>
        <a:graphic>
          <a:graphicData uri="http://schemas.openxmlformats.org/presentationml/2006/ole">
            <p:oleObj spid="_x0000_s29721" name="Точечный рисунок" r:id="rId4" imgW="8228571" imgH="5485714" progId="PBrush">
              <p:embed/>
            </p:oleObj>
          </a:graphicData>
        </a:graphic>
      </p:graphicFrame>
      <p:sp>
        <p:nvSpPr>
          <p:cNvPr id="245767" name="Text Box 7"/>
          <p:cNvSpPr txBox="1">
            <a:spLocks noChangeArrowheads="1"/>
          </p:cNvSpPr>
          <p:nvPr/>
        </p:nvSpPr>
        <p:spPr bwMode="auto">
          <a:xfrm>
            <a:off x="503238" y="893763"/>
            <a:ext cx="4500562"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4800" b="1" dirty="0" smtClean="0">
                <a:solidFill>
                  <a:srgbClr val="FF0000"/>
                </a:solidFill>
              </a:rPr>
              <a:t>NUCLOTRON</a:t>
            </a:r>
            <a:r>
              <a:rPr lang="ru-RU" sz="4800" b="1" dirty="0" smtClean="0">
                <a:solidFill>
                  <a:srgbClr val="FF0000"/>
                </a:solidFill>
              </a:rPr>
              <a:t> </a:t>
            </a:r>
            <a:r>
              <a:rPr lang="ru-RU" sz="3200" b="1" dirty="0" smtClean="0">
                <a:solidFill>
                  <a:srgbClr val="FF0000"/>
                </a:solidFill>
              </a:rPr>
              <a:t> </a:t>
            </a:r>
            <a:endParaRPr lang="ru-RU" sz="3200" b="1" dirty="0">
              <a:solidFill>
                <a:srgbClr val="FF0000"/>
              </a:solidFill>
            </a:endParaRPr>
          </a:p>
        </p:txBody>
      </p:sp>
      <p:sp>
        <p:nvSpPr>
          <p:cNvPr id="245768" name="Text Box 8"/>
          <p:cNvSpPr txBox="1">
            <a:spLocks noChangeArrowheads="1"/>
          </p:cNvSpPr>
          <p:nvPr/>
        </p:nvSpPr>
        <p:spPr bwMode="auto">
          <a:xfrm>
            <a:off x="6156176" y="5498068"/>
            <a:ext cx="2304256"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800" b="1" dirty="0" smtClean="0"/>
              <a:t>A</a:t>
            </a:r>
            <a:r>
              <a:rPr lang="ru-RU" sz="2800" b="1" dirty="0" smtClean="0"/>
              <a:t>.</a:t>
            </a:r>
            <a:r>
              <a:rPr lang="en-US" sz="2800" b="1" dirty="0" smtClean="0"/>
              <a:t>M</a:t>
            </a:r>
            <a:r>
              <a:rPr lang="ru-RU" sz="2800" b="1" dirty="0" smtClean="0"/>
              <a:t>.</a:t>
            </a:r>
            <a:r>
              <a:rPr lang="en-US" sz="2800" b="1" dirty="0" smtClean="0"/>
              <a:t>BALDIN</a:t>
            </a:r>
            <a:r>
              <a:rPr lang="ru-RU" sz="2800" b="1" dirty="0" smtClean="0"/>
              <a:t> </a:t>
            </a:r>
            <a:endParaRPr lang="ru-RU" sz="2800" b="1" dirty="0"/>
          </a:p>
        </p:txBody>
      </p:sp>
    </p:spTree>
    <p:extLst>
      <p:ext uri="{BB962C8B-B14F-4D97-AF65-F5344CB8AC3E}">
        <p14:creationId xmlns="" xmlns:p14="http://schemas.microsoft.com/office/powerpoint/2010/main" val="19743089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127AC06A-CB2F-40F6-81D2-5F747F6C80D1}" type="slidenum">
              <a:rPr lang="ru-RU" smtClean="0"/>
              <a:pPr/>
              <a:t>40</a:t>
            </a:fld>
            <a:endParaRPr lang="ru-RU"/>
          </a:p>
        </p:txBody>
      </p:sp>
      <p:pic>
        <p:nvPicPr>
          <p:cNvPr id="221186" name="Picture 2"/>
          <p:cNvPicPr>
            <a:picLocks noChangeAspect="1" noChangeArrowheads="1"/>
          </p:cNvPicPr>
          <p:nvPr/>
        </p:nvPicPr>
        <p:blipFill>
          <a:blip r:embed="rId2" cstate="print"/>
          <a:srcRect/>
          <a:stretch>
            <a:fillRect/>
          </a:stretch>
        </p:blipFill>
        <p:spPr bwMode="auto">
          <a:xfrm>
            <a:off x="323528" y="260648"/>
            <a:ext cx="8393563" cy="6415723"/>
          </a:xfrm>
          <a:prstGeom prst="rect">
            <a:avLst/>
          </a:prstGeom>
          <a:noFill/>
          <a:ln w="9525">
            <a:noFill/>
            <a:miter lim="800000"/>
            <a:headEnd/>
            <a:tailEnd/>
          </a:ln>
        </p:spPr>
      </p:pic>
      <p:sp>
        <p:nvSpPr>
          <p:cNvPr id="4" name="TextBox 3"/>
          <p:cNvSpPr txBox="1"/>
          <p:nvPr/>
        </p:nvSpPr>
        <p:spPr>
          <a:xfrm>
            <a:off x="611560" y="6093296"/>
            <a:ext cx="1728192" cy="461665"/>
          </a:xfrm>
          <a:prstGeom prst="rect">
            <a:avLst/>
          </a:prstGeom>
          <a:noFill/>
        </p:spPr>
        <p:txBody>
          <a:bodyPr wrap="square" rtlCol="0">
            <a:spAutoFit/>
          </a:bodyPr>
          <a:lstStyle/>
          <a:p>
            <a:r>
              <a:rPr lang="ru-RU" sz="2400" b="1" dirty="0" smtClean="0">
                <a:solidFill>
                  <a:schemeClr val="bg1"/>
                </a:solidFill>
              </a:rPr>
              <a:t>5</a:t>
            </a:r>
            <a:r>
              <a:rPr lang="en-US" sz="2400" b="1" dirty="0" smtClean="0">
                <a:solidFill>
                  <a:schemeClr val="bg1"/>
                </a:solidFill>
              </a:rPr>
              <a:t> July</a:t>
            </a:r>
            <a:r>
              <a:rPr lang="ru-RU" sz="2400" b="1" dirty="0" smtClean="0">
                <a:solidFill>
                  <a:schemeClr val="bg1"/>
                </a:solidFill>
              </a:rPr>
              <a:t> 2011 </a:t>
            </a:r>
            <a:endParaRPr lang="ru-RU" sz="2400" b="1" dirty="0">
              <a:solidFill>
                <a:schemeClr val="bg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127AC06A-CB2F-40F6-81D2-5F747F6C80D1}" type="slidenum">
              <a:rPr lang="ru-RU" smtClean="0"/>
              <a:pPr/>
              <a:t>41</a:t>
            </a:fld>
            <a:endParaRPr lang="ru-RU"/>
          </a:p>
        </p:txBody>
      </p:sp>
      <p:sp>
        <p:nvSpPr>
          <p:cNvPr id="3" name="Прямоугольник 2"/>
          <p:cNvSpPr/>
          <p:nvPr/>
        </p:nvSpPr>
        <p:spPr>
          <a:xfrm>
            <a:off x="827584" y="44624"/>
            <a:ext cx="7912615" cy="646331"/>
          </a:xfrm>
          <a:prstGeom prst="rect">
            <a:avLst/>
          </a:prstGeom>
        </p:spPr>
        <p:txBody>
          <a:bodyPr wrap="none">
            <a:spAutoFit/>
          </a:bodyPr>
          <a:lstStyle/>
          <a:p>
            <a:r>
              <a:rPr lang="en-US" sz="3600" dirty="0" smtClean="0"/>
              <a:t>http://www1.jinr.ru/Books/Malakhov.pdf</a:t>
            </a:r>
            <a:endParaRPr lang="ru-RU" sz="3600" dirty="0"/>
          </a:p>
        </p:txBody>
      </p:sp>
      <p:pic>
        <p:nvPicPr>
          <p:cNvPr id="799746" name="Picture 2"/>
          <p:cNvPicPr>
            <a:picLocks noChangeAspect="1" noChangeArrowheads="1"/>
          </p:cNvPicPr>
          <p:nvPr/>
        </p:nvPicPr>
        <p:blipFill>
          <a:blip r:embed="rId2" cstate="print"/>
          <a:srcRect/>
          <a:stretch>
            <a:fillRect/>
          </a:stretch>
        </p:blipFill>
        <p:spPr bwMode="auto">
          <a:xfrm>
            <a:off x="323528" y="692696"/>
            <a:ext cx="4176464" cy="5728928"/>
          </a:xfrm>
          <a:prstGeom prst="rect">
            <a:avLst/>
          </a:prstGeom>
          <a:noFill/>
          <a:ln w="9525">
            <a:noFill/>
            <a:miter lim="800000"/>
            <a:headEnd/>
            <a:tailEnd/>
          </a:ln>
        </p:spPr>
      </p:pic>
      <p:pic>
        <p:nvPicPr>
          <p:cNvPr id="769025" name="Picture 1"/>
          <p:cNvPicPr>
            <a:picLocks noChangeAspect="1" noChangeArrowheads="1"/>
          </p:cNvPicPr>
          <p:nvPr/>
        </p:nvPicPr>
        <p:blipFill>
          <a:blip r:embed="rId3" cstate="print"/>
          <a:srcRect/>
          <a:stretch>
            <a:fillRect/>
          </a:stretch>
        </p:blipFill>
        <p:spPr bwMode="auto">
          <a:xfrm>
            <a:off x="4572000" y="908720"/>
            <a:ext cx="4412733" cy="51130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Номер слайда 8"/>
          <p:cNvSpPr>
            <a:spLocks noGrp="1"/>
          </p:cNvSpPr>
          <p:nvPr>
            <p:ph type="sldNum" sz="quarter" idx="12"/>
          </p:nvPr>
        </p:nvSpPr>
        <p:spPr/>
        <p:txBody>
          <a:bodyPr/>
          <a:lstStyle/>
          <a:p>
            <a:fld id="{215A355E-E16B-4641-8AB3-E929F69E5966}" type="slidenum">
              <a:rPr lang="ru-RU"/>
              <a:pPr/>
              <a:t>42</a:t>
            </a:fld>
            <a:endParaRPr lang="ru-RU" dirty="0"/>
          </a:p>
        </p:txBody>
      </p:sp>
      <p:sp>
        <p:nvSpPr>
          <p:cNvPr id="71685" name="Text Box 5"/>
          <p:cNvSpPr txBox="1">
            <a:spLocks noChangeArrowheads="1"/>
          </p:cNvSpPr>
          <p:nvPr/>
        </p:nvSpPr>
        <p:spPr bwMode="auto">
          <a:xfrm>
            <a:off x="0" y="-26988"/>
            <a:ext cx="9144000" cy="701676"/>
          </a:xfrm>
          <a:prstGeom prst="rect">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en-US" sz="4000" b="1" dirty="0" smtClean="0">
                <a:solidFill>
                  <a:srgbClr val="FF0000"/>
                </a:solidFill>
                <a:effectLst>
                  <a:outerShdw blurRad="38100" dist="38100" dir="2700000" algn="tl">
                    <a:srgbClr val="000000"/>
                  </a:outerShdw>
                </a:effectLst>
              </a:rPr>
              <a:t>MED</a:t>
            </a:r>
            <a:r>
              <a:rPr lang="ru-RU" sz="4000" b="1" dirty="0" smtClean="0">
                <a:solidFill>
                  <a:srgbClr val="FF0000"/>
                </a:solidFill>
                <a:effectLst>
                  <a:outerShdw blurRad="38100" dist="38100" dir="2700000" algn="tl">
                    <a:srgbClr val="000000"/>
                  </a:outerShdw>
                </a:effectLst>
              </a:rPr>
              <a:t>-</a:t>
            </a:r>
            <a:r>
              <a:rPr lang="en-US" sz="4000" b="1" dirty="0" smtClean="0">
                <a:solidFill>
                  <a:srgbClr val="FF0000"/>
                </a:solidFill>
                <a:effectLst>
                  <a:outerShdw blurRad="38100" dist="38100" dir="2700000" algn="tl">
                    <a:srgbClr val="000000"/>
                  </a:outerShdw>
                </a:effectLst>
              </a:rPr>
              <a:t>NUCLOTRON</a:t>
            </a:r>
            <a:endParaRPr lang="ru-RU" sz="4000" b="1" dirty="0">
              <a:solidFill>
                <a:srgbClr val="FF0000"/>
              </a:solidFill>
              <a:effectLst>
                <a:outerShdw blurRad="38100" dist="38100" dir="2700000" algn="tl">
                  <a:srgbClr val="000000"/>
                </a:outerShdw>
              </a:effectLst>
            </a:endParaRPr>
          </a:p>
        </p:txBody>
      </p:sp>
      <p:graphicFrame>
        <p:nvGraphicFramePr>
          <p:cNvPr id="71691" name="Object 11"/>
          <p:cNvGraphicFramePr>
            <a:graphicFrameLocks noGrp="1" noChangeAspect="1"/>
          </p:cNvGraphicFramePr>
          <p:nvPr>
            <p:ph sz="quarter" idx="4"/>
            <p:extLst>
              <p:ext uri="{D42A27DB-BD31-4B8C-83A1-F6EECF244321}">
                <p14:modId xmlns:p14="http://schemas.microsoft.com/office/powerpoint/2010/main" xmlns="" val="3818636310"/>
              </p:ext>
            </p:extLst>
          </p:nvPr>
        </p:nvGraphicFramePr>
        <p:xfrm>
          <a:off x="4355976" y="836712"/>
          <a:ext cx="1745750" cy="2088232"/>
        </p:xfrm>
        <a:graphic>
          <a:graphicData uri="http://schemas.openxmlformats.org/presentationml/2006/ole">
            <p:oleObj spid="_x0000_s168962" name="Точечный рисунок" r:id="rId3" imgW="4133333" imgH="4944165" progId="PBrush">
              <p:embed/>
            </p:oleObj>
          </a:graphicData>
        </a:graphic>
      </p:graphicFrame>
      <p:sp>
        <p:nvSpPr>
          <p:cNvPr id="71696" name="Text Box 16"/>
          <p:cNvSpPr txBox="1">
            <a:spLocks noChangeArrowheads="1"/>
          </p:cNvSpPr>
          <p:nvPr/>
        </p:nvSpPr>
        <p:spPr bwMode="auto">
          <a:xfrm>
            <a:off x="4499992" y="2852936"/>
            <a:ext cx="144145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b="1" dirty="0" smtClean="0"/>
              <a:t>J. </a:t>
            </a:r>
            <a:r>
              <a:rPr lang="en-US" b="1" dirty="0" err="1" smtClean="0"/>
              <a:t>Ruzhichka</a:t>
            </a:r>
            <a:endParaRPr lang="ru-RU" b="1" dirty="0"/>
          </a:p>
        </p:txBody>
      </p:sp>
      <p:sp>
        <p:nvSpPr>
          <p:cNvPr id="71697" name="Text Box 17"/>
          <p:cNvSpPr txBox="1">
            <a:spLocks noChangeArrowheads="1"/>
          </p:cNvSpPr>
          <p:nvPr/>
        </p:nvSpPr>
        <p:spPr bwMode="auto">
          <a:xfrm>
            <a:off x="6875537" y="3140968"/>
            <a:ext cx="1512887"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b="1" dirty="0" smtClean="0"/>
              <a:t>S. </a:t>
            </a:r>
            <a:r>
              <a:rPr lang="en-US" b="1" dirty="0" err="1" smtClean="0"/>
              <a:t>Dubnichka</a:t>
            </a:r>
            <a:endParaRPr lang="ru-RU" b="1" dirty="0"/>
          </a:p>
        </p:txBody>
      </p:sp>
      <p:sp>
        <p:nvSpPr>
          <p:cNvPr id="279553" name="Text Box 1025"/>
          <p:cNvSpPr txBox="1">
            <a:spLocks noChangeArrowheads="1"/>
          </p:cNvSpPr>
          <p:nvPr/>
        </p:nvSpPr>
        <p:spPr bwMode="auto">
          <a:xfrm>
            <a:off x="6874966" y="6158631"/>
            <a:ext cx="14414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b="1" dirty="0" smtClean="0"/>
              <a:t>N.N. </a:t>
            </a:r>
            <a:r>
              <a:rPr lang="en-US" b="1" dirty="0" err="1" smtClean="0"/>
              <a:t>Agapov</a:t>
            </a:r>
            <a:endParaRPr lang="ru-RU" b="1" dirty="0"/>
          </a:p>
        </p:txBody>
      </p:sp>
      <p:sp>
        <p:nvSpPr>
          <p:cNvPr id="17" name="TextBox 16"/>
          <p:cNvSpPr txBox="1"/>
          <p:nvPr/>
        </p:nvSpPr>
        <p:spPr>
          <a:xfrm>
            <a:off x="3995936" y="6021288"/>
            <a:ext cx="2232248" cy="369332"/>
          </a:xfrm>
          <a:prstGeom prst="rect">
            <a:avLst/>
          </a:prstGeom>
          <a:noFill/>
        </p:spPr>
        <p:txBody>
          <a:bodyPr wrap="square" rtlCol="0">
            <a:spAutoFit/>
          </a:bodyPr>
          <a:lstStyle/>
          <a:p>
            <a:r>
              <a:rPr lang="en-US" b="1" dirty="0" smtClean="0"/>
              <a:t> V.V. </a:t>
            </a:r>
            <a:r>
              <a:rPr lang="en-US" b="1" dirty="0" err="1" smtClean="0"/>
              <a:t>Golovatyuk</a:t>
            </a:r>
            <a:endParaRPr lang="ru-RU" b="1" dirty="0"/>
          </a:p>
        </p:txBody>
      </p:sp>
      <p:pic>
        <p:nvPicPr>
          <p:cNvPr id="45518" name="Picture 462"/>
          <p:cNvPicPr>
            <a:picLocks noChangeAspect="1" noChangeArrowheads="1"/>
          </p:cNvPicPr>
          <p:nvPr/>
        </p:nvPicPr>
        <p:blipFill>
          <a:blip r:embed="rId4" cstate="print"/>
          <a:srcRect/>
          <a:stretch>
            <a:fillRect/>
          </a:stretch>
        </p:blipFill>
        <p:spPr bwMode="auto">
          <a:xfrm>
            <a:off x="6732240" y="764704"/>
            <a:ext cx="1650419" cy="2448272"/>
          </a:xfrm>
          <a:prstGeom prst="rect">
            <a:avLst/>
          </a:prstGeom>
          <a:noFill/>
          <a:ln w="9525">
            <a:noFill/>
            <a:miter lim="800000"/>
            <a:headEnd/>
            <a:tailEnd/>
          </a:ln>
        </p:spPr>
      </p:pic>
      <p:pic>
        <p:nvPicPr>
          <p:cNvPr id="45519" name="Picture 463" descr="C:\Users\Admin\Desktop\MEDNUC 001.jpg"/>
          <p:cNvPicPr>
            <a:picLocks noChangeAspect="1" noChangeArrowheads="1"/>
          </p:cNvPicPr>
          <p:nvPr/>
        </p:nvPicPr>
        <p:blipFill>
          <a:blip r:embed="rId5" cstate="print"/>
          <a:srcRect/>
          <a:stretch>
            <a:fillRect/>
          </a:stretch>
        </p:blipFill>
        <p:spPr bwMode="auto">
          <a:xfrm>
            <a:off x="218933" y="1340768"/>
            <a:ext cx="3541269" cy="4875942"/>
          </a:xfrm>
          <a:prstGeom prst="rect">
            <a:avLst/>
          </a:prstGeom>
          <a:noFill/>
        </p:spPr>
      </p:pic>
      <p:pic>
        <p:nvPicPr>
          <p:cNvPr id="45521" name="Picture 465"/>
          <p:cNvPicPr>
            <a:picLocks noChangeAspect="1" noChangeArrowheads="1"/>
          </p:cNvPicPr>
          <p:nvPr/>
        </p:nvPicPr>
        <p:blipFill>
          <a:blip r:embed="rId6" cstate="print"/>
          <a:srcRect/>
          <a:stretch>
            <a:fillRect/>
          </a:stretch>
        </p:blipFill>
        <p:spPr bwMode="auto">
          <a:xfrm>
            <a:off x="6444208" y="3645024"/>
            <a:ext cx="2405062" cy="2495550"/>
          </a:xfrm>
          <a:prstGeom prst="rect">
            <a:avLst/>
          </a:prstGeom>
          <a:noFill/>
          <a:ln w="9525">
            <a:noFill/>
            <a:miter lim="800000"/>
            <a:headEnd/>
            <a:tailEnd/>
          </a:ln>
        </p:spPr>
      </p:pic>
      <p:pic>
        <p:nvPicPr>
          <p:cNvPr id="45522" name="Picture 466"/>
          <p:cNvPicPr>
            <a:picLocks noChangeAspect="1" noChangeArrowheads="1"/>
          </p:cNvPicPr>
          <p:nvPr/>
        </p:nvPicPr>
        <p:blipFill>
          <a:blip r:embed="rId7" cstate="print"/>
          <a:srcRect/>
          <a:stretch>
            <a:fillRect/>
          </a:stretch>
        </p:blipFill>
        <p:spPr bwMode="auto">
          <a:xfrm>
            <a:off x="4020350" y="3730327"/>
            <a:ext cx="2351850" cy="2290961"/>
          </a:xfrm>
          <a:prstGeom prst="rect">
            <a:avLst/>
          </a:prstGeom>
          <a:noFill/>
          <a:ln w="9525">
            <a:noFill/>
            <a:miter lim="800000"/>
            <a:headEnd/>
            <a:tailEnd/>
          </a:ln>
        </p:spPr>
      </p:pic>
    </p:spTree>
    <p:extLst>
      <p:ext uri="{BB962C8B-B14F-4D97-AF65-F5344CB8AC3E}">
        <p14:creationId xmlns:p14="http://schemas.microsoft.com/office/powerpoint/2010/main" xmlns="" val="894813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Номер слайда 8"/>
          <p:cNvSpPr>
            <a:spLocks noGrp="1"/>
          </p:cNvSpPr>
          <p:nvPr>
            <p:ph type="sldNum" sz="quarter" idx="12"/>
          </p:nvPr>
        </p:nvSpPr>
        <p:spPr/>
        <p:txBody>
          <a:bodyPr/>
          <a:lstStyle/>
          <a:p>
            <a:fld id="{964FB5AC-A9D0-4B6C-B0DC-7EB7323FD7C6}" type="slidenum">
              <a:rPr lang="ru-RU"/>
              <a:pPr/>
              <a:t>43</a:t>
            </a:fld>
            <a:endParaRPr lang="ru-RU" dirty="0"/>
          </a:p>
        </p:txBody>
      </p:sp>
      <p:pic>
        <p:nvPicPr>
          <p:cNvPr id="75780" name="Picture 1028" descr="ЕН-ТРНоваяАНГЛ"/>
          <p:cNvPicPr>
            <a:picLocks noGrp="1" noChangeAspect="1" noChangeArrowheads="1"/>
          </p:cNvPicPr>
          <p:nvPr>
            <p:ph sz="quarter" idx="1"/>
          </p:nvPr>
        </p:nvPicPr>
        <p:blipFill>
          <a:blip r:embed="rId3" cstate="print">
            <a:extLst>
              <a:ext uri="{28A0092B-C50C-407E-A947-70E740481C1C}">
                <a14:useLocalDpi xmlns:a14="http://schemas.microsoft.com/office/drawing/2010/main" xmlns="" val="0"/>
              </a:ext>
            </a:extLst>
          </a:blip>
          <a:srcRect/>
          <a:stretch>
            <a:fillRect/>
          </a:stretch>
        </p:blipFill>
        <p:spPr>
          <a:xfrm>
            <a:off x="2339752" y="908720"/>
            <a:ext cx="3096344" cy="217156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hlink"/>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graphicFrame>
        <p:nvGraphicFramePr>
          <p:cNvPr id="75797" name="Object 1045"/>
          <p:cNvGraphicFramePr>
            <a:graphicFrameLocks noGrp="1" noChangeAspect="1"/>
          </p:cNvGraphicFramePr>
          <p:nvPr>
            <p:ph sz="quarter" idx="2"/>
          </p:nvPr>
        </p:nvGraphicFramePr>
        <p:xfrm>
          <a:off x="6948264" y="1268760"/>
          <a:ext cx="1872208" cy="2025160"/>
        </p:xfrm>
        <a:graphic>
          <a:graphicData uri="http://schemas.openxmlformats.org/presentationml/2006/ole">
            <p:oleObj spid="_x0000_s167938" name="Точечный рисунок" r:id="rId4" imgW="5276190" imgH="5706272" progId="PBrush">
              <p:embed/>
            </p:oleObj>
          </a:graphicData>
        </a:graphic>
      </p:graphicFrame>
      <p:graphicFrame>
        <p:nvGraphicFramePr>
          <p:cNvPr id="75799" name="Object 1047"/>
          <p:cNvGraphicFramePr>
            <a:graphicFrameLocks noGrp="1" noChangeAspect="1"/>
          </p:cNvGraphicFramePr>
          <p:nvPr>
            <p:ph sz="quarter" idx="3"/>
          </p:nvPr>
        </p:nvGraphicFramePr>
        <p:xfrm>
          <a:off x="216669" y="3579813"/>
          <a:ext cx="3851275" cy="2370137"/>
        </p:xfrm>
        <a:graphic>
          <a:graphicData uri="http://schemas.openxmlformats.org/presentationml/2006/ole">
            <p:oleObj spid="_x0000_s167939" name="Точечный рисунок" r:id="rId5" imgW="8171429" imgH="5028571" progId="PBrush">
              <p:embed/>
            </p:oleObj>
          </a:graphicData>
        </a:graphic>
      </p:graphicFrame>
      <p:sp>
        <p:nvSpPr>
          <p:cNvPr id="75787" name="Text Box 1035"/>
          <p:cNvSpPr txBox="1">
            <a:spLocks noChangeArrowheads="1"/>
          </p:cNvSpPr>
          <p:nvPr/>
        </p:nvSpPr>
        <p:spPr bwMode="auto">
          <a:xfrm>
            <a:off x="0" y="0"/>
            <a:ext cx="9144000" cy="762000"/>
          </a:xfrm>
          <a:prstGeom prst="rect">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en-US" sz="4400" b="1" dirty="0" err="1" smtClean="0">
                <a:solidFill>
                  <a:srgbClr val="FF0000"/>
                </a:solidFill>
                <a:effectLst>
                  <a:outerShdw blurRad="38100" dist="38100" dir="2700000" algn="tl">
                    <a:srgbClr val="000000"/>
                  </a:outerShdw>
                </a:effectLst>
              </a:rPr>
              <a:t>Energy+Transmutation</a:t>
            </a:r>
            <a:endParaRPr lang="ru-RU" sz="4400" b="1" dirty="0">
              <a:solidFill>
                <a:srgbClr val="FF0000"/>
              </a:solidFill>
              <a:effectLst>
                <a:outerShdw blurRad="38100" dist="38100" dir="2700000" algn="tl">
                  <a:srgbClr val="000000"/>
                </a:outerShdw>
              </a:effectLst>
            </a:endParaRPr>
          </a:p>
        </p:txBody>
      </p:sp>
      <p:graphicFrame>
        <p:nvGraphicFramePr>
          <p:cNvPr id="75802" name="Object 1050"/>
          <p:cNvGraphicFramePr>
            <a:graphicFrameLocks noGrp="1" noChangeAspect="1"/>
          </p:cNvGraphicFramePr>
          <p:nvPr>
            <p:ph sz="quarter" idx="4"/>
          </p:nvPr>
        </p:nvGraphicFramePr>
        <p:xfrm>
          <a:off x="6084168" y="4008785"/>
          <a:ext cx="2447925" cy="1868487"/>
        </p:xfrm>
        <a:graphic>
          <a:graphicData uri="http://schemas.openxmlformats.org/presentationml/2006/ole">
            <p:oleObj spid="_x0000_s167940" name="Точечный рисунок" r:id="rId6" imgW="4990476" imgH="3809524" progId="PBrush">
              <p:embed/>
            </p:oleObj>
          </a:graphicData>
        </a:graphic>
      </p:graphicFrame>
      <p:sp>
        <p:nvSpPr>
          <p:cNvPr id="75805" name="Text Box 1053"/>
          <p:cNvSpPr txBox="1">
            <a:spLocks noChangeArrowheads="1"/>
          </p:cNvSpPr>
          <p:nvPr/>
        </p:nvSpPr>
        <p:spPr bwMode="auto">
          <a:xfrm>
            <a:off x="142875" y="5438775"/>
            <a:ext cx="1332781" cy="46166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US" sz="2400" b="1" dirty="0" smtClean="0"/>
              <a:t>M. </a:t>
            </a:r>
            <a:r>
              <a:rPr lang="en-US" sz="2400" b="1" dirty="0" err="1" smtClean="0"/>
              <a:t>Shuta</a:t>
            </a:r>
            <a:endParaRPr lang="ru-RU" sz="2400" dirty="0"/>
          </a:p>
        </p:txBody>
      </p:sp>
      <p:sp>
        <p:nvSpPr>
          <p:cNvPr id="75806" name="Text Box 1054"/>
          <p:cNvSpPr txBox="1">
            <a:spLocks noChangeArrowheads="1"/>
          </p:cNvSpPr>
          <p:nvPr/>
        </p:nvSpPr>
        <p:spPr bwMode="auto">
          <a:xfrm>
            <a:off x="2554164" y="3140968"/>
            <a:ext cx="1801812" cy="46166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sz="2400" b="1" dirty="0" smtClean="0"/>
              <a:t>M. </a:t>
            </a:r>
            <a:r>
              <a:rPr lang="en-US" sz="2400" b="1" dirty="0" err="1" smtClean="0"/>
              <a:t>Bilevich</a:t>
            </a:r>
            <a:endParaRPr lang="ru-RU" sz="2400" b="1" dirty="0"/>
          </a:p>
        </p:txBody>
      </p:sp>
      <p:sp>
        <p:nvSpPr>
          <p:cNvPr id="75807" name="Text Box 1055"/>
          <p:cNvSpPr txBox="1">
            <a:spLocks noChangeArrowheads="1"/>
          </p:cNvSpPr>
          <p:nvPr/>
        </p:nvSpPr>
        <p:spPr bwMode="auto">
          <a:xfrm>
            <a:off x="3923928" y="3759423"/>
            <a:ext cx="1944216" cy="46166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US" sz="2400" b="1" dirty="0" smtClean="0"/>
              <a:t>B. </a:t>
            </a:r>
            <a:r>
              <a:rPr lang="en-US" sz="2400" b="1" dirty="0" err="1" smtClean="0"/>
              <a:t>Slowinsky</a:t>
            </a:r>
            <a:endParaRPr lang="ru-RU" sz="2400" b="1" dirty="0"/>
          </a:p>
        </p:txBody>
      </p:sp>
      <p:sp>
        <p:nvSpPr>
          <p:cNvPr id="75808" name="Text Box 1056"/>
          <p:cNvSpPr txBox="1">
            <a:spLocks noChangeArrowheads="1"/>
          </p:cNvSpPr>
          <p:nvPr/>
        </p:nvSpPr>
        <p:spPr bwMode="auto">
          <a:xfrm>
            <a:off x="6660233" y="902047"/>
            <a:ext cx="2304256" cy="46166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US" sz="2400" b="1" dirty="0" smtClean="0"/>
              <a:t>M.I. </a:t>
            </a:r>
            <a:r>
              <a:rPr lang="en-US" sz="2400" b="1" dirty="0" err="1" smtClean="0"/>
              <a:t>Krivopustov</a:t>
            </a:r>
            <a:endParaRPr lang="ru-RU" sz="2400" b="1" dirty="0"/>
          </a:p>
        </p:txBody>
      </p:sp>
      <p:sp>
        <p:nvSpPr>
          <p:cNvPr id="75776" name="Text Box 1024"/>
          <p:cNvSpPr txBox="1">
            <a:spLocks noChangeArrowheads="1"/>
          </p:cNvSpPr>
          <p:nvPr/>
        </p:nvSpPr>
        <p:spPr bwMode="auto">
          <a:xfrm>
            <a:off x="7488238" y="3615407"/>
            <a:ext cx="126022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US" sz="2400" b="1" dirty="0" smtClean="0"/>
              <a:t>S. </a:t>
            </a:r>
            <a:r>
              <a:rPr lang="en-US" sz="2400" b="1" dirty="0" err="1" smtClean="0"/>
              <a:t>Kilim</a:t>
            </a:r>
            <a:endParaRPr lang="ru-RU" sz="2400" dirty="0"/>
          </a:p>
        </p:txBody>
      </p:sp>
      <p:graphicFrame>
        <p:nvGraphicFramePr>
          <p:cNvPr id="2" name="Object 1024"/>
          <p:cNvGraphicFramePr>
            <a:graphicFrameLocks noChangeAspect="1"/>
          </p:cNvGraphicFramePr>
          <p:nvPr/>
        </p:nvGraphicFramePr>
        <p:xfrm>
          <a:off x="4139952" y="4365104"/>
          <a:ext cx="1466850" cy="1798637"/>
        </p:xfrm>
        <a:graphic>
          <a:graphicData uri="http://schemas.openxmlformats.org/presentationml/2006/ole">
            <p:oleObj spid="_x0000_s167941" name="Точечный рисунок" r:id="rId7" imgW="1019048" imgH="1247619" progId="PBrush">
              <p:embed/>
            </p:oleObj>
          </a:graphicData>
        </a:graphic>
      </p:graphicFrame>
      <p:sp>
        <p:nvSpPr>
          <p:cNvPr id="75777" name="Text Box 1025"/>
          <p:cNvSpPr txBox="1">
            <a:spLocks noChangeArrowheads="1"/>
          </p:cNvSpPr>
          <p:nvPr/>
        </p:nvSpPr>
        <p:spPr bwMode="auto">
          <a:xfrm>
            <a:off x="4139952" y="6158631"/>
            <a:ext cx="1439986" cy="46166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US" sz="2400" b="1" dirty="0" smtClean="0"/>
              <a:t>V. </a:t>
            </a:r>
            <a:r>
              <a:rPr lang="en-US" sz="2400" b="1" dirty="0" err="1" smtClean="0"/>
              <a:t>Vagner</a:t>
            </a:r>
            <a:endParaRPr lang="ru-RU" sz="2400" b="1" dirty="0"/>
          </a:p>
        </p:txBody>
      </p:sp>
      <p:pic>
        <p:nvPicPr>
          <p:cNvPr id="21" name="Picture 442"/>
          <p:cNvPicPr>
            <a:picLocks noChangeAspect="1" noChangeArrowheads="1"/>
          </p:cNvPicPr>
          <p:nvPr/>
        </p:nvPicPr>
        <p:blipFill>
          <a:blip r:embed="rId8" cstate="print"/>
          <a:srcRect/>
          <a:stretch>
            <a:fillRect/>
          </a:stretch>
        </p:blipFill>
        <p:spPr bwMode="auto">
          <a:xfrm>
            <a:off x="395536" y="836712"/>
            <a:ext cx="1795583" cy="2113095"/>
          </a:xfrm>
          <a:prstGeom prst="rect">
            <a:avLst/>
          </a:prstGeom>
          <a:noFill/>
          <a:ln w="9525">
            <a:noFill/>
            <a:miter lim="800000"/>
            <a:headEnd/>
            <a:tailEnd/>
          </a:ln>
        </p:spPr>
      </p:pic>
      <p:sp>
        <p:nvSpPr>
          <p:cNvPr id="22" name="TextBox 21"/>
          <p:cNvSpPr txBox="1"/>
          <p:nvPr/>
        </p:nvSpPr>
        <p:spPr>
          <a:xfrm>
            <a:off x="323528" y="2924944"/>
            <a:ext cx="2232248" cy="461665"/>
          </a:xfrm>
          <a:prstGeom prst="rect">
            <a:avLst/>
          </a:prstGeom>
          <a:noFill/>
        </p:spPr>
        <p:txBody>
          <a:bodyPr wrap="square" rtlCol="0">
            <a:spAutoFit/>
          </a:bodyPr>
          <a:lstStyle/>
          <a:p>
            <a:r>
              <a:rPr lang="en-US" sz="2400" b="1" dirty="0" smtClean="0"/>
              <a:t>S.I. </a:t>
            </a:r>
            <a:r>
              <a:rPr lang="en-US" sz="2400" b="1" dirty="0" err="1" smtClean="0"/>
              <a:t>Tyutyunikov</a:t>
            </a:r>
            <a:endParaRPr lang="ru-RU" sz="2400" b="1" dirty="0"/>
          </a:p>
        </p:txBody>
      </p:sp>
      <p:graphicFrame>
        <p:nvGraphicFramePr>
          <p:cNvPr id="49597" name="Object 445"/>
          <p:cNvGraphicFramePr>
            <a:graphicFrameLocks noChangeAspect="1"/>
          </p:cNvGraphicFramePr>
          <p:nvPr/>
        </p:nvGraphicFramePr>
        <p:xfrm>
          <a:off x="5364088" y="1628800"/>
          <a:ext cx="1331940" cy="1800200"/>
        </p:xfrm>
        <a:graphic>
          <a:graphicData uri="http://schemas.openxmlformats.org/presentationml/2006/ole">
            <p:oleObj spid="_x0000_s167942" name="Точечный рисунок" r:id="rId9" imgW="3057143" imgH="4123810" progId="PBrush">
              <p:embed/>
            </p:oleObj>
          </a:graphicData>
        </a:graphic>
      </p:graphicFrame>
      <p:sp>
        <p:nvSpPr>
          <p:cNvPr id="26" name="Text Box 1"/>
          <p:cNvSpPr txBox="1">
            <a:spLocks noChangeArrowheads="1"/>
          </p:cNvSpPr>
          <p:nvPr/>
        </p:nvSpPr>
        <p:spPr bwMode="auto">
          <a:xfrm>
            <a:off x="5148064" y="3327375"/>
            <a:ext cx="1872208" cy="46166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US" sz="2400" b="1" dirty="0" smtClean="0"/>
              <a:t>V. </a:t>
            </a:r>
            <a:r>
              <a:rPr lang="en-US" sz="2400" b="1" dirty="0" err="1" smtClean="0"/>
              <a:t>Vestmaier</a:t>
            </a:r>
            <a:endParaRPr lang="ru-RU" sz="2400" b="1" dirty="0"/>
          </a:p>
        </p:txBody>
      </p:sp>
      <p:sp>
        <p:nvSpPr>
          <p:cNvPr id="20" name="TextBox 19"/>
          <p:cNvSpPr txBox="1"/>
          <p:nvPr/>
        </p:nvSpPr>
        <p:spPr>
          <a:xfrm>
            <a:off x="5652120" y="5805264"/>
            <a:ext cx="2664296" cy="461665"/>
          </a:xfrm>
          <a:prstGeom prst="rect">
            <a:avLst/>
          </a:prstGeom>
          <a:noFill/>
        </p:spPr>
        <p:txBody>
          <a:bodyPr wrap="square" rtlCol="0">
            <a:spAutoFit/>
          </a:bodyPr>
          <a:lstStyle/>
          <a:p>
            <a:r>
              <a:rPr lang="en-US" sz="2400" b="1" dirty="0" smtClean="0"/>
              <a:t>E. </a:t>
            </a:r>
            <a:r>
              <a:rPr lang="en-US" sz="2400" b="1" dirty="0" err="1" smtClean="0"/>
              <a:t>Strugalska-Gola</a:t>
            </a:r>
            <a:endParaRPr lang="ru-RU" sz="2400" b="1" dirty="0"/>
          </a:p>
        </p:txBody>
      </p:sp>
    </p:spTree>
    <p:extLst>
      <p:ext uri="{BB962C8B-B14F-4D97-AF65-F5344CB8AC3E}">
        <p14:creationId xmlns:p14="http://schemas.microsoft.com/office/powerpoint/2010/main" xmlns="" val="40316652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75" name="Picture 47"/>
          <p:cNvPicPr>
            <a:picLocks noChangeAspect="1" noChangeArrowheads="1"/>
          </p:cNvPicPr>
          <p:nvPr/>
        </p:nvPicPr>
        <p:blipFill>
          <a:blip r:embed="rId2" cstate="print"/>
          <a:srcRect/>
          <a:stretch>
            <a:fillRect/>
          </a:stretch>
        </p:blipFill>
        <p:spPr bwMode="auto">
          <a:xfrm>
            <a:off x="523161" y="692696"/>
            <a:ext cx="8009279" cy="5895126"/>
          </a:xfrm>
          <a:prstGeom prst="rect">
            <a:avLst/>
          </a:prstGeom>
          <a:noFill/>
          <a:ln w="9525">
            <a:noFill/>
            <a:miter lim="800000"/>
            <a:headEnd/>
            <a:tailEnd/>
          </a:ln>
        </p:spPr>
      </p:pic>
      <p:sp>
        <p:nvSpPr>
          <p:cNvPr id="8" name="Номер слайда 4"/>
          <p:cNvSpPr>
            <a:spLocks noGrp="1"/>
          </p:cNvSpPr>
          <p:nvPr>
            <p:ph type="sldNum" sz="quarter" idx="12"/>
          </p:nvPr>
        </p:nvSpPr>
        <p:spPr/>
        <p:txBody>
          <a:bodyPr/>
          <a:lstStyle/>
          <a:p>
            <a:pPr>
              <a:defRPr/>
            </a:pPr>
            <a:fld id="{5BC4620A-4E9D-4EDC-BB88-CF5874C95289}" type="slidenum">
              <a:rPr lang="ru-RU"/>
              <a:pPr>
                <a:defRPr/>
              </a:pPr>
              <a:t>44</a:t>
            </a:fld>
            <a:endParaRPr lang="ru-RU"/>
          </a:p>
        </p:txBody>
      </p:sp>
      <p:sp>
        <p:nvSpPr>
          <p:cNvPr id="29700" name="Text Box 3"/>
          <p:cNvSpPr txBox="1">
            <a:spLocks noChangeArrowheads="1"/>
          </p:cNvSpPr>
          <p:nvPr/>
        </p:nvSpPr>
        <p:spPr bwMode="auto">
          <a:xfrm>
            <a:off x="2843808" y="44624"/>
            <a:ext cx="3671937"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4000" b="1" dirty="0" smtClean="0">
                <a:solidFill>
                  <a:srgbClr val="FF0000"/>
                </a:solidFill>
              </a:rPr>
              <a:t>Radiobiology</a:t>
            </a:r>
            <a:endParaRPr lang="ru-RU" sz="4000" b="1" dirty="0">
              <a:solidFill>
                <a:srgbClr val="FF0000"/>
              </a:solidFill>
            </a:endParaRPr>
          </a:p>
        </p:txBody>
      </p:sp>
      <p:sp>
        <p:nvSpPr>
          <p:cNvPr id="29701" name="Text Box 4"/>
          <p:cNvSpPr txBox="1">
            <a:spLocks noChangeArrowheads="1"/>
          </p:cNvSpPr>
          <p:nvPr/>
        </p:nvSpPr>
        <p:spPr bwMode="auto">
          <a:xfrm>
            <a:off x="5919788" y="2655888"/>
            <a:ext cx="184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ru-RU"/>
          </a:p>
        </p:txBody>
      </p:sp>
      <p:sp>
        <p:nvSpPr>
          <p:cNvPr id="29702" name="Text Box 5"/>
          <p:cNvSpPr txBox="1">
            <a:spLocks noChangeArrowheads="1"/>
          </p:cNvSpPr>
          <p:nvPr/>
        </p:nvSpPr>
        <p:spPr bwMode="auto">
          <a:xfrm>
            <a:off x="467544" y="6165304"/>
            <a:ext cx="2376264"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400" b="1" dirty="0" smtClean="0">
                <a:solidFill>
                  <a:schemeClr val="bg1"/>
                </a:solidFill>
              </a:rPr>
              <a:t>E.A. </a:t>
            </a:r>
            <a:r>
              <a:rPr lang="en-US" sz="2400" b="1" dirty="0" err="1" smtClean="0">
                <a:solidFill>
                  <a:schemeClr val="bg1"/>
                </a:solidFill>
              </a:rPr>
              <a:t>Krasavin</a:t>
            </a:r>
            <a:endParaRPr lang="ru-RU" sz="2400" b="1" dirty="0">
              <a:solidFill>
                <a:schemeClr val="bg1"/>
              </a:solidFill>
            </a:endParaRPr>
          </a:p>
        </p:txBody>
      </p:sp>
    </p:spTree>
    <p:extLst>
      <p:ext uri="{BB962C8B-B14F-4D97-AF65-F5344CB8AC3E}">
        <p14:creationId xmlns="" xmlns:p14="http://schemas.microsoft.com/office/powerpoint/2010/main" val="2029579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127AC06A-CB2F-40F6-81D2-5F747F6C80D1}" type="slidenum">
              <a:rPr lang="ru-RU" smtClean="0"/>
              <a:pPr/>
              <a:t>45</a:t>
            </a:fld>
            <a:endParaRPr lang="ru-RU" dirty="0"/>
          </a:p>
        </p:txBody>
      </p:sp>
      <p:pic>
        <p:nvPicPr>
          <p:cNvPr id="793602" name="Picture 2"/>
          <p:cNvPicPr>
            <a:picLocks noChangeAspect="1" noChangeArrowheads="1"/>
          </p:cNvPicPr>
          <p:nvPr/>
        </p:nvPicPr>
        <p:blipFill>
          <a:blip r:embed="rId2" cstate="print"/>
          <a:srcRect/>
          <a:stretch>
            <a:fillRect/>
          </a:stretch>
        </p:blipFill>
        <p:spPr bwMode="auto">
          <a:xfrm>
            <a:off x="5662364" y="1484784"/>
            <a:ext cx="2366020" cy="1157451"/>
          </a:xfrm>
          <a:prstGeom prst="rect">
            <a:avLst/>
          </a:prstGeom>
          <a:noFill/>
          <a:ln w="9525">
            <a:noFill/>
            <a:miter lim="800000"/>
            <a:headEnd/>
            <a:tailEnd/>
          </a:ln>
        </p:spPr>
      </p:pic>
      <p:sp>
        <p:nvSpPr>
          <p:cNvPr id="4" name="Прямоугольник 3"/>
          <p:cNvSpPr/>
          <p:nvPr/>
        </p:nvSpPr>
        <p:spPr>
          <a:xfrm>
            <a:off x="251520" y="1844824"/>
            <a:ext cx="4392488" cy="3416320"/>
          </a:xfrm>
          <a:prstGeom prst="rect">
            <a:avLst/>
          </a:prstGeom>
        </p:spPr>
        <p:txBody>
          <a:bodyPr wrap="square">
            <a:spAutoFit/>
          </a:bodyPr>
          <a:lstStyle/>
          <a:p>
            <a:pPr algn="just"/>
            <a:r>
              <a:rPr lang="ru-RU" dirty="0" smtClean="0"/>
              <a:t>     </a:t>
            </a:r>
            <a:r>
              <a:rPr lang="en-US" dirty="0" smtClean="0"/>
              <a:t>In 2021, the construction of channels for the transportation of charged particle beams aimed at studying in the field of life science, radiation materials science and radiation resistance of electronics, the development of advanced technologies for nuclear energy tasks to be continued. For these purposes, the construction of three zones has been  provided. This research infrastructure was named ARIADNA – Applied Research Infrastructure for Advance Development at NICA </a:t>
            </a:r>
            <a:r>
              <a:rPr lang="en-US" dirty="0" err="1" smtClean="0"/>
              <a:t>fAcility</a:t>
            </a:r>
            <a:r>
              <a:rPr lang="en-US" dirty="0" smtClean="0"/>
              <a:t>.</a:t>
            </a:r>
            <a:endParaRPr lang="ru-RU" dirty="0"/>
          </a:p>
        </p:txBody>
      </p:sp>
      <p:pic>
        <p:nvPicPr>
          <p:cNvPr id="793603" name="Picture 3"/>
          <p:cNvPicPr>
            <a:picLocks noChangeAspect="1" noChangeArrowheads="1"/>
          </p:cNvPicPr>
          <p:nvPr/>
        </p:nvPicPr>
        <p:blipFill>
          <a:blip r:embed="rId3" cstate="print"/>
          <a:srcRect/>
          <a:stretch>
            <a:fillRect/>
          </a:stretch>
        </p:blipFill>
        <p:spPr bwMode="auto">
          <a:xfrm>
            <a:off x="755576" y="116632"/>
            <a:ext cx="7848872" cy="1316308"/>
          </a:xfrm>
          <a:prstGeom prst="rect">
            <a:avLst/>
          </a:prstGeom>
          <a:noFill/>
          <a:ln w="9525">
            <a:noFill/>
            <a:miter lim="800000"/>
            <a:headEnd/>
            <a:tailEnd/>
          </a:ln>
        </p:spPr>
      </p:pic>
      <p:pic>
        <p:nvPicPr>
          <p:cNvPr id="793604" name="Picture 4"/>
          <p:cNvPicPr>
            <a:picLocks noChangeAspect="1" noChangeArrowheads="1"/>
          </p:cNvPicPr>
          <p:nvPr/>
        </p:nvPicPr>
        <p:blipFill>
          <a:blip r:embed="rId4" cstate="print"/>
          <a:srcRect/>
          <a:stretch>
            <a:fillRect/>
          </a:stretch>
        </p:blipFill>
        <p:spPr bwMode="auto">
          <a:xfrm>
            <a:off x="4860032" y="2780928"/>
            <a:ext cx="3932937" cy="2965821"/>
          </a:xfrm>
          <a:prstGeom prst="rect">
            <a:avLst/>
          </a:prstGeom>
          <a:noFill/>
          <a:ln w="9525">
            <a:noFill/>
            <a:miter lim="800000"/>
            <a:headEnd/>
            <a:tailEnd/>
          </a:ln>
        </p:spPr>
      </p:pic>
      <p:sp>
        <p:nvSpPr>
          <p:cNvPr id="7" name="Прямоугольник 6"/>
          <p:cNvSpPr/>
          <p:nvPr/>
        </p:nvSpPr>
        <p:spPr>
          <a:xfrm>
            <a:off x="5287769" y="5877272"/>
            <a:ext cx="3017173" cy="400110"/>
          </a:xfrm>
          <a:prstGeom prst="rect">
            <a:avLst/>
          </a:prstGeom>
        </p:spPr>
        <p:txBody>
          <a:bodyPr wrap="none">
            <a:spAutoFit/>
          </a:bodyPr>
          <a:lstStyle/>
          <a:p>
            <a:r>
              <a:rPr lang="en-US" sz="2000" b="1" dirty="0" smtClean="0">
                <a:latin typeface="Arial" pitchFamily="34" charset="0"/>
                <a:cs typeface="Arial" pitchFamily="34" charset="0"/>
              </a:rPr>
              <a:t>Chip Irradiation Station</a:t>
            </a:r>
            <a:endParaRPr lang="ru-RU" sz="2000" b="1" dirty="0">
              <a:latin typeface="Arial" pitchFamily="34" charset="0"/>
              <a:cs typeface="Arial" pitchFamily="34" charset="0"/>
            </a:endParaRPr>
          </a:p>
        </p:txBody>
      </p:sp>
      <p:sp>
        <p:nvSpPr>
          <p:cNvPr id="8" name="TextBox 7"/>
          <p:cNvSpPr txBox="1"/>
          <p:nvPr/>
        </p:nvSpPr>
        <p:spPr>
          <a:xfrm>
            <a:off x="2843808" y="5733256"/>
            <a:ext cx="1944216" cy="400110"/>
          </a:xfrm>
          <a:prstGeom prst="rect">
            <a:avLst/>
          </a:prstGeom>
          <a:noFill/>
        </p:spPr>
        <p:txBody>
          <a:bodyPr wrap="square" rtlCol="0">
            <a:spAutoFit/>
          </a:bodyPr>
          <a:lstStyle/>
          <a:p>
            <a:endParaRPr lang="ru-RU" sz="2000" b="1"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1314" name="Picture 2" descr="https://www.atomic-energy.ru/files/images/2018/04/igor9718j.jpg"/>
          <p:cNvPicPr>
            <a:picLocks noChangeAspect="1" noChangeArrowheads="1"/>
          </p:cNvPicPr>
          <p:nvPr/>
        </p:nvPicPr>
        <p:blipFill>
          <a:blip r:embed="rId2" cstate="print"/>
          <a:srcRect/>
          <a:stretch>
            <a:fillRect/>
          </a:stretch>
        </p:blipFill>
        <p:spPr bwMode="auto">
          <a:xfrm>
            <a:off x="323528" y="1052736"/>
            <a:ext cx="2736304" cy="2264808"/>
          </a:xfrm>
          <a:prstGeom prst="rect">
            <a:avLst/>
          </a:prstGeom>
          <a:noFill/>
        </p:spPr>
      </p:pic>
      <p:sp>
        <p:nvSpPr>
          <p:cNvPr id="2" name="Номер слайда 1"/>
          <p:cNvSpPr>
            <a:spLocks noGrp="1"/>
          </p:cNvSpPr>
          <p:nvPr>
            <p:ph type="sldNum" sz="quarter" idx="12"/>
          </p:nvPr>
        </p:nvSpPr>
        <p:spPr/>
        <p:txBody>
          <a:bodyPr/>
          <a:lstStyle/>
          <a:p>
            <a:fld id="{127AC06A-CB2F-40F6-81D2-5F747F6C80D1}" type="slidenum">
              <a:rPr lang="ru-RU" smtClean="0"/>
              <a:pPr/>
              <a:t>46</a:t>
            </a:fld>
            <a:r>
              <a:rPr lang="ru-RU" dirty="0" smtClean="0"/>
              <a:t>,</a:t>
            </a:r>
            <a:endParaRPr lang="ru-RU" dirty="0"/>
          </a:p>
        </p:txBody>
      </p:sp>
      <p:pic>
        <p:nvPicPr>
          <p:cNvPr id="794627" name="Picture 3"/>
          <p:cNvPicPr>
            <a:picLocks noChangeAspect="1" noChangeArrowheads="1"/>
          </p:cNvPicPr>
          <p:nvPr/>
        </p:nvPicPr>
        <p:blipFill>
          <a:blip r:embed="rId3" cstate="print"/>
          <a:srcRect/>
          <a:stretch>
            <a:fillRect/>
          </a:stretch>
        </p:blipFill>
        <p:spPr bwMode="auto">
          <a:xfrm>
            <a:off x="107504" y="4869160"/>
            <a:ext cx="6984776" cy="792088"/>
          </a:xfrm>
          <a:prstGeom prst="rect">
            <a:avLst/>
          </a:prstGeom>
          <a:noFill/>
          <a:ln w="9525">
            <a:noFill/>
            <a:miter lim="800000"/>
            <a:headEnd/>
            <a:tailEnd/>
          </a:ln>
        </p:spPr>
      </p:pic>
      <p:pic>
        <p:nvPicPr>
          <p:cNvPr id="794628" name="Picture 4"/>
          <p:cNvPicPr>
            <a:picLocks noChangeAspect="1" noChangeArrowheads="1"/>
          </p:cNvPicPr>
          <p:nvPr/>
        </p:nvPicPr>
        <p:blipFill>
          <a:blip r:embed="rId4" cstate="print"/>
          <a:srcRect/>
          <a:stretch>
            <a:fillRect/>
          </a:stretch>
        </p:blipFill>
        <p:spPr bwMode="auto">
          <a:xfrm>
            <a:off x="4917834" y="332656"/>
            <a:ext cx="3614606" cy="4413876"/>
          </a:xfrm>
          <a:prstGeom prst="rect">
            <a:avLst/>
          </a:prstGeom>
          <a:noFill/>
          <a:ln w="9525">
            <a:noFill/>
            <a:miter lim="800000"/>
            <a:headEnd/>
            <a:tailEnd/>
          </a:ln>
        </p:spPr>
      </p:pic>
      <p:sp>
        <p:nvSpPr>
          <p:cNvPr id="7" name="TextBox 6"/>
          <p:cNvSpPr txBox="1"/>
          <p:nvPr/>
        </p:nvSpPr>
        <p:spPr>
          <a:xfrm>
            <a:off x="683568" y="404664"/>
            <a:ext cx="3888432" cy="584775"/>
          </a:xfrm>
          <a:prstGeom prst="rect">
            <a:avLst/>
          </a:prstGeom>
          <a:noFill/>
        </p:spPr>
        <p:txBody>
          <a:bodyPr wrap="square" rtlCol="0">
            <a:spAutoFit/>
          </a:bodyPr>
          <a:lstStyle/>
          <a:p>
            <a:r>
              <a:rPr lang="en-US" sz="3200" b="1" dirty="0" smtClean="0">
                <a:solidFill>
                  <a:srgbClr val="FF0000"/>
                </a:solidFill>
              </a:rPr>
              <a:t>BM@N experiment</a:t>
            </a:r>
            <a:endParaRPr lang="ru-RU" sz="3200" b="1" dirty="0">
              <a:solidFill>
                <a:srgbClr val="FF0000"/>
              </a:solidFill>
            </a:endParaRPr>
          </a:p>
        </p:txBody>
      </p:sp>
      <p:pic>
        <p:nvPicPr>
          <p:cNvPr id="794629" name="Picture 5"/>
          <p:cNvPicPr>
            <a:picLocks noChangeAspect="1" noChangeArrowheads="1"/>
          </p:cNvPicPr>
          <p:nvPr/>
        </p:nvPicPr>
        <p:blipFill>
          <a:blip r:embed="rId5" cstate="print"/>
          <a:srcRect/>
          <a:stretch>
            <a:fillRect/>
          </a:stretch>
        </p:blipFill>
        <p:spPr bwMode="auto">
          <a:xfrm>
            <a:off x="2483768" y="1844824"/>
            <a:ext cx="2088232" cy="2299857"/>
          </a:xfrm>
          <a:prstGeom prst="rect">
            <a:avLst/>
          </a:prstGeom>
          <a:noFill/>
          <a:ln w="9525">
            <a:noFill/>
            <a:miter lim="800000"/>
            <a:headEnd/>
            <a:tailEnd/>
          </a:ln>
        </p:spPr>
      </p:pic>
      <p:sp>
        <p:nvSpPr>
          <p:cNvPr id="10" name="TextBox 9"/>
          <p:cNvSpPr txBox="1"/>
          <p:nvPr/>
        </p:nvSpPr>
        <p:spPr>
          <a:xfrm>
            <a:off x="2490528" y="4149080"/>
            <a:ext cx="2217274" cy="461665"/>
          </a:xfrm>
          <a:prstGeom prst="rect">
            <a:avLst/>
          </a:prstGeom>
          <a:noFill/>
        </p:spPr>
        <p:txBody>
          <a:bodyPr wrap="none" rtlCol="0">
            <a:spAutoFit/>
          </a:bodyPr>
          <a:lstStyle/>
          <a:p>
            <a:r>
              <a:rPr lang="en-US" sz="2400" b="1" dirty="0" smtClean="0">
                <a:latin typeface="Arial" pitchFamily="34" charset="0"/>
                <a:cs typeface="Arial" pitchFamily="34" charset="0"/>
              </a:rPr>
              <a:t>M.N. </a:t>
            </a:r>
            <a:r>
              <a:rPr lang="en-US" sz="2400" b="1" dirty="0" err="1" smtClean="0">
                <a:latin typeface="Arial" pitchFamily="34" charset="0"/>
                <a:cs typeface="Arial" pitchFamily="34" charset="0"/>
              </a:rPr>
              <a:t>Kapishin</a:t>
            </a:r>
            <a:endParaRPr lang="ru-RU" sz="2400" b="1" dirty="0">
              <a:latin typeface="Arial" pitchFamily="34" charset="0"/>
              <a:cs typeface="Arial" pitchFamily="34" charset="0"/>
            </a:endParaRPr>
          </a:p>
        </p:txBody>
      </p:sp>
      <p:sp>
        <p:nvSpPr>
          <p:cNvPr id="11" name="TextBox 10"/>
          <p:cNvSpPr txBox="1"/>
          <p:nvPr/>
        </p:nvSpPr>
        <p:spPr>
          <a:xfrm>
            <a:off x="179512" y="3356992"/>
            <a:ext cx="2304256" cy="461665"/>
          </a:xfrm>
          <a:prstGeom prst="rect">
            <a:avLst/>
          </a:prstGeom>
          <a:noFill/>
        </p:spPr>
        <p:txBody>
          <a:bodyPr wrap="square" rtlCol="0">
            <a:spAutoFit/>
          </a:bodyPr>
          <a:lstStyle/>
          <a:p>
            <a:r>
              <a:rPr lang="en-US" sz="2400" b="1" dirty="0" smtClean="0">
                <a:latin typeface="Arial" pitchFamily="34" charset="0"/>
                <a:cs typeface="Arial" pitchFamily="34" charset="0"/>
              </a:rPr>
              <a:t>V.D. </a:t>
            </a:r>
            <a:r>
              <a:rPr lang="en-US" sz="2400" b="1" dirty="0" err="1" smtClean="0">
                <a:latin typeface="Arial" pitchFamily="34" charset="0"/>
                <a:cs typeface="Arial" pitchFamily="34" charset="0"/>
              </a:rPr>
              <a:t>Kekelidze</a:t>
            </a:r>
            <a:endParaRPr lang="ru-RU" sz="2400" b="1" dirty="0">
              <a:latin typeface="Arial" pitchFamily="34" charset="0"/>
              <a:cs typeface="Arial" pitchFamily="34" charset="0"/>
            </a:endParaRPr>
          </a:p>
        </p:txBody>
      </p:sp>
      <p:sp>
        <p:nvSpPr>
          <p:cNvPr id="12" name="TextBox 11"/>
          <p:cNvSpPr txBox="1"/>
          <p:nvPr/>
        </p:nvSpPr>
        <p:spPr>
          <a:xfrm>
            <a:off x="7164288" y="5013176"/>
            <a:ext cx="1728192" cy="400110"/>
          </a:xfrm>
          <a:prstGeom prst="rect">
            <a:avLst/>
          </a:prstGeom>
          <a:noFill/>
        </p:spPr>
        <p:txBody>
          <a:bodyPr wrap="square" rtlCol="0">
            <a:spAutoFit/>
          </a:bodyPr>
          <a:lstStyle/>
          <a:p>
            <a:r>
              <a:rPr lang="en-US" sz="2000" b="1" baseline="30000" dirty="0" smtClean="0">
                <a:latin typeface="Arial" pitchFamily="34" charset="0"/>
                <a:cs typeface="Arial" pitchFamily="34" charset="0"/>
              </a:rPr>
              <a:t>12</a:t>
            </a:r>
            <a:r>
              <a:rPr lang="en-US" sz="2000" b="1" dirty="0" smtClean="0">
                <a:latin typeface="Arial" pitchFamily="34" charset="0"/>
                <a:cs typeface="Arial" pitchFamily="34" charset="0"/>
              </a:rPr>
              <a:t>C 10</a:t>
            </a:r>
            <a:r>
              <a:rPr lang="en-US" sz="2000" b="1" baseline="30000" dirty="0" smtClean="0">
                <a:latin typeface="Arial" pitchFamily="34" charset="0"/>
                <a:cs typeface="Arial" pitchFamily="34" charset="0"/>
              </a:rPr>
              <a:t>6</a:t>
            </a:r>
            <a:r>
              <a:rPr lang="en-US" sz="2000" b="1" dirty="0" smtClean="0">
                <a:latin typeface="Arial" pitchFamily="34" charset="0"/>
                <a:cs typeface="Arial" pitchFamily="34" charset="0"/>
              </a:rPr>
              <a:t>/cycle</a:t>
            </a:r>
            <a:endParaRPr lang="ru-RU" sz="2000" b="1" dirty="0">
              <a:latin typeface="Arial" pitchFamily="34" charset="0"/>
              <a:cs typeface="Arial" pitchFamily="34" charset="0"/>
            </a:endParaRPr>
          </a:p>
        </p:txBody>
      </p:sp>
      <p:sp>
        <p:nvSpPr>
          <p:cNvPr id="13" name="TextBox 12"/>
          <p:cNvSpPr txBox="1"/>
          <p:nvPr/>
        </p:nvSpPr>
        <p:spPr>
          <a:xfrm>
            <a:off x="7236296" y="5291916"/>
            <a:ext cx="1584176" cy="400110"/>
          </a:xfrm>
          <a:prstGeom prst="rect">
            <a:avLst/>
          </a:prstGeom>
          <a:noFill/>
        </p:spPr>
        <p:txBody>
          <a:bodyPr wrap="square" rtlCol="0">
            <a:spAutoFit/>
          </a:bodyPr>
          <a:lstStyle/>
          <a:p>
            <a:r>
              <a:rPr lang="en-US" b="1" dirty="0" smtClean="0"/>
              <a:t>     </a:t>
            </a:r>
            <a:r>
              <a:rPr lang="en-US" sz="2000" b="1" dirty="0" smtClean="0"/>
              <a:t>(2022)</a:t>
            </a:r>
            <a:endParaRPr lang="ru-RU" sz="2000" b="1" dirty="0"/>
          </a:p>
        </p:txBody>
      </p:sp>
      <p:sp>
        <p:nvSpPr>
          <p:cNvPr id="14" name="TextBox 13"/>
          <p:cNvSpPr txBox="1"/>
          <p:nvPr/>
        </p:nvSpPr>
        <p:spPr>
          <a:xfrm>
            <a:off x="323528" y="6093296"/>
            <a:ext cx="8424936" cy="707886"/>
          </a:xfrm>
          <a:prstGeom prst="rect">
            <a:avLst/>
          </a:prstGeom>
          <a:noFill/>
        </p:spPr>
        <p:txBody>
          <a:bodyPr wrap="square" rtlCol="0">
            <a:spAutoFit/>
          </a:bodyPr>
          <a:lstStyle/>
          <a:p>
            <a:r>
              <a:rPr lang="ru-RU" sz="2000" b="1" baseline="30000" dirty="0" smtClean="0">
                <a:latin typeface="Arial" pitchFamily="34" charset="0"/>
                <a:cs typeface="Arial" pitchFamily="34" charset="0"/>
              </a:rPr>
              <a:t>124</a:t>
            </a:r>
            <a:r>
              <a:rPr lang="en-US" sz="2000" b="1" dirty="0" err="1" smtClean="0">
                <a:latin typeface="Arial" pitchFamily="34" charset="0"/>
                <a:cs typeface="Arial" pitchFamily="34" charset="0"/>
              </a:rPr>
              <a:t>Xe</a:t>
            </a:r>
            <a:r>
              <a:rPr lang="en-US" sz="2000" b="1" dirty="0" smtClean="0">
                <a:latin typeface="Arial" pitchFamily="34" charset="0"/>
                <a:cs typeface="Arial" pitchFamily="34" charset="0"/>
              </a:rPr>
              <a:t>, 10</a:t>
            </a:r>
            <a:r>
              <a:rPr lang="en-US" sz="2000" b="1" baseline="30000" dirty="0" smtClean="0">
                <a:latin typeface="Arial" pitchFamily="34" charset="0"/>
                <a:cs typeface="Arial" pitchFamily="34" charset="0"/>
              </a:rPr>
              <a:t>7</a:t>
            </a:r>
            <a:r>
              <a:rPr lang="en-US" sz="2000" b="1" dirty="0" smtClean="0">
                <a:latin typeface="Arial" pitchFamily="34" charset="0"/>
                <a:cs typeface="Arial" pitchFamily="34" charset="0"/>
              </a:rPr>
              <a:t>/cycle (2023) 3 and 3.9 </a:t>
            </a:r>
            <a:r>
              <a:rPr lang="en-US" sz="2000" b="1" dirty="0" err="1" smtClean="0">
                <a:latin typeface="Arial" pitchFamily="34" charset="0"/>
                <a:cs typeface="Arial" pitchFamily="34" charset="0"/>
              </a:rPr>
              <a:t>AGeV</a:t>
            </a:r>
            <a:r>
              <a:rPr lang="en-US" sz="2000" b="1" dirty="0" smtClean="0">
                <a:latin typeface="Arial" pitchFamily="34" charset="0"/>
                <a:cs typeface="Arial" pitchFamily="34" charset="0"/>
              </a:rPr>
              <a:t>, &gt;5</a:t>
            </a:r>
            <a:r>
              <a:rPr lang="ru-RU" sz="2000" b="1" dirty="0" smtClean="0">
                <a:latin typeface="Arial" pitchFamily="34" charset="0"/>
                <a:cs typeface="Arial" pitchFamily="34" charset="0"/>
              </a:rPr>
              <a:t>5</a:t>
            </a:r>
            <a:r>
              <a:rPr lang="en-US" sz="2000" b="1" dirty="0" smtClean="0">
                <a:latin typeface="Arial" pitchFamily="34" charset="0"/>
                <a:cs typeface="Arial" pitchFamily="34" charset="0"/>
              </a:rPr>
              <a:t>0 million events</a:t>
            </a:r>
            <a:r>
              <a:rPr lang="ru-RU" sz="2000" b="1" dirty="0" smtClean="0">
                <a:latin typeface="Arial" pitchFamily="34" charset="0"/>
                <a:cs typeface="Arial" pitchFamily="34" charset="0"/>
              </a:rPr>
              <a:t>, 3200 </a:t>
            </a:r>
            <a:r>
              <a:rPr lang="en-US" sz="2000" b="1" dirty="0" smtClean="0">
                <a:latin typeface="Arial" pitchFamily="34" charset="0"/>
                <a:cs typeface="Arial" pitchFamily="34" charset="0"/>
              </a:rPr>
              <a:t>hours</a:t>
            </a:r>
            <a:endParaRPr lang="ru-RU"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127AC06A-CB2F-40F6-81D2-5F747F6C80D1}" type="slidenum">
              <a:rPr lang="ru-RU" smtClean="0"/>
              <a:pPr/>
              <a:t>47</a:t>
            </a:fld>
            <a:endParaRPr lang="ru-RU"/>
          </a:p>
        </p:txBody>
      </p:sp>
      <p:sp>
        <p:nvSpPr>
          <p:cNvPr id="3" name="Прямоугольник 2"/>
          <p:cNvSpPr/>
          <p:nvPr/>
        </p:nvSpPr>
        <p:spPr>
          <a:xfrm>
            <a:off x="467544" y="2276872"/>
            <a:ext cx="7848872" cy="1446550"/>
          </a:xfrm>
          <a:prstGeom prst="rect">
            <a:avLst/>
          </a:prstGeom>
        </p:spPr>
        <p:txBody>
          <a:bodyPr wrap="square">
            <a:spAutoFit/>
          </a:bodyPr>
          <a:lstStyle/>
          <a:p>
            <a:pPr algn="ctr"/>
            <a:r>
              <a:rPr lang="en-US" sz="4400" b="1" dirty="0" smtClean="0">
                <a:solidFill>
                  <a:srgbClr val="FF0000"/>
                </a:solidFill>
                <a:latin typeface="Arial" pitchFamily="34" charset="0"/>
                <a:cs typeface="Arial" pitchFamily="34" charset="0"/>
              </a:rPr>
              <a:t>The most exiting results </a:t>
            </a:r>
            <a:endParaRPr lang="ru-RU" sz="4400" b="1" dirty="0" smtClean="0">
              <a:solidFill>
                <a:srgbClr val="FF0000"/>
              </a:solidFill>
              <a:latin typeface="Arial" pitchFamily="34" charset="0"/>
              <a:cs typeface="Arial" pitchFamily="34" charset="0"/>
            </a:endParaRPr>
          </a:p>
          <a:p>
            <a:pPr algn="ctr"/>
            <a:r>
              <a:rPr lang="en-US" sz="4400" b="1" dirty="0" smtClean="0">
                <a:solidFill>
                  <a:srgbClr val="FF0000"/>
                </a:solidFill>
                <a:latin typeface="Arial" pitchFamily="34" charset="0"/>
                <a:cs typeface="Arial" pitchFamily="34" charset="0"/>
              </a:rPr>
              <a:t> at the </a:t>
            </a:r>
            <a:r>
              <a:rPr lang="en-US" sz="4400" b="1" dirty="0" err="1" smtClean="0">
                <a:solidFill>
                  <a:srgbClr val="FF0000"/>
                </a:solidFill>
                <a:latin typeface="Arial" pitchFamily="34" charset="0"/>
                <a:cs typeface="Arial" pitchFamily="34" charset="0"/>
              </a:rPr>
              <a:t>Nuclotron</a:t>
            </a:r>
            <a:endParaRPr lang="ru-RU" sz="44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2"/>
          <p:cNvSpPr txBox="1">
            <a:spLocks noChangeArrowheads="1"/>
          </p:cNvSpPr>
          <p:nvPr/>
        </p:nvSpPr>
        <p:spPr bwMode="auto">
          <a:xfrm>
            <a:off x="684213" y="2420938"/>
            <a:ext cx="4751387"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ru-RU" b="1"/>
          </a:p>
        </p:txBody>
      </p:sp>
      <p:graphicFrame>
        <p:nvGraphicFramePr>
          <p:cNvPr id="14340" name="Object 3"/>
          <p:cNvGraphicFramePr>
            <a:graphicFrameLocks noGrp="1" noChangeAspect="1"/>
          </p:cNvGraphicFramePr>
          <p:nvPr>
            <p:ph sz="quarter" idx="1"/>
          </p:nvPr>
        </p:nvGraphicFramePr>
        <p:xfrm>
          <a:off x="673943" y="970583"/>
          <a:ext cx="2601913" cy="3538537"/>
        </p:xfrm>
        <a:graphic>
          <a:graphicData uri="http://schemas.openxmlformats.org/presentationml/2006/ole">
            <p:oleObj spid="_x0000_s13452" name="Точечный рисунок" r:id="rId4" imgW="5152381" imgH="7009524" progId="PBrush">
              <p:embed/>
            </p:oleObj>
          </a:graphicData>
        </a:graphic>
      </p:graphicFrame>
      <p:graphicFrame>
        <p:nvGraphicFramePr>
          <p:cNvPr id="14341" name="Object 4"/>
          <p:cNvGraphicFramePr>
            <a:graphicFrameLocks noGrp="1" noChangeAspect="1"/>
          </p:cNvGraphicFramePr>
          <p:nvPr>
            <p:ph sz="quarter" idx="2"/>
          </p:nvPr>
        </p:nvGraphicFramePr>
        <p:xfrm>
          <a:off x="3995936" y="981695"/>
          <a:ext cx="3124200" cy="3527425"/>
        </p:xfrm>
        <a:graphic>
          <a:graphicData uri="http://schemas.openxmlformats.org/presentationml/2006/ole">
            <p:oleObj spid="_x0000_s13453" name="Точечный рисунок" r:id="rId5" imgW="6180952" imgH="6980952" progId="PBrush">
              <p:embed/>
            </p:oleObj>
          </a:graphicData>
        </a:graphic>
      </p:graphicFrame>
      <p:graphicFrame>
        <p:nvGraphicFramePr>
          <p:cNvPr id="14342" name="Object 6"/>
          <p:cNvGraphicFramePr>
            <a:graphicFrameLocks noGrp="1" noChangeAspect="1"/>
          </p:cNvGraphicFramePr>
          <p:nvPr>
            <p:ph sz="quarter" idx="4"/>
          </p:nvPr>
        </p:nvGraphicFramePr>
        <p:xfrm>
          <a:off x="6948264" y="3933056"/>
          <a:ext cx="1944216" cy="2607956"/>
        </p:xfrm>
        <a:graphic>
          <a:graphicData uri="http://schemas.openxmlformats.org/presentationml/2006/ole">
            <p:oleObj spid="_x0000_s13454" name="Точечный рисунок" r:id="rId6" imgW="5439534" imgH="7295238" progId="PBrush">
              <p:embed/>
            </p:oleObj>
          </a:graphicData>
        </a:graphic>
      </p:graphicFrame>
      <p:sp>
        <p:nvSpPr>
          <p:cNvPr id="14343" name="Text Box 8"/>
          <p:cNvSpPr txBox="1">
            <a:spLocks noChangeArrowheads="1"/>
          </p:cNvSpPr>
          <p:nvPr/>
        </p:nvSpPr>
        <p:spPr bwMode="auto">
          <a:xfrm>
            <a:off x="0" y="2708920"/>
            <a:ext cx="1440160" cy="707886"/>
          </a:xfrm>
          <a:prstGeom prst="rect">
            <a:avLst/>
          </a:prstGeom>
          <a:no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ru-RU" sz="2000" b="1" dirty="0">
                <a:solidFill>
                  <a:srgbClr val="FF3300"/>
                </a:solidFill>
              </a:rPr>
              <a:t>Протоны 5 ГэВ</a:t>
            </a:r>
          </a:p>
        </p:txBody>
      </p:sp>
      <p:sp>
        <p:nvSpPr>
          <p:cNvPr id="14344" name="Text Box 9"/>
          <p:cNvSpPr txBox="1">
            <a:spLocks noChangeArrowheads="1"/>
          </p:cNvSpPr>
          <p:nvPr/>
        </p:nvSpPr>
        <p:spPr bwMode="auto">
          <a:xfrm>
            <a:off x="3059832" y="2492896"/>
            <a:ext cx="1584176" cy="861774"/>
          </a:xfrm>
          <a:prstGeom prst="rect">
            <a:avLst/>
          </a:prstGeom>
          <a:no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000" b="1" dirty="0" smtClean="0">
                <a:solidFill>
                  <a:srgbClr val="FF3300"/>
                </a:solidFill>
              </a:rPr>
              <a:t>  </a:t>
            </a:r>
            <a:r>
              <a:rPr lang="ru-RU" sz="2000" b="1" dirty="0" smtClean="0">
                <a:solidFill>
                  <a:srgbClr val="FF3300"/>
                </a:solidFill>
              </a:rPr>
              <a:t>С</a:t>
            </a:r>
            <a:r>
              <a:rPr lang="ru-RU" sz="2000" b="1" baseline="30000" dirty="0" smtClean="0">
                <a:solidFill>
                  <a:srgbClr val="FF3300"/>
                </a:solidFill>
              </a:rPr>
              <a:t>12</a:t>
            </a:r>
            <a:endParaRPr lang="en-US" sz="2000" b="1" baseline="30000" dirty="0" smtClean="0">
              <a:solidFill>
                <a:srgbClr val="FF3300"/>
              </a:solidFill>
            </a:endParaRPr>
          </a:p>
          <a:p>
            <a:pPr algn="ctr" eaLnBrk="1" hangingPunct="1">
              <a:spcBef>
                <a:spcPct val="50000"/>
              </a:spcBef>
            </a:pPr>
            <a:r>
              <a:rPr lang="ru-RU" sz="2000" b="1" baseline="30000" dirty="0" smtClean="0">
                <a:solidFill>
                  <a:srgbClr val="FF3300"/>
                </a:solidFill>
              </a:rPr>
              <a:t>   </a:t>
            </a:r>
            <a:r>
              <a:rPr lang="ru-RU" sz="2000" b="1" dirty="0" smtClean="0">
                <a:solidFill>
                  <a:srgbClr val="FF3300"/>
                </a:solidFill>
              </a:rPr>
              <a:t>2.2</a:t>
            </a:r>
            <a:r>
              <a:rPr lang="en-US" sz="2000" b="1" dirty="0" smtClean="0">
                <a:solidFill>
                  <a:srgbClr val="FF3300"/>
                </a:solidFill>
              </a:rPr>
              <a:t> </a:t>
            </a:r>
            <a:r>
              <a:rPr lang="ru-RU" sz="2000" b="1" dirty="0" smtClean="0">
                <a:solidFill>
                  <a:srgbClr val="FF3300"/>
                </a:solidFill>
              </a:rPr>
              <a:t>А</a:t>
            </a:r>
            <a:r>
              <a:rPr lang="ru-RU" sz="2000" b="1" dirty="0">
                <a:solidFill>
                  <a:srgbClr val="FF3300"/>
                </a:solidFill>
                <a:cs typeface="Arial" pitchFamily="34" charset="0"/>
              </a:rPr>
              <a:t>∙ГэВ</a:t>
            </a:r>
          </a:p>
        </p:txBody>
      </p:sp>
      <p:pic>
        <p:nvPicPr>
          <p:cNvPr id="14347" name="Picture 3" descr="Photo_2"/>
          <p:cNvPicPr>
            <a:picLocks noGrp="1" noChangeAspect="1" noChangeArrowheads="1"/>
          </p:cNvPicPr>
          <p:nvPr>
            <p:ph sz="quarter" idx="3"/>
          </p:nvPr>
        </p:nvPicPr>
        <p:blipFill>
          <a:blip r:embed="rId7" cstate="print">
            <a:lum contrast="30000"/>
            <a:extLst>
              <a:ext uri="{28A0092B-C50C-407E-A947-70E740481C1C}">
                <a14:useLocalDpi xmlns="" xmlns:a14="http://schemas.microsoft.com/office/drawing/2010/main" val="0"/>
              </a:ext>
            </a:extLst>
          </a:blip>
          <a:srcRect l="10674" t="2443" r="10510" b="16948"/>
          <a:stretch>
            <a:fillRect/>
          </a:stretch>
        </p:blipFill>
        <p:spPr>
          <a:xfrm>
            <a:off x="6876256" y="1340768"/>
            <a:ext cx="2008939" cy="2160240"/>
          </a:xfrm>
          <a:noFill/>
          <a:ln>
            <a:solidFill>
              <a:schemeClr val="tx1"/>
            </a:solidFill>
            <a:miter lim="800000"/>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14348" name="Text Box 4"/>
          <p:cNvSpPr txBox="1">
            <a:spLocks noChangeArrowheads="1"/>
          </p:cNvSpPr>
          <p:nvPr/>
        </p:nvSpPr>
        <p:spPr bwMode="auto">
          <a:xfrm>
            <a:off x="6804248" y="-461665"/>
            <a:ext cx="251948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b="1" dirty="0" err="1" smtClean="0"/>
              <a:t>A.D.Kovalenko</a:t>
            </a:r>
            <a:endParaRPr lang="ru-RU" sz="2400" b="1" dirty="0"/>
          </a:p>
        </p:txBody>
      </p:sp>
      <p:sp>
        <p:nvSpPr>
          <p:cNvPr id="17" name="TextBox 16"/>
          <p:cNvSpPr txBox="1"/>
          <p:nvPr/>
        </p:nvSpPr>
        <p:spPr>
          <a:xfrm>
            <a:off x="6948264" y="3471391"/>
            <a:ext cx="2016224" cy="461665"/>
          </a:xfrm>
          <a:prstGeom prst="rect">
            <a:avLst/>
          </a:prstGeom>
          <a:noFill/>
        </p:spPr>
        <p:txBody>
          <a:bodyPr wrap="square" rtlCol="0">
            <a:spAutoFit/>
          </a:bodyPr>
          <a:lstStyle/>
          <a:p>
            <a:r>
              <a:rPr lang="en-US" sz="2400" b="1" dirty="0" err="1" smtClean="0">
                <a:latin typeface="Arial" pitchFamily="34" charset="0"/>
                <a:cs typeface="Arial" pitchFamily="34" charset="0"/>
              </a:rPr>
              <a:t>A.M.Taratin</a:t>
            </a:r>
            <a:endParaRPr lang="ru-RU" sz="2400" b="1" dirty="0">
              <a:latin typeface="Arial" pitchFamily="34" charset="0"/>
              <a:cs typeface="Arial" pitchFamily="34" charset="0"/>
            </a:endParaRPr>
          </a:p>
        </p:txBody>
      </p:sp>
      <p:sp>
        <p:nvSpPr>
          <p:cNvPr id="18" name="Прямоугольник 17"/>
          <p:cNvSpPr/>
          <p:nvPr/>
        </p:nvSpPr>
        <p:spPr>
          <a:xfrm>
            <a:off x="179512" y="4494599"/>
            <a:ext cx="6624736" cy="2246769"/>
          </a:xfrm>
          <a:prstGeom prst="rect">
            <a:avLst/>
          </a:prstGeom>
        </p:spPr>
        <p:txBody>
          <a:bodyPr wrap="square">
            <a:spAutoFit/>
          </a:bodyPr>
          <a:lstStyle/>
          <a:p>
            <a:pPr algn="just"/>
            <a:r>
              <a:rPr lang="ru-RU" sz="2000" i="1" dirty="0" err="1" smtClean="0"/>
              <a:t>Yu.N</a:t>
            </a:r>
            <a:r>
              <a:rPr lang="ru-RU" sz="2000" i="1" dirty="0" smtClean="0"/>
              <a:t>.</a:t>
            </a:r>
            <a:r>
              <a:rPr lang="en-US" sz="2000" i="1" dirty="0" smtClean="0"/>
              <a:t> </a:t>
            </a:r>
            <a:r>
              <a:rPr lang="ru-RU" sz="2000" i="1" dirty="0" err="1" smtClean="0"/>
              <a:t>Adischev</a:t>
            </a:r>
            <a:r>
              <a:rPr lang="ru-RU" sz="2000" i="1" dirty="0" smtClean="0"/>
              <a:t>, S.V.</a:t>
            </a:r>
            <a:r>
              <a:rPr lang="en-US" sz="2000" i="1" dirty="0" smtClean="0"/>
              <a:t> </a:t>
            </a:r>
            <a:r>
              <a:rPr lang="ru-RU" sz="2000" i="1" dirty="0" err="1" smtClean="0"/>
              <a:t>Afanasiev</a:t>
            </a:r>
            <a:r>
              <a:rPr lang="ru-RU" sz="2000" i="1" dirty="0" smtClean="0"/>
              <a:t>, V.V.</a:t>
            </a:r>
            <a:r>
              <a:rPr lang="en-US" sz="2000" i="1" dirty="0" smtClean="0"/>
              <a:t> </a:t>
            </a:r>
            <a:r>
              <a:rPr lang="ru-RU" sz="2000" i="1" dirty="0" err="1" smtClean="0"/>
              <a:t>Boiko</a:t>
            </a:r>
            <a:r>
              <a:rPr lang="ru-RU" sz="2000" i="1" dirty="0" smtClean="0"/>
              <a:t>, A.N.</a:t>
            </a:r>
            <a:r>
              <a:rPr lang="en-US" sz="2000" i="1" dirty="0" smtClean="0"/>
              <a:t> </a:t>
            </a:r>
            <a:r>
              <a:rPr lang="ru-RU" sz="2000" i="1" dirty="0" err="1" smtClean="0"/>
              <a:t>Efimov</a:t>
            </a:r>
            <a:r>
              <a:rPr lang="ru-RU" sz="2000" i="1" dirty="0" smtClean="0"/>
              <a:t>, </a:t>
            </a:r>
            <a:r>
              <a:rPr lang="ru-RU" sz="2000" i="1" dirty="0" err="1" smtClean="0"/>
              <a:t>Yu.V</a:t>
            </a:r>
            <a:r>
              <a:rPr lang="ru-RU" sz="2000" i="1" dirty="0" smtClean="0"/>
              <a:t>.</a:t>
            </a:r>
            <a:r>
              <a:rPr lang="en-US" sz="2000" i="1" dirty="0" smtClean="0"/>
              <a:t> </a:t>
            </a:r>
            <a:r>
              <a:rPr lang="ru-RU" sz="2000" i="1" dirty="0" err="1" smtClean="0"/>
              <a:t>Efremov</a:t>
            </a:r>
            <a:r>
              <a:rPr lang="ru-RU" sz="2000" i="1" dirty="0" smtClean="0"/>
              <a:t>, A.S.</a:t>
            </a:r>
            <a:r>
              <a:rPr lang="en-US" sz="2000" i="1" dirty="0" smtClean="0"/>
              <a:t> </a:t>
            </a:r>
            <a:r>
              <a:rPr lang="ru-RU" sz="2000" i="1" dirty="0" err="1" smtClean="0"/>
              <a:t>Gogolev</a:t>
            </a:r>
            <a:r>
              <a:rPr lang="ru-RU" sz="2000" i="1" dirty="0" smtClean="0"/>
              <a:t>, A.D.</a:t>
            </a:r>
            <a:r>
              <a:rPr lang="en-US" sz="2000" i="1" dirty="0" smtClean="0"/>
              <a:t> </a:t>
            </a:r>
            <a:r>
              <a:rPr lang="ru-RU" sz="2000" i="1" dirty="0" err="1" smtClean="0"/>
              <a:t>Kovalenko</a:t>
            </a:r>
            <a:r>
              <a:rPr lang="ru-RU" sz="2000" i="1" dirty="0" smtClean="0"/>
              <a:t>, </a:t>
            </a:r>
            <a:r>
              <a:rPr lang="ru-RU" sz="2000" i="1" dirty="0" err="1" smtClean="0"/>
              <a:t>Yu.L</a:t>
            </a:r>
            <a:r>
              <a:rPr lang="ru-RU" sz="2000" i="1" dirty="0" smtClean="0"/>
              <a:t>.</a:t>
            </a:r>
            <a:r>
              <a:rPr lang="en-US" sz="2000" i="1" dirty="0" smtClean="0"/>
              <a:t> </a:t>
            </a:r>
            <a:r>
              <a:rPr lang="ru-RU" sz="2000" i="1" dirty="0" err="1" smtClean="0"/>
              <a:t>Pivovarov</a:t>
            </a:r>
            <a:r>
              <a:rPr lang="ru-RU" sz="2000" i="1" dirty="0" smtClean="0"/>
              <a:t>, A.P.</a:t>
            </a:r>
            <a:r>
              <a:rPr lang="en-US" sz="2000" i="1" dirty="0" smtClean="0"/>
              <a:t> </a:t>
            </a:r>
            <a:r>
              <a:rPr lang="ru-RU" sz="2000" i="1" dirty="0" err="1" smtClean="0"/>
              <a:t>Potylitsyn</a:t>
            </a:r>
            <a:r>
              <a:rPr lang="ru-RU" sz="2000" i="1" dirty="0" smtClean="0"/>
              <a:t>, S.V.</a:t>
            </a:r>
            <a:r>
              <a:rPr lang="en-US" sz="2000" i="1" dirty="0" smtClean="0"/>
              <a:t> </a:t>
            </a:r>
            <a:r>
              <a:rPr lang="ru-RU" sz="2000" i="1" dirty="0" err="1" smtClean="0"/>
              <a:t>Romanov</a:t>
            </a:r>
            <a:r>
              <a:rPr lang="ru-RU" sz="2000" i="1" dirty="0" smtClean="0"/>
              <a:t>, </a:t>
            </a:r>
            <a:r>
              <a:rPr lang="ru-RU" sz="2000" i="1" dirty="0" err="1" smtClean="0"/>
              <a:t>Sh.Z</a:t>
            </a:r>
            <a:r>
              <a:rPr lang="ru-RU" sz="2000" i="1" dirty="0" smtClean="0"/>
              <a:t>.</a:t>
            </a:r>
            <a:r>
              <a:rPr lang="en-US" sz="2000" i="1" dirty="0" smtClean="0"/>
              <a:t> </a:t>
            </a:r>
            <a:r>
              <a:rPr lang="ru-RU" sz="2000" i="1" dirty="0" err="1" smtClean="0"/>
              <a:t>Saifulin</a:t>
            </a:r>
            <a:r>
              <a:rPr lang="ru-RU" sz="2000" i="1" dirty="0" smtClean="0"/>
              <a:t>, E.A.</a:t>
            </a:r>
            <a:r>
              <a:rPr lang="en-US" sz="2000" i="1" dirty="0" smtClean="0"/>
              <a:t> </a:t>
            </a:r>
            <a:r>
              <a:rPr lang="ru-RU" sz="2000" i="1" dirty="0" err="1" smtClean="0"/>
              <a:t>Silaev</a:t>
            </a:r>
            <a:r>
              <a:rPr lang="ru-RU" sz="2000" i="1" dirty="0" smtClean="0"/>
              <a:t>, A.M.</a:t>
            </a:r>
            <a:r>
              <a:rPr lang="en-US" sz="2000" i="1" dirty="0" smtClean="0"/>
              <a:t> </a:t>
            </a:r>
            <a:r>
              <a:rPr lang="ru-RU" sz="2000" i="1" dirty="0" err="1" smtClean="0"/>
              <a:t>Taratin</a:t>
            </a:r>
            <a:r>
              <a:rPr lang="ru-RU" sz="2000" i="1" dirty="0" smtClean="0"/>
              <a:t>, S.P. </a:t>
            </a:r>
            <a:r>
              <a:rPr lang="ru-RU" sz="2000" i="1" dirty="0" err="1" smtClean="0"/>
              <a:t>Timoshenkov</a:t>
            </a:r>
            <a:r>
              <a:rPr lang="ru-RU" sz="2000" i="1" dirty="0" smtClean="0"/>
              <a:t>, S.R.</a:t>
            </a:r>
            <a:r>
              <a:rPr lang="en-US" sz="2000" i="1" dirty="0" smtClean="0"/>
              <a:t> </a:t>
            </a:r>
            <a:r>
              <a:rPr lang="ru-RU" sz="2000" i="1" dirty="0" err="1" smtClean="0"/>
              <a:t>Uglov</a:t>
            </a:r>
            <a:r>
              <a:rPr lang="ru-RU" sz="2000" i="1" dirty="0" smtClean="0"/>
              <a:t>, V.I.</a:t>
            </a:r>
            <a:r>
              <a:rPr lang="en-US" sz="2000" i="1" dirty="0" smtClean="0"/>
              <a:t> </a:t>
            </a:r>
            <a:r>
              <a:rPr lang="ru-RU" sz="2000" i="1" dirty="0" err="1" smtClean="0"/>
              <a:t>Volkov</a:t>
            </a:r>
            <a:r>
              <a:rPr lang="ru-RU" sz="2000" i="1" dirty="0" smtClean="0"/>
              <a:t>, M.A.</a:t>
            </a:r>
            <a:r>
              <a:rPr lang="en-US" sz="2000" i="1" dirty="0" smtClean="0"/>
              <a:t> </a:t>
            </a:r>
            <a:r>
              <a:rPr lang="ru-RU" sz="2000" i="1" dirty="0" err="1" smtClean="0"/>
              <a:t>Voevodin</a:t>
            </a:r>
            <a:r>
              <a:rPr lang="ru-RU" sz="2000" i="1" dirty="0" smtClean="0"/>
              <a:t>, V.N.</a:t>
            </a:r>
            <a:r>
              <a:rPr lang="en-US" sz="2000" i="1" dirty="0" smtClean="0"/>
              <a:t> </a:t>
            </a:r>
            <a:r>
              <a:rPr lang="ru-RU" sz="2000" i="1" dirty="0" err="1" smtClean="0"/>
              <a:t>Zabaev</a:t>
            </a:r>
            <a:r>
              <a:rPr lang="en-US" sz="2000" i="1" dirty="0" smtClean="0"/>
              <a:t>. </a:t>
            </a:r>
            <a:r>
              <a:rPr lang="en-US" sz="2000" b="1" dirty="0" smtClean="0"/>
              <a:t>First observation of parametric X-rays produced by moderate relativistic protons and carbon nuclei in Si crystals. </a:t>
            </a:r>
            <a:r>
              <a:rPr lang="en-US" sz="2000" b="1" i="1" dirty="0" err="1" smtClean="0"/>
              <a:t>Nucl.Instrum.Meth.B</a:t>
            </a:r>
            <a:r>
              <a:rPr lang="en-US" sz="2000" b="1" dirty="0" smtClean="0"/>
              <a:t> 252 (2006) 111-117</a:t>
            </a:r>
            <a:r>
              <a:rPr lang="en-US" sz="2000" dirty="0" smtClean="0"/>
              <a:t>.</a:t>
            </a:r>
            <a:endParaRPr lang="ru-RU" sz="2000" dirty="0" smtClean="0"/>
          </a:p>
        </p:txBody>
      </p:sp>
      <p:sp>
        <p:nvSpPr>
          <p:cNvPr id="19" name="Прямоугольник 18"/>
          <p:cNvSpPr/>
          <p:nvPr/>
        </p:nvSpPr>
        <p:spPr>
          <a:xfrm>
            <a:off x="0" y="-99392"/>
            <a:ext cx="9144000" cy="1077218"/>
          </a:xfrm>
          <a:prstGeom prst="rect">
            <a:avLst/>
          </a:prstGeom>
        </p:spPr>
        <p:txBody>
          <a:bodyPr wrap="square">
            <a:spAutoFit/>
          </a:bodyPr>
          <a:lstStyle/>
          <a:p>
            <a:pPr algn="ctr"/>
            <a:r>
              <a:rPr lang="en-US" sz="3200" b="1" dirty="0" smtClean="0">
                <a:solidFill>
                  <a:srgbClr val="FF0000"/>
                </a:solidFill>
              </a:rPr>
              <a:t>Observation of parametric X-rays produced by relativistic protons and carbon nuclei in Si crystals</a:t>
            </a:r>
            <a:endParaRPr lang="ru-RU" sz="3200" dirty="0">
              <a:solidFill>
                <a:srgbClr val="FF0000"/>
              </a:solidFill>
            </a:endParaRPr>
          </a:p>
        </p:txBody>
      </p:sp>
      <p:sp>
        <p:nvSpPr>
          <p:cNvPr id="20" name="TextBox 19"/>
          <p:cNvSpPr txBox="1"/>
          <p:nvPr/>
        </p:nvSpPr>
        <p:spPr>
          <a:xfrm>
            <a:off x="6732240" y="879103"/>
            <a:ext cx="2520280" cy="461665"/>
          </a:xfrm>
          <a:prstGeom prst="rect">
            <a:avLst/>
          </a:prstGeom>
          <a:noFill/>
        </p:spPr>
        <p:txBody>
          <a:bodyPr wrap="square" rtlCol="0">
            <a:spAutoFit/>
          </a:bodyPr>
          <a:lstStyle/>
          <a:p>
            <a:r>
              <a:rPr lang="en-US" sz="2400" b="1" dirty="0" smtClean="0">
                <a:latin typeface="Arial" pitchFamily="34" charset="0"/>
                <a:cs typeface="Arial" pitchFamily="34" charset="0"/>
              </a:rPr>
              <a:t>A.D. </a:t>
            </a:r>
            <a:r>
              <a:rPr lang="en-US" sz="2400" b="1" dirty="0" err="1" smtClean="0">
                <a:latin typeface="Arial" pitchFamily="34" charset="0"/>
                <a:cs typeface="Arial" pitchFamily="34" charset="0"/>
              </a:rPr>
              <a:t>Kovalenko</a:t>
            </a:r>
            <a:endParaRPr lang="ru-RU" sz="2400" b="1" dirty="0">
              <a:latin typeface="Arial" pitchFamily="34" charset="0"/>
              <a:cs typeface="Arial" pitchFamily="34" charset="0"/>
            </a:endParaRPr>
          </a:p>
        </p:txBody>
      </p:sp>
      <p:sp>
        <p:nvSpPr>
          <p:cNvPr id="22" name="TextBox 21"/>
          <p:cNvSpPr txBox="1"/>
          <p:nvPr/>
        </p:nvSpPr>
        <p:spPr>
          <a:xfrm>
            <a:off x="3203848" y="836712"/>
            <a:ext cx="1368152" cy="584775"/>
          </a:xfrm>
          <a:prstGeom prst="rect">
            <a:avLst/>
          </a:prstGeom>
          <a:noFill/>
        </p:spPr>
        <p:txBody>
          <a:bodyPr wrap="square" rtlCol="0">
            <a:spAutoFit/>
          </a:bodyPr>
          <a:lstStyle/>
          <a:p>
            <a:r>
              <a:rPr lang="en-US" sz="3200" b="1" dirty="0" smtClean="0">
                <a:solidFill>
                  <a:srgbClr val="FF0000"/>
                </a:solidFill>
              </a:rPr>
              <a:t>(2005)</a:t>
            </a:r>
            <a:endParaRPr lang="ru-RU" sz="3200" b="1" dirty="0">
              <a:solidFill>
                <a:srgbClr val="FF0000"/>
              </a:solidFill>
            </a:endParaRPr>
          </a:p>
        </p:txBody>
      </p:sp>
    </p:spTree>
    <p:extLst>
      <p:ext uri="{BB962C8B-B14F-4D97-AF65-F5344CB8AC3E}">
        <p14:creationId xmlns="" xmlns:p14="http://schemas.microsoft.com/office/powerpoint/2010/main" val="32796543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5" name="Picture 2" descr="Zolin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498525"/>
            <a:ext cx="3806825" cy="3938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2" name="Номер слайда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45383BD2-714B-4E39-9DA9-FD2AD2BF6655}" type="slidenum">
              <a:rPr lang="ru-RU" altLang="ru-RU" sz="1400" smtClean="0"/>
              <a:pPr eaLnBrk="1" hangingPunct="1">
                <a:spcBef>
                  <a:spcPct val="0"/>
                </a:spcBef>
                <a:buFontTx/>
                <a:buNone/>
              </a:pPr>
              <a:t>49</a:t>
            </a:fld>
            <a:endParaRPr lang="ru-RU" altLang="ru-RU" sz="1400" smtClean="0"/>
          </a:p>
        </p:txBody>
      </p:sp>
      <p:graphicFrame>
        <p:nvGraphicFramePr>
          <p:cNvPr id="739329" name="Object 1"/>
          <p:cNvGraphicFramePr>
            <a:graphicFrameLocks noChangeAspect="1"/>
          </p:cNvGraphicFramePr>
          <p:nvPr/>
        </p:nvGraphicFramePr>
        <p:xfrm>
          <a:off x="3851920" y="1268760"/>
          <a:ext cx="2182894" cy="2369238"/>
        </p:xfrm>
        <a:graphic>
          <a:graphicData uri="http://schemas.openxmlformats.org/presentationml/2006/ole">
            <p:oleObj spid="_x0000_s166914" name="Точечный рисунок" r:id="rId4" imgW="1523810" imgH="1657581" progId="PBrush">
              <p:embed/>
            </p:oleObj>
          </a:graphicData>
        </a:graphic>
      </p:graphicFrame>
      <p:pic>
        <p:nvPicPr>
          <p:cNvPr id="8" name="Picture 222" descr="LVE_09"/>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231553" y="1412776"/>
            <a:ext cx="2541565" cy="2016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4067944" y="3676962"/>
            <a:ext cx="1728192" cy="461665"/>
          </a:xfrm>
          <a:prstGeom prst="rect">
            <a:avLst/>
          </a:prstGeom>
          <a:noFill/>
        </p:spPr>
        <p:txBody>
          <a:bodyPr wrap="square" rtlCol="0">
            <a:spAutoFit/>
          </a:bodyPr>
          <a:lstStyle/>
          <a:p>
            <a:r>
              <a:rPr lang="en-US" sz="2400" b="1" dirty="0" smtClean="0"/>
              <a:t>L.S. </a:t>
            </a:r>
            <a:r>
              <a:rPr lang="en-US" sz="2400" b="1" dirty="0" err="1" smtClean="0"/>
              <a:t>Zolin</a:t>
            </a:r>
            <a:endParaRPr lang="ru-RU" sz="2400" b="1" dirty="0"/>
          </a:p>
        </p:txBody>
      </p:sp>
      <p:sp>
        <p:nvSpPr>
          <p:cNvPr id="10" name="TextBox 9"/>
          <p:cNvSpPr txBox="1"/>
          <p:nvPr/>
        </p:nvSpPr>
        <p:spPr>
          <a:xfrm>
            <a:off x="6444208" y="3460938"/>
            <a:ext cx="2232248" cy="461665"/>
          </a:xfrm>
          <a:prstGeom prst="rect">
            <a:avLst/>
          </a:prstGeom>
          <a:noFill/>
        </p:spPr>
        <p:txBody>
          <a:bodyPr wrap="square" rtlCol="0">
            <a:spAutoFit/>
          </a:bodyPr>
          <a:lstStyle/>
          <a:p>
            <a:r>
              <a:rPr lang="en-US" sz="2400" b="1" dirty="0" smtClean="0"/>
              <a:t>A.G. </a:t>
            </a:r>
            <a:r>
              <a:rPr lang="en-US" sz="2400" b="1" dirty="0" err="1" smtClean="0"/>
              <a:t>Litvinenko</a:t>
            </a:r>
            <a:endParaRPr lang="ru-RU" sz="2400" b="1" dirty="0"/>
          </a:p>
        </p:txBody>
      </p:sp>
      <p:pic>
        <p:nvPicPr>
          <p:cNvPr id="739331" name="Picture 3" descr="http://research.bsu.by/wp-content/uploads/2015/06/baryshevsky6-296x300.png"/>
          <p:cNvPicPr>
            <a:picLocks noChangeAspect="1" noChangeArrowheads="1"/>
          </p:cNvPicPr>
          <p:nvPr/>
        </p:nvPicPr>
        <p:blipFill>
          <a:blip r:embed="rId6" cstate="print"/>
          <a:srcRect/>
          <a:stretch>
            <a:fillRect/>
          </a:stretch>
        </p:blipFill>
        <p:spPr bwMode="auto">
          <a:xfrm>
            <a:off x="6804248" y="4005064"/>
            <a:ext cx="1944216" cy="1970490"/>
          </a:xfrm>
          <a:prstGeom prst="rect">
            <a:avLst/>
          </a:prstGeom>
          <a:noFill/>
        </p:spPr>
      </p:pic>
      <p:sp>
        <p:nvSpPr>
          <p:cNvPr id="11" name="TextBox 10"/>
          <p:cNvSpPr txBox="1"/>
          <p:nvPr/>
        </p:nvSpPr>
        <p:spPr>
          <a:xfrm>
            <a:off x="6552728" y="5991671"/>
            <a:ext cx="2339752" cy="461665"/>
          </a:xfrm>
          <a:prstGeom prst="rect">
            <a:avLst/>
          </a:prstGeom>
          <a:noFill/>
        </p:spPr>
        <p:txBody>
          <a:bodyPr wrap="square" rtlCol="0">
            <a:spAutoFit/>
          </a:bodyPr>
          <a:lstStyle/>
          <a:p>
            <a:r>
              <a:rPr lang="en-US" sz="2400" b="1" dirty="0" smtClean="0"/>
              <a:t>V.G. </a:t>
            </a:r>
            <a:r>
              <a:rPr lang="en-US" sz="2400" b="1" dirty="0" err="1" smtClean="0"/>
              <a:t>Barishevsky</a:t>
            </a:r>
            <a:endParaRPr lang="ru-RU" sz="2400" b="1" dirty="0"/>
          </a:p>
        </p:txBody>
      </p:sp>
      <p:sp>
        <p:nvSpPr>
          <p:cNvPr id="12" name="Прямоугольник 11"/>
          <p:cNvSpPr/>
          <p:nvPr/>
        </p:nvSpPr>
        <p:spPr>
          <a:xfrm>
            <a:off x="555034" y="26621"/>
            <a:ext cx="8140818" cy="1138773"/>
          </a:xfrm>
          <a:prstGeom prst="rect">
            <a:avLst/>
          </a:prstGeom>
        </p:spPr>
        <p:txBody>
          <a:bodyPr wrap="none">
            <a:spAutoFit/>
          </a:bodyPr>
          <a:lstStyle/>
          <a:p>
            <a:pPr algn="ctr"/>
            <a:r>
              <a:rPr lang="en-US" sz="3200" b="1" dirty="0" smtClean="0">
                <a:solidFill>
                  <a:srgbClr val="FF0000"/>
                </a:solidFill>
              </a:rPr>
              <a:t>Discovery of tensor polarization of </a:t>
            </a:r>
            <a:r>
              <a:rPr lang="en-US" sz="3200" b="1" dirty="0" err="1" smtClean="0">
                <a:solidFill>
                  <a:srgbClr val="FF0000"/>
                </a:solidFill>
              </a:rPr>
              <a:t>unpolarized</a:t>
            </a:r>
            <a:endParaRPr lang="en-US" sz="3200" b="1" dirty="0" smtClean="0">
              <a:solidFill>
                <a:srgbClr val="FF0000"/>
              </a:solidFill>
            </a:endParaRPr>
          </a:p>
          <a:p>
            <a:pPr algn="ctr"/>
            <a:r>
              <a:rPr lang="en-US" sz="3200" b="1" dirty="0" smtClean="0">
                <a:solidFill>
                  <a:srgbClr val="FF0000"/>
                </a:solidFill>
              </a:rPr>
              <a:t> deuterons  passing through matt</a:t>
            </a:r>
            <a:r>
              <a:rPr lang="en-US" sz="3600" b="1" dirty="0" smtClean="0">
                <a:solidFill>
                  <a:srgbClr val="FF0000"/>
                </a:solidFill>
              </a:rPr>
              <a:t>er</a:t>
            </a:r>
            <a:endParaRPr lang="ru-RU" sz="3600" b="1" dirty="0">
              <a:solidFill>
                <a:srgbClr val="FF0000"/>
              </a:solidFill>
            </a:endParaRPr>
          </a:p>
        </p:txBody>
      </p:sp>
      <p:sp>
        <p:nvSpPr>
          <p:cNvPr id="14" name="Прямоугольник 13"/>
          <p:cNvSpPr/>
          <p:nvPr/>
        </p:nvSpPr>
        <p:spPr>
          <a:xfrm>
            <a:off x="323528" y="4422011"/>
            <a:ext cx="6120680" cy="2123658"/>
          </a:xfrm>
          <a:prstGeom prst="rect">
            <a:avLst/>
          </a:prstGeom>
        </p:spPr>
        <p:txBody>
          <a:bodyPr wrap="square">
            <a:spAutoFit/>
          </a:bodyPr>
          <a:lstStyle/>
          <a:p>
            <a:r>
              <a:rPr lang="ru-RU" i="1" dirty="0" smtClean="0"/>
              <a:t>L. S. </a:t>
            </a:r>
            <a:r>
              <a:rPr lang="ru-RU" i="1" dirty="0" err="1" smtClean="0"/>
              <a:t>Azhgirei</a:t>
            </a:r>
            <a:r>
              <a:rPr lang="ru-RU" i="1" dirty="0" smtClean="0"/>
              <a:t>, T. A. </a:t>
            </a:r>
            <a:r>
              <a:rPr lang="ru-RU" i="1" dirty="0" err="1" smtClean="0"/>
              <a:t>Vasiliev</a:t>
            </a:r>
            <a:r>
              <a:rPr lang="ru-RU" i="1" dirty="0" smtClean="0"/>
              <a:t>, </a:t>
            </a:r>
            <a:r>
              <a:rPr lang="ru-RU" i="1" dirty="0" err="1" smtClean="0"/>
              <a:t>Yu</a:t>
            </a:r>
            <a:r>
              <a:rPr lang="ru-RU" i="1" dirty="0" smtClean="0"/>
              <a:t>. V. </a:t>
            </a:r>
            <a:r>
              <a:rPr lang="ru-RU" i="1" dirty="0" err="1" smtClean="0"/>
              <a:t>Gurchin</a:t>
            </a:r>
            <a:r>
              <a:rPr lang="ru-RU" i="1" dirty="0" smtClean="0"/>
              <a:t>, V. N. </a:t>
            </a:r>
            <a:r>
              <a:rPr lang="ru-RU" i="1" dirty="0" err="1" smtClean="0"/>
              <a:t>Zhmyrov</a:t>
            </a:r>
            <a:r>
              <a:rPr lang="ru-RU" i="1" dirty="0" smtClean="0"/>
              <a:t>, L. S. </a:t>
            </a:r>
            <a:r>
              <a:rPr lang="ru-RU" i="1" dirty="0" err="1" smtClean="0"/>
              <a:t>Zolin</a:t>
            </a:r>
            <a:r>
              <a:rPr lang="ru-RU" i="1" dirty="0" smtClean="0"/>
              <a:t>, A. </a:t>
            </a:r>
            <a:r>
              <a:rPr lang="ru-RU" i="1" dirty="0" err="1" smtClean="0"/>
              <a:t>Yu</a:t>
            </a:r>
            <a:r>
              <a:rPr lang="ru-RU" i="1" dirty="0" smtClean="0"/>
              <a:t>. </a:t>
            </a:r>
            <a:r>
              <a:rPr lang="ru-RU" i="1" dirty="0" err="1" smtClean="0"/>
              <a:t>Isupov</a:t>
            </a:r>
            <a:r>
              <a:rPr lang="ru-RU" i="1" dirty="0" smtClean="0"/>
              <a:t>, A. K. </a:t>
            </a:r>
            <a:r>
              <a:rPr lang="ru-RU" i="1" dirty="0" err="1" smtClean="0"/>
              <a:t>Kurilkin</a:t>
            </a:r>
            <a:r>
              <a:rPr lang="ru-RU" i="1" dirty="0" smtClean="0"/>
              <a:t>, P. K. </a:t>
            </a:r>
            <a:r>
              <a:rPr lang="ru-RU" i="1" dirty="0" err="1" smtClean="0"/>
              <a:t>Kurilkin</a:t>
            </a:r>
            <a:r>
              <a:rPr lang="ru-RU" i="1" dirty="0" smtClean="0"/>
              <a:t>, V. P. </a:t>
            </a:r>
            <a:r>
              <a:rPr lang="ru-RU" i="1" dirty="0" err="1" smtClean="0"/>
              <a:t>Ladygin</a:t>
            </a:r>
            <a:r>
              <a:rPr lang="en-US" i="1" dirty="0" smtClean="0"/>
              <a:t>,</a:t>
            </a:r>
            <a:r>
              <a:rPr lang="ru-RU" i="1" dirty="0" smtClean="0"/>
              <a:t> A. G. </a:t>
            </a:r>
            <a:r>
              <a:rPr lang="ru-RU" i="1" dirty="0" err="1" smtClean="0"/>
              <a:t>Litvinenko</a:t>
            </a:r>
            <a:r>
              <a:rPr lang="ru-RU" i="1" dirty="0" smtClean="0"/>
              <a:t>, V. F. </a:t>
            </a:r>
            <a:r>
              <a:rPr lang="ru-RU" i="1" dirty="0" err="1" smtClean="0"/>
              <a:t>Peresedov</a:t>
            </a:r>
            <a:r>
              <a:rPr lang="ru-RU" i="1" dirty="0" smtClean="0"/>
              <a:t>, S. M. </a:t>
            </a:r>
            <a:r>
              <a:rPr lang="ru-RU" i="1" dirty="0" err="1" smtClean="0"/>
              <a:t>Piyadin</a:t>
            </a:r>
            <a:r>
              <a:rPr lang="ru-RU" i="1" dirty="0" smtClean="0"/>
              <a:t>, S. G. </a:t>
            </a:r>
            <a:r>
              <a:rPr lang="ru-RU" i="1" dirty="0" err="1" smtClean="0"/>
              <a:t>Reznikov</a:t>
            </a:r>
            <a:r>
              <a:rPr lang="ru-RU" i="1" dirty="0" smtClean="0"/>
              <a:t>, A. A. </a:t>
            </a:r>
            <a:r>
              <a:rPr lang="ru-RU" i="1" dirty="0" err="1" smtClean="0"/>
              <a:t>Rovba</a:t>
            </a:r>
            <a:r>
              <a:rPr lang="ru-RU" i="1" dirty="0" smtClean="0"/>
              <a:t>, P. A. </a:t>
            </a:r>
            <a:r>
              <a:rPr lang="ru-RU" i="1" dirty="0" err="1" smtClean="0"/>
              <a:t>Rukoyatkin</a:t>
            </a:r>
            <a:r>
              <a:rPr lang="ru-RU" i="1" dirty="0" smtClean="0"/>
              <a:t>, A. V. </a:t>
            </a:r>
            <a:r>
              <a:rPr lang="ru-RU" i="1" dirty="0" err="1" smtClean="0"/>
              <a:t>Taraso</a:t>
            </a:r>
            <a:r>
              <a:rPr lang="en-US" i="1" dirty="0" smtClean="0"/>
              <a:t>v</a:t>
            </a:r>
            <a:r>
              <a:rPr lang="ru-RU" i="1" dirty="0" smtClean="0"/>
              <a:t>, A. N. </a:t>
            </a:r>
            <a:r>
              <a:rPr lang="ru-RU" i="1" dirty="0" err="1" smtClean="0"/>
              <a:t>Khrenov</a:t>
            </a:r>
            <a:r>
              <a:rPr lang="ru-RU" i="1" dirty="0" smtClean="0"/>
              <a:t>, M. </a:t>
            </a:r>
            <a:r>
              <a:rPr lang="ru-RU" i="1" dirty="0" err="1" smtClean="0"/>
              <a:t>Yanek</a:t>
            </a:r>
            <a:r>
              <a:rPr lang="ru-RU" i="1" dirty="0" smtClean="0"/>
              <a:t>.</a:t>
            </a:r>
            <a:r>
              <a:rPr lang="en-US" i="1" dirty="0" smtClean="0"/>
              <a:t> </a:t>
            </a:r>
            <a:r>
              <a:rPr lang="en-US" sz="2000" b="1" dirty="0" smtClean="0"/>
              <a:t>Measurement of tensor polarization of a deuteron beam passing through matter. Physics of Particles and Nuclei Letters, v. 7, p. 27–32 (2010).</a:t>
            </a:r>
          </a:p>
        </p:txBody>
      </p:sp>
      <p:sp>
        <p:nvSpPr>
          <p:cNvPr id="17" name="Прямоугольник 16"/>
          <p:cNvSpPr/>
          <p:nvPr/>
        </p:nvSpPr>
        <p:spPr>
          <a:xfrm>
            <a:off x="1475656" y="2834933"/>
            <a:ext cx="1872208" cy="954107"/>
          </a:xfrm>
          <a:prstGeom prst="rect">
            <a:avLst/>
          </a:prstGeom>
        </p:spPr>
        <p:txBody>
          <a:bodyPr wrap="square">
            <a:spAutoFit/>
          </a:bodyPr>
          <a:lstStyle/>
          <a:p>
            <a:r>
              <a:rPr lang="en-US" sz="1400" b="1" dirty="0" smtClean="0"/>
              <a:t>Tensor polarization of deuterons depending on the thickness of the target.</a:t>
            </a:r>
            <a:endParaRPr lang="ru-RU" sz="1400" b="1" dirty="0"/>
          </a:p>
        </p:txBody>
      </p:sp>
    </p:spTree>
    <p:extLst>
      <p:ext uri="{BB962C8B-B14F-4D97-AF65-F5344CB8AC3E}">
        <p14:creationId xmlns="" xmlns:p14="http://schemas.microsoft.com/office/powerpoint/2010/main" val="12963835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127AC06A-CB2F-40F6-81D2-5F747F6C80D1}" type="slidenum">
              <a:rPr lang="ru-RU" smtClean="0"/>
              <a:pPr/>
              <a:t>5</a:t>
            </a:fld>
            <a:endParaRPr lang="ru-RU"/>
          </a:p>
        </p:txBody>
      </p:sp>
      <p:sp>
        <p:nvSpPr>
          <p:cNvPr id="145409" name="Rectangle 1"/>
          <p:cNvSpPr>
            <a:spLocks noChangeArrowheads="1"/>
          </p:cNvSpPr>
          <p:nvPr/>
        </p:nvSpPr>
        <p:spPr bwMode="auto">
          <a:xfrm>
            <a:off x="539552" y="34752"/>
            <a:ext cx="8172400" cy="63863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ru-RU" sz="3200" b="1" i="0" u="none" strike="noStrike" cap="none" normalizeH="0" baseline="0" dirty="0" smtClean="0">
                <a:ln>
                  <a:noFill/>
                </a:ln>
                <a:solidFill>
                  <a:srgbClr val="353535"/>
                </a:solidFill>
                <a:effectLst/>
                <a:latin typeface="Arial" pitchFamily="34" charset="0"/>
                <a:ea typeface="Calibri" pitchFamily="34" charset="0"/>
                <a:cs typeface="Arial" pitchFamily="34" charset="0"/>
              </a:rPr>
              <a:t>1974 г. </a:t>
            </a:r>
            <a:endParaRPr kumimoji="0" lang="ru-RU"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400" b="1" i="1" u="none" strike="noStrike" cap="none" normalizeH="0" baseline="0" dirty="0" err="1" smtClean="0">
                <a:ln>
                  <a:noFill/>
                </a:ln>
                <a:solidFill>
                  <a:schemeClr val="tx2">
                    <a:lumMod val="75000"/>
                  </a:schemeClr>
                </a:solidFill>
                <a:effectLst/>
                <a:latin typeface="Arial" pitchFamily="34" charset="0"/>
                <a:ea typeface="Calibri" pitchFamily="34" charset="0"/>
                <a:cs typeface="Arial" pitchFamily="34" charset="0"/>
              </a:rPr>
              <a:t>А.М.Балдин</a:t>
            </a:r>
            <a:r>
              <a:rPr kumimoji="0" lang="ru-RU" sz="2400" b="1" i="1" u="none" strike="noStrike" cap="none" normalizeH="0" baseline="0" dirty="0" smtClean="0">
                <a:ln>
                  <a:noFill/>
                </a:ln>
                <a:solidFill>
                  <a:schemeClr val="tx2">
                    <a:lumMod val="75000"/>
                  </a:schemeClr>
                </a:solidFill>
                <a:effectLst/>
                <a:latin typeface="Arial" pitchFamily="34" charset="0"/>
                <a:ea typeface="Calibri" pitchFamily="34" charset="0"/>
                <a:cs typeface="Arial" pitchFamily="34" charset="0"/>
              </a:rPr>
              <a:t>, </a:t>
            </a:r>
            <a:r>
              <a:rPr kumimoji="0" lang="ru-RU" sz="2400" b="1" i="1" u="none" strike="noStrike" cap="none" normalizeH="0" baseline="0" dirty="0" err="1" smtClean="0">
                <a:ln>
                  <a:noFill/>
                </a:ln>
                <a:solidFill>
                  <a:schemeClr val="tx2">
                    <a:lumMod val="75000"/>
                  </a:schemeClr>
                </a:solidFill>
                <a:effectLst/>
                <a:latin typeface="Arial" pitchFamily="34" charset="0"/>
                <a:ea typeface="Calibri" pitchFamily="34" charset="0"/>
                <a:cs typeface="Arial" pitchFamily="34" charset="0"/>
              </a:rPr>
              <a:t>В.В.Василишин</a:t>
            </a:r>
            <a:r>
              <a:rPr kumimoji="0" lang="ru-RU" sz="2400" b="1" i="1" u="none" strike="noStrike" cap="none" normalizeH="0" baseline="0" dirty="0" smtClean="0">
                <a:ln>
                  <a:noFill/>
                </a:ln>
                <a:solidFill>
                  <a:schemeClr val="tx2">
                    <a:lumMod val="75000"/>
                  </a:schemeClr>
                </a:solidFill>
                <a:effectLst/>
                <a:latin typeface="Arial" pitchFamily="34" charset="0"/>
                <a:ea typeface="Calibri" pitchFamily="34" charset="0"/>
                <a:cs typeface="Arial" pitchFamily="34" charset="0"/>
              </a:rPr>
              <a:t>, Е.М.Дьячков, А.Г.Зельдович, </a:t>
            </a:r>
            <a:r>
              <a:rPr kumimoji="0" lang="ru-RU" sz="2400" b="1" i="1" u="none" strike="noStrike" cap="none" normalizeH="0" baseline="0" dirty="0" err="1" smtClean="0">
                <a:ln>
                  <a:noFill/>
                </a:ln>
                <a:solidFill>
                  <a:schemeClr val="tx2">
                    <a:lumMod val="75000"/>
                  </a:schemeClr>
                </a:solidFill>
                <a:effectLst/>
                <a:latin typeface="Arial" pitchFamily="34" charset="0"/>
                <a:ea typeface="Calibri" pitchFamily="34" charset="0"/>
                <a:cs typeface="Arial" pitchFamily="34" charset="0"/>
              </a:rPr>
              <a:t>Л.П.Зиновьев,И.Б.Иссинский</a:t>
            </a:r>
            <a:r>
              <a:rPr kumimoji="0" lang="ru-RU" sz="2400" b="1" i="1" u="none" strike="noStrike" cap="none" normalizeH="0" baseline="0" dirty="0" smtClean="0">
                <a:ln>
                  <a:noFill/>
                </a:ln>
                <a:solidFill>
                  <a:schemeClr val="tx2">
                    <a:lumMod val="75000"/>
                  </a:schemeClr>
                </a:solidFill>
                <a:effectLst/>
                <a:latin typeface="Arial" pitchFamily="34" charset="0"/>
                <a:ea typeface="Calibri" pitchFamily="34" charset="0"/>
                <a:cs typeface="Arial" pitchFamily="34" charset="0"/>
              </a:rPr>
              <a:t>, А.Д.Кириллов, Е.М.Кулакова, Л.Г.Макаров, </a:t>
            </a:r>
            <a:r>
              <a:rPr kumimoji="0" lang="ru-RU" sz="2400" b="1" i="1" u="none" strike="noStrike" cap="none" normalizeH="0" baseline="0" dirty="0" err="1" smtClean="0">
                <a:ln>
                  <a:noFill/>
                </a:ln>
                <a:solidFill>
                  <a:schemeClr val="tx2">
                    <a:lumMod val="75000"/>
                  </a:schemeClr>
                </a:solidFill>
                <a:effectLst/>
                <a:latin typeface="Arial" pitchFamily="34" charset="0"/>
                <a:ea typeface="Calibri" pitchFamily="34" charset="0"/>
                <a:cs typeface="Arial" pitchFamily="34" charset="0"/>
              </a:rPr>
              <a:t>И.Н.Семенюшкин</a:t>
            </a:r>
            <a:r>
              <a:rPr kumimoji="0" lang="ru-RU" sz="2400" b="1" i="1" u="none" strike="noStrike" cap="none" normalizeH="0" baseline="0" dirty="0" smtClean="0">
                <a:ln>
                  <a:noFill/>
                </a:ln>
                <a:solidFill>
                  <a:schemeClr val="tx2">
                    <a:lumMod val="75000"/>
                  </a:schemeClr>
                </a:solidFill>
                <a:effectLst/>
                <a:latin typeface="Arial" pitchFamily="34" charset="0"/>
                <a:ea typeface="Calibri" pitchFamily="34" charset="0"/>
                <a:cs typeface="Arial" pitchFamily="34" charset="0"/>
              </a:rPr>
              <a:t>, А.А.Смирнов, </a:t>
            </a:r>
            <a:r>
              <a:rPr kumimoji="0" lang="ru-RU" sz="2400" b="1" i="1" u="none" strike="noStrike" cap="none" normalizeH="0" baseline="0" dirty="0" err="1" smtClean="0">
                <a:ln>
                  <a:noFill/>
                </a:ln>
                <a:solidFill>
                  <a:schemeClr val="tx2">
                    <a:lumMod val="75000"/>
                  </a:schemeClr>
                </a:solidFill>
                <a:effectLst/>
                <a:latin typeface="Arial" pitchFamily="34" charset="0"/>
                <a:ea typeface="Calibri" pitchFamily="34" charset="0"/>
                <a:cs typeface="Arial" pitchFamily="34" charset="0"/>
              </a:rPr>
              <a:t>В.Л.Степанюк</a:t>
            </a:r>
            <a:r>
              <a:rPr kumimoji="0" lang="ru-RU" sz="2400" b="1" i="1" u="none" strike="noStrike" cap="none" normalizeH="0" baseline="0" dirty="0" smtClean="0">
                <a:ln>
                  <a:noFill/>
                </a:ln>
                <a:solidFill>
                  <a:schemeClr val="tx2">
                    <a:lumMod val="75000"/>
                  </a:schemeClr>
                </a:solidFill>
                <a:effectLst/>
                <a:latin typeface="Arial" pitchFamily="34" charset="0"/>
                <a:ea typeface="Calibri" pitchFamily="34" charset="0"/>
                <a:cs typeface="Arial" pitchFamily="34" charset="0"/>
              </a:rPr>
              <a:t>, В.А.Михайлов</a:t>
            </a:r>
            <a:r>
              <a:rPr kumimoji="0" lang="en-US" sz="2400" b="1" i="1" u="none" strike="noStrike" cap="none" normalizeH="0" baseline="0" dirty="0" smtClean="0">
                <a:ln>
                  <a:noFill/>
                </a:ln>
                <a:solidFill>
                  <a:schemeClr val="tx2">
                    <a:lumMod val="75000"/>
                  </a:schemeClr>
                </a:solidFill>
                <a:effectLst/>
                <a:latin typeface="Arial" pitchFamily="34" charset="0"/>
                <a:ea typeface="Calibri" pitchFamily="34" charset="0"/>
                <a:cs typeface="Arial" pitchFamily="34" charset="0"/>
              </a:rPr>
              <a:t> </a:t>
            </a:r>
            <a:r>
              <a:rPr kumimoji="0" lang="ru-RU" sz="2400" b="1" i="1" u="none" strike="noStrike" cap="none" normalizeH="0" baseline="0" dirty="0" smtClean="0">
                <a:ln>
                  <a:noFill/>
                </a:ln>
                <a:solidFill>
                  <a:schemeClr val="tx2">
                    <a:lumMod val="75000"/>
                  </a:schemeClr>
                </a:solidFill>
                <a:effectLst/>
                <a:latin typeface="Arial" pitchFamily="34" charset="0"/>
                <a:ea typeface="Calibri" pitchFamily="34" charset="0"/>
                <a:cs typeface="Arial" pitchFamily="34" charset="0"/>
              </a:rPr>
              <a:t>и др.</a:t>
            </a:r>
            <a:endParaRPr kumimoji="0" lang="en-US" sz="2400" b="1" i="1" u="none" strike="noStrike" cap="none" normalizeH="0" baseline="0" dirty="0" smtClean="0">
              <a:ln>
                <a:noFill/>
              </a:ln>
              <a:solidFill>
                <a:schemeClr val="tx2">
                  <a:lumMod val="75000"/>
                </a:schemeClr>
              </a:solidFill>
              <a:effectLst/>
              <a:latin typeface="Arial" pitchFamily="34" charset="0"/>
              <a:ea typeface="Calibri"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900" b="1" i="1" u="none" strike="noStrike" cap="none" normalizeH="0" baseline="0" dirty="0" smtClean="0">
              <a:ln>
                <a:noFill/>
              </a:ln>
              <a:solidFill>
                <a:schemeClr val="tx2">
                  <a:lumMod val="75000"/>
                </a:schemeClr>
              </a:solidFill>
              <a:effectLst/>
              <a:latin typeface="Arial" pitchFamily="34" charset="0"/>
              <a:ea typeface="Calibri"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800" b="0" i="0" u="none" strike="noStrike" cap="none" normalizeH="0" baseline="0" dirty="0" smtClean="0">
                <a:ln>
                  <a:noFill/>
                </a:ln>
                <a:solidFill>
                  <a:srgbClr val="353535"/>
                </a:solidFill>
                <a:effectLst/>
                <a:latin typeface="Arial" pitchFamily="34" charset="0"/>
                <a:ea typeface="Calibri" pitchFamily="34" charset="0"/>
                <a:cs typeface="Arial" pitchFamily="34" charset="0"/>
              </a:rPr>
              <a:t> </a:t>
            </a:r>
            <a:r>
              <a:rPr kumimoji="0" lang="ru-RU" sz="2800" b="1" i="0" u="none" strike="noStrike" cap="none" normalizeH="0" baseline="0" dirty="0" smtClean="0">
                <a:ln>
                  <a:noFill/>
                </a:ln>
                <a:solidFill>
                  <a:srgbClr val="353535"/>
                </a:solidFill>
                <a:effectLst/>
                <a:latin typeface="Arial" pitchFamily="34" charset="0"/>
                <a:ea typeface="Calibri" pitchFamily="34" charset="0"/>
                <a:cs typeface="Arial" pitchFamily="34" charset="0"/>
              </a:rPr>
              <a:t>"</a:t>
            </a:r>
            <a:r>
              <a:rPr kumimoji="0" lang="ru-RU" sz="2800" b="1" i="0" u="none" strike="noStrike" cap="none" normalizeH="0" baseline="0" dirty="0" err="1" smtClean="0">
                <a:ln>
                  <a:noFill/>
                </a:ln>
                <a:solidFill>
                  <a:srgbClr val="353535"/>
                </a:solidFill>
                <a:effectLst/>
                <a:latin typeface="Arial" pitchFamily="34" charset="0"/>
                <a:ea typeface="Calibri" pitchFamily="34" charset="0"/>
                <a:cs typeface="Arial" pitchFamily="34" charset="0"/>
              </a:rPr>
              <a:t>Нуклотрон</a:t>
            </a:r>
            <a:r>
              <a:rPr kumimoji="0" lang="ru-RU" sz="2800" b="1" i="0" u="none" strike="noStrike" cap="none" normalizeH="0" baseline="0" dirty="0" smtClean="0">
                <a:ln>
                  <a:noFill/>
                </a:ln>
                <a:solidFill>
                  <a:srgbClr val="353535"/>
                </a:solidFill>
                <a:effectLst/>
                <a:latin typeface="Arial" pitchFamily="34" charset="0"/>
                <a:ea typeface="Calibri" pitchFamily="34" charset="0"/>
                <a:cs typeface="Arial" pitchFamily="34" charset="0"/>
              </a:rPr>
              <a:t> - ускорительный комплекс релятивистских ядер в ЛВЭ ОИЯИ". </a:t>
            </a:r>
          </a:p>
          <a:p>
            <a:pPr algn="just" eaLnBrk="0" fontAlgn="base" hangingPunct="0">
              <a:spcBef>
                <a:spcPct val="0"/>
              </a:spcBef>
              <a:spcAft>
                <a:spcPct val="0"/>
              </a:spcAft>
            </a:pPr>
            <a:endParaRPr lang="ru-RU" sz="1200" b="1" dirty="0" smtClean="0">
              <a:solidFill>
                <a:srgbClr val="353535"/>
              </a:solidFill>
              <a:latin typeface="Arial" pitchFamily="34" charset="0"/>
              <a:ea typeface="Calibri" pitchFamily="34" charset="0"/>
              <a:cs typeface="Arial" pitchFamily="34" charset="0"/>
            </a:endParaRPr>
          </a:p>
          <a:p>
            <a:pPr algn="just" eaLnBrk="0" fontAlgn="base" hangingPunct="0">
              <a:spcBef>
                <a:spcPct val="0"/>
              </a:spcBef>
              <a:spcAft>
                <a:spcPct val="0"/>
              </a:spcAft>
            </a:pPr>
            <a:r>
              <a:rPr lang="en-US" sz="2400" b="1" dirty="0" smtClean="0">
                <a:latin typeface="Arial" pitchFamily="34" charset="0"/>
                <a:ea typeface="Calibri" pitchFamily="34" charset="0"/>
                <a:cs typeface="Arial" pitchFamily="34" charset="0"/>
              </a:rPr>
              <a:t>    </a:t>
            </a:r>
            <a:r>
              <a:rPr kumimoji="0" lang="ru-RU" sz="2000" b="1" i="1" u="none" strike="noStrike" cap="none" normalizeH="0" baseline="0" dirty="0" smtClean="0">
                <a:ln>
                  <a:noFill/>
                </a:ln>
                <a:effectLst/>
                <a:latin typeface="Arial" pitchFamily="34" charset="0"/>
                <a:ea typeface="Calibri" pitchFamily="34" charset="0"/>
                <a:cs typeface="Arial" pitchFamily="34" charset="0"/>
              </a:rPr>
              <a:t>Труды четвертого Всесоюзного совещания по ускорителям заряженных частиц, Москва, 1974 г. Том II, стр.4-8.</a:t>
            </a:r>
          </a:p>
          <a:p>
            <a:pPr algn="just" eaLnBrk="0" fontAlgn="base" hangingPunct="0">
              <a:spcBef>
                <a:spcPct val="0"/>
              </a:spcBef>
              <a:spcAft>
                <a:spcPct val="0"/>
              </a:spcAft>
            </a:pPr>
            <a:endParaRPr kumimoji="0" lang="ru-RU" sz="1600" b="1" i="1" u="none" strike="noStrike" cap="none" normalizeH="0" baseline="0" dirty="0" smtClean="0">
              <a:ln>
                <a:noFill/>
              </a:ln>
              <a:solidFill>
                <a:srgbClr val="353535"/>
              </a:solidFill>
              <a:effectLst/>
              <a:latin typeface="Arial" pitchFamily="34" charset="0"/>
              <a:ea typeface="Calibri" pitchFamily="34" charset="0"/>
              <a:cs typeface="Arial" pitchFamily="34" charset="0"/>
            </a:endParaRPr>
          </a:p>
          <a:p>
            <a:pPr algn="just" eaLnBrk="0" fontAlgn="base" hangingPunct="0">
              <a:spcBef>
                <a:spcPct val="0"/>
              </a:spcBef>
              <a:spcAft>
                <a:spcPct val="0"/>
              </a:spcAft>
            </a:pP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Nuclotron</a:t>
            </a:r>
            <a:r>
              <a:rPr lang="en-US" sz="2400" b="1" dirty="0" smtClean="0">
                <a:solidFill>
                  <a:srgbClr val="FF0000"/>
                </a:solidFill>
                <a:latin typeface="Arial" pitchFamily="34" charset="0"/>
                <a:cs typeface="Arial" pitchFamily="34" charset="0"/>
              </a:rPr>
              <a:t> - accelerator complex of relativistic nuclei at the JINR L</a:t>
            </a:r>
            <a:r>
              <a:rPr lang="ru-RU" sz="2400" b="1" dirty="0" smtClean="0">
                <a:solidFill>
                  <a:srgbClr val="FF0000"/>
                </a:solidFill>
                <a:latin typeface="Arial" pitchFamily="34" charset="0"/>
                <a:cs typeface="Arial" pitchFamily="34" charset="0"/>
              </a:rPr>
              <a:t>НЕ</a:t>
            </a:r>
            <a:r>
              <a:rPr lang="en-US" sz="2400" b="1" dirty="0" smtClean="0">
                <a:solidFill>
                  <a:srgbClr val="FF0000"/>
                </a:solidFill>
                <a:latin typeface="Arial" pitchFamily="34" charset="0"/>
                <a:cs typeface="Arial" pitchFamily="34" charset="0"/>
              </a:rPr>
              <a:t>“</a:t>
            </a:r>
            <a:endParaRPr lang="en-US" sz="2400" b="1" dirty="0" smtClean="0">
              <a:solidFill>
                <a:srgbClr val="FF0000"/>
              </a:solidFill>
              <a:latin typeface="Arial" pitchFamily="34" charset="0"/>
              <a:ea typeface="Calibri" pitchFamily="34" charset="0"/>
              <a:cs typeface="Arial" pitchFamily="34" charset="0"/>
            </a:endParaRPr>
          </a:p>
          <a:p>
            <a:pPr lvl="0" algn="just" eaLnBrk="0" fontAlgn="base" hangingPunct="0">
              <a:spcBef>
                <a:spcPct val="0"/>
              </a:spcBef>
              <a:spcAft>
                <a:spcPct val="0"/>
              </a:spcAft>
            </a:pPr>
            <a:r>
              <a:rPr lang="en-US" sz="2400" dirty="0" smtClean="0"/>
              <a:t> </a:t>
            </a:r>
            <a:r>
              <a:rPr lang="en-US" sz="2400" b="1" i="1" dirty="0" smtClean="0"/>
              <a:t>Proceedings of the Fourth All-Union Meeting on Charged Particle Accelerators, Moscow, 1974 Volume II, pp.4-8.</a:t>
            </a:r>
            <a:endParaRPr kumimoji="0" lang="ru-RU" sz="2400" b="1"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Номер слайда 5"/>
          <p:cNvSpPr>
            <a:spLocks noGrp="1"/>
          </p:cNvSpPr>
          <p:nvPr>
            <p:ph type="sldNum" sz="quarter" idx="12"/>
          </p:nvPr>
        </p:nvSpPr>
        <p:spPr/>
        <p:txBody>
          <a:bodyPr/>
          <a:lstStyle/>
          <a:p>
            <a:fld id="{0173F204-FC88-43B6-BC36-ACFE5B9C7D73}" type="slidenum">
              <a:rPr lang="ru-RU"/>
              <a:pPr/>
              <a:t>50</a:t>
            </a:fld>
            <a:endParaRPr lang="ru-RU"/>
          </a:p>
        </p:txBody>
      </p:sp>
      <p:sp>
        <p:nvSpPr>
          <p:cNvPr id="64727" name="Text Box 1239"/>
          <p:cNvSpPr txBox="1">
            <a:spLocks noChangeArrowheads="1"/>
          </p:cNvSpPr>
          <p:nvPr/>
        </p:nvSpPr>
        <p:spPr bwMode="auto">
          <a:xfrm>
            <a:off x="715963" y="136525"/>
            <a:ext cx="7743825"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p:sp>
        <p:nvSpPr>
          <p:cNvPr id="64743" name="Text Box 1255"/>
          <p:cNvSpPr txBox="1">
            <a:spLocks noChangeArrowheads="1"/>
          </p:cNvSpPr>
          <p:nvPr/>
        </p:nvSpPr>
        <p:spPr bwMode="auto">
          <a:xfrm>
            <a:off x="1455738" y="3952875"/>
            <a:ext cx="1841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endParaRPr lang="ru-RU"/>
          </a:p>
        </p:txBody>
      </p:sp>
      <p:sp>
        <p:nvSpPr>
          <p:cNvPr id="64745" name="Text Box 1257"/>
          <p:cNvSpPr txBox="1">
            <a:spLocks noChangeArrowheads="1"/>
          </p:cNvSpPr>
          <p:nvPr/>
        </p:nvSpPr>
        <p:spPr bwMode="auto">
          <a:xfrm>
            <a:off x="-560388" y="5176838"/>
            <a:ext cx="184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endParaRPr lang="ru-RU"/>
          </a:p>
        </p:txBody>
      </p:sp>
      <p:sp>
        <p:nvSpPr>
          <p:cNvPr id="64746" name="Text Box 1258"/>
          <p:cNvSpPr txBox="1">
            <a:spLocks noChangeArrowheads="1"/>
          </p:cNvSpPr>
          <p:nvPr/>
        </p:nvSpPr>
        <p:spPr bwMode="auto">
          <a:xfrm>
            <a:off x="-273050" y="4889500"/>
            <a:ext cx="1841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endParaRPr lang="ru-RU"/>
          </a:p>
        </p:txBody>
      </p:sp>
      <p:sp>
        <p:nvSpPr>
          <p:cNvPr id="64747" name="Text Box 1259"/>
          <p:cNvSpPr txBox="1">
            <a:spLocks noChangeArrowheads="1"/>
          </p:cNvSpPr>
          <p:nvPr/>
        </p:nvSpPr>
        <p:spPr bwMode="auto">
          <a:xfrm>
            <a:off x="4192588" y="4745038"/>
            <a:ext cx="184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endParaRPr lang="ru-RU"/>
          </a:p>
        </p:txBody>
      </p:sp>
      <p:sp>
        <p:nvSpPr>
          <p:cNvPr id="64748" name="Text Box 1260"/>
          <p:cNvSpPr txBox="1">
            <a:spLocks noChangeArrowheads="1"/>
          </p:cNvSpPr>
          <p:nvPr/>
        </p:nvSpPr>
        <p:spPr bwMode="auto">
          <a:xfrm>
            <a:off x="35496" y="4797152"/>
            <a:ext cx="5904656" cy="2031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r>
              <a:rPr lang="en-US" i="1" dirty="0" smtClean="0"/>
              <a:t>S</a:t>
            </a:r>
            <a:r>
              <a:rPr lang="ru-RU" i="1" dirty="0" smtClean="0"/>
              <a:t>.</a:t>
            </a:r>
            <a:r>
              <a:rPr lang="en-US" i="1" dirty="0" smtClean="0"/>
              <a:t>V. </a:t>
            </a:r>
            <a:r>
              <a:rPr lang="en-US" i="1" dirty="0" err="1" smtClean="0"/>
              <a:t>Afanasiev</a:t>
            </a:r>
            <a:r>
              <a:rPr lang="en-US" i="1" dirty="0" smtClean="0"/>
              <a:t>, A.S. </a:t>
            </a:r>
            <a:r>
              <a:rPr lang="en-US" i="1" dirty="0" err="1" smtClean="0"/>
              <a:t>Artiomov</a:t>
            </a:r>
            <a:r>
              <a:rPr lang="en-US" i="1" dirty="0" smtClean="0"/>
              <a:t>, R.N. </a:t>
            </a:r>
            <a:r>
              <a:rPr lang="en-US" i="1" dirty="0" err="1" smtClean="0"/>
              <a:t>Bekmirzaev</a:t>
            </a:r>
            <a:r>
              <a:rPr lang="en-US" i="1" dirty="0" smtClean="0"/>
              <a:t>, D.K. </a:t>
            </a:r>
            <a:r>
              <a:rPr lang="en-US" i="1" dirty="0" err="1" smtClean="0"/>
              <a:t>Dryablov</a:t>
            </a:r>
            <a:r>
              <a:rPr lang="en-US" i="1" dirty="0" smtClean="0"/>
              <a:t>, Z.A. </a:t>
            </a:r>
            <a:r>
              <a:rPr lang="en-US" i="1" dirty="0" err="1" smtClean="0"/>
              <a:t>Igamkulov</a:t>
            </a:r>
            <a:r>
              <a:rPr lang="en-US" i="1" dirty="0" smtClean="0"/>
              <a:t>, V.I. </a:t>
            </a:r>
            <a:r>
              <a:rPr lang="en-US" i="1" dirty="0" err="1" smtClean="0"/>
              <a:t>Ivanov</a:t>
            </a:r>
            <a:r>
              <a:rPr lang="en-US" i="1" dirty="0" smtClean="0"/>
              <a:t>, </a:t>
            </a:r>
            <a:r>
              <a:rPr lang="en-US" i="1" dirty="0" err="1" smtClean="0"/>
              <a:t>A.Yu</a:t>
            </a:r>
            <a:r>
              <a:rPr lang="en-US" i="1" dirty="0" smtClean="0"/>
              <a:t>. </a:t>
            </a:r>
            <a:r>
              <a:rPr lang="en-US" i="1" dirty="0" err="1" smtClean="0"/>
              <a:t>Isupov</a:t>
            </a:r>
            <a:r>
              <a:rPr lang="en-US" i="1" dirty="0" smtClean="0"/>
              <a:t>, D.M. </a:t>
            </a:r>
            <a:r>
              <a:rPr lang="en-US" i="1" dirty="0" err="1" smtClean="0"/>
              <a:t>Jomurodov</a:t>
            </a:r>
            <a:r>
              <a:rPr lang="en-US" i="1" dirty="0" smtClean="0"/>
              <a:t>, A.I. </a:t>
            </a:r>
            <a:r>
              <a:rPr lang="en-US" i="1" dirty="0" err="1" smtClean="0"/>
              <a:t>Malakhov</a:t>
            </a:r>
            <a:r>
              <a:rPr lang="en-US" i="1" dirty="0" smtClean="0"/>
              <a:t>, A.I. </a:t>
            </a:r>
            <a:r>
              <a:rPr lang="en-US" i="1" dirty="0" err="1" smtClean="0"/>
              <a:t>Lebedev</a:t>
            </a:r>
            <a:r>
              <a:rPr lang="en-US" i="1" dirty="0" smtClean="0"/>
              <a:t>, A I. </a:t>
            </a:r>
            <a:r>
              <a:rPr lang="en-US" i="1" dirty="0" err="1" smtClean="0"/>
              <a:t>L’vov</a:t>
            </a:r>
            <a:r>
              <a:rPr lang="en-US" i="1" dirty="0" smtClean="0"/>
              <a:t>, L.N. </a:t>
            </a:r>
            <a:r>
              <a:rPr lang="en-US" i="1" dirty="0" err="1" smtClean="0"/>
              <a:t>Pavlyuchenko</a:t>
            </a:r>
            <a:r>
              <a:rPr lang="en-US" i="1" dirty="0" smtClean="0"/>
              <a:t>, E.B. Plekhanov, V.V. </a:t>
            </a:r>
            <a:r>
              <a:rPr lang="en-US" i="1" dirty="0" err="1" smtClean="0"/>
              <a:t>Polyansky</a:t>
            </a:r>
            <a:r>
              <a:rPr lang="en-US" i="1" dirty="0" smtClean="0"/>
              <a:t>, S.S. </a:t>
            </a:r>
            <a:r>
              <a:rPr lang="en-US" i="1" dirty="0" err="1" smtClean="0"/>
              <a:t>Sidorin</a:t>
            </a:r>
            <a:r>
              <a:rPr lang="en-US" i="1" dirty="0" smtClean="0"/>
              <a:t>, G.A. </a:t>
            </a:r>
            <a:r>
              <a:rPr lang="en-US" i="1" dirty="0" err="1" smtClean="0"/>
              <a:t>Sokol</a:t>
            </a:r>
            <a:r>
              <a:rPr lang="en-US" i="1" dirty="0" smtClean="0"/>
              <a:t>, and M.U. </a:t>
            </a:r>
            <a:r>
              <a:rPr lang="en-US" i="1" dirty="0" err="1" smtClean="0"/>
              <a:t>Sultanov</a:t>
            </a:r>
            <a:r>
              <a:rPr lang="ru-RU" i="1" dirty="0" smtClean="0"/>
              <a:t>. </a:t>
            </a:r>
            <a:r>
              <a:rPr lang="en-US" b="1" dirty="0" smtClean="0"/>
              <a:t>Search for η</a:t>
            </a:r>
            <a:r>
              <a:rPr lang="ru-RU" b="1" dirty="0" smtClean="0"/>
              <a:t>-</a:t>
            </a:r>
            <a:r>
              <a:rPr lang="en-US" b="1" dirty="0" err="1" smtClean="0"/>
              <a:t>Mesic</a:t>
            </a:r>
            <a:r>
              <a:rPr lang="en-US" b="1" dirty="0" smtClean="0"/>
              <a:t> Nuclei in the Reaction d + C at JINR</a:t>
            </a:r>
            <a:r>
              <a:rPr lang="ru-RU" b="1" dirty="0" smtClean="0"/>
              <a:t>. </a:t>
            </a:r>
            <a:r>
              <a:rPr lang="en-US" b="1" dirty="0" smtClean="0"/>
              <a:t>Physics of Particles and Nuclei Letters, 2011, Vol. 8, No. 10, pp. 1073–1077.</a:t>
            </a:r>
            <a:endParaRPr lang="ru-RU" b="1" dirty="0"/>
          </a:p>
        </p:txBody>
      </p:sp>
      <p:sp>
        <p:nvSpPr>
          <p:cNvPr id="64749" name="Text Box 1261"/>
          <p:cNvSpPr txBox="1">
            <a:spLocks noChangeArrowheads="1"/>
          </p:cNvSpPr>
          <p:nvPr/>
        </p:nvSpPr>
        <p:spPr bwMode="auto">
          <a:xfrm>
            <a:off x="808038" y="4889500"/>
            <a:ext cx="1841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endParaRPr lang="ru-RU"/>
          </a:p>
        </p:txBody>
      </p:sp>
      <p:sp>
        <p:nvSpPr>
          <p:cNvPr id="64750" name="Text Box 1262"/>
          <p:cNvSpPr txBox="1">
            <a:spLocks noChangeArrowheads="1"/>
          </p:cNvSpPr>
          <p:nvPr/>
        </p:nvSpPr>
        <p:spPr bwMode="auto">
          <a:xfrm>
            <a:off x="735013" y="4960938"/>
            <a:ext cx="184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endParaRPr lang="ru-RU"/>
          </a:p>
        </p:txBody>
      </p:sp>
      <p:sp>
        <p:nvSpPr>
          <p:cNvPr id="64751" name="Text Box 1263"/>
          <p:cNvSpPr txBox="1">
            <a:spLocks noChangeArrowheads="1"/>
          </p:cNvSpPr>
          <p:nvPr/>
        </p:nvSpPr>
        <p:spPr bwMode="auto">
          <a:xfrm>
            <a:off x="663575" y="5105400"/>
            <a:ext cx="1841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endParaRPr lang="ru-RU"/>
          </a:p>
        </p:txBody>
      </p:sp>
      <p:sp>
        <p:nvSpPr>
          <p:cNvPr id="64752" name="Text Box 1264"/>
          <p:cNvSpPr txBox="1">
            <a:spLocks noChangeArrowheads="1"/>
          </p:cNvSpPr>
          <p:nvPr/>
        </p:nvSpPr>
        <p:spPr bwMode="auto">
          <a:xfrm>
            <a:off x="447675" y="5176838"/>
            <a:ext cx="184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endParaRPr lang="ru-RU"/>
          </a:p>
        </p:txBody>
      </p:sp>
      <p:sp>
        <p:nvSpPr>
          <p:cNvPr id="64753" name="Text Box 1265"/>
          <p:cNvSpPr txBox="1">
            <a:spLocks noChangeArrowheads="1"/>
          </p:cNvSpPr>
          <p:nvPr/>
        </p:nvSpPr>
        <p:spPr bwMode="auto">
          <a:xfrm>
            <a:off x="376238" y="5753100"/>
            <a:ext cx="1841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endParaRPr lang="ru-RU"/>
          </a:p>
        </p:txBody>
      </p:sp>
      <p:sp>
        <p:nvSpPr>
          <p:cNvPr id="64754" name="Text Box 1266"/>
          <p:cNvSpPr txBox="1">
            <a:spLocks noChangeArrowheads="1"/>
          </p:cNvSpPr>
          <p:nvPr/>
        </p:nvSpPr>
        <p:spPr bwMode="auto">
          <a:xfrm>
            <a:off x="303213" y="5969000"/>
            <a:ext cx="1841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endParaRPr lang="ru-RU"/>
          </a:p>
        </p:txBody>
      </p:sp>
      <p:sp>
        <p:nvSpPr>
          <p:cNvPr id="64755" name="Text Box 1267"/>
          <p:cNvSpPr txBox="1">
            <a:spLocks noChangeArrowheads="1"/>
          </p:cNvSpPr>
          <p:nvPr/>
        </p:nvSpPr>
        <p:spPr bwMode="auto">
          <a:xfrm>
            <a:off x="303213" y="6113463"/>
            <a:ext cx="184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endParaRPr lang="ru-RU"/>
          </a:p>
        </p:txBody>
      </p:sp>
      <p:pic>
        <p:nvPicPr>
          <p:cNvPr id="64736" name="Picture 1248" descr="scanf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851920" y="692696"/>
            <a:ext cx="4323529" cy="40929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762" name="Text Box 1274"/>
          <p:cNvSpPr txBox="1">
            <a:spLocks noChangeArrowheads="1"/>
          </p:cNvSpPr>
          <p:nvPr/>
        </p:nvSpPr>
        <p:spPr bwMode="auto">
          <a:xfrm>
            <a:off x="827584" y="1196752"/>
            <a:ext cx="2304256" cy="52322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800" b="1" dirty="0" err="1" smtClean="0">
                <a:solidFill>
                  <a:schemeClr val="accent2"/>
                </a:solidFill>
              </a:rPr>
              <a:t>S.V.Afanasiev</a:t>
            </a:r>
            <a:endParaRPr lang="ru-RU" sz="2800" b="1" dirty="0">
              <a:solidFill>
                <a:schemeClr val="accent2"/>
              </a:solidFill>
            </a:endParaRPr>
          </a:p>
        </p:txBody>
      </p:sp>
      <p:sp>
        <p:nvSpPr>
          <p:cNvPr id="64513" name="Text Box 1025"/>
          <p:cNvSpPr txBox="1">
            <a:spLocks noChangeArrowheads="1"/>
          </p:cNvSpPr>
          <p:nvPr/>
        </p:nvSpPr>
        <p:spPr bwMode="auto">
          <a:xfrm>
            <a:off x="8459788" y="6165850"/>
            <a:ext cx="433387"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sz="1200">
                <a:solidFill>
                  <a:schemeClr val="bg1"/>
                </a:solidFill>
              </a:rPr>
              <a:t>31</a:t>
            </a:r>
          </a:p>
        </p:txBody>
      </p:sp>
      <p:pic>
        <p:nvPicPr>
          <p:cNvPr id="37914" name="Picture 26"/>
          <p:cNvPicPr>
            <a:picLocks noChangeAspect="1" noChangeArrowheads="1"/>
          </p:cNvPicPr>
          <p:nvPr/>
        </p:nvPicPr>
        <p:blipFill>
          <a:blip r:embed="rId4" cstate="print"/>
          <a:srcRect/>
          <a:stretch>
            <a:fillRect/>
          </a:stretch>
        </p:blipFill>
        <p:spPr bwMode="auto">
          <a:xfrm>
            <a:off x="179512" y="1700808"/>
            <a:ext cx="3381773" cy="2969890"/>
          </a:xfrm>
          <a:prstGeom prst="rect">
            <a:avLst/>
          </a:prstGeom>
          <a:noFill/>
          <a:ln w="9525">
            <a:noFill/>
            <a:miter lim="800000"/>
            <a:headEnd/>
            <a:tailEnd/>
          </a:ln>
        </p:spPr>
      </p:pic>
      <p:sp>
        <p:nvSpPr>
          <p:cNvPr id="64740" name="Text Box 1252"/>
          <p:cNvSpPr txBox="1">
            <a:spLocks noChangeArrowheads="1"/>
          </p:cNvSpPr>
          <p:nvPr/>
        </p:nvSpPr>
        <p:spPr bwMode="auto">
          <a:xfrm>
            <a:off x="251520" y="764704"/>
            <a:ext cx="3528392" cy="52322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800" b="1" u="sng" dirty="0" smtClean="0">
                <a:solidFill>
                  <a:srgbClr val="FF0000"/>
                </a:solidFill>
                <a:latin typeface="Arial" pitchFamily="34" charset="0"/>
                <a:cs typeface="Arial" pitchFamily="34" charset="0"/>
              </a:rPr>
              <a:t>SKAN experiment</a:t>
            </a:r>
            <a:r>
              <a:rPr lang="ru-RU" sz="2800" b="1" u="sng" dirty="0" smtClean="0">
                <a:solidFill>
                  <a:srgbClr val="FF0000"/>
                </a:solidFill>
                <a:latin typeface="Arial" pitchFamily="34" charset="0"/>
                <a:cs typeface="Arial" pitchFamily="34" charset="0"/>
              </a:rPr>
              <a:t> </a:t>
            </a:r>
            <a:endParaRPr lang="ru-RU" sz="2800" b="1" u="sng" dirty="0">
              <a:solidFill>
                <a:srgbClr val="FF0000"/>
              </a:solidFill>
              <a:latin typeface="Arial" pitchFamily="34" charset="0"/>
              <a:cs typeface="Arial" pitchFamily="34" charset="0"/>
            </a:endParaRPr>
          </a:p>
        </p:txBody>
      </p:sp>
      <p:sp>
        <p:nvSpPr>
          <p:cNvPr id="24" name="Прямоугольник 23"/>
          <p:cNvSpPr/>
          <p:nvPr/>
        </p:nvSpPr>
        <p:spPr>
          <a:xfrm>
            <a:off x="251520" y="44624"/>
            <a:ext cx="8424936" cy="646331"/>
          </a:xfrm>
          <a:prstGeom prst="rect">
            <a:avLst/>
          </a:prstGeom>
        </p:spPr>
        <p:txBody>
          <a:bodyPr wrap="square">
            <a:spAutoFit/>
          </a:bodyPr>
          <a:lstStyle/>
          <a:p>
            <a:pPr algn="ctr"/>
            <a:r>
              <a:rPr lang="en-US" sz="2800" b="1" dirty="0" smtClean="0">
                <a:solidFill>
                  <a:srgbClr val="FF0000"/>
                </a:solidFill>
                <a:latin typeface="Arial" pitchFamily="34" charset="0"/>
                <a:cs typeface="Arial" pitchFamily="34" charset="0"/>
              </a:rPr>
              <a:t>Indications on the existence of </a:t>
            </a:r>
            <a:r>
              <a:rPr lang="ru-RU" sz="2800" b="1" dirty="0" smtClean="0">
                <a:solidFill>
                  <a:srgbClr val="FF0000"/>
                </a:solidFill>
                <a:latin typeface="Arial" pitchFamily="34" charset="0"/>
                <a:cs typeface="Arial" pitchFamily="34" charset="0"/>
              </a:rPr>
              <a:t> </a:t>
            </a:r>
            <a:r>
              <a:rPr lang="en-US" sz="3600" b="1" dirty="0" smtClean="0">
                <a:solidFill>
                  <a:srgbClr val="FF0000"/>
                </a:solidFill>
              </a:rPr>
              <a:t>ɳ</a:t>
            </a:r>
            <a:r>
              <a:rPr lang="en-US" sz="2800" b="1" dirty="0" smtClean="0">
                <a:solidFill>
                  <a:srgbClr val="FF0000"/>
                </a:solidFill>
              </a:rPr>
              <a:t> - </a:t>
            </a:r>
            <a:r>
              <a:rPr lang="en-US" sz="2800" b="1" dirty="0" smtClean="0">
                <a:solidFill>
                  <a:srgbClr val="FF0000"/>
                </a:solidFill>
                <a:latin typeface="Arial" pitchFamily="34" charset="0"/>
                <a:cs typeface="Arial" pitchFamily="34" charset="0"/>
              </a:rPr>
              <a:t>nuclei</a:t>
            </a:r>
            <a:endParaRPr lang="ru-RU" sz="2800" b="1" dirty="0">
              <a:solidFill>
                <a:srgbClr val="FF0000"/>
              </a:solidFill>
              <a:latin typeface="Arial" pitchFamily="34" charset="0"/>
              <a:cs typeface="Arial" pitchFamily="34" charset="0"/>
            </a:endParaRPr>
          </a:p>
        </p:txBody>
      </p:sp>
      <p:graphicFrame>
        <p:nvGraphicFramePr>
          <p:cNvPr id="64758" name="Object 1270"/>
          <p:cNvGraphicFramePr>
            <a:graphicFrameLocks noChangeAspect="1"/>
          </p:cNvGraphicFramePr>
          <p:nvPr/>
        </p:nvGraphicFramePr>
        <p:xfrm>
          <a:off x="5940152" y="3915544"/>
          <a:ext cx="3202024" cy="2942456"/>
        </p:xfrm>
        <a:graphic>
          <a:graphicData uri="http://schemas.openxmlformats.org/presentationml/2006/ole">
            <p:oleObj spid="_x0000_s37913" name="Точечный рисунок" r:id="rId5" imgW="3638095" imgH="3343742" progId="PBrush">
              <p:embed/>
            </p:oleObj>
          </a:graphicData>
        </a:graphic>
      </p:graphicFrame>
    </p:spTree>
    <p:extLst>
      <p:ext uri="{BB962C8B-B14F-4D97-AF65-F5344CB8AC3E}">
        <p14:creationId xmlns="" xmlns:p14="http://schemas.microsoft.com/office/powerpoint/2010/main" val="13571376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e3_B8_C9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a:xfrm>
            <a:off x="3203848" y="3284984"/>
            <a:ext cx="2688046" cy="2016224"/>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 name="Номер слайда 1"/>
          <p:cNvSpPr>
            <a:spLocks noGrp="1"/>
          </p:cNvSpPr>
          <p:nvPr>
            <p:ph type="sldNum" sz="quarter" idx="12"/>
          </p:nvPr>
        </p:nvSpPr>
        <p:spPr/>
        <p:txBody>
          <a:bodyPr/>
          <a:lstStyle/>
          <a:p>
            <a:fld id="{B3E23489-8912-4275-BC59-39060E85C5C4}" type="slidenum">
              <a:rPr lang="ru-RU" smtClean="0"/>
              <a:pPr/>
              <a:t>51</a:t>
            </a:fld>
            <a:endParaRPr lang="ru-RU" dirty="0"/>
          </a:p>
        </p:txBody>
      </p:sp>
      <p:pic>
        <p:nvPicPr>
          <p:cNvPr id="5122" name="Picture 2" descr="C:\Documents and Settings\Пользователь\Рабочий стол\Фото_для_КНИГИ\He3_Be7_C10_N1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940152" y="3663026"/>
            <a:ext cx="2568285" cy="1926214"/>
          </a:xfrm>
          <a:prstGeom prst="rect">
            <a:avLst/>
          </a:prstGeom>
          <a:noFill/>
          <a:extLst>
            <a:ext uri="{909E8E84-426E-40DD-AFC4-6F175D3DCCD1}">
              <a14:hiddenFill xmlns=""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444208" y="908720"/>
            <a:ext cx="2370944" cy="22864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67544" y="908720"/>
            <a:ext cx="2857328" cy="19845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83568" y="2852936"/>
            <a:ext cx="2736304" cy="461665"/>
          </a:xfrm>
          <a:prstGeom prst="rect">
            <a:avLst/>
          </a:prstGeom>
          <a:noFill/>
        </p:spPr>
        <p:txBody>
          <a:bodyPr wrap="square" rtlCol="0">
            <a:spAutoFit/>
          </a:bodyPr>
          <a:lstStyle/>
          <a:p>
            <a:r>
              <a:rPr lang="en-US" sz="2400" b="1" dirty="0" smtClean="0">
                <a:latin typeface="Arial" pitchFamily="34" charset="0"/>
                <a:cs typeface="Arial" pitchFamily="34" charset="0"/>
              </a:rPr>
              <a:t>P.A. </a:t>
            </a:r>
            <a:r>
              <a:rPr lang="en-US" sz="2400" b="1" dirty="0" err="1" smtClean="0">
                <a:latin typeface="Arial" pitchFamily="34" charset="0"/>
                <a:cs typeface="Arial" pitchFamily="34" charset="0"/>
              </a:rPr>
              <a:t>Rukoyatkin</a:t>
            </a:r>
            <a:endParaRPr lang="ru-RU" sz="2400" b="1" dirty="0">
              <a:latin typeface="Arial" pitchFamily="34" charset="0"/>
              <a:cs typeface="Arial" pitchFamily="34" charset="0"/>
            </a:endParaRPr>
          </a:p>
        </p:txBody>
      </p:sp>
      <p:sp>
        <p:nvSpPr>
          <p:cNvPr id="9" name="TextBox 8"/>
          <p:cNvSpPr txBox="1"/>
          <p:nvPr/>
        </p:nvSpPr>
        <p:spPr>
          <a:xfrm>
            <a:off x="6300192" y="3212976"/>
            <a:ext cx="2627784" cy="461665"/>
          </a:xfrm>
          <a:prstGeom prst="rect">
            <a:avLst/>
          </a:prstGeom>
          <a:noFill/>
        </p:spPr>
        <p:txBody>
          <a:bodyPr wrap="square" rtlCol="0">
            <a:spAutoFit/>
          </a:bodyPr>
          <a:lstStyle/>
          <a:p>
            <a:r>
              <a:rPr lang="en-US" sz="2400" b="1" dirty="0" smtClean="0">
                <a:latin typeface="Arial" pitchFamily="34" charset="0"/>
                <a:cs typeface="Arial" pitchFamily="34" charset="0"/>
              </a:rPr>
              <a:t>V.A. </a:t>
            </a:r>
            <a:r>
              <a:rPr lang="en-US" sz="2400" b="1" dirty="0" err="1" smtClean="0">
                <a:latin typeface="Arial" pitchFamily="34" charset="0"/>
                <a:cs typeface="Arial" pitchFamily="34" charset="0"/>
              </a:rPr>
              <a:t>Monchinsky</a:t>
            </a:r>
            <a:endParaRPr lang="ru-RU" sz="2400" b="1" dirty="0">
              <a:latin typeface="Arial" pitchFamily="34" charset="0"/>
              <a:cs typeface="Arial" pitchFamily="34" charset="0"/>
            </a:endParaRPr>
          </a:p>
        </p:txBody>
      </p:sp>
      <p:sp>
        <p:nvSpPr>
          <p:cNvPr id="11" name="TextBox 1"/>
          <p:cNvSpPr txBox="1">
            <a:spLocks noChangeArrowheads="1"/>
          </p:cNvSpPr>
          <p:nvPr/>
        </p:nvSpPr>
        <p:spPr bwMode="auto">
          <a:xfrm>
            <a:off x="323528" y="-99392"/>
            <a:ext cx="868376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b="1" dirty="0" smtClean="0">
                <a:solidFill>
                  <a:srgbClr val="FF0000"/>
                </a:solidFill>
              </a:rPr>
              <a:t>Unique beams of radioactive relativistic nuclei at the </a:t>
            </a:r>
            <a:r>
              <a:rPr lang="en-US" sz="3200" b="1" dirty="0" err="1" smtClean="0">
                <a:solidFill>
                  <a:srgbClr val="FF0000"/>
                </a:solidFill>
              </a:rPr>
              <a:t>Nuclotron</a:t>
            </a:r>
            <a:endParaRPr lang="ru-RU" altLang="ru-RU" sz="3200" b="1" dirty="0">
              <a:solidFill>
                <a:srgbClr val="FF0000"/>
              </a:solidFill>
              <a:latin typeface="+mn-lt"/>
              <a:cs typeface="Times New Roman" pitchFamily="18" charset="0"/>
            </a:endParaRPr>
          </a:p>
        </p:txBody>
      </p:sp>
      <p:sp>
        <p:nvSpPr>
          <p:cNvPr id="12" name="Прямоугольник 11"/>
          <p:cNvSpPr/>
          <p:nvPr/>
        </p:nvSpPr>
        <p:spPr>
          <a:xfrm>
            <a:off x="35496" y="5517232"/>
            <a:ext cx="9217024" cy="1200329"/>
          </a:xfrm>
          <a:prstGeom prst="rect">
            <a:avLst/>
          </a:prstGeom>
        </p:spPr>
        <p:txBody>
          <a:bodyPr wrap="square">
            <a:spAutoFit/>
          </a:bodyPr>
          <a:lstStyle/>
          <a:p>
            <a:r>
              <a:rPr lang="en-US" sz="1400" dirty="0"/>
              <a:t> </a:t>
            </a:r>
            <a:r>
              <a:rPr lang="en-US" sz="2400" b="1" i="1" dirty="0"/>
              <a:t>P. I. </a:t>
            </a:r>
            <a:r>
              <a:rPr lang="en-US" sz="2400" b="1" i="1" dirty="0" err="1" smtClean="0"/>
              <a:t>Zarubin</a:t>
            </a:r>
            <a:r>
              <a:rPr lang="en-US" sz="2400" b="1" i="1" dirty="0" smtClean="0"/>
              <a:t>. </a:t>
            </a:r>
            <a:r>
              <a:rPr lang="en-US" sz="2400" b="1" dirty="0"/>
              <a:t>“Tomography" of the cluster structure of light nuclei via relativistic dissociation</a:t>
            </a:r>
            <a:r>
              <a:rPr lang="en-US" sz="2400" b="1" dirty="0" smtClean="0"/>
              <a:t>”</a:t>
            </a:r>
            <a:r>
              <a:rPr lang="ru-RU" sz="2400" b="1" dirty="0" smtClean="0"/>
              <a:t>. </a:t>
            </a:r>
            <a:r>
              <a:rPr lang="en-US" sz="2400" b="1" dirty="0" smtClean="0"/>
              <a:t> </a:t>
            </a:r>
            <a:r>
              <a:rPr lang="en-US" sz="2400" b="1" dirty="0"/>
              <a:t>Lecture Notes in Physics, Vol. 875, Clusters in Nuclei, 3, pp 51-93, 2013, Springer International Publishing. </a:t>
            </a:r>
            <a:endParaRPr lang="ru-RU" sz="2400" b="1" dirty="0"/>
          </a:p>
        </p:txBody>
      </p:sp>
      <p:sp>
        <p:nvSpPr>
          <p:cNvPr id="13" name="Прямоугольник 12"/>
          <p:cNvSpPr/>
          <p:nvPr/>
        </p:nvSpPr>
        <p:spPr>
          <a:xfrm>
            <a:off x="3347864" y="980728"/>
            <a:ext cx="3096344" cy="1938992"/>
          </a:xfrm>
          <a:prstGeom prst="rect">
            <a:avLst/>
          </a:prstGeom>
        </p:spPr>
        <p:txBody>
          <a:bodyPr wrap="square">
            <a:spAutoFit/>
          </a:bodyPr>
          <a:lstStyle/>
          <a:p>
            <a:r>
              <a:rPr lang="en-US" dirty="0" smtClean="0"/>
              <a:t> </a:t>
            </a:r>
            <a:r>
              <a:rPr lang="en-US" sz="2400" b="1" dirty="0" smtClean="0"/>
              <a:t>These beams  ensure a world-class fundamental study of the structure of the family of light nuclei.</a:t>
            </a:r>
            <a:endParaRPr lang="ru-RU" sz="2400" b="1" dirty="0"/>
          </a:p>
        </p:txBody>
      </p:sp>
      <p:sp>
        <p:nvSpPr>
          <p:cNvPr id="15" name="Прямоугольник 14"/>
          <p:cNvSpPr/>
          <p:nvPr/>
        </p:nvSpPr>
        <p:spPr>
          <a:xfrm>
            <a:off x="3275856" y="2823319"/>
            <a:ext cx="3925305" cy="461665"/>
          </a:xfrm>
          <a:prstGeom prst="rect">
            <a:avLst/>
          </a:prstGeom>
          <a:solidFill>
            <a:schemeClr val="bg1"/>
          </a:solidFill>
        </p:spPr>
        <p:txBody>
          <a:bodyPr wrap="none">
            <a:spAutoFit/>
          </a:bodyPr>
          <a:lstStyle/>
          <a:p>
            <a:pPr>
              <a:spcBef>
                <a:spcPct val="50000"/>
              </a:spcBef>
            </a:pPr>
            <a:r>
              <a:rPr lang="en-US" sz="2400" b="1" u="sng" dirty="0" smtClean="0">
                <a:solidFill>
                  <a:srgbClr val="FF0000"/>
                </a:solidFill>
                <a:latin typeface="Arial" pitchFamily="34" charset="0"/>
                <a:cs typeface="Arial" pitchFamily="34" charset="0"/>
              </a:rPr>
              <a:t>BECQUEREL</a:t>
            </a:r>
            <a:r>
              <a:rPr lang="ru-RU" sz="2400" b="1" u="sng" dirty="0" smtClean="0">
                <a:solidFill>
                  <a:srgbClr val="FF0000"/>
                </a:solidFill>
                <a:latin typeface="Arial" pitchFamily="34" charset="0"/>
                <a:cs typeface="Arial" pitchFamily="34" charset="0"/>
              </a:rPr>
              <a:t> </a:t>
            </a:r>
            <a:r>
              <a:rPr lang="en-US" sz="2400" b="1" u="sng" dirty="0" smtClean="0">
                <a:solidFill>
                  <a:srgbClr val="FF0000"/>
                </a:solidFill>
                <a:latin typeface="Arial" pitchFamily="34" charset="0"/>
                <a:cs typeface="Arial" pitchFamily="34" charset="0"/>
              </a:rPr>
              <a:t>experiment</a:t>
            </a:r>
            <a:r>
              <a:rPr lang="ru-RU" sz="2400" b="1" u="sng" dirty="0" smtClean="0">
                <a:solidFill>
                  <a:srgbClr val="FF0000"/>
                </a:solidFill>
                <a:latin typeface="Arial" pitchFamily="34" charset="0"/>
                <a:cs typeface="Arial" pitchFamily="34" charset="0"/>
              </a:rPr>
              <a:t> </a:t>
            </a:r>
            <a:endParaRPr lang="ru-RU" sz="2400" b="1" u="sng" dirty="0">
              <a:solidFill>
                <a:srgbClr val="FF0000"/>
              </a:solidFill>
              <a:latin typeface="Arial" pitchFamily="34" charset="0"/>
              <a:cs typeface="Arial" pitchFamily="34" charset="0"/>
            </a:endParaRPr>
          </a:p>
        </p:txBody>
      </p:sp>
      <p:pic>
        <p:nvPicPr>
          <p:cNvPr id="188419" name="Picture 3"/>
          <p:cNvPicPr>
            <a:picLocks noChangeAspect="1" noChangeArrowheads="1"/>
          </p:cNvPicPr>
          <p:nvPr/>
        </p:nvPicPr>
        <p:blipFill>
          <a:blip r:embed="rId6" cstate="print"/>
          <a:srcRect/>
          <a:stretch>
            <a:fillRect/>
          </a:stretch>
        </p:blipFill>
        <p:spPr bwMode="auto">
          <a:xfrm>
            <a:off x="755576" y="3356992"/>
            <a:ext cx="2063390" cy="1934915"/>
          </a:xfrm>
          <a:prstGeom prst="rect">
            <a:avLst/>
          </a:prstGeom>
          <a:noFill/>
          <a:ln w="9525">
            <a:noFill/>
            <a:miter lim="800000"/>
            <a:headEnd/>
            <a:tailEnd/>
          </a:ln>
        </p:spPr>
      </p:pic>
      <p:sp>
        <p:nvSpPr>
          <p:cNvPr id="17" name="TextBox 16"/>
          <p:cNvSpPr txBox="1"/>
          <p:nvPr/>
        </p:nvSpPr>
        <p:spPr>
          <a:xfrm>
            <a:off x="971600" y="5157192"/>
            <a:ext cx="1728192" cy="461665"/>
          </a:xfrm>
          <a:prstGeom prst="rect">
            <a:avLst/>
          </a:prstGeom>
          <a:noFill/>
        </p:spPr>
        <p:txBody>
          <a:bodyPr wrap="square" rtlCol="0">
            <a:spAutoFit/>
          </a:bodyPr>
          <a:lstStyle/>
          <a:p>
            <a:r>
              <a:rPr lang="en-US" sz="2400" b="1" dirty="0" smtClean="0">
                <a:latin typeface="Arial" pitchFamily="34" charset="0"/>
                <a:cs typeface="Arial" pitchFamily="34" charset="0"/>
              </a:rPr>
              <a:t>P.I. </a:t>
            </a:r>
            <a:r>
              <a:rPr lang="en-US" sz="2400" b="1" dirty="0" err="1" smtClean="0">
                <a:latin typeface="Arial" pitchFamily="34" charset="0"/>
                <a:cs typeface="Arial" pitchFamily="34" charset="0"/>
              </a:rPr>
              <a:t>Zaruin</a:t>
            </a:r>
            <a:endParaRPr lang="ru-RU" sz="2400" b="1" dirty="0">
              <a:latin typeface="Arial" pitchFamily="34" charset="0"/>
              <a:cs typeface="Arial" pitchFamily="34" charset="0"/>
            </a:endParaRPr>
          </a:p>
        </p:txBody>
      </p:sp>
    </p:spTree>
    <p:extLst>
      <p:ext uri="{BB962C8B-B14F-4D97-AF65-F5344CB8AC3E}">
        <p14:creationId xmlns="" xmlns:p14="http://schemas.microsoft.com/office/powerpoint/2010/main" val="14180894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Номер слайда 8"/>
          <p:cNvSpPr>
            <a:spLocks noGrp="1"/>
          </p:cNvSpPr>
          <p:nvPr>
            <p:ph type="sldNum" sz="quarter" idx="12"/>
          </p:nvPr>
        </p:nvSpPr>
        <p:spPr/>
        <p:txBody>
          <a:bodyPr/>
          <a:lstStyle/>
          <a:p>
            <a:pPr>
              <a:defRPr/>
            </a:pPr>
            <a:fld id="{B9ED1C7E-0F3C-4C54-BD33-5FE6DB89095C}" type="slidenum">
              <a:rPr lang="ru-RU"/>
              <a:pPr>
                <a:defRPr/>
              </a:pPr>
              <a:t>52</a:t>
            </a:fld>
            <a:endParaRPr lang="ru-RU"/>
          </a:p>
        </p:txBody>
      </p:sp>
      <p:sp>
        <p:nvSpPr>
          <p:cNvPr id="21511" name="Text Box 6"/>
          <p:cNvSpPr txBox="1">
            <a:spLocks noChangeArrowheads="1"/>
          </p:cNvSpPr>
          <p:nvPr/>
        </p:nvSpPr>
        <p:spPr bwMode="auto">
          <a:xfrm>
            <a:off x="2411760" y="951111"/>
            <a:ext cx="288032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b="1" u="sng" dirty="0" smtClean="0">
                <a:solidFill>
                  <a:srgbClr val="FF3300"/>
                </a:solidFill>
              </a:rPr>
              <a:t>DELTA experiment</a:t>
            </a:r>
            <a:endParaRPr lang="ru-RU" sz="2400" b="1" u="sng" dirty="0">
              <a:solidFill>
                <a:srgbClr val="FF3300"/>
              </a:solidFill>
            </a:endParaRPr>
          </a:p>
        </p:txBody>
      </p:sp>
      <p:sp>
        <p:nvSpPr>
          <p:cNvPr id="21512" name="Text Box 2"/>
          <p:cNvSpPr txBox="1">
            <a:spLocks noChangeArrowheads="1"/>
          </p:cNvSpPr>
          <p:nvPr/>
        </p:nvSpPr>
        <p:spPr bwMode="auto">
          <a:xfrm>
            <a:off x="2339752" y="1412776"/>
            <a:ext cx="2087562"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b="1" dirty="0" err="1" smtClean="0"/>
              <a:t>V.A.Krasnov</a:t>
            </a:r>
            <a:endParaRPr lang="en-US" sz="2400" b="1" dirty="0" smtClean="0"/>
          </a:p>
        </p:txBody>
      </p:sp>
      <p:pic>
        <p:nvPicPr>
          <p:cNvPr id="15498" name="Picture 138"/>
          <p:cNvPicPr>
            <a:picLocks noChangeAspect="1" noChangeArrowheads="1"/>
          </p:cNvPicPr>
          <p:nvPr/>
        </p:nvPicPr>
        <p:blipFill>
          <a:blip r:embed="rId2" cstate="print"/>
          <a:srcRect/>
          <a:stretch>
            <a:fillRect/>
          </a:stretch>
        </p:blipFill>
        <p:spPr bwMode="auto">
          <a:xfrm>
            <a:off x="5436096" y="4180997"/>
            <a:ext cx="3168352" cy="2677003"/>
          </a:xfrm>
          <a:prstGeom prst="rect">
            <a:avLst/>
          </a:prstGeom>
          <a:noFill/>
          <a:ln w="9525">
            <a:noFill/>
            <a:miter lim="800000"/>
            <a:headEnd/>
            <a:tailEnd/>
          </a:ln>
        </p:spPr>
      </p:pic>
      <p:sp>
        <p:nvSpPr>
          <p:cNvPr id="11" name="Прямоугольник 10"/>
          <p:cNvSpPr/>
          <p:nvPr/>
        </p:nvSpPr>
        <p:spPr>
          <a:xfrm>
            <a:off x="0" y="-27384"/>
            <a:ext cx="9144000" cy="954107"/>
          </a:xfrm>
          <a:prstGeom prst="rect">
            <a:avLst/>
          </a:prstGeom>
        </p:spPr>
        <p:txBody>
          <a:bodyPr wrap="square">
            <a:spAutoFit/>
          </a:bodyPr>
          <a:lstStyle/>
          <a:p>
            <a:pPr algn="ctr"/>
            <a:r>
              <a:rPr lang="en-US" sz="2800" b="1" dirty="0" smtClean="0">
                <a:solidFill>
                  <a:srgbClr val="FF0000"/>
                </a:solidFill>
                <a:latin typeface="Arial" pitchFamily="34" charset="0"/>
                <a:cs typeface="Arial" pitchFamily="34" charset="0"/>
              </a:rPr>
              <a:t>Discovery of the effect of the </a:t>
            </a:r>
            <a:r>
              <a:rPr lang="en-US" sz="2800" b="1" dirty="0" err="1" smtClean="0">
                <a:solidFill>
                  <a:srgbClr val="FF0000"/>
                </a:solidFill>
                <a:latin typeface="Arial" pitchFamily="34" charset="0"/>
                <a:cs typeface="Arial" pitchFamily="34" charset="0"/>
              </a:rPr>
              <a:t>pion</a:t>
            </a:r>
            <a:r>
              <a:rPr lang="en-US" sz="2800" b="1" dirty="0" smtClean="0">
                <a:solidFill>
                  <a:srgbClr val="FF0000"/>
                </a:solidFill>
                <a:latin typeface="Arial" pitchFamily="34" charset="0"/>
                <a:cs typeface="Arial" pitchFamily="34" charset="0"/>
              </a:rPr>
              <a:t> yield growth with increasing the mass of the target</a:t>
            </a:r>
            <a:endParaRPr lang="ru-RU" sz="2800" b="1" dirty="0">
              <a:solidFill>
                <a:srgbClr val="FF0000"/>
              </a:solidFill>
              <a:latin typeface="Arial" pitchFamily="34" charset="0"/>
              <a:cs typeface="Arial" pitchFamily="34" charset="0"/>
            </a:endParaRPr>
          </a:p>
        </p:txBody>
      </p:sp>
      <p:sp>
        <p:nvSpPr>
          <p:cNvPr id="15" name="TextBox 14"/>
          <p:cNvSpPr txBox="1"/>
          <p:nvPr/>
        </p:nvSpPr>
        <p:spPr>
          <a:xfrm>
            <a:off x="251520" y="1023119"/>
            <a:ext cx="2376264" cy="461665"/>
          </a:xfrm>
          <a:prstGeom prst="rect">
            <a:avLst/>
          </a:prstGeom>
          <a:noFill/>
        </p:spPr>
        <p:txBody>
          <a:bodyPr wrap="square" rtlCol="0">
            <a:spAutoFit/>
          </a:bodyPr>
          <a:lstStyle/>
          <a:p>
            <a:r>
              <a:rPr lang="en-US" sz="2400" b="1" dirty="0" smtClean="0">
                <a:latin typeface="Arial" pitchFamily="34" charset="0"/>
                <a:cs typeface="Arial" pitchFamily="34" charset="0"/>
              </a:rPr>
              <a:t>A.B. </a:t>
            </a:r>
            <a:r>
              <a:rPr lang="en-US" sz="2400" b="1" dirty="0" err="1" smtClean="0">
                <a:latin typeface="Arial" pitchFamily="34" charset="0"/>
                <a:cs typeface="Arial" pitchFamily="34" charset="0"/>
              </a:rPr>
              <a:t>Kurepin</a:t>
            </a:r>
            <a:endParaRPr lang="ru-RU" sz="2400" b="1" dirty="0">
              <a:latin typeface="Arial" pitchFamily="34" charset="0"/>
              <a:cs typeface="Arial" pitchFamily="34" charset="0"/>
            </a:endParaRPr>
          </a:p>
        </p:txBody>
      </p:sp>
      <p:pic>
        <p:nvPicPr>
          <p:cNvPr id="15499" name="Picture 139"/>
          <p:cNvPicPr>
            <a:picLocks noChangeAspect="1" noChangeArrowheads="1"/>
          </p:cNvPicPr>
          <p:nvPr/>
        </p:nvPicPr>
        <p:blipFill>
          <a:blip r:embed="rId3" cstate="print"/>
          <a:srcRect/>
          <a:stretch>
            <a:fillRect/>
          </a:stretch>
        </p:blipFill>
        <p:spPr bwMode="auto">
          <a:xfrm>
            <a:off x="2123728" y="1844824"/>
            <a:ext cx="2506678" cy="2694556"/>
          </a:xfrm>
          <a:prstGeom prst="rect">
            <a:avLst/>
          </a:prstGeom>
          <a:noFill/>
          <a:ln w="9525">
            <a:noFill/>
            <a:miter lim="800000"/>
            <a:headEnd/>
            <a:tailEnd/>
          </a:ln>
        </p:spPr>
      </p:pic>
      <p:pic>
        <p:nvPicPr>
          <p:cNvPr id="15500" name="Picture 140"/>
          <p:cNvPicPr>
            <a:picLocks noChangeAspect="1" noChangeArrowheads="1"/>
          </p:cNvPicPr>
          <p:nvPr/>
        </p:nvPicPr>
        <p:blipFill>
          <a:blip r:embed="rId4" cstate="print"/>
          <a:srcRect/>
          <a:stretch>
            <a:fillRect/>
          </a:stretch>
        </p:blipFill>
        <p:spPr bwMode="auto">
          <a:xfrm>
            <a:off x="5175698" y="908720"/>
            <a:ext cx="3788790" cy="3586336"/>
          </a:xfrm>
          <a:prstGeom prst="rect">
            <a:avLst/>
          </a:prstGeom>
          <a:noFill/>
          <a:ln w="9525">
            <a:noFill/>
            <a:miter lim="800000"/>
            <a:headEnd/>
            <a:tailEnd/>
          </a:ln>
        </p:spPr>
      </p:pic>
      <p:sp>
        <p:nvSpPr>
          <p:cNvPr id="13" name="Прямоугольник 12"/>
          <p:cNvSpPr/>
          <p:nvPr/>
        </p:nvSpPr>
        <p:spPr>
          <a:xfrm>
            <a:off x="107504" y="4509120"/>
            <a:ext cx="5256584" cy="2308324"/>
          </a:xfrm>
          <a:prstGeom prst="rect">
            <a:avLst/>
          </a:prstGeom>
        </p:spPr>
        <p:txBody>
          <a:bodyPr wrap="square">
            <a:spAutoFit/>
          </a:bodyPr>
          <a:lstStyle/>
          <a:p>
            <a:pPr lvl="0" fontAlgn="base">
              <a:spcBef>
                <a:spcPct val="0"/>
              </a:spcBef>
              <a:spcAft>
                <a:spcPct val="0"/>
              </a:spcAft>
            </a:pPr>
            <a:r>
              <a:rPr lang="en-US" i="1" dirty="0" err="1" smtClean="0">
                <a:latin typeface="Arial" pitchFamily="34" charset="0"/>
                <a:ea typeface="Calibri" pitchFamily="34" charset="0"/>
                <a:cs typeface="Arial" pitchFamily="34" charset="0"/>
              </a:rPr>
              <a:t>A.N.Livanov</a:t>
            </a:r>
            <a:r>
              <a:rPr lang="en-US" i="1" dirty="0" smtClean="0">
                <a:latin typeface="Arial" pitchFamily="34" charset="0"/>
                <a:ea typeface="Calibri" pitchFamily="34" charset="0"/>
                <a:cs typeface="Arial" pitchFamily="34" charset="0"/>
              </a:rPr>
              <a:t>, </a:t>
            </a:r>
            <a:r>
              <a:rPr lang="en-US" i="1" dirty="0" err="1" smtClean="0">
                <a:latin typeface="Arial" pitchFamily="34" charset="0"/>
                <a:ea typeface="Calibri" pitchFamily="34" charset="0"/>
                <a:cs typeface="Arial" pitchFamily="34" charset="0"/>
              </a:rPr>
              <a:t>Yu.S.Anisimov</a:t>
            </a:r>
            <a:r>
              <a:rPr lang="en-US" i="1" dirty="0" smtClean="0">
                <a:latin typeface="Arial" pitchFamily="34" charset="0"/>
                <a:ea typeface="Calibri" pitchFamily="34" charset="0"/>
                <a:cs typeface="Arial" pitchFamily="34" charset="0"/>
              </a:rPr>
              <a:t>, </a:t>
            </a:r>
            <a:r>
              <a:rPr lang="en-US" i="1" dirty="0" err="1" smtClean="0">
                <a:latin typeface="Arial" pitchFamily="34" charset="0"/>
                <a:ea typeface="Calibri" pitchFamily="34" charset="0"/>
                <a:cs typeface="Arial" pitchFamily="34" charset="0"/>
              </a:rPr>
              <a:t>S.Gmuca</a:t>
            </a:r>
            <a:r>
              <a:rPr lang="en-US" i="1" dirty="0" smtClean="0">
                <a:latin typeface="Arial" pitchFamily="34" charset="0"/>
                <a:ea typeface="Calibri" pitchFamily="34" charset="0"/>
                <a:cs typeface="Arial" pitchFamily="34" charset="0"/>
              </a:rPr>
              <a:t>, </a:t>
            </a:r>
            <a:r>
              <a:rPr lang="en-US" i="1" dirty="0" err="1" smtClean="0">
                <a:latin typeface="Arial" pitchFamily="34" charset="0"/>
                <a:ea typeface="Calibri" pitchFamily="34" charset="0"/>
                <a:cs typeface="Arial" pitchFamily="34" charset="0"/>
              </a:rPr>
              <a:t>Yu.V.Gurchin</a:t>
            </a:r>
            <a:r>
              <a:rPr lang="en-US" i="1" dirty="0" smtClean="0">
                <a:latin typeface="Arial" pitchFamily="34" charset="0"/>
                <a:ea typeface="Calibri" pitchFamily="34" charset="0"/>
                <a:cs typeface="Arial" pitchFamily="34" charset="0"/>
              </a:rPr>
              <a:t>, </a:t>
            </a:r>
            <a:r>
              <a:rPr lang="en-US" i="1" dirty="0" err="1" smtClean="0">
                <a:latin typeface="Arial" pitchFamily="34" charset="0"/>
                <a:ea typeface="Calibri" pitchFamily="34" charset="0"/>
                <a:cs typeface="Arial" pitchFamily="34" charset="0"/>
              </a:rPr>
              <a:t>M.Janek</a:t>
            </a:r>
            <a:r>
              <a:rPr lang="en-US" i="1" dirty="0" smtClean="0">
                <a:latin typeface="Arial" pitchFamily="34" charset="0"/>
                <a:ea typeface="Calibri" pitchFamily="34" charset="0"/>
                <a:cs typeface="Arial" pitchFamily="34" charset="0"/>
              </a:rPr>
              <a:t>, </a:t>
            </a:r>
            <a:r>
              <a:rPr lang="en-US" i="1" dirty="0" err="1" smtClean="0">
                <a:latin typeface="Arial" pitchFamily="34" charset="0"/>
                <a:ea typeface="Calibri" pitchFamily="34" charset="0"/>
                <a:cs typeface="Arial" pitchFamily="34" charset="0"/>
              </a:rPr>
              <a:t>A.S.Kiselev</a:t>
            </a:r>
            <a:r>
              <a:rPr lang="en-US" i="1" dirty="0" smtClean="0">
                <a:latin typeface="Arial" pitchFamily="34" charset="0"/>
                <a:ea typeface="Calibri" pitchFamily="34" charset="0"/>
                <a:cs typeface="Arial" pitchFamily="34" charset="0"/>
              </a:rPr>
              <a:t>, </a:t>
            </a:r>
            <a:r>
              <a:rPr lang="en-US" i="1" dirty="0" err="1" smtClean="0">
                <a:latin typeface="Arial" pitchFamily="34" charset="0"/>
                <a:ea typeface="Calibri" pitchFamily="34" charset="0"/>
                <a:cs typeface="Arial" pitchFamily="34" charset="0"/>
              </a:rPr>
              <a:t>V.A.Kizka</a:t>
            </a:r>
            <a:r>
              <a:rPr lang="en-US" i="1" dirty="0" smtClean="0">
                <a:latin typeface="Arial" pitchFamily="34" charset="0"/>
                <a:ea typeface="Calibri" pitchFamily="34" charset="0"/>
                <a:cs typeface="Arial" pitchFamily="34" charset="0"/>
              </a:rPr>
              <a:t>, </a:t>
            </a:r>
            <a:r>
              <a:rPr lang="en-US" i="1" dirty="0" err="1" smtClean="0">
                <a:latin typeface="Arial" pitchFamily="34" charset="0"/>
                <a:ea typeface="Calibri" pitchFamily="34" charset="0"/>
                <a:cs typeface="Arial" pitchFamily="34" charset="0"/>
              </a:rPr>
              <a:t>V.A.Krasnov</a:t>
            </a:r>
            <a:r>
              <a:rPr lang="en-US" i="1" dirty="0" smtClean="0">
                <a:latin typeface="Arial" pitchFamily="34" charset="0"/>
                <a:ea typeface="Calibri" pitchFamily="34" charset="0"/>
                <a:cs typeface="Arial" pitchFamily="34" charset="0"/>
              </a:rPr>
              <a:t>, </a:t>
            </a:r>
            <a:r>
              <a:rPr lang="en-US" i="1" dirty="0" err="1" smtClean="0">
                <a:latin typeface="Arial" pitchFamily="34" charset="0"/>
                <a:ea typeface="Calibri" pitchFamily="34" charset="0"/>
                <a:cs typeface="Arial" pitchFamily="34" charset="0"/>
              </a:rPr>
              <a:t>S.N.Kuznetsov</a:t>
            </a:r>
            <a:r>
              <a:rPr lang="en-US" i="1" dirty="0" smtClean="0">
                <a:latin typeface="Arial" pitchFamily="34" charset="0"/>
                <a:ea typeface="Calibri" pitchFamily="34" charset="0"/>
                <a:cs typeface="Arial" pitchFamily="34" charset="0"/>
              </a:rPr>
              <a:t>, </a:t>
            </a:r>
            <a:r>
              <a:rPr lang="en-US" i="1" dirty="0" err="1" smtClean="0">
                <a:latin typeface="Arial" pitchFamily="34" charset="0"/>
                <a:ea typeface="Calibri" pitchFamily="34" charset="0"/>
                <a:cs typeface="Arial" pitchFamily="34" charset="0"/>
              </a:rPr>
              <a:t>V.P.Ladygin</a:t>
            </a:r>
            <a:r>
              <a:rPr lang="en-US" i="1" dirty="0" smtClean="0">
                <a:latin typeface="Arial" pitchFamily="34" charset="0"/>
                <a:ea typeface="Calibri" pitchFamily="34" charset="0"/>
                <a:cs typeface="Arial" pitchFamily="34" charset="0"/>
              </a:rPr>
              <a:t>, </a:t>
            </a:r>
            <a:r>
              <a:rPr lang="en-US" i="1" dirty="0" err="1" smtClean="0">
                <a:latin typeface="Arial" pitchFamily="34" charset="0"/>
                <a:ea typeface="Calibri" pitchFamily="34" charset="0"/>
                <a:cs typeface="Arial" pitchFamily="34" charset="0"/>
              </a:rPr>
              <a:t>A.I.Malakhov</a:t>
            </a:r>
            <a:r>
              <a:rPr lang="en-US" i="1" dirty="0" smtClean="0">
                <a:latin typeface="Arial" pitchFamily="34" charset="0"/>
                <a:ea typeface="Calibri" pitchFamily="34" charset="0"/>
                <a:cs typeface="Arial" pitchFamily="34" charset="0"/>
              </a:rPr>
              <a:t>, </a:t>
            </a:r>
            <a:r>
              <a:rPr lang="en-US" i="1" dirty="0" err="1" smtClean="0">
                <a:latin typeface="Arial" pitchFamily="34" charset="0"/>
                <a:ea typeface="Calibri" pitchFamily="34" charset="0"/>
                <a:cs typeface="Arial" pitchFamily="34" charset="0"/>
              </a:rPr>
              <a:t>J.Kliman</a:t>
            </a:r>
            <a:r>
              <a:rPr lang="en-US" i="1" dirty="0" smtClean="0">
                <a:latin typeface="Arial" pitchFamily="34" charset="0"/>
                <a:ea typeface="Calibri" pitchFamily="34" charset="0"/>
                <a:cs typeface="Arial" pitchFamily="34" charset="0"/>
              </a:rPr>
              <a:t>, </a:t>
            </a:r>
            <a:r>
              <a:rPr lang="en-US" i="1" dirty="0" err="1" smtClean="0">
                <a:latin typeface="Arial" pitchFamily="34" charset="0"/>
                <a:ea typeface="Calibri" pitchFamily="34" charset="0"/>
                <a:cs typeface="Arial" pitchFamily="34" charset="0"/>
              </a:rPr>
              <a:t>V.Matousek</a:t>
            </a:r>
            <a:r>
              <a:rPr lang="en-US" i="1" dirty="0" smtClean="0">
                <a:latin typeface="Arial" pitchFamily="34" charset="0"/>
                <a:ea typeface="Calibri" pitchFamily="34" charset="0"/>
                <a:cs typeface="Arial" pitchFamily="34" charset="0"/>
              </a:rPr>
              <a:t>, </a:t>
            </a:r>
            <a:r>
              <a:rPr lang="en-US" i="1" dirty="0" err="1" smtClean="0">
                <a:latin typeface="Arial" pitchFamily="34" charset="0"/>
                <a:ea typeface="Calibri" pitchFamily="34" charset="0"/>
                <a:cs typeface="Arial" pitchFamily="34" charset="0"/>
              </a:rPr>
              <a:t>M.Morkhach</a:t>
            </a:r>
            <a:r>
              <a:rPr lang="en-US" i="1" dirty="0" smtClean="0">
                <a:latin typeface="Arial" pitchFamily="34" charset="0"/>
                <a:ea typeface="Calibri" pitchFamily="34" charset="0"/>
                <a:cs typeface="Arial" pitchFamily="34" charset="0"/>
              </a:rPr>
              <a:t>, </a:t>
            </a:r>
            <a:r>
              <a:rPr lang="en-US" i="1" dirty="0" err="1" smtClean="0">
                <a:latin typeface="Arial" pitchFamily="34" charset="0"/>
                <a:ea typeface="Calibri" pitchFamily="34" charset="0"/>
                <a:cs typeface="Arial" pitchFamily="34" charset="0"/>
              </a:rPr>
              <a:t>E.B.Plekhanov</a:t>
            </a:r>
            <a:r>
              <a:rPr lang="en-US" i="1" dirty="0" smtClean="0">
                <a:latin typeface="Arial" pitchFamily="34" charset="0"/>
                <a:ea typeface="Calibri" pitchFamily="34" charset="0"/>
                <a:cs typeface="Arial" pitchFamily="34" charset="0"/>
              </a:rPr>
              <a:t>, </a:t>
            </a:r>
            <a:r>
              <a:rPr lang="en-US" i="1" dirty="0" err="1" smtClean="0">
                <a:latin typeface="Arial" pitchFamily="34" charset="0"/>
                <a:ea typeface="Calibri" pitchFamily="34" charset="0"/>
                <a:cs typeface="Arial" pitchFamily="34" charset="0"/>
              </a:rPr>
              <a:t>I.Turzo</a:t>
            </a:r>
            <a:r>
              <a:rPr lang="en-US" i="1" dirty="0" smtClean="0">
                <a:latin typeface="Arial" pitchFamily="34" charset="0"/>
                <a:ea typeface="Calibri" pitchFamily="34" charset="0"/>
                <a:cs typeface="Arial" pitchFamily="34" charset="0"/>
              </a:rPr>
              <a:t>, </a:t>
            </a:r>
            <a:r>
              <a:rPr lang="en-US" i="1" dirty="0" err="1" smtClean="0">
                <a:latin typeface="Arial" pitchFamily="34" charset="0"/>
                <a:ea typeface="Calibri" pitchFamily="34" charset="0"/>
                <a:cs typeface="Arial" pitchFamily="34" charset="0"/>
              </a:rPr>
              <a:t>A.B.Kurepin</a:t>
            </a:r>
            <a:r>
              <a:rPr lang="en-US" i="1" dirty="0" smtClean="0">
                <a:latin typeface="Arial" pitchFamily="34" charset="0"/>
                <a:ea typeface="Calibri" pitchFamily="34" charset="0"/>
                <a:cs typeface="Arial" pitchFamily="34" charset="0"/>
              </a:rPr>
              <a:t>, </a:t>
            </a:r>
            <a:r>
              <a:rPr lang="en-US" i="1" dirty="0" err="1" smtClean="0">
                <a:latin typeface="Arial" pitchFamily="34" charset="0"/>
                <a:ea typeface="Calibri" pitchFamily="34" charset="0"/>
                <a:cs typeface="Arial" pitchFamily="34" charset="0"/>
              </a:rPr>
              <a:t>T.A.Vasiliev</a:t>
            </a:r>
            <a:r>
              <a:rPr lang="en-US" dirty="0" smtClean="0">
                <a:latin typeface="Arial" pitchFamily="34" charset="0"/>
                <a:ea typeface="Calibri" pitchFamily="34" charset="0"/>
                <a:cs typeface="Arial" pitchFamily="34" charset="0"/>
              </a:rPr>
              <a:t>. </a:t>
            </a:r>
            <a:r>
              <a:rPr lang="en-US" b="1" dirty="0" smtClean="0">
                <a:solidFill>
                  <a:srgbClr val="000000"/>
                </a:solidFill>
                <a:latin typeface="Arial" pitchFamily="34" charset="0"/>
                <a:ea typeface="Times New Roman" pitchFamily="18" charset="0"/>
                <a:cs typeface="Arial" pitchFamily="34" charset="0"/>
              </a:rPr>
              <a:t>Search for resonant structure in the </a:t>
            </a:r>
            <a:r>
              <a:rPr lang="en-US" b="1" dirty="0" err="1" smtClean="0">
                <a:solidFill>
                  <a:srgbClr val="000000"/>
                </a:solidFill>
                <a:latin typeface="Arial" pitchFamily="34" charset="0"/>
                <a:ea typeface="Times New Roman" pitchFamily="18" charset="0"/>
                <a:cs typeface="Arial" pitchFamily="34" charset="0"/>
              </a:rPr>
              <a:t>pion</a:t>
            </a:r>
            <a:r>
              <a:rPr lang="en-US" b="1" dirty="0" smtClean="0">
                <a:solidFill>
                  <a:srgbClr val="000000"/>
                </a:solidFill>
                <a:latin typeface="Arial" pitchFamily="34" charset="0"/>
                <a:ea typeface="Times New Roman" pitchFamily="18" charset="0"/>
                <a:cs typeface="Arial" pitchFamily="34" charset="0"/>
              </a:rPr>
              <a:t> production reaction on the </a:t>
            </a:r>
            <a:r>
              <a:rPr lang="en-US" b="1" dirty="0" err="1" smtClean="0">
                <a:solidFill>
                  <a:srgbClr val="000000"/>
                </a:solidFill>
                <a:latin typeface="Arial" pitchFamily="34" charset="0"/>
                <a:ea typeface="Times New Roman" pitchFamily="18" charset="0"/>
                <a:cs typeface="Arial" pitchFamily="34" charset="0"/>
              </a:rPr>
              <a:t>Nuclotron</a:t>
            </a:r>
            <a:r>
              <a:rPr lang="en-US" b="1" dirty="0" smtClean="0">
                <a:solidFill>
                  <a:srgbClr val="000000"/>
                </a:solidFill>
                <a:latin typeface="Arial" pitchFamily="34" charset="0"/>
                <a:ea typeface="Times New Roman" pitchFamily="18" charset="0"/>
                <a:cs typeface="Arial" pitchFamily="34" charset="0"/>
              </a:rPr>
              <a:t> internal beam. </a:t>
            </a:r>
            <a:r>
              <a:rPr lang="en-US" b="1" dirty="0" err="1" smtClean="0">
                <a:latin typeface="Arial" pitchFamily="34" charset="0"/>
                <a:ea typeface="Calibri" pitchFamily="34" charset="0"/>
                <a:cs typeface="Arial" pitchFamily="34" charset="0"/>
              </a:rPr>
              <a:t>Int.J.Mod.Physics</a:t>
            </a:r>
            <a:r>
              <a:rPr lang="en-US" b="1" dirty="0" smtClean="0">
                <a:latin typeface="Arial" pitchFamily="34" charset="0"/>
                <a:ea typeface="Calibri" pitchFamily="34" charset="0"/>
                <a:cs typeface="Arial" pitchFamily="34" charset="0"/>
              </a:rPr>
              <a:t>, A22 (2007) 604-607.</a:t>
            </a:r>
            <a:endParaRPr lang="en-US" b="1" dirty="0" smtClean="0">
              <a:latin typeface="Arial" pitchFamily="34" charset="0"/>
              <a:cs typeface="Arial" pitchFamily="34" charset="0"/>
            </a:endParaRPr>
          </a:p>
        </p:txBody>
      </p:sp>
      <p:pic>
        <p:nvPicPr>
          <p:cNvPr id="190465" name="Picture 1"/>
          <p:cNvPicPr>
            <a:picLocks noChangeAspect="1" noChangeArrowheads="1"/>
          </p:cNvPicPr>
          <p:nvPr/>
        </p:nvPicPr>
        <p:blipFill>
          <a:blip r:embed="rId5" cstate="print"/>
          <a:srcRect/>
          <a:stretch>
            <a:fillRect/>
          </a:stretch>
        </p:blipFill>
        <p:spPr bwMode="auto">
          <a:xfrm>
            <a:off x="251520" y="1484784"/>
            <a:ext cx="1669192" cy="2016224"/>
          </a:xfrm>
          <a:prstGeom prst="rect">
            <a:avLst/>
          </a:prstGeom>
          <a:noFill/>
          <a:ln w="3175">
            <a:solidFill>
              <a:schemeClr val="bg1">
                <a:lumMod val="65000"/>
              </a:schemeClr>
            </a:solidFill>
            <a:miter lim="800000"/>
            <a:headEnd/>
            <a:tailEnd/>
          </a:ln>
        </p:spPr>
      </p:pic>
    </p:spTree>
    <p:extLst>
      <p:ext uri="{BB962C8B-B14F-4D97-AF65-F5344CB8AC3E}">
        <p14:creationId xmlns="" xmlns:p14="http://schemas.microsoft.com/office/powerpoint/2010/main" val="339658419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Номер слайда 8"/>
          <p:cNvSpPr>
            <a:spLocks noGrp="1"/>
          </p:cNvSpPr>
          <p:nvPr>
            <p:ph type="sldNum" sz="quarter" idx="12"/>
          </p:nvPr>
        </p:nvSpPr>
        <p:spPr/>
        <p:txBody>
          <a:bodyPr/>
          <a:lstStyle/>
          <a:p>
            <a:pPr>
              <a:defRPr/>
            </a:pPr>
            <a:fld id="{D840847C-7F4F-4BA2-A93B-5E422DDB4B85}" type="slidenum">
              <a:rPr lang="ru-RU"/>
              <a:pPr>
                <a:defRPr/>
              </a:pPr>
              <a:t>53</a:t>
            </a:fld>
            <a:endParaRPr lang="ru-RU"/>
          </a:p>
        </p:txBody>
      </p:sp>
      <p:pic>
        <p:nvPicPr>
          <p:cNvPr id="16387" name="Picture 2"/>
          <p:cNvPicPr>
            <a:picLocks noGrp="1" noChangeAspect="1" noChangeArrowheads="1"/>
          </p:cNvPicPr>
          <p:nvPr>
            <p:ph sz="quarter" idx="1"/>
          </p:nvPr>
        </p:nvPicPr>
        <p:blipFill>
          <a:blip r:embed="rId3" cstate="print">
            <a:extLst>
              <a:ext uri="{28A0092B-C50C-407E-A947-70E740481C1C}">
                <a14:useLocalDpi xmlns="" xmlns:a14="http://schemas.microsoft.com/office/drawing/2010/main" val="0"/>
              </a:ext>
            </a:extLst>
          </a:blip>
          <a:srcRect/>
          <a:stretch>
            <a:fillRect/>
          </a:stretch>
        </p:blipFill>
        <p:spPr>
          <a:xfrm>
            <a:off x="755576" y="908720"/>
            <a:ext cx="2236644" cy="3165922"/>
          </a:xfrm>
          <a:noFill/>
        </p:spPr>
      </p:pic>
      <p:graphicFrame>
        <p:nvGraphicFramePr>
          <p:cNvPr id="16389" name="Object 4"/>
          <p:cNvGraphicFramePr>
            <a:graphicFrameLocks noGrp="1" noChangeAspect="1"/>
          </p:cNvGraphicFramePr>
          <p:nvPr>
            <p:ph sz="quarter" idx="4"/>
          </p:nvPr>
        </p:nvGraphicFramePr>
        <p:xfrm>
          <a:off x="2270001" y="4077072"/>
          <a:ext cx="2085975" cy="2592388"/>
        </p:xfrm>
        <a:graphic>
          <a:graphicData uri="http://schemas.openxmlformats.org/presentationml/2006/ole">
            <p:oleObj spid="_x0000_s16606" name="Точечный рисунок" r:id="rId4" imgW="4409524" imgH="5477640" progId="PBrush">
              <p:embed/>
            </p:oleObj>
          </a:graphicData>
        </a:graphic>
      </p:graphicFrame>
      <p:graphicFrame>
        <p:nvGraphicFramePr>
          <p:cNvPr id="16390" name="Object 6"/>
          <p:cNvGraphicFramePr>
            <a:graphicFrameLocks noChangeAspect="1"/>
          </p:cNvGraphicFramePr>
          <p:nvPr/>
        </p:nvGraphicFramePr>
        <p:xfrm>
          <a:off x="3635896" y="752370"/>
          <a:ext cx="4295172" cy="3108678"/>
        </p:xfrm>
        <a:graphic>
          <a:graphicData uri="http://schemas.openxmlformats.org/presentationml/2006/ole">
            <p:oleObj spid="_x0000_s16607" name="Точечный рисунок" r:id="rId5" imgW="8040222" imgH="5819048" progId="PBrush">
              <p:embed/>
            </p:oleObj>
          </a:graphicData>
        </a:graphic>
      </p:graphicFrame>
      <p:sp>
        <p:nvSpPr>
          <p:cNvPr id="16391" name="Text Box 7"/>
          <p:cNvSpPr txBox="1">
            <a:spLocks noChangeArrowheads="1"/>
          </p:cNvSpPr>
          <p:nvPr/>
        </p:nvSpPr>
        <p:spPr bwMode="auto">
          <a:xfrm>
            <a:off x="323528" y="404664"/>
            <a:ext cx="3024336"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800" b="1" u="sng" dirty="0" smtClean="0">
                <a:solidFill>
                  <a:srgbClr val="FF3300"/>
                </a:solidFill>
              </a:rPr>
              <a:t>LNS experiment</a:t>
            </a:r>
            <a:endParaRPr lang="ru-RU" sz="2800" b="1" u="sng" dirty="0">
              <a:solidFill>
                <a:srgbClr val="FF3300"/>
              </a:solidFill>
            </a:endParaRPr>
          </a:p>
        </p:txBody>
      </p:sp>
      <p:sp>
        <p:nvSpPr>
          <p:cNvPr id="16393" name="Text Box 7"/>
          <p:cNvSpPr txBox="1">
            <a:spLocks noChangeArrowheads="1"/>
          </p:cNvSpPr>
          <p:nvPr/>
        </p:nvSpPr>
        <p:spPr bwMode="auto">
          <a:xfrm>
            <a:off x="323850" y="3687415"/>
            <a:ext cx="223192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b="1" dirty="0" smtClean="0"/>
              <a:t>V.P. </a:t>
            </a:r>
            <a:r>
              <a:rPr lang="en-US" sz="2400" b="1" dirty="0" err="1" smtClean="0"/>
              <a:t>Ladygin</a:t>
            </a:r>
            <a:endParaRPr lang="ru-RU" sz="2400" b="1" dirty="0"/>
          </a:p>
        </p:txBody>
      </p:sp>
      <p:graphicFrame>
        <p:nvGraphicFramePr>
          <p:cNvPr id="16394" name="Object 9"/>
          <p:cNvGraphicFramePr>
            <a:graphicFrameLocks noGrp="1" noChangeAspect="1"/>
          </p:cNvGraphicFramePr>
          <p:nvPr>
            <p:ph sz="quarter" idx="2"/>
          </p:nvPr>
        </p:nvGraphicFramePr>
        <p:xfrm>
          <a:off x="3923928" y="4304183"/>
          <a:ext cx="2376488" cy="1789113"/>
        </p:xfrm>
        <a:graphic>
          <a:graphicData uri="http://schemas.openxmlformats.org/presentationml/2006/ole">
            <p:oleObj spid="_x0000_s16608" name="Точечный рисунок" r:id="rId6" imgW="6238095" imgH="4695238" progId="PBrush">
              <p:embed/>
            </p:oleObj>
          </a:graphicData>
        </a:graphic>
      </p:graphicFrame>
      <p:graphicFrame>
        <p:nvGraphicFramePr>
          <p:cNvPr id="16395" name="Object 5"/>
          <p:cNvGraphicFramePr>
            <a:graphicFrameLocks noChangeAspect="1"/>
          </p:cNvGraphicFramePr>
          <p:nvPr/>
        </p:nvGraphicFramePr>
        <p:xfrm>
          <a:off x="6804248" y="2924944"/>
          <a:ext cx="2191409" cy="2679452"/>
        </p:xfrm>
        <a:graphic>
          <a:graphicData uri="http://schemas.openxmlformats.org/presentationml/2006/ole">
            <p:oleObj spid="_x0000_s16609" name="Точечный рисунок" r:id="rId7" imgW="6200000" imgH="7582958" progId="PBrush">
              <p:embed/>
            </p:oleObj>
          </a:graphicData>
        </a:graphic>
      </p:graphicFrame>
      <p:sp>
        <p:nvSpPr>
          <p:cNvPr id="16396" name="Text Box 8"/>
          <p:cNvSpPr txBox="1">
            <a:spLocks noChangeArrowheads="1"/>
          </p:cNvSpPr>
          <p:nvPr/>
        </p:nvSpPr>
        <p:spPr bwMode="auto">
          <a:xfrm>
            <a:off x="4355976" y="3831431"/>
            <a:ext cx="266429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b="1" dirty="0" smtClean="0"/>
              <a:t>H. Sakai </a:t>
            </a:r>
            <a:r>
              <a:rPr lang="ru-RU" sz="2400" b="1" dirty="0" smtClean="0"/>
              <a:t>(</a:t>
            </a:r>
            <a:r>
              <a:rPr lang="en-US" sz="2400" b="1" dirty="0" smtClean="0"/>
              <a:t>Japan</a:t>
            </a:r>
            <a:r>
              <a:rPr lang="ru-RU" sz="2400" b="1" dirty="0" smtClean="0"/>
              <a:t>)</a:t>
            </a:r>
            <a:endParaRPr lang="ru-RU" sz="2400" b="1" dirty="0"/>
          </a:p>
        </p:txBody>
      </p:sp>
      <p:graphicFrame>
        <p:nvGraphicFramePr>
          <p:cNvPr id="16397" name="Object 13"/>
          <p:cNvGraphicFramePr>
            <a:graphicFrameLocks noChangeAspect="1"/>
          </p:cNvGraphicFramePr>
          <p:nvPr/>
        </p:nvGraphicFramePr>
        <p:xfrm>
          <a:off x="5796136" y="4941168"/>
          <a:ext cx="1943100" cy="1852612"/>
        </p:xfrm>
        <a:graphic>
          <a:graphicData uri="http://schemas.openxmlformats.org/presentationml/2006/ole">
            <p:oleObj spid="_x0000_s16610" name="Точечный рисунок" r:id="rId8" imgW="4514286" imgH="4304762" progId="PBrush">
              <p:embed/>
            </p:oleObj>
          </a:graphicData>
        </a:graphic>
      </p:graphicFrame>
      <p:sp>
        <p:nvSpPr>
          <p:cNvPr id="13" name="Прямоугольник 12"/>
          <p:cNvSpPr/>
          <p:nvPr/>
        </p:nvSpPr>
        <p:spPr>
          <a:xfrm>
            <a:off x="344693" y="-27384"/>
            <a:ext cx="8812028" cy="523220"/>
          </a:xfrm>
          <a:prstGeom prst="rect">
            <a:avLst/>
          </a:prstGeom>
        </p:spPr>
        <p:txBody>
          <a:bodyPr wrap="none">
            <a:spAutoFit/>
          </a:bodyPr>
          <a:lstStyle/>
          <a:p>
            <a:r>
              <a:rPr lang="en-US" sz="2800" b="1" dirty="0" smtClean="0">
                <a:solidFill>
                  <a:srgbClr val="FF0000"/>
                </a:solidFill>
                <a:latin typeface="Arial" pitchFamily="34" charset="0"/>
                <a:cs typeface="Arial" pitchFamily="34" charset="0"/>
              </a:rPr>
              <a:t>Unique results with </a:t>
            </a:r>
            <a:r>
              <a:rPr lang="en-US" sz="2800" b="1" dirty="0" err="1" smtClean="0">
                <a:solidFill>
                  <a:srgbClr val="FF0000"/>
                </a:solidFill>
                <a:latin typeface="Arial" pitchFamily="34" charset="0"/>
                <a:cs typeface="Arial" pitchFamily="34" charset="0"/>
              </a:rPr>
              <a:t>Nuclotron</a:t>
            </a:r>
            <a:r>
              <a:rPr lang="en-US" sz="2800" b="1" dirty="0" smtClean="0">
                <a:solidFill>
                  <a:srgbClr val="FF0000"/>
                </a:solidFill>
                <a:latin typeface="Arial" pitchFamily="34" charset="0"/>
                <a:cs typeface="Arial" pitchFamily="34" charset="0"/>
              </a:rPr>
              <a:t> polarized deuterons</a:t>
            </a:r>
            <a:endParaRPr lang="ru-RU" sz="2800" b="1" dirty="0">
              <a:solidFill>
                <a:srgbClr val="FF0000"/>
              </a:solidFill>
              <a:latin typeface="Arial" pitchFamily="34" charset="0"/>
              <a:cs typeface="Arial" pitchFamily="34" charset="0"/>
            </a:endParaRPr>
          </a:p>
        </p:txBody>
      </p:sp>
      <p:pic>
        <p:nvPicPr>
          <p:cNvPr id="16611" name="Picture 227"/>
          <p:cNvPicPr>
            <a:picLocks noChangeAspect="1" noChangeArrowheads="1"/>
          </p:cNvPicPr>
          <p:nvPr/>
        </p:nvPicPr>
        <p:blipFill>
          <a:blip r:embed="rId9" cstate="print"/>
          <a:srcRect/>
          <a:stretch>
            <a:fillRect/>
          </a:stretch>
        </p:blipFill>
        <p:spPr bwMode="auto">
          <a:xfrm>
            <a:off x="179512" y="4077072"/>
            <a:ext cx="1971675" cy="2286000"/>
          </a:xfrm>
          <a:prstGeom prst="rect">
            <a:avLst/>
          </a:prstGeom>
          <a:noFill/>
          <a:ln w="9525">
            <a:noFill/>
            <a:miter lim="800000"/>
            <a:headEnd/>
            <a:tailEnd/>
          </a:ln>
        </p:spPr>
      </p:pic>
      <p:sp>
        <p:nvSpPr>
          <p:cNvPr id="14" name="TextBox 13"/>
          <p:cNvSpPr txBox="1"/>
          <p:nvPr/>
        </p:nvSpPr>
        <p:spPr>
          <a:xfrm>
            <a:off x="179512" y="3068960"/>
            <a:ext cx="3384376" cy="646331"/>
          </a:xfrm>
          <a:prstGeom prst="rect">
            <a:avLst/>
          </a:prstGeom>
          <a:noFill/>
        </p:spPr>
        <p:txBody>
          <a:bodyPr wrap="square" rtlCol="0">
            <a:spAutoFit/>
          </a:bodyPr>
          <a:lstStyle/>
          <a:p>
            <a:r>
              <a:rPr lang="en-US" b="1" dirty="0" smtClean="0"/>
              <a:t>Very important for understanding three-nucleon forces</a:t>
            </a:r>
            <a:endParaRPr lang="ru-RU" b="1" dirty="0"/>
          </a:p>
        </p:txBody>
      </p:sp>
    </p:spTree>
    <p:extLst>
      <p:ext uri="{BB962C8B-B14F-4D97-AF65-F5344CB8AC3E}">
        <p14:creationId xmlns="" xmlns:p14="http://schemas.microsoft.com/office/powerpoint/2010/main" val="859724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2"/>
          <p:cNvGraphicFramePr>
            <a:graphicFrameLocks noChangeAspect="1"/>
          </p:cNvGraphicFramePr>
          <p:nvPr/>
        </p:nvGraphicFramePr>
        <p:xfrm>
          <a:off x="179513" y="1124744"/>
          <a:ext cx="4287078" cy="4176464"/>
        </p:xfrm>
        <a:graphic>
          <a:graphicData uri="http://schemas.openxmlformats.org/presentationml/2006/ole">
            <p:oleObj spid="_x0000_s11312" name="Точечный рисунок" r:id="rId3" imgW="7000000" imgH="6819048" progId="PBrush">
              <p:embed/>
            </p:oleObj>
          </a:graphicData>
        </a:graphic>
      </p:graphicFrame>
      <p:pic>
        <p:nvPicPr>
          <p:cNvPr id="12291" name="Picture 3" descr="Sharov_PereFoto"/>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355976" y="2492896"/>
            <a:ext cx="2159000" cy="1951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2"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660232" y="1340768"/>
            <a:ext cx="2376934" cy="18859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93" name="Text Box 5"/>
          <p:cNvSpPr txBox="1">
            <a:spLocks noChangeArrowheads="1"/>
          </p:cNvSpPr>
          <p:nvPr/>
        </p:nvSpPr>
        <p:spPr bwMode="auto">
          <a:xfrm>
            <a:off x="107504" y="2060848"/>
            <a:ext cx="4679950" cy="396875"/>
          </a:xfrm>
          <a:prstGeom prst="rect">
            <a:avLst/>
          </a:prstGeom>
          <a:solidFill>
            <a:schemeClr val="bg1"/>
          </a:solid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000" b="1" i="1" dirty="0" err="1">
                <a:solidFill>
                  <a:srgbClr val="3333FF"/>
                </a:solidFill>
              </a:rPr>
              <a:t>R</a:t>
            </a:r>
            <a:r>
              <a:rPr lang="en-US" sz="2000" b="1" i="1" baseline="-25000" dirty="0" err="1">
                <a:solidFill>
                  <a:srgbClr val="3333FF"/>
                </a:solidFill>
              </a:rPr>
              <a:t>dp</a:t>
            </a:r>
            <a:r>
              <a:rPr lang="en-US" sz="2000" b="1" i="1" dirty="0">
                <a:solidFill>
                  <a:srgbClr val="3333FF"/>
                </a:solidFill>
              </a:rPr>
              <a:t> </a:t>
            </a:r>
            <a:r>
              <a:rPr lang="en-US" sz="2000" b="1" i="1" dirty="0" smtClean="0">
                <a:solidFill>
                  <a:srgbClr val="3333FF"/>
                </a:solidFill>
              </a:rPr>
              <a:t>(0</a:t>
            </a:r>
            <a:r>
              <a:rPr lang="en-US" sz="2000" b="1" i="1" baseline="30000" dirty="0" smtClean="0">
                <a:solidFill>
                  <a:srgbClr val="3333FF"/>
                </a:solidFill>
              </a:rPr>
              <a:t>0</a:t>
            </a:r>
            <a:r>
              <a:rPr lang="en-US" sz="2000" b="1" i="1" dirty="0" smtClean="0">
                <a:solidFill>
                  <a:srgbClr val="3333FF"/>
                </a:solidFill>
              </a:rPr>
              <a:t>)= </a:t>
            </a:r>
            <a:r>
              <a:rPr lang="en-US" sz="2000" b="1" i="1" dirty="0">
                <a:solidFill>
                  <a:srgbClr val="3333FF"/>
                </a:solidFill>
              </a:rPr>
              <a:t>[d</a:t>
            </a:r>
            <a:r>
              <a:rPr lang="en-US" sz="2000" b="1" i="1" dirty="0">
                <a:solidFill>
                  <a:srgbClr val="3333FF"/>
                </a:solidFill>
                <a:sym typeface="Symbol" pitchFamily="18" charset="2"/>
              </a:rPr>
              <a:t>/d</a:t>
            </a:r>
            <a:r>
              <a:rPr lang="el-GR" sz="2000" b="1" i="1" dirty="0">
                <a:solidFill>
                  <a:srgbClr val="3333FF"/>
                </a:solidFill>
                <a:sym typeface="Symbol" pitchFamily="18" charset="2"/>
              </a:rPr>
              <a:t>Ω</a:t>
            </a:r>
            <a:r>
              <a:rPr lang="en-US" sz="2000" b="1" i="1" dirty="0">
                <a:solidFill>
                  <a:srgbClr val="3333FF"/>
                </a:solidFill>
                <a:sym typeface="Symbol" pitchFamily="18" charset="2"/>
              </a:rPr>
              <a:t>(</a:t>
            </a:r>
            <a:r>
              <a:rPr lang="en-US" sz="2000" b="1" i="1" dirty="0" err="1">
                <a:solidFill>
                  <a:srgbClr val="3333FF"/>
                </a:solidFill>
                <a:sym typeface="Symbol" pitchFamily="18" charset="2"/>
              </a:rPr>
              <a:t>nd</a:t>
            </a:r>
            <a:r>
              <a:rPr lang="en-US" sz="2000" b="1" i="1" dirty="0">
                <a:solidFill>
                  <a:srgbClr val="3333FF"/>
                </a:solidFill>
                <a:sym typeface="Symbol" pitchFamily="18" charset="2"/>
              </a:rPr>
              <a:t>)]/[d/d</a:t>
            </a:r>
            <a:r>
              <a:rPr lang="el-GR" sz="2000" b="1" i="1" dirty="0">
                <a:solidFill>
                  <a:srgbClr val="3333FF"/>
                </a:solidFill>
                <a:sym typeface="Symbol" pitchFamily="18" charset="2"/>
              </a:rPr>
              <a:t>Ω</a:t>
            </a:r>
            <a:r>
              <a:rPr lang="en-US" sz="2000" b="1" i="1" dirty="0">
                <a:solidFill>
                  <a:srgbClr val="3333FF"/>
                </a:solidFill>
                <a:sym typeface="Symbol" pitchFamily="18" charset="2"/>
              </a:rPr>
              <a:t>(</a:t>
            </a:r>
            <a:r>
              <a:rPr lang="en-US" sz="2000" b="1" i="1" dirty="0" err="1">
                <a:solidFill>
                  <a:srgbClr val="3333FF"/>
                </a:solidFill>
                <a:sym typeface="Symbol" pitchFamily="18" charset="2"/>
              </a:rPr>
              <a:t>np</a:t>
            </a:r>
            <a:r>
              <a:rPr lang="en-US" sz="2000" b="1" i="1" dirty="0">
                <a:solidFill>
                  <a:srgbClr val="3333FF"/>
                </a:solidFill>
                <a:sym typeface="Symbol" pitchFamily="18" charset="2"/>
              </a:rPr>
              <a:t>)]</a:t>
            </a:r>
            <a:r>
              <a:rPr lang="en-US" sz="2000" b="1" i="1" dirty="0">
                <a:solidFill>
                  <a:srgbClr val="3333FF"/>
                </a:solidFill>
              </a:rPr>
              <a:t> </a:t>
            </a:r>
            <a:endParaRPr lang="el-GR" sz="2000" b="1" i="1" dirty="0">
              <a:solidFill>
                <a:srgbClr val="3333FF"/>
              </a:solidFill>
              <a:cs typeface="Arial" pitchFamily="34" charset="0"/>
              <a:sym typeface="Symbol" pitchFamily="18" charset="2"/>
            </a:endParaRPr>
          </a:p>
        </p:txBody>
      </p:sp>
      <p:sp>
        <p:nvSpPr>
          <p:cNvPr id="12294" name="Text Box 6"/>
          <p:cNvSpPr txBox="1">
            <a:spLocks noChangeArrowheads="1"/>
          </p:cNvSpPr>
          <p:nvPr/>
        </p:nvSpPr>
        <p:spPr bwMode="auto">
          <a:xfrm>
            <a:off x="4283968" y="1628800"/>
            <a:ext cx="2376264" cy="461665"/>
          </a:xfrm>
          <a:prstGeom prst="rect">
            <a:avLst/>
          </a:prstGeom>
          <a:solidFill>
            <a:schemeClr val="bg1"/>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b="1" u="sng" dirty="0" smtClean="0">
                <a:solidFill>
                  <a:srgbClr val="FF3300"/>
                </a:solidFill>
              </a:rPr>
              <a:t>DELTA-SIGMA</a:t>
            </a:r>
          </a:p>
        </p:txBody>
      </p:sp>
      <p:sp>
        <p:nvSpPr>
          <p:cNvPr id="12295" name="Text Box 7"/>
          <p:cNvSpPr txBox="1">
            <a:spLocks noChangeArrowheads="1"/>
          </p:cNvSpPr>
          <p:nvPr/>
        </p:nvSpPr>
        <p:spPr bwMode="auto">
          <a:xfrm>
            <a:off x="5364088" y="1196752"/>
            <a:ext cx="1296144"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800" b="1" dirty="0" smtClean="0">
                <a:solidFill>
                  <a:srgbClr val="FF3300"/>
                </a:solidFill>
              </a:rPr>
              <a:t>(</a:t>
            </a:r>
            <a:r>
              <a:rPr lang="ru-RU" sz="2800" b="1" dirty="0" smtClean="0">
                <a:solidFill>
                  <a:srgbClr val="FF3300"/>
                </a:solidFill>
              </a:rPr>
              <a:t>2005</a:t>
            </a:r>
            <a:r>
              <a:rPr lang="en-US" sz="2800" b="1" dirty="0" smtClean="0">
                <a:solidFill>
                  <a:srgbClr val="FF3300"/>
                </a:solidFill>
              </a:rPr>
              <a:t>)</a:t>
            </a:r>
            <a:endParaRPr lang="ru-RU" sz="2800" b="1" dirty="0">
              <a:solidFill>
                <a:srgbClr val="FF3300"/>
              </a:solidFill>
            </a:endParaRPr>
          </a:p>
        </p:txBody>
      </p:sp>
      <p:sp>
        <p:nvSpPr>
          <p:cNvPr id="12297" name="Text Box 2"/>
          <p:cNvSpPr txBox="1">
            <a:spLocks noChangeArrowheads="1"/>
          </p:cNvSpPr>
          <p:nvPr/>
        </p:nvSpPr>
        <p:spPr bwMode="auto">
          <a:xfrm>
            <a:off x="7020272" y="3140968"/>
            <a:ext cx="2123728"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b="1" dirty="0" err="1" smtClean="0"/>
              <a:t>L.N.Strunov</a:t>
            </a:r>
            <a:endParaRPr lang="ru-RU" sz="2400" b="1" dirty="0"/>
          </a:p>
        </p:txBody>
      </p:sp>
      <p:sp>
        <p:nvSpPr>
          <p:cNvPr id="12299" name="Text Box 0"/>
          <p:cNvSpPr txBox="1">
            <a:spLocks noChangeArrowheads="1"/>
          </p:cNvSpPr>
          <p:nvPr/>
        </p:nvSpPr>
        <p:spPr bwMode="auto">
          <a:xfrm>
            <a:off x="323850" y="6172200"/>
            <a:ext cx="8640763" cy="369332"/>
          </a:xfrm>
          <a:prstGeom prst="rect">
            <a:avLst/>
          </a:prstGeom>
          <a:solidFill>
            <a:schemeClr val="bg1"/>
          </a:solidFill>
          <a:ln>
            <a:noFill/>
          </a:ln>
          <a:effec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spcBef>
                <a:spcPct val="50000"/>
              </a:spcBef>
            </a:pPr>
            <a:endParaRPr lang="ru-RU" dirty="0"/>
          </a:p>
        </p:txBody>
      </p:sp>
      <p:sp>
        <p:nvSpPr>
          <p:cNvPr id="2" name="Номер слайда 1"/>
          <p:cNvSpPr>
            <a:spLocks noGrp="1"/>
          </p:cNvSpPr>
          <p:nvPr>
            <p:ph type="sldNum" sz="quarter" idx="12"/>
          </p:nvPr>
        </p:nvSpPr>
        <p:spPr>
          <a:xfrm>
            <a:off x="6470848" y="6356350"/>
            <a:ext cx="2133600" cy="365125"/>
          </a:xfrm>
        </p:spPr>
        <p:txBody>
          <a:bodyPr/>
          <a:lstStyle/>
          <a:p>
            <a:fld id="{127AC06A-CB2F-40F6-81D2-5F747F6C80D1}" type="slidenum">
              <a:rPr lang="ru-RU" smtClean="0"/>
              <a:pPr/>
              <a:t>54</a:t>
            </a:fld>
            <a:endParaRPr lang="ru-RU" dirty="0"/>
          </a:p>
        </p:txBody>
      </p:sp>
      <p:sp>
        <p:nvSpPr>
          <p:cNvPr id="15" name="TextBox 14"/>
          <p:cNvSpPr txBox="1"/>
          <p:nvPr/>
        </p:nvSpPr>
        <p:spPr>
          <a:xfrm>
            <a:off x="4644008" y="4479503"/>
            <a:ext cx="1728192" cy="461665"/>
          </a:xfrm>
          <a:prstGeom prst="rect">
            <a:avLst/>
          </a:prstGeom>
          <a:solidFill>
            <a:schemeClr val="bg1"/>
          </a:solidFill>
        </p:spPr>
        <p:txBody>
          <a:bodyPr wrap="square" rtlCol="0">
            <a:spAutoFit/>
          </a:bodyPr>
          <a:lstStyle/>
          <a:p>
            <a:r>
              <a:rPr lang="en-US" sz="2400" b="1" dirty="0" err="1" smtClean="0">
                <a:latin typeface="Arial" pitchFamily="34" charset="0"/>
                <a:cs typeface="Arial" pitchFamily="34" charset="0"/>
              </a:rPr>
              <a:t>V.I.Sharov</a:t>
            </a:r>
            <a:endParaRPr lang="ru-RU" sz="2400" b="1" dirty="0">
              <a:latin typeface="Arial" pitchFamily="34" charset="0"/>
              <a:cs typeface="Arial" pitchFamily="34" charset="0"/>
            </a:endParaRPr>
          </a:p>
        </p:txBody>
      </p:sp>
      <p:graphicFrame>
        <p:nvGraphicFramePr>
          <p:cNvPr id="11313" name="Object 49"/>
          <p:cNvGraphicFramePr>
            <a:graphicFrameLocks noChangeAspect="1"/>
          </p:cNvGraphicFramePr>
          <p:nvPr/>
        </p:nvGraphicFramePr>
        <p:xfrm>
          <a:off x="6948264" y="3573016"/>
          <a:ext cx="1937544" cy="2340553"/>
        </p:xfrm>
        <a:graphic>
          <a:graphicData uri="http://schemas.openxmlformats.org/presentationml/2006/ole">
            <p:oleObj spid="_x0000_s11313" name="Точечный рисунок" r:id="rId6" imgW="4258269" imgH="5144218" progId="PBrush">
              <p:embed/>
            </p:oleObj>
          </a:graphicData>
        </a:graphic>
      </p:graphicFrame>
      <p:sp>
        <p:nvSpPr>
          <p:cNvPr id="18" name="TextBox 17"/>
          <p:cNvSpPr txBox="1"/>
          <p:nvPr/>
        </p:nvSpPr>
        <p:spPr>
          <a:xfrm>
            <a:off x="7236296" y="5877272"/>
            <a:ext cx="1440160" cy="461665"/>
          </a:xfrm>
          <a:prstGeom prst="rect">
            <a:avLst/>
          </a:prstGeom>
          <a:noFill/>
        </p:spPr>
        <p:txBody>
          <a:bodyPr wrap="square" rtlCol="0">
            <a:spAutoFit/>
          </a:bodyPr>
          <a:lstStyle/>
          <a:p>
            <a:r>
              <a:rPr lang="en-US" sz="2400" b="1" dirty="0" err="1" smtClean="0">
                <a:latin typeface="Arial" pitchFamily="34" charset="0"/>
                <a:cs typeface="Arial" pitchFamily="34" charset="0"/>
              </a:rPr>
              <a:t>F.Legar</a:t>
            </a:r>
            <a:endParaRPr lang="ru-RU" sz="2400" b="1" dirty="0">
              <a:latin typeface="Arial" pitchFamily="34" charset="0"/>
              <a:cs typeface="Arial" pitchFamily="34" charset="0"/>
            </a:endParaRPr>
          </a:p>
        </p:txBody>
      </p:sp>
      <p:sp>
        <p:nvSpPr>
          <p:cNvPr id="19" name="Прямоугольник 18"/>
          <p:cNvSpPr/>
          <p:nvPr/>
        </p:nvSpPr>
        <p:spPr>
          <a:xfrm>
            <a:off x="323528" y="-27384"/>
            <a:ext cx="8712968" cy="1384995"/>
          </a:xfrm>
          <a:prstGeom prst="rect">
            <a:avLst/>
          </a:prstGeom>
        </p:spPr>
        <p:txBody>
          <a:bodyPr wrap="square">
            <a:spAutoFit/>
          </a:bodyPr>
          <a:lstStyle/>
          <a:p>
            <a:pPr algn="ctr"/>
            <a:r>
              <a:rPr lang="en-US" sz="2800" b="1" dirty="0" smtClean="0">
                <a:solidFill>
                  <a:srgbClr val="FF0000"/>
                </a:solidFill>
                <a:latin typeface="Arial" pitchFamily="34" charset="0"/>
                <a:cs typeface="Arial" pitchFamily="34" charset="0"/>
              </a:rPr>
              <a:t>Observation of the unexpected</a:t>
            </a:r>
            <a:r>
              <a:rPr lang="ru-RU" sz="2800" b="1" dirty="0" smtClean="0">
                <a:solidFill>
                  <a:srgbClr val="FF0000"/>
                </a:solidFill>
                <a:latin typeface="Arial" pitchFamily="34" charset="0"/>
                <a:cs typeface="Arial" pitchFamily="34" charset="0"/>
              </a:rPr>
              <a:t> </a:t>
            </a:r>
            <a:r>
              <a:rPr lang="en-US" sz="2800" b="1" dirty="0" smtClean="0">
                <a:solidFill>
                  <a:srgbClr val="FF0000"/>
                </a:solidFill>
                <a:latin typeface="Arial" pitchFamily="34" charset="0"/>
                <a:cs typeface="Arial" pitchFamily="34" charset="0"/>
              </a:rPr>
              <a:t>energy dependence of the differential cross section ratio on bound and free protons for </a:t>
            </a:r>
            <a:r>
              <a:rPr lang="en-US" sz="2800" b="1" dirty="0" err="1" smtClean="0">
                <a:solidFill>
                  <a:srgbClr val="FF0000"/>
                </a:solidFill>
                <a:latin typeface="Arial" pitchFamily="34" charset="0"/>
                <a:cs typeface="Arial" pitchFamily="34" charset="0"/>
              </a:rPr>
              <a:t>np</a:t>
            </a:r>
            <a:r>
              <a:rPr lang="en-US" sz="2800" b="1" dirty="0" smtClean="0">
                <a:solidFill>
                  <a:srgbClr val="FF0000"/>
                </a:solidFill>
                <a:latin typeface="Arial" pitchFamily="34" charset="0"/>
                <a:cs typeface="Arial" pitchFamily="34" charset="0"/>
              </a:rPr>
              <a:t> → </a:t>
            </a:r>
            <a:r>
              <a:rPr lang="en-US" sz="2800" b="1" dirty="0" err="1" smtClean="0">
                <a:solidFill>
                  <a:srgbClr val="FF0000"/>
                </a:solidFill>
                <a:latin typeface="Arial" pitchFamily="34" charset="0"/>
                <a:cs typeface="Arial" pitchFamily="34" charset="0"/>
              </a:rPr>
              <a:t>pn</a:t>
            </a:r>
            <a:r>
              <a:rPr lang="en-US" sz="2800" b="1" dirty="0" smtClean="0">
                <a:solidFill>
                  <a:srgbClr val="FF0000"/>
                </a:solidFill>
                <a:latin typeface="Arial" pitchFamily="34" charset="0"/>
                <a:cs typeface="Arial" pitchFamily="34" charset="0"/>
              </a:rPr>
              <a:t> reaction</a:t>
            </a:r>
            <a:endParaRPr lang="ru-RU" sz="2800" b="1" dirty="0">
              <a:solidFill>
                <a:srgbClr val="FF0000"/>
              </a:solidFill>
              <a:latin typeface="Arial" pitchFamily="34" charset="0"/>
              <a:cs typeface="Arial" pitchFamily="34" charset="0"/>
            </a:endParaRPr>
          </a:p>
        </p:txBody>
      </p:sp>
      <p:sp>
        <p:nvSpPr>
          <p:cNvPr id="20" name="TextBox 19"/>
          <p:cNvSpPr txBox="1"/>
          <p:nvPr/>
        </p:nvSpPr>
        <p:spPr>
          <a:xfrm>
            <a:off x="4427984" y="1988840"/>
            <a:ext cx="2016224" cy="523220"/>
          </a:xfrm>
          <a:prstGeom prst="rect">
            <a:avLst/>
          </a:prstGeom>
          <a:noFill/>
        </p:spPr>
        <p:txBody>
          <a:bodyPr wrap="square" rtlCol="0">
            <a:spAutoFit/>
          </a:bodyPr>
          <a:lstStyle/>
          <a:p>
            <a:r>
              <a:rPr lang="en-US" sz="2800" b="1" u="sng" dirty="0" smtClean="0">
                <a:solidFill>
                  <a:srgbClr val="FF0000"/>
                </a:solidFill>
              </a:rPr>
              <a:t>exper</a:t>
            </a:r>
            <a:r>
              <a:rPr lang="en-US" sz="2800" b="1" i="1" u="sng" dirty="0" smtClean="0">
                <a:solidFill>
                  <a:srgbClr val="FF0000"/>
                </a:solidFill>
              </a:rPr>
              <a:t>i</a:t>
            </a:r>
            <a:r>
              <a:rPr lang="en-US" sz="2800" b="1" u="sng" dirty="0" smtClean="0">
                <a:solidFill>
                  <a:srgbClr val="FF0000"/>
                </a:solidFill>
              </a:rPr>
              <a:t>ment</a:t>
            </a:r>
            <a:endParaRPr lang="ru-RU" sz="2800" b="1" u="sng" dirty="0">
              <a:solidFill>
                <a:srgbClr val="FF0000"/>
              </a:solidFill>
            </a:endParaRPr>
          </a:p>
        </p:txBody>
      </p:sp>
      <p:sp>
        <p:nvSpPr>
          <p:cNvPr id="11314" name="Rectangle 50"/>
          <p:cNvSpPr>
            <a:spLocks noChangeArrowheads="1"/>
          </p:cNvSpPr>
          <p:nvPr/>
        </p:nvSpPr>
        <p:spPr bwMode="auto">
          <a:xfrm>
            <a:off x="179512" y="5301208"/>
            <a:ext cx="6696744"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V.I. </a:t>
            </a:r>
            <a:r>
              <a:rPr kumimoji="0" lang="en-US" b="0" i="1"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Sharov</a:t>
            </a:r>
            <a:r>
              <a:rPr kumimoji="0" lang="en-US" b="0"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A.A. </a:t>
            </a:r>
            <a:r>
              <a:rPr kumimoji="0" lang="en-US" b="0" i="1"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Morozov</a:t>
            </a:r>
            <a:r>
              <a:rPr kumimoji="0" lang="en-US" b="0"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R.A. </a:t>
            </a:r>
            <a:r>
              <a:rPr kumimoji="0" lang="en-US" b="0" i="1"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Shindin</a:t>
            </a:r>
            <a:r>
              <a:rPr kumimoji="0" lang="en-US"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et al</a:t>
            </a:r>
            <a:r>
              <a:rPr kumimoji="0" lang="en-US"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Measurements of the ratio R(</a:t>
            </a:r>
            <a:r>
              <a:rPr kumimoji="0" lang="en-US"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dp</a:t>
            </a:r>
            <a:r>
              <a:rPr kumimoji="0" lang="en-U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of the quasi-elastic </a:t>
            </a:r>
            <a:r>
              <a:rPr kumimoji="0" lang="en-US"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nd</a:t>
            </a:r>
            <a:r>
              <a:rPr kumimoji="0" lang="en-U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p(</a:t>
            </a:r>
            <a:r>
              <a:rPr kumimoji="0" lang="en-US"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nn</a:t>
            </a:r>
            <a:r>
              <a:rPr kumimoji="0" lang="en-U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to the elastic </a:t>
            </a:r>
            <a:r>
              <a:rPr kumimoji="0" lang="en-US"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np</a:t>
            </a:r>
            <a:r>
              <a:rPr kumimoji="0" lang="en-U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a:t>
            </a:r>
            <a:r>
              <a:rPr kumimoji="0" lang="en-US"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pn</a:t>
            </a:r>
            <a:r>
              <a:rPr kumimoji="0" lang="en-U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charge-exchange process yields at zero proton emission angle over the 0.55-2.0-GeV neutron beam energy region. </a:t>
            </a:r>
            <a:r>
              <a:rPr kumimoji="0" lang="en-US" b="1" i="0" u="none" strike="noStrike" cap="none" normalizeH="0" baseline="0" dirty="0" smtClean="0">
                <a:ln>
                  <a:noFill/>
                </a:ln>
                <a:solidFill>
                  <a:schemeClr val="tx1"/>
                </a:solidFill>
                <a:effectLst/>
                <a:latin typeface="Arial" pitchFamily="34" charset="0"/>
                <a:ea typeface="Calibri" pitchFamily="34" charset="0"/>
                <a:cs typeface="Arial" pitchFamily="34" charset="0"/>
              </a:rPr>
              <a:t>The European Physical Journal A</a:t>
            </a:r>
            <a:r>
              <a:rPr kumimoji="0" lang="en-US" b="1" i="0" u="none" strike="noStrike" cap="none" normalizeH="0" baseline="0" dirty="0" smtClean="0">
                <a:ln>
                  <a:noFill/>
                </a:ln>
                <a:solidFill>
                  <a:srgbClr val="333333"/>
                </a:solidFill>
                <a:effectLst/>
                <a:latin typeface="Arial" pitchFamily="34" charset="0"/>
                <a:ea typeface="Calibri" pitchFamily="34" charset="0"/>
                <a:cs typeface="Arial" pitchFamily="34" charset="0"/>
              </a:rPr>
              <a:t>39 (2009) 267–280.</a:t>
            </a:r>
            <a:endParaRPr kumimoji="0" lang="en-US" b="1" i="0" u="none" strike="noStrike" cap="none" normalizeH="0" baseline="0" dirty="0" smtClean="0">
              <a:ln>
                <a:noFill/>
              </a:ln>
              <a:solidFill>
                <a:schemeClr val="tx1"/>
              </a:solidFill>
              <a:effectLst/>
              <a:latin typeface="Arial" pitchFamily="34" charset="0"/>
              <a:cs typeface="Arial" pitchFamily="34" charset="0"/>
            </a:endParaRPr>
          </a:p>
        </p:txBody>
      </p:sp>
      <p:sp>
        <p:nvSpPr>
          <p:cNvPr id="21" name="TextBox 20"/>
          <p:cNvSpPr txBox="1"/>
          <p:nvPr/>
        </p:nvSpPr>
        <p:spPr>
          <a:xfrm>
            <a:off x="755576" y="4869160"/>
            <a:ext cx="3312368" cy="369332"/>
          </a:xfrm>
          <a:prstGeom prst="rect">
            <a:avLst/>
          </a:prstGeom>
          <a:solidFill>
            <a:schemeClr val="bg1"/>
          </a:solidFill>
        </p:spPr>
        <p:txBody>
          <a:bodyPr wrap="square" rtlCol="0">
            <a:spAutoFit/>
          </a:bodyPr>
          <a:lstStyle/>
          <a:p>
            <a:r>
              <a:rPr lang="en-US" b="1" dirty="0" smtClean="0"/>
              <a:t>Kinetic energy of neutrons</a:t>
            </a:r>
            <a:r>
              <a:rPr lang="ru-RU" b="1" dirty="0" smtClean="0"/>
              <a:t>, </a:t>
            </a:r>
            <a:r>
              <a:rPr lang="en-US" b="1" dirty="0" err="1" smtClean="0"/>
              <a:t>GeV</a:t>
            </a:r>
            <a:endParaRPr lang="ru-RU" b="1" dirty="0"/>
          </a:p>
        </p:txBody>
      </p:sp>
    </p:spTree>
    <p:extLst>
      <p:ext uri="{BB962C8B-B14F-4D97-AF65-F5344CB8AC3E}">
        <p14:creationId xmlns="" xmlns:p14="http://schemas.microsoft.com/office/powerpoint/2010/main" val="129302447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p:cNvSpPr>
            <a:spLocks noGrp="1"/>
          </p:cNvSpPr>
          <p:nvPr>
            <p:ph type="sldNum" sz="quarter" idx="12"/>
          </p:nvPr>
        </p:nvSpPr>
        <p:spPr/>
        <p:txBody>
          <a:bodyPr/>
          <a:lstStyle/>
          <a:p>
            <a:pPr>
              <a:defRPr/>
            </a:pPr>
            <a:fld id="{FA3C5E3F-DED8-40CD-AB10-61DDF6864375}" type="slidenum">
              <a:rPr lang="ru-RU"/>
              <a:pPr>
                <a:defRPr/>
              </a:pPr>
              <a:t>55</a:t>
            </a:fld>
            <a:endParaRPr lang="ru-RU"/>
          </a:p>
        </p:txBody>
      </p:sp>
      <p:graphicFrame>
        <p:nvGraphicFramePr>
          <p:cNvPr id="13315" name="Object 4"/>
          <p:cNvGraphicFramePr>
            <a:graphicFrameLocks noGrp="1" noChangeAspect="1"/>
          </p:cNvGraphicFramePr>
          <p:nvPr>
            <p:ph sz="half" idx="1"/>
          </p:nvPr>
        </p:nvGraphicFramePr>
        <p:xfrm>
          <a:off x="107504" y="0"/>
          <a:ext cx="4565650" cy="6858000"/>
        </p:xfrm>
        <a:graphic>
          <a:graphicData uri="http://schemas.openxmlformats.org/presentationml/2006/ole">
            <p:oleObj spid="_x0000_s12382" name="Точечный рисунок" r:id="rId4" imgW="14304762" imgH="21485714" progId="PBrush">
              <p:embed/>
            </p:oleObj>
          </a:graphicData>
        </a:graphic>
      </p:graphicFrame>
      <p:sp>
        <p:nvSpPr>
          <p:cNvPr id="13316" name="AutoShape 10"/>
          <p:cNvSpPr>
            <a:spLocks noChangeArrowheads="1"/>
          </p:cNvSpPr>
          <p:nvPr/>
        </p:nvSpPr>
        <p:spPr bwMode="auto">
          <a:xfrm>
            <a:off x="4786635" y="1052736"/>
            <a:ext cx="4105845" cy="5688632"/>
          </a:xfrm>
          <a:prstGeom prst="wedgeRoundRectCallout">
            <a:avLst>
              <a:gd name="adj1" fmla="val -71648"/>
              <a:gd name="adj2" fmla="val 35507"/>
              <a:gd name="adj3" fmla="val 16667"/>
            </a:avLst>
          </a:prstGeom>
          <a:solidFill>
            <a:schemeClr val="bg1"/>
          </a:solidFill>
          <a:ln w="38100">
            <a:solidFill>
              <a:srgbClr val="FF0000"/>
            </a:solidFill>
            <a:miter lim="800000"/>
            <a:headEnd/>
            <a:tailEnd/>
          </a:ln>
          <a:effectLst/>
        </p:spPr>
        <p:txBody>
          <a:bodyPr/>
          <a:lstStyle/>
          <a:p>
            <a:pPr algn="ctr"/>
            <a:endParaRPr lang="ru-RU">
              <a:solidFill>
                <a:srgbClr val="FF0000"/>
              </a:solidFill>
            </a:endParaRPr>
          </a:p>
        </p:txBody>
      </p:sp>
      <p:sp>
        <p:nvSpPr>
          <p:cNvPr id="6" name="Содержимое 5"/>
          <p:cNvSpPr>
            <a:spLocks noGrp="1"/>
          </p:cNvSpPr>
          <p:nvPr>
            <p:ph sz="half" idx="2"/>
          </p:nvPr>
        </p:nvSpPr>
        <p:spPr>
          <a:xfrm>
            <a:off x="4499992" y="1124744"/>
            <a:ext cx="4176464" cy="3024336"/>
          </a:xfrm>
        </p:spPr>
        <p:txBody>
          <a:bodyPr>
            <a:normAutofit fontScale="25000" lnSpcReduction="20000"/>
          </a:bodyPr>
          <a:lstStyle/>
          <a:p>
            <a:pPr algn="just">
              <a:buNone/>
            </a:pPr>
            <a:r>
              <a:rPr lang="ru-RU" b="1" dirty="0" smtClean="0"/>
              <a:t>      </a:t>
            </a:r>
            <a:r>
              <a:rPr lang="en-US" b="1" dirty="0" smtClean="0"/>
              <a:t>                  </a:t>
            </a:r>
            <a:r>
              <a:rPr lang="en-US" sz="11200" b="1" dirty="0" smtClean="0"/>
              <a:t>Yes, the physicists of the LHE JINR have closed one door in physics. As it usually happens, at the same time they opened other doors, more reliable ones, and raised new questions in their field of science. I am sure that these issues will be not less important than the previous ones, which have been solved during half a century</a:t>
            </a:r>
            <a:r>
              <a:rPr lang="en-US" sz="11200" dirty="0" smtClean="0"/>
              <a:t>.</a:t>
            </a:r>
            <a:endParaRPr lang="ru-RU" sz="11200" dirty="0"/>
          </a:p>
        </p:txBody>
      </p:sp>
      <p:sp>
        <p:nvSpPr>
          <p:cNvPr id="8" name="Прямоугольник 7"/>
          <p:cNvSpPr/>
          <p:nvPr/>
        </p:nvSpPr>
        <p:spPr>
          <a:xfrm>
            <a:off x="5580112" y="6207695"/>
            <a:ext cx="3213572" cy="461665"/>
          </a:xfrm>
          <a:prstGeom prst="rect">
            <a:avLst/>
          </a:prstGeom>
        </p:spPr>
        <p:txBody>
          <a:bodyPr wrap="none">
            <a:spAutoFit/>
          </a:bodyPr>
          <a:lstStyle/>
          <a:p>
            <a:r>
              <a:rPr lang="en-US" sz="2400" b="1" dirty="0" smtClean="0"/>
              <a:t>Frantisek </a:t>
            </a:r>
            <a:r>
              <a:rPr lang="en-US" sz="2400" b="1" dirty="0" err="1" smtClean="0"/>
              <a:t>Legar</a:t>
            </a:r>
            <a:r>
              <a:rPr lang="en-US" sz="2400" b="1" dirty="0" smtClean="0"/>
              <a:t> (France)</a:t>
            </a:r>
            <a:endParaRPr lang="ru-RU" sz="2400" b="1" dirty="0"/>
          </a:p>
        </p:txBody>
      </p:sp>
      <p:sp>
        <p:nvSpPr>
          <p:cNvPr id="9" name="Прямоугольник 8"/>
          <p:cNvSpPr/>
          <p:nvPr/>
        </p:nvSpPr>
        <p:spPr>
          <a:xfrm>
            <a:off x="4572000" y="44624"/>
            <a:ext cx="4572000" cy="1015663"/>
          </a:xfrm>
          <a:prstGeom prst="rect">
            <a:avLst/>
          </a:prstGeom>
        </p:spPr>
        <p:txBody>
          <a:bodyPr>
            <a:spAutoFit/>
          </a:bodyPr>
          <a:lstStyle/>
          <a:p>
            <a:pPr algn="ctr"/>
            <a:r>
              <a:rPr lang="ru-RU" sz="2000" b="1" dirty="0" smtClean="0">
                <a:latin typeface="Arial" pitchFamily="34" charset="0"/>
                <a:cs typeface="Arial" pitchFamily="34" charset="0"/>
              </a:rPr>
              <a:t>«</a:t>
            </a:r>
            <a:r>
              <a:rPr lang="en-US" sz="2000" b="1" dirty="0" smtClean="0">
                <a:latin typeface="Arial" pitchFamily="34" charset="0"/>
                <a:cs typeface="Arial" pitchFamily="34" charset="0"/>
              </a:rPr>
              <a:t>The end of an attractive fairy tale and unexpected results on the </a:t>
            </a:r>
            <a:r>
              <a:rPr lang="en-US" sz="2000" b="1" dirty="0" err="1" smtClean="0">
                <a:latin typeface="Arial" pitchFamily="34" charset="0"/>
                <a:cs typeface="Arial" pitchFamily="34" charset="0"/>
              </a:rPr>
              <a:t>Nuclotron</a:t>
            </a:r>
            <a:r>
              <a:rPr lang="ru-RU" sz="2000" b="1" dirty="0" smtClean="0">
                <a:latin typeface="Arial" pitchFamily="34" charset="0"/>
                <a:cs typeface="Arial" pitchFamily="34" charset="0"/>
              </a:rPr>
              <a:t>»</a:t>
            </a:r>
            <a:endParaRPr lang="ru-RU" sz="2000" b="1" dirty="0">
              <a:latin typeface="Arial" pitchFamily="34" charset="0"/>
              <a:cs typeface="Arial" pitchFamily="34" charset="0"/>
            </a:endParaRPr>
          </a:p>
        </p:txBody>
      </p:sp>
      <p:sp>
        <p:nvSpPr>
          <p:cNvPr id="12" name="Стрелка вправо 11"/>
          <p:cNvSpPr/>
          <p:nvPr/>
        </p:nvSpPr>
        <p:spPr>
          <a:xfrm rot="10647532">
            <a:off x="3785811" y="282197"/>
            <a:ext cx="978408" cy="287784"/>
          </a:xfrm>
          <a:prstGeom prst="rightArrow">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383" name="Rectangle 95"/>
          <p:cNvSpPr>
            <a:spLocks noChangeArrowheads="1"/>
          </p:cNvSpPr>
          <p:nvPr/>
        </p:nvSpPr>
        <p:spPr bwMode="auto">
          <a:xfrm>
            <a:off x="107504" y="2708920"/>
            <a:ext cx="3995936" cy="2308324"/>
          </a:xfrm>
          <a:prstGeom prst="rect">
            <a:avLst/>
          </a:prstGeom>
          <a:solidFill>
            <a:schemeClr val="bg1"/>
          </a:solidFill>
          <a:ln w="28575">
            <a:solidFill>
              <a:srgbClr val="FF000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Да, физики ЛВЭ ОИЯИ закрыли одну дверцу в физике. Как это бывает, одновременно раскрыли </a:t>
            </a:r>
            <a:r>
              <a:rPr kumimoji="0" lang="ru-RU" sz="1600" b="1" i="0" u="none" strike="noStrike" cap="none" normalizeH="0" baseline="0" smtClean="0">
                <a:ln>
                  <a:noFill/>
                </a:ln>
                <a:solidFill>
                  <a:schemeClr val="tx1"/>
                </a:solidFill>
                <a:effectLst/>
                <a:latin typeface="Arial" pitchFamily="34" charset="0"/>
                <a:ea typeface="Calibri" pitchFamily="34" charset="0"/>
                <a:cs typeface="Arial" pitchFamily="34" charset="0"/>
              </a:rPr>
              <a:t>другие </a:t>
            </a:r>
            <a:r>
              <a:rPr kumimoji="0" lang="ru-RU" sz="1600" b="1" i="0" u="none" strike="noStrike" cap="none" normalizeH="0" baseline="0" smtClean="0">
                <a:ln>
                  <a:noFill/>
                </a:ln>
                <a:solidFill>
                  <a:schemeClr val="tx1"/>
                </a:solidFill>
                <a:effectLst/>
                <a:latin typeface="Arial" pitchFamily="34" charset="0"/>
                <a:ea typeface="Calibri" pitchFamily="34" charset="0"/>
                <a:cs typeface="Arial" pitchFamily="34" charset="0"/>
              </a:rPr>
              <a:t>двери,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более надежные и поставили в своей области науки новые вопросы. Я уверен, что эти вопросы будут  не менее важны, чем предыдущие, которые решались в течение половины века.</a:t>
            </a:r>
            <a:endParaRPr kumimoji="0" lang="ru-RU" sz="1600" b="1" i="0" u="none" strike="noStrike" cap="none" normalizeH="0" baseline="0" dirty="0" smtClean="0">
              <a:ln>
                <a:noFill/>
              </a:ln>
              <a:solidFill>
                <a:schemeClr val="tx1"/>
              </a:solidFill>
              <a:effectLst/>
              <a:latin typeface="Arial" pitchFamily="34" charset="0"/>
              <a:cs typeface="Arial" pitchFamily="34" charset="0"/>
            </a:endParaRPr>
          </a:p>
        </p:txBody>
      </p:sp>
      <p:cxnSp>
        <p:nvCxnSpPr>
          <p:cNvPr id="14" name="Прямая со стрелкой 13"/>
          <p:cNvCxnSpPr/>
          <p:nvPr/>
        </p:nvCxnSpPr>
        <p:spPr>
          <a:xfrm>
            <a:off x="3347864" y="5085184"/>
            <a:ext cx="432048" cy="72008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4816214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127AC06A-CB2F-40F6-81D2-5F747F6C80D1}" type="slidenum">
              <a:rPr lang="ru-RU" smtClean="0"/>
              <a:pPr/>
              <a:t>56</a:t>
            </a:fld>
            <a:endParaRPr lang="ru-RU"/>
          </a:p>
        </p:txBody>
      </p:sp>
      <p:sp>
        <p:nvSpPr>
          <p:cNvPr id="3" name="TextBox 2"/>
          <p:cNvSpPr txBox="1"/>
          <p:nvPr/>
        </p:nvSpPr>
        <p:spPr>
          <a:xfrm>
            <a:off x="1187624" y="2852936"/>
            <a:ext cx="7560840" cy="769441"/>
          </a:xfrm>
          <a:prstGeom prst="rect">
            <a:avLst/>
          </a:prstGeom>
          <a:noFill/>
        </p:spPr>
        <p:txBody>
          <a:bodyPr wrap="square" rtlCol="0">
            <a:spAutoFit/>
          </a:bodyPr>
          <a:lstStyle/>
          <a:p>
            <a:r>
              <a:rPr lang="en-US" sz="4400" b="1" i="1" dirty="0" smtClean="0">
                <a:solidFill>
                  <a:srgbClr val="002F8E"/>
                </a:solidFill>
              </a:rPr>
              <a:t>Thank you for the attention!</a:t>
            </a:r>
            <a:endParaRPr lang="ru-RU" sz="4400" b="1" i="1" dirty="0">
              <a:solidFill>
                <a:srgbClr val="002F8E"/>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hoto.jinr.ru/image/1983117610/1983-176.tif"/>
          <p:cNvPicPr>
            <a:picLocks noChangeAspect="1" noChangeArrowheads="1"/>
          </p:cNvPicPr>
          <p:nvPr/>
        </p:nvPicPr>
        <p:blipFill>
          <a:blip r:embed="rId2" cstate="print"/>
          <a:srcRect/>
          <a:stretch>
            <a:fillRect/>
          </a:stretch>
        </p:blipFill>
        <p:spPr bwMode="auto">
          <a:xfrm>
            <a:off x="539552" y="620688"/>
            <a:ext cx="8034420" cy="4941168"/>
          </a:xfrm>
          <a:prstGeom prst="rect">
            <a:avLst/>
          </a:prstGeom>
          <a:noFill/>
        </p:spPr>
      </p:pic>
      <p:sp>
        <p:nvSpPr>
          <p:cNvPr id="3" name="TextBox 2"/>
          <p:cNvSpPr txBox="1"/>
          <p:nvPr/>
        </p:nvSpPr>
        <p:spPr>
          <a:xfrm>
            <a:off x="827584" y="5805264"/>
            <a:ext cx="7992888" cy="584775"/>
          </a:xfrm>
          <a:prstGeom prst="rect">
            <a:avLst/>
          </a:prstGeom>
          <a:noFill/>
        </p:spPr>
        <p:txBody>
          <a:bodyPr wrap="square" rtlCol="0">
            <a:spAutoFit/>
          </a:bodyPr>
          <a:lstStyle/>
          <a:p>
            <a:r>
              <a:rPr lang="en-US" sz="3200" b="1" dirty="0" smtClean="0"/>
              <a:t>General view of the SPIN synchrotron (1986).</a:t>
            </a:r>
            <a:endParaRPr lang="ru-RU" sz="32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2" descr="ПРЕМИЯ_СПИН"/>
          <p:cNvPicPr>
            <a:picLocks noChangeAspect="1" noChangeArrowheads="1"/>
          </p:cNvPicPr>
          <p:nvPr/>
        </p:nvPicPr>
        <p:blipFill>
          <a:blip r:embed="rId2" cstate="print"/>
          <a:srcRect/>
          <a:stretch>
            <a:fillRect/>
          </a:stretch>
        </p:blipFill>
        <p:spPr bwMode="auto">
          <a:xfrm>
            <a:off x="1545754" y="1371252"/>
            <a:ext cx="6338614" cy="4362004"/>
          </a:xfrm>
          <a:prstGeom prst="rect">
            <a:avLst/>
          </a:prstGeom>
          <a:noFill/>
        </p:spPr>
      </p:pic>
      <p:sp>
        <p:nvSpPr>
          <p:cNvPr id="310275" name="Text Box 3"/>
          <p:cNvSpPr txBox="1">
            <a:spLocks noChangeArrowheads="1"/>
          </p:cNvSpPr>
          <p:nvPr/>
        </p:nvSpPr>
        <p:spPr bwMode="auto">
          <a:xfrm>
            <a:off x="152400" y="5805264"/>
            <a:ext cx="8991600" cy="830997"/>
          </a:xfrm>
          <a:prstGeom prst="rect">
            <a:avLst/>
          </a:prstGeom>
          <a:noFill/>
          <a:ln w="9525">
            <a:noFill/>
            <a:miter lim="800000"/>
            <a:headEnd/>
            <a:tailEnd/>
          </a:ln>
          <a:effectLst/>
        </p:spPr>
        <p:txBody>
          <a:bodyPr>
            <a:spAutoFit/>
          </a:bodyPr>
          <a:lstStyle/>
          <a:p>
            <a:pPr algn="ctr">
              <a:spcBef>
                <a:spcPct val="50000"/>
              </a:spcBef>
            </a:pPr>
            <a:r>
              <a:rPr lang="en-US" sz="2400" b="1" i="1" dirty="0" err="1" smtClean="0">
                <a:solidFill>
                  <a:schemeClr val="accent2"/>
                </a:solidFill>
              </a:rPr>
              <a:t>V.S.Alfeev</a:t>
            </a:r>
            <a:r>
              <a:rPr lang="en-US" sz="2400" b="1" i="1" dirty="0" smtClean="0">
                <a:solidFill>
                  <a:schemeClr val="accent2"/>
                </a:solidFill>
              </a:rPr>
              <a:t>, </a:t>
            </a:r>
            <a:r>
              <a:rPr lang="en-US" sz="2400" b="1" i="1" dirty="0" err="1" smtClean="0">
                <a:solidFill>
                  <a:schemeClr val="accent2"/>
                </a:solidFill>
              </a:rPr>
              <a:t>Z.V.Borisovskaya</a:t>
            </a:r>
            <a:r>
              <a:rPr lang="en-US" sz="2400" b="1" i="1" dirty="0" smtClean="0">
                <a:solidFill>
                  <a:schemeClr val="accent2"/>
                </a:solidFill>
              </a:rPr>
              <a:t>, </a:t>
            </a:r>
            <a:r>
              <a:rPr lang="ru-RU" sz="2400" b="1" i="1" dirty="0" smtClean="0">
                <a:solidFill>
                  <a:schemeClr val="accent2"/>
                </a:solidFill>
              </a:rPr>
              <a:t> </a:t>
            </a:r>
            <a:r>
              <a:rPr lang="en-US" sz="2400" b="1" i="1" dirty="0" err="1" smtClean="0">
                <a:solidFill>
                  <a:schemeClr val="accent2"/>
                </a:solidFill>
              </a:rPr>
              <a:t>B.K.Kuryatnikov</a:t>
            </a:r>
            <a:r>
              <a:rPr lang="en-US" sz="2400" b="1" i="1" dirty="0" smtClean="0">
                <a:solidFill>
                  <a:schemeClr val="accent2"/>
                </a:solidFill>
              </a:rPr>
              <a:t>, </a:t>
            </a:r>
            <a:r>
              <a:rPr lang="en-US" sz="2400" b="1" i="1" dirty="0" err="1" smtClean="0">
                <a:solidFill>
                  <a:schemeClr val="accent2"/>
                </a:solidFill>
              </a:rPr>
              <a:t>V.I.Lobanov</a:t>
            </a:r>
            <a:r>
              <a:rPr lang="en-US" sz="2400" b="1" i="1" dirty="0" smtClean="0">
                <a:solidFill>
                  <a:schemeClr val="accent2"/>
                </a:solidFill>
              </a:rPr>
              <a:t>, </a:t>
            </a:r>
            <a:r>
              <a:rPr lang="en-US" sz="2400" b="1" i="1" dirty="0" err="1" smtClean="0">
                <a:solidFill>
                  <a:schemeClr val="accent2"/>
                </a:solidFill>
              </a:rPr>
              <a:t>L.G.Makarov</a:t>
            </a:r>
            <a:r>
              <a:rPr lang="ru-RU" sz="2400" b="1" i="1" dirty="0" smtClean="0">
                <a:solidFill>
                  <a:schemeClr val="accent2"/>
                </a:solidFill>
              </a:rPr>
              <a:t>, </a:t>
            </a:r>
            <a:r>
              <a:rPr lang="en-US" sz="2400" b="1" i="1" dirty="0" err="1" smtClean="0">
                <a:solidFill>
                  <a:schemeClr val="accent2"/>
                </a:solidFill>
              </a:rPr>
              <a:t>E.A.Matyushevsky</a:t>
            </a:r>
            <a:r>
              <a:rPr lang="ru-RU" sz="2400" b="1" i="1" dirty="0" smtClean="0">
                <a:solidFill>
                  <a:schemeClr val="accent2"/>
                </a:solidFill>
              </a:rPr>
              <a:t>, </a:t>
            </a:r>
            <a:r>
              <a:rPr lang="en-US" sz="2400" b="1" i="1" dirty="0" err="1" smtClean="0">
                <a:solidFill>
                  <a:schemeClr val="accent2"/>
                </a:solidFill>
              </a:rPr>
              <a:t>I.A.Shelaev</a:t>
            </a:r>
            <a:endParaRPr lang="ru-RU" sz="2400" b="1" i="1" dirty="0">
              <a:solidFill>
                <a:schemeClr val="accent2"/>
              </a:solidFill>
            </a:endParaRPr>
          </a:p>
        </p:txBody>
      </p:sp>
      <p:sp>
        <p:nvSpPr>
          <p:cNvPr id="4" name="Прямоугольник 3"/>
          <p:cNvSpPr/>
          <p:nvPr/>
        </p:nvSpPr>
        <p:spPr>
          <a:xfrm>
            <a:off x="323528" y="116632"/>
            <a:ext cx="8568952" cy="1200329"/>
          </a:xfrm>
          <a:prstGeom prst="rect">
            <a:avLst/>
          </a:prstGeom>
        </p:spPr>
        <p:txBody>
          <a:bodyPr wrap="square">
            <a:spAutoFit/>
          </a:bodyPr>
          <a:lstStyle/>
          <a:p>
            <a:pPr algn="ctr">
              <a:spcBef>
                <a:spcPct val="50000"/>
              </a:spcBef>
            </a:pPr>
            <a:r>
              <a:rPr lang="en-US" sz="2400" b="1" dirty="0" smtClean="0"/>
              <a:t>State Prize of the Russian Federation in the field of science and technology for the development and construction of economical superconducting magnets for high-energy accelerators (1992)</a:t>
            </a:r>
            <a:endParaRPr lang="en-US" sz="2400" b="1" dirty="0">
              <a:solidFill>
                <a:schemeClr val="accent2"/>
              </a:solidFill>
            </a:endParaRPr>
          </a:p>
        </p:txBody>
      </p:sp>
    </p:spTree>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127AC06A-CB2F-40F6-81D2-5F747F6C80D1}" type="slidenum">
              <a:rPr lang="ru-RU" smtClean="0"/>
              <a:pPr/>
              <a:t>8</a:t>
            </a:fld>
            <a:endParaRPr lang="ru-RU"/>
          </a:p>
        </p:txBody>
      </p:sp>
      <p:sp>
        <p:nvSpPr>
          <p:cNvPr id="148481" name="Rectangle 1"/>
          <p:cNvSpPr>
            <a:spLocks noChangeArrowheads="1"/>
          </p:cNvSpPr>
          <p:nvPr/>
        </p:nvSpPr>
        <p:spPr bwMode="auto">
          <a:xfrm>
            <a:off x="1403648" y="1208947"/>
            <a:ext cx="6696744" cy="37240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sz="3600" b="1" dirty="0" smtClean="0"/>
              <a:t>1986</a:t>
            </a:r>
            <a:endParaRPr lang="ru-RU" sz="3600" b="1" dirty="0" smtClean="0"/>
          </a:p>
          <a:p>
            <a:pPr lvl="0" fontAlgn="base">
              <a:spcBef>
                <a:spcPct val="0"/>
              </a:spcBef>
              <a:spcAft>
                <a:spcPct val="0"/>
              </a:spcAft>
            </a:pPr>
            <a:r>
              <a:rPr lang="en-US" sz="3600" b="1" dirty="0" smtClean="0"/>
              <a:t> </a:t>
            </a:r>
            <a:r>
              <a:rPr lang="en-US" sz="3600" dirty="0" smtClean="0"/>
              <a:t>The project: </a:t>
            </a:r>
            <a:r>
              <a:rPr lang="ru-RU" sz="4000" b="1" dirty="0" smtClean="0"/>
              <a:t>«</a:t>
            </a:r>
            <a:r>
              <a:rPr lang="en-US" sz="4000" b="1" dirty="0" smtClean="0"/>
              <a:t>Reconstruction of the </a:t>
            </a:r>
            <a:r>
              <a:rPr lang="en-US" sz="4000" b="1" dirty="0" err="1" smtClean="0"/>
              <a:t>synchrophasotron</a:t>
            </a:r>
            <a:r>
              <a:rPr lang="en-US" sz="4000" b="1" dirty="0" smtClean="0"/>
              <a:t> magnetic system into a superconducting – </a:t>
            </a:r>
            <a:r>
              <a:rPr lang="en-US" sz="4000" b="1" dirty="0" err="1" smtClean="0"/>
              <a:t>Nuclotron</a:t>
            </a:r>
            <a:r>
              <a:rPr lang="ru-RU" sz="4000" b="1" dirty="0" smtClean="0"/>
              <a:t>»</a:t>
            </a:r>
            <a:r>
              <a:rPr lang="en-US" sz="4000" b="1" dirty="0" smtClean="0"/>
              <a:t> was approved</a:t>
            </a:r>
            <a:endParaRPr kumimoji="0" lang="ru-RU" sz="4000" b="1" i="0" u="none" strike="noStrike" cap="none" normalizeH="0" baseline="0" dirty="0" smtClean="0">
              <a:ln>
                <a:noFill/>
              </a:ln>
              <a:solidFill>
                <a:schemeClr val="tx1"/>
              </a:solidFill>
              <a:effectLst/>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DAA75D1-179D-45DC-94A4-D1DDA97D58D6}" type="slidenum">
              <a:rPr lang="ru-RU" smtClean="0"/>
              <a:pPr/>
              <a:t>9</a:t>
            </a:fld>
            <a:endParaRPr lang="ru-RU"/>
          </a:p>
        </p:txBody>
      </p:sp>
      <p:pic>
        <p:nvPicPr>
          <p:cNvPr id="129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02882" y="260648"/>
            <a:ext cx="5561606" cy="530679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9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5536" y="260648"/>
            <a:ext cx="2664296" cy="36708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Прямоугольник 2"/>
          <p:cNvSpPr/>
          <p:nvPr/>
        </p:nvSpPr>
        <p:spPr>
          <a:xfrm>
            <a:off x="396754" y="5589240"/>
            <a:ext cx="8747246" cy="1200329"/>
          </a:xfrm>
          <a:prstGeom prst="rect">
            <a:avLst/>
          </a:prstGeom>
        </p:spPr>
        <p:txBody>
          <a:bodyPr wrap="square">
            <a:spAutoFit/>
          </a:bodyPr>
          <a:lstStyle/>
          <a:p>
            <a:r>
              <a:rPr lang="en-US" sz="2400" b="1" dirty="0" smtClean="0"/>
              <a:t>The opening of a memorial plaque in honor of L.G. </a:t>
            </a:r>
            <a:r>
              <a:rPr lang="en-US" sz="2400" b="1" dirty="0" err="1" smtClean="0"/>
              <a:t>Makarov</a:t>
            </a:r>
            <a:r>
              <a:rPr lang="en-US" sz="2400" b="1" dirty="0" smtClean="0"/>
              <a:t> in 2013 on his 90th birthday. From left to right:</a:t>
            </a:r>
          </a:p>
          <a:p>
            <a:r>
              <a:rPr lang="en-US" sz="2400" b="1" dirty="0" smtClean="0"/>
              <a:t> V.D. </a:t>
            </a:r>
            <a:r>
              <a:rPr lang="en-US" sz="2400" b="1" dirty="0" err="1" smtClean="0"/>
              <a:t>Kekelidze</a:t>
            </a:r>
            <a:r>
              <a:rPr lang="en-US" sz="2400" b="1" dirty="0" smtClean="0"/>
              <a:t>, A.I. </a:t>
            </a:r>
            <a:r>
              <a:rPr lang="en-US" sz="2400" b="1" dirty="0" err="1" smtClean="0"/>
              <a:t>Malakhov</a:t>
            </a:r>
            <a:r>
              <a:rPr lang="en-US" sz="2400" b="1" dirty="0" smtClean="0"/>
              <a:t>, A.D. </a:t>
            </a:r>
            <a:r>
              <a:rPr lang="en-US" sz="2400" b="1" dirty="0" err="1" smtClean="0"/>
              <a:t>Kovalenko</a:t>
            </a:r>
            <a:r>
              <a:rPr lang="en-US" sz="2400" b="1" dirty="0" smtClean="0"/>
              <a:t>.</a:t>
            </a:r>
            <a:endParaRPr lang="ru-RU" sz="2400" dirty="0"/>
          </a:p>
        </p:txBody>
      </p:sp>
      <p:sp>
        <p:nvSpPr>
          <p:cNvPr id="4" name="TextBox 3"/>
          <p:cNvSpPr txBox="1"/>
          <p:nvPr/>
        </p:nvSpPr>
        <p:spPr>
          <a:xfrm>
            <a:off x="539552" y="3841884"/>
            <a:ext cx="2448272" cy="523220"/>
          </a:xfrm>
          <a:prstGeom prst="rect">
            <a:avLst/>
          </a:prstGeom>
          <a:noFill/>
        </p:spPr>
        <p:txBody>
          <a:bodyPr wrap="square" rtlCol="0">
            <a:spAutoFit/>
          </a:bodyPr>
          <a:lstStyle/>
          <a:p>
            <a:r>
              <a:rPr lang="en-US" sz="2800" b="1" dirty="0" smtClean="0">
                <a:solidFill>
                  <a:schemeClr val="accent6">
                    <a:lumMod val="50000"/>
                  </a:schemeClr>
                </a:solidFill>
              </a:rPr>
              <a:t>L.G. </a:t>
            </a:r>
            <a:r>
              <a:rPr lang="en-US" sz="2800" b="1" dirty="0" err="1" smtClean="0">
                <a:solidFill>
                  <a:schemeClr val="accent6">
                    <a:lumMod val="50000"/>
                  </a:schemeClr>
                </a:solidFill>
              </a:rPr>
              <a:t>Makarov</a:t>
            </a:r>
            <a:endParaRPr lang="ru-RU" sz="2800" b="1" dirty="0">
              <a:solidFill>
                <a:schemeClr val="accent6">
                  <a:lumMod val="50000"/>
                </a:schemeClr>
              </a:solidFill>
            </a:endParaRPr>
          </a:p>
        </p:txBody>
      </p:sp>
      <p:sp>
        <p:nvSpPr>
          <p:cNvPr id="7" name="Прямоугольник 6"/>
          <p:cNvSpPr/>
          <p:nvPr/>
        </p:nvSpPr>
        <p:spPr>
          <a:xfrm>
            <a:off x="251520" y="4388911"/>
            <a:ext cx="3096344" cy="1200329"/>
          </a:xfrm>
          <a:prstGeom prst="rect">
            <a:avLst/>
          </a:prstGeom>
        </p:spPr>
        <p:txBody>
          <a:bodyPr wrap="square">
            <a:spAutoFit/>
          </a:bodyPr>
          <a:lstStyle/>
          <a:p>
            <a:r>
              <a:rPr lang="en-US" sz="2400" b="1" dirty="0" err="1" smtClean="0">
                <a:solidFill>
                  <a:srgbClr val="FF0000"/>
                </a:solidFill>
              </a:rPr>
              <a:t>Makarov</a:t>
            </a:r>
            <a:r>
              <a:rPr lang="en-US" sz="2400" b="1" dirty="0" smtClean="0">
                <a:solidFill>
                  <a:srgbClr val="FF0000"/>
                </a:solidFill>
              </a:rPr>
              <a:t> L.G. turns 100 years old on September 30, 2023</a:t>
            </a:r>
            <a:endParaRPr lang="ru-RU" sz="2400" b="1" dirty="0">
              <a:solidFill>
                <a:srgbClr val="FF0000"/>
              </a:solidFill>
            </a:endParaRPr>
          </a:p>
        </p:txBody>
      </p:sp>
    </p:spTree>
    <p:extLst>
      <p:ext uri="{BB962C8B-B14F-4D97-AF65-F5344CB8AC3E}">
        <p14:creationId xmlns:p14="http://schemas.microsoft.com/office/powerpoint/2010/main" xmlns="" val="1828955131"/>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2711</TotalTime>
  <Words>2295</Words>
  <Application>Microsoft Office PowerPoint</Application>
  <PresentationFormat>Экран (4:3)</PresentationFormat>
  <Paragraphs>285</Paragraphs>
  <Slides>56</Slides>
  <Notes>9</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56</vt:i4>
      </vt:variant>
    </vt:vector>
  </HeadingPairs>
  <TitlesOfParts>
    <vt:vector size="58" baseType="lpstr">
      <vt:lpstr>Тема Office</vt:lpstr>
      <vt:lpstr>Точечный рисунок</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Физика на Нуклотроне</dc:title>
  <dc:creator>Александр</dc:creator>
  <cp:lastModifiedBy>Малахов</cp:lastModifiedBy>
  <cp:revision>311</cp:revision>
  <dcterms:created xsi:type="dcterms:W3CDTF">2013-08-15T15:12:44Z</dcterms:created>
  <dcterms:modified xsi:type="dcterms:W3CDTF">2023-09-14T05:23:11Z</dcterms:modified>
</cp:coreProperties>
</file>