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0" r:id="rId2"/>
    <p:sldId id="259" r:id="rId3"/>
    <p:sldId id="264" r:id="rId4"/>
    <p:sldId id="262" r:id="rId5"/>
    <p:sldId id="263" r:id="rId6"/>
    <p:sldId id="287" r:id="rId7"/>
    <p:sldId id="267" r:id="rId8"/>
    <p:sldId id="268" r:id="rId9"/>
    <p:sldId id="269" r:id="rId10"/>
    <p:sldId id="270" r:id="rId11"/>
    <p:sldId id="298" r:id="rId12"/>
    <p:sldId id="276" r:id="rId13"/>
    <p:sldId id="277" r:id="rId14"/>
    <p:sldId id="275" r:id="rId15"/>
    <p:sldId id="278" r:id="rId16"/>
    <p:sldId id="285" r:id="rId17"/>
    <p:sldId id="299" r:id="rId18"/>
    <p:sldId id="281" r:id="rId19"/>
    <p:sldId id="300" r:id="rId20"/>
    <p:sldId id="284" r:id="rId21"/>
    <p:sldId id="286" r:id="rId22"/>
    <p:sldId id="301" r:id="rId23"/>
    <p:sldId id="302" r:id="rId24"/>
    <p:sldId id="303" r:id="rId25"/>
    <p:sldId id="293" r:id="rId26"/>
    <p:sldId id="273" r:id="rId27"/>
    <p:sldId id="272" r:id="rId28"/>
    <p:sldId id="29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F9618-6587-4F69-A2DF-4E6C5B59F7E8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7CB63-3E95-4C05-9367-433BC53AD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7CB63-3E95-4C05-9367-433BC53AD06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0EFB-B22B-4074-B527-9BF7ECB45B47}" type="datetime1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A45E-0962-4514-98CD-9F45B1841371}" type="datetime1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CAD2-6C61-4326-9B2E-D39568406B0E}" type="datetime1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3C80-F983-4F6A-B916-DE4A25A697A3}" type="datetime1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2889-E466-45D3-83BF-8AA5E9855688}" type="datetime1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1CF89-99DC-46E2-9477-9152E7C68830}" type="datetime1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7361-1DFA-4360-8518-65A643DF278D}" type="datetime1">
              <a:rPr lang="ru-RU" smtClean="0"/>
              <a:pPr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9D74-BF4D-4449-8E08-D0142851DA2F}" type="datetime1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75D6-72E1-4C31-B926-1EFEFE23A4F6}" type="datetime1">
              <a:rPr lang="ru-RU" smtClean="0"/>
              <a:pPr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01A-9F7F-444C-8A48-3408D984F713}" type="datetime1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B874-DEC3-45FF-9D89-55D31811D02B}" type="datetime1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2A098-6327-4DB2-AE7F-2A423A388F11}" type="datetime1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B4A6C-E332-4C69-9C32-94042515E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36712"/>
            <a:ext cx="630019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Investigation of Relativistic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Nuclear Collisions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the Four-velocity Space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94928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  <a:ea typeface="Calibri" pitchFamily="34" charset="0"/>
                <a:cs typeface="Arial" pitchFamily="34" charset="0"/>
              </a:rPr>
              <a:t>*</a:t>
            </a:r>
            <a:r>
              <a:rPr lang="en-US" sz="2400" b="1" dirty="0"/>
              <a:t> </a:t>
            </a:r>
            <a:r>
              <a:rPr lang="en-US" sz="2400" b="1" i="1" dirty="0"/>
              <a:t>Together with</a:t>
            </a:r>
            <a:r>
              <a:rPr lang="ru-RU" sz="2400" b="1" i="1" dirty="0"/>
              <a:t> </a:t>
            </a:r>
            <a:r>
              <a:rPr lang="en-US" sz="2400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G.I. </a:t>
            </a:r>
            <a:r>
              <a:rPr lang="en-US" sz="2400" b="1" i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Lykasov</a:t>
            </a:r>
            <a:r>
              <a:rPr lang="ru-RU" sz="2400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and  A.A. </a:t>
            </a:r>
            <a:r>
              <a:rPr lang="en-US" sz="2400" b="1" i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Zaitsev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3759423"/>
            <a:ext cx="2355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A.I. </a:t>
            </a:r>
            <a:r>
              <a:rPr lang="en-US" sz="2400" b="1" i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Malakhov</a:t>
            </a:r>
            <a:r>
              <a:rPr lang="en-US" sz="2400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ea typeface="Calibri" pitchFamily="34" charset="0"/>
                <a:cs typeface="Arial" pitchFamily="34" charset="0"/>
              </a:rPr>
              <a:t>*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532927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</a:rPr>
              <a:t>XXVth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 International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</a:rPr>
              <a:t>Baldin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 Seminar on High Energy Physics Problems "Relativistic Nuclear Physics and Quantum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</a:rPr>
              <a:t>Chromodynamics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,  September 18 - 23, 2023, 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</a:rPr>
              <a:t>Dubna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0648"/>
            <a:ext cx="2962796" cy="240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6320933"/>
            <a:ext cx="8532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sz="1200" b="1" dirty="0"/>
              <a:t>_____________________________________________________________________________________________________________</a:t>
            </a:r>
            <a:br>
              <a:rPr lang="en-US" altLang="ru-RU" sz="1200" b="1" dirty="0"/>
            </a:br>
            <a:r>
              <a:rPr lang="en-US" altLang="ru-RU" sz="1200" b="1" dirty="0"/>
              <a:t>   </a:t>
            </a:r>
            <a:r>
              <a:rPr lang="en-US" altLang="ru-RU" sz="1400" b="1" dirty="0" err="1">
                <a:cs typeface="Times New Roman" pitchFamily="18" charset="0"/>
              </a:rPr>
              <a:t>A.Malakhov</a:t>
            </a:r>
            <a:r>
              <a:rPr lang="en-US" altLang="ru-RU" sz="1400" b="1" dirty="0">
                <a:cs typeface="Times New Roman" pitchFamily="18" charset="0"/>
              </a:rPr>
              <a:t>. </a:t>
            </a:r>
            <a:r>
              <a:rPr lang="en-US" sz="1400" b="1" dirty="0"/>
              <a:t>The XXV International </a:t>
            </a:r>
            <a:r>
              <a:rPr lang="en-US" sz="1400" b="1" dirty="0" err="1"/>
              <a:t>Baldin</a:t>
            </a:r>
            <a:r>
              <a:rPr lang="en-US" sz="1400" b="1" dirty="0"/>
              <a:t> Seminar on High Energy Physics Problems, September 18 -23, 2023</a:t>
            </a:r>
            <a:endParaRPr lang="ru-RU" alt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365557"/>
            <a:ext cx="8532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sz="1200" b="1" dirty="0"/>
              <a:t>_____________________________________________________________________________________________________________</a:t>
            </a:r>
            <a:br>
              <a:rPr lang="en-US" altLang="ru-RU" sz="1200" b="1" dirty="0"/>
            </a:br>
            <a:r>
              <a:rPr lang="en-US" altLang="ru-RU" sz="1200" b="1" dirty="0"/>
              <a:t>   </a:t>
            </a:r>
            <a:r>
              <a:rPr lang="en-US" altLang="ru-RU" sz="1400" b="1" dirty="0" err="1">
                <a:cs typeface="Times New Roman" pitchFamily="18" charset="0"/>
              </a:rPr>
              <a:t>A.Malakhov</a:t>
            </a:r>
            <a:r>
              <a:rPr lang="en-US" altLang="ru-RU" sz="1400" b="1" dirty="0">
                <a:cs typeface="Times New Roman" pitchFamily="18" charset="0"/>
              </a:rPr>
              <a:t>. </a:t>
            </a:r>
            <a:r>
              <a:rPr lang="en-US" sz="1400" b="1" dirty="0"/>
              <a:t>The XXV International </a:t>
            </a:r>
            <a:r>
              <a:rPr lang="en-US" sz="1400" b="1" dirty="0" err="1"/>
              <a:t>Baldin</a:t>
            </a:r>
            <a:r>
              <a:rPr lang="en-US" sz="1400" b="1" dirty="0"/>
              <a:t> Seminar on High Energy Physics Problems, September 18 -23, 2023</a:t>
            </a:r>
            <a:endParaRPr lang="ru-RU" alt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581109"/>
            <a:ext cx="84969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A.I.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Malakhov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A.A.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Zaitsev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Journal of Experimental and Theoretical Physics, 2022, Vol. 135, No. 2, pp. 209–214.</a:t>
            </a:r>
            <a:endParaRPr lang="ru-RU" sz="2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6846" y="1340768"/>
            <a:ext cx="3025314" cy="306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2808312" cy="299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412776"/>
            <a:ext cx="28575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9552" y="443711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Description of the yield ratios of anti-d/d, anti-He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/He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with one value of constant C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=0.146.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875583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П = </a:t>
            </a:r>
            <a:r>
              <a:rPr lang="en-US" sz="4400" b="1" dirty="0" err="1"/>
              <a:t>N∙ChY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908720"/>
            <a:ext cx="47525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Ratio of antiparticle to particle yields</a:t>
            </a:r>
            <a:endParaRPr lang="ru-RU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306896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Energy dependence of the slope parameter on energy</a:t>
            </a:r>
            <a:endParaRPr lang="ru-RU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184482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Description of the spectra of secondary particles depending on </a:t>
            </a:r>
            <a:r>
              <a:rPr lang="en-US" sz="2400" b="1" i="1" dirty="0"/>
              <a:t>P</a:t>
            </a:r>
            <a:r>
              <a:rPr lang="en-US" sz="2400" b="1" i="1" baseline="-25000" dirty="0"/>
              <a:t>T</a:t>
            </a:r>
            <a:r>
              <a:rPr lang="en-US" sz="2400" b="1" dirty="0"/>
              <a:t> in a wide range of energies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87416" y="3933056"/>
            <a:ext cx="478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The ratio of the strange 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</a:rPr>
              <a:t>kaon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yield to the  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</a:rPr>
              <a:t>pion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yield</a:t>
            </a:r>
            <a:endParaRPr lang="ru-RU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3140968"/>
            <a:ext cx="21602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23928" y="4869160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Description of the particle yield depending on their rapidity</a:t>
            </a:r>
            <a:endParaRPr lang="ru-RU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2699792" y="1484784"/>
            <a:ext cx="1080120" cy="172819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2771800" y="2492896"/>
            <a:ext cx="1008112" cy="7920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843808" y="3356992"/>
            <a:ext cx="864096" cy="14401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2843808" y="3501008"/>
            <a:ext cx="864096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2699792" y="3501008"/>
            <a:ext cx="1008112" cy="17824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Левая фигурная скобка 60"/>
          <p:cNvSpPr/>
          <p:nvPr/>
        </p:nvSpPr>
        <p:spPr>
          <a:xfrm>
            <a:off x="3779912" y="1052736"/>
            <a:ext cx="216024" cy="648072"/>
          </a:xfrm>
          <a:prstGeom prst="leftBrace">
            <a:avLst>
              <a:gd name="adj1" fmla="val 8333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Левая фигурная скобка 61"/>
          <p:cNvSpPr/>
          <p:nvPr/>
        </p:nvSpPr>
        <p:spPr>
          <a:xfrm>
            <a:off x="3779912" y="1916832"/>
            <a:ext cx="288032" cy="1008112"/>
          </a:xfrm>
          <a:prstGeom prst="leftBrace">
            <a:avLst>
              <a:gd name="adj1" fmla="val 0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Левая фигурная скобка 63"/>
          <p:cNvSpPr/>
          <p:nvPr/>
        </p:nvSpPr>
        <p:spPr>
          <a:xfrm>
            <a:off x="3779912" y="3140968"/>
            <a:ext cx="216024" cy="648072"/>
          </a:xfrm>
          <a:prstGeom prst="leftBrace">
            <a:avLst>
              <a:gd name="adj1" fmla="val 8333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Левая фигурная скобка 64"/>
          <p:cNvSpPr/>
          <p:nvPr/>
        </p:nvSpPr>
        <p:spPr>
          <a:xfrm>
            <a:off x="3779912" y="4077072"/>
            <a:ext cx="216024" cy="648072"/>
          </a:xfrm>
          <a:prstGeom prst="leftBrace">
            <a:avLst>
              <a:gd name="adj1" fmla="val 8333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Левая фигурная скобка 65"/>
          <p:cNvSpPr/>
          <p:nvPr/>
        </p:nvSpPr>
        <p:spPr>
          <a:xfrm>
            <a:off x="3779912" y="4941168"/>
            <a:ext cx="216024" cy="648072"/>
          </a:xfrm>
          <a:prstGeom prst="leftBrace">
            <a:avLst>
              <a:gd name="adj1" fmla="val 8333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6320933"/>
            <a:ext cx="8532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sz="1200" b="1" dirty="0"/>
              <a:t>_____________________________________________________________________________________________________________</a:t>
            </a:r>
            <a:br>
              <a:rPr lang="en-US" altLang="ru-RU" sz="1200" b="1" dirty="0"/>
            </a:br>
            <a:r>
              <a:rPr lang="en-US" altLang="ru-RU" sz="1200" b="1" dirty="0"/>
              <a:t>   </a:t>
            </a:r>
            <a:r>
              <a:rPr lang="en-US" altLang="ru-RU" sz="1400" b="1" dirty="0" err="1">
                <a:cs typeface="Times New Roman" pitchFamily="18" charset="0"/>
              </a:rPr>
              <a:t>A.Malakhov</a:t>
            </a:r>
            <a:r>
              <a:rPr lang="en-US" altLang="ru-RU" sz="1400" b="1" dirty="0">
                <a:cs typeface="Times New Roman" pitchFamily="18" charset="0"/>
              </a:rPr>
              <a:t>. </a:t>
            </a:r>
            <a:r>
              <a:rPr lang="en-US" sz="1400" b="1" dirty="0"/>
              <a:t>The XXV International </a:t>
            </a:r>
            <a:r>
              <a:rPr lang="en-US" sz="1400" b="1" dirty="0" err="1"/>
              <a:t>Baldin</a:t>
            </a:r>
            <a:r>
              <a:rPr lang="en-US" sz="1400" b="1" dirty="0"/>
              <a:t> Seminar on High Energy Physics Problems, September 18 -23, 2023</a:t>
            </a:r>
            <a:endParaRPr lang="ru-RU" alt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0835-ECE3-4E63-B38E-D2F222E7EA54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160" y="4077072"/>
            <a:ext cx="8878840" cy="12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920880" cy="1322207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6320933"/>
            <a:ext cx="8532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sz="1200" b="1" dirty="0"/>
              <a:t>_____________________________________________________________________________________________________________</a:t>
            </a:r>
            <a:br>
              <a:rPr lang="en-US" altLang="ru-RU" sz="1200" b="1" dirty="0"/>
            </a:br>
            <a:r>
              <a:rPr lang="en-US" altLang="ru-RU" sz="1200" b="1" dirty="0"/>
              <a:t>   </a:t>
            </a:r>
            <a:r>
              <a:rPr lang="en-US" altLang="ru-RU" sz="1400" b="1" dirty="0" err="1">
                <a:cs typeface="Times New Roman" pitchFamily="18" charset="0"/>
              </a:rPr>
              <a:t>A.Malakhov</a:t>
            </a:r>
            <a:r>
              <a:rPr lang="en-US" altLang="ru-RU" sz="1400" b="1" dirty="0">
                <a:cs typeface="Times New Roman" pitchFamily="18" charset="0"/>
              </a:rPr>
              <a:t>. </a:t>
            </a:r>
            <a:r>
              <a:rPr lang="en-US" sz="1400" b="1" dirty="0"/>
              <a:t>The XXV International </a:t>
            </a:r>
            <a:r>
              <a:rPr lang="en-US" sz="1400" b="1" dirty="0" err="1"/>
              <a:t>Baldin</a:t>
            </a:r>
            <a:r>
              <a:rPr lang="en-US" sz="1400" b="1" dirty="0"/>
              <a:t> Seminar on High Energy Physics Problems, September 18 -23, 2023</a:t>
            </a:r>
            <a:endParaRPr lang="ru-RU" alt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229200"/>
            <a:ext cx="849694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G.I.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Lykasov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A.I.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Malakhov</a:t>
            </a:r>
            <a:r>
              <a:rPr lang="ru-RU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Self-consistent analysis of </a:t>
            </a:r>
            <a:r>
              <a:rPr lang="en-US" sz="2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hadron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production in pp and AA collisions at mid-</a:t>
            </a:r>
            <a:r>
              <a:rPr lang="en-US" sz="2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rapidity.Eur.Phys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J. A54, 187 (2018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2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332656"/>
            <a:ext cx="9001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latin typeface="Arial" pitchFamily="34" charset="0"/>
                <a:cs typeface="Arial" pitchFamily="34" charset="0"/>
              </a:rPr>
              <a:t>     Using relativistic invariant variables  s, p</a:t>
            </a:r>
            <a:r>
              <a:rPr lang="en-US" sz="2300" b="1" baseline="-250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300" b="1" dirty="0" err="1">
                <a:latin typeface="Arial" pitchFamily="34" charset="0"/>
                <a:cs typeface="Arial" pitchFamily="34" charset="0"/>
              </a:rPr>
              <a:t>ch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(Y) = √s/2m</a:t>
            </a:r>
            <a:r>
              <a:rPr lang="en-US" sz="2300" b="1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 dependence  we 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have obtained 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the following form for </a:t>
            </a:r>
            <a:r>
              <a:rPr lang="ru-RU" sz="2300" b="1" dirty="0">
                <a:latin typeface="Arial" pitchFamily="34" charset="0"/>
                <a:cs typeface="Arial" pitchFamily="34" charset="0"/>
              </a:rPr>
              <a:t>П:</a:t>
            </a:r>
            <a:endParaRPr lang="ru-RU" sz="23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2636912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i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= 1- 4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/s,  m</a:t>
            </a:r>
            <a:r>
              <a:rPr lang="en-US" sz="3200" i="1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= p</a:t>
            </a:r>
            <a:r>
              <a:rPr lang="en-US" sz="3200" i="1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+ m</a:t>
            </a:r>
            <a:r>
              <a:rPr lang="en-US" sz="32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371703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At large √s &gt;&gt;1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GeV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47864" y="3212976"/>
            <a:ext cx="5453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Baldin-Malakhov-Lykasov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equation</a:t>
            </a:r>
            <a:endParaRPr lang="ru-RU" sz="2800" b="1" dirty="0">
              <a:solidFill>
                <a:srgbClr val="0070C0"/>
              </a:solidFill>
            </a:endParaRPr>
          </a:p>
        </p:txBody>
      </p:sp>
      <p:cxnSp>
        <p:nvCxnSpPr>
          <p:cNvPr id="17" name="Прямая со стрелкой 16"/>
          <p:cNvCxnSpPr>
            <a:stCxn id="14" idx="0"/>
          </p:cNvCxnSpPr>
          <p:nvPr/>
        </p:nvCxnSpPr>
        <p:spPr>
          <a:xfrm flipV="1">
            <a:off x="6074412" y="2636912"/>
            <a:ext cx="81764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93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0835-ECE3-4E63-B38E-D2F222E7EA54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561177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6320933"/>
            <a:ext cx="8532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sz="1200" b="1" dirty="0"/>
              <a:t>_____________________________________________________________________________________________________________</a:t>
            </a:r>
            <a:br>
              <a:rPr lang="en-US" altLang="ru-RU" sz="1200" b="1" dirty="0"/>
            </a:br>
            <a:r>
              <a:rPr lang="en-US" altLang="ru-RU" sz="1200" b="1" dirty="0"/>
              <a:t>   </a:t>
            </a:r>
            <a:r>
              <a:rPr lang="en-US" altLang="ru-RU" sz="1400" b="1" dirty="0" err="1">
                <a:cs typeface="Times New Roman" pitchFamily="18" charset="0"/>
              </a:rPr>
              <a:t>A.Malakhov</a:t>
            </a:r>
            <a:r>
              <a:rPr lang="en-US" altLang="ru-RU" sz="1400" b="1" dirty="0">
                <a:cs typeface="Times New Roman" pitchFamily="18" charset="0"/>
              </a:rPr>
              <a:t>. </a:t>
            </a:r>
            <a:r>
              <a:rPr lang="en-US" sz="1400" b="1" dirty="0"/>
              <a:t>The XXV International </a:t>
            </a:r>
            <a:r>
              <a:rPr lang="en-US" sz="1400" b="1" dirty="0" err="1"/>
              <a:t>Baldin</a:t>
            </a:r>
            <a:r>
              <a:rPr lang="en-US" sz="1400" b="1" dirty="0"/>
              <a:t> Seminar on High Energy Physics Problems, September 18 -23, 2023</a:t>
            </a:r>
            <a:endParaRPr lang="ru-RU" alt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1052736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For </a:t>
            </a:r>
            <a:r>
              <a:rPr lang="el-GR" sz="3200" b="1" dirty="0"/>
              <a:t>π</a:t>
            </a:r>
            <a:r>
              <a:rPr lang="en-US" sz="3200" b="1" dirty="0"/>
              <a:t>-mesons at p</a:t>
            </a:r>
            <a:r>
              <a:rPr lang="en-US" sz="3200" b="1" baseline="-25000" dirty="0"/>
              <a:t>t</a:t>
            </a:r>
            <a:r>
              <a:rPr lang="en-US" sz="3200" b="1" baseline="30000" dirty="0"/>
              <a:t>2</a:t>
            </a:r>
            <a:r>
              <a:rPr lang="en-US" sz="3200" b="1" dirty="0"/>
              <a:t> &gt;&gt; m</a:t>
            </a:r>
            <a:r>
              <a:rPr lang="en-US" sz="3200" b="1" baseline="-25000" dirty="0"/>
              <a:t>1</a:t>
            </a:r>
            <a:r>
              <a:rPr lang="en-US" sz="3200" b="1" baseline="30000" dirty="0"/>
              <a:t>2</a:t>
            </a:r>
            <a:r>
              <a:rPr lang="en-US" sz="3200" b="1" dirty="0"/>
              <a:t>: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2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755AD-025B-4A6D-AC2A-EFF00248549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251520" y="356463"/>
            <a:ext cx="87129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cs typeface="Arial" charset="0"/>
              </a:rPr>
              <a:t>E∙(d</a:t>
            </a:r>
            <a:r>
              <a:rPr lang="en-US" altLang="ru-RU" b="1" baseline="30000" dirty="0">
                <a:cs typeface="Arial" charset="0"/>
              </a:rPr>
              <a:t>3</a:t>
            </a:r>
            <a:r>
              <a:rPr lang="el-GR" altLang="ru-RU" b="1" dirty="0">
                <a:cs typeface="Arial" charset="0"/>
              </a:rPr>
              <a:t>σ</a:t>
            </a:r>
            <a:r>
              <a:rPr lang="en-US" altLang="ru-RU" b="1" dirty="0">
                <a:cs typeface="Arial" charset="0"/>
              </a:rPr>
              <a:t>/dp</a:t>
            </a:r>
            <a:r>
              <a:rPr lang="en-US" altLang="ru-RU" b="1" baseline="30000" dirty="0">
                <a:cs typeface="Arial" charset="0"/>
              </a:rPr>
              <a:t>3</a:t>
            </a:r>
            <a:r>
              <a:rPr lang="en-US" altLang="ru-RU" b="1" dirty="0">
                <a:cs typeface="Arial" charset="0"/>
              </a:rPr>
              <a:t>) = (1/</a:t>
            </a:r>
            <a:r>
              <a:rPr lang="el-GR" altLang="ru-RU" b="1" dirty="0">
                <a:cs typeface="Arial" charset="0"/>
              </a:rPr>
              <a:t>π</a:t>
            </a:r>
            <a:r>
              <a:rPr lang="en-US" altLang="ru-RU" b="1" dirty="0">
                <a:cs typeface="Arial" charset="0"/>
              </a:rPr>
              <a:t>) d</a:t>
            </a:r>
            <a:r>
              <a:rPr lang="en-US" altLang="ru-RU" b="1" baseline="30000" dirty="0">
                <a:cs typeface="Arial" charset="0"/>
              </a:rPr>
              <a:t>3</a:t>
            </a:r>
            <a:r>
              <a:rPr lang="el-GR" altLang="ru-RU" b="1" dirty="0">
                <a:cs typeface="Arial" charset="0"/>
              </a:rPr>
              <a:t>σ</a:t>
            </a:r>
            <a:r>
              <a:rPr lang="en-US" altLang="ru-RU" b="1" dirty="0">
                <a:cs typeface="Arial" charset="0"/>
              </a:rPr>
              <a:t> /</a:t>
            </a:r>
            <a:r>
              <a:rPr lang="ru-RU" altLang="ru-RU" b="1" dirty="0">
                <a:cs typeface="Arial" charset="0"/>
              </a:rPr>
              <a:t>(</a:t>
            </a:r>
            <a:r>
              <a:rPr lang="en-US" altLang="ru-RU" b="1" dirty="0">
                <a:cs typeface="Arial" charset="0"/>
              </a:rPr>
              <a:t>dm</a:t>
            </a:r>
            <a:r>
              <a:rPr lang="ru-RU" altLang="ru-RU" b="1" baseline="-25000" dirty="0">
                <a:cs typeface="Arial" charset="0"/>
              </a:rPr>
              <a:t>1</a:t>
            </a:r>
            <a:r>
              <a:rPr lang="en-US" altLang="ru-RU" b="1" baseline="-25000" dirty="0">
                <a:cs typeface="Arial" charset="0"/>
              </a:rPr>
              <a:t>t</a:t>
            </a:r>
            <a:r>
              <a:rPr lang="en-US" altLang="ru-RU" b="1" baseline="30000" dirty="0">
                <a:cs typeface="Arial" charset="0"/>
              </a:rPr>
              <a:t>2</a:t>
            </a:r>
            <a:r>
              <a:rPr lang="en-US" altLang="ru-RU" b="1" dirty="0">
                <a:cs typeface="Arial" charset="0"/>
              </a:rPr>
              <a:t>dy</a:t>
            </a:r>
            <a:r>
              <a:rPr lang="ru-RU" altLang="ru-RU" b="1" dirty="0">
                <a:cs typeface="Arial" charset="0"/>
              </a:rPr>
              <a:t>)</a:t>
            </a:r>
            <a:r>
              <a:rPr lang="en-US" altLang="ru-RU" b="1" dirty="0">
                <a:cs typeface="Arial" charset="0"/>
              </a:rPr>
              <a:t>=</a:t>
            </a:r>
            <a:endParaRPr lang="en-US" altLang="ru-RU" b="1" baseline="300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800" b="1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cs typeface="Arial" charset="0"/>
              </a:rPr>
              <a:t> = [</a:t>
            </a:r>
            <a:r>
              <a:rPr lang="el-GR" altLang="ru-RU" b="1" dirty="0">
                <a:cs typeface="Arial" charset="0"/>
              </a:rPr>
              <a:t>φ</a:t>
            </a:r>
            <a:r>
              <a:rPr lang="en-US" altLang="ru-RU" b="1" baseline="-25000" dirty="0">
                <a:cs typeface="Arial" charset="0"/>
              </a:rPr>
              <a:t>q</a:t>
            </a:r>
            <a:r>
              <a:rPr lang="en-US" altLang="ru-RU" b="1" dirty="0">
                <a:cs typeface="Arial" charset="0"/>
              </a:rPr>
              <a:t>(</a:t>
            </a:r>
            <a:r>
              <a:rPr lang="en-US" altLang="ru-RU" b="1" dirty="0" err="1">
                <a:cs typeface="Arial" charset="0"/>
              </a:rPr>
              <a:t>y,p</a:t>
            </a:r>
            <a:r>
              <a:rPr lang="en-US" altLang="ru-RU" b="1" baseline="-25000" dirty="0" err="1">
                <a:cs typeface="Arial" charset="0"/>
              </a:rPr>
              <a:t>t</a:t>
            </a:r>
            <a:r>
              <a:rPr lang="en-US" altLang="ru-RU" b="1" dirty="0">
                <a:cs typeface="Arial" charset="0"/>
              </a:rPr>
              <a:t>) + </a:t>
            </a:r>
            <a:r>
              <a:rPr lang="el-GR" altLang="ru-RU" b="1" dirty="0">
                <a:cs typeface="Arial" charset="0"/>
              </a:rPr>
              <a:t>φ</a:t>
            </a:r>
            <a:r>
              <a:rPr lang="en-US" altLang="ru-RU" b="1" baseline="-25000" dirty="0">
                <a:cs typeface="Arial" charset="0"/>
              </a:rPr>
              <a:t>g</a:t>
            </a:r>
            <a:r>
              <a:rPr lang="en-US" altLang="ru-RU" b="1" dirty="0">
                <a:cs typeface="Arial" charset="0"/>
              </a:rPr>
              <a:t>(</a:t>
            </a:r>
            <a:r>
              <a:rPr lang="en-US" altLang="ru-RU" b="1" dirty="0" err="1">
                <a:cs typeface="Arial" charset="0"/>
              </a:rPr>
              <a:t>y,p</a:t>
            </a:r>
            <a:r>
              <a:rPr lang="en-US" altLang="ru-RU" b="1" baseline="-25000" dirty="0" err="1">
                <a:cs typeface="Arial" charset="0"/>
              </a:rPr>
              <a:t>t</a:t>
            </a:r>
            <a:r>
              <a:rPr lang="en-US" altLang="ru-RU" b="1" dirty="0">
                <a:cs typeface="Arial" charset="0"/>
              </a:rPr>
              <a:t>)∙(1- </a:t>
            </a:r>
            <a:r>
              <a:rPr lang="el-GR" altLang="ru-RU" b="1" dirty="0">
                <a:cs typeface="Arial" charset="0"/>
              </a:rPr>
              <a:t>σ</a:t>
            </a:r>
            <a:r>
              <a:rPr lang="en-US" altLang="ru-RU" b="1" baseline="-25000" dirty="0" err="1">
                <a:cs typeface="Arial" charset="0"/>
              </a:rPr>
              <a:t>nd</a:t>
            </a:r>
            <a:r>
              <a:rPr lang="en-US" altLang="ru-RU" b="1" dirty="0">
                <a:cs typeface="Arial" charset="0"/>
              </a:rPr>
              <a:t>/g(s/s</a:t>
            </a:r>
            <a:r>
              <a:rPr lang="en-US" altLang="ru-RU" b="1" baseline="-25000" dirty="0">
                <a:cs typeface="Arial" charset="0"/>
              </a:rPr>
              <a:t>0</a:t>
            </a:r>
            <a:r>
              <a:rPr lang="en-US" altLang="ru-RU" b="1" dirty="0">
                <a:cs typeface="Arial" charset="0"/>
              </a:rPr>
              <a:t>)</a:t>
            </a:r>
            <a:r>
              <a:rPr lang="en-US" altLang="ru-RU" b="1" baseline="30000" dirty="0">
                <a:cs typeface="Arial" charset="0"/>
              </a:rPr>
              <a:t>∆</a:t>
            </a:r>
            <a:r>
              <a:rPr lang="en-US" altLang="ru-RU" b="1" dirty="0">
                <a:cs typeface="Arial" charset="0"/>
              </a:rPr>
              <a:t>)]∙g(s/s</a:t>
            </a:r>
            <a:r>
              <a:rPr lang="en-US" altLang="ru-RU" b="1" baseline="-25000" dirty="0">
                <a:cs typeface="Arial" charset="0"/>
              </a:rPr>
              <a:t>0</a:t>
            </a:r>
            <a:r>
              <a:rPr lang="en-US" altLang="ru-RU" b="1" dirty="0">
                <a:cs typeface="Arial" charset="0"/>
              </a:rPr>
              <a:t>)</a:t>
            </a:r>
            <a:r>
              <a:rPr lang="en-US" altLang="ru-RU" b="1" baseline="30000" dirty="0">
                <a:cs typeface="Arial" charset="0"/>
              </a:rPr>
              <a:t>∆</a:t>
            </a:r>
            <a:endParaRPr lang="ru-RU" altLang="ru-RU" b="1" dirty="0">
              <a:cs typeface="Arial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51521" y="1844824"/>
            <a:ext cx="5112568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ru-RU" sz="2000" b="1" dirty="0">
                <a:latin typeface="Arial" pitchFamily="34" charset="0"/>
                <a:cs typeface="Arial" pitchFamily="34" charset="0"/>
              </a:rPr>
              <a:t>σ</a:t>
            </a:r>
            <a:r>
              <a:rPr lang="en-US" altLang="ru-RU" sz="2000" b="1" baseline="-25000" dirty="0">
                <a:latin typeface="Arial" pitchFamily="34" charset="0"/>
                <a:cs typeface="Arial" pitchFamily="34" charset="0"/>
              </a:rPr>
              <a:t>n</a:t>
            </a:r>
            <a:r>
              <a:rPr lang="en-US" altLang="ru-RU" sz="2000" b="1" dirty="0">
                <a:latin typeface="Arial" pitchFamily="34" charset="0"/>
                <a:cs typeface="Arial" pitchFamily="34" charset="0"/>
              </a:rPr>
              <a:t> – cross-section of  </a:t>
            </a:r>
            <a:r>
              <a:rPr lang="en-US" altLang="ru-RU" sz="2000" b="1" dirty="0" err="1">
                <a:latin typeface="Arial" pitchFamily="34" charset="0"/>
                <a:cs typeface="Arial" pitchFamily="34" charset="0"/>
              </a:rPr>
              <a:t>hadron</a:t>
            </a:r>
            <a:r>
              <a:rPr lang="en-US" alt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smtClean="0">
                <a:latin typeface="Arial" pitchFamily="34" charset="0"/>
                <a:cs typeface="Arial" pitchFamily="34" charset="0"/>
              </a:rPr>
              <a:t>production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2000" b="1" dirty="0" smtClean="0">
                <a:latin typeface="Arial" pitchFamily="34" charset="0"/>
                <a:cs typeface="Arial" pitchFamily="34" charset="0"/>
              </a:rPr>
              <a:t>by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the exchange of n-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pomerons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2000" b="1" dirty="0">
                <a:latin typeface="Arial" pitchFamily="34" charset="0"/>
                <a:cs typeface="Arial" pitchFamily="34" charset="0"/>
              </a:rPr>
              <a:t>g – constant (~20 </a:t>
            </a:r>
            <a:r>
              <a:rPr lang="en-US" altLang="ru-RU" sz="2000" b="1" dirty="0" err="1">
                <a:latin typeface="Arial" pitchFamily="34" charset="0"/>
                <a:cs typeface="Arial" pitchFamily="34" charset="0"/>
              </a:rPr>
              <a:t>mbarn</a:t>
            </a:r>
            <a:r>
              <a:rPr lang="en-US" altLang="ru-RU" sz="2000" b="1" dirty="0">
                <a:latin typeface="Arial" pitchFamily="34" charset="0"/>
                <a:cs typeface="Arial" pitchFamily="34" charset="0"/>
              </a:rPr>
              <a:t>), S</a:t>
            </a:r>
            <a:r>
              <a:rPr lang="en-US" altLang="ru-RU" sz="2000" b="1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altLang="ru-RU" sz="2000" b="1" dirty="0">
                <a:latin typeface="Arial" pitchFamily="34" charset="0"/>
                <a:cs typeface="Arial" pitchFamily="34" charset="0"/>
              </a:rPr>
              <a:t> ~ 1 GeV</a:t>
            </a:r>
            <a:r>
              <a:rPr lang="en-US" altLang="ru-RU" sz="20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20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2000" b="1" dirty="0">
                <a:latin typeface="Arial" pitchFamily="34" charset="0"/>
                <a:cs typeface="Arial" pitchFamily="34" charset="0"/>
              </a:rPr>
              <a:t>∆ = [</a:t>
            </a:r>
            <a:r>
              <a:rPr lang="el-GR" altLang="ru-RU" sz="2000" b="1" dirty="0">
                <a:latin typeface="Arial" pitchFamily="34" charset="0"/>
                <a:cs typeface="Arial" pitchFamily="34" charset="0"/>
              </a:rPr>
              <a:t>α</a:t>
            </a:r>
            <a:r>
              <a:rPr lang="en-US" altLang="ru-RU" sz="2000" b="1" baseline="-25000" dirty="0">
                <a:latin typeface="Arial" pitchFamily="34" charset="0"/>
                <a:cs typeface="Arial" pitchFamily="34" charset="0"/>
              </a:rPr>
              <a:t>p</a:t>
            </a:r>
            <a:r>
              <a:rPr lang="en-US" altLang="ru-RU" sz="2000" b="1" dirty="0">
                <a:latin typeface="Arial" pitchFamily="34" charset="0"/>
                <a:cs typeface="Arial" pitchFamily="34" charset="0"/>
              </a:rPr>
              <a:t>(0)-1] ~ 0,08</a:t>
            </a:r>
            <a:endParaRPr lang="ru-RU" alt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57286" y="5457418"/>
            <a:ext cx="48309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G.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Lykasov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000" b="1" dirty="0">
                <a:latin typeface="Times New Roman"/>
                <a:cs typeface="Times New Roman"/>
              </a:rPr>
              <a:t>→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φ = </a:t>
            </a:r>
            <a:r>
              <a:rPr lang="el-GR" altLang="ru-RU" sz="3200" b="1" dirty="0">
                <a:latin typeface="Arial" pitchFamily="34" charset="0"/>
                <a:cs typeface="Arial" pitchFamily="34" charset="0"/>
              </a:rPr>
              <a:t>φ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3200" b="1" dirty="0">
                <a:latin typeface="Arial" pitchFamily="34" charset="0"/>
                <a:cs typeface="Arial" pitchFamily="34" charset="0"/>
              </a:rPr>
              <a:t>П)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320933"/>
            <a:ext cx="8532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sz="1200" b="1" dirty="0"/>
              <a:t>_____________________________________________________________________________________________________________</a:t>
            </a:r>
            <a:br>
              <a:rPr lang="en-US" altLang="ru-RU" sz="1200" b="1" dirty="0"/>
            </a:br>
            <a:r>
              <a:rPr lang="en-US" altLang="ru-RU" sz="1200" b="1" dirty="0"/>
              <a:t>   </a:t>
            </a:r>
            <a:r>
              <a:rPr lang="en-US" altLang="ru-RU" sz="1400" b="1" dirty="0" err="1">
                <a:cs typeface="Times New Roman" pitchFamily="18" charset="0"/>
              </a:rPr>
              <a:t>A.Malakhov</a:t>
            </a:r>
            <a:r>
              <a:rPr lang="en-US" altLang="ru-RU" sz="1400" b="1" dirty="0">
                <a:cs typeface="Times New Roman" pitchFamily="18" charset="0"/>
              </a:rPr>
              <a:t>. </a:t>
            </a:r>
            <a:r>
              <a:rPr lang="en-US" sz="1400" b="1" dirty="0"/>
              <a:t>The XXV International </a:t>
            </a:r>
            <a:r>
              <a:rPr lang="en-US" sz="1400" b="1" dirty="0" err="1"/>
              <a:t>Baldin</a:t>
            </a:r>
            <a:r>
              <a:rPr lang="en-US" sz="1400" b="1" dirty="0"/>
              <a:t> Seminar on High Energy Physics Problems, September 18 -23, 2023</a:t>
            </a:r>
            <a:endParaRPr lang="ru-RU" alt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506232"/>
            <a:ext cx="4968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</a:rPr>
              <a:t>G.I.Lykasov</a:t>
            </a:r>
            <a:r>
              <a:rPr lang="en-US" sz="2800" b="1" dirty="0"/>
              <a:t> proposed to use </a:t>
            </a:r>
            <a:r>
              <a:rPr lang="en-US" sz="2800" b="1" dirty="0" smtClean="0"/>
              <a:t>functions </a:t>
            </a:r>
            <a:r>
              <a:rPr lang="en-US" sz="2800" b="1" dirty="0"/>
              <a:t>depending on the similarity parameter</a:t>
            </a:r>
            <a:r>
              <a:rPr lang="ru-RU" altLang="ru-RU" sz="2800" b="1" dirty="0">
                <a:cs typeface="Arial" charset="0"/>
              </a:rPr>
              <a:t> </a:t>
            </a:r>
            <a:r>
              <a:rPr lang="ru-RU" altLang="ru-RU" sz="2800" b="1" dirty="0" smtClean="0">
                <a:cs typeface="Arial" charset="0"/>
              </a:rPr>
              <a:t>П</a:t>
            </a:r>
            <a:r>
              <a:rPr lang="en-US" altLang="ru-RU" sz="2800" b="1" dirty="0" smtClean="0">
                <a:cs typeface="Arial" charset="0"/>
              </a:rPr>
              <a:t> </a:t>
            </a:r>
            <a:r>
              <a:rPr lang="en-US" sz="2800" b="1" dirty="0" smtClean="0"/>
              <a:t>as functions </a:t>
            </a:r>
            <a:r>
              <a:rPr lang="en-US" sz="2800" b="1" i="1" dirty="0" smtClean="0"/>
              <a:t>φ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y,p</a:t>
            </a:r>
            <a:r>
              <a:rPr lang="en-US" sz="2800" b="1" baseline="-25000" dirty="0" err="1" smtClean="0"/>
              <a:t>t</a:t>
            </a:r>
            <a:r>
              <a:rPr lang="en-US" sz="2800" b="1" dirty="0" smtClean="0"/>
              <a:t>) </a:t>
            </a:r>
            <a:r>
              <a:rPr lang="ru-RU" altLang="ru-RU" sz="2800" b="1" dirty="0" smtClean="0">
                <a:cs typeface="Arial" charset="0"/>
              </a:rPr>
              <a:t>:</a:t>
            </a:r>
            <a:endParaRPr lang="ru-RU" sz="2400" b="1" dirty="0"/>
          </a:p>
        </p:txBody>
      </p:sp>
      <p:pic>
        <p:nvPicPr>
          <p:cNvPr id="8" name="Picture 2" descr="C:\Documents and Settings\Пользователь\Рабочий стол\DOKLAD\ФОТО_ЛЫКАС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2995439" cy="266429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878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0835-ECE3-4E63-B38E-D2F222E7EA54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59855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7381328" cy="53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544522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[*] </a:t>
            </a:r>
            <a:r>
              <a:rPr lang="en-US" sz="2400" b="1" dirty="0">
                <a:solidFill>
                  <a:srgbClr val="FF0000"/>
                </a:solidFill>
              </a:rPr>
              <a:t>V. A. </a:t>
            </a:r>
            <a:r>
              <a:rPr lang="en-US" sz="2400" b="1" dirty="0" err="1">
                <a:solidFill>
                  <a:srgbClr val="FF0000"/>
                </a:solidFill>
              </a:rPr>
              <a:t>Bednyakov</a:t>
            </a:r>
            <a:r>
              <a:rPr lang="en-US" sz="2400" b="1" dirty="0">
                <a:solidFill>
                  <a:srgbClr val="FF0000"/>
                </a:solidFill>
              </a:rPr>
              <a:t>, A. A. </a:t>
            </a:r>
            <a:r>
              <a:rPr lang="en-US" sz="2400" b="1" dirty="0" err="1">
                <a:solidFill>
                  <a:srgbClr val="FF0000"/>
                </a:solidFill>
              </a:rPr>
              <a:t>Grinyuk</a:t>
            </a:r>
            <a:r>
              <a:rPr lang="en-US" sz="2400" b="1" dirty="0">
                <a:solidFill>
                  <a:srgbClr val="FF0000"/>
                </a:solidFill>
              </a:rPr>
              <a:t>, G. I. </a:t>
            </a:r>
            <a:r>
              <a:rPr lang="en-US" sz="2400" b="1" dirty="0" err="1">
                <a:solidFill>
                  <a:srgbClr val="FF0000"/>
                </a:solidFill>
              </a:rPr>
              <a:t>Lykasov</a:t>
            </a:r>
            <a:r>
              <a:rPr lang="en-US" sz="2400" b="1" dirty="0">
                <a:solidFill>
                  <a:srgbClr val="FF0000"/>
                </a:solidFill>
              </a:rPr>
              <a:t>, M. </a:t>
            </a:r>
            <a:r>
              <a:rPr lang="en-US" sz="2400" b="1" dirty="0" err="1">
                <a:solidFill>
                  <a:srgbClr val="FF0000"/>
                </a:solidFill>
              </a:rPr>
              <a:t>Pogosyan</a:t>
            </a:r>
            <a:r>
              <a:rPr lang="en-US" sz="2400" b="1" dirty="0">
                <a:solidFill>
                  <a:srgbClr val="FF0000"/>
                </a:solidFill>
              </a:rPr>
              <a:t>. </a:t>
            </a:r>
            <a:r>
              <a:rPr lang="en-US" sz="2400" b="1" dirty="0" err="1">
                <a:solidFill>
                  <a:srgbClr val="FF0000"/>
                </a:solidFill>
              </a:rPr>
              <a:t>Int.J.Mod.Phys</a:t>
            </a:r>
            <a:r>
              <a:rPr lang="en-US" sz="2400" b="1" dirty="0">
                <a:solidFill>
                  <a:srgbClr val="FF0000"/>
                </a:solidFill>
              </a:rPr>
              <a:t>.,  A27 </a:t>
            </a:r>
            <a:r>
              <a:rPr lang="ru-RU" sz="2400" b="1" dirty="0">
                <a:solidFill>
                  <a:srgbClr val="FF0000"/>
                </a:solidFill>
              </a:rPr>
              <a:t>(2012) </a:t>
            </a:r>
            <a:r>
              <a:rPr lang="ru-RU" sz="2400" b="1" dirty="0" smtClean="0">
                <a:solidFill>
                  <a:srgbClr val="FF0000"/>
                </a:solidFill>
              </a:rPr>
              <a:t>1250042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9512" y="5373216"/>
            <a:ext cx="8712968" cy="7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204864"/>
            <a:ext cx="6603110" cy="51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581128"/>
            <a:ext cx="6480720" cy="4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67544" y="33265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 The first part of inclusive spectrum (Soft QCD (quarks)) is related to the function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ɸ</a:t>
            </a:r>
            <a:r>
              <a:rPr lang="en-US" sz="2400" i="1" baseline="-25000" dirty="0" err="1">
                <a:latin typeface="Arial" pitchFamily="34" charset="0"/>
                <a:cs typeface="Arial" pitchFamily="34" charset="0"/>
              </a:rPr>
              <a:t>q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(y=0,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which is fitted by the following form [*]: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270892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 The function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ɸ</a:t>
            </a:r>
            <a:r>
              <a:rPr lang="en-US" sz="2400" i="1" baseline="-25000" dirty="0" err="1">
                <a:latin typeface="Arial" pitchFamily="34" charset="0"/>
                <a:cs typeface="Arial" pitchFamily="34" charset="0"/>
              </a:rPr>
              <a:t>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(y=0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related to the second part (Soft QCD (gluons)) of the spectrum is fitted by the following form [*]: 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6320933"/>
            <a:ext cx="8532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sz="1200" b="1" dirty="0"/>
              <a:t>_____________________________________________________________________________________________________________</a:t>
            </a:r>
            <a:br>
              <a:rPr lang="en-US" altLang="ru-RU" sz="1200" b="1" dirty="0"/>
            </a:br>
            <a:r>
              <a:rPr lang="en-US" altLang="ru-RU" sz="1200" b="1" dirty="0"/>
              <a:t>   </a:t>
            </a:r>
            <a:r>
              <a:rPr lang="en-US" altLang="ru-RU" sz="1400" b="1" dirty="0" err="1">
                <a:cs typeface="Times New Roman" pitchFamily="18" charset="0"/>
              </a:rPr>
              <a:t>A.Malakhov</a:t>
            </a:r>
            <a:r>
              <a:rPr lang="en-US" altLang="ru-RU" sz="1400" b="1" dirty="0">
                <a:cs typeface="Times New Roman" pitchFamily="18" charset="0"/>
              </a:rPr>
              <a:t>. </a:t>
            </a:r>
            <a:r>
              <a:rPr lang="en-US" sz="1400" b="1" dirty="0"/>
              <a:t>The XXV International </a:t>
            </a:r>
            <a:r>
              <a:rPr lang="en-US" sz="1400" b="1" dirty="0" err="1"/>
              <a:t>Baldin</a:t>
            </a:r>
            <a:r>
              <a:rPr lang="en-US" sz="1400" b="1" dirty="0"/>
              <a:t> Seminar on High Energy Physics Problems, September 18 -23, 2023</a:t>
            </a:r>
            <a:endParaRPr lang="ru-RU" alt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263528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320933"/>
            <a:ext cx="8532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sz="1200" b="1" dirty="0"/>
              <a:t>_____________________________________________________________________________________________________________</a:t>
            </a:r>
            <a:br>
              <a:rPr lang="en-US" altLang="ru-RU" sz="1200" b="1" dirty="0"/>
            </a:br>
            <a:r>
              <a:rPr lang="en-US" altLang="ru-RU" sz="1200" b="1" dirty="0"/>
              <a:t>   </a:t>
            </a:r>
            <a:r>
              <a:rPr lang="en-US" altLang="ru-RU" sz="1400" b="1" dirty="0" err="1">
                <a:cs typeface="Times New Roman" pitchFamily="18" charset="0"/>
              </a:rPr>
              <a:t>A.Malakhov</a:t>
            </a:r>
            <a:r>
              <a:rPr lang="en-US" altLang="ru-RU" sz="1400" b="1" dirty="0">
                <a:cs typeface="Times New Roman" pitchFamily="18" charset="0"/>
              </a:rPr>
              <a:t>. </a:t>
            </a:r>
            <a:r>
              <a:rPr lang="en-US" sz="1400" b="1" dirty="0"/>
              <a:t>The XXV International </a:t>
            </a:r>
            <a:r>
              <a:rPr lang="en-US" sz="1400" b="1" dirty="0" err="1"/>
              <a:t>Baldin</a:t>
            </a:r>
            <a:r>
              <a:rPr lang="en-US" sz="1400" b="1" dirty="0"/>
              <a:t> Seminar on High Energy Physics Problems, September 18 -23, 2023</a:t>
            </a:r>
            <a:endParaRPr lang="ru-RU" alt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229200"/>
            <a:ext cx="85689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G. I.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Lykasov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A. I.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Malakhov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A. A. </a:t>
            </a:r>
            <a:r>
              <a:rPr lang="en-US" sz="2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Zaitsev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Ratio of </a:t>
            </a:r>
            <a:r>
              <a:rPr lang="en-US" sz="2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kaon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-to-</a:t>
            </a:r>
            <a:r>
              <a:rPr lang="en-US" sz="2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pion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production cross-sections in </a:t>
            </a:r>
            <a:r>
              <a:rPr lang="en-US" sz="2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BeBe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collisions as a function of √s.  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Eur. Phys. J. A (2022) 58:112</a:t>
            </a:r>
            <a:endParaRPr lang="ru-RU" sz="2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100" y="332656"/>
            <a:ext cx="86833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875583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П = </a:t>
            </a:r>
            <a:r>
              <a:rPr lang="en-US" sz="4400" b="1" dirty="0" err="1"/>
              <a:t>N∙ChY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908720"/>
            <a:ext cx="47525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Ratio of antiparticle to particle yields</a:t>
            </a:r>
            <a:endParaRPr lang="ru-RU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306896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Energy dependence of the slope parameter on energy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6" y="184482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Description of the spectra of secondary particles depending on </a:t>
            </a:r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sz="2400" b="1" i="1" baseline="-250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in a wide range of energies</a:t>
            </a:r>
            <a:endParaRPr lang="ru-RU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7416" y="3933056"/>
            <a:ext cx="478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The ratio of the strange 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</a:rPr>
              <a:t>kaon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yield to the  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</a:rPr>
              <a:t>pion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yield</a:t>
            </a:r>
            <a:endParaRPr lang="ru-RU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3140968"/>
            <a:ext cx="21602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23928" y="4869160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Description of the particle yield depending on their rapidity</a:t>
            </a:r>
            <a:endParaRPr lang="ru-RU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2699792" y="1484784"/>
            <a:ext cx="1080120" cy="172819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2771800" y="2492896"/>
            <a:ext cx="1008112" cy="7920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843808" y="3356992"/>
            <a:ext cx="864096" cy="14401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2843808" y="3501008"/>
            <a:ext cx="864096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2699792" y="3501008"/>
            <a:ext cx="1008112" cy="17824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Левая фигурная скобка 60"/>
          <p:cNvSpPr/>
          <p:nvPr/>
        </p:nvSpPr>
        <p:spPr>
          <a:xfrm>
            <a:off x="3779912" y="1052736"/>
            <a:ext cx="216024" cy="648072"/>
          </a:xfrm>
          <a:prstGeom prst="leftBrace">
            <a:avLst>
              <a:gd name="adj1" fmla="val 8333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Левая фигурная скобка 61"/>
          <p:cNvSpPr/>
          <p:nvPr/>
        </p:nvSpPr>
        <p:spPr>
          <a:xfrm>
            <a:off x="3779912" y="1916832"/>
            <a:ext cx="288032" cy="1008112"/>
          </a:xfrm>
          <a:prstGeom prst="leftBrace">
            <a:avLst>
              <a:gd name="adj1" fmla="val 0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Левая фигурная скобка 63"/>
          <p:cNvSpPr/>
          <p:nvPr/>
        </p:nvSpPr>
        <p:spPr>
          <a:xfrm>
            <a:off x="3779912" y="3140968"/>
            <a:ext cx="216024" cy="648072"/>
          </a:xfrm>
          <a:prstGeom prst="leftBrace">
            <a:avLst>
              <a:gd name="adj1" fmla="val 8333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Левая фигурная скобка 64"/>
          <p:cNvSpPr/>
          <p:nvPr/>
        </p:nvSpPr>
        <p:spPr>
          <a:xfrm>
            <a:off x="3779912" y="4077072"/>
            <a:ext cx="216024" cy="648072"/>
          </a:xfrm>
          <a:prstGeom prst="leftBrace">
            <a:avLst>
              <a:gd name="adj1" fmla="val 8333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Левая фигурная скобка 65"/>
          <p:cNvSpPr/>
          <p:nvPr/>
        </p:nvSpPr>
        <p:spPr>
          <a:xfrm>
            <a:off x="3779912" y="4941168"/>
            <a:ext cx="216024" cy="648072"/>
          </a:xfrm>
          <a:prstGeom prst="leftBrace">
            <a:avLst>
              <a:gd name="adj1" fmla="val 8333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6320933"/>
            <a:ext cx="8532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sz="1200" b="1" dirty="0"/>
              <a:t>_____________________________________________________________________________________________________________</a:t>
            </a:r>
            <a:br>
              <a:rPr lang="en-US" altLang="ru-RU" sz="1200" b="1" dirty="0"/>
            </a:br>
            <a:r>
              <a:rPr lang="en-US" altLang="ru-RU" sz="1200" b="1" dirty="0"/>
              <a:t>   </a:t>
            </a:r>
            <a:r>
              <a:rPr lang="en-US" altLang="ru-RU" sz="1400" b="1" dirty="0" err="1">
                <a:cs typeface="Times New Roman" pitchFamily="18" charset="0"/>
              </a:rPr>
              <a:t>A.Malakhov</a:t>
            </a:r>
            <a:r>
              <a:rPr lang="en-US" altLang="ru-RU" sz="1400" b="1" dirty="0">
                <a:cs typeface="Times New Roman" pitchFamily="18" charset="0"/>
              </a:rPr>
              <a:t>. </a:t>
            </a:r>
            <a:r>
              <a:rPr lang="en-US" sz="1400" b="1" dirty="0"/>
              <a:t>The XXV International </a:t>
            </a:r>
            <a:r>
              <a:rPr lang="en-US" sz="1400" b="1" dirty="0" err="1"/>
              <a:t>Baldin</a:t>
            </a:r>
            <a:r>
              <a:rPr lang="en-US" sz="1400" b="1" dirty="0"/>
              <a:t> Seminar on High Energy Physics Problems, September 18 -23, 2023</a:t>
            </a:r>
            <a:endParaRPr lang="ru-RU" alt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119E-50C5-4BB0-A23B-6D45AA0E7216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45828" y="44624"/>
            <a:ext cx="5769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altLang="ru-RU" sz="2800" b="1" dirty="0">
                <a:latin typeface="Times New Roman" pitchFamily="18" charset="0"/>
              </a:rPr>
              <a:t>E(d</a:t>
            </a:r>
            <a:r>
              <a:rPr lang="it-IT" altLang="ru-RU" sz="2800" b="1" baseline="30000" dirty="0">
                <a:latin typeface="Times New Roman" pitchFamily="18" charset="0"/>
              </a:rPr>
              <a:t>3</a:t>
            </a:r>
            <a:r>
              <a:rPr lang="en-US" altLang="ru-RU" sz="2800" b="1" dirty="0">
                <a:latin typeface="Times New Roman" pitchFamily="18" charset="0"/>
                <a:sym typeface="Symbol" pitchFamily="18" charset="2"/>
              </a:rPr>
              <a:t></a:t>
            </a:r>
            <a:r>
              <a:rPr lang="it-IT" altLang="ru-RU" sz="2800" b="1" dirty="0">
                <a:latin typeface="Times New Roman" pitchFamily="18" charset="0"/>
              </a:rPr>
              <a:t>/dp</a:t>
            </a:r>
            <a:r>
              <a:rPr lang="ru-RU" altLang="ru-RU" sz="2800" b="1" baseline="30000" dirty="0">
                <a:latin typeface="Times New Roman" pitchFamily="18" charset="0"/>
              </a:rPr>
              <a:t>3</a:t>
            </a:r>
            <a:r>
              <a:rPr lang="en-US" altLang="ru-RU" sz="2800" b="1" dirty="0">
                <a:latin typeface="Times New Roman" pitchFamily="18" charset="0"/>
              </a:rPr>
              <a:t>)</a:t>
            </a:r>
            <a:r>
              <a:rPr lang="it-IT" altLang="ru-RU" sz="2800" b="1" dirty="0">
                <a:latin typeface="Times New Roman" pitchFamily="18" charset="0"/>
              </a:rPr>
              <a:t> ~  exp (-m</a:t>
            </a:r>
            <a:r>
              <a:rPr lang="it-IT" altLang="ru-RU" sz="2800" b="1" baseline="-25000" dirty="0">
                <a:latin typeface="Times New Roman" pitchFamily="18" charset="0"/>
              </a:rPr>
              <a:t>t</a:t>
            </a:r>
            <a:r>
              <a:rPr lang="it-IT" altLang="ru-RU" sz="2800" b="1" dirty="0">
                <a:latin typeface="Times New Roman" pitchFamily="18" charset="0"/>
              </a:rPr>
              <a:t> /T) ,  T=Const</a:t>
            </a:r>
            <a:endParaRPr lang="it-IT" altLang="ru-RU" sz="2800" dirty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5750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altLang="ru-RU" sz="2800" b="1" dirty="0">
                <a:latin typeface="Times New Roman" pitchFamily="18" charset="0"/>
              </a:rPr>
              <a:t>E(d</a:t>
            </a:r>
            <a:r>
              <a:rPr lang="it-IT" altLang="ru-RU" sz="2800" b="1" baseline="30000" dirty="0">
                <a:latin typeface="Times New Roman" pitchFamily="18" charset="0"/>
              </a:rPr>
              <a:t>3</a:t>
            </a:r>
            <a:r>
              <a:rPr lang="en-US" altLang="ru-RU" sz="2800" b="1" dirty="0">
                <a:latin typeface="Times New Roman" pitchFamily="18" charset="0"/>
                <a:sym typeface="Symbol" pitchFamily="18" charset="2"/>
              </a:rPr>
              <a:t></a:t>
            </a:r>
            <a:r>
              <a:rPr lang="it-IT" altLang="ru-RU" sz="2800" b="1" dirty="0">
                <a:latin typeface="Times New Roman" pitchFamily="18" charset="0"/>
              </a:rPr>
              <a:t>/dp</a:t>
            </a:r>
            <a:r>
              <a:rPr lang="ru-RU" altLang="ru-RU" sz="2800" b="1" baseline="30000" dirty="0">
                <a:latin typeface="Times New Roman" pitchFamily="18" charset="0"/>
              </a:rPr>
              <a:t>3</a:t>
            </a:r>
            <a:r>
              <a:rPr lang="en-US" altLang="ru-RU" sz="2800" b="1" dirty="0">
                <a:latin typeface="Times New Roman" pitchFamily="18" charset="0"/>
              </a:rPr>
              <a:t>)</a:t>
            </a:r>
            <a:r>
              <a:rPr lang="it-IT" altLang="ru-RU" sz="2800" b="1" dirty="0">
                <a:latin typeface="Times New Roman" pitchFamily="18" charset="0"/>
              </a:rPr>
              <a:t> ~  exp(-</a:t>
            </a:r>
            <a:r>
              <a:rPr lang="ru-RU" altLang="ru-RU" sz="2800" b="1" dirty="0">
                <a:latin typeface="Times New Roman" pitchFamily="18" charset="0"/>
              </a:rPr>
              <a:t> П/С</a:t>
            </a:r>
            <a:r>
              <a:rPr lang="ru-RU" altLang="ru-RU" sz="2800" b="1" baseline="-25000" dirty="0">
                <a:latin typeface="Times New Roman" pitchFamily="18" charset="0"/>
              </a:rPr>
              <a:t>1</a:t>
            </a:r>
            <a:r>
              <a:rPr lang="ru-RU" altLang="ru-RU" sz="2800" b="1" dirty="0">
                <a:latin typeface="Times New Roman" pitchFamily="18" charset="0"/>
              </a:rPr>
              <a:t>) =</a:t>
            </a:r>
            <a:r>
              <a:rPr lang="en-US" altLang="ru-RU" sz="2800" b="1" dirty="0">
                <a:latin typeface="Times New Roman" pitchFamily="18" charset="0"/>
              </a:rPr>
              <a:t> </a:t>
            </a:r>
            <a:r>
              <a:rPr lang="ru-RU" altLang="ru-RU" sz="2800" b="1" dirty="0">
                <a:latin typeface="Times New Roman" pitchFamily="18" charset="0"/>
              </a:rPr>
              <a:t> </a:t>
            </a:r>
            <a:r>
              <a:rPr lang="en-US" altLang="ru-RU" sz="2800" b="1" dirty="0">
                <a:latin typeface="Times New Roman" pitchFamily="18" charset="0"/>
              </a:rPr>
              <a:t>exp(-m</a:t>
            </a:r>
            <a:r>
              <a:rPr lang="ru-RU" altLang="ru-RU" sz="2800" b="1" baseline="-25000" dirty="0">
                <a:latin typeface="Times New Roman" pitchFamily="18" charset="0"/>
              </a:rPr>
              <a:t>1</a:t>
            </a:r>
            <a:r>
              <a:rPr lang="en-US" altLang="ru-RU" sz="2800" b="1" baseline="-25000" dirty="0">
                <a:latin typeface="Times New Roman" pitchFamily="18" charset="0"/>
              </a:rPr>
              <a:t>t</a:t>
            </a:r>
            <a:r>
              <a:rPr lang="en-US" altLang="ru-RU" sz="2800" b="1" dirty="0">
                <a:latin typeface="Times New Roman" pitchFamily="18" charset="0"/>
              </a:rPr>
              <a:t>/[m</a:t>
            </a:r>
            <a:r>
              <a:rPr lang="en-US" altLang="ru-RU" sz="2800" b="1" baseline="-25000" dirty="0">
                <a:latin typeface="Times New Roman" pitchFamily="18" charset="0"/>
              </a:rPr>
              <a:t>0</a:t>
            </a:r>
            <a:r>
              <a:rPr lang="en-US" altLang="ru-RU" sz="2800" b="1" dirty="0">
                <a:latin typeface="Times New Roman" pitchFamily="18" charset="0"/>
              </a:rPr>
              <a:t>(1-4m</a:t>
            </a:r>
            <a:r>
              <a:rPr lang="en-US" altLang="ru-RU" sz="2800" b="1" baseline="-25000" dirty="0">
                <a:latin typeface="Times New Roman" pitchFamily="18" charset="0"/>
              </a:rPr>
              <a:t>0</a:t>
            </a:r>
            <a:r>
              <a:rPr lang="en-US" altLang="ru-RU" sz="2800" b="1" baseline="30000" dirty="0">
                <a:latin typeface="Times New Roman" pitchFamily="18" charset="0"/>
              </a:rPr>
              <a:t>2</a:t>
            </a:r>
            <a:r>
              <a:rPr lang="en-US" altLang="ru-RU" sz="2800" b="1" dirty="0">
                <a:latin typeface="Times New Roman" pitchFamily="18" charset="0"/>
              </a:rPr>
              <a:t>/s)]</a:t>
            </a:r>
            <a:endParaRPr lang="it-IT" altLang="ru-RU" sz="2800" dirty="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83671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2800" b="1" dirty="0">
                <a:latin typeface="Times New Roman" pitchFamily="18" charset="0"/>
              </a:rPr>
              <a:t>T = m</a:t>
            </a:r>
            <a:r>
              <a:rPr lang="en-US" altLang="ru-RU" sz="2800" b="1" baseline="-25000" dirty="0">
                <a:latin typeface="Times New Roman" pitchFamily="18" charset="0"/>
              </a:rPr>
              <a:t>0</a:t>
            </a:r>
            <a:r>
              <a:rPr lang="en-US" altLang="ru-RU" sz="2800" b="1" dirty="0">
                <a:latin typeface="Times New Roman" pitchFamily="18" charset="0"/>
              </a:rPr>
              <a:t>(1-4m</a:t>
            </a:r>
            <a:r>
              <a:rPr lang="en-US" altLang="ru-RU" sz="2800" b="1" baseline="-25000" dirty="0">
                <a:latin typeface="Times New Roman" pitchFamily="18" charset="0"/>
              </a:rPr>
              <a:t>0</a:t>
            </a:r>
            <a:r>
              <a:rPr lang="en-US" altLang="ru-RU" sz="2800" b="1" baseline="30000" dirty="0">
                <a:latin typeface="Times New Roman" pitchFamily="18" charset="0"/>
              </a:rPr>
              <a:t>2</a:t>
            </a:r>
            <a:r>
              <a:rPr lang="en-US" altLang="ru-RU" sz="2800" b="1" dirty="0">
                <a:latin typeface="Times New Roman" pitchFamily="18" charset="0"/>
              </a:rPr>
              <a:t>/s)</a:t>
            </a:r>
            <a:endParaRPr lang="ru-RU" sz="2800" b="1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048672" cy="416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663788" y="4233282"/>
            <a:ext cx="5436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G. </a:t>
            </a:r>
            <a:r>
              <a:rPr lang="en-US" dirty="0" err="1"/>
              <a:t>Agakishiev</a:t>
            </a:r>
            <a:r>
              <a:rPr lang="en-US" dirty="0"/>
              <a:t> et al. arXiv:1512.07070v1 [</a:t>
            </a:r>
            <a:r>
              <a:rPr lang="en-US" dirty="0" err="1" smtClean="0"/>
              <a:t>nucl</a:t>
            </a:r>
            <a:r>
              <a:rPr lang="en-US" dirty="0" smtClean="0"/>
              <a:t>-ex] </a:t>
            </a:r>
          </a:p>
          <a:p>
            <a:r>
              <a:rPr lang="en-US" dirty="0" smtClean="0"/>
              <a:t>22 </a:t>
            </a:r>
            <a:r>
              <a:rPr lang="en-US" dirty="0"/>
              <a:t>Dec  2015 (HADES).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3284984"/>
            <a:ext cx="4759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a-DK" dirty="0">
                <a:cs typeface="Times New Roman" panose="02020603050405020304" pitchFamily="18" charset="0"/>
              </a:rPr>
              <a:t>A. A. Abgrall et al. Eur.Phys.J., C74 (2014)</a:t>
            </a:r>
          </a:p>
          <a:p>
            <a:pPr algn="just"/>
            <a:r>
              <a:rPr lang="da-DK" dirty="0">
                <a:cs typeface="Times New Roman" panose="02020603050405020304" pitchFamily="18" charset="0"/>
              </a:rPr>
              <a:t> 2794 (NA61).</a:t>
            </a:r>
            <a:endParaRPr lang="ru-RU" dirty="0"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2555776" y="3789040"/>
            <a:ext cx="216024" cy="5084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2411760" y="4149080"/>
            <a:ext cx="288032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779912" y="292494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3419872" y="2996952"/>
            <a:ext cx="288032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851920" y="2924944"/>
            <a:ext cx="14401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228184" y="2852936"/>
            <a:ext cx="21602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79512" y="5373216"/>
            <a:ext cx="86409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G.I. </a:t>
            </a:r>
            <a:r>
              <a:rPr lang="en-US" sz="2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Lykasov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A.I. </a:t>
            </a:r>
            <a:r>
              <a:rPr lang="en-US" sz="2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Malakhov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Self-consistent analysis of </a:t>
            </a:r>
            <a:r>
              <a:rPr lang="en-US" sz="2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hadron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production in pp and AA collisions at mid-rapidity. </a:t>
            </a:r>
            <a:r>
              <a:rPr lang="ru-RU" sz="2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Eur.Phys.J.A</a:t>
            </a:r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54 (2018) 11, 187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6320933"/>
            <a:ext cx="8532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sz="1200" b="1" dirty="0"/>
              <a:t>_____________________________________________________________________________________________________________</a:t>
            </a:r>
            <a:br>
              <a:rPr lang="en-US" altLang="ru-RU" sz="1200" b="1" dirty="0"/>
            </a:br>
            <a:r>
              <a:rPr lang="en-US" altLang="ru-RU" sz="1200" b="1" dirty="0"/>
              <a:t>   </a:t>
            </a:r>
            <a:r>
              <a:rPr lang="en-US" altLang="ru-RU" sz="1400" b="1" dirty="0" err="1">
                <a:cs typeface="Times New Roman" pitchFamily="18" charset="0"/>
              </a:rPr>
              <a:t>A.Malakhov</a:t>
            </a:r>
            <a:r>
              <a:rPr lang="en-US" altLang="ru-RU" sz="1400" b="1" dirty="0">
                <a:cs typeface="Times New Roman" pitchFamily="18" charset="0"/>
              </a:rPr>
              <a:t>. </a:t>
            </a:r>
            <a:r>
              <a:rPr lang="en-US" sz="1400" b="1" dirty="0"/>
              <a:t>The XXV International </a:t>
            </a:r>
            <a:r>
              <a:rPr lang="en-US" sz="1400" b="1" dirty="0" err="1"/>
              <a:t>Baldin</a:t>
            </a:r>
            <a:r>
              <a:rPr lang="en-US" sz="1400" b="1" dirty="0"/>
              <a:t> Seminar on High Energy Physics Problems, September 18 -23, 2023</a:t>
            </a:r>
            <a:endParaRPr lang="ru-RU" alt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22717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875583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П = </a:t>
            </a:r>
            <a:r>
              <a:rPr lang="en-US" sz="4400" b="1" dirty="0" err="1"/>
              <a:t>N∙ChY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908720"/>
            <a:ext cx="47525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Ratio of antiparticle to particle yields</a:t>
            </a:r>
            <a:endParaRPr lang="ru-RU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306896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Energy dependence of the slope parameter on energy</a:t>
            </a:r>
            <a:endParaRPr lang="ru-RU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184482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Description of the spectra of secondary particles depending on </a:t>
            </a:r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sz="2400" b="1" i="1" baseline="-250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in a wide range of energies</a:t>
            </a:r>
            <a:endParaRPr lang="ru-RU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7416" y="3933056"/>
            <a:ext cx="478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ratio of the strange </a:t>
            </a:r>
            <a:r>
              <a:rPr lang="en-US" sz="2400" b="1" dirty="0" err="1"/>
              <a:t>kaon</a:t>
            </a:r>
            <a:r>
              <a:rPr lang="en-US" sz="2400" b="1" dirty="0"/>
              <a:t> yield to the  </a:t>
            </a:r>
            <a:r>
              <a:rPr lang="en-US" sz="2400" b="1" dirty="0" err="1"/>
              <a:t>pion</a:t>
            </a:r>
            <a:r>
              <a:rPr lang="en-US" sz="2400" b="1" dirty="0"/>
              <a:t> yield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3140968"/>
            <a:ext cx="21602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23928" y="4869160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Description of the particle yield depending on their rapidity</a:t>
            </a:r>
            <a:endParaRPr lang="ru-RU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2699792" y="1484784"/>
            <a:ext cx="1080120" cy="172819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2771800" y="2492896"/>
            <a:ext cx="1008112" cy="7920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843808" y="3356992"/>
            <a:ext cx="864096" cy="14401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2843808" y="3501008"/>
            <a:ext cx="864096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2699792" y="3501008"/>
            <a:ext cx="1008112" cy="17824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Левая фигурная скобка 60"/>
          <p:cNvSpPr/>
          <p:nvPr/>
        </p:nvSpPr>
        <p:spPr>
          <a:xfrm>
            <a:off x="3779912" y="1052736"/>
            <a:ext cx="216024" cy="648072"/>
          </a:xfrm>
          <a:prstGeom prst="leftBrace">
            <a:avLst>
              <a:gd name="adj1" fmla="val 8333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Левая фигурная скобка 61"/>
          <p:cNvSpPr/>
          <p:nvPr/>
        </p:nvSpPr>
        <p:spPr>
          <a:xfrm>
            <a:off x="3779912" y="1916832"/>
            <a:ext cx="288032" cy="1008112"/>
          </a:xfrm>
          <a:prstGeom prst="leftBrace">
            <a:avLst>
              <a:gd name="adj1" fmla="val 0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Левая фигурная скобка 63"/>
          <p:cNvSpPr/>
          <p:nvPr/>
        </p:nvSpPr>
        <p:spPr>
          <a:xfrm>
            <a:off x="3779912" y="3140968"/>
            <a:ext cx="216024" cy="648072"/>
          </a:xfrm>
          <a:prstGeom prst="leftBrace">
            <a:avLst>
              <a:gd name="adj1" fmla="val 8333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Левая фигурная скобка 64"/>
          <p:cNvSpPr/>
          <p:nvPr/>
        </p:nvSpPr>
        <p:spPr>
          <a:xfrm>
            <a:off x="3779912" y="4077072"/>
            <a:ext cx="216024" cy="648072"/>
          </a:xfrm>
          <a:prstGeom prst="leftBrace">
            <a:avLst>
              <a:gd name="adj1" fmla="val 8333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Левая фигурная скобка 65"/>
          <p:cNvSpPr/>
          <p:nvPr/>
        </p:nvSpPr>
        <p:spPr>
          <a:xfrm>
            <a:off x="3779912" y="4941168"/>
            <a:ext cx="216024" cy="648072"/>
          </a:xfrm>
          <a:prstGeom prst="leftBrace">
            <a:avLst>
              <a:gd name="adj1" fmla="val 8333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6320933"/>
            <a:ext cx="8532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sz="1200" b="1" dirty="0"/>
              <a:t>_____________________________________________________________________________________________________________</a:t>
            </a:r>
            <a:br>
              <a:rPr lang="en-US" altLang="ru-RU" sz="1200" b="1" dirty="0"/>
            </a:br>
            <a:r>
              <a:rPr lang="en-US" altLang="ru-RU" sz="1200" b="1" dirty="0"/>
              <a:t>   </a:t>
            </a:r>
            <a:r>
              <a:rPr lang="en-US" altLang="ru-RU" sz="1400" b="1" dirty="0" err="1">
                <a:cs typeface="Times New Roman" pitchFamily="18" charset="0"/>
              </a:rPr>
              <a:t>A.Malakhov</a:t>
            </a:r>
            <a:r>
              <a:rPr lang="en-US" altLang="ru-RU" sz="1400" b="1" dirty="0">
                <a:cs typeface="Times New Roman" pitchFamily="18" charset="0"/>
              </a:rPr>
              <a:t>. </a:t>
            </a:r>
            <a:r>
              <a:rPr lang="en-US" sz="1400" b="1" dirty="0"/>
              <a:t>The XXV International </a:t>
            </a:r>
            <a:r>
              <a:rPr lang="en-US" sz="1400" b="1" dirty="0" err="1"/>
              <a:t>Baldin</a:t>
            </a:r>
            <a:r>
              <a:rPr lang="en-US" sz="1400" b="1" dirty="0"/>
              <a:t> Seminar on High Energy Physics Problems, September 18 -23, 2023</a:t>
            </a:r>
            <a:endParaRPr lang="ru-RU" alt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276273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П = </a:t>
            </a:r>
            <a:r>
              <a:rPr lang="en-US" sz="4400" b="1" dirty="0" err="1"/>
              <a:t>N∙ChY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1517883"/>
            <a:ext cx="47525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Ratio of antiparticle to particle yields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3606115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Energy dependence of the slope parameter on energy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6" y="2372687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Description of the spectra of secondary particles depending on </a:t>
            </a:r>
            <a:r>
              <a:rPr lang="en-US" sz="2400" b="1" i="1" dirty="0"/>
              <a:t>P</a:t>
            </a:r>
            <a:r>
              <a:rPr lang="en-US" sz="2400" b="1" i="1" baseline="-25000" dirty="0"/>
              <a:t>T</a:t>
            </a:r>
            <a:r>
              <a:rPr lang="en-US" sz="2400" b="1" dirty="0"/>
              <a:t> in a wide range of energies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87416" y="4470211"/>
            <a:ext cx="478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ratio of the strange </a:t>
            </a:r>
            <a:r>
              <a:rPr lang="en-US" sz="2400" b="1" dirty="0" err="1"/>
              <a:t>kaon</a:t>
            </a:r>
            <a:r>
              <a:rPr lang="en-US" sz="2400" b="1" dirty="0"/>
              <a:t> yield to the  </a:t>
            </a:r>
            <a:r>
              <a:rPr lang="en-US" sz="2400" b="1" dirty="0" err="1"/>
              <a:t>pion</a:t>
            </a:r>
            <a:r>
              <a:rPr lang="en-US" sz="2400" b="1" dirty="0"/>
              <a:t> yield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3140968"/>
            <a:ext cx="21602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23928" y="5406315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Description of the particle yield depending on their rapidity</a:t>
            </a:r>
            <a:endParaRPr lang="ru-RU" sz="2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547664" y="332656"/>
            <a:ext cx="5760640" cy="8002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A.M.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Baldin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A.I.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Malakhov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JINR Rapid Communications, 1 [87]-98 (1998) 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5-12.</a:t>
            </a:r>
            <a:endParaRPr lang="ru-RU" sz="2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4472" y="2175247"/>
            <a:ext cx="2801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Similarity Parameter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539552" y="2708920"/>
            <a:ext cx="144016" cy="64807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79512" y="4149080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Part of the transferred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four-momentum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1259632" y="3933056"/>
            <a:ext cx="144016" cy="28803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03648" y="274085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Rapidity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2303748" y="3109030"/>
            <a:ext cx="108012" cy="24796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2699792" y="2060848"/>
            <a:ext cx="1080120" cy="158417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2771800" y="2996952"/>
            <a:ext cx="936104" cy="66404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771800" y="3717032"/>
            <a:ext cx="936104" cy="28803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2771800" y="3789040"/>
            <a:ext cx="936104" cy="1080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2699792" y="3789040"/>
            <a:ext cx="1008112" cy="20162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Левая фигурная скобка 60"/>
          <p:cNvSpPr/>
          <p:nvPr/>
        </p:nvSpPr>
        <p:spPr>
          <a:xfrm>
            <a:off x="3779912" y="1628800"/>
            <a:ext cx="216024" cy="648072"/>
          </a:xfrm>
          <a:prstGeom prst="leftBrace">
            <a:avLst>
              <a:gd name="adj1" fmla="val 8333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Левая фигурная скобка 61"/>
          <p:cNvSpPr/>
          <p:nvPr/>
        </p:nvSpPr>
        <p:spPr>
          <a:xfrm>
            <a:off x="3779912" y="2492896"/>
            <a:ext cx="288032" cy="936104"/>
          </a:xfrm>
          <a:prstGeom prst="leftBrace">
            <a:avLst>
              <a:gd name="adj1" fmla="val 0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Левая фигурная скобка 63"/>
          <p:cNvSpPr/>
          <p:nvPr/>
        </p:nvSpPr>
        <p:spPr>
          <a:xfrm>
            <a:off x="3779912" y="3717032"/>
            <a:ext cx="216024" cy="648072"/>
          </a:xfrm>
          <a:prstGeom prst="leftBrace">
            <a:avLst>
              <a:gd name="adj1" fmla="val 8333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Левая фигурная скобка 64"/>
          <p:cNvSpPr/>
          <p:nvPr/>
        </p:nvSpPr>
        <p:spPr>
          <a:xfrm>
            <a:off x="3779912" y="4581128"/>
            <a:ext cx="216024" cy="648072"/>
          </a:xfrm>
          <a:prstGeom prst="leftBrace">
            <a:avLst>
              <a:gd name="adj1" fmla="val 8333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Левая фигурная скобка 65"/>
          <p:cNvSpPr/>
          <p:nvPr/>
        </p:nvSpPr>
        <p:spPr>
          <a:xfrm>
            <a:off x="3779912" y="5517232"/>
            <a:ext cx="216024" cy="648072"/>
          </a:xfrm>
          <a:prstGeom prst="leftBrace">
            <a:avLst>
              <a:gd name="adj1" fmla="val 8333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4327" y="5733256"/>
            <a:ext cx="3621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(</a:t>
            </a:r>
            <a:r>
              <a:rPr lang="en-US" sz="2000" b="1" dirty="0"/>
              <a:t>The </a:t>
            </a:r>
            <a:r>
              <a:rPr lang="en-US" sz="2000" b="1" dirty="0" err="1"/>
              <a:t>Baldin-Malakhov</a:t>
            </a:r>
            <a:r>
              <a:rPr lang="en-US" sz="2000" b="1" dirty="0"/>
              <a:t> equation</a:t>
            </a:r>
            <a:r>
              <a:rPr lang="ru-RU" sz="2000" b="1" dirty="0"/>
              <a:t>)</a:t>
            </a: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6320933"/>
            <a:ext cx="8532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sz="1200" b="1" dirty="0"/>
              <a:t>_____________________________________________________________________________________________________________</a:t>
            </a:r>
            <a:br>
              <a:rPr lang="en-US" altLang="ru-RU" sz="1200" b="1" dirty="0"/>
            </a:br>
            <a:r>
              <a:rPr lang="en-US" altLang="ru-RU" sz="1200" b="1" dirty="0"/>
              <a:t>   </a:t>
            </a:r>
            <a:r>
              <a:rPr lang="en-US" altLang="ru-RU" sz="1400" b="1" dirty="0" err="1">
                <a:cs typeface="Times New Roman" pitchFamily="18" charset="0"/>
              </a:rPr>
              <a:t>A.Malakhov</a:t>
            </a:r>
            <a:r>
              <a:rPr lang="en-US" altLang="ru-RU" sz="1400" b="1" dirty="0">
                <a:cs typeface="Times New Roman" pitchFamily="18" charset="0"/>
              </a:rPr>
              <a:t>. </a:t>
            </a:r>
            <a:r>
              <a:rPr lang="en-US" sz="1400" b="1" dirty="0"/>
              <a:t>The XXV International </a:t>
            </a:r>
            <a:r>
              <a:rPr lang="en-US" sz="1400" b="1" dirty="0" err="1"/>
              <a:t>Baldin</a:t>
            </a:r>
            <a:r>
              <a:rPr lang="en-US" sz="1400" b="1" dirty="0"/>
              <a:t> Seminar on High Energy Physics Problems, September 18 -23, 2023</a:t>
            </a:r>
            <a:endParaRPr lang="ru-RU" alt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" y="44624"/>
            <a:ext cx="880745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320933"/>
            <a:ext cx="8532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sz="1200" b="1" dirty="0"/>
              <a:t>_____________________________________________________________________________________________________________</a:t>
            </a:r>
            <a:br>
              <a:rPr lang="en-US" altLang="ru-RU" sz="1200" b="1" dirty="0"/>
            </a:br>
            <a:r>
              <a:rPr lang="en-US" altLang="ru-RU" sz="1200" b="1" dirty="0"/>
              <a:t>   </a:t>
            </a:r>
            <a:r>
              <a:rPr lang="en-US" altLang="ru-RU" sz="1400" b="1" dirty="0" err="1">
                <a:cs typeface="Times New Roman" pitchFamily="18" charset="0"/>
              </a:rPr>
              <a:t>A.Malakhov</a:t>
            </a:r>
            <a:r>
              <a:rPr lang="en-US" altLang="ru-RU" sz="1400" b="1" dirty="0">
                <a:cs typeface="Times New Roman" pitchFamily="18" charset="0"/>
              </a:rPr>
              <a:t>. </a:t>
            </a:r>
            <a:r>
              <a:rPr lang="en-US" sz="1400" b="1" dirty="0"/>
              <a:t>The XXV International </a:t>
            </a:r>
            <a:r>
              <a:rPr lang="en-US" sz="1400" b="1" dirty="0" err="1"/>
              <a:t>Baldin</a:t>
            </a:r>
            <a:r>
              <a:rPr lang="en-US" sz="1400" b="1" dirty="0"/>
              <a:t> Seminar on High Energy Physics Problems, September 18 -23, 2023</a:t>
            </a:r>
            <a:endParaRPr lang="ru-RU" altLang="ru-RU" sz="1400" b="1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3528" y="4899937"/>
            <a:ext cx="882047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BMLZ – </a:t>
            </a:r>
            <a:r>
              <a:rPr lang="en-US" sz="2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Baldin-Malakhov-Lykasov-Zaitsev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model. </a:t>
            </a:r>
            <a:endParaRPr lang="ru-RU" sz="23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G.I. </a:t>
            </a:r>
            <a:r>
              <a:rPr kumimoji="0" lang="en-US" sz="2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Lykasov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A.I. </a:t>
            </a:r>
            <a:r>
              <a:rPr kumimoji="0" lang="en-US" sz="2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Malakhov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A.A. </a:t>
            </a:r>
            <a:r>
              <a:rPr kumimoji="0" lang="en-US" sz="2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Zaitsev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Ratio of cross-sections of </a:t>
            </a:r>
            <a:r>
              <a:rPr kumimoji="0" lang="en-US" sz="2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kaons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to </a:t>
            </a:r>
            <a:r>
              <a:rPr kumimoji="0" lang="en-US" sz="2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pions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produced in pp collisions as a function of √s. </a:t>
            </a:r>
            <a:r>
              <a:rPr kumimoji="0" lang="en-US" sz="2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Eur.Phys.J.A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57 (2021) 3, 91.</a:t>
            </a:r>
            <a:endParaRPr kumimoji="0" lang="en-US" sz="2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14904" cy="460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320933"/>
            <a:ext cx="8532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sz="1200" b="1" dirty="0"/>
              <a:t>_____________________________________________________________________________________________________________</a:t>
            </a:r>
            <a:br>
              <a:rPr lang="en-US" altLang="ru-RU" sz="1200" b="1" dirty="0"/>
            </a:br>
            <a:r>
              <a:rPr lang="en-US" altLang="ru-RU" sz="1200" b="1" dirty="0"/>
              <a:t>   </a:t>
            </a:r>
            <a:r>
              <a:rPr lang="en-US" altLang="ru-RU" sz="1400" b="1" dirty="0" err="1">
                <a:cs typeface="Times New Roman" pitchFamily="18" charset="0"/>
              </a:rPr>
              <a:t>A.Malakhov</a:t>
            </a:r>
            <a:r>
              <a:rPr lang="en-US" altLang="ru-RU" sz="1400" b="1" dirty="0">
                <a:cs typeface="Times New Roman" pitchFamily="18" charset="0"/>
              </a:rPr>
              <a:t>. </a:t>
            </a:r>
            <a:r>
              <a:rPr lang="en-US" sz="1400" b="1" dirty="0"/>
              <a:t>The XXV International </a:t>
            </a:r>
            <a:r>
              <a:rPr lang="en-US" sz="1400" b="1" dirty="0" err="1"/>
              <a:t>Baldin</a:t>
            </a:r>
            <a:r>
              <a:rPr lang="en-US" sz="1400" b="1" dirty="0"/>
              <a:t> Seminar on High Energy Physics Problems, September 18 -23, 2023</a:t>
            </a:r>
            <a:endParaRPr lang="ru-RU" altLang="ru-RU" sz="1400" b="1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2008" y="4899937"/>
            <a:ext cx="896448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BLMZ model: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3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kumimoji="0" lang="en-US" sz="2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ykasov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G.I., </a:t>
            </a:r>
            <a:r>
              <a:rPr kumimoji="0" lang="en-US" sz="2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Malakhov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A.I. and </a:t>
            </a:r>
            <a:r>
              <a:rPr kumimoji="0" lang="en-US" sz="2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Zaitsev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A.A. Ratio of </a:t>
            </a:r>
            <a:r>
              <a:rPr kumimoji="0" lang="en-US" sz="2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kaon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-to-</a:t>
            </a:r>
            <a:r>
              <a:rPr kumimoji="0" lang="en-US" sz="2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pion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production cross-sections in </a:t>
            </a:r>
            <a:r>
              <a:rPr kumimoji="0" lang="en-US" sz="2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BeBe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collisions as a function of √s. Eur. Phys. J. A 58, 112 (2022).</a:t>
            </a:r>
            <a:endParaRPr kumimoji="0" lang="en-US" sz="2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875583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П = </a:t>
            </a:r>
            <a:r>
              <a:rPr lang="en-US" sz="4400" b="1" dirty="0" err="1"/>
              <a:t>N∙ChY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908720"/>
            <a:ext cx="47525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Ratio of antiparticle to particle yields</a:t>
            </a:r>
            <a:endParaRPr lang="ru-RU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306896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Energy dependence of the slope parameter on energy</a:t>
            </a:r>
            <a:endParaRPr lang="ru-RU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184482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Description of the spectra of secondary particles depending on </a:t>
            </a:r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sz="2400" b="1" i="1" baseline="-250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in a wide range of energies</a:t>
            </a:r>
            <a:endParaRPr lang="ru-RU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7416" y="3933056"/>
            <a:ext cx="478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The ratio of the strange 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</a:rPr>
              <a:t>kaon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yield to the  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</a:rPr>
              <a:t>pion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yield</a:t>
            </a:r>
            <a:endParaRPr lang="ru-RU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3140968"/>
            <a:ext cx="21602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23928" y="4869160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Description of the particle yield depending on their rapidity</a:t>
            </a:r>
            <a:endParaRPr lang="ru-RU" sz="2400" b="1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2699792" y="1484784"/>
            <a:ext cx="1080120" cy="172819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2771800" y="2492896"/>
            <a:ext cx="1008112" cy="7920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843808" y="3356992"/>
            <a:ext cx="864096" cy="14401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2843808" y="3501008"/>
            <a:ext cx="864096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2699792" y="3501008"/>
            <a:ext cx="1008112" cy="17824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Левая фигурная скобка 60"/>
          <p:cNvSpPr/>
          <p:nvPr/>
        </p:nvSpPr>
        <p:spPr>
          <a:xfrm>
            <a:off x="3779912" y="1052736"/>
            <a:ext cx="216024" cy="648072"/>
          </a:xfrm>
          <a:prstGeom prst="leftBrace">
            <a:avLst>
              <a:gd name="adj1" fmla="val 8333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Левая фигурная скобка 61"/>
          <p:cNvSpPr/>
          <p:nvPr/>
        </p:nvSpPr>
        <p:spPr>
          <a:xfrm>
            <a:off x="3779912" y="1916832"/>
            <a:ext cx="288032" cy="1008112"/>
          </a:xfrm>
          <a:prstGeom prst="leftBrace">
            <a:avLst>
              <a:gd name="adj1" fmla="val 0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Левая фигурная скобка 63"/>
          <p:cNvSpPr/>
          <p:nvPr/>
        </p:nvSpPr>
        <p:spPr>
          <a:xfrm>
            <a:off x="3779912" y="3140968"/>
            <a:ext cx="216024" cy="648072"/>
          </a:xfrm>
          <a:prstGeom prst="leftBrace">
            <a:avLst>
              <a:gd name="adj1" fmla="val 8333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Левая фигурная скобка 64"/>
          <p:cNvSpPr/>
          <p:nvPr/>
        </p:nvSpPr>
        <p:spPr>
          <a:xfrm>
            <a:off x="3779912" y="4077072"/>
            <a:ext cx="216024" cy="648072"/>
          </a:xfrm>
          <a:prstGeom prst="leftBrace">
            <a:avLst>
              <a:gd name="adj1" fmla="val 8333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Левая фигурная скобка 65"/>
          <p:cNvSpPr/>
          <p:nvPr/>
        </p:nvSpPr>
        <p:spPr>
          <a:xfrm>
            <a:off x="3779912" y="4941168"/>
            <a:ext cx="216024" cy="648072"/>
          </a:xfrm>
          <a:prstGeom prst="leftBrace">
            <a:avLst>
              <a:gd name="adj1" fmla="val 8333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6320933"/>
            <a:ext cx="8532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sz="1200" b="1" dirty="0"/>
              <a:t>_____________________________________________________________________________________________________________</a:t>
            </a:r>
            <a:br>
              <a:rPr lang="en-US" altLang="ru-RU" sz="1200" b="1" dirty="0"/>
            </a:br>
            <a:r>
              <a:rPr lang="en-US" altLang="ru-RU" sz="1200" b="1" dirty="0"/>
              <a:t>   </a:t>
            </a:r>
            <a:r>
              <a:rPr lang="en-US" altLang="ru-RU" sz="1400" b="1" dirty="0" err="1">
                <a:cs typeface="Times New Roman" pitchFamily="18" charset="0"/>
              </a:rPr>
              <a:t>A.Malakhov</a:t>
            </a:r>
            <a:r>
              <a:rPr lang="en-US" altLang="ru-RU" sz="1400" b="1" dirty="0">
                <a:cs typeface="Times New Roman" pitchFamily="18" charset="0"/>
              </a:rPr>
              <a:t>. </a:t>
            </a:r>
            <a:r>
              <a:rPr lang="en-US" sz="1400" b="1" dirty="0"/>
              <a:t>The XXV International </a:t>
            </a:r>
            <a:r>
              <a:rPr lang="en-US" sz="1400" b="1" dirty="0" err="1"/>
              <a:t>Baldin</a:t>
            </a:r>
            <a:r>
              <a:rPr lang="en-US" sz="1400" b="1" dirty="0"/>
              <a:t> Seminar on High Energy Physics Problems, September 18 -23, 2023</a:t>
            </a:r>
            <a:endParaRPr lang="ru-RU" alt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1987" y="836712"/>
            <a:ext cx="3432501" cy="595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-36512" y="4221088"/>
            <a:ext cx="4824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/>
              <a:t>      </a:t>
            </a:r>
            <a:r>
              <a:rPr lang="en-US" sz="2800" b="1" dirty="0" err="1"/>
              <a:t>Pion</a:t>
            </a:r>
            <a:r>
              <a:rPr lang="en-US" sz="2800" b="1" dirty="0"/>
              <a:t> y-spectra in </a:t>
            </a:r>
            <a:r>
              <a:rPr lang="en-US" sz="2800" b="1" dirty="0" err="1"/>
              <a:t>AuAu</a:t>
            </a:r>
            <a:r>
              <a:rPr lang="en-US" sz="2800" b="1" dirty="0"/>
              <a:t> (RHIC) and </a:t>
            </a:r>
            <a:r>
              <a:rPr lang="en-US" sz="2800" b="1" dirty="0" err="1"/>
              <a:t>PbPb</a:t>
            </a:r>
            <a:r>
              <a:rPr lang="en-US" sz="2800" b="1" dirty="0"/>
              <a:t> (SPS) collision. </a:t>
            </a:r>
          </a:p>
          <a:p>
            <a:pPr marL="342900" indent="-342900"/>
            <a:r>
              <a:rPr lang="en-US" sz="2800" b="1" dirty="0">
                <a:solidFill>
                  <a:srgbClr val="FF0000"/>
                </a:solidFill>
              </a:rPr>
              <a:t>     </a:t>
            </a:r>
            <a:r>
              <a:rPr lang="en-US" sz="2800" b="1" dirty="0"/>
              <a:t>J. </a:t>
            </a:r>
            <a:r>
              <a:rPr lang="en-US" sz="2800" b="1" dirty="0" err="1"/>
              <a:t>Cleymans</a:t>
            </a:r>
            <a:r>
              <a:rPr lang="en-US" sz="2800" b="1" dirty="0"/>
              <a:t>, et al., Phys.</a:t>
            </a:r>
          </a:p>
          <a:p>
            <a:pPr marL="342900" indent="-342900"/>
            <a:r>
              <a:rPr lang="en-US" sz="2800" b="1" dirty="0"/>
              <a:t>     Rev. C78, 017901 (2008).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225203"/>
            <a:ext cx="489654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</a:t>
            </a:r>
            <a:r>
              <a:rPr lang="en-US" sz="3200" b="1" dirty="0"/>
              <a:t> = </a:t>
            </a:r>
            <a:r>
              <a:rPr lang="en-US" sz="3200" b="1" dirty="0" err="1"/>
              <a:t>N∙chY</a:t>
            </a:r>
            <a:endParaRPr lang="en-US" sz="3200" b="1" dirty="0"/>
          </a:p>
          <a:p>
            <a:endParaRPr lang="ru-RU" sz="800" b="1" dirty="0"/>
          </a:p>
          <a:p>
            <a:r>
              <a:rPr lang="en-US" sz="3200" b="1" dirty="0"/>
              <a:t>N = {1 + [1 + (</a:t>
            </a:r>
            <a:r>
              <a:rPr lang="ru-RU" sz="3200" b="1" dirty="0"/>
              <a:t>Ф</a:t>
            </a:r>
            <a:r>
              <a:rPr lang="en-US" sz="3200" b="1" baseline="-25000" dirty="0"/>
              <a:t>M</a:t>
            </a:r>
            <a:r>
              <a:rPr lang="en-US" sz="3200" b="1" dirty="0"/>
              <a:t>/ </a:t>
            </a:r>
            <a:r>
              <a:rPr lang="ru-RU" sz="3200" b="1" dirty="0"/>
              <a:t>Ф</a:t>
            </a:r>
            <a:r>
              <a:rPr lang="en-US" sz="3200" b="1" baseline="30000" dirty="0"/>
              <a:t>2</a:t>
            </a:r>
            <a:r>
              <a:rPr lang="en-US" sz="3200" b="1" dirty="0"/>
              <a:t>)]</a:t>
            </a:r>
            <a:r>
              <a:rPr lang="en-US" sz="3200" b="1" baseline="30000" dirty="0"/>
              <a:t>½</a:t>
            </a:r>
            <a:r>
              <a:rPr lang="en-US" sz="3200" b="1" dirty="0"/>
              <a:t>}</a:t>
            </a:r>
            <a:r>
              <a:rPr lang="ru-RU" sz="3200" b="1" dirty="0"/>
              <a:t>Ф</a:t>
            </a:r>
            <a:endParaRPr lang="en-US" sz="3200" b="1" dirty="0"/>
          </a:p>
          <a:p>
            <a:endParaRPr lang="en-US" sz="800" b="1" dirty="0"/>
          </a:p>
          <a:p>
            <a:r>
              <a:rPr lang="ru-RU" sz="3200" b="1" dirty="0"/>
              <a:t>Ф</a:t>
            </a:r>
            <a:r>
              <a:rPr lang="en-US" sz="3200" b="1" dirty="0"/>
              <a:t> ≈ {(1/m</a:t>
            </a:r>
            <a:r>
              <a:rPr lang="en-US" sz="3200" b="1" baseline="-25000" dirty="0"/>
              <a:t>0</a:t>
            </a:r>
            <a:r>
              <a:rPr lang="en-US" sz="3200" b="1" dirty="0"/>
              <a:t>)[m</a:t>
            </a:r>
            <a:r>
              <a:rPr lang="en-US" sz="3200" b="1" baseline="-25000" dirty="0"/>
              <a:t>1t</a:t>
            </a:r>
            <a:r>
              <a:rPr lang="en-US" sz="3200" b="1" dirty="0">
                <a:solidFill>
                  <a:srgbClr val="FF0000"/>
                </a:solidFill>
              </a:rPr>
              <a:t>chy</a:t>
            </a:r>
            <a:r>
              <a:rPr lang="en-US" sz="3200" b="1" dirty="0"/>
              <a:t>∙chY +</a:t>
            </a:r>
          </a:p>
          <a:p>
            <a:r>
              <a:rPr lang="en-US" sz="3200" b="1" dirty="0"/>
              <a:t>+ M]}∙[1/(2sh</a:t>
            </a:r>
            <a:r>
              <a:rPr lang="en-US" sz="3200" b="1" baseline="30000" dirty="0"/>
              <a:t>2</a:t>
            </a:r>
            <a:r>
              <a:rPr lang="en-US" sz="3200" b="1" dirty="0"/>
              <a:t>Y)]</a:t>
            </a:r>
          </a:p>
          <a:p>
            <a:endParaRPr lang="ru-RU" sz="800" b="1" dirty="0"/>
          </a:p>
          <a:p>
            <a:r>
              <a:rPr lang="ru-RU" sz="3200" b="1" dirty="0"/>
              <a:t>Ф</a:t>
            </a:r>
            <a:r>
              <a:rPr lang="ru-RU" sz="3200" b="1" baseline="-25000" dirty="0"/>
              <a:t>М</a:t>
            </a:r>
            <a:r>
              <a:rPr lang="en-US" sz="3200" b="1" dirty="0"/>
              <a:t> = (</a:t>
            </a:r>
            <a:r>
              <a:rPr lang="ru-RU" sz="3200" b="1" dirty="0"/>
              <a:t>М</a:t>
            </a:r>
            <a:r>
              <a:rPr lang="en-US" sz="3200" b="1" baseline="30000" dirty="0"/>
              <a:t>2</a:t>
            </a:r>
            <a:r>
              <a:rPr lang="en-US" sz="3200" b="1" dirty="0"/>
              <a:t> – m</a:t>
            </a:r>
            <a:r>
              <a:rPr lang="en-US" sz="3200" b="1" baseline="-25000" dirty="0"/>
              <a:t>1</a:t>
            </a:r>
            <a:r>
              <a:rPr lang="en-US" sz="3200" b="1" baseline="30000" dirty="0"/>
              <a:t>2</a:t>
            </a:r>
            <a:r>
              <a:rPr lang="en-US" sz="3200" b="1" dirty="0"/>
              <a:t>)/(4m</a:t>
            </a:r>
            <a:r>
              <a:rPr lang="en-US" sz="3200" b="1" baseline="-25000" dirty="0"/>
              <a:t>0</a:t>
            </a:r>
            <a:r>
              <a:rPr lang="en-US" sz="3200" b="1" baseline="30000" dirty="0"/>
              <a:t>2</a:t>
            </a:r>
            <a:r>
              <a:rPr lang="en-US" sz="3200" b="1" dirty="0"/>
              <a:t>sh</a:t>
            </a:r>
            <a:r>
              <a:rPr lang="en-US" sz="3200" b="1" baseline="30000" dirty="0"/>
              <a:t>2</a:t>
            </a:r>
            <a:r>
              <a:rPr lang="en-US" sz="3200" b="1" dirty="0"/>
              <a:t>Y)</a:t>
            </a:r>
          </a:p>
        </p:txBody>
      </p:sp>
      <p:sp>
        <p:nvSpPr>
          <p:cNvPr id="17" name="Стрелка вниз 16"/>
          <p:cNvSpPr/>
          <p:nvPr/>
        </p:nvSpPr>
        <p:spPr>
          <a:xfrm rot="13458712">
            <a:off x="5165124" y="4409711"/>
            <a:ext cx="306707" cy="99837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3707904" y="4293096"/>
            <a:ext cx="1080120" cy="2160240"/>
          </a:xfrm>
          <a:prstGeom prst="rightBrace">
            <a:avLst>
              <a:gd name="adj1" fmla="val 8333"/>
              <a:gd name="adj2" fmla="val 4779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8520" y="19506"/>
            <a:ext cx="903548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A.I. </a:t>
            </a:r>
            <a:r>
              <a:rPr kumimoji="0" lang="en-US" sz="2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Malakhov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G.I. </a:t>
            </a:r>
            <a:r>
              <a:rPr kumimoji="0" lang="en-US" sz="2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Lykasov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Mid-rapidity dependence of </a:t>
            </a:r>
            <a:r>
              <a:rPr kumimoji="0" lang="en-US" sz="2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hadron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production in</a:t>
            </a:r>
            <a:r>
              <a:rPr kumimoji="0" lang="en-US" sz="23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p-p 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and </a:t>
            </a:r>
            <a:r>
              <a:rPr kumimoji="0" lang="en-US" sz="23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−</a:t>
            </a:r>
            <a:r>
              <a:rPr kumimoji="0" lang="en-US" sz="23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collisions.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Eur.Phys.J.A56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(2020)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4,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114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23528" y="4149080"/>
            <a:ext cx="5256584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1268760"/>
            <a:ext cx="5256584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875583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П = </a:t>
            </a:r>
            <a:r>
              <a:rPr lang="en-US" sz="4400" b="1" dirty="0" err="1"/>
              <a:t>N∙ChY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908720"/>
            <a:ext cx="47525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Ratio of antiparticle to particle yields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306896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Energy dependence of the slope parameter on energy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6" y="184482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Description of the spectra of secondary particles depending on </a:t>
            </a:r>
            <a:r>
              <a:rPr lang="en-US" sz="2400" b="1" i="1" dirty="0"/>
              <a:t>P</a:t>
            </a:r>
            <a:r>
              <a:rPr lang="en-US" sz="2400" b="1" i="1" baseline="-25000" dirty="0"/>
              <a:t>T</a:t>
            </a:r>
            <a:r>
              <a:rPr lang="en-US" sz="2400" b="1" dirty="0"/>
              <a:t> in a wide range of energies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87416" y="3933056"/>
            <a:ext cx="478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ratio of the strange </a:t>
            </a:r>
            <a:r>
              <a:rPr lang="en-US" sz="2400" b="1" dirty="0" err="1"/>
              <a:t>kaon</a:t>
            </a:r>
            <a:r>
              <a:rPr lang="en-US" sz="2400" b="1" dirty="0"/>
              <a:t> yield to the  </a:t>
            </a:r>
            <a:r>
              <a:rPr lang="en-US" sz="2400" b="1" dirty="0" err="1"/>
              <a:t>pion</a:t>
            </a:r>
            <a:r>
              <a:rPr lang="en-US" sz="2400" b="1" dirty="0"/>
              <a:t> yield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3140968"/>
            <a:ext cx="21602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23928" y="4869160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Description of the particle yield depending on their rapidity</a:t>
            </a:r>
            <a:endParaRPr lang="ru-RU" sz="2400" b="1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2699792" y="1484784"/>
            <a:ext cx="1080120" cy="172819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2771800" y="2492896"/>
            <a:ext cx="1008112" cy="7920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843808" y="3356992"/>
            <a:ext cx="864096" cy="14401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2843808" y="3501008"/>
            <a:ext cx="864096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2699792" y="3501008"/>
            <a:ext cx="1008112" cy="17824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Левая фигурная скобка 60"/>
          <p:cNvSpPr/>
          <p:nvPr/>
        </p:nvSpPr>
        <p:spPr>
          <a:xfrm>
            <a:off x="3779912" y="1052736"/>
            <a:ext cx="216024" cy="648072"/>
          </a:xfrm>
          <a:prstGeom prst="leftBrace">
            <a:avLst>
              <a:gd name="adj1" fmla="val 8333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Левая фигурная скобка 61"/>
          <p:cNvSpPr/>
          <p:nvPr/>
        </p:nvSpPr>
        <p:spPr>
          <a:xfrm>
            <a:off x="3779912" y="1988840"/>
            <a:ext cx="288032" cy="936104"/>
          </a:xfrm>
          <a:prstGeom prst="leftBrace">
            <a:avLst>
              <a:gd name="adj1" fmla="val 0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Левая фигурная скобка 63"/>
          <p:cNvSpPr/>
          <p:nvPr/>
        </p:nvSpPr>
        <p:spPr>
          <a:xfrm>
            <a:off x="3779912" y="3140968"/>
            <a:ext cx="216024" cy="648072"/>
          </a:xfrm>
          <a:prstGeom prst="leftBrace">
            <a:avLst>
              <a:gd name="adj1" fmla="val 8333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Левая фигурная скобка 64"/>
          <p:cNvSpPr/>
          <p:nvPr/>
        </p:nvSpPr>
        <p:spPr>
          <a:xfrm>
            <a:off x="3779912" y="4077072"/>
            <a:ext cx="216024" cy="648072"/>
          </a:xfrm>
          <a:prstGeom prst="leftBrace">
            <a:avLst>
              <a:gd name="adj1" fmla="val 8333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Левая фигурная скобка 65"/>
          <p:cNvSpPr/>
          <p:nvPr/>
        </p:nvSpPr>
        <p:spPr>
          <a:xfrm>
            <a:off x="3779912" y="4941168"/>
            <a:ext cx="216024" cy="648072"/>
          </a:xfrm>
          <a:prstGeom prst="leftBrace">
            <a:avLst>
              <a:gd name="adj1" fmla="val 8333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6320933"/>
            <a:ext cx="8532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sz="1200" b="1" dirty="0"/>
              <a:t>_____________________________________________________________________________________________________________</a:t>
            </a:r>
            <a:br>
              <a:rPr lang="en-US" altLang="ru-RU" sz="1200" b="1" dirty="0"/>
            </a:br>
            <a:r>
              <a:rPr lang="en-US" altLang="ru-RU" sz="1200" b="1" dirty="0"/>
              <a:t>   </a:t>
            </a:r>
            <a:r>
              <a:rPr lang="en-US" altLang="ru-RU" sz="1400" b="1" dirty="0" err="1">
                <a:cs typeface="Times New Roman" pitchFamily="18" charset="0"/>
              </a:rPr>
              <a:t>A.Malakhov</a:t>
            </a:r>
            <a:r>
              <a:rPr lang="en-US" altLang="ru-RU" sz="1400" b="1" dirty="0">
                <a:cs typeface="Times New Roman" pitchFamily="18" charset="0"/>
              </a:rPr>
              <a:t>. </a:t>
            </a:r>
            <a:r>
              <a:rPr lang="en-US" sz="1400" b="1" dirty="0"/>
              <a:t>The XXV International </a:t>
            </a:r>
            <a:r>
              <a:rPr lang="en-US" sz="1400" b="1" dirty="0" err="1"/>
              <a:t>Baldin</a:t>
            </a:r>
            <a:r>
              <a:rPr lang="en-US" sz="1400" b="1" dirty="0"/>
              <a:t> Seminar on High Energy Physics Problems, September 18 -23, 2023</a:t>
            </a:r>
            <a:endParaRPr lang="ru-RU" altLang="ru-RU" sz="1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4365104"/>
            <a:ext cx="2850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N = [1 + (1 +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Ф</a:t>
            </a:r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/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Ф</a:t>
            </a:r>
            <a:r>
              <a:rPr lang="pt-BR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t-BR" b="1" baseline="30000" dirty="0" smtClean="0">
                <a:latin typeface="Arial" pitchFamily="34" charset="0"/>
                <a:cs typeface="Arial" pitchFamily="34" charset="0"/>
              </a:rPr>
              <a:t>1/2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Ф,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4869160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Ф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= 2m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(m</a:t>
            </a:r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+M)/sh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Y, </a:t>
            </a:r>
          </a:p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Ф</a:t>
            </a:r>
            <a:r>
              <a:rPr lang="ru-RU" sz="1400" b="1" baseline="-25000" dirty="0" err="1" smtClean="0">
                <a:latin typeface="Arial" pitchFamily="34" charset="0"/>
                <a:cs typeface="Arial" pitchFamily="34" charset="0"/>
              </a:rPr>
              <a:t>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= (M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− m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/(4m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· sh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Y ).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43808" y="59492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 central rapidity region.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2276872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Thank you for the attention</a:t>
            </a:r>
            <a:r>
              <a:rPr lang="en-US" sz="54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 </a:t>
            </a:r>
            <a:endParaRPr lang="ru-RU" sz="54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5816" y="2780928"/>
            <a:ext cx="32255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/>
              <a:t>Back slides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320933"/>
            <a:ext cx="8532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sz="1200" b="1" dirty="0"/>
              <a:t>_____________________________________________________________________________________________________________</a:t>
            </a:r>
            <a:br>
              <a:rPr lang="en-US" altLang="ru-RU" sz="1200" b="1" dirty="0"/>
            </a:br>
            <a:r>
              <a:rPr lang="en-US" altLang="ru-RU" sz="1200" b="1" dirty="0"/>
              <a:t>   </a:t>
            </a:r>
            <a:r>
              <a:rPr lang="en-US" altLang="ru-RU" sz="1400" b="1" dirty="0" err="1">
                <a:cs typeface="Times New Roman" pitchFamily="18" charset="0"/>
              </a:rPr>
              <a:t>A.Malakhov</a:t>
            </a:r>
            <a:r>
              <a:rPr lang="en-US" altLang="ru-RU" sz="1400" b="1" dirty="0">
                <a:cs typeface="Times New Roman" pitchFamily="18" charset="0"/>
              </a:rPr>
              <a:t>. </a:t>
            </a:r>
            <a:r>
              <a:rPr lang="en-US" sz="1400" b="1" dirty="0"/>
              <a:t>The XXV International </a:t>
            </a:r>
            <a:r>
              <a:rPr lang="en-US" sz="1400" b="1" dirty="0" err="1"/>
              <a:t>Baldin</a:t>
            </a:r>
            <a:r>
              <a:rPr lang="en-US" sz="1400" b="1" dirty="0"/>
              <a:t> Seminar on High Energy Physics Problems, September 18 -23, 2023</a:t>
            </a:r>
            <a:endParaRPr lang="ru-RU" alt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64704"/>
            <a:ext cx="5328592" cy="49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5877272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The dependence of the rapidity loss of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on the rapidity of Y. The dotted lines - linear approximation of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(Y )=p0+p1·Y 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20933"/>
            <a:ext cx="8532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sz="1200" b="1" dirty="0"/>
              <a:t>_____________________________________________________________________________________________________________</a:t>
            </a:r>
            <a:br>
              <a:rPr lang="en-US" altLang="ru-RU" sz="1200" b="1" dirty="0"/>
            </a:br>
            <a:r>
              <a:rPr lang="en-US" altLang="ru-RU" sz="1200" b="1" dirty="0"/>
              <a:t>   </a:t>
            </a:r>
            <a:r>
              <a:rPr lang="en-US" altLang="ru-RU" sz="1400" b="1" dirty="0" err="1">
                <a:cs typeface="Times New Roman" pitchFamily="18" charset="0"/>
              </a:rPr>
              <a:t>A.Malakhov</a:t>
            </a:r>
            <a:r>
              <a:rPr lang="en-US" altLang="ru-RU" sz="1400" b="1" dirty="0">
                <a:cs typeface="Times New Roman" pitchFamily="18" charset="0"/>
              </a:rPr>
              <a:t>. </a:t>
            </a:r>
            <a:r>
              <a:rPr lang="en-US" sz="1400" b="1" dirty="0"/>
              <a:t>The XXV International </a:t>
            </a:r>
            <a:r>
              <a:rPr lang="en-US" sz="1400" b="1" dirty="0" err="1"/>
              <a:t>Baldin</a:t>
            </a:r>
            <a:r>
              <a:rPr lang="en-US" sz="1400" b="1" dirty="0"/>
              <a:t> Seminar on High Energy Physics Problems, September 18 -23, 2023</a:t>
            </a:r>
            <a:endParaRPr lang="ru-RU" altLang="ru-RU" sz="1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490913" y="457200"/>
            <a:ext cx="2736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2800" b="1"/>
              <a:t>I + II </a:t>
            </a:r>
            <a:r>
              <a:rPr lang="el-GR" altLang="ru-RU" sz="2800" b="1"/>
              <a:t>→</a:t>
            </a:r>
            <a:r>
              <a:rPr lang="en-US" altLang="ru-RU" sz="2800" b="1"/>
              <a:t> 1 + …</a:t>
            </a:r>
            <a:endParaRPr lang="ru-RU" altLang="ru-RU" sz="2800" b="1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125538"/>
            <a:ext cx="48958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827584" y="3429000"/>
            <a:ext cx="7992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(N</a:t>
            </a:r>
            <a:r>
              <a:rPr lang="en-US" altLang="ru-RU" sz="3200" b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altLang="ru-RU" sz="3200" b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+ N</a:t>
            </a:r>
            <a:r>
              <a:rPr lang="en-US" altLang="ru-RU" sz="3200" b="1" baseline="-25000" dirty="0">
                <a:latin typeface="Arial" pitchFamily="34" charset="0"/>
                <a:cs typeface="Arial" pitchFamily="34" charset="0"/>
              </a:rPr>
              <a:t>II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altLang="ru-RU" sz="3200" b="1" baseline="-25000" dirty="0">
                <a:latin typeface="Arial" pitchFamily="34" charset="0"/>
                <a:cs typeface="Arial" pitchFamily="34" charset="0"/>
              </a:rPr>
              <a:t>II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– p</a:t>
            </a:r>
            <a:r>
              <a:rPr lang="en-US" altLang="ru-RU" sz="3200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)</a:t>
            </a:r>
            <a:r>
              <a:rPr lang="en-US" altLang="ru-RU" sz="32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= (N</a:t>
            </a:r>
            <a:r>
              <a:rPr lang="en-US" altLang="ru-RU" sz="3200" b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altLang="ru-RU" sz="3200" b="1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+N</a:t>
            </a:r>
            <a:r>
              <a:rPr lang="en-US" altLang="ru-RU" sz="3200" b="1" baseline="-25000" dirty="0">
                <a:latin typeface="Arial" pitchFamily="34" charset="0"/>
                <a:cs typeface="Arial" pitchFamily="34" charset="0"/>
              </a:rPr>
              <a:t>II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altLang="ru-RU" sz="3200" b="1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+ M)</a:t>
            </a:r>
            <a:r>
              <a:rPr lang="en-US" altLang="ru-RU" sz="3200" b="1" baseline="30000" dirty="0">
                <a:latin typeface="Arial" pitchFamily="34" charset="0"/>
                <a:cs typeface="Arial" pitchFamily="34" charset="0"/>
              </a:rPr>
              <a:t>2</a:t>
            </a:r>
            <a:endParaRPr lang="ru-RU" alt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900113" y="4652963"/>
            <a:ext cx="7489825" cy="738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2400" b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altLang="ru-RU" sz="1800" dirty="0">
                <a:latin typeface="Times New Roman" pitchFamily="18" charset="0"/>
              </a:rPr>
              <a:t> </a:t>
            </a:r>
            <a:r>
              <a:rPr lang="en-US" altLang="ru-RU" sz="1800" dirty="0">
                <a:latin typeface="+mn-lt"/>
              </a:rPr>
              <a:t>is the mass of the particle  providing  conservation of the  baryon number, strangeness and other  quantum numbers.  </a:t>
            </a:r>
            <a:endParaRPr lang="ru-RU" altLang="ru-RU" sz="1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113" y="5399088"/>
            <a:ext cx="77041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For </a:t>
            </a:r>
            <a:r>
              <a:rPr lang="en-US" dirty="0" err="1">
                <a:latin typeface="+mn-lt"/>
              </a:rPr>
              <a:t>antinuclei</a:t>
            </a:r>
            <a:r>
              <a:rPr lang="en-US" dirty="0">
                <a:latin typeface="+mn-lt"/>
              </a:rPr>
              <a:t> and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K</a:t>
            </a:r>
            <a:r>
              <a:rPr lang="en-US" b="1" baseline="30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</a:t>
            </a:r>
            <a:r>
              <a:rPr lang="en-US" dirty="0">
                <a:latin typeface="+mn-lt"/>
              </a:rPr>
              <a:t> mesons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M = m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</a:t>
            </a:r>
            <a:r>
              <a:rPr lang="en-US" dirty="0">
                <a:latin typeface="+mn-lt"/>
              </a:rPr>
              <a:t>, for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nuclear fragments M= -m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</a:t>
            </a:r>
            <a:r>
              <a:rPr lang="en-US" dirty="0">
                <a:latin typeface="+mn-lt"/>
              </a:rPr>
              <a:t>. For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K</a:t>
            </a:r>
            <a:r>
              <a:rPr lang="en-US" b="1" baseline="30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+</a:t>
            </a:r>
            <a:r>
              <a:rPr lang="en-US" dirty="0">
                <a:latin typeface="+mn-lt"/>
              </a:rPr>
              <a:t> mesons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M=m</a:t>
            </a:r>
            <a:r>
              <a:rPr lang="el-GR" b="1" baseline="-25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Λ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– m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0</a:t>
            </a:r>
            <a:r>
              <a:rPr lang="en-US" dirty="0">
                <a:latin typeface="+mn-lt"/>
              </a:rPr>
              <a:t>.  For the particles produced without accompanying antiparticles (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π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mesons</a:t>
            </a:r>
            <a:r>
              <a:rPr lang="en-US" dirty="0">
                <a:latin typeface="+mn-lt"/>
              </a:rPr>
              <a:t>)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M=0</a:t>
            </a:r>
            <a:r>
              <a:rPr lang="en-US" dirty="0">
                <a:latin typeface="+mn-lt"/>
              </a:rPr>
              <a:t>.</a:t>
            </a:r>
            <a:endParaRPr lang="ru-RU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0113" y="4014788"/>
            <a:ext cx="7416800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cs typeface="Times New Roman" panose="02020603050405020304" pitchFamily="18" charset="0"/>
              </a:rPr>
              <a:t>N</a:t>
            </a:r>
            <a:r>
              <a:rPr lang="ru-RU" altLang="ru-RU" sz="2800" b="1" baseline="-25000" dirty="0">
                <a:cs typeface="Times New Roman" panose="02020603050405020304" pitchFamily="18" charset="0"/>
              </a:rPr>
              <a:t>I</a:t>
            </a:r>
            <a:r>
              <a:rPr lang="ru-RU" altLang="ru-RU" dirty="0">
                <a:latin typeface="+mj-lt"/>
              </a:rPr>
              <a:t> </a:t>
            </a:r>
            <a:r>
              <a:rPr lang="ru-RU" altLang="ru-RU" dirty="0" err="1">
                <a:latin typeface="+mj-lt"/>
              </a:rPr>
              <a:t>and</a:t>
            </a:r>
            <a:r>
              <a:rPr lang="ru-RU" altLang="ru-RU" dirty="0">
                <a:latin typeface="+mj-lt"/>
              </a:rPr>
              <a:t> </a:t>
            </a:r>
            <a:r>
              <a:rPr lang="ru-RU" altLang="ru-RU" sz="2400" b="1" dirty="0">
                <a:cs typeface="Times New Roman" panose="02020603050405020304" pitchFamily="18" charset="0"/>
              </a:rPr>
              <a:t>N</a:t>
            </a:r>
            <a:r>
              <a:rPr lang="ru-RU" altLang="ru-RU" sz="2400" b="1" baseline="-25000" dirty="0">
                <a:cs typeface="Times New Roman" panose="02020603050405020304" pitchFamily="18" charset="0"/>
              </a:rPr>
              <a:t>II</a:t>
            </a:r>
            <a:r>
              <a:rPr lang="ru-RU" altLang="ru-RU" dirty="0">
                <a:latin typeface="+mj-lt"/>
              </a:rPr>
              <a:t> </a:t>
            </a:r>
            <a:r>
              <a:rPr lang="en-US" altLang="ru-RU" dirty="0">
                <a:latin typeface="+mj-lt"/>
              </a:rPr>
              <a:t>are</a:t>
            </a:r>
            <a:r>
              <a:rPr lang="ru-RU" altLang="ru-RU" dirty="0">
                <a:latin typeface="+mj-lt"/>
              </a:rPr>
              <a:t> </a:t>
            </a:r>
            <a:r>
              <a:rPr lang="en-US" altLang="ru-RU" dirty="0">
                <a:latin typeface="+mj-lt"/>
              </a:rPr>
              <a:t>nucleon effective numbers participating in interaction  (</a:t>
            </a:r>
            <a:r>
              <a:rPr lang="ru-RU" altLang="ru-RU" dirty="0" err="1">
                <a:latin typeface="+mj-lt"/>
              </a:rPr>
              <a:t>cumulative</a:t>
            </a:r>
            <a:r>
              <a:rPr lang="ru-RU" altLang="ru-RU" dirty="0">
                <a:latin typeface="+mj-lt"/>
              </a:rPr>
              <a:t> </a:t>
            </a:r>
            <a:r>
              <a:rPr lang="ru-RU" altLang="ru-RU" dirty="0" err="1">
                <a:latin typeface="+mj-lt"/>
              </a:rPr>
              <a:t>numbers</a:t>
            </a:r>
            <a:r>
              <a:rPr lang="en-US" altLang="ru-RU" dirty="0">
                <a:latin typeface="+mj-lt"/>
              </a:rPr>
              <a:t>)</a:t>
            </a:r>
            <a:r>
              <a:rPr lang="ru-RU" altLang="ru-RU" dirty="0">
                <a:latin typeface="+mj-lt"/>
              </a:rPr>
              <a:t> </a:t>
            </a:r>
            <a:r>
              <a:rPr lang="ru-RU" altLang="ru-RU" dirty="0" err="1">
                <a:latin typeface="+mj-lt"/>
              </a:rPr>
              <a:t>for</a:t>
            </a:r>
            <a:r>
              <a:rPr lang="ru-RU" altLang="ru-RU" dirty="0">
                <a:latin typeface="+mj-lt"/>
              </a:rPr>
              <a:t> </a:t>
            </a:r>
            <a:r>
              <a:rPr lang="en-US" altLang="ru-RU" dirty="0">
                <a:latin typeface="+mj-lt"/>
              </a:rPr>
              <a:t>nuclei</a:t>
            </a:r>
            <a:r>
              <a:rPr lang="ru-RU" altLang="ru-RU" dirty="0">
                <a:latin typeface="+mj-lt"/>
              </a:rPr>
              <a:t> I </a:t>
            </a:r>
            <a:r>
              <a:rPr lang="ru-RU" altLang="ru-RU" dirty="0" err="1">
                <a:latin typeface="+mj-lt"/>
              </a:rPr>
              <a:t>and</a:t>
            </a:r>
            <a:r>
              <a:rPr lang="ru-RU" altLang="ru-RU" dirty="0">
                <a:latin typeface="+mj-lt"/>
              </a:rPr>
              <a:t> II</a:t>
            </a:r>
            <a:r>
              <a:rPr lang="en-US" altLang="ru-RU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320933"/>
            <a:ext cx="8532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sz="1200" b="1" dirty="0"/>
              <a:t>_____________________________________________________________________________________________________________</a:t>
            </a:r>
            <a:br>
              <a:rPr lang="en-US" altLang="ru-RU" sz="1200" b="1" dirty="0"/>
            </a:br>
            <a:r>
              <a:rPr lang="en-US" altLang="ru-RU" sz="1200" b="1" dirty="0"/>
              <a:t>   </a:t>
            </a:r>
            <a:r>
              <a:rPr lang="en-US" altLang="ru-RU" sz="1400" b="1" dirty="0" err="1">
                <a:cs typeface="Times New Roman" pitchFamily="18" charset="0"/>
              </a:rPr>
              <a:t>A.Malakhov</a:t>
            </a:r>
            <a:r>
              <a:rPr lang="en-US" altLang="ru-RU" sz="1400" b="1" dirty="0">
                <a:cs typeface="Times New Roman" pitchFamily="18" charset="0"/>
              </a:rPr>
              <a:t>. </a:t>
            </a:r>
            <a:r>
              <a:rPr lang="en-US" sz="1400" b="1" dirty="0"/>
              <a:t>The XXV International </a:t>
            </a:r>
            <a:r>
              <a:rPr lang="en-US" sz="1400" b="1" dirty="0" err="1"/>
              <a:t>Baldin</a:t>
            </a:r>
            <a:r>
              <a:rPr lang="en-US" sz="1400" b="1" dirty="0"/>
              <a:t> Seminar on High Energy Physics Problems, September 18 -23, 2023</a:t>
            </a:r>
            <a:endParaRPr lang="ru-RU" altLang="ru-RU" sz="1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95536" y="1196752"/>
            <a:ext cx="39614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4800" b="1" dirty="0"/>
              <a:t>I + II</a:t>
            </a:r>
            <a:r>
              <a:rPr lang="el-GR" altLang="ru-RU" sz="4800" b="1" dirty="0">
                <a:latin typeface="Times New Roman"/>
                <a:cs typeface="Times New Roman"/>
              </a:rPr>
              <a:t>→</a:t>
            </a:r>
            <a:r>
              <a:rPr lang="en-US" altLang="ru-RU" sz="4800" b="1" dirty="0"/>
              <a:t>1 + …</a:t>
            </a:r>
            <a:endParaRPr lang="ru-RU" altLang="ru-RU" sz="4800" b="1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04664"/>
            <a:ext cx="4896544" cy="246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611560" y="3070701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3600" b="1" dirty="0">
                <a:latin typeface="Arial" pitchFamily="34" charset="0"/>
                <a:cs typeface="Arial" pitchFamily="34" charset="0"/>
              </a:rPr>
              <a:t>(N</a:t>
            </a:r>
            <a:r>
              <a:rPr lang="en-US" altLang="ru-RU" sz="3600" b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altLang="ru-RU" sz="36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altLang="ru-RU" sz="3600" b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altLang="ru-RU" sz="3600" b="1" dirty="0">
                <a:latin typeface="Arial" pitchFamily="34" charset="0"/>
                <a:cs typeface="Arial" pitchFamily="34" charset="0"/>
              </a:rPr>
              <a:t> + N</a:t>
            </a:r>
            <a:r>
              <a:rPr lang="en-US" altLang="ru-RU" sz="3600" b="1" baseline="-25000" dirty="0">
                <a:latin typeface="Arial" pitchFamily="34" charset="0"/>
                <a:cs typeface="Arial" pitchFamily="34" charset="0"/>
              </a:rPr>
              <a:t>II</a:t>
            </a:r>
            <a:r>
              <a:rPr lang="en-US" altLang="ru-RU" sz="36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altLang="ru-RU" sz="3600" b="1" baseline="-25000" dirty="0">
                <a:latin typeface="Arial" pitchFamily="34" charset="0"/>
                <a:cs typeface="Arial" pitchFamily="34" charset="0"/>
              </a:rPr>
              <a:t>II</a:t>
            </a:r>
            <a:r>
              <a:rPr lang="en-US" altLang="ru-RU" sz="3600" b="1" dirty="0">
                <a:latin typeface="Arial" pitchFamily="34" charset="0"/>
                <a:cs typeface="Arial" pitchFamily="34" charset="0"/>
              </a:rPr>
              <a:t> – p</a:t>
            </a:r>
            <a:r>
              <a:rPr lang="en-US" altLang="ru-RU" sz="3600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altLang="ru-RU" sz="3600" b="1" dirty="0">
                <a:latin typeface="Arial" pitchFamily="34" charset="0"/>
                <a:cs typeface="Arial" pitchFamily="34" charset="0"/>
              </a:rPr>
              <a:t>)</a:t>
            </a:r>
            <a:r>
              <a:rPr lang="en-US" altLang="ru-RU" sz="36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3600" b="1" dirty="0">
                <a:latin typeface="Arial" pitchFamily="34" charset="0"/>
                <a:cs typeface="Arial" pitchFamily="34" charset="0"/>
              </a:rPr>
              <a:t> = (N</a:t>
            </a:r>
            <a:r>
              <a:rPr lang="en-US" altLang="ru-RU" sz="3600" b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altLang="ru-RU" sz="3600" b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altLang="ru-RU" sz="3600" b="1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altLang="ru-RU" sz="3600" b="1" dirty="0">
                <a:latin typeface="Arial" pitchFamily="34" charset="0"/>
                <a:cs typeface="Arial" pitchFamily="34" charset="0"/>
              </a:rPr>
              <a:t> +N</a:t>
            </a:r>
            <a:r>
              <a:rPr lang="en-US" altLang="ru-RU" sz="3600" b="1" baseline="-25000" dirty="0">
                <a:latin typeface="Arial" pitchFamily="34" charset="0"/>
                <a:cs typeface="Arial" pitchFamily="34" charset="0"/>
              </a:rPr>
              <a:t>II</a:t>
            </a:r>
            <a:r>
              <a:rPr lang="en-US" altLang="ru-RU" sz="3600" b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altLang="ru-RU" sz="3600" b="1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altLang="ru-RU" sz="3600" b="1" dirty="0">
                <a:latin typeface="Arial" pitchFamily="34" charset="0"/>
                <a:cs typeface="Arial" pitchFamily="34" charset="0"/>
              </a:rPr>
              <a:t> + M)</a:t>
            </a:r>
            <a:r>
              <a:rPr lang="en-US" altLang="ru-RU" sz="3600" b="1" baseline="30000" dirty="0">
                <a:latin typeface="Arial" pitchFamily="34" charset="0"/>
                <a:cs typeface="Arial" pitchFamily="34" charset="0"/>
              </a:rPr>
              <a:t>2</a:t>
            </a:r>
            <a:endParaRPr lang="ru-RU" alt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3528" y="5304110"/>
            <a:ext cx="806641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b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altLang="ru-RU" dirty="0">
                <a:latin typeface="Times New Roman" pitchFamily="18" charset="0"/>
              </a:rPr>
              <a:t> </a:t>
            </a:r>
            <a:r>
              <a:rPr lang="en-US" altLang="ru-RU" dirty="0">
                <a:latin typeface="+mn-lt"/>
              </a:rPr>
              <a:t>is the mass of the particle  providing  conservation of quantum numbers.  </a:t>
            </a:r>
            <a:endParaRPr lang="ru-RU" altLang="ru-RU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78904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>
                <a:cs typeface="Times New Roman" panose="02020603050405020304" pitchFamily="18" charset="0"/>
              </a:rPr>
              <a:t>N</a:t>
            </a:r>
            <a:r>
              <a:rPr lang="ru-RU" altLang="ru-RU" sz="3200" b="1" baseline="-25000" dirty="0">
                <a:cs typeface="Times New Roman" panose="02020603050405020304" pitchFamily="18" charset="0"/>
              </a:rPr>
              <a:t>I</a:t>
            </a:r>
            <a:r>
              <a:rPr lang="ru-RU" altLang="ru-RU" sz="3200" dirty="0">
                <a:latin typeface="+mj-lt"/>
              </a:rPr>
              <a:t> </a:t>
            </a:r>
            <a:r>
              <a:rPr lang="ru-RU" altLang="ru-RU" sz="3200" dirty="0" err="1">
                <a:latin typeface="+mj-lt"/>
              </a:rPr>
              <a:t>and</a:t>
            </a:r>
            <a:r>
              <a:rPr lang="ru-RU" altLang="ru-RU" sz="3200" dirty="0">
                <a:latin typeface="+mj-lt"/>
              </a:rPr>
              <a:t> </a:t>
            </a:r>
            <a:r>
              <a:rPr lang="ru-RU" altLang="ru-RU" sz="3200" b="1" dirty="0">
                <a:cs typeface="Times New Roman" panose="02020603050405020304" pitchFamily="18" charset="0"/>
              </a:rPr>
              <a:t>N</a:t>
            </a:r>
            <a:r>
              <a:rPr lang="ru-RU" altLang="ru-RU" sz="3200" b="1" baseline="-25000" dirty="0">
                <a:cs typeface="Times New Roman" panose="02020603050405020304" pitchFamily="18" charset="0"/>
              </a:rPr>
              <a:t>II</a:t>
            </a:r>
            <a:r>
              <a:rPr lang="ru-RU" altLang="ru-RU" sz="3200" dirty="0">
                <a:latin typeface="+mj-lt"/>
              </a:rPr>
              <a:t> </a:t>
            </a:r>
            <a:r>
              <a:rPr lang="en-US" altLang="ru-RU" sz="3200" dirty="0">
                <a:latin typeface="+mj-lt"/>
              </a:rPr>
              <a:t>are</a:t>
            </a:r>
            <a:r>
              <a:rPr lang="ru-RU" altLang="ru-RU" sz="3200" dirty="0">
                <a:latin typeface="+mj-lt"/>
              </a:rPr>
              <a:t> </a:t>
            </a:r>
            <a:r>
              <a:rPr lang="en-US" altLang="ru-RU" sz="3200" dirty="0" smtClean="0">
                <a:latin typeface="+mj-lt"/>
              </a:rPr>
              <a:t>the </a:t>
            </a:r>
            <a:r>
              <a:rPr lang="en-US" altLang="ru-RU" sz="3200" dirty="0" smtClean="0"/>
              <a:t>p</a:t>
            </a:r>
            <a:r>
              <a:rPr lang="en-US" sz="3200" dirty="0" smtClean="0"/>
              <a:t>art </a:t>
            </a:r>
            <a:r>
              <a:rPr lang="en-US" sz="3200" dirty="0" smtClean="0"/>
              <a:t>of the transferred</a:t>
            </a:r>
          </a:p>
          <a:p>
            <a:r>
              <a:rPr lang="en-US" sz="3200" dirty="0" smtClean="0"/>
              <a:t>four-</a:t>
            </a:r>
            <a:r>
              <a:rPr lang="en-US" sz="3200" dirty="0" err="1" smtClean="0"/>
              <a:t>momenta</a:t>
            </a:r>
            <a:r>
              <a:rPr lang="en-US" altLang="ru-RU" sz="3200" dirty="0" smtClean="0">
                <a:latin typeface="+mj-lt"/>
              </a:rPr>
              <a:t> </a:t>
            </a:r>
            <a:r>
              <a:rPr lang="en-US" altLang="ru-RU" sz="3200" dirty="0">
                <a:latin typeface="+mj-lt"/>
              </a:rPr>
              <a:t>of nucleons participating in</a:t>
            </a:r>
            <a:r>
              <a:rPr lang="ru-RU" altLang="ru-RU" sz="3200" dirty="0">
                <a:latin typeface="+mj-lt"/>
              </a:rPr>
              <a:t> </a:t>
            </a:r>
            <a:r>
              <a:rPr lang="en-US" altLang="ru-RU" sz="3200" dirty="0">
                <a:latin typeface="+mj-lt"/>
              </a:rPr>
              <a:t>nuclei</a:t>
            </a:r>
            <a:r>
              <a:rPr lang="ru-RU" altLang="ru-RU" sz="3200" dirty="0">
                <a:latin typeface="+mj-lt"/>
              </a:rPr>
              <a:t> I </a:t>
            </a:r>
            <a:r>
              <a:rPr lang="ru-RU" altLang="ru-RU" sz="3200" dirty="0" err="1">
                <a:latin typeface="+mj-lt"/>
              </a:rPr>
              <a:t>and</a:t>
            </a:r>
            <a:r>
              <a:rPr lang="ru-RU" altLang="ru-RU" sz="3200" dirty="0">
                <a:latin typeface="+mj-lt"/>
              </a:rPr>
              <a:t> II</a:t>
            </a:r>
            <a:r>
              <a:rPr lang="en-US" altLang="ru-RU" sz="3200" dirty="0">
                <a:latin typeface="+mj-lt"/>
              </a:rPr>
              <a:t>.</a:t>
            </a:r>
            <a:endParaRPr lang="ru-RU" sz="3200" dirty="0">
              <a:latin typeface="+mj-lt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320933"/>
            <a:ext cx="8532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sz="1200" b="1" dirty="0"/>
              <a:t>_____________________________________________________________________________________________________________</a:t>
            </a:r>
            <a:br>
              <a:rPr lang="en-US" altLang="ru-RU" sz="1200" b="1" dirty="0"/>
            </a:br>
            <a:r>
              <a:rPr lang="en-US" altLang="ru-RU" sz="1200" b="1" dirty="0"/>
              <a:t>   </a:t>
            </a:r>
            <a:r>
              <a:rPr lang="en-US" altLang="ru-RU" sz="1400" b="1" dirty="0" err="1">
                <a:cs typeface="Times New Roman" pitchFamily="18" charset="0"/>
              </a:rPr>
              <a:t>A.Malakhov</a:t>
            </a:r>
            <a:r>
              <a:rPr lang="en-US" altLang="ru-RU" sz="1400" b="1" dirty="0">
                <a:cs typeface="Times New Roman" pitchFamily="18" charset="0"/>
              </a:rPr>
              <a:t>. </a:t>
            </a:r>
            <a:r>
              <a:rPr lang="en-US" sz="1400" b="1" dirty="0"/>
              <a:t>The XXV International </a:t>
            </a:r>
            <a:r>
              <a:rPr lang="en-US" sz="1400" b="1" dirty="0" err="1"/>
              <a:t>Baldin</a:t>
            </a:r>
            <a:r>
              <a:rPr lang="en-US" sz="1400" b="1" dirty="0"/>
              <a:t> Seminar on High Energy Physics Problems, September 18 -23, 2023</a:t>
            </a:r>
            <a:endParaRPr lang="ru-RU" alt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068960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Arial" pitchFamily="34" charset="0"/>
                <a:cs typeface="Arial" pitchFamily="34" charset="0"/>
              </a:rPr>
              <a:t>u</a:t>
            </a:r>
            <a:r>
              <a:rPr lang="en-US" sz="4800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u</a:t>
            </a:r>
            <a:r>
              <a:rPr lang="en-US" sz="4800" baseline="-25000" dirty="0" err="1">
                <a:latin typeface="Arial" pitchFamily="34" charset="0"/>
                <a:cs typeface="Arial" pitchFamily="34" charset="0"/>
              </a:rPr>
              <a:t>II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are four velocities of the nuclei 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and II.</a:t>
            </a:r>
            <a:r>
              <a:rPr lang="en-US" sz="4000" i="1" dirty="0">
                <a:latin typeface="Arial" pitchFamily="34" charset="0"/>
                <a:cs typeface="Arial" pitchFamily="34" charset="0"/>
              </a:rPr>
              <a:t> </a:t>
            </a:r>
            <a:endParaRPr lang="ru-RU" sz="4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157192"/>
            <a:ext cx="88204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Ed</a:t>
            </a:r>
            <a:r>
              <a:rPr lang="en-US" sz="3600" b="1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3600" b="1" dirty="0"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/dp</a:t>
            </a:r>
            <a:r>
              <a:rPr lang="en-US" sz="3600" b="1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=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3600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3600" b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l-GR" sz="3600" b="1" baseline="30000" dirty="0">
                <a:latin typeface="Arial" pitchFamily="34" charset="0"/>
                <a:cs typeface="Arial" pitchFamily="34" charset="0"/>
              </a:rPr>
              <a:t>α</a:t>
            </a:r>
            <a:r>
              <a:rPr lang="en-US" sz="3600" b="1" baseline="30000" dirty="0">
                <a:latin typeface="Arial" pitchFamily="34" charset="0"/>
                <a:cs typeface="Arial" pitchFamily="34" charset="0"/>
              </a:rPr>
              <a:t>(NI)</a:t>
            </a:r>
            <a:r>
              <a:rPr lang="ru-RU" sz="36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· A</a:t>
            </a:r>
            <a:r>
              <a:rPr lang="en-US" sz="3600" b="1" baseline="-25000" dirty="0">
                <a:latin typeface="Arial" pitchFamily="34" charset="0"/>
                <a:cs typeface="Arial" pitchFamily="34" charset="0"/>
              </a:rPr>
              <a:t>II</a:t>
            </a:r>
            <a:r>
              <a:rPr lang="el-GR" sz="3600" b="1" baseline="30000" dirty="0">
                <a:latin typeface="Arial" pitchFamily="34" charset="0"/>
                <a:cs typeface="Arial" pitchFamily="34" charset="0"/>
              </a:rPr>
              <a:t>α</a:t>
            </a:r>
            <a:r>
              <a:rPr lang="en-US" sz="3600" b="1" baseline="30000" dirty="0">
                <a:latin typeface="Arial" pitchFamily="34" charset="0"/>
                <a:cs typeface="Arial" pitchFamily="34" charset="0"/>
              </a:rPr>
              <a:t>(NII)</a:t>
            </a:r>
            <a:r>
              <a:rPr lang="ru-RU" sz="36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· exp(−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П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/C</a:t>
            </a:r>
            <a:r>
              <a:rPr lang="en-US" sz="36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)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40466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A.M.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Baldin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A.A.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Baldin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Phys. Particles and Nuclei, 29(3), 1998, 232</a:t>
            </a:r>
            <a:endParaRPr lang="ru-RU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320933"/>
            <a:ext cx="8532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sz="1200" b="1" dirty="0"/>
              <a:t>_____________________________________________________________________________________________________________</a:t>
            </a:r>
            <a:br>
              <a:rPr lang="en-US" altLang="ru-RU" sz="1200" b="1" dirty="0"/>
            </a:br>
            <a:r>
              <a:rPr lang="en-US" altLang="ru-RU" sz="1200" b="1" dirty="0"/>
              <a:t>   </a:t>
            </a:r>
            <a:r>
              <a:rPr lang="en-US" altLang="ru-RU" sz="1400" b="1" dirty="0" err="1">
                <a:cs typeface="Times New Roman" pitchFamily="18" charset="0"/>
              </a:rPr>
              <a:t>A.Malakhov</a:t>
            </a:r>
            <a:r>
              <a:rPr lang="en-US" altLang="ru-RU" sz="1400" b="1" dirty="0">
                <a:cs typeface="Times New Roman" pitchFamily="18" charset="0"/>
              </a:rPr>
              <a:t>. </a:t>
            </a:r>
            <a:r>
              <a:rPr lang="en-US" sz="1400" b="1" dirty="0"/>
              <a:t>The XXV International </a:t>
            </a:r>
            <a:r>
              <a:rPr lang="en-US" sz="1400" b="1" dirty="0" err="1"/>
              <a:t>Baldin</a:t>
            </a:r>
            <a:r>
              <a:rPr lang="en-US" sz="1400" b="1" dirty="0"/>
              <a:t> Seminar on High Energy Physics Problems, September 18 -23, 2023</a:t>
            </a:r>
            <a:endParaRPr lang="ru-RU" altLang="ru-RU" sz="1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800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01854"/>
            <a:ext cx="80648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 In the mid-rapidity region (y=0, y is the rapidity of particle 1) the analytical form for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was found in 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A. M.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Baldin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A. I.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Malakhov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JINR Rapid Communications, 1 [87]-98 (1998) 5-12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 In this case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are equal to each other: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</a:rPr>
              <a:t>II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3600" b="1" dirty="0">
                <a:latin typeface="Arial" pitchFamily="34" charset="0"/>
                <a:cs typeface="Arial" pitchFamily="34" charset="0"/>
              </a:rPr>
              <a:t>N = [1 + (1 +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Ф</a:t>
            </a:r>
            <a:r>
              <a:rPr lang="ru-RU" sz="3600" b="1" baseline="-25000" dirty="0">
                <a:latin typeface="Arial" pitchFamily="34" charset="0"/>
                <a:cs typeface="Arial" pitchFamily="34" charset="0"/>
              </a:rPr>
              <a:t>М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 /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Ф</a:t>
            </a:r>
            <a:r>
              <a:rPr lang="pt-BR" sz="36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)</a:t>
            </a:r>
            <a:r>
              <a:rPr lang="pt-BR" sz="3600" b="1" baseline="30000" dirty="0">
                <a:latin typeface="Arial" pitchFamily="34" charset="0"/>
                <a:cs typeface="Arial" pitchFamily="34" charset="0"/>
              </a:rPr>
              <a:t>1/2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]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Ф,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where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Ф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= 2m</a:t>
            </a:r>
            <a:r>
              <a:rPr lang="en-US" sz="3600" b="1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(m</a:t>
            </a:r>
            <a:r>
              <a:rPr lang="ru-RU" sz="3600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3600" b="1" baseline="-25000" dirty="0">
                <a:latin typeface="Arial" pitchFamily="34" charset="0"/>
                <a:cs typeface="Arial" pitchFamily="34" charset="0"/>
              </a:rPr>
              <a:t>t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chY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+M)/sh</a:t>
            </a:r>
            <a:r>
              <a:rPr lang="en-US" sz="36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Y, 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latin typeface="Arial" pitchFamily="34" charset="0"/>
                <a:cs typeface="Arial" pitchFamily="34" charset="0"/>
              </a:rPr>
              <a:t>Ф</a:t>
            </a:r>
            <a:r>
              <a:rPr lang="ru-RU" sz="2800" b="1" baseline="-25000" dirty="0" err="1">
                <a:latin typeface="Arial" pitchFamily="34" charset="0"/>
                <a:cs typeface="Arial" pitchFamily="34" charset="0"/>
              </a:rPr>
              <a:t>м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= (M</a:t>
            </a:r>
            <a:r>
              <a:rPr lang="en-US" sz="36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− m</a:t>
            </a:r>
            <a:r>
              <a:rPr lang="en-US" sz="36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/(4m</a:t>
            </a:r>
            <a:r>
              <a:rPr lang="en-US" sz="36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· sh</a:t>
            </a:r>
            <a:r>
              <a:rPr lang="en-US" sz="36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Y ).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1t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= (m</a:t>
            </a:r>
            <a:r>
              <a:rPr lang="en-US" sz="28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+p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8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800" b="1" baseline="30000" dirty="0">
                <a:latin typeface="Arial" pitchFamily="34" charset="0"/>
                <a:cs typeface="Arial" pitchFamily="34" charset="0"/>
              </a:rPr>
              <a:t>1/2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rapidity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interacting nuclei.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5805264"/>
            <a:ext cx="22829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П = </a:t>
            </a:r>
            <a:r>
              <a:rPr lang="en-US" sz="4000" b="1" dirty="0" err="1"/>
              <a:t>N∙ChY</a:t>
            </a:r>
            <a:endParaRPr lang="ru-RU" sz="4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58293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6320933"/>
            <a:ext cx="8532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sz="1200" b="1" dirty="0"/>
              <a:t>_____________________________________________________________________________________________________________</a:t>
            </a:r>
            <a:br>
              <a:rPr lang="en-US" altLang="ru-RU" sz="1200" b="1" dirty="0"/>
            </a:br>
            <a:r>
              <a:rPr lang="en-US" altLang="ru-RU" sz="1200" b="1" dirty="0"/>
              <a:t>   </a:t>
            </a:r>
            <a:r>
              <a:rPr lang="en-US" altLang="ru-RU" sz="1400" b="1" dirty="0" err="1">
                <a:cs typeface="Times New Roman" pitchFamily="18" charset="0"/>
              </a:rPr>
              <a:t>A.Malakhov</a:t>
            </a:r>
            <a:r>
              <a:rPr lang="en-US" altLang="ru-RU" sz="1400" b="1" dirty="0">
                <a:cs typeface="Times New Roman" pitchFamily="18" charset="0"/>
              </a:rPr>
              <a:t>. </a:t>
            </a:r>
            <a:r>
              <a:rPr lang="en-US" sz="1400" b="1" dirty="0"/>
              <a:t>The XXV International </a:t>
            </a:r>
            <a:r>
              <a:rPr lang="en-US" sz="1400" b="1" dirty="0" err="1"/>
              <a:t>Baldin</a:t>
            </a:r>
            <a:r>
              <a:rPr lang="en-US" sz="1400" b="1" dirty="0"/>
              <a:t> Seminar on High Energy Physics Problems, September 18 -23, 2023</a:t>
            </a:r>
            <a:endParaRPr lang="ru-RU" alt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875583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П = </a:t>
            </a:r>
            <a:r>
              <a:rPr lang="en-US" sz="4400" b="1" dirty="0" err="1"/>
              <a:t>N∙ChY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908720"/>
            <a:ext cx="47525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Ratio of antiparticle to particle yields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306896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Energy dependence of the slope parameter on energy</a:t>
            </a:r>
            <a:endParaRPr lang="ru-RU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184482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Description of the spectra of secondary particles depending on </a:t>
            </a:r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sz="2400" b="1" i="1" baseline="-250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in a wide range of energies</a:t>
            </a:r>
            <a:endParaRPr lang="ru-RU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7416" y="3933056"/>
            <a:ext cx="478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The ratio of the strange 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</a:rPr>
              <a:t>kaon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yield to the  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</a:rPr>
              <a:t>pion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yield</a:t>
            </a:r>
            <a:endParaRPr lang="ru-RU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3140968"/>
            <a:ext cx="21602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23928" y="4869160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Description of the particle yield depending on their rapidity</a:t>
            </a:r>
            <a:endParaRPr lang="ru-RU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2699792" y="1484784"/>
            <a:ext cx="1080120" cy="172819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2771800" y="2492896"/>
            <a:ext cx="1008112" cy="7920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843808" y="3356992"/>
            <a:ext cx="864096" cy="14401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2843808" y="3501008"/>
            <a:ext cx="864096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2699792" y="3501008"/>
            <a:ext cx="1008112" cy="17824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Левая фигурная скобка 60"/>
          <p:cNvSpPr/>
          <p:nvPr/>
        </p:nvSpPr>
        <p:spPr>
          <a:xfrm>
            <a:off x="3779912" y="1052736"/>
            <a:ext cx="216024" cy="648072"/>
          </a:xfrm>
          <a:prstGeom prst="leftBrace">
            <a:avLst>
              <a:gd name="adj1" fmla="val 8333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Левая фигурная скобка 61"/>
          <p:cNvSpPr/>
          <p:nvPr/>
        </p:nvSpPr>
        <p:spPr>
          <a:xfrm>
            <a:off x="3779912" y="1988840"/>
            <a:ext cx="288032" cy="936104"/>
          </a:xfrm>
          <a:prstGeom prst="leftBrace">
            <a:avLst>
              <a:gd name="adj1" fmla="val 0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Левая фигурная скобка 63"/>
          <p:cNvSpPr/>
          <p:nvPr/>
        </p:nvSpPr>
        <p:spPr>
          <a:xfrm>
            <a:off x="3779912" y="3140968"/>
            <a:ext cx="216024" cy="648072"/>
          </a:xfrm>
          <a:prstGeom prst="leftBrace">
            <a:avLst>
              <a:gd name="adj1" fmla="val 8333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Левая фигурная скобка 64"/>
          <p:cNvSpPr/>
          <p:nvPr/>
        </p:nvSpPr>
        <p:spPr>
          <a:xfrm>
            <a:off x="3779912" y="4077072"/>
            <a:ext cx="216024" cy="648072"/>
          </a:xfrm>
          <a:prstGeom prst="leftBrace">
            <a:avLst>
              <a:gd name="adj1" fmla="val 8333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Левая фигурная скобка 65"/>
          <p:cNvSpPr/>
          <p:nvPr/>
        </p:nvSpPr>
        <p:spPr>
          <a:xfrm>
            <a:off x="3779912" y="4941168"/>
            <a:ext cx="216024" cy="648072"/>
          </a:xfrm>
          <a:prstGeom prst="leftBrace">
            <a:avLst>
              <a:gd name="adj1" fmla="val 8333"/>
              <a:gd name="adj2" fmla="val 528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6320933"/>
            <a:ext cx="8532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sz="1200" b="1" dirty="0"/>
              <a:t>_____________________________________________________________________________________________________________</a:t>
            </a:r>
            <a:br>
              <a:rPr lang="en-US" altLang="ru-RU" sz="1200" b="1" dirty="0"/>
            </a:br>
            <a:r>
              <a:rPr lang="en-US" altLang="ru-RU" sz="1200" b="1" dirty="0"/>
              <a:t>   </a:t>
            </a:r>
            <a:r>
              <a:rPr lang="en-US" altLang="ru-RU" sz="1400" b="1" dirty="0" err="1">
                <a:cs typeface="Times New Roman" pitchFamily="18" charset="0"/>
              </a:rPr>
              <a:t>A.Malakhov</a:t>
            </a:r>
            <a:r>
              <a:rPr lang="en-US" altLang="ru-RU" sz="1400" b="1" dirty="0">
                <a:cs typeface="Times New Roman" pitchFamily="18" charset="0"/>
              </a:rPr>
              <a:t>. </a:t>
            </a:r>
            <a:r>
              <a:rPr lang="en-US" sz="1400" b="1" dirty="0"/>
              <a:t>The XXV International </a:t>
            </a:r>
            <a:r>
              <a:rPr lang="en-US" sz="1400" b="1" dirty="0" err="1"/>
              <a:t>Baldin</a:t>
            </a:r>
            <a:r>
              <a:rPr lang="en-US" sz="1400" b="1" dirty="0"/>
              <a:t> Seminar on High Energy Physics Problems, September 18 -23, 2023</a:t>
            </a:r>
            <a:endParaRPr lang="ru-RU" alt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CC8B4-C023-4BA2-A542-BE385F9E05BC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80728"/>
            <a:ext cx="28067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3763" y="1666875"/>
            <a:ext cx="2879725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539750" y="1044575"/>
            <a:ext cx="2592388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ru-RU" sz="2000" b="1" dirty="0">
                <a:latin typeface="+mn-lt"/>
              </a:rPr>
              <a:t>For nuclei and nuclear fragments M = -m</a:t>
            </a:r>
            <a:r>
              <a:rPr lang="en-US" altLang="ru-RU" sz="2000" b="1" baseline="-25000" dirty="0">
                <a:latin typeface="+mn-lt"/>
              </a:rPr>
              <a:t>1</a:t>
            </a:r>
            <a:endParaRPr lang="ru-RU" altLang="ru-RU" sz="2000" b="1" baseline="-25000" dirty="0">
              <a:latin typeface="+mn-lt"/>
            </a:endParaRPr>
          </a:p>
        </p:txBody>
      </p:sp>
      <p:sp>
        <p:nvSpPr>
          <p:cNvPr id="11270" name="Line 14"/>
          <p:cNvSpPr>
            <a:spLocks noChangeShapeType="1"/>
          </p:cNvSpPr>
          <p:nvPr/>
        </p:nvSpPr>
        <p:spPr bwMode="auto">
          <a:xfrm>
            <a:off x="3822700" y="21336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Line 27"/>
          <p:cNvSpPr>
            <a:spLocks noChangeShapeType="1"/>
          </p:cNvSpPr>
          <p:nvPr/>
        </p:nvSpPr>
        <p:spPr bwMode="auto">
          <a:xfrm>
            <a:off x="3749675" y="132397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557213" y="1836738"/>
            <a:ext cx="3222699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ru-RU" sz="2000" b="1" dirty="0">
                <a:latin typeface="+mn-lt"/>
              </a:rPr>
              <a:t>For </a:t>
            </a:r>
            <a:r>
              <a:rPr lang="en-US" altLang="ru-RU" sz="2000" b="1" dirty="0" smtClean="0">
                <a:latin typeface="+mn-lt"/>
              </a:rPr>
              <a:t>anti-nuclei </a:t>
            </a:r>
            <a:r>
              <a:rPr lang="en-US" altLang="ru-RU" sz="2000" b="1" dirty="0">
                <a:latin typeface="+mn-lt"/>
              </a:rPr>
              <a:t>and </a:t>
            </a:r>
            <a:r>
              <a:rPr lang="en-US" altLang="ru-RU" sz="2000" b="1" dirty="0" smtClean="0">
                <a:latin typeface="+mn-lt"/>
              </a:rPr>
              <a:t>anti-nuclear </a:t>
            </a:r>
            <a:r>
              <a:rPr lang="en-US" altLang="ru-RU" sz="2000" b="1" dirty="0">
                <a:latin typeface="+mn-lt"/>
              </a:rPr>
              <a:t>fragments M = m</a:t>
            </a:r>
            <a:r>
              <a:rPr lang="en-US" altLang="ru-RU" sz="2000" b="1" baseline="-25000" dirty="0">
                <a:latin typeface="+mn-lt"/>
              </a:rPr>
              <a:t>1</a:t>
            </a:r>
            <a:endParaRPr lang="ru-RU" altLang="ru-RU" sz="2000" b="1" baseline="-250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320933"/>
            <a:ext cx="8532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sz="1200" b="1" dirty="0"/>
              <a:t>_____________________________________________________________________________________________________________</a:t>
            </a:r>
            <a:br>
              <a:rPr lang="en-US" altLang="ru-RU" sz="1200" b="1" dirty="0"/>
            </a:br>
            <a:r>
              <a:rPr lang="en-US" altLang="ru-RU" sz="1200" b="1" dirty="0"/>
              <a:t>   </a:t>
            </a:r>
            <a:r>
              <a:rPr lang="en-US" altLang="ru-RU" sz="1400" b="1" dirty="0" err="1">
                <a:cs typeface="Times New Roman" pitchFamily="18" charset="0"/>
              </a:rPr>
              <a:t>A.Malakhov</a:t>
            </a:r>
            <a:r>
              <a:rPr lang="en-US" altLang="ru-RU" sz="1400" b="1" dirty="0">
                <a:cs typeface="Times New Roman" pitchFamily="18" charset="0"/>
              </a:rPr>
              <a:t>. </a:t>
            </a:r>
            <a:r>
              <a:rPr lang="en-US" sz="1400" b="1" dirty="0"/>
              <a:t>The XXV International </a:t>
            </a:r>
            <a:r>
              <a:rPr lang="en-US" sz="1400" b="1" dirty="0" err="1"/>
              <a:t>Baldin</a:t>
            </a:r>
            <a:r>
              <a:rPr lang="en-US" sz="1400" b="1" dirty="0"/>
              <a:t> Seminar on High Energy Physics Problems, September 18 -23, 2023</a:t>
            </a:r>
            <a:endParaRPr lang="ru-RU" altLang="ru-RU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429000"/>
            <a:ext cx="58578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In case of symmetric nuclei (A</a:t>
            </a:r>
            <a:r>
              <a:rPr lang="en-US" sz="2400" b="1" baseline="-25000" dirty="0"/>
              <a:t>I </a:t>
            </a:r>
            <a:r>
              <a:rPr lang="en-US" sz="2400" b="1" dirty="0"/>
              <a:t>= A</a:t>
            </a:r>
            <a:r>
              <a:rPr lang="en-US" sz="2400" b="1" baseline="-25000" dirty="0"/>
              <a:t>II</a:t>
            </a:r>
            <a:r>
              <a:rPr lang="en-US" sz="2400" b="1" dirty="0"/>
              <a:t> = A) the above relation takes the following form: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146" y="1340768"/>
            <a:ext cx="868985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3573016"/>
            <a:ext cx="2802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If A</a:t>
            </a:r>
            <a:r>
              <a:rPr lang="en-US" sz="2400" b="1" baseline="-25000" dirty="0"/>
              <a:t>I</a:t>
            </a:r>
            <a:r>
              <a:rPr lang="en-US" sz="2400" b="1" dirty="0"/>
              <a:t> = A, A</a:t>
            </a:r>
            <a:r>
              <a:rPr lang="en-US" sz="2400" b="1" baseline="-25000" dirty="0"/>
              <a:t>II</a:t>
            </a:r>
            <a:r>
              <a:rPr lang="en-US" sz="2400" b="1" dirty="0"/>
              <a:t> = B, then</a:t>
            </a:r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" y="4149080"/>
            <a:ext cx="90968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4A6C-E332-4C69-9C32-94042515E356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320933"/>
            <a:ext cx="8532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sz="1200" b="1" dirty="0"/>
              <a:t>_____________________________________________________________________________________________________________</a:t>
            </a:r>
            <a:br>
              <a:rPr lang="en-US" altLang="ru-RU" sz="1200" b="1" dirty="0"/>
            </a:br>
            <a:r>
              <a:rPr lang="en-US" altLang="ru-RU" sz="1200" b="1" dirty="0"/>
              <a:t>   </a:t>
            </a:r>
            <a:r>
              <a:rPr lang="en-US" altLang="ru-RU" sz="1400" b="1" dirty="0" err="1">
                <a:cs typeface="Times New Roman" pitchFamily="18" charset="0"/>
              </a:rPr>
              <a:t>A.Malakhov</a:t>
            </a:r>
            <a:r>
              <a:rPr lang="en-US" altLang="ru-RU" sz="1400" b="1" dirty="0">
                <a:cs typeface="Times New Roman" pitchFamily="18" charset="0"/>
              </a:rPr>
              <a:t>. </a:t>
            </a:r>
            <a:r>
              <a:rPr lang="en-US" sz="1400" b="1" dirty="0"/>
              <a:t>The XXV International </a:t>
            </a:r>
            <a:r>
              <a:rPr lang="en-US" sz="1400" b="1" dirty="0" err="1"/>
              <a:t>Baldin</a:t>
            </a:r>
            <a:r>
              <a:rPr lang="en-US" sz="1400" b="1" dirty="0"/>
              <a:t> Seminar on High Energy Physics Problems, September 18 -23, 2023</a:t>
            </a:r>
            <a:endParaRPr lang="ru-RU" alt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22920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Description of the yield ratios of anti-p/p with one value of constant C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=0.146 taking into account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(Y) dependences.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A62B4A6C-E332-4C69-9C32-94042515E356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320933"/>
            <a:ext cx="8532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sz="1200" b="1" dirty="0"/>
              <a:t>_____________________________________________________________________________________________________________</a:t>
            </a:r>
            <a:br>
              <a:rPr lang="en-US" altLang="ru-RU" sz="1200" b="1" dirty="0"/>
            </a:br>
            <a:r>
              <a:rPr lang="en-US" altLang="ru-RU" sz="1200" b="1" dirty="0"/>
              <a:t>   </a:t>
            </a:r>
            <a:r>
              <a:rPr lang="en-US" altLang="ru-RU" sz="1400" b="1" dirty="0" err="1">
                <a:cs typeface="Times New Roman" pitchFamily="18" charset="0"/>
              </a:rPr>
              <a:t>A.Malakhov</a:t>
            </a:r>
            <a:r>
              <a:rPr lang="en-US" altLang="ru-RU" sz="1400" b="1" dirty="0">
                <a:cs typeface="Times New Roman" pitchFamily="18" charset="0"/>
              </a:rPr>
              <a:t>. </a:t>
            </a:r>
            <a:r>
              <a:rPr lang="en-US" sz="1400" b="1" dirty="0"/>
              <a:t>The XXV International </a:t>
            </a:r>
            <a:r>
              <a:rPr lang="en-US" sz="1400" b="1" dirty="0" err="1"/>
              <a:t>Baldin</a:t>
            </a:r>
            <a:r>
              <a:rPr lang="en-US" sz="1400" b="1" dirty="0"/>
              <a:t> Seminar on High Energy Physics Problems, September 18 -23, 2023</a:t>
            </a:r>
            <a:endParaRPr lang="ru-RU" altLang="ru-RU" sz="1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260648"/>
            <a:ext cx="85153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1661</Words>
  <Application>Microsoft Office PowerPoint</Application>
  <PresentationFormat>Экран (4:3)</PresentationFormat>
  <Paragraphs>186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malakhov@jinr.ru</dc:creator>
  <cp:lastModifiedBy>Малахов</cp:lastModifiedBy>
  <cp:revision>125</cp:revision>
  <dcterms:created xsi:type="dcterms:W3CDTF">2023-08-11T19:15:51Z</dcterms:created>
  <dcterms:modified xsi:type="dcterms:W3CDTF">2023-09-14T13:25:17Z</dcterms:modified>
</cp:coreProperties>
</file>